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8" r:id="rId2"/>
    <p:sldId id="316" r:id="rId3"/>
    <p:sldId id="310" r:id="rId4"/>
    <p:sldId id="311" r:id="rId5"/>
    <p:sldId id="313" r:id="rId6"/>
    <p:sldId id="314" r:id="rId7"/>
    <p:sldId id="315" r:id="rId8"/>
    <p:sldId id="307" r:id="rId9"/>
  </p:sldIdLst>
  <p:sldSz cx="9906000" cy="6858000" type="A4"/>
  <p:notesSz cx="6797675" cy="9926638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200" b="1" kern="1200">
        <a:solidFill>
          <a:srgbClr val="26734D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>
          <p15:clr>
            <a:srgbClr val="A4A3A4"/>
          </p15:clr>
        </p15:guide>
        <p15:guide id="2" orient="horz" pos="363">
          <p15:clr>
            <a:srgbClr val="A4A3A4"/>
          </p15:clr>
        </p15:guide>
        <p15:guide id="3" orient="horz" pos="748">
          <p15:clr>
            <a:srgbClr val="A4A3A4"/>
          </p15:clr>
        </p15:guide>
        <p15:guide id="4" orient="horz" pos="3829">
          <p15:clr>
            <a:srgbClr val="A4A3A4"/>
          </p15:clr>
        </p15:guide>
        <p15:guide id="5" orient="horz" pos="1300">
          <p15:clr>
            <a:srgbClr val="A4A3A4"/>
          </p15:clr>
        </p15:guide>
        <p15:guide id="6" orient="horz" pos="568">
          <p15:clr>
            <a:srgbClr val="A4A3A4"/>
          </p15:clr>
        </p15:guide>
        <p15:guide id="7" pos="3086">
          <p15:clr>
            <a:srgbClr val="A4A3A4"/>
          </p15:clr>
        </p15:guide>
        <p15:guide id="8" pos="1389">
          <p15:clr>
            <a:srgbClr val="A4A3A4"/>
          </p15:clr>
        </p15:guide>
        <p15:guide id="9" pos="2849">
          <p15:clr>
            <a:srgbClr val="A4A3A4"/>
          </p15:clr>
        </p15:guide>
        <p15:guide id="10" pos="1680">
          <p15:clr>
            <a:srgbClr val="A4A3A4"/>
          </p15:clr>
        </p15:guide>
        <p15:guide id="11" pos="3780">
          <p15:clr>
            <a:srgbClr val="A4A3A4"/>
          </p15:clr>
        </p15:guide>
        <p15:guide id="1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180265 (張曉龍)" initials="C(" lastIdx="5" clrIdx="0">
    <p:extLst>
      <p:ext uri="{19B8F6BF-5375-455C-9EA6-DF929625EA0E}">
        <p15:presenceInfo xmlns:p15="http://schemas.microsoft.com/office/powerpoint/2012/main" userId="CH180265 (張曉龍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F7D"/>
    <a:srgbClr val="FFFF99"/>
    <a:srgbClr val="E4C71C"/>
    <a:srgbClr val="FFCC00"/>
    <a:srgbClr val="00CCFF"/>
    <a:srgbClr val="CC0066"/>
    <a:srgbClr val="DE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728" autoAdjust="0"/>
  </p:normalViewPr>
  <p:slideViewPr>
    <p:cSldViewPr>
      <p:cViewPr varScale="1">
        <p:scale>
          <a:sx n="87" d="100"/>
          <a:sy n="87" d="100"/>
        </p:scale>
        <p:origin x="1056" y="101"/>
      </p:cViewPr>
      <p:guideLst>
        <p:guide orient="horz" pos="2653"/>
        <p:guide orient="horz" pos="363"/>
        <p:guide orient="horz" pos="748"/>
        <p:guide orient="horz" pos="3829"/>
        <p:guide orient="horz" pos="1300"/>
        <p:guide orient="horz" pos="568"/>
        <p:guide pos="3086"/>
        <p:guide pos="1389"/>
        <p:guide pos="2849"/>
        <p:guide pos="1680"/>
        <p:guide pos="3780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46" y="-102"/>
      </p:cViewPr>
      <p:guideLst>
        <p:guide orient="horz" pos="3157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038" tIns="43018" rIns="86038" bIns="43018" numCol="1" anchor="t" anchorCtr="0" compatLnSpc="1"/>
          <a:lstStyle>
            <a:lvl1pPr algn="l" defTabSz="860425" fontAlgn="base">
              <a:defRPr sz="11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038" tIns="43018" rIns="86038" bIns="43018" numCol="1" anchor="t" anchorCtr="0" compatLnSpc="1"/>
          <a:lstStyle>
            <a:lvl1pPr algn="r" defTabSz="860425" fontAlgn="base">
              <a:defRPr sz="11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3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038" tIns="43018" rIns="86038" bIns="43018" numCol="1" anchor="b" anchorCtr="0" compatLnSpc="1"/>
          <a:lstStyle>
            <a:lvl1pPr algn="l" defTabSz="860425" fontAlgn="base">
              <a:defRPr sz="11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3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038" tIns="43018" rIns="86038" bIns="43018" numCol="1" anchor="b" anchorCtr="0" compatLnSpc="1"/>
          <a:lstStyle>
            <a:lvl1pPr algn="r" defTabSz="860425" fontAlgn="base">
              <a:defRPr sz="11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fld id="{AA0F8B6B-D263-4556-9BEA-9F5E7243AD40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9" tIns="46119" rIns="92239" bIns="46119" numCol="1" anchor="t" anchorCtr="0" compatLnSpc="1"/>
          <a:lstStyle>
            <a:lvl1pPr algn="l" defTabSz="922655" fontAlgn="base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9" tIns="46119" rIns="92239" bIns="46119" numCol="1" anchor="t" anchorCtr="0" compatLnSpc="1"/>
          <a:lstStyle>
            <a:lvl1pPr algn="r" defTabSz="922655" fontAlgn="base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9" tIns="46119" rIns="92239" bIns="46119" numCol="1" anchor="t" anchorCtr="0" compatLnSpc="1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9" tIns="46119" rIns="92239" bIns="46119" numCol="1" anchor="b" anchorCtr="0" compatLnSpc="1"/>
          <a:lstStyle>
            <a:lvl1pPr algn="l" defTabSz="922655" fontAlgn="base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239" tIns="46119" rIns="92239" bIns="46119" numCol="1" anchor="b" anchorCtr="0" compatLnSpc="1"/>
          <a:lstStyle>
            <a:lvl1pPr algn="r" defTabSz="922655" fontAlgn="base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STKaiti"/>
              </a:defRPr>
            </a:lvl1pPr>
          </a:lstStyle>
          <a:p>
            <a:pPr>
              <a:defRPr/>
            </a:pPr>
            <a:fld id="{29464BE7-121A-4C3D-B7F3-F4E0AF2E7CC4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erry Electronics divider &amp; background"/>
          <p:cNvPicPr>
            <a:picLocks noChangeAspect="1" noChangeArrowheads="1"/>
          </p:cNvPicPr>
          <p:nvPr userDrawn="1"/>
        </p:nvPicPr>
        <p:blipFill>
          <a:blip r:embed="rId2" cstate="print"/>
          <a:srcRect t="50000"/>
          <a:stretch>
            <a:fillRect/>
          </a:stretch>
        </p:blipFill>
        <p:spPr bwMode="auto">
          <a:xfrm>
            <a:off x="-63500" y="3429000"/>
            <a:ext cx="9969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 bwMode="auto">
          <a:xfrm>
            <a:off x="-79375" y="0"/>
            <a:ext cx="10064750" cy="34290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>
              <a:defRPr/>
            </a:pPr>
            <a:endParaRPr lang="zh-TW" altLang="en-US" sz="1400">
              <a:solidFill>
                <a:schemeClr val="tx1"/>
              </a:solidFill>
              <a:ea typeface="STKaiti"/>
            </a:endParaRPr>
          </a:p>
        </p:txBody>
      </p:sp>
      <p:grpSp>
        <p:nvGrpSpPr>
          <p:cNvPr id="6" name="群組 33"/>
          <p:cNvGrpSpPr/>
          <p:nvPr userDrawn="1"/>
        </p:nvGrpSpPr>
        <p:grpSpPr bwMode="auto">
          <a:xfrm>
            <a:off x="5168900" y="908050"/>
            <a:ext cx="4752975" cy="1363663"/>
            <a:chOff x="5980506" y="5151988"/>
            <a:chExt cx="3786125" cy="1085324"/>
          </a:xfrm>
        </p:grpSpPr>
        <p:grpSp>
          <p:nvGrpSpPr>
            <p:cNvPr id="7" name="群組 25"/>
            <p:cNvGrpSpPr/>
            <p:nvPr/>
          </p:nvGrpSpPr>
          <p:grpSpPr bwMode="auto">
            <a:xfrm>
              <a:off x="5980505" y="5733256"/>
              <a:ext cx="3773737" cy="504056"/>
              <a:chOff x="5265217" y="5141979"/>
              <a:chExt cx="4426744" cy="591277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65217" y="5157192"/>
                <a:ext cx="783852" cy="559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72183" y="5157192"/>
                <a:ext cx="783852" cy="559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872507" y="5157192"/>
                <a:ext cx="783852" cy="559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908109" y="5157192"/>
                <a:ext cx="783852" cy="559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0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282050" y="5157192"/>
                <a:ext cx="576064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682374" y="5141979"/>
                <a:ext cx="576064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群組 32"/>
            <p:cNvGrpSpPr/>
            <p:nvPr/>
          </p:nvGrpSpPr>
          <p:grpSpPr bwMode="auto">
            <a:xfrm>
              <a:off x="7881462" y="5151988"/>
              <a:ext cx="1885169" cy="536556"/>
              <a:chOff x="4549459" y="1052736"/>
              <a:chExt cx="4116282" cy="1171575"/>
            </a:xfrm>
          </p:grpSpPr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141742" y="1052736"/>
                <a:ext cx="1523999" cy="117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549459" y="1052736"/>
                <a:ext cx="2514597" cy="117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7" name="圖片 1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795" y="735724"/>
            <a:ext cx="4306181" cy="101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488" y="3571230"/>
            <a:ext cx="9210675" cy="577850"/>
          </a:xfrm>
        </p:spPr>
        <p:txBody>
          <a:bodyPr lIns="45720" tIns="45720" rIns="45720" bIns="45720" anchor="ctr"/>
          <a:lstStyle>
            <a:lvl1pPr algn="ctr">
              <a:spcBef>
                <a:spcPct val="75000"/>
              </a:spcBef>
              <a:buClr>
                <a:schemeClr val="tx2"/>
              </a:buClr>
              <a:buFont typeface="Wingdings 2" panose="05020102010507070707" pitchFamily="18" charset="2"/>
              <a:buNone/>
              <a:tabLst>
                <a:tab pos="457200" algn="l"/>
              </a:tabLst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8704" y="4200079"/>
            <a:ext cx="5022131" cy="741089"/>
          </a:xfrm>
        </p:spPr>
        <p:txBody>
          <a:bodyPr lIns="45720" tIns="45720" rIns="45720" bIns="45720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anose="05020102010507070707" pitchFamily="18" charset="2"/>
              <a:buNone/>
              <a:defRPr sz="1600" kern="1200" baseline="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8489950" cy="4270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58050" y="122238"/>
            <a:ext cx="2303463" cy="58991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8" y="122238"/>
            <a:ext cx="6761162" cy="58991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44488" y="122238"/>
            <a:ext cx="9210675" cy="4270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44488" y="1557338"/>
            <a:ext cx="4532312" cy="2155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029200" y="1557338"/>
            <a:ext cx="4532313" cy="2155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44488" y="3865563"/>
            <a:ext cx="4532312" cy="2155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29200" y="3865563"/>
            <a:ext cx="4532313" cy="21558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5" cy="4270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44488" y="1557338"/>
            <a:ext cx="9217025" cy="446405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5" cy="4270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pic" idx="1"/>
          </p:nvPr>
        </p:nvSpPr>
        <p:spPr>
          <a:xfrm>
            <a:off x="344488" y="1557338"/>
            <a:ext cx="9217025" cy="446405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44488" y="122238"/>
            <a:ext cx="9217025" cy="589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28864" y="4005064"/>
            <a:ext cx="2658194" cy="473844"/>
          </a:xfrm>
          <a:noFill/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8489950" cy="42703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Merry Electronics divider &amp; background"/>
          <p:cNvPicPr>
            <a:picLocks noChangeAspect="1" noChangeArrowheads="1"/>
          </p:cNvPicPr>
          <p:nvPr userDrawn="1"/>
        </p:nvPicPr>
        <p:blipFill>
          <a:blip r:embed="rId2" cstate="print"/>
          <a:srcRect t="50000"/>
          <a:stretch>
            <a:fillRect/>
          </a:stretch>
        </p:blipFill>
        <p:spPr bwMode="auto">
          <a:xfrm>
            <a:off x="-63500" y="3429000"/>
            <a:ext cx="9969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-79375" y="0"/>
            <a:ext cx="9985375" cy="34290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>
              <a:defRPr/>
            </a:pPr>
            <a:endParaRPr lang="zh-TW" altLang="en-US" sz="1400">
              <a:solidFill>
                <a:schemeClr val="tx1"/>
              </a:solidFill>
              <a:ea typeface="STKaiti"/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-70104" y="-27384"/>
            <a:ext cx="9940833" cy="3456384"/>
            <a:chOff x="-70104" y="-27384"/>
            <a:chExt cx="9940833" cy="3456384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-70104" y="0"/>
              <a:ext cx="9906000" cy="3429000"/>
            </a:xfrm>
            <a:prstGeom prst="rect">
              <a:avLst/>
            </a:prstGeom>
            <a:solidFill>
              <a:schemeClr val="tx1"/>
            </a:solidFill>
            <a:ln w="6350" algn="ctr">
              <a:solidFill>
                <a:schemeClr val="tx1"/>
              </a:solidFill>
              <a:round/>
            </a:ln>
          </p:spPr>
          <p:txBody>
            <a:bodyPr lIns="45720" rIns="45720" anchor="ctr"/>
            <a:lstStyle/>
            <a:p>
              <a:pPr algn="ctr"/>
              <a:endParaRPr lang="zh-TW" altLang="en-US" sz="3600">
                <a:solidFill>
                  <a:schemeClr val="tx1"/>
                </a:solidFill>
                <a:ea typeface="STKaiti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73851" y="-27384"/>
              <a:ext cx="7896878" cy="33843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988" y="115888"/>
              <a:ext cx="2278062" cy="963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 userDrawn="1"/>
        </p:nvSpPr>
        <p:spPr bwMode="auto">
          <a:xfrm>
            <a:off x="153988" y="115888"/>
            <a:ext cx="2782788" cy="9636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TKaiti"/>
              <a:cs typeface="STKaiti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65214"/>
            <a:ext cx="3019048" cy="7142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8274571" cy="4270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9969"/>
              </a:buClr>
              <a:defRPr/>
            </a:lvl1pPr>
            <a:lvl2pPr>
              <a:buClr>
                <a:srgbClr val="009969"/>
              </a:buClr>
              <a:defRPr/>
            </a:lvl2pPr>
            <a:lvl3pPr>
              <a:buClr>
                <a:srgbClr val="009969"/>
              </a:buClr>
              <a:defRPr/>
            </a:lvl3pPr>
            <a:lvl4pPr>
              <a:buClr>
                <a:srgbClr val="009969"/>
              </a:buClr>
              <a:defRPr/>
            </a:lvl4pPr>
            <a:lvl5pPr>
              <a:buClr>
                <a:srgbClr val="009969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8489950" cy="42703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4488" y="1557338"/>
            <a:ext cx="45323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5323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8050"/>
            <a:ext cx="9217025" cy="51133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22238"/>
            <a:ext cx="8489950" cy="4270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996238" y="6535738"/>
            <a:ext cx="773112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">
              <a:defRPr/>
            </a:pPr>
            <a:r>
              <a:rPr lang="en-US" altLang="zh-TW" b="0" dirty="0">
                <a:solidFill>
                  <a:srgbClr val="00A28B"/>
                </a:solidFill>
                <a:latin typeface="Arial" panose="020B0604020202020204" pitchFamily="34" charset="0"/>
                <a:ea typeface="STKaiti" pitchFamily="2" charset="-122"/>
              </a:rPr>
              <a:t>Page </a:t>
            </a:r>
            <a:fld id="{405C575E-4D13-4063-ABAD-37C97D9C1BD1}" type="slidenum">
              <a:rPr lang="en-US" altLang="zh-TW" b="0">
                <a:solidFill>
                  <a:srgbClr val="00A28B"/>
                </a:solidFill>
                <a:latin typeface="Arial" panose="020B0604020202020204" pitchFamily="34" charset="0"/>
                <a:ea typeface="STKaiti" pitchFamily="2" charset="-122"/>
              </a:rPr>
              <a:t>‹#›</a:t>
            </a:fld>
            <a:endParaRPr lang="zh-TW" altLang="en-US" b="0" dirty="0">
              <a:solidFill>
                <a:srgbClr val="00A28B"/>
              </a:solidFill>
              <a:latin typeface="Arial" panose="020B0604020202020204" pitchFamily="34" charset="0"/>
              <a:ea typeface="STKaiti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STKaiti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STKaiti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STKaiti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STKaiti"/>
          <a:cs typeface="STKaiti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STKaiti"/>
          <a:cs typeface="STKaiti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STKaiti"/>
          <a:cs typeface="STKaiti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STKaiti"/>
          <a:cs typeface="STKaiti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anose="020B0604020202020204" pitchFamily="34" charset="0"/>
          <a:ea typeface="STKaiti"/>
          <a:cs typeface="STKaiti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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55930" indent="-22542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4530" indent="-22733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913130" indent="-22733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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141730" indent="-22733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598930" indent="-22733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056130" indent="-22733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513330" indent="-22733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970530" indent="-22733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344488" y="3789040"/>
            <a:ext cx="9210675" cy="702310"/>
          </a:xfrm>
        </p:spPr>
        <p:txBody>
          <a:bodyPr/>
          <a:lstStyle/>
          <a:p>
            <a:r>
              <a:rPr lang="en-US" altLang="zh-CN" sz="5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CN" altLang="en-US" sz="5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测试原理和程序实现</a:t>
            </a:r>
            <a:endParaRPr lang="zh-CN" altLang="en-US" sz="54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5"/>
          <p:cNvSpPr txBox="1">
            <a:spLocks/>
          </p:cNvSpPr>
          <p:nvPr/>
        </p:nvSpPr>
        <p:spPr bwMode="auto">
          <a:xfrm>
            <a:off x="6667094" y="5445224"/>
            <a:ext cx="2880320" cy="648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38963" tIns="38963" rIns="38963" bIns="38963"/>
          <a:lstStyle/>
          <a:p>
            <a:pPr eaLnBrk="0" hangingPunct="0"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TW" sz="1700" i="1" dirty="0">
                <a:solidFill>
                  <a:schemeClr val="tx1">
                    <a:lumMod val="50000"/>
                  </a:schemeClr>
                </a:solidFill>
              </a:rPr>
              <a:t>Presented by </a:t>
            </a:r>
            <a:r>
              <a:rPr lang="en-US" altLang="zh-TW" sz="1700" i="1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TW" altLang="en-US" sz="170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1700" i="1" dirty="0" smtClean="0">
                <a:solidFill>
                  <a:schemeClr val="tx1">
                    <a:lumMod val="50000"/>
                  </a:schemeClr>
                </a:solidFill>
              </a:rPr>
              <a:t>张晓龙</a:t>
            </a:r>
            <a:endParaRPr lang="en-US" altLang="zh-CN" sz="1700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TW" sz="1700" i="1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Date : 2023/5/17</a:t>
            </a:r>
            <a:endParaRPr lang="en-US" altLang="zh-CN" sz="1700" i="1" dirty="0" smtClean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</a:t>
            </a:r>
            <a:r>
              <a:rPr lang="zh-CN" altLang="en-US" dirty="0" smtClean="0"/>
              <a:t>产程序启动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4973" y="816967"/>
            <a:ext cx="952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机</a:t>
            </a:r>
            <a:r>
              <a:rPr lang="zh-CN" altLang="en-US" sz="1400" dirty="0" smtClean="0"/>
              <a:t>型站别选择支持量产模式的机型站别，模式改成量产模式，程序会自动下载更新，程序打开后确认是否是自己想要的</a:t>
            </a:r>
            <a:endParaRPr lang="zh-CN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53" y="1414881"/>
            <a:ext cx="6152356" cy="488076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156" y="1139886"/>
            <a:ext cx="2178422" cy="51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4488" y="2704"/>
            <a:ext cx="8489950" cy="6604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使用测试仪器</a:t>
            </a:r>
            <a:endParaRPr lang="zh-CN" alt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8464" y="908720"/>
            <a:ext cx="9577064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</a:rPr>
              <a:t>1.9320B</a:t>
            </a:r>
          </a:p>
          <a:p>
            <a:r>
              <a:rPr lang="zh-CN" altLang="en-US" sz="2000" b="0" dirty="0">
                <a:solidFill>
                  <a:schemeClr val="tx1"/>
                </a:solidFill>
              </a:rPr>
              <a:t>只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能进行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TW" sz="2000" b="0" dirty="0" smtClean="0">
                <a:solidFill>
                  <a:schemeClr val="tx1"/>
                </a:solidFill>
              </a:rPr>
              <a:t>2.RT550</a:t>
            </a: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可以进行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TW" sz="2000" b="0" dirty="0" smtClean="0">
                <a:solidFill>
                  <a:schemeClr val="tx1"/>
                </a:solidFill>
              </a:rPr>
              <a:t>3.MT8852</a:t>
            </a: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可以进行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</a:t>
            </a:r>
            <a:endParaRPr lang="zh-TW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4488" y="2704"/>
            <a:ext cx="8489950" cy="6604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测试分类</a:t>
            </a:r>
            <a:endParaRPr lang="zh-CN" alt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2576" y="980728"/>
            <a:ext cx="9577064" cy="4401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</a:rPr>
              <a:t>一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从连接方式上分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>
                <a:solidFill>
                  <a:schemeClr val="tx1"/>
                </a:solidFill>
              </a:rPr>
              <a:t>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令模式和非信令模式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endParaRPr lang="en-US" altLang="zh-TW" sz="2000" b="0" dirty="0">
              <a:solidFill>
                <a:schemeClr val="tx1"/>
              </a:solidFill>
            </a:endParaRP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1.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信令模式：信令模式仪器和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会建立连接，仪器可以完全控制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2.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非信令模式：仪器和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都只负责发送和接收信号，不建立连接，需要单独控制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发射和接收信号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endParaRPr lang="en-US" altLang="zh-TW" sz="2000" b="0" dirty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二</a:t>
            </a:r>
            <a:r>
              <a:rPr lang="en-US" altLang="zh-TW" sz="2000" b="0" dirty="0" smtClean="0">
                <a:solidFill>
                  <a:schemeClr val="tx1"/>
                </a:solidFill>
              </a:rPr>
              <a:t>.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从测试模式上分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1.CW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测试：控制产品发射指定频率的信号，仪器接受信号并进行分析。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2.4G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产品常用，只需使用频谱仪即可。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2.DUT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测试：给产品发送指令进入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模式即可，其余部分全部操作仪器完成测试。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zh-CN" altLang="en-US" sz="2000" b="0" dirty="0">
                <a:solidFill>
                  <a:schemeClr val="tx1"/>
                </a:solidFill>
              </a:rPr>
              <a:t>蓝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牙产品常用，需要使用蓝牙分析仪进行测试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b="0" dirty="0" smtClean="0">
                <a:solidFill>
                  <a:schemeClr val="tx1"/>
                </a:solidFill>
              </a:rPr>
              <a:t>3.BLE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测试：需要控制产品发射信号，仪器接收并对信号进行分析。还需要控制仪器发射信号，产品接收并对信号进行分析。需要使用蓝牙测试仪进行测试</a:t>
            </a:r>
            <a:endParaRPr lang="en-US" altLang="zh-CN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4488" y="2704"/>
            <a:ext cx="8489950" cy="6604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9320B/RT550 CW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模式测试</a:t>
            </a:r>
            <a:endParaRPr lang="zh-CN" alt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472" y="908720"/>
            <a:ext cx="95770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在后台选择</a:t>
            </a:r>
            <a:r>
              <a:rPr lang="en-US" altLang="zh-CN" b="0" dirty="0" smtClean="0">
                <a:solidFill>
                  <a:schemeClr val="tx1"/>
                </a:solidFill>
              </a:rPr>
              <a:t>9320B/RT550</a:t>
            </a:r>
            <a:r>
              <a:rPr lang="zh-CN" altLang="en-US" b="0" dirty="0" smtClean="0">
                <a:solidFill>
                  <a:schemeClr val="tx1"/>
                </a:solidFill>
              </a:rPr>
              <a:t>，</a:t>
            </a:r>
            <a:r>
              <a:rPr lang="zh-CN" altLang="en-US" b="0" dirty="0">
                <a:solidFill>
                  <a:schemeClr val="tx1"/>
                </a:solidFill>
              </a:rPr>
              <a:t>根</a:t>
            </a:r>
            <a:r>
              <a:rPr lang="zh-CN" altLang="en-US" b="0" dirty="0" smtClean="0">
                <a:solidFill>
                  <a:schemeClr val="tx1"/>
                </a:solidFill>
              </a:rPr>
              <a:t>据需要建立指定测试项目。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测试流程：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产</a:t>
            </a:r>
            <a:r>
              <a:rPr lang="zh-CN" altLang="en-US" b="0" dirty="0" smtClean="0">
                <a:solidFill>
                  <a:schemeClr val="tx1"/>
                </a:solidFill>
              </a:rPr>
              <a:t>品发射指定频率信号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仪器接收信号并分析</a:t>
            </a:r>
            <a:endParaRPr lang="zh-CN" altLang="en-US" b="0" dirty="0" smtClean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581201"/>
            <a:ext cx="9577064" cy="49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4488" y="2704"/>
            <a:ext cx="8489950" cy="6604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MT8852/RT550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DUT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模式进行测试</a:t>
            </a:r>
            <a:endParaRPr lang="zh-CN" alt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472" y="908720"/>
            <a:ext cx="95770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在后台选择</a:t>
            </a:r>
            <a:r>
              <a:rPr lang="en-US" altLang="zh-CN" b="0" dirty="0" smtClean="0">
                <a:solidFill>
                  <a:schemeClr val="tx1"/>
                </a:solidFill>
              </a:rPr>
              <a:t>MT8852/RT550</a:t>
            </a:r>
            <a:r>
              <a:rPr lang="zh-CN" altLang="en-US" b="0" dirty="0" smtClean="0">
                <a:solidFill>
                  <a:schemeClr val="tx1"/>
                </a:solidFill>
              </a:rPr>
              <a:t>。根据需要建立测试项目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测</a:t>
            </a:r>
            <a:r>
              <a:rPr lang="zh-CN" altLang="en-US" b="0" dirty="0" smtClean="0">
                <a:solidFill>
                  <a:schemeClr val="tx1"/>
                </a:solidFill>
              </a:rPr>
              <a:t>试流程：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产品进入</a:t>
            </a:r>
            <a:r>
              <a:rPr lang="en-US" altLang="zh-CN" b="0" dirty="0" smtClean="0">
                <a:solidFill>
                  <a:schemeClr val="tx1"/>
                </a:solidFill>
              </a:rPr>
              <a:t>DUT</a:t>
            </a:r>
            <a:r>
              <a:rPr lang="zh-CN" altLang="en-US" b="0" dirty="0" smtClean="0">
                <a:solidFill>
                  <a:schemeClr val="tx1"/>
                </a:solidFill>
              </a:rPr>
              <a:t>模式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仪器和产品建立连接并开始测试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显示需要的测试结果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988840"/>
            <a:ext cx="943304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4488" y="2704"/>
            <a:ext cx="8489950" cy="660400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MT8852/RT550 BLE</a:t>
            </a:r>
            <a:r>
              <a:rPr lang="zh-CN" altLang="en-US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模式测试</a:t>
            </a:r>
            <a:endParaRPr lang="zh-CN" alt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0472" y="908720"/>
            <a:ext cx="9577064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在后台选择</a:t>
            </a:r>
            <a:r>
              <a:rPr lang="en-US" altLang="zh-CN" b="0" dirty="0" smtClean="0">
                <a:solidFill>
                  <a:schemeClr val="tx1"/>
                </a:solidFill>
              </a:rPr>
              <a:t>MT8852/RT550,</a:t>
            </a:r>
            <a:r>
              <a:rPr lang="zh-CN" altLang="en-US" b="0" dirty="0">
                <a:solidFill>
                  <a:schemeClr val="tx1"/>
                </a:solidFill>
              </a:rPr>
              <a:t>根</a:t>
            </a:r>
            <a:r>
              <a:rPr lang="zh-CN" altLang="en-US" b="0" dirty="0" smtClean="0">
                <a:solidFill>
                  <a:schemeClr val="tx1"/>
                </a:solidFill>
              </a:rPr>
              <a:t>据需要建立测试项目。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测</a:t>
            </a:r>
            <a:r>
              <a:rPr lang="zh-CN" altLang="en-US" b="0" dirty="0" smtClean="0">
                <a:solidFill>
                  <a:schemeClr val="tx1"/>
                </a:solidFill>
              </a:rPr>
              <a:t>试流程：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1.</a:t>
            </a:r>
            <a:r>
              <a:rPr lang="zh-CN" altLang="en-US" b="0" dirty="0" smtClean="0">
                <a:solidFill>
                  <a:schemeClr val="tx1"/>
                </a:solidFill>
              </a:rPr>
              <a:t>产品进入</a:t>
            </a:r>
            <a:r>
              <a:rPr lang="en-US" altLang="zh-CN" b="0" dirty="0" smtClean="0">
                <a:solidFill>
                  <a:schemeClr val="tx1"/>
                </a:solidFill>
              </a:rPr>
              <a:t>BLE</a:t>
            </a:r>
            <a:r>
              <a:rPr lang="zh-CN" altLang="en-US" b="0" dirty="0" smtClean="0">
                <a:solidFill>
                  <a:schemeClr val="tx1"/>
                </a:solidFill>
              </a:rPr>
              <a:t>测试模式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产品开始接收信号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控制仪器发送指定指定频率的指定包数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产品接收到信号并计算丢包率</a:t>
            </a:r>
            <a:endParaRPr lang="en-US" altLang="zh-CN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2.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产品发送指定频率信号</a:t>
            </a:r>
            <a:r>
              <a:rPr lang="en-US" altLang="zh-CN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仪器接收并分析</a:t>
            </a:r>
            <a:endParaRPr lang="en-US" altLang="zh-CN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772816"/>
            <a:ext cx="9505056" cy="48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/>
          <p:cNvSpPr txBox="1"/>
          <p:nvPr/>
        </p:nvSpPr>
        <p:spPr>
          <a:xfrm>
            <a:off x="3440832" y="3717032"/>
            <a:ext cx="5040312" cy="5778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4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you.</a:t>
            </a:r>
            <a:endParaRPr kumimoji="0" lang="zh-TW" altLang="en-US" sz="48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20552" y="2135758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连接创新成就</a:t>
            </a:r>
            <a:r>
              <a:rPr lang="zh-CN" altLang="en-US" sz="3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未来</a:t>
            </a:r>
            <a:endParaRPr lang="en-US" altLang="zh-TW" sz="3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MxYTBmM2ExNDA5MTI5NmEwNjA4YTk5MmRmY2Y2MzgifQ=="/>
</p:tagLst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CCFFCC"/>
      </a:accent1>
      <a:accent2>
        <a:srgbClr val="339966"/>
      </a:accent2>
      <a:accent3>
        <a:srgbClr val="FFFFFF"/>
      </a:accent3>
      <a:accent4>
        <a:srgbClr val="000000"/>
      </a:accent4>
      <a:accent5>
        <a:srgbClr val="E2FFE2"/>
      </a:accent5>
      <a:accent6>
        <a:srgbClr val="2D8A5C"/>
      </a:accent6>
      <a:hlink>
        <a:srgbClr val="C0C0C0"/>
      </a:hlink>
      <a:folHlink>
        <a:srgbClr val="00A8EC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45720" tIns="45720" rIns="4572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TKaiti"/>
            <a:cs typeface="STKaiti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CCFFCC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2D8A5C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526</Words>
  <Application>Microsoft Office PowerPoint</Application>
  <PresentationFormat>A4 紙張 (210x297 公釐)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新細明體</vt:lpstr>
      <vt:lpstr>黑体</vt:lpstr>
      <vt:lpstr>STKaiti</vt:lpstr>
      <vt:lpstr>Arial</vt:lpstr>
      <vt:lpstr>Times New Roman</vt:lpstr>
      <vt:lpstr>Wingdings</vt:lpstr>
      <vt:lpstr>Wingdings 2</vt:lpstr>
      <vt:lpstr>CIB_Pres</vt:lpstr>
      <vt:lpstr>RF测试原理和程序实现</vt:lpstr>
      <vt:lpstr>量产程序启动</vt:lpstr>
      <vt:lpstr>RF使用测试仪器</vt:lpstr>
      <vt:lpstr>RF测试分类</vt:lpstr>
      <vt:lpstr>9320B/RT550 CW模式测试</vt:lpstr>
      <vt:lpstr>MT8852/RT550 DUT模式进行测试</vt:lpstr>
      <vt:lpstr>MT8852/RT550 BLE模式测试</vt:lpstr>
      <vt:lpstr>PowerPoint 簡報</vt:lpstr>
    </vt:vector>
  </TitlesOfParts>
  <Company>PCSOE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Subject]</dc:title>
  <dc:creator>fl50176</dc:creator>
  <cp:lastModifiedBy>張曉龍</cp:lastModifiedBy>
  <cp:revision>2838</cp:revision>
  <cp:lastPrinted>2007-02-27T05:23:00Z</cp:lastPrinted>
  <dcterms:created xsi:type="dcterms:W3CDTF">2007-02-24T09:41:00Z</dcterms:created>
  <dcterms:modified xsi:type="dcterms:W3CDTF">2023-05-17T10:06:00Z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_TYPE">
    <vt:lpwstr>PITCH</vt:lpwstr>
  </property>
  <property fmtid="{D5CDD505-2E9C-101B-9397-08002B2CF9AE}" pid="3" name="Template">
    <vt:lpwstr>GlobalPowerPoint</vt:lpwstr>
  </property>
  <property fmtid="{D5CDD505-2E9C-101B-9397-08002B2CF9AE}" pid="4" name="Version">
    <vt:lpwstr>Version 2.6 (20070725)</vt:lpwstr>
  </property>
  <property fmtid="{D5CDD505-2E9C-101B-9397-08002B2CF9AE}" pid="5" name="Design">
    <vt:lpwstr>CIB_Pres.pot</vt:lpwstr>
  </property>
  <property fmtid="{D5CDD505-2E9C-101B-9397-08002B2CF9AE}" pid="6" name="ICV">
    <vt:lpwstr>327627AFE2154AEF945213443B441E29</vt:lpwstr>
  </property>
  <property fmtid="{D5CDD505-2E9C-101B-9397-08002B2CF9AE}" pid="7" name="KSOProductBuildVer">
    <vt:lpwstr>2052-11.1.0.12313</vt:lpwstr>
  </property>
</Properties>
</file>