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1" r:id="rId1"/>
  </p:sldMasterIdLst>
  <p:notesMasterIdLst>
    <p:notesMasterId r:id="rId13"/>
  </p:notesMasterIdLst>
  <p:handoutMasterIdLst>
    <p:handoutMasterId r:id="rId14"/>
  </p:handoutMasterIdLst>
  <p:sldIdLst>
    <p:sldId id="256" r:id="rId2"/>
    <p:sldId id="272" r:id="rId3"/>
    <p:sldId id="270" r:id="rId4"/>
    <p:sldId id="271" r:id="rId5"/>
    <p:sldId id="274" r:id="rId6"/>
    <p:sldId id="275" r:id="rId7"/>
    <p:sldId id="278" r:id="rId8"/>
    <p:sldId id="279" r:id="rId9"/>
    <p:sldId id="281" r:id="rId10"/>
    <p:sldId id="276" r:id="rId11"/>
    <p:sldId id="28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74182" autoAdjust="0"/>
  </p:normalViewPr>
  <p:slideViewPr>
    <p:cSldViewPr snapToGrid="0">
      <p:cViewPr varScale="1">
        <p:scale>
          <a:sx n="66" d="100"/>
          <a:sy n="66" d="100"/>
        </p:scale>
        <p:origin x="1819" y="48"/>
      </p:cViewPr>
      <p:guideLst/>
    </p:cSldViewPr>
  </p:slideViewPr>
  <p:notesTextViewPr>
    <p:cViewPr>
      <p:scale>
        <a:sx n="3" d="2"/>
        <a:sy n="3" d="2"/>
      </p:scale>
      <p:origin x="0" y="0"/>
    </p:cViewPr>
  </p:notesTextViewPr>
  <p:notesViewPr>
    <p:cSldViewPr snapToGrid="0">
      <p:cViewPr varScale="1">
        <p:scale>
          <a:sx n="68" d="100"/>
          <a:sy n="68" d="100"/>
        </p:scale>
        <p:origin x="2227" y="3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5CE4C1-ED51-48CD-B71C-CB491FD0472C}" type="datetimeFigureOut">
              <a:rPr lang="en-US" smtClean="0"/>
              <a:t>6/11/2020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F6D9D3-0D35-4330-8A79-32B65B19D17C}" type="slidenum">
              <a:rPr lang="en-US" smtClean="0"/>
              <a:t>‹#›</a:t>
            </a:fld>
            <a:endParaRPr lang="en-US"/>
          </a:p>
        </p:txBody>
      </p:sp>
    </p:spTree>
    <p:extLst>
      <p:ext uri="{BB962C8B-B14F-4D97-AF65-F5344CB8AC3E}">
        <p14:creationId xmlns:p14="http://schemas.microsoft.com/office/powerpoint/2010/main" val="3955744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700F6-5DE9-4EA4-BCDA-63361F47789C}" type="datetimeFigureOut">
              <a:rPr lang="en-US" smtClean="0"/>
              <a:t>6/11/2020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DB7137-448F-4F48-9090-F5E0889B4137}" type="slidenum">
              <a:rPr lang="en-US" smtClean="0"/>
              <a:t>‹#›</a:t>
            </a:fld>
            <a:endParaRPr lang="en-US"/>
          </a:p>
        </p:txBody>
      </p:sp>
    </p:spTree>
    <p:extLst>
      <p:ext uri="{BB962C8B-B14F-4D97-AF65-F5344CB8AC3E}">
        <p14:creationId xmlns:p14="http://schemas.microsoft.com/office/powerpoint/2010/main" val="310726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DB7137-448F-4F48-9090-F5E0889B4137}" type="slidenum">
              <a:rPr lang="en-US" smtClean="0"/>
              <a:t>1</a:t>
            </a:fld>
            <a:endParaRPr lang="en-US"/>
          </a:p>
        </p:txBody>
      </p:sp>
    </p:spTree>
    <p:extLst>
      <p:ext uri="{BB962C8B-B14F-4D97-AF65-F5344CB8AC3E}">
        <p14:creationId xmlns:p14="http://schemas.microsoft.com/office/powerpoint/2010/main" val="1844425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need thread</a:t>
            </a:r>
            <a:endParaRPr lang="en-US" dirty="0" smtClean="0"/>
          </a:p>
          <a:p>
            <a:r>
              <a:rPr lang="en-US" dirty="0" smtClean="0"/>
              <a:t>Thread in console</a:t>
            </a:r>
            <a:r>
              <a:rPr lang="en-US" baseline="0" dirty="0" smtClean="0"/>
              <a:t> &amp; GUI</a:t>
            </a:r>
          </a:p>
          <a:p>
            <a:r>
              <a:rPr lang="en-US" baseline="0" dirty="0" smtClean="0"/>
              <a:t>Cross thread</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2</a:t>
            </a:fld>
            <a:endParaRPr lang="en-US"/>
          </a:p>
        </p:txBody>
      </p:sp>
    </p:spTree>
    <p:extLst>
      <p:ext uri="{BB962C8B-B14F-4D97-AF65-F5344CB8AC3E}">
        <p14:creationId xmlns:p14="http://schemas.microsoft.com/office/powerpoint/2010/main" val="952015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Identify the</a:t>
            </a:r>
            <a:r>
              <a:rPr lang="en-US" baseline="0" dirty="0" smtClean="0"/>
              <a:t> function was called in which thread</a:t>
            </a:r>
          </a:p>
          <a:p>
            <a:r>
              <a:rPr lang="en-US" baseline="0" dirty="0" err="1" smtClean="0"/>
              <a:t>ps</a:t>
            </a:r>
            <a:r>
              <a:rPr lang="en-US" baseline="0" dirty="0" smtClean="0"/>
              <a:t> –aux</a:t>
            </a:r>
          </a:p>
          <a:p>
            <a:r>
              <a:rPr lang="en-US" dirty="0" err="1" smtClean="0"/>
              <a:t>ps</a:t>
            </a:r>
            <a:r>
              <a:rPr lang="en-US" dirty="0" smtClean="0"/>
              <a:t> -T -p 97947</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3</a:t>
            </a:fld>
            <a:endParaRPr lang="en-US"/>
          </a:p>
        </p:txBody>
      </p:sp>
    </p:spTree>
    <p:extLst>
      <p:ext uri="{BB962C8B-B14F-4D97-AF65-F5344CB8AC3E}">
        <p14:creationId xmlns:p14="http://schemas.microsoft.com/office/powerpoint/2010/main" val="1802403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Nhất</a:t>
            </a:r>
            <a:r>
              <a:rPr lang="en-US" dirty="0" smtClean="0"/>
              <a:t> </a:t>
            </a:r>
            <a:r>
              <a:rPr lang="en-US" dirty="0" err="1" smtClean="0"/>
              <a:t>quán</a:t>
            </a:r>
            <a:endParaRPr lang="en-US" dirty="0" smtClean="0"/>
          </a:p>
          <a:p>
            <a:r>
              <a:rPr lang="en-US" dirty="0" smtClean="0"/>
              <a:t>crash</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4</a:t>
            </a:fld>
            <a:endParaRPr lang="en-US"/>
          </a:p>
        </p:txBody>
      </p:sp>
    </p:spTree>
    <p:extLst>
      <p:ext uri="{BB962C8B-B14F-4D97-AF65-F5344CB8AC3E}">
        <p14:creationId xmlns:p14="http://schemas.microsoft.com/office/powerpoint/2010/main" val="159284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Intent shared resource</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5</a:t>
            </a:fld>
            <a:endParaRPr lang="en-US"/>
          </a:p>
        </p:txBody>
      </p:sp>
    </p:spTree>
    <p:extLst>
      <p:ext uri="{BB962C8B-B14F-4D97-AF65-F5344CB8AC3E}">
        <p14:creationId xmlns:p14="http://schemas.microsoft.com/office/powerpoint/2010/main" val="206778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Try_lock</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7</a:t>
            </a:fld>
            <a:endParaRPr lang="en-US"/>
          </a:p>
        </p:txBody>
      </p:sp>
    </p:spTree>
    <p:extLst>
      <p:ext uri="{BB962C8B-B14F-4D97-AF65-F5344CB8AC3E}">
        <p14:creationId xmlns:p14="http://schemas.microsoft.com/office/powerpoint/2010/main" val="2429043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Signaling</a:t>
            </a:r>
          </a:p>
          <a:p>
            <a:r>
              <a:rPr lang="en-US" dirty="0" smtClean="0"/>
              <a:t>Intent</a:t>
            </a:r>
            <a:r>
              <a:rPr lang="en-US" baseline="0" dirty="0" smtClean="0"/>
              <a:t> sync procedures</a:t>
            </a:r>
            <a:endParaRPr lang="en-US" dirty="0"/>
          </a:p>
        </p:txBody>
      </p:sp>
      <p:sp>
        <p:nvSpPr>
          <p:cNvPr id="4" name="Slide Number Placeholder 3"/>
          <p:cNvSpPr>
            <a:spLocks noGrp="1"/>
          </p:cNvSpPr>
          <p:nvPr>
            <p:ph type="sldNum" sz="quarter" idx="10"/>
          </p:nvPr>
        </p:nvSpPr>
        <p:spPr/>
        <p:txBody>
          <a:bodyPr/>
          <a:lstStyle/>
          <a:p>
            <a:fld id="{63DB7137-448F-4F48-9090-F5E0889B4137}" type="slidenum">
              <a:rPr lang="en-US" smtClean="0"/>
              <a:t>9</a:t>
            </a:fld>
            <a:endParaRPr lang="en-US"/>
          </a:p>
        </p:txBody>
      </p:sp>
    </p:spTree>
    <p:extLst>
      <p:ext uri="{BB962C8B-B14F-4D97-AF65-F5344CB8AC3E}">
        <p14:creationId xmlns:p14="http://schemas.microsoft.com/office/powerpoint/2010/main" val="3521331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8DD645-B9B4-46EE-B031-35C24A448A04}" type="datetimeFigureOut">
              <a:rPr lang="en-US" smtClean="0"/>
              <a:t>6/11/2020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7482258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059E700-EF95-463F-B75A-2CDEC15C5A37}" type="datetimeFigureOut">
              <a:rPr lang="en-US" smtClean="0"/>
              <a:t>6/11/2020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31185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7C6CC6-9B37-4318-8876-62F2332BE330}" type="datetimeFigureOut">
              <a:rPr lang="en-US" smtClean="0"/>
              <a:t>6/11/2020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655988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1C7781-F104-4BD5-BC26-3DB2DD695986}" type="datetimeFigureOut">
              <a:rPr lang="en-US" smtClean="0"/>
              <a:t>6/11/2020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7112308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BB9AD0-4BAD-48BB-B06C-62CAB66B1652}" type="datetimeFigureOut">
              <a:rPr lang="en-US" smtClean="0"/>
              <a:t>6/11/2020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202930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347D66-9247-4313-B245-9F882A4407CD}" type="datetimeFigureOut">
              <a:rPr lang="en-US" smtClean="0"/>
              <a:t>6/11/2020</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067446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5022A5-2C49-4E61-8AF1-56B5ABF57608}" type="datetimeFigureOut">
              <a:rPr lang="en-US" smtClean="0"/>
              <a:t>6/11/2020</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820144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1580A0-ED6C-4884-9FFE-87471827F59A}" type="datetimeFigureOut">
              <a:rPr lang="en-US" smtClean="0"/>
              <a:t>6/11/2020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4955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474D98-3273-47CE-B312-A00AAFA2779F}" type="datetimeFigureOut">
              <a:rPr lang="en-US" smtClean="0"/>
              <a:t>6/11/2020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04569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6533" y="385762"/>
            <a:ext cx="7857067" cy="1578504"/>
          </a:xfrm>
        </p:spPr>
        <p:txBody>
          <a:bodyPr anchor="b">
            <a:normAutofit/>
          </a:bodyPr>
          <a:lstStyle>
            <a:lvl1pPr algn="ctr">
              <a:defRPr sz="3600">
                <a:ln>
                  <a:noFill/>
                </a:ln>
                <a:latin typeface="Arial Black" panose="020B0A04020102020204" pitchFamily="34" charset="0"/>
              </a:defRPr>
            </a:lvl1pPr>
          </a:lstStyle>
          <a:p>
            <a:r>
              <a:rPr lang="en-US" dirty="0" smtClean="0"/>
              <a:t>Report Title</a:t>
            </a:r>
            <a:endParaRPr lang="en-US" dirty="0"/>
          </a:p>
        </p:txBody>
      </p:sp>
      <p:cxnSp>
        <p:nvCxnSpPr>
          <p:cNvPr id="9" name="Straight Connector 8"/>
          <p:cNvCxnSpPr/>
          <p:nvPr userDrawn="1"/>
        </p:nvCxnSpPr>
        <p:spPr>
          <a:xfrm>
            <a:off x="1930399" y="1964266"/>
            <a:ext cx="5249334" cy="84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ubtitle 2"/>
          <p:cNvSpPr txBox="1">
            <a:spLocks/>
          </p:cNvSpPr>
          <p:nvPr userDrawn="1"/>
        </p:nvSpPr>
        <p:spPr>
          <a:xfrm>
            <a:off x="1985432" y="4648201"/>
            <a:ext cx="5249334" cy="394229"/>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latin typeface="Arial" panose="020B0604020202020204" pitchFamily="34" charset="0"/>
                <a:cs typeface="Arial" panose="020B0604020202020204" pitchFamily="34" charset="0"/>
              </a:rPr>
              <a:t>VC IVI</a:t>
            </a:r>
            <a:r>
              <a:rPr lang="en-US" b="1" baseline="0" dirty="0" smtClean="0">
                <a:latin typeface="Arial" panose="020B0604020202020204" pitchFamily="34" charset="0"/>
                <a:cs typeface="Arial" panose="020B0604020202020204" pitchFamily="34" charset="0"/>
              </a:rPr>
              <a:t> Development Center Vietnam</a:t>
            </a:r>
            <a:endParaRPr lang="en-US" b="1" dirty="0">
              <a:latin typeface="Arial" panose="020B0604020202020204" pitchFamily="34" charset="0"/>
              <a:cs typeface="Arial" panose="020B0604020202020204" pitchFamily="34" charset="0"/>
            </a:endParaRPr>
          </a:p>
        </p:txBody>
      </p:sp>
      <p:sp>
        <p:nvSpPr>
          <p:cNvPr id="15" name="Text Placeholder 14"/>
          <p:cNvSpPr>
            <a:spLocks noGrp="1"/>
          </p:cNvSpPr>
          <p:nvPr>
            <p:ph type="body" sz="quarter" idx="10" hasCustomPrompt="1"/>
          </p:nvPr>
        </p:nvSpPr>
        <p:spPr>
          <a:xfrm>
            <a:off x="2531269" y="2709069"/>
            <a:ext cx="4157662" cy="1666875"/>
          </a:xfrm>
        </p:spPr>
        <p:txBody>
          <a:bodyPr/>
          <a:lstStyle>
            <a:lvl1pPr marL="514350" indent="-514350">
              <a:buFont typeface="+mj-lt"/>
              <a:buAutoNum type="arabicPeriod"/>
              <a:defRPr sz="2200"/>
            </a:lvl1pPr>
            <a:lvl2pPr>
              <a:defRPr sz="2000"/>
            </a:lvl2pPr>
            <a:lvl3pPr>
              <a:defRPr sz="1800"/>
            </a:lvl3pPr>
          </a:lstStyle>
          <a:p>
            <a:pPr lvl="0"/>
            <a:r>
              <a:rPr lang="en-US" dirty="0" smtClean="0"/>
              <a:t>Content 1</a:t>
            </a:r>
          </a:p>
          <a:p>
            <a:pPr lvl="1"/>
            <a:r>
              <a:rPr lang="en-US" dirty="0" smtClean="0"/>
              <a:t>Second level</a:t>
            </a:r>
          </a:p>
          <a:p>
            <a:pPr lvl="2"/>
            <a:r>
              <a:rPr lang="en-US" dirty="0" smtClean="0"/>
              <a:t>Third level</a:t>
            </a:r>
          </a:p>
        </p:txBody>
      </p:sp>
      <p:sp>
        <p:nvSpPr>
          <p:cNvPr id="16" name="Subtitle 2"/>
          <p:cNvSpPr txBox="1">
            <a:spLocks/>
          </p:cNvSpPr>
          <p:nvPr userDrawn="1"/>
        </p:nvSpPr>
        <p:spPr>
          <a:xfrm>
            <a:off x="1930399" y="2239168"/>
            <a:ext cx="5249334" cy="394229"/>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mj-lt"/>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Contents</a:t>
            </a:r>
            <a:endParaRPr lang="en-US" dirty="0">
              <a:latin typeface="Arial" panose="020B0604020202020204" pitchFamily="34" charset="0"/>
              <a:cs typeface="Arial" panose="020B0604020202020204" pitchFamily="34" charset="0"/>
            </a:endParaRPr>
          </a:p>
        </p:txBody>
      </p:sp>
      <p:sp>
        <p:nvSpPr>
          <p:cNvPr id="18" name="Text Placeholder 17"/>
          <p:cNvSpPr>
            <a:spLocks noGrp="1"/>
          </p:cNvSpPr>
          <p:nvPr>
            <p:ph type="body" sz="quarter" idx="11" hasCustomPrompt="1"/>
          </p:nvPr>
        </p:nvSpPr>
        <p:spPr>
          <a:xfrm>
            <a:off x="1957916" y="5088732"/>
            <a:ext cx="5194299" cy="457200"/>
          </a:xfrm>
        </p:spPr>
        <p:txBody>
          <a:bodyPr>
            <a:normAutofit/>
          </a:bodyPr>
          <a:lstStyle>
            <a:lvl1pPr marL="0" indent="0" algn="ctr">
              <a:buNone/>
              <a:defRPr sz="2000" b="0" i="1"/>
            </a:lvl1pPr>
          </a:lstStyle>
          <a:p>
            <a:pPr lvl="0"/>
            <a:r>
              <a:rPr lang="en-US" dirty="0" smtClean="0"/>
              <a:t>Location, Month Year</a:t>
            </a:r>
          </a:p>
        </p:txBody>
      </p:sp>
    </p:spTree>
    <p:extLst>
      <p:ext uri="{BB962C8B-B14F-4D97-AF65-F5344CB8AC3E}">
        <p14:creationId xmlns:p14="http://schemas.microsoft.com/office/powerpoint/2010/main" val="321131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16993E9-CEF0-47B7-AEA6-AFACC79966BA}" type="datetimeFigureOut">
              <a:rPr lang="en-US" smtClean="0"/>
              <a:t>6/11/2020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userDrawn="1"/>
        </p:nvCxnSpPr>
        <p:spPr>
          <a:xfrm>
            <a:off x="321733" y="745068"/>
            <a:ext cx="85534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58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434F47-3A99-4701-A7D9-FE6C4D9DA92E}" type="datetimeFigureOut">
              <a:rPr lang="en-US" smtClean="0"/>
              <a:t>6/11/2020</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770813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E62588-EC5C-453B-A942-AA1C7EFEEF33}" type="datetimeFigureOut">
              <a:rPr lang="en-US" smtClean="0"/>
              <a:t>6/11/2020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517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2D5D575-BDA5-4AAF-81DC-5D38C213A391}" type="datetimeFigureOut">
              <a:rPr lang="en-US" smtClean="0"/>
              <a:t>6/11/2020</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0" name="Straight Connector 9"/>
          <p:cNvCxnSpPr/>
          <p:nvPr userDrawn="1"/>
        </p:nvCxnSpPr>
        <p:spPr>
          <a:xfrm flipV="1">
            <a:off x="228599" y="702733"/>
            <a:ext cx="8646585" cy="47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070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8F9C5B0-21BA-48EA-B067-5E37072B4F18}" type="datetimeFigureOut">
              <a:rPr lang="en-US" smtClean="0"/>
              <a:t>6/11/2020</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8" name="Straight Connector 7"/>
          <p:cNvCxnSpPr/>
          <p:nvPr userDrawn="1"/>
        </p:nvCxnSpPr>
        <p:spPr>
          <a:xfrm>
            <a:off x="321733" y="745068"/>
            <a:ext cx="855345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138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B959AD-49F4-478E-A013-BE606CDD1B41}" type="datetimeFigureOut">
              <a:rPr lang="en-US" smtClean="0"/>
              <a:t>6/11/2020</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2605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755E8D2-BCEE-4D3D-AE6D-93BD204BAD0C}" type="datetimeFigureOut">
              <a:rPr lang="en-US" smtClean="0"/>
              <a:t>6/11/2020</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697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BBF110E-D48F-4A61-BE6D-11D38A61FE05}" type="datetimeFigureOut">
              <a:rPr lang="en-US" smtClean="0"/>
              <a:t>6/11/2020</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738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FE61780-2E25-4081-A2D9-4C0805256F67}" type="datetimeFigureOut">
              <a:rPr lang="en-US" smtClean="0"/>
              <a:t>6/11/2020</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D57F1E4F-1CFF-5643-939E-217C01CDF565}" type="slidenum">
              <a:rPr lang="en-US" smtClean="0"/>
              <a:pPr/>
              <a:t>‹#›</a:t>
            </a:fld>
            <a:endParaRPr lang="en-US" dirty="0"/>
          </a:p>
        </p:txBody>
      </p:sp>
      <p:sp>
        <p:nvSpPr>
          <p:cNvPr id="13" name="TextBox 12"/>
          <p:cNvSpPr txBox="1"/>
          <p:nvPr userDrawn="1"/>
        </p:nvSpPr>
        <p:spPr>
          <a:xfrm>
            <a:off x="7289799" y="85715"/>
            <a:ext cx="1585385" cy="215444"/>
          </a:xfrm>
          <a:prstGeom prst="rect">
            <a:avLst/>
          </a:prstGeom>
          <a:noFill/>
        </p:spPr>
        <p:txBody>
          <a:bodyPr wrap="square" lIns="0" tIns="0" rIns="0" bIns="0" rtlCol="0">
            <a:spAutoFit/>
          </a:bodyPr>
          <a:lstStyle/>
          <a:p>
            <a:pPr algn="r"/>
            <a:r>
              <a:rPr lang="en-US" sz="1400" dirty="0" smtClean="0">
                <a:solidFill>
                  <a:schemeClr val="bg1">
                    <a:lumMod val="50000"/>
                  </a:schemeClr>
                </a:solidFill>
                <a:latin typeface="Arial" panose="020B0604020202020204" pitchFamily="34" charset="0"/>
                <a:cs typeface="Arial" panose="020B0604020202020204" pitchFamily="34" charset="0"/>
              </a:rPr>
              <a:t>Internal</a:t>
            </a:r>
            <a:r>
              <a:rPr lang="en-US" sz="1400" baseline="0" dirty="0" smtClean="0">
                <a:solidFill>
                  <a:schemeClr val="bg1">
                    <a:lumMod val="50000"/>
                  </a:schemeClr>
                </a:solidFill>
                <a:latin typeface="Arial" panose="020B0604020202020204" pitchFamily="34" charset="0"/>
                <a:cs typeface="Arial" panose="020B0604020202020204" pitchFamily="34" charset="0"/>
              </a:rPr>
              <a:t>-used only</a:t>
            </a:r>
            <a:endParaRPr lang="en-US" sz="1400" dirty="0">
              <a:solidFill>
                <a:schemeClr val="bg1">
                  <a:lumMod val="50000"/>
                </a:schemeClr>
              </a:solidFill>
              <a:latin typeface="Arial" panose="020B0604020202020204" pitchFamily="34" charset="0"/>
              <a:cs typeface="Arial" panose="020B0604020202020204" pitchFamily="34" charset="0"/>
            </a:endParaRPr>
          </a:p>
        </p:txBody>
      </p:sp>
      <p:grpSp>
        <p:nvGrpSpPr>
          <p:cNvPr id="14" name="Group 13"/>
          <p:cNvGrpSpPr/>
          <p:nvPr userDrawn="1"/>
        </p:nvGrpSpPr>
        <p:grpSpPr>
          <a:xfrm>
            <a:off x="407457" y="6106580"/>
            <a:ext cx="8467727" cy="736600"/>
            <a:chOff x="407457" y="6225118"/>
            <a:chExt cx="8467727" cy="736600"/>
          </a:xfrm>
        </p:grpSpPr>
        <p:pic>
          <p:nvPicPr>
            <p:cNvPr id="15" name="Picture 15" descr="C:\Users\Administrator\Desktop\BCG\BCG 3.0\로고\LG_CI_3D_RGB_Standard.png"/>
            <p:cNvPicPr>
              <a:picLocks noChangeAspect="1" noChangeArrowheads="1"/>
            </p:cNvPicPr>
            <p:nvPr userDrawn="1"/>
          </p:nvPicPr>
          <p:blipFill>
            <a:blip r:embed="rId20" cstate="print"/>
            <a:srcRect/>
            <a:stretch>
              <a:fillRect/>
            </a:stretch>
          </p:blipFill>
          <p:spPr bwMode="auto">
            <a:xfrm>
              <a:off x="7833784" y="6225118"/>
              <a:ext cx="1041400" cy="736600"/>
            </a:xfrm>
            <a:prstGeom prst="rect">
              <a:avLst/>
            </a:prstGeom>
            <a:noFill/>
            <a:ln w="9525">
              <a:noFill/>
              <a:miter lim="800000"/>
              <a:headEnd/>
              <a:tailEnd/>
            </a:ln>
          </p:spPr>
        </p:pic>
        <p:sp>
          <p:nvSpPr>
            <p:cNvPr id="16" name="TextBox 15"/>
            <p:cNvSpPr txBox="1"/>
            <p:nvPr userDrawn="1"/>
          </p:nvSpPr>
          <p:spPr>
            <a:xfrm>
              <a:off x="407457" y="6482821"/>
              <a:ext cx="2446868" cy="221193"/>
            </a:xfrm>
            <a:prstGeom prst="rect">
              <a:avLst/>
            </a:prstGeom>
            <a:noFill/>
          </p:spPr>
          <p:txBody>
            <a:bodyPr wrap="square" rtlCol="0" anchor="ctr" anchorCtr="0">
              <a:noAutofit/>
              <a:scene3d>
                <a:camera prst="orthographicFront"/>
                <a:lightRig rig="soft" dir="t">
                  <a:rot lat="0" lon="0" rev="15600000"/>
                </a:lightRig>
              </a:scene3d>
              <a:sp3d extrusionH="57150" prstMaterial="softEdge">
                <a:bevelT w="25400" h="38100"/>
              </a:sp3d>
            </a:bodyPr>
            <a:lstStyle/>
            <a:p>
              <a:pPr algn="l"/>
              <a:r>
                <a:rPr lang="en-US" sz="1800" b="1" cap="none" spc="0" dirty="0" smtClean="0">
                  <a:ln>
                    <a:solidFill>
                      <a:srgbClr val="FF0000"/>
                    </a:solidFill>
                  </a:ln>
                  <a:solidFill>
                    <a:srgbClr val="FF0000"/>
                  </a:solidFill>
                  <a:effectLst/>
                  <a:latin typeface="Freestyle Script" panose="030804020302050B0404" pitchFamily="66" charset="0"/>
                  <a:ea typeface="MS Gothic" panose="020B0609070205080204" pitchFamily="49" charset="-128"/>
                </a:rPr>
                <a:t>Be First, Do It Right, Work Smart</a:t>
              </a:r>
              <a:endParaRPr lang="en-US" sz="1800" b="1" cap="none" spc="0" dirty="0">
                <a:ln>
                  <a:solidFill>
                    <a:srgbClr val="FF0000"/>
                  </a:solidFill>
                </a:ln>
                <a:solidFill>
                  <a:srgbClr val="FF0000"/>
                </a:solidFill>
                <a:effectLst/>
                <a:latin typeface="Freestyle Script" panose="030804020302050B0404" pitchFamily="66" charset="0"/>
                <a:ea typeface="MS Gothic" panose="020B0609070205080204" pitchFamily="49" charset="-128"/>
              </a:endParaRPr>
            </a:p>
          </p:txBody>
        </p:sp>
      </p:grpSp>
    </p:spTree>
    <p:extLst>
      <p:ext uri="{BB962C8B-B14F-4D97-AF65-F5344CB8AC3E}">
        <p14:creationId xmlns:p14="http://schemas.microsoft.com/office/powerpoint/2010/main" val="3401578596"/>
      </p:ext>
    </p:extLst>
  </p:cSld>
  <p:clrMap bg1="dk1" tx1="lt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Lst>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latin typeface="Times New Roman" panose="02020603050405020304" pitchFamily="18" charset="0"/>
                <a:cs typeface="Times New Roman" panose="02020603050405020304" pitchFamily="18" charset="0"/>
              </a:rPr>
              <a:t>Threads </a:t>
            </a:r>
            <a:r>
              <a:rPr lang="en-US" dirty="0" smtClean="0">
                <a:latin typeface="Times New Roman" panose="02020603050405020304" pitchFamily="18" charset="0"/>
                <a:cs typeface="Times New Roman" panose="02020603050405020304" pitchFamily="18" charset="0"/>
              </a:rPr>
              <a:t>synchronization</a:t>
            </a:r>
            <a:endParaRPr lang="en-US" sz="16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10"/>
          </p:nvPr>
        </p:nvSpPr>
        <p:spPr/>
        <p:txBody>
          <a:bodyPr>
            <a:normAutofit/>
          </a:bodyPr>
          <a:lstStyle/>
          <a:p>
            <a:pPr marL="0" indent="0">
              <a:buNone/>
            </a:pPr>
            <a:r>
              <a:rPr lang="en-US" sz="1400" dirty="0" smtClean="0"/>
              <a:t>Thread basic</a:t>
            </a:r>
          </a:p>
          <a:p>
            <a:pPr marL="0" indent="0">
              <a:buNone/>
            </a:pPr>
            <a:r>
              <a:rPr lang="en-US" sz="1400" dirty="0" smtClean="0"/>
              <a:t>Thread </a:t>
            </a:r>
            <a:r>
              <a:rPr lang="en-US" sz="1400" dirty="0" err="1" smtClean="0"/>
              <a:t>mutex</a:t>
            </a:r>
            <a:r>
              <a:rPr lang="en-US" sz="1400" dirty="0" smtClean="0"/>
              <a:t> locking</a:t>
            </a:r>
          </a:p>
          <a:p>
            <a:pPr marL="0" indent="0">
              <a:buNone/>
            </a:pPr>
            <a:r>
              <a:rPr lang="en-US" sz="1400" dirty="0" smtClean="0"/>
              <a:t>Thread advance locking and condition </a:t>
            </a:r>
            <a:r>
              <a:rPr lang="en-US" sz="1400" dirty="0" smtClean="0"/>
              <a:t>variables</a:t>
            </a:r>
          </a:p>
        </p:txBody>
      </p:sp>
      <p:sp>
        <p:nvSpPr>
          <p:cNvPr id="2" name="Text Placeholder 1"/>
          <p:cNvSpPr>
            <a:spLocks noGrp="1"/>
          </p:cNvSpPr>
          <p:nvPr>
            <p:ph type="body" sz="quarter" idx="11"/>
          </p:nvPr>
        </p:nvSpPr>
        <p:spPr/>
        <p:txBody>
          <a:bodyPr/>
          <a:lstStyle/>
          <a:p>
            <a:r>
              <a:rPr lang="en-US" dirty="0"/>
              <a:t>Hanoi, November 2018</a:t>
            </a:r>
          </a:p>
          <a:p>
            <a:endParaRPr lang="en-US" dirty="0"/>
          </a:p>
        </p:txBody>
      </p:sp>
    </p:spTree>
    <p:extLst>
      <p:ext uri="{BB962C8B-B14F-4D97-AF65-F5344CB8AC3E}">
        <p14:creationId xmlns:p14="http://schemas.microsoft.com/office/powerpoint/2010/main" val="339421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sz="3200" dirty="0" smtClean="0">
              <a:latin typeface="Times New Roman" panose="02020603050405020304" pitchFamily="18" charset="0"/>
              <a:ea typeface="+mj-ea"/>
              <a:cs typeface="Times New Roman" panose="02020603050405020304" pitchFamily="18" charset="0"/>
            </a:endParaRPr>
          </a:p>
          <a:p>
            <a:pPr marL="0" indent="0" algn="ctr">
              <a:buNone/>
            </a:pPr>
            <a:endParaRPr lang="en-US" sz="3200" dirty="0">
              <a:latin typeface="Times New Roman" panose="02020603050405020304" pitchFamily="18" charset="0"/>
              <a:ea typeface="+mj-ea"/>
              <a:cs typeface="Times New Roman" panose="02020603050405020304" pitchFamily="18" charset="0"/>
            </a:endParaRPr>
          </a:p>
          <a:p>
            <a:pPr marL="0" indent="0" algn="ctr">
              <a:buNone/>
            </a:pPr>
            <a:endParaRPr lang="en-US" sz="3200" dirty="0" smtClean="0">
              <a:latin typeface="Times New Roman" panose="02020603050405020304" pitchFamily="18" charset="0"/>
              <a:ea typeface="+mj-ea"/>
              <a:cs typeface="Times New Roman" panose="02020603050405020304" pitchFamily="18" charset="0"/>
            </a:endParaRPr>
          </a:p>
          <a:p>
            <a:pPr marL="0" indent="0" algn="ctr">
              <a:buNone/>
            </a:pPr>
            <a:endParaRPr lang="en-US" sz="3200" dirty="0">
              <a:latin typeface="Times New Roman" panose="02020603050405020304" pitchFamily="18" charset="0"/>
              <a:ea typeface="+mj-ea"/>
              <a:cs typeface="Times New Roman" panose="02020603050405020304" pitchFamily="18" charset="0"/>
            </a:endParaRPr>
          </a:p>
          <a:p>
            <a:pPr marL="0" indent="0" algn="ctr">
              <a:buNone/>
            </a:pPr>
            <a:r>
              <a:rPr lang="en-US" sz="3200" dirty="0" smtClean="0">
                <a:latin typeface="Times New Roman" panose="02020603050405020304" pitchFamily="18" charset="0"/>
                <a:ea typeface="+mj-ea"/>
                <a:cs typeface="Times New Roman" panose="02020603050405020304" pitchFamily="18" charset="0"/>
              </a:rPr>
              <a:t>Thank you!</a:t>
            </a:r>
            <a:endParaRPr lang="en-US" sz="32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9217087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54" y="14630"/>
            <a:ext cx="7055380" cy="1400530"/>
          </a:xfrm>
        </p:spPr>
        <p:txBody>
          <a:bodyPr/>
          <a:lstStyle/>
          <a:p>
            <a:r>
              <a:rPr lang="en-US" dirty="0" smtClean="0"/>
              <a:t>Appendix</a:t>
            </a:r>
            <a:endParaRPr lang="en-US" dirty="0"/>
          </a:p>
        </p:txBody>
      </p:sp>
      <p:sp>
        <p:nvSpPr>
          <p:cNvPr id="3" name="Content Placeholder 2"/>
          <p:cNvSpPr>
            <a:spLocks noGrp="1"/>
          </p:cNvSpPr>
          <p:nvPr>
            <p:ph idx="1"/>
          </p:nvPr>
        </p:nvSpPr>
        <p:spPr>
          <a:xfrm>
            <a:off x="437117" y="1063423"/>
            <a:ext cx="6711654" cy="4195481"/>
          </a:xfrm>
        </p:spPr>
        <p:txBody>
          <a:bodyPr/>
          <a:lstStyle/>
          <a:p>
            <a:r>
              <a:rPr lang="en-US" dirty="0"/>
              <a:t>http://www.cplusplus.com/reference/thread/thread/thread/</a:t>
            </a:r>
          </a:p>
        </p:txBody>
      </p:sp>
      <p:sp>
        <p:nvSpPr>
          <p:cNvPr id="4" name="Slide Number Placeholder 3"/>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5" name="Picture 4"/>
          <p:cNvPicPr>
            <a:picLocks noChangeAspect="1"/>
          </p:cNvPicPr>
          <p:nvPr/>
        </p:nvPicPr>
        <p:blipFill>
          <a:blip r:embed="rId2"/>
          <a:stretch>
            <a:fillRect/>
          </a:stretch>
        </p:blipFill>
        <p:spPr>
          <a:xfrm>
            <a:off x="437117" y="1879911"/>
            <a:ext cx="8062356" cy="4199020"/>
          </a:xfrm>
          <a:prstGeom prst="rect">
            <a:avLst/>
          </a:prstGeom>
        </p:spPr>
      </p:pic>
    </p:spTree>
    <p:extLst>
      <p:ext uri="{BB962C8B-B14F-4D97-AF65-F5344CB8AC3E}">
        <p14:creationId xmlns:p14="http://schemas.microsoft.com/office/powerpoint/2010/main" val="14895803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569" y="291784"/>
            <a:ext cx="7055380" cy="1400530"/>
          </a:xfrm>
        </p:spPr>
        <p:txBody>
          <a:bodyPr>
            <a:normAutofit/>
          </a:bodyPr>
          <a:lstStyle/>
          <a:p>
            <a:r>
              <a:rPr lang="en-US" sz="2400" dirty="0" smtClean="0">
                <a:latin typeface="Times New Roman" panose="02020603050405020304" pitchFamily="18" charset="0"/>
                <a:cs typeface="Times New Roman" panose="02020603050405020304" pitchFamily="18" charset="0"/>
              </a:rPr>
              <a:t>Threads</a:t>
            </a:r>
            <a:endParaRPr lang="en-US" sz="2400" dirty="0"/>
          </a:p>
        </p:txBody>
      </p:sp>
      <p:sp>
        <p:nvSpPr>
          <p:cNvPr id="3" name="Content Placeholder 2"/>
          <p:cNvSpPr>
            <a:spLocks noGrp="1"/>
          </p:cNvSpPr>
          <p:nvPr>
            <p:ph idx="1"/>
          </p:nvPr>
        </p:nvSpPr>
        <p:spPr>
          <a:xfrm>
            <a:off x="444431" y="992049"/>
            <a:ext cx="8011939" cy="4962524"/>
          </a:xfrm>
        </p:spPr>
        <p:txBody>
          <a:bodyPr>
            <a:normAutofit fontScale="92500" lnSpcReduction="20000"/>
          </a:bodyPr>
          <a:lstStyle/>
          <a:p>
            <a:r>
              <a:rPr lang="en-US" sz="2400" dirty="0"/>
              <a:t>A thread is a path of execution within a process. A process can contain multiple threads.</a:t>
            </a:r>
            <a:endParaRPr lang="en-US" sz="2500" dirty="0" smtClean="0"/>
          </a:p>
          <a:p>
            <a:r>
              <a:rPr lang="en-US" sz="2500" dirty="0" smtClean="0"/>
              <a:t>Threads </a:t>
            </a:r>
            <a:r>
              <a:rPr lang="en-US" sz="2500" dirty="0"/>
              <a:t>allow parallel execution of processes or distinct parts of a single process.</a:t>
            </a:r>
          </a:p>
          <a:p>
            <a:endParaRPr lang="en-US" sz="2500" dirty="0"/>
          </a:p>
          <a:p>
            <a:r>
              <a:rPr lang="en-US" sz="2500" dirty="0"/>
              <a:t>All threads within a process share:</a:t>
            </a:r>
          </a:p>
          <a:p>
            <a:pPr lvl="1">
              <a:buFont typeface="Lucida Sans Unicode" panose="020B0602030504020204" pitchFamily="34" charset="0"/>
              <a:buChar char="⋄"/>
            </a:pPr>
            <a:r>
              <a:rPr lang="en-US" sz="2100" dirty="0"/>
              <a:t>The same address space</a:t>
            </a:r>
          </a:p>
          <a:p>
            <a:pPr lvl="1">
              <a:buFont typeface="Lucida Sans Unicode" panose="020B0602030504020204" pitchFamily="34" charset="0"/>
              <a:buChar char="⋄"/>
            </a:pPr>
            <a:r>
              <a:rPr lang="en-US" sz="2100" dirty="0"/>
              <a:t>Process instructions </a:t>
            </a:r>
          </a:p>
          <a:p>
            <a:pPr lvl="1">
              <a:buFont typeface="Lucida Sans Unicode" panose="020B0602030504020204" pitchFamily="34" charset="0"/>
              <a:buChar char="⋄"/>
            </a:pPr>
            <a:r>
              <a:rPr lang="en-US" sz="2100" dirty="0"/>
              <a:t>Most data </a:t>
            </a:r>
          </a:p>
          <a:p>
            <a:pPr lvl="1">
              <a:buFont typeface="Lucida Sans Unicode" panose="020B0602030504020204" pitchFamily="34" charset="0"/>
              <a:buChar char="⋄"/>
            </a:pPr>
            <a:r>
              <a:rPr lang="en-US" sz="2100" dirty="0"/>
              <a:t>Open files (descriptors) </a:t>
            </a:r>
          </a:p>
          <a:p>
            <a:pPr lvl="1">
              <a:buFont typeface="Lucida Sans Unicode" panose="020B0602030504020204" pitchFamily="34" charset="0"/>
              <a:buChar char="⋄"/>
            </a:pPr>
            <a:r>
              <a:rPr lang="en-US" sz="2100" dirty="0"/>
              <a:t>Signals and signal handlers </a:t>
            </a:r>
          </a:p>
          <a:p>
            <a:pPr lvl="1">
              <a:buFont typeface="Lucida Sans Unicode" panose="020B0602030504020204" pitchFamily="34" charset="0"/>
              <a:buChar char="⋄"/>
            </a:pPr>
            <a:r>
              <a:rPr lang="en-US" sz="2100" dirty="0"/>
              <a:t>Current working directory </a:t>
            </a:r>
          </a:p>
          <a:p>
            <a:pPr lvl="1">
              <a:buFont typeface="Lucida Sans Unicode" panose="020B0602030504020204" pitchFamily="34" charset="0"/>
              <a:buChar char="⋄"/>
            </a:pPr>
            <a:r>
              <a:rPr lang="en-US" sz="2100" dirty="0"/>
              <a:t>User and group id</a:t>
            </a:r>
          </a:p>
          <a:p>
            <a:pPr>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5061515" y="3141877"/>
            <a:ext cx="4022458" cy="2812696"/>
          </a:xfrm>
          <a:prstGeom prst="rect">
            <a:avLst/>
          </a:prstGeom>
        </p:spPr>
      </p:pic>
    </p:spTree>
    <p:extLst>
      <p:ext uri="{BB962C8B-B14F-4D97-AF65-F5344CB8AC3E}">
        <p14:creationId xmlns:p14="http://schemas.microsoft.com/office/powerpoint/2010/main" val="6287620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7" y="277154"/>
            <a:ext cx="7055380" cy="1400530"/>
          </a:xfrm>
        </p:spPr>
        <p:txBody>
          <a:bodyPr>
            <a:normAutofit/>
          </a:bodyPr>
          <a:lstStyle/>
          <a:p>
            <a:r>
              <a:rPr lang="en-US" sz="2400" dirty="0" smtClean="0">
                <a:latin typeface="Times New Roman" panose="02020603050405020304" pitchFamily="18" charset="0"/>
                <a:cs typeface="Times New Roman" panose="02020603050405020304" pitchFamily="18" charset="0"/>
              </a:rPr>
              <a:t>Threads</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8436" y="1453078"/>
            <a:ext cx="6711654" cy="4195481"/>
          </a:xfrm>
        </p:spPr>
        <p:txBody>
          <a:bodyPr>
            <a:normAutofit fontScale="70000" lnSpcReduction="20000"/>
          </a:bodyPr>
          <a:lstStyle/>
          <a:p>
            <a:pPr>
              <a:lnSpc>
                <a:spcPct val="90000"/>
              </a:lnSpc>
            </a:pPr>
            <a:r>
              <a:rPr lang="en-US" sz="2500" dirty="0"/>
              <a:t>Each thread has a unique: </a:t>
            </a:r>
          </a:p>
          <a:p>
            <a:pPr lvl="1">
              <a:lnSpc>
                <a:spcPct val="90000"/>
              </a:lnSpc>
              <a:buFont typeface="Lucida Sans Unicode" panose="020B0602030504020204" pitchFamily="34" charset="0"/>
              <a:buChar char="⋄"/>
            </a:pPr>
            <a:r>
              <a:rPr lang="en-US" sz="2100" dirty="0"/>
              <a:t>Thread ID (</a:t>
            </a:r>
            <a:r>
              <a:rPr lang="en-US" sz="2100" dirty="0" err="1"/>
              <a:t>tid</a:t>
            </a:r>
            <a:r>
              <a:rPr lang="en-US" sz="2100" dirty="0"/>
              <a:t>)</a:t>
            </a:r>
          </a:p>
          <a:p>
            <a:pPr lvl="1">
              <a:lnSpc>
                <a:spcPct val="90000"/>
              </a:lnSpc>
              <a:buFont typeface="Lucida Sans Unicode" panose="020B0602030504020204" pitchFamily="34" charset="0"/>
              <a:buChar char="⋄"/>
            </a:pPr>
            <a:r>
              <a:rPr lang="en-US" sz="2100" dirty="0"/>
              <a:t>Set of registers, stack pointer </a:t>
            </a:r>
          </a:p>
          <a:p>
            <a:pPr lvl="1">
              <a:lnSpc>
                <a:spcPct val="90000"/>
              </a:lnSpc>
              <a:buFont typeface="Lucida Sans Unicode" panose="020B0602030504020204" pitchFamily="34" charset="0"/>
              <a:buChar char="⋄"/>
            </a:pPr>
            <a:r>
              <a:rPr lang="en-US" sz="2100" dirty="0"/>
              <a:t>Stack for local variables, return addresses </a:t>
            </a:r>
          </a:p>
          <a:p>
            <a:pPr lvl="1">
              <a:lnSpc>
                <a:spcPct val="90000"/>
              </a:lnSpc>
              <a:buFont typeface="Lucida Sans Unicode" panose="020B0602030504020204" pitchFamily="34" charset="0"/>
              <a:buChar char="⋄"/>
            </a:pPr>
            <a:r>
              <a:rPr lang="en-US" sz="2100" dirty="0"/>
              <a:t>Signal mask </a:t>
            </a:r>
          </a:p>
          <a:p>
            <a:pPr lvl="1">
              <a:lnSpc>
                <a:spcPct val="90000"/>
              </a:lnSpc>
              <a:buFont typeface="Lucida Sans Unicode" panose="020B0602030504020204" pitchFamily="34" charset="0"/>
              <a:buChar char="⋄"/>
            </a:pPr>
            <a:r>
              <a:rPr lang="en-US" sz="2100" dirty="0"/>
              <a:t>Priority </a:t>
            </a:r>
          </a:p>
          <a:p>
            <a:pPr lvl="1">
              <a:lnSpc>
                <a:spcPct val="90000"/>
              </a:lnSpc>
              <a:buFont typeface="Lucida Sans Unicode" panose="020B0602030504020204" pitchFamily="34" charset="0"/>
              <a:buChar char="⋄"/>
            </a:pPr>
            <a:r>
              <a:rPr lang="en-US" sz="2100" dirty="0"/>
              <a:t>Return value: </a:t>
            </a:r>
            <a:r>
              <a:rPr lang="en-US" sz="2100" dirty="0" err="1"/>
              <a:t>errno</a:t>
            </a:r>
            <a:r>
              <a:rPr lang="en-US" sz="2100" dirty="0"/>
              <a:t> </a:t>
            </a:r>
          </a:p>
          <a:p>
            <a:pPr lvl="1">
              <a:lnSpc>
                <a:spcPct val="90000"/>
              </a:lnSpc>
              <a:buFont typeface="Verdana" panose="020B0604030504040204" pitchFamily="34" charset="0"/>
              <a:buNone/>
            </a:pPr>
            <a:endParaRPr lang="en-US" sz="2100" dirty="0"/>
          </a:p>
          <a:p>
            <a:pPr>
              <a:lnSpc>
                <a:spcPct val="90000"/>
              </a:lnSpc>
            </a:pPr>
            <a:r>
              <a:rPr lang="en-US" sz="2500" dirty="0"/>
              <a:t>Basic thread operations:</a:t>
            </a:r>
          </a:p>
          <a:p>
            <a:pPr lvl="1">
              <a:lnSpc>
                <a:spcPct val="90000"/>
              </a:lnSpc>
              <a:buFont typeface="Lucida Sans Unicode" panose="020B0602030504020204" pitchFamily="34" charset="0"/>
              <a:buChar char="⋄"/>
            </a:pPr>
            <a:r>
              <a:rPr lang="en-US" sz="2100" dirty="0"/>
              <a:t>Creation</a:t>
            </a:r>
          </a:p>
          <a:p>
            <a:pPr lvl="1">
              <a:lnSpc>
                <a:spcPct val="90000"/>
              </a:lnSpc>
              <a:buFont typeface="Lucida Sans Unicode" panose="020B0602030504020204" pitchFamily="34" charset="0"/>
              <a:buChar char="⋄"/>
            </a:pPr>
            <a:r>
              <a:rPr lang="en-US" sz="2100" dirty="0"/>
              <a:t>Termination</a:t>
            </a:r>
          </a:p>
          <a:p>
            <a:pPr lvl="1">
              <a:lnSpc>
                <a:spcPct val="90000"/>
              </a:lnSpc>
              <a:buFont typeface="Lucida Sans Unicode" panose="020B0602030504020204" pitchFamily="34" charset="0"/>
              <a:buChar char="⋄"/>
            </a:pPr>
            <a:r>
              <a:rPr lang="en-US" sz="2100" dirty="0" smtClean="0"/>
              <a:t>Join</a:t>
            </a:r>
            <a:endParaRPr lang="en-US" sz="2100" b="1" dirty="0"/>
          </a:p>
          <a:p>
            <a:pPr lvl="1">
              <a:lnSpc>
                <a:spcPct val="90000"/>
              </a:lnSpc>
              <a:buFont typeface="Lucida Sans Unicode" panose="020B0602030504020204" pitchFamily="34" charset="0"/>
              <a:buChar char="⋄"/>
            </a:pPr>
            <a:r>
              <a:rPr lang="en-US" sz="2100" dirty="0" smtClean="0"/>
              <a:t>Detach</a:t>
            </a:r>
          </a:p>
          <a:p>
            <a:pPr lvl="1">
              <a:lnSpc>
                <a:spcPct val="90000"/>
              </a:lnSpc>
              <a:buFont typeface="Lucida Sans Unicode" panose="020B0602030504020204" pitchFamily="34" charset="0"/>
              <a:buChar char="⋄"/>
            </a:pPr>
            <a:r>
              <a:rPr lang="en-US" sz="2100" dirty="0" smtClean="0"/>
              <a:t>Swap</a:t>
            </a:r>
            <a:endParaRPr lang="en-US" sz="2100" dirty="0"/>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935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23" y="277153"/>
            <a:ext cx="7055380" cy="1400530"/>
          </a:xfrm>
        </p:spPr>
        <p:txBody>
          <a:bodyPr/>
          <a:lstStyle/>
          <a:p>
            <a:r>
              <a:rPr lang="en-US" sz="2400" dirty="0" smtClean="0">
                <a:latin typeface="Times New Roman" panose="02020603050405020304" pitchFamily="18" charset="0"/>
                <a:cs typeface="Times New Roman" panose="02020603050405020304" pitchFamily="18" charset="0"/>
              </a:rPr>
              <a:t>Problems</a:t>
            </a:r>
            <a:endParaRPr lang="en-US" sz="2400" dirty="0"/>
          </a:p>
        </p:txBody>
      </p:sp>
      <p:sp>
        <p:nvSpPr>
          <p:cNvPr id="3" name="Content Placeholder 2"/>
          <p:cNvSpPr>
            <a:spLocks noGrp="1"/>
          </p:cNvSpPr>
          <p:nvPr>
            <p:ph idx="1"/>
          </p:nvPr>
        </p:nvSpPr>
        <p:spPr>
          <a:xfrm>
            <a:off x="754548" y="892454"/>
            <a:ext cx="8243148" cy="5471770"/>
          </a:xfrm>
        </p:spPr>
        <p:txBody>
          <a:bodyPr>
            <a:normAutofit fontScale="85000" lnSpcReduction="20000"/>
          </a:bodyPr>
          <a:lstStyle/>
          <a:p>
            <a:pPr marL="0" indent="0">
              <a:buNone/>
            </a:pPr>
            <a:r>
              <a:rPr lang="en-US" dirty="0"/>
              <a:t>In the general case, you often use shared objects between the threads. And when you do it, you will face another problem: synchronization. </a:t>
            </a:r>
          </a:p>
          <a:p>
            <a:endParaRPr lang="en-US"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pPr marL="0" indent="0">
              <a:buNone/>
            </a:pPr>
            <a:endParaRPr lang="en-US" b="1" dirty="0" smtClean="0"/>
          </a:p>
          <a:p>
            <a:pPr marL="0" indent="0">
              <a:buNone/>
            </a:pPr>
            <a:r>
              <a:rPr lang="en-US" b="1" dirty="0" smtClean="0"/>
              <a:t>Solution</a:t>
            </a:r>
            <a:r>
              <a:rPr lang="en-US" dirty="0"/>
              <a:t>: provide functions that will block one thread if another thread is trying to access data that it is currently using. </a:t>
            </a:r>
          </a:p>
          <a:p>
            <a:pPr marL="0" indent="0">
              <a:buNone/>
            </a:pPr>
            <a:r>
              <a:rPr lang="en-US" dirty="0"/>
              <a:t>There are several </a:t>
            </a:r>
            <a:r>
              <a:rPr lang="en-US" dirty="0" smtClean="0"/>
              <a:t>ways to </a:t>
            </a:r>
            <a:r>
              <a:rPr lang="en-US" dirty="0"/>
              <a:t>fix this problem: </a:t>
            </a:r>
          </a:p>
          <a:p>
            <a:r>
              <a:rPr lang="en-US" dirty="0" err="1" smtClean="0"/>
              <a:t>Mut</a:t>
            </a:r>
            <a:r>
              <a:rPr lang="en-US" dirty="0" err="1" smtClean="0"/>
              <a:t>ex</a:t>
            </a:r>
            <a:endParaRPr lang="en-US" dirty="0" smtClean="0"/>
          </a:p>
          <a:p>
            <a:r>
              <a:rPr lang="en-US" dirty="0"/>
              <a:t>Condition </a:t>
            </a:r>
            <a:r>
              <a:rPr lang="en-US" dirty="0" smtClean="0"/>
              <a:t>variable</a:t>
            </a:r>
            <a:endParaRPr lang="en-US" dirty="0" smtClean="0"/>
          </a:p>
          <a:p>
            <a:r>
              <a:rPr lang="en-US" dirty="0" smtClean="0"/>
              <a:t>Semaphores</a:t>
            </a:r>
            <a:endParaRPr lang="en-US" dirty="0"/>
          </a:p>
          <a:p>
            <a:r>
              <a:rPr lang="en-US" dirty="0" smtClean="0"/>
              <a:t>Future</a:t>
            </a:r>
            <a:endParaRPr lang="en-US" dirty="0"/>
          </a:p>
          <a:p>
            <a:r>
              <a:rPr lang="en-US" dirty="0" smtClean="0"/>
              <a:t>…</a:t>
            </a:r>
            <a:endParaRPr lang="en-US" dirty="0"/>
          </a:p>
          <a:p>
            <a:endParaRPr lang="en-US" dirty="0"/>
          </a:p>
        </p:txBody>
      </p:sp>
      <p:pic>
        <p:nvPicPr>
          <p:cNvPr id="4" name="Picture 3"/>
          <p:cNvPicPr>
            <a:picLocks noChangeAspect="1"/>
          </p:cNvPicPr>
          <p:nvPr/>
        </p:nvPicPr>
        <p:blipFill>
          <a:blip r:embed="rId3"/>
          <a:stretch>
            <a:fillRect/>
          </a:stretch>
        </p:blipFill>
        <p:spPr>
          <a:xfrm>
            <a:off x="2512759" y="1557741"/>
            <a:ext cx="4389349" cy="2007095"/>
          </a:xfrm>
          <a:prstGeom prst="rect">
            <a:avLst/>
          </a:prstGeom>
        </p:spPr>
      </p:pic>
    </p:spTree>
    <p:extLst>
      <p:ext uri="{BB962C8B-B14F-4D97-AF65-F5344CB8AC3E}">
        <p14:creationId xmlns:p14="http://schemas.microsoft.com/office/powerpoint/2010/main" val="291969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87" y="291784"/>
            <a:ext cx="7055380" cy="1400530"/>
          </a:xfrm>
        </p:spPr>
        <p:txBody>
          <a:bodyPr>
            <a:normAutofit/>
          </a:bodyPr>
          <a:lstStyle/>
          <a:p>
            <a:r>
              <a:rPr lang="en-US" sz="2400" dirty="0">
                <a:latin typeface="Times New Roman" panose="02020603050405020304" pitchFamily="18" charset="0"/>
                <a:cs typeface="Times New Roman" panose="02020603050405020304" pitchFamily="18" charset="0"/>
              </a:rPr>
              <a:t>Use a </a:t>
            </a:r>
            <a:r>
              <a:rPr lang="en-US" sz="2400" dirty="0" err="1">
                <a:latin typeface="Times New Roman" panose="02020603050405020304" pitchFamily="18" charset="0"/>
                <a:cs typeface="Times New Roman" panose="02020603050405020304" pitchFamily="18" charset="0"/>
              </a:rPr>
              <a:t>mutex</a:t>
            </a:r>
            <a:r>
              <a:rPr lang="en-US" sz="2400" dirty="0">
                <a:latin typeface="Times New Roman" panose="02020603050405020304" pitchFamily="18" charset="0"/>
                <a:cs typeface="Times New Roman" panose="02020603050405020304" pitchFamily="18" charset="0"/>
              </a:rPr>
              <a:t> to make </a:t>
            </a:r>
            <a:r>
              <a:rPr lang="en-US" sz="2400" dirty="0" smtClean="0">
                <a:latin typeface="Times New Roman" panose="02020603050405020304" pitchFamily="18" charset="0"/>
                <a:cs typeface="Times New Roman" panose="02020603050405020304" pitchFamily="18" charset="0"/>
              </a:rPr>
              <a:t>a thread-safe</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56650" y="992049"/>
            <a:ext cx="6711654" cy="4195481"/>
          </a:xfrm>
        </p:spPr>
        <p:txBody>
          <a:bodyPr/>
          <a:lstStyle/>
          <a:p>
            <a:r>
              <a:rPr lang="en-US" dirty="0"/>
              <a:t>There are two important methods on a </a:t>
            </a:r>
            <a:r>
              <a:rPr lang="en-US" dirty="0" err="1"/>
              <a:t>mutex</a:t>
            </a:r>
            <a:r>
              <a:rPr lang="en-US" dirty="0"/>
              <a:t>: lock() and unlock(). As their names indicate, the first one enable a thread to obtain the lock and the second releases the lock. The lock() method is blocking. The thread will only return from the lock() method when the lock has been obtained. </a:t>
            </a:r>
          </a:p>
        </p:txBody>
      </p:sp>
      <p:pic>
        <p:nvPicPr>
          <p:cNvPr id="4" name="Picture 3"/>
          <p:cNvPicPr>
            <a:picLocks noChangeAspect="1"/>
          </p:cNvPicPr>
          <p:nvPr/>
        </p:nvPicPr>
        <p:blipFill>
          <a:blip r:embed="rId3"/>
          <a:stretch>
            <a:fillRect/>
          </a:stretch>
        </p:blipFill>
        <p:spPr>
          <a:xfrm>
            <a:off x="638327" y="3089789"/>
            <a:ext cx="7677150" cy="3352800"/>
          </a:xfrm>
          <a:prstGeom prst="rect">
            <a:avLst/>
          </a:prstGeom>
        </p:spPr>
      </p:pic>
    </p:spTree>
    <p:extLst>
      <p:ext uri="{BB962C8B-B14F-4D97-AF65-F5344CB8AC3E}">
        <p14:creationId xmlns:p14="http://schemas.microsoft.com/office/powerpoint/2010/main" val="250902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363" y="240577"/>
            <a:ext cx="7055380" cy="1400530"/>
          </a:xfrm>
        </p:spPr>
        <p:txBody>
          <a:bodyPr>
            <a:normAutofit/>
          </a:bodyPr>
          <a:lstStyle/>
          <a:p>
            <a:r>
              <a:rPr lang="en-US" sz="2400" dirty="0">
                <a:latin typeface="Times New Roman" panose="02020603050405020304" pitchFamily="18" charset="0"/>
                <a:cs typeface="Times New Roman" panose="02020603050405020304" pitchFamily="18" charset="0"/>
              </a:rPr>
              <a:t>Automatic management of locks</a:t>
            </a:r>
          </a:p>
        </p:txBody>
      </p:sp>
      <p:sp>
        <p:nvSpPr>
          <p:cNvPr id="3" name="Content Placeholder 2"/>
          <p:cNvSpPr>
            <a:spLocks noGrp="1"/>
          </p:cNvSpPr>
          <p:nvPr>
            <p:ph idx="1"/>
          </p:nvPr>
        </p:nvSpPr>
        <p:spPr/>
        <p:txBody>
          <a:bodyPr>
            <a:normAutofit/>
          </a:bodyPr>
          <a:lstStyle/>
          <a:p>
            <a:pPr marL="0" indent="0">
              <a:buNone/>
            </a:pPr>
            <a:r>
              <a:rPr lang="en-US" sz="1800" dirty="0" smtClean="0"/>
              <a:t>It exists </a:t>
            </a:r>
            <a:r>
              <a:rPr lang="en-US" sz="1800" dirty="0"/>
              <a:t>a good solution to </a:t>
            </a:r>
            <a:r>
              <a:rPr lang="en-US" sz="1800" dirty="0" smtClean="0"/>
              <a:t>avoid </a:t>
            </a:r>
            <a:r>
              <a:rPr lang="en-US" sz="1800" dirty="0"/>
              <a:t>forgetting to release the lock: </a:t>
            </a:r>
            <a:r>
              <a:rPr lang="en-US" sz="1800" b="1" dirty="0" err="1"/>
              <a:t>std</a:t>
            </a:r>
            <a:r>
              <a:rPr lang="en-US" sz="1800" b="1" dirty="0"/>
              <a:t>::</a:t>
            </a:r>
            <a:r>
              <a:rPr lang="en-US" sz="1800" b="1" dirty="0" err="1"/>
              <a:t>lock_guard</a:t>
            </a:r>
            <a:r>
              <a:rPr lang="en-US" sz="1800" dirty="0" smtClean="0"/>
              <a:t>.</a:t>
            </a:r>
          </a:p>
          <a:p>
            <a:pPr marL="0" indent="0">
              <a:buNone/>
            </a:pPr>
            <a:endParaRPr lang="en-US" sz="1800" dirty="0"/>
          </a:p>
          <a:p>
            <a:pPr marL="0" indent="0">
              <a:buNone/>
            </a:pPr>
            <a:r>
              <a:rPr lang="en-US" sz="1800" dirty="0"/>
              <a:t>This class is a simple smart manager for a lock. When the </a:t>
            </a:r>
            <a:r>
              <a:rPr lang="en-US" sz="1800" dirty="0" err="1"/>
              <a:t>std</a:t>
            </a:r>
            <a:r>
              <a:rPr lang="en-US" sz="1800" dirty="0"/>
              <a:t>::</a:t>
            </a:r>
            <a:r>
              <a:rPr lang="en-US" sz="1800" dirty="0" err="1"/>
              <a:t>lock_guard</a:t>
            </a:r>
            <a:r>
              <a:rPr lang="en-US" sz="1800" dirty="0"/>
              <a:t> is created, it automatically calls lock() on the </a:t>
            </a:r>
            <a:r>
              <a:rPr lang="en-US" sz="1800" dirty="0" err="1"/>
              <a:t>mutex</a:t>
            </a:r>
            <a:r>
              <a:rPr lang="en-US" sz="1800" dirty="0"/>
              <a:t>. When the guard gets destructed, it also releases the lock.</a:t>
            </a:r>
          </a:p>
        </p:txBody>
      </p:sp>
    </p:spTree>
    <p:extLst>
      <p:ext uri="{BB962C8B-B14F-4D97-AF65-F5344CB8AC3E}">
        <p14:creationId xmlns:p14="http://schemas.microsoft.com/office/powerpoint/2010/main" val="246705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23" y="218631"/>
            <a:ext cx="7055380" cy="1400530"/>
          </a:xfrm>
        </p:spPr>
        <p:txBody>
          <a:bodyPr>
            <a:normAutofit/>
          </a:bodyPr>
          <a:lstStyle/>
          <a:p>
            <a:r>
              <a:rPr lang="en-US" sz="2400" dirty="0" smtClean="0">
                <a:latin typeface="Times New Roman" panose="02020603050405020304" pitchFamily="18" charset="0"/>
                <a:cs typeface="Times New Roman" panose="02020603050405020304" pitchFamily="18" charset="0"/>
              </a:rPr>
              <a:t>Dead lock - Recursive </a:t>
            </a:r>
            <a:r>
              <a:rPr lang="en-US" sz="2400" dirty="0">
                <a:latin typeface="Times New Roman" panose="02020603050405020304" pitchFamily="18" charset="0"/>
                <a:cs typeface="Times New Roman" panose="02020603050405020304" pitchFamily="18" charset="0"/>
              </a:rPr>
              <a:t>locking</a:t>
            </a:r>
          </a:p>
        </p:txBody>
      </p:sp>
      <p:sp>
        <p:nvSpPr>
          <p:cNvPr id="3" name="Content Placeholder 2"/>
          <p:cNvSpPr>
            <a:spLocks noGrp="1"/>
          </p:cNvSpPr>
          <p:nvPr>
            <p:ph idx="1"/>
          </p:nvPr>
        </p:nvSpPr>
        <p:spPr>
          <a:xfrm>
            <a:off x="250623" y="1328720"/>
            <a:ext cx="8725127" cy="4195481"/>
          </a:xfrm>
        </p:spPr>
        <p:txBody>
          <a:bodyPr/>
          <a:lstStyle/>
          <a:p>
            <a:pPr marL="0" indent="0">
              <a:buNone/>
            </a:pPr>
            <a:r>
              <a:rPr lang="en-US" dirty="0" smtClean="0"/>
              <a:t>The </a:t>
            </a:r>
            <a:r>
              <a:rPr lang="en-US" dirty="0"/>
              <a:t>threads tries to acquire the lock again, but the lock is already locked. This is a case of deadlock. By default, a thread cannot acquire the same </a:t>
            </a:r>
            <a:r>
              <a:rPr lang="en-US" dirty="0" err="1"/>
              <a:t>mutex</a:t>
            </a:r>
            <a:r>
              <a:rPr lang="en-US" dirty="0"/>
              <a:t> twice.</a:t>
            </a:r>
          </a:p>
        </p:txBody>
      </p:sp>
      <p:pic>
        <p:nvPicPr>
          <p:cNvPr id="5" name="Picture 4"/>
          <p:cNvPicPr>
            <a:picLocks noChangeAspect="1"/>
          </p:cNvPicPr>
          <p:nvPr/>
        </p:nvPicPr>
        <p:blipFill>
          <a:blip r:embed="rId3"/>
          <a:stretch>
            <a:fillRect/>
          </a:stretch>
        </p:blipFill>
        <p:spPr>
          <a:xfrm>
            <a:off x="250623" y="2866725"/>
            <a:ext cx="1866900" cy="2657475"/>
          </a:xfrm>
          <a:prstGeom prst="rect">
            <a:avLst/>
          </a:prstGeom>
        </p:spPr>
      </p:pic>
      <p:pic>
        <p:nvPicPr>
          <p:cNvPr id="6" name="Picture 5"/>
          <p:cNvPicPr>
            <a:picLocks noChangeAspect="1"/>
          </p:cNvPicPr>
          <p:nvPr/>
        </p:nvPicPr>
        <p:blipFill>
          <a:blip r:embed="rId4"/>
          <a:stretch>
            <a:fillRect/>
          </a:stretch>
        </p:blipFill>
        <p:spPr>
          <a:xfrm>
            <a:off x="2660675" y="2814337"/>
            <a:ext cx="6315075" cy="2762250"/>
          </a:xfrm>
          <a:prstGeom prst="rect">
            <a:avLst/>
          </a:prstGeom>
        </p:spPr>
      </p:pic>
    </p:spTree>
    <p:extLst>
      <p:ext uri="{BB962C8B-B14F-4D97-AF65-F5344CB8AC3E}">
        <p14:creationId xmlns:p14="http://schemas.microsoft.com/office/powerpoint/2010/main" val="19434899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02" y="269838"/>
            <a:ext cx="7055380" cy="1400530"/>
          </a:xfrm>
        </p:spPr>
        <p:txBody>
          <a:bodyPr>
            <a:normAutofit/>
          </a:bodyPr>
          <a:lstStyle/>
          <a:p>
            <a:r>
              <a:rPr lang="en-US" sz="2400" dirty="0">
                <a:latin typeface="Times New Roman" panose="02020603050405020304" pitchFamily="18" charset="0"/>
                <a:cs typeface="Times New Roman" panose="02020603050405020304" pitchFamily="18" charset="0"/>
              </a:rPr>
              <a:t>Timed locking</a:t>
            </a:r>
          </a:p>
        </p:txBody>
      </p:sp>
      <p:sp>
        <p:nvSpPr>
          <p:cNvPr id="3" name="Content Placeholder 2"/>
          <p:cNvSpPr>
            <a:spLocks noGrp="1"/>
          </p:cNvSpPr>
          <p:nvPr>
            <p:ph idx="1"/>
          </p:nvPr>
        </p:nvSpPr>
        <p:spPr>
          <a:xfrm>
            <a:off x="769334" y="1576269"/>
            <a:ext cx="6711654" cy="4195481"/>
          </a:xfrm>
        </p:spPr>
        <p:txBody>
          <a:bodyPr/>
          <a:lstStyle/>
          <a:p>
            <a:pPr marL="0" indent="0">
              <a:buNone/>
            </a:pPr>
            <a:r>
              <a:rPr lang="en-US" dirty="0"/>
              <a:t>Sometimes, you doesn't want a thread to wait ad infinitum for a </a:t>
            </a:r>
            <a:r>
              <a:rPr lang="en-US" dirty="0" err="1"/>
              <a:t>mutex</a:t>
            </a:r>
            <a:r>
              <a:rPr lang="en-US" dirty="0"/>
              <a:t>. For example, if your thread can do something else when waiting for the thread</a:t>
            </a:r>
            <a:r>
              <a:rPr lang="en-US" dirty="0" smtClean="0"/>
              <a:t>.</a:t>
            </a:r>
          </a:p>
          <a:p>
            <a:pPr marL="0" indent="0">
              <a:buNone/>
            </a:pPr>
            <a:endParaRPr lang="en-US" dirty="0"/>
          </a:p>
          <a:p>
            <a:pPr marL="0" indent="0">
              <a:buNone/>
            </a:pPr>
            <a:r>
              <a:rPr lang="en-US" dirty="0"/>
              <a:t>the standard library has a solution: </a:t>
            </a:r>
            <a:r>
              <a:rPr lang="en-US" b="1" dirty="0" err="1"/>
              <a:t>std</a:t>
            </a:r>
            <a:r>
              <a:rPr lang="en-US" b="1" dirty="0"/>
              <a:t>::</a:t>
            </a:r>
            <a:r>
              <a:rPr lang="en-US" b="1" dirty="0" err="1"/>
              <a:t>timed_mutex</a:t>
            </a:r>
            <a:r>
              <a:rPr lang="en-US" dirty="0"/>
              <a:t> and </a:t>
            </a:r>
            <a:r>
              <a:rPr lang="en-US" b="1" dirty="0" err="1"/>
              <a:t>std</a:t>
            </a:r>
            <a:r>
              <a:rPr lang="en-US" b="1" dirty="0"/>
              <a:t>::</a:t>
            </a:r>
            <a:r>
              <a:rPr lang="en-US" b="1" dirty="0" err="1" smtClean="0"/>
              <a:t>recursive_timed_mutex</a:t>
            </a:r>
            <a:endParaRPr lang="en-US" b="1" dirty="0" smtClean="0"/>
          </a:p>
          <a:p>
            <a:pPr marL="0" indent="0">
              <a:buNone/>
            </a:pPr>
            <a:endParaRPr lang="en-US" b="1" dirty="0"/>
          </a:p>
          <a:p>
            <a:pPr marL="0" indent="0">
              <a:buNone/>
            </a:pPr>
            <a:r>
              <a:rPr lang="en-US" dirty="0"/>
              <a:t>You have access to the same functions as a </a:t>
            </a:r>
            <a:r>
              <a:rPr lang="en-US" b="1" dirty="0" err="1"/>
              <a:t>std</a:t>
            </a:r>
            <a:r>
              <a:rPr lang="en-US" b="1" dirty="0"/>
              <a:t>::</a:t>
            </a:r>
            <a:r>
              <a:rPr lang="en-US" b="1" dirty="0" err="1"/>
              <a:t>mutex</a:t>
            </a:r>
            <a:r>
              <a:rPr lang="en-US" dirty="0"/>
              <a:t>: </a:t>
            </a:r>
            <a:r>
              <a:rPr lang="en-US" i="1" dirty="0"/>
              <a:t>lock()</a:t>
            </a:r>
            <a:r>
              <a:rPr lang="en-US" dirty="0"/>
              <a:t> and </a:t>
            </a:r>
            <a:r>
              <a:rPr lang="en-US" i="1" dirty="0"/>
              <a:t>unlock()</a:t>
            </a:r>
            <a:r>
              <a:rPr lang="en-US" dirty="0"/>
              <a:t>, but you have also two new functions: </a:t>
            </a:r>
            <a:r>
              <a:rPr lang="en-US" i="1" dirty="0" err="1"/>
              <a:t>try_lock_for</a:t>
            </a:r>
            <a:r>
              <a:rPr lang="en-US" i="1" dirty="0"/>
              <a:t>()</a:t>
            </a:r>
            <a:r>
              <a:rPr lang="en-US" dirty="0"/>
              <a:t> and </a:t>
            </a:r>
            <a:r>
              <a:rPr lang="en-US" i="1" dirty="0" err="1"/>
              <a:t>try_lock_until</a:t>
            </a:r>
            <a:r>
              <a:rPr lang="en-US" i="1" dirty="0"/>
              <a:t>()</a:t>
            </a:r>
            <a:r>
              <a:rPr lang="en-US" dirty="0"/>
              <a:t>.</a:t>
            </a:r>
          </a:p>
        </p:txBody>
      </p:sp>
    </p:spTree>
    <p:extLst>
      <p:ext uri="{BB962C8B-B14F-4D97-AF65-F5344CB8AC3E}">
        <p14:creationId xmlns:p14="http://schemas.microsoft.com/office/powerpoint/2010/main" val="2327560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830" y="128747"/>
            <a:ext cx="7055380" cy="552189"/>
          </a:xfrm>
        </p:spPr>
        <p:txBody>
          <a:bodyPr>
            <a:normAutofit/>
          </a:bodyPr>
          <a:lstStyle/>
          <a:p>
            <a:r>
              <a:rPr lang="en-US" sz="2400" dirty="0" smtClean="0">
                <a:latin typeface="Times New Roman" panose="02020603050405020304" pitchFamily="18" charset="0"/>
                <a:cs typeface="Times New Roman" panose="02020603050405020304" pitchFamily="18" charset="0"/>
              </a:rPr>
              <a:t>Condition variable</a:t>
            </a:r>
            <a:endParaRPr lang="en-US" sz="24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360461" y="2044421"/>
            <a:ext cx="7055380" cy="552189"/>
          </a:xfrm>
          <a:prstGeom prst="rect">
            <a:avLst/>
          </a:prstGeom>
        </p:spPr>
        <p:txBody>
          <a:bodyPr vert="horz" lIns="91440" tIns="45720" rIns="91440" bIns="45720" rtlCol="0" anchor="t">
            <a:norm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smtClean="0">
                <a:latin typeface="Times New Roman" panose="02020603050405020304" pitchFamily="18" charset="0"/>
                <a:cs typeface="Times New Roman" panose="02020603050405020304" pitchFamily="18" charset="0"/>
              </a:rPr>
              <a:t>Producer &amp; Consumer problem</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548428" y="2596610"/>
            <a:ext cx="6167336" cy="3629338"/>
          </a:xfrm>
          <a:prstGeom prst="rect">
            <a:avLst/>
          </a:prstGeom>
        </p:spPr>
      </p:pic>
      <p:sp>
        <p:nvSpPr>
          <p:cNvPr id="5" name="Title 1"/>
          <p:cNvSpPr txBox="1">
            <a:spLocks/>
          </p:cNvSpPr>
          <p:nvPr/>
        </p:nvSpPr>
        <p:spPr>
          <a:xfrm>
            <a:off x="360460" y="964108"/>
            <a:ext cx="7898401" cy="552189"/>
          </a:xfrm>
          <a:prstGeom prst="rect">
            <a:avLst/>
          </a:prstGeom>
        </p:spPr>
        <p:txBody>
          <a:bodyPr vert="horz" lIns="91440" tIns="45720" rIns="91440" bIns="45720" rtlCol="0" anchor="t">
            <a:normAutofit fontScale="70000" lnSpcReduction="20000"/>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t>A </a:t>
            </a:r>
            <a:r>
              <a:rPr lang="en-US" sz="2400" i="1" dirty="0"/>
              <a:t>condition variable</a:t>
            </a:r>
            <a:r>
              <a:rPr lang="en-US" sz="2400" dirty="0"/>
              <a:t> is an object able to block the calling thread until </a:t>
            </a:r>
            <a:r>
              <a:rPr lang="en-US" sz="2400" i="1" dirty="0"/>
              <a:t>notified</a:t>
            </a:r>
            <a:r>
              <a:rPr lang="en-US" sz="2400" dirty="0"/>
              <a:t> to resume.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7953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1231</TotalTime>
  <Words>496</Words>
  <Application>Microsoft Office PowerPoint</Application>
  <PresentationFormat>On-screen Show (4:3)</PresentationFormat>
  <Paragraphs>92</Paragraphs>
  <Slides>11</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MS Gothic</vt:lpstr>
      <vt:lpstr>Arial</vt:lpstr>
      <vt:lpstr>Arial Black</vt:lpstr>
      <vt:lpstr>Calibri</vt:lpstr>
      <vt:lpstr>Century Gothic</vt:lpstr>
      <vt:lpstr>Freestyle Script</vt:lpstr>
      <vt:lpstr>Lucida Sans Unicode</vt:lpstr>
      <vt:lpstr>Times New Roman</vt:lpstr>
      <vt:lpstr>Verdana</vt:lpstr>
      <vt:lpstr>Wingdings</vt:lpstr>
      <vt:lpstr>Wingdings 3</vt:lpstr>
      <vt:lpstr>Ion</vt:lpstr>
      <vt:lpstr>Threads synchronization</vt:lpstr>
      <vt:lpstr>Threads</vt:lpstr>
      <vt:lpstr>Threads</vt:lpstr>
      <vt:lpstr>Problems</vt:lpstr>
      <vt:lpstr>Use a mutex to make a thread-safe</vt:lpstr>
      <vt:lpstr>Automatic management of locks</vt:lpstr>
      <vt:lpstr>Dead lock - Recursive locking</vt:lpstr>
      <vt:lpstr>Timed locking</vt:lpstr>
      <vt:lpstr>Condition variable</vt:lpstr>
      <vt:lpstr>PowerPoint Presentation</vt:lpstr>
      <vt:lpstr>Appendix</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in C++</dc:title>
  <dc:creator>KHUYEN LE/LGEVH VC SOFTWARE DEVELOPMENT 3(khuyen.le@lge.com)</dc:creator>
  <cp:lastModifiedBy>VUNG PHUNG/LGEVH VC SOFTWARE DEVELOPMENT 3(vung.phung@lge.com)</cp:lastModifiedBy>
  <cp:revision>78</cp:revision>
  <dcterms:created xsi:type="dcterms:W3CDTF">2018-07-16T02:10:00Z</dcterms:created>
  <dcterms:modified xsi:type="dcterms:W3CDTF">2020-06-11T08:29:11Z</dcterms:modified>
</cp:coreProperties>
</file>