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4" r:id="rId8"/>
    <p:sldId id="273" r:id="rId9"/>
    <p:sldId id="275" r:id="rId10"/>
    <p:sldId id="277" r:id="rId11"/>
    <p:sldId id="278"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00"/>
    <p:restoredTop sz="94682"/>
  </p:normalViewPr>
  <p:slideViewPr>
    <p:cSldViewPr snapToGrid="0">
      <p:cViewPr>
        <p:scale>
          <a:sx n="65" d="100"/>
          <a:sy n="65" d="100"/>
        </p:scale>
        <p:origin x="144" y="1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3/24/25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885405"/>
          </a:xfrm>
          <a:prstGeom prst="rect">
            <a:avLst/>
          </a:prstGeom>
          <a:solidFill>
            <a:srgbClr val="3B3B3B"/>
          </a:solidFill>
        </p:spPr>
        <p:txBody>
          <a:bodyPr wrap="none" rtlCol="0">
            <a:spAutoFit/>
          </a:bodyPr>
          <a:lstStyle/>
          <a:p>
            <a:r>
              <a:rPr lang="en-US" sz="6600" dirty="0">
                <a:solidFill>
                  <a:srgbClr val="FF6600"/>
                </a:solidFill>
              </a:rPr>
              <a:t>Exploratory Data Analysis</a:t>
            </a:r>
          </a:p>
          <a:p>
            <a:pPr algn="l">
              <a:spcAft>
                <a:spcPts val="900"/>
              </a:spcAft>
            </a:pPr>
            <a:r>
              <a:rPr lang="en-US" sz="4000" b="0" i="0" u="none" strike="noStrike" dirty="0">
                <a:effectLst/>
                <a:latin typeface="Lato Extended"/>
              </a:rPr>
              <a:t>G2M insight for Cab Investment firm</a:t>
            </a:r>
          </a:p>
          <a:p>
            <a:endParaRPr lang="en-US" sz="4000" dirty="0"/>
          </a:p>
          <a:p>
            <a:r>
              <a:rPr lang="en-US" sz="2800" b="1" dirty="0"/>
              <a:t>March 21th, 2025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9A2268-A6CC-0487-A86D-A54C46816597}"/>
            </a:ext>
          </a:extLst>
        </p:cNvPr>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7" name="Rectangle 922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134B86-1CB6-451D-F437-E55366A3EEEE}"/>
              </a:ext>
            </a:extLst>
          </p:cNvPr>
          <p:cNvSpPr>
            <a:spLocks noGrp="1"/>
          </p:cNvSpPr>
          <p:nvPr>
            <p:ph type="title"/>
          </p:nvPr>
        </p:nvSpPr>
        <p:spPr>
          <a:xfrm>
            <a:off x="1051560" y="586822"/>
            <a:ext cx="3657600" cy="1645920"/>
          </a:xfrm>
        </p:spPr>
        <p:txBody>
          <a:bodyPr vert="horz" lIns="91440" tIns="45720" rIns="91440" bIns="45720" rtlCol="0">
            <a:normAutofit/>
          </a:bodyPr>
          <a:lstStyle/>
          <a:p>
            <a:r>
              <a:rPr lang="en-US" sz="3000"/>
              <a:t>Stratified profit analysis of Customers’ Demographic</a:t>
            </a:r>
          </a:p>
        </p:txBody>
      </p:sp>
      <p:sp>
        <p:nvSpPr>
          <p:cNvPr id="9229" name="Rectangle 922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31" name="Rectangle 92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2" name="Content Placeholder 2053">
            <a:extLst>
              <a:ext uri="{FF2B5EF4-FFF2-40B4-BE49-F238E27FC236}">
                <a16:creationId xmlns:a16="http://schemas.microsoft.com/office/drawing/2014/main" id="{5803BB9E-D532-7466-271D-D25D259B2FCC}"/>
              </a:ext>
            </a:extLst>
          </p:cNvPr>
          <p:cNvSpPr>
            <a:spLocks noGrp="1"/>
          </p:cNvSpPr>
          <p:nvPr>
            <p:ph idx="1"/>
          </p:nvPr>
        </p:nvSpPr>
        <p:spPr>
          <a:xfrm>
            <a:off x="5250106" y="586822"/>
            <a:ext cx="6106742" cy="1645920"/>
          </a:xfrm>
        </p:spPr>
        <p:txBody>
          <a:bodyPr vert="horz" lIns="91440" tIns="45720" rIns="91440" bIns="45720" rtlCol="0" anchor="ctr">
            <a:noAutofit/>
          </a:bodyPr>
          <a:lstStyle/>
          <a:p>
            <a:pPr algn="l">
              <a:buFont typeface="Arial" panose="020B0604020202020204" pitchFamily="34" charset="0"/>
              <a:buChar char="•"/>
            </a:pPr>
            <a:r>
              <a:rPr lang="en-US" sz="1200" b="0" i="0" u="none" strike="noStrike" dirty="0">
                <a:effectLst/>
                <a:latin typeface="Roboto" panose="02000000000000000000" pitchFamily="2" charset="0"/>
              </a:rPr>
              <a:t>It seems like customers in the age group 18-40 contribute most to the profit of both firms.</a:t>
            </a:r>
          </a:p>
          <a:p>
            <a:pPr algn="l">
              <a:buFont typeface="Arial" panose="020B0604020202020204" pitchFamily="34" charset="0"/>
              <a:buChar char="•"/>
            </a:pPr>
            <a:r>
              <a:rPr lang="en-US" sz="1200" b="0" i="0" u="none" strike="noStrike" dirty="0">
                <a:effectLst/>
                <a:latin typeface="Roboto" panose="02000000000000000000" pitchFamily="2" charset="0"/>
              </a:rPr>
              <a:t>It is possible that Yellow Cab does a better at appealing to this age group compared to Pink Cab (advertisement, deals, price), resulting in being more profitable.</a:t>
            </a:r>
          </a:p>
          <a:p>
            <a:pPr algn="l">
              <a:buFont typeface="Arial" panose="020B0604020202020204" pitchFamily="34" charset="0"/>
              <a:buChar char="•"/>
            </a:pPr>
            <a:r>
              <a:rPr lang="en-US" sz="1200" b="0" i="0" u="none" strike="noStrike" dirty="0">
                <a:effectLst/>
                <a:latin typeface="Roboto" panose="02000000000000000000" pitchFamily="2" charset="0"/>
              </a:rPr>
              <a:t>Customers in upper-mid class income contribute most to the profit of both firms.</a:t>
            </a:r>
          </a:p>
          <a:p>
            <a:pPr algn="l">
              <a:buFont typeface="Arial" panose="020B0604020202020204" pitchFamily="34" charset="0"/>
              <a:buChar char="•"/>
            </a:pPr>
            <a:r>
              <a:rPr lang="en-US" sz="1200" b="0" i="0" u="none" strike="noStrike" dirty="0">
                <a:effectLst/>
                <a:latin typeface="Roboto" panose="02000000000000000000" pitchFamily="2" charset="0"/>
              </a:rPr>
              <a:t>Similarly, it is possible that Yellow Cab's business strategy does a better job at appealing to this income group compared to Pink Cab.</a:t>
            </a:r>
          </a:p>
        </p:txBody>
      </p:sp>
      <p:pic>
        <p:nvPicPr>
          <p:cNvPr id="9220" name="Picture 4" descr="A graph of a customer distribution&#10;&#10;AI-generated content may be incorrect.">
            <a:extLst>
              <a:ext uri="{FF2B5EF4-FFF2-40B4-BE49-F238E27FC236}">
                <a16:creationId xmlns:a16="http://schemas.microsoft.com/office/drawing/2014/main" id="{D2D5544E-2C07-1390-703B-B91C217B31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910" y="2729397"/>
            <a:ext cx="5339254" cy="3483864"/>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A graph with blue lines&#10;&#10;AI-generated content may be incorrect.">
            <a:extLst>
              <a:ext uri="{FF2B5EF4-FFF2-40B4-BE49-F238E27FC236}">
                <a16:creationId xmlns:a16="http://schemas.microsoft.com/office/drawing/2014/main" id="{9D372FAA-9FB4-C90F-071A-6121652033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781" y="2938674"/>
            <a:ext cx="5523082" cy="306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67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4F59C-F239-8AF8-A9F8-AADB4D9FD21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1D421FB-A661-6614-A442-DA54ADDF4225}"/>
              </a:ext>
            </a:extLst>
          </p:cNvPr>
          <p:cNvSpPr txBox="1">
            <a:spLocks/>
          </p:cNvSpPr>
          <p:nvPr/>
        </p:nvSpPr>
        <p:spPr>
          <a:xfrm rot="5400000">
            <a:off x="5250656" y="-5250656"/>
            <a:ext cx="1690688" cy="12192000"/>
          </a:xfrm>
          <a:prstGeom prst="rect">
            <a:avLst/>
          </a:prstGeom>
          <a:solidFill>
            <a:srgbClr val="3B3B3B"/>
          </a:solidFill>
        </p:spPr>
        <p:txBody>
          <a:bodyPr vert="vert270" lIns="91440" tIns="45720" rIns="91440" bIns="45720" rtlCol="0" anchor="t" anchorCtr="0">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35FBB399-4796-A95A-B371-0B5E9B488E86}"/>
              </a:ext>
            </a:extLst>
          </p:cNvPr>
          <p:cNvSpPr>
            <a:spLocks noGrp="1"/>
          </p:cNvSpPr>
          <p:nvPr>
            <p:ph type="title"/>
          </p:nvPr>
        </p:nvSpPr>
        <p:spPr/>
        <p:txBody>
          <a:bodyPr/>
          <a:lstStyle/>
          <a:p>
            <a:r>
              <a:rPr lang="en-VN" dirty="0">
                <a:solidFill>
                  <a:schemeClr val="accent2"/>
                </a:solidFill>
              </a:rPr>
              <a:t>Recommendations</a:t>
            </a:r>
          </a:p>
        </p:txBody>
      </p:sp>
      <p:sp>
        <p:nvSpPr>
          <p:cNvPr id="3" name="Content Placeholder 2">
            <a:extLst>
              <a:ext uri="{FF2B5EF4-FFF2-40B4-BE49-F238E27FC236}">
                <a16:creationId xmlns:a16="http://schemas.microsoft.com/office/drawing/2014/main" id="{4BEEA95F-C24A-92DE-63A0-33B02C02571A}"/>
              </a:ext>
            </a:extLst>
          </p:cNvPr>
          <p:cNvSpPr>
            <a:spLocks noGrp="1"/>
          </p:cNvSpPr>
          <p:nvPr>
            <p:ph idx="1"/>
          </p:nvPr>
        </p:nvSpPr>
        <p:spPr/>
        <p:txBody>
          <a:bodyPr/>
          <a:lstStyle/>
          <a:p>
            <a:r>
              <a:rPr lang="en-US" b="0" i="0" u="none" strike="noStrike" dirty="0">
                <a:effectLst/>
                <a:latin typeface="Roboto" panose="02000000000000000000" pitchFamily="2" charset="0"/>
              </a:rPr>
              <a:t>Based on the performance of both firms' customers base and financial performance, Yellow Cab is the better investment choice for our XYZ company. </a:t>
            </a:r>
          </a:p>
          <a:p>
            <a:r>
              <a:rPr lang="en-US" b="0" i="0" u="none" strike="noStrike" dirty="0">
                <a:effectLst/>
                <a:latin typeface="Roboto" panose="02000000000000000000" pitchFamily="2" charset="0"/>
              </a:rPr>
              <a:t>Not only does Yellow Cab has higher profit, it seems to have a better strategy targeting the groups age 18-40 and income group Upper-Mid, gaining more profit. </a:t>
            </a:r>
          </a:p>
          <a:p>
            <a:pPr marL="0" indent="0">
              <a:buNone/>
            </a:pPr>
            <a:r>
              <a:rPr lang="en-US" dirty="0">
                <a:latin typeface="Roboto" panose="02000000000000000000" pitchFamily="2" charset="0"/>
              </a:rPr>
              <a:t>-&gt; XYZ should invest in Yellow Cab because it has both the better immediate profit and growth potential when compared to Pink Cab.</a:t>
            </a:r>
            <a:endParaRPr lang="en-VN" dirty="0"/>
          </a:p>
        </p:txBody>
      </p:sp>
    </p:spTree>
    <p:extLst>
      <p:ext uri="{BB962C8B-B14F-4D97-AF65-F5344CB8AC3E}">
        <p14:creationId xmlns:p14="http://schemas.microsoft.com/office/powerpoint/2010/main" val="272477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4C93F5-07CE-03A7-5B55-EFAE1E50ECFC}"/>
              </a:ext>
            </a:extLst>
          </p:cNvPr>
          <p:cNvSpPr txBox="1">
            <a:spLocks/>
          </p:cNvSpPr>
          <p:nvPr/>
        </p:nvSpPr>
        <p:spPr>
          <a:xfrm rot="5400000">
            <a:off x="5250656" y="-5250656"/>
            <a:ext cx="1690688" cy="12192000"/>
          </a:xfrm>
          <a:prstGeom prst="rect">
            <a:avLst/>
          </a:prstGeom>
          <a:solidFill>
            <a:srgbClr val="3B3B3B"/>
          </a:solidFill>
        </p:spPr>
        <p:txBody>
          <a:bodyPr vert="vert270" lIns="91440" tIns="45720" rIns="91440" bIns="45720" rtlCol="0" anchor="t" anchorCtr="0">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CB44D16E-18BA-AB05-9406-097D135B8884}"/>
              </a:ext>
            </a:extLst>
          </p:cNvPr>
          <p:cNvSpPr>
            <a:spLocks noGrp="1"/>
          </p:cNvSpPr>
          <p:nvPr>
            <p:ph type="title"/>
          </p:nvPr>
        </p:nvSpPr>
        <p:spPr/>
        <p:txBody>
          <a:bodyPr/>
          <a:lstStyle/>
          <a:p>
            <a:r>
              <a:rPr lang="en-VN" dirty="0">
                <a:solidFill>
                  <a:schemeClr val="accent2"/>
                </a:solidFill>
              </a:rPr>
              <a:t>Executive Summary</a:t>
            </a:r>
          </a:p>
        </p:txBody>
      </p:sp>
      <p:sp>
        <p:nvSpPr>
          <p:cNvPr id="3" name="Content Placeholder 2">
            <a:extLst>
              <a:ext uri="{FF2B5EF4-FFF2-40B4-BE49-F238E27FC236}">
                <a16:creationId xmlns:a16="http://schemas.microsoft.com/office/drawing/2014/main" id="{46FD4D31-9AC7-34F9-9E8A-6E1F27876E79}"/>
              </a:ext>
            </a:extLst>
          </p:cNvPr>
          <p:cNvSpPr>
            <a:spLocks noGrp="1"/>
          </p:cNvSpPr>
          <p:nvPr>
            <p:ph idx="1"/>
          </p:nvPr>
        </p:nvSpPr>
        <p:spPr>
          <a:xfrm>
            <a:off x="287383" y="1690688"/>
            <a:ext cx="11904617" cy="5167311"/>
          </a:xfrm>
        </p:spPr>
        <p:txBody>
          <a:bodyPr>
            <a:normAutofit/>
          </a:bodyPr>
          <a:lstStyle/>
          <a:p>
            <a:r>
              <a:rPr lang="en-VN" dirty="0"/>
              <a:t>XYZ is a private firm in the US who wants to join the Cab Industry seeing its immense growth in the past few years.</a:t>
            </a:r>
          </a:p>
          <a:p>
            <a:r>
              <a:rPr lang="en-VN" dirty="0"/>
              <a:t>Objective: Provide actionable insights to help XYZ identify the right company to invest in.</a:t>
            </a:r>
          </a:p>
          <a:p>
            <a:r>
              <a:rPr lang="en-VN" dirty="0"/>
              <a:t>Datasets: </a:t>
            </a:r>
          </a:p>
          <a:p>
            <a:pPr marL="0" indent="0">
              <a:spcAft>
                <a:spcPts val="900"/>
              </a:spcAft>
              <a:buNone/>
            </a:pPr>
            <a:r>
              <a:rPr lang="en-VN" dirty="0"/>
              <a:t>      - </a:t>
            </a:r>
            <a:r>
              <a:rPr lang="en-US" dirty="0" err="1"/>
              <a:t>Cab_Data.csv</a:t>
            </a:r>
            <a:r>
              <a:rPr lang="en-US" dirty="0"/>
              <a:t> – Transaction for 2 cab companies</a:t>
            </a:r>
          </a:p>
          <a:p>
            <a:pPr marL="0" indent="0">
              <a:spcAft>
                <a:spcPts val="900"/>
              </a:spcAft>
              <a:buNone/>
            </a:pPr>
            <a:r>
              <a:rPr lang="en-US" dirty="0"/>
              <a:t>      - </a:t>
            </a:r>
            <a:r>
              <a:rPr lang="en-US" dirty="0" err="1"/>
              <a:t>Customer_ID.csv</a:t>
            </a:r>
            <a:r>
              <a:rPr lang="en-US" dirty="0"/>
              <a:t> - </a:t>
            </a:r>
            <a:r>
              <a:rPr lang="en-US" dirty="0" err="1"/>
              <a:t>Indentifiers</a:t>
            </a:r>
            <a:r>
              <a:rPr lang="en-US" dirty="0"/>
              <a:t> linking the customer’s demographic details</a:t>
            </a:r>
          </a:p>
          <a:p>
            <a:pPr marL="0" indent="0">
              <a:spcAft>
                <a:spcPts val="900"/>
              </a:spcAft>
              <a:buNone/>
            </a:pPr>
            <a:r>
              <a:rPr lang="en-US" dirty="0"/>
              <a:t>      - </a:t>
            </a:r>
            <a:r>
              <a:rPr lang="en-US" dirty="0" err="1"/>
              <a:t>Transaction_ID.csv</a:t>
            </a:r>
            <a:r>
              <a:rPr lang="en-US" dirty="0"/>
              <a:t> – Mapping transaction to customer and payment method</a:t>
            </a:r>
          </a:p>
          <a:p>
            <a:pPr marL="0" indent="0">
              <a:spcAft>
                <a:spcPts val="900"/>
              </a:spcAft>
              <a:buNone/>
            </a:pPr>
            <a:r>
              <a:rPr lang="en-US" dirty="0"/>
              <a:t>      - </a:t>
            </a:r>
            <a:r>
              <a:rPr lang="en-US" dirty="0" err="1"/>
              <a:t>City.csv</a:t>
            </a:r>
            <a:r>
              <a:rPr lang="en-US" dirty="0"/>
              <a:t> – List of US cities, their population and number of cab users</a:t>
            </a:r>
          </a:p>
          <a:p>
            <a:pPr marL="0" indent="0">
              <a:buNone/>
            </a:pPr>
            <a:endParaRPr lang="en-VN" dirty="0"/>
          </a:p>
        </p:txBody>
      </p:sp>
    </p:spTree>
    <p:extLst>
      <p:ext uri="{BB962C8B-B14F-4D97-AF65-F5344CB8AC3E}">
        <p14:creationId xmlns:p14="http://schemas.microsoft.com/office/powerpoint/2010/main" val="209012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75B73-3DAB-13D8-9F1B-33B46322A4B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994EEAD-483C-E87D-111E-D60D88EE2550}"/>
              </a:ext>
            </a:extLst>
          </p:cNvPr>
          <p:cNvSpPr txBox="1">
            <a:spLocks/>
          </p:cNvSpPr>
          <p:nvPr/>
        </p:nvSpPr>
        <p:spPr>
          <a:xfrm rot="5400000">
            <a:off x="5250656" y="-5250656"/>
            <a:ext cx="1690688" cy="12192000"/>
          </a:xfrm>
          <a:prstGeom prst="rect">
            <a:avLst/>
          </a:prstGeom>
          <a:solidFill>
            <a:srgbClr val="3B3B3B"/>
          </a:solidFill>
        </p:spPr>
        <p:txBody>
          <a:bodyPr vert="vert270" lIns="91440" tIns="45720" rIns="91440" bIns="45720" rtlCol="0" anchor="t" anchorCtr="0">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50B2BD79-7FE8-4278-5071-CA177D378D51}"/>
              </a:ext>
            </a:extLst>
          </p:cNvPr>
          <p:cNvSpPr>
            <a:spLocks noGrp="1"/>
          </p:cNvSpPr>
          <p:nvPr>
            <p:ph type="title"/>
          </p:nvPr>
        </p:nvSpPr>
        <p:spPr/>
        <p:txBody>
          <a:bodyPr/>
          <a:lstStyle/>
          <a:p>
            <a:r>
              <a:rPr lang="en-VN" dirty="0">
                <a:solidFill>
                  <a:schemeClr val="accent2"/>
                </a:solidFill>
              </a:rPr>
              <a:t>Approach</a:t>
            </a:r>
          </a:p>
        </p:txBody>
      </p:sp>
      <p:sp>
        <p:nvSpPr>
          <p:cNvPr id="3" name="Content Placeholder 2">
            <a:extLst>
              <a:ext uri="{FF2B5EF4-FFF2-40B4-BE49-F238E27FC236}">
                <a16:creationId xmlns:a16="http://schemas.microsoft.com/office/drawing/2014/main" id="{8F963697-7F92-3E8F-D8C8-EBD8C4802097}"/>
              </a:ext>
            </a:extLst>
          </p:cNvPr>
          <p:cNvSpPr>
            <a:spLocks noGrp="1"/>
          </p:cNvSpPr>
          <p:nvPr>
            <p:ph idx="1"/>
          </p:nvPr>
        </p:nvSpPr>
        <p:spPr/>
        <p:txBody>
          <a:bodyPr>
            <a:normAutofit fontScale="92500" lnSpcReduction="10000"/>
          </a:bodyPr>
          <a:lstStyle/>
          <a:p>
            <a:pPr marL="342900" lvl="0" indent="-342900">
              <a:buFont typeface="Symbol" pitchFamily="2" charset="2"/>
              <a:buChar char=""/>
            </a:pPr>
            <a:r>
              <a:rPr lang="en-US" dirty="0"/>
              <a:t>Deduplication and Validation:</a:t>
            </a:r>
            <a:endParaRPr lang="en-VN" dirty="0"/>
          </a:p>
          <a:p>
            <a:pPr marL="342900" lvl="0" indent="-342900">
              <a:buFont typeface="Times New Roman" panose="02020603050405020304" pitchFamily="18" charset="0"/>
              <a:buChar char="-"/>
            </a:pPr>
            <a:r>
              <a:rPr lang="en-US" dirty="0"/>
              <a:t>Duplicates will be identified and removed based on Transaction ID and Customer ID.</a:t>
            </a:r>
            <a:endParaRPr lang="en-VN" dirty="0"/>
          </a:p>
          <a:p>
            <a:pPr marL="342900" lvl="0" indent="-342900">
              <a:buFont typeface="Times New Roman" panose="02020603050405020304" pitchFamily="18" charset="0"/>
              <a:buChar char="-"/>
            </a:pPr>
            <a:r>
              <a:rPr lang="en-US" dirty="0"/>
              <a:t>Columns with missing values will be removed.</a:t>
            </a:r>
            <a:endParaRPr lang="en-VN" dirty="0"/>
          </a:p>
          <a:p>
            <a:pPr marL="342900" lvl="0" indent="-342900">
              <a:buFont typeface="Times New Roman" panose="02020603050405020304" pitchFamily="18" charset="0"/>
              <a:buChar char="-"/>
            </a:pPr>
            <a:r>
              <a:rPr lang="en-US" dirty="0"/>
              <a:t>Outliers in </a:t>
            </a:r>
            <a:r>
              <a:rPr lang="en-US" dirty="0" err="1"/>
              <a:t>Price_Charged</a:t>
            </a:r>
            <a:r>
              <a:rPr lang="en-US" dirty="0"/>
              <a:t> and </a:t>
            </a:r>
            <a:r>
              <a:rPr lang="en-US" dirty="0" err="1"/>
              <a:t>Cost_of_Trip</a:t>
            </a:r>
            <a:r>
              <a:rPr lang="en-US" dirty="0"/>
              <a:t> will be flagged for further reviewed.</a:t>
            </a:r>
            <a:endParaRPr lang="en-VN" dirty="0"/>
          </a:p>
          <a:p>
            <a:pPr marL="342900" lvl="0" indent="-342900">
              <a:buFont typeface="Symbol" pitchFamily="2" charset="2"/>
              <a:buChar char=""/>
            </a:pPr>
            <a:r>
              <a:rPr lang="en-US" dirty="0"/>
              <a:t> Assumptions:</a:t>
            </a:r>
            <a:endParaRPr lang="en-VN" dirty="0"/>
          </a:p>
          <a:p>
            <a:pPr marL="342900" lvl="0" indent="-342900">
              <a:buFont typeface="Times New Roman" panose="02020603050405020304" pitchFamily="18" charset="0"/>
              <a:buChar char="-"/>
            </a:pPr>
            <a:r>
              <a:rPr lang="en-US" dirty="0"/>
              <a:t>Profit is calculated only using </a:t>
            </a:r>
            <a:r>
              <a:rPr lang="en-US" dirty="0" err="1"/>
              <a:t>Priced_Charged</a:t>
            </a:r>
            <a:r>
              <a:rPr lang="en-US" dirty="0"/>
              <a:t> and </a:t>
            </a:r>
            <a:r>
              <a:rPr lang="en-US" dirty="0" err="1"/>
              <a:t>Cost_of_Trip</a:t>
            </a:r>
            <a:r>
              <a:rPr lang="en-US" dirty="0"/>
              <a:t> to calculate profit.</a:t>
            </a:r>
            <a:endParaRPr lang="en-VN" dirty="0"/>
          </a:p>
          <a:p>
            <a:pPr marL="342900" lvl="0" indent="-342900">
              <a:buFont typeface="Times New Roman" panose="02020603050405020304" pitchFamily="18" charset="0"/>
              <a:buChar char="-"/>
            </a:pPr>
            <a:r>
              <a:rPr lang="en-US" dirty="0"/>
              <a:t>Because there is no data on trip duration, we cannot pinpoint outliers in the </a:t>
            </a:r>
            <a:r>
              <a:rPr lang="en-US" dirty="0" err="1"/>
              <a:t>Price_Charged</a:t>
            </a:r>
            <a:r>
              <a:rPr lang="en-US" dirty="0"/>
              <a:t> feature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V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VN" dirty="0"/>
          </a:p>
        </p:txBody>
      </p:sp>
    </p:spTree>
    <p:extLst>
      <p:ext uri="{BB962C8B-B14F-4D97-AF65-F5344CB8AC3E}">
        <p14:creationId xmlns:p14="http://schemas.microsoft.com/office/powerpoint/2010/main" val="1971975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6A3BB-B046-BEB4-76B3-A358E293381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85A417D-B4F0-A6BA-2128-D06A91D44BBC}"/>
              </a:ext>
            </a:extLst>
          </p:cNvPr>
          <p:cNvSpPr txBox="1">
            <a:spLocks/>
          </p:cNvSpPr>
          <p:nvPr/>
        </p:nvSpPr>
        <p:spPr>
          <a:xfrm rot="5400000">
            <a:off x="5250656" y="-5250656"/>
            <a:ext cx="1690688" cy="12192000"/>
          </a:xfrm>
          <a:prstGeom prst="rect">
            <a:avLst/>
          </a:prstGeom>
          <a:solidFill>
            <a:srgbClr val="3B3B3B"/>
          </a:solidFill>
        </p:spPr>
        <p:txBody>
          <a:bodyPr vert="vert270" lIns="91440" tIns="45720" rIns="91440" bIns="45720" rtlCol="0" anchor="t" anchorCtr="0">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dirty="0"/>
            </a:br>
            <a:br>
              <a:rPr lang="en-US" dirty="0"/>
            </a:br>
            <a:br>
              <a:rPr lang="en-US" dirty="0"/>
            </a:br>
            <a:endParaRPr lang="en-US" b="1" dirty="0">
              <a:solidFill>
                <a:srgbClr val="FF6600"/>
              </a:solidFill>
            </a:endParaRPr>
          </a:p>
        </p:txBody>
      </p:sp>
      <p:sp>
        <p:nvSpPr>
          <p:cNvPr id="2" name="Title 1">
            <a:extLst>
              <a:ext uri="{FF2B5EF4-FFF2-40B4-BE49-F238E27FC236}">
                <a16:creationId xmlns:a16="http://schemas.microsoft.com/office/drawing/2014/main" id="{A08FC093-99ED-5CEB-45BA-EA703CE16762}"/>
              </a:ext>
            </a:extLst>
          </p:cNvPr>
          <p:cNvSpPr>
            <a:spLocks noGrp="1"/>
          </p:cNvSpPr>
          <p:nvPr>
            <p:ph type="title"/>
          </p:nvPr>
        </p:nvSpPr>
        <p:spPr/>
        <p:txBody>
          <a:bodyPr/>
          <a:lstStyle/>
          <a:p>
            <a:r>
              <a:rPr lang="en-VN" dirty="0">
                <a:solidFill>
                  <a:schemeClr val="accent2"/>
                </a:solidFill>
              </a:rPr>
              <a:t>Approach</a:t>
            </a:r>
          </a:p>
        </p:txBody>
      </p:sp>
      <p:sp>
        <p:nvSpPr>
          <p:cNvPr id="3" name="Content Placeholder 2">
            <a:extLst>
              <a:ext uri="{FF2B5EF4-FFF2-40B4-BE49-F238E27FC236}">
                <a16:creationId xmlns:a16="http://schemas.microsoft.com/office/drawing/2014/main" id="{ED7E2724-55AF-B92E-A7A4-72FAFC2F8715}"/>
              </a:ext>
            </a:extLst>
          </p:cNvPr>
          <p:cNvSpPr>
            <a:spLocks noGrp="1"/>
          </p:cNvSpPr>
          <p:nvPr>
            <p:ph idx="1"/>
          </p:nvPr>
        </p:nvSpPr>
        <p:spPr/>
        <p:txBody>
          <a:bodyPr/>
          <a:lstStyle/>
          <a:p>
            <a:endParaRPr lang="en-VN" dirty="0"/>
          </a:p>
          <a:p>
            <a:r>
              <a:rPr lang="en-VN" dirty="0"/>
              <a:t>Observe the Total Profit &amp; Total Rides</a:t>
            </a:r>
          </a:p>
          <a:p>
            <a:r>
              <a:rPr lang="en-VN" dirty="0"/>
              <a:t>Stratified profit analysis of both company (Yellow Cab and Pink Cab) explaining the difference in profit based on the following criteria:</a:t>
            </a:r>
          </a:p>
          <a:p>
            <a:pPr marL="0" indent="0">
              <a:buNone/>
            </a:pPr>
            <a:r>
              <a:rPr lang="en-VN" dirty="0"/>
              <a:t>	- Customer Reach</a:t>
            </a:r>
          </a:p>
          <a:p>
            <a:pPr marL="0" indent="0">
              <a:buNone/>
            </a:pPr>
            <a:r>
              <a:rPr lang="en-VN" dirty="0"/>
              <a:t>	- Customer Retention Rate</a:t>
            </a:r>
          </a:p>
          <a:p>
            <a:pPr marL="0" indent="0">
              <a:buNone/>
            </a:pPr>
            <a:r>
              <a:rPr lang="en-VN" dirty="0"/>
              <a:t>	- Seasonality</a:t>
            </a:r>
          </a:p>
          <a:p>
            <a:pPr marL="0" indent="0">
              <a:buNone/>
            </a:pPr>
            <a:r>
              <a:rPr lang="en-VN" dirty="0"/>
              <a:t>	- Custome demographics </a:t>
            </a:r>
            <a:r>
              <a:rPr lang="en-VN" dirty="0">
                <a:sym typeface="Wingdings" pitchFamily="2" charset="2"/>
              </a:rPr>
              <a:t>(Age and Income)</a:t>
            </a:r>
            <a:endParaRPr lang="en-VN" dirty="0"/>
          </a:p>
        </p:txBody>
      </p:sp>
    </p:spTree>
    <p:extLst>
      <p:ext uri="{BB962C8B-B14F-4D97-AF65-F5344CB8AC3E}">
        <p14:creationId xmlns:p14="http://schemas.microsoft.com/office/powerpoint/2010/main" val="47305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4A45BE-9B3A-81A4-0209-81B20BCFA206}"/>
            </a:ext>
          </a:extLst>
        </p:cNvPr>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50" name="Rectangle 104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6723C-63FD-04F4-7777-14D6FC0143C3}"/>
              </a:ext>
            </a:extLst>
          </p:cNvPr>
          <p:cNvSpPr>
            <a:spLocks noGrp="1"/>
          </p:cNvSpPr>
          <p:nvPr>
            <p:ph type="title"/>
          </p:nvPr>
        </p:nvSpPr>
        <p:spPr>
          <a:xfrm>
            <a:off x="1051560" y="586822"/>
            <a:ext cx="3657600" cy="1645920"/>
          </a:xfrm>
        </p:spPr>
        <p:txBody>
          <a:bodyPr vert="horz" lIns="91440" tIns="45720" rIns="91440" bIns="45720" rtlCol="0">
            <a:normAutofit/>
          </a:bodyPr>
          <a:lstStyle/>
          <a:p>
            <a:r>
              <a:rPr lang="en-US" sz="3200"/>
              <a:t>Total Profit and Total Rides</a:t>
            </a:r>
          </a:p>
        </p:txBody>
      </p:sp>
      <p:sp>
        <p:nvSpPr>
          <p:cNvPr id="1051" name="Rectangle 105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48" name="Rectangle 104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0" name="Content Placeholder 1029">
            <a:extLst>
              <a:ext uri="{FF2B5EF4-FFF2-40B4-BE49-F238E27FC236}">
                <a16:creationId xmlns:a16="http://schemas.microsoft.com/office/drawing/2014/main" id="{F6492E0C-37D6-2371-1CC7-45ECB68723FC}"/>
              </a:ext>
            </a:extLst>
          </p:cNvPr>
          <p:cNvSpPr>
            <a:spLocks noGrp="1"/>
          </p:cNvSpPr>
          <p:nvPr>
            <p:ph idx="1"/>
          </p:nvPr>
        </p:nvSpPr>
        <p:spPr>
          <a:xfrm>
            <a:off x="4965917" y="365125"/>
            <a:ext cx="6543651" cy="2089317"/>
          </a:xfrm>
        </p:spPr>
        <p:txBody>
          <a:bodyPr vert="horz" lIns="91440" tIns="45720" rIns="91440" bIns="45720" rtlCol="0" anchor="ctr">
            <a:normAutofit fontScale="85000" lnSpcReduction="20000"/>
          </a:bodyPr>
          <a:lstStyle/>
          <a:p>
            <a:endParaRPr lang="en-US" sz="1800" dirty="0"/>
          </a:p>
          <a:p>
            <a:r>
              <a:rPr lang="en-US" sz="1800" dirty="0"/>
              <a:t>The Yellow Cab company is superior in both Total Profit generated in recent years and the Total number of Rides they have gotten.</a:t>
            </a:r>
          </a:p>
          <a:p>
            <a:r>
              <a:rPr lang="en-US" sz="1800" dirty="0"/>
              <a:t>However, this begs the question, would Yellow Cab continue to be a good choice for our firm XYZ to invest in in the future.</a:t>
            </a:r>
            <a:br>
              <a:rPr lang="en-US" sz="1800" dirty="0"/>
            </a:br>
            <a:endParaRPr lang="en-US" sz="1800" dirty="0"/>
          </a:p>
          <a:p>
            <a:r>
              <a:rPr lang="en-US" sz="1800" dirty="0"/>
              <a:t>We have to understand what makes the difference between Yellow Cab and Pink Cab (pure fluke or business strategy)</a:t>
            </a:r>
            <a:br>
              <a:rPr lang="en-US" sz="1800" dirty="0"/>
            </a:br>
            <a:br>
              <a:rPr lang="en-US" sz="1800" dirty="0"/>
            </a:br>
            <a:endParaRPr lang="en-US" sz="1800" b="1" dirty="0"/>
          </a:p>
        </p:txBody>
      </p:sp>
      <p:pic>
        <p:nvPicPr>
          <p:cNvPr id="1026" name="Picture 2" descr="A graph of a chart&#10;&#10;AI-generated content may be incorrect.">
            <a:extLst>
              <a:ext uri="{FF2B5EF4-FFF2-40B4-BE49-F238E27FC236}">
                <a16:creationId xmlns:a16="http://schemas.microsoft.com/office/drawing/2014/main" id="{BB70ADFD-110D-A481-54B2-D744A731D4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1503" y="2729397"/>
            <a:ext cx="4554069" cy="34838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chart of a graph&#10;&#10;AI-generated content may be incorrect.">
            <a:extLst>
              <a:ext uri="{FF2B5EF4-FFF2-40B4-BE49-F238E27FC236}">
                <a16:creationId xmlns:a16="http://schemas.microsoft.com/office/drawing/2014/main" id="{EDDEF7E7-6AEA-F6F9-EA1A-1F3A466804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40972" y="2729397"/>
            <a:ext cx="4838700"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21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AD424E-1409-56FE-10C0-BDF5B820F6BA}"/>
            </a:ext>
          </a:extLst>
        </p:cNvPr>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9" name="Rectangle 206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8A4F81-AF28-6C51-D0A4-439F08722E81}"/>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a:t>Stratified profit analysis of Customer Reach</a:t>
            </a:r>
          </a:p>
        </p:txBody>
      </p:sp>
      <p:sp>
        <p:nvSpPr>
          <p:cNvPr id="2071" name="Rectangle 207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73" name="Rectangle 207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2" name="Content Placeholder 2053">
            <a:extLst>
              <a:ext uri="{FF2B5EF4-FFF2-40B4-BE49-F238E27FC236}">
                <a16:creationId xmlns:a16="http://schemas.microsoft.com/office/drawing/2014/main" id="{1C91727C-3490-D870-A156-DC2074F7A035}"/>
              </a:ext>
            </a:extLst>
          </p:cNvPr>
          <p:cNvSpPr>
            <a:spLocks noGrp="1"/>
          </p:cNvSpPr>
          <p:nvPr>
            <p:ph idx="1"/>
          </p:nvPr>
        </p:nvSpPr>
        <p:spPr>
          <a:xfrm>
            <a:off x="5351164" y="586822"/>
            <a:ext cx="6002636" cy="1645920"/>
          </a:xfrm>
        </p:spPr>
        <p:txBody>
          <a:bodyPr vert="horz" lIns="91440" tIns="45720" rIns="91440" bIns="45720" rtlCol="0" anchor="ctr">
            <a:noAutofit/>
          </a:bodyPr>
          <a:lstStyle/>
          <a:p>
            <a:endParaRPr lang="en-US" sz="1400" dirty="0"/>
          </a:p>
          <a:p>
            <a:endParaRPr lang="en-US" sz="1400" dirty="0"/>
          </a:p>
          <a:p>
            <a:endParaRPr lang="en-US" sz="1400" dirty="0"/>
          </a:p>
          <a:p>
            <a:r>
              <a:rPr lang="en-US" sz="1400" dirty="0"/>
              <a:t>Though both firms are present in most cities in the dataset, Yellow Cab company dominates most of the city in the total number of rides, especially busy cities like Boston, Chicago, New York and Washington DC.</a:t>
            </a:r>
          </a:p>
          <a:p>
            <a:r>
              <a:rPr lang="en-US" sz="1400" dirty="0"/>
              <a:t>This means that Yellow Cab does a better job at bringing in customers to use their services than Pink Cab.</a:t>
            </a:r>
          </a:p>
          <a:p>
            <a:pPr marL="0" indent="0">
              <a:buNone/>
            </a:pPr>
            <a:br>
              <a:rPr lang="en-US" sz="1400" dirty="0"/>
            </a:br>
            <a:br>
              <a:rPr lang="en-US" sz="1400" dirty="0"/>
            </a:br>
            <a:br>
              <a:rPr lang="en-US" sz="1400" dirty="0"/>
            </a:br>
            <a:endParaRPr lang="en-US" sz="1400" b="1" dirty="0"/>
          </a:p>
        </p:txBody>
      </p:sp>
      <p:pic>
        <p:nvPicPr>
          <p:cNvPr id="2050" name="Picture 2" descr="A graph of a number of cities&#10;&#10;AI-generated content may be incorrect.">
            <a:extLst>
              <a:ext uri="{FF2B5EF4-FFF2-40B4-BE49-F238E27FC236}">
                <a16:creationId xmlns:a16="http://schemas.microsoft.com/office/drawing/2014/main" id="{9EEBF0B8-564E-C485-9B8F-146EE9EE47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18428" y="2734056"/>
            <a:ext cx="5443536"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86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9B1AAF-574D-B95E-9B8B-5A94AF5F3CFA}"/>
            </a:ext>
          </a:extLst>
        </p:cNvPr>
        <p:cNvGrpSpPr/>
        <p:nvPr/>
      </p:nvGrpSpPr>
      <p:grpSpPr>
        <a:xfrm>
          <a:off x="0" y="0"/>
          <a:ext cx="0" cy="0"/>
          <a:chOff x="0" y="0"/>
          <a:chExt cx="0" cy="0"/>
        </a:xfrm>
      </p:grpSpPr>
      <p:sp useBgFill="1">
        <p:nvSpPr>
          <p:cNvPr id="2075" name="Rectangle 207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77" name="Rectangle 207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65239F-1CD3-2A9E-BF53-587E03A8ECA1}"/>
              </a:ext>
            </a:extLst>
          </p:cNvPr>
          <p:cNvSpPr>
            <a:spLocks noGrp="1"/>
          </p:cNvSpPr>
          <p:nvPr>
            <p:ph type="title"/>
          </p:nvPr>
        </p:nvSpPr>
        <p:spPr>
          <a:xfrm>
            <a:off x="1051560" y="586822"/>
            <a:ext cx="3657600" cy="1645920"/>
          </a:xfrm>
        </p:spPr>
        <p:txBody>
          <a:bodyPr vert="horz" lIns="91440" tIns="45720" rIns="91440" bIns="45720" rtlCol="0">
            <a:normAutofit/>
          </a:bodyPr>
          <a:lstStyle/>
          <a:p>
            <a:r>
              <a:rPr lang="en-US" sz="3200" dirty="0"/>
              <a:t>Stratified profit analysis of Customer Retention Rate</a:t>
            </a:r>
          </a:p>
        </p:txBody>
      </p:sp>
      <p:sp>
        <p:nvSpPr>
          <p:cNvPr id="2079" name="Rectangle 207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81" name="Rectangle 208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2" name="Content Placeholder 2053">
            <a:extLst>
              <a:ext uri="{FF2B5EF4-FFF2-40B4-BE49-F238E27FC236}">
                <a16:creationId xmlns:a16="http://schemas.microsoft.com/office/drawing/2014/main" id="{CE5DC82F-F957-2C2D-0549-A8CCABADD532}"/>
              </a:ext>
            </a:extLst>
          </p:cNvPr>
          <p:cNvSpPr>
            <a:spLocks noGrp="1"/>
          </p:cNvSpPr>
          <p:nvPr>
            <p:ph idx="1"/>
          </p:nvPr>
        </p:nvSpPr>
        <p:spPr>
          <a:xfrm>
            <a:off x="5250106" y="586822"/>
            <a:ext cx="6106742" cy="1645920"/>
          </a:xfrm>
        </p:spPr>
        <p:txBody>
          <a:bodyPr vert="horz" lIns="91440" tIns="45720" rIns="91440" bIns="45720" rtlCol="0" anchor="ctr">
            <a:normAutofit lnSpcReduction="10000"/>
          </a:bodyPr>
          <a:lstStyle/>
          <a:p>
            <a:pPr algn="l">
              <a:buFont typeface="Arial" panose="020B0604020202020204" pitchFamily="34" charset="0"/>
              <a:buChar char="•"/>
            </a:pPr>
            <a:r>
              <a:rPr lang="en-US" sz="1400" dirty="0"/>
              <a:t>Yellow Cab is better at retaining customers compared to Pink Cab.</a:t>
            </a:r>
          </a:p>
          <a:p>
            <a:pPr algn="l">
              <a:buFont typeface="Arial" panose="020B0604020202020204" pitchFamily="34" charset="0"/>
              <a:buChar char="•"/>
            </a:pPr>
            <a:r>
              <a:rPr lang="en-US" sz="1400" dirty="0"/>
              <a:t>The number of customers who have had 5 or more rides with Yellow Cabs (15780) is 3 times the number of the same type of customers for Pink Cab (5515).</a:t>
            </a:r>
          </a:p>
          <a:p>
            <a:pPr algn="l">
              <a:buFont typeface="Arial" panose="020B0604020202020204" pitchFamily="34" charset="0"/>
              <a:buChar char="•"/>
            </a:pPr>
            <a:r>
              <a:rPr lang="en-US" sz="1400" dirty="0"/>
              <a:t>The number of customers who have had 10 or more rides with Yellow Cab is still above the 10 thousand customers, while Pink Cab's count has already dropped bellow 500 customers.</a:t>
            </a:r>
          </a:p>
        </p:txBody>
      </p:sp>
      <p:pic>
        <p:nvPicPr>
          <p:cNvPr id="6" name="Picture 6" descr="A chart with a yellow and pink bar&#10;&#10;AI-generated content may be incorrect.">
            <a:extLst>
              <a:ext uri="{FF2B5EF4-FFF2-40B4-BE49-F238E27FC236}">
                <a16:creationId xmlns:a16="http://schemas.microsoft.com/office/drawing/2014/main" id="{65490DD0-9B4F-75E9-5ED2-DB398CC738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247" y="2729397"/>
            <a:ext cx="5278580" cy="34838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hart of customer retention&#10;&#10;AI-generated content may be incorrect.">
            <a:extLst>
              <a:ext uri="{FF2B5EF4-FFF2-40B4-BE49-F238E27FC236}">
                <a16:creationId xmlns:a16="http://schemas.microsoft.com/office/drawing/2014/main" id="{EB817535-0E09-FBAA-0361-923F8DE593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1032" y="2729397"/>
            <a:ext cx="5278580"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031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A103B7-93CA-C9AF-BE3A-13CBA4C47E37}"/>
            </a:ext>
          </a:extLst>
        </p:cNvPr>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7" name="Rectangle 717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0DBBD3-7B60-38EA-8060-FFD73E752CA6}"/>
              </a:ext>
            </a:extLst>
          </p:cNvPr>
          <p:cNvSpPr>
            <a:spLocks noGrp="1"/>
          </p:cNvSpPr>
          <p:nvPr>
            <p:ph type="title"/>
          </p:nvPr>
        </p:nvSpPr>
        <p:spPr>
          <a:xfrm>
            <a:off x="1046746" y="586822"/>
            <a:ext cx="3560252" cy="1645920"/>
          </a:xfrm>
        </p:spPr>
        <p:txBody>
          <a:bodyPr vert="horz" lIns="91440" tIns="45720" rIns="91440" bIns="45720" rtlCol="0">
            <a:normAutofit/>
          </a:bodyPr>
          <a:lstStyle/>
          <a:p>
            <a:r>
              <a:rPr lang="en-US" sz="3200" dirty="0"/>
              <a:t>Stratified profit analysis of Seasonality</a:t>
            </a:r>
          </a:p>
        </p:txBody>
      </p:sp>
      <p:sp>
        <p:nvSpPr>
          <p:cNvPr id="7179" name="Rectangle 717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181" name="Rectangle 718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2" name="Content Placeholder 2053">
            <a:extLst>
              <a:ext uri="{FF2B5EF4-FFF2-40B4-BE49-F238E27FC236}">
                <a16:creationId xmlns:a16="http://schemas.microsoft.com/office/drawing/2014/main" id="{313F9764-66A5-7581-897D-DE02DE6AEB41}"/>
              </a:ext>
            </a:extLst>
          </p:cNvPr>
          <p:cNvSpPr>
            <a:spLocks noGrp="1"/>
          </p:cNvSpPr>
          <p:nvPr>
            <p:ph idx="1"/>
          </p:nvPr>
        </p:nvSpPr>
        <p:spPr>
          <a:xfrm>
            <a:off x="5351164" y="586822"/>
            <a:ext cx="6002636" cy="1645920"/>
          </a:xfrm>
        </p:spPr>
        <p:txBody>
          <a:bodyPr vert="horz" lIns="91440" tIns="45720" rIns="91440" bIns="45720" rtlCol="0" anchor="ctr">
            <a:noAutofit/>
          </a:bodyPr>
          <a:lstStyle/>
          <a:p>
            <a:r>
              <a:rPr lang="en-US" sz="1400" dirty="0"/>
              <a:t>Both companies have the same patterns - peaks at the end of each year and dips at the beginning of each years.</a:t>
            </a:r>
          </a:p>
          <a:p>
            <a:pPr>
              <a:buFont typeface="Arial" panose="020B0604020202020204" pitchFamily="34" charset="0"/>
              <a:buChar char="•"/>
            </a:pPr>
            <a:r>
              <a:rPr lang="en-US" sz="1400" dirty="0"/>
              <a:t>However, Yellow Cab has a higher overall rides at every time periods when compared to Pink Cab.</a:t>
            </a:r>
          </a:p>
          <a:p>
            <a:pPr>
              <a:buFont typeface="Arial" panose="020B0604020202020204" pitchFamily="34" charset="0"/>
              <a:buChar char="•"/>
            </a:pPr>
            <a:r>
              <a:rPr lang="en-US" sz="1400" dirty="0"/>
              <a:t>In conclusion, there are seasonality in the trend of rides that equally impacts both company, but overall, Yellow Cab is better at keeping their count of customers higher than Pink Cab.</a:t>
            </a:r>
          </a:p>
        </p:txBody>
      </p:sp>
      <p:pic>
        <p:nvPicPr>
          <p:cNvPr id="7170" name="Picture 2" descr="A graph of a number of different colored lines&#10;&#10;AI-generated content may be incorrect.">
            <a:extLst>
              <a:ext uri="{FF2B5EF4-FFF2-40B4-BE49-F238E27FC236}">
                <a16:creationId xmlns:a16="http://schemas.microsoft.com/office/drawing/2014/main" id="{19FAE062-9042-118C-E506-B26F246CEC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84175" y="2734056"/>
            <a:ext cx="6112042"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8814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68</TotalTime>
  <Words>785</Words>
  <Application>Microsoft Macintosh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Lato Extended</vt:lpstr>
      <vt:lpstr>Roboto</vt:lpstr>
      <vt:lpstr>Symbol</vt:lpstr>
      <vt:lpstr>Times New Roman</vt:lpstr>
      <vt:lpstr>Wingdings</vt:lpstr>
      <vt:lpstr>Office Theme</vt:lpstr>
      <vt:lpstr>PowerPoint Presentation</vt:lpstr>
      <vt:lpstr>   Agenda</vt:lpstr>
      <vt:lpstr>Executive Summary</vt:lpstr>
      <vt:lpstr>Approach</vt:lpstr>
      <vt:lpstr>Approach</vt:lpstr>
      <vt:lpstr>Total Profit and Total Rides</vt:lpstr>
      <vt:lpstr>Stratified profit analysis of Customer Reach</vt:lpstr>
      <vt:lpstr>Stratified profit analysis of Customer Retention Rate</vt:lpstr>
      <vt:lpstr>Stratified profit analysis of Seasonality</vt:lpstr>
      <vt:lpstr>Stratified profit analysis of Customers’ Demographic</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Duong, Duc</dc:creator>
  <cp:lastModifiedBy>Duong, Duc</cp:lastModifiedBy>
  <cp:revision>1</cp:revision>
  <dcterms:created xsi:type="dcterms:W3CDTF">2025-03-25T02:57:03Z</dcterms:created>
  <dcterms:modified xsi:type="dcterms:W3CDTF">2025-03-25T04:05:04Z</dcterms:modified>
</cp:coreProperties>
</file>