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9" r:id="rId1"/>
  </p:sldMasterIdLst>
  <p:notesMasterIdLst>
    <p:notesMasterId r:id="rId12"/>
  </p:notesMasterIdLst>
  <p:handoutMasterIdLst>
    <p:handoutMasterId r:id="rId13"/>
  </p:handoutMasterIdLst>
  <p:sldIdLst>
    <p:sldId id="480" r:id="rId2"/>
    <p:sldId id="510" r:id="rId3"/>
    <p:sldId id="526" r:id="rId4"/>
    <p:sldId id="549" r:id="rId5"/>
    <p:sldId id="550" r:id="rId6"/>
    <p:sldId id="551" r:id="rId7"/>
    <p:sldId id="552" r:id="rId8"/>
    <p:sldId id="553" r:id="rId9"/>
    <p:sldId id="554" r:id="rId10"/>
    <p:sldId id="3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makiMichiko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0A5BC4"/>
    <a:srgbClr val="65FF65"/>
    <a:srgbClr val="FF8A3B"/>
    <a:srgbClr val="698DFF"/>
    <a:srgbClr val="557DFF"/>
    <a:srgbClr val="3366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16B1-A247-490C-AD78-C89F0A270DF4}" v="63" dt="2023-08-31T02:21:04.602"/>
    <p1510:client id="{55A2474A-7ABF-41EF-AE36-0F95F26E1977}" v="74" dt="2023-08-31T03:34:08.621"/>
    <p1510:client id="{688D0483-9F72-4D96-8E46-8A700B7EFEFE}" v="59" dt="2023-08-31T02:22:48.349"/>
    <p1510:client id="{9F7ADA43-A466-4D42-91BE-F012A3A2C892}" v="59" dt="2023-08-31T03:27:01.671"/>
    <p1510:client id="{A347C73E-D9F6-4FAB-9E20-BDB367709371}" v="17" dt="2023-08-30T03:40:15.787"/>
    <p1510:client id="{A547E033-CE0E-461E-8C26-DCA4DEC8C1A1}" v="31" dt="2023-08-31T03:12:40.250"/>
    <p1510:client id="{BEAC267E-9147-4071-9141-8EBE8AE70BFB}" v="96" dt="2023-08-31T03:23:06.029"/>
    <p1510:client id="{E5C4DC62-E782-4C44-8508-C036C3FB182C}" v="30" dt="2023-08-31T03:21:18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59964-F8EB-44B8-898F-E34238112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128407-3A21-403B-9D36-FF3E63746EF5}">
      <dgm:prSet custT="1"/>
      <dgm:spPr/>
      <dgm:t>
        <a:bodyPr/>
        <a:lstStyle/>
        <a:p>
          <a:pPr rtl="0"/>
          <a:r>
            <a:rPr lang="en-US" sz="2400" b="0"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Project Result</a:t>
          </a:r>
          <a:r>
            <a:rPr lang="en-US" sz="24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05D63F-F208-4981-A78B-8CB67B6B8EAA}" type="parTrans" cxnId="{43258AF7-B71F-4110-B1DF-2110B0498F12}">
      <dgm:prSet/>
      <dgm:spPr/>
      <dgm:t>
        <a:bodyPr/>
        <a:lstStyle/>
        <a:p>
          <a:endParaRPr lang="en-US"/>
        </a:p>
      </dgm:t>
    </dgm:pt>
    <dgm:pt modelId="{BB28FD75-1B5F-4DFA-921E-FFD567B2085E}" type="sibTrans" cxnId="{43258AF7-B71F-4110-B1DF-2110B0498F12}">
      <dgm:prSet/>
      <dgm:spPr/>
      <dgm:t>
        <a:bodyPr/>
        <a:lstStyle/>
        <a:p>
          <a:endParaRPr lang="en-US"/>
        </a:p>
      </dgm:t>
    </dgm:pt>
    <dgm:pt modelId="{02EF9EA8-29FC-4BAC-9B51-71BC2B2F5AF4}">
      <dgm:prSet custT="1"/>
      <dgm:spPr/>
      <dgm:t>
        <a:bodyPr/>
        <a:lstStyle/>
        <a:p>
          <a:pPr rtl="0"/>
          <a:r>
            <a:rPr lang="en-US" sz="2400" b="0">
              <a:latin typeface="Times New Roman" panose="02020603050405020304" pitchFamily="18" charset="0"/>
              <a:cs typeface="Times New Roman" panose="02020603050405020304" pitchFamily="18" charset="0"/>
            </a:rPr>
            <a:t>IV. </a:t>
          </a:r>
          <a:r>
            <a:rPr lang="en-US" sz="2400"/>
            <a:t>Issues &amp; Lessons</a:t>
          </a:r>
          <a:endParaRPr lang="en-US" sz="24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6EB68-C03A-4B11-8388-342D721245DD}" type="parTrans" cxnId="{8869F185-F778-4608-972E-ED733CB25145}">
      <dgm:prSet/>
      <dgm:spPr/>
      <dgm:t>
        <a:bodyPr/>
        <a:lstStyle/>
        <a:p>
          <a:endParaRPr lang="en-US"/>
        </a:p>
      </dgm:t>
    </dgm:pt>
    <dgm:pt modelId="{F83E27B7-A0CA-4CCB-AE9A-C06888A83839}" type="sibTrans" cxnId="{8869F185-F778-4608-972E-ED733CB25145}">
      <dgm:prSet/>
      <dgm:spPr/>
      <dgm:t>
        <a:bodyPr/>
        <a:lstStyle/>
        <a:p>
          <a:endParaRPr lang="en-US"/>
        </a:p>
      </dgm:t>
    </dgm:pt>
    <dgm:pt modelId="{B16280AC-6755-42E3-B61B-C5FE4ED14148}">
      <dgm:prSet custT="1"/>
      <dgm:spPr/>
      <dgm:t>
        <a:bodyPr/>
        <a:lstStyle/>
        <a:p>
          <a:pPr rtl="0"/>
          <a:r>
            <a:rPr lang="en-US" sz="2400" b="0">
              <a:latin typeface="Times New Roman" panose="02020603050405020304" pitchFamily="18" charset="0"/>
              <a:cs typeface="Times New Roman" panose="02020603050405020304" pitchFamily="18" charset="0"/>
            </a:rPr>
            <a:t>I. Overview</a:t>
          </a:r>
        </a:p>
      </dgm:t>
    </dgm:pt>
    <dgm:pt modelId="{B88FAED7-8C71-4601-96ED-6861D1E2827F}" type="parTrans" cxnId="{724FED5D-7611-4D49-9B94-508B0140C259}">
      <dgm:prSet/>
      <dgm:spPr/>
      <dgm:t>
        <a:bodyPr/>
        <a:lstStyle/>
        <a:p>
          <a:endParaRPr lang="en-US"/>
        </a:p>
      </dgm:t>
    </dgm:pt>
    <dgm:pt modelId="{62A7A41A-1F57-4988-AA84-33C2B39DB008}" type="sibTrans" cxnId="{724FED5D-7611-4D49-9B94-508B0140C259}">
      <dgm:prSet/>
      <dgm:spPr/>
      <dgm:t>
        <a:bodyPr/>
        <a:lstStyle/>
        <a:p>
          <a:endParaRPr lang="en-US"/>
        </a:p>
      </dgm:t>
    </dgm:pt>
    <dgm:pt modelId="{2B29BCE3-A0E6-4D70-85F7-F34BF2EC14BD}" type="pres">
      <dgm:prSet presAssocID="{D0859964-F8EB-44B8-898F-E34238112D87}" presName="linear" presStyleCnt="0">
        <dgm:presLayoutVars>
          <dgm:animLvl val="lvl"/>
          <dgm:resizeHandles val="exact"/>
        </dgm:presLayoutVars>
      </dgm:prSet>
      <dgm:spPr/>
    </dgm:pt>
    <dgm:pt modelId="{55BE93A8-A488-47A6-A991-8E33B65C3CB5}" type="pres">
      <dgm:prSet presAssocID="{B16280AC-6755-42E3-B61B-C5FE4ED14148}" presName="parentText" presStyleLbl="node1" presStyleIdx="0" presStyleCnt="3" custLinFactNeighborY="-6319">
        <dgm:presLayoutVars>
          <dgm:chMax val="0"/>
          <dgm:bulletEnabled val="1"/>
        </dgm:presLayoutVars>
      </dgm:prSet>
      <dgm:spPr/>
    </dgm:pt>
    <dgm:pt modelId="{B815787E-90DA-4BC4-A7E6-90782DA64FDE}" type="pres">
      <dgm:prSet presAssocID="{62A7A41A-1F57-4988-AA84-33C2B39DB008}" presName="spacer" presStyleCnt="0"/>
      <dgm:spPr/>
    </dgm:pt>
    <dgm:pt modelId="{5C429944-8559-4CE5-A056-C0AD9927E6E5}" type="pres">
      <dgm:prSet presAssocID="{F2128407-3A21-403B-9D36-FF3E63746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C15CF4-F60D-4D3F-88E7-40A09750C64E}" type="pres">
      <dgm:prSet presAssocID="{BB28FD75-1B5F-4DFA-921E-FFD567B2085E}" presName="spacer" presStyleCnt="0"/>
      <dgm:spPr/>
    </dgm:pt>
    <dgm:pt modelId="{CF68EA78-1C36-4B62-9BC8-E99D201B4BB2}" type="pres">
      <dgm:prSet presAssocID="{02EF9EA8-29FC-4BAC-9B51-71BC2B2F5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4FED5D-7611-4D49-9B94-508B0140C259}" srcId="{D0859964-F8EB-44B8-898F-E34238112D87}" destId="{B16280AC-6755-42E3-B61B-C5FE4ED14148}" srcOrd="0" destOrd="0" parTransId="{B88FAED7-8C71-4601-96ED-6861D1E2827F}" sibTransId="{62A7A41A-1F57-4988-AA84-33C2B39DB008}"/>
    <dgm:cxn modelId="{0895D366-5A43-4294-9A9A-93B203A2AC17}" type="presOf" srcId="{F2128407-3A21-403B-9D36-FF3E63746EF5}" destId="{5C429944-8559-4CE5-A056-C0AD9927E6E5}" srcOrd="0" destOrd="0" presId="urn:microsoft.com/office/officeart/2005/8/layout/vList2"/>
    <dgm:cxn modelId="{B309994A-B65B-44FA-9175-B6CA22C2B7F2}" type="presOf" srcId="{B16280AC-6755-42E3-B61B-C5FE4ED14148}" destId="{55BE93A8-A488-47A6-A991-8E33B65C3CB5}" srcOrd="0" destOrd="0" presId="urn:microsoft.com/office/officeart/2005/8/layout/vList2"/>
    <dgm:cxn modelId="{8869F185-F778-4608-972E-ED733CB25145}" srcId="{D0859964-F8EB-44B8-898F-E34238112D87}" destId="{02EF9EA8-29FC-4BAC-9B51-71BC2B2F5AF4}" srcOrd="2" destOrd="0" parTransId="{D126EB68-C03A-4B11-8388-342D721245DD}" sibTransId="{F83E27B7-A0CA-4CCB-AE9A-C06888A83839}"/>
    <dgm:cxn modelId="{8CC865A5-B79B-4055-BCAF-02A9E8F360EB}" type="presOf" srcId="{02EF9EA8-29FC-4BAC-9B51-71BC2B2F5AF4}" destId="{CF68EA78-1C36-4B62-9BC8-E99D201B4BB2}" srcOrd="0" destOrd="0" presId="urn:microsoft.com/office/officeart/2005/8/layout/vList2"/>
    <dgm:cxn modelId="{6F1F6CC1-3571-47DF-A8D1-01048411BD91}" type="presOf" srcId="{D0859964-F8EB-44B8-898F-E34238112D87}" destId="{2B29BCE3-A0E6-4D70-85F7-F34BF2EC14BD}" srcOrd="0" destOrd="0" presId="urn:microsoft.com/office/officeart/2005/8/layout/vList2"/>
    <dgm:cxn modelId="{43258AF7-B71F-4110-B1DF-2110B0498F12}" srcId="{D0859964-F8EB-44B8-898F-E34238112D87}" destId="{F2128407-3A21-403B-9D36-FF3E63746EF5}" srcOrd="1" destOrd="0" parTransId="{0A05D63F-F208-4981-A78B-8CB67B6B8EAA}" sibTransId="{BB28FD75-1B5F-4DFA-921E-FFD567B2085E}"/>
    <dgm:cxn modelId="{6EE64705-596F-417B-856C-16A8BBBA6ACC}" type="presParOf" srcId="{2B29BCE3-A0E6-4D70-85F7-F34BF2EC14BD}" destId="{55BE93A8-A488-47A6-A991-8E33B65C3CB5}" srcOrd="0" destOrd="0" presId="urn:microsoft.com/office/officeart/2005/8/layout/vList2"/>
    <dgm:cxn modelId="{2031CD1D-D6C6-4E63-A5E2-1DBE341013EB}" type="presParOf" srcId="{2B29BCE3-A0E6-4D70-85F7-F34BF2EC14BD}" destId="{B815787E-90DA-4BC4-A7E6-90782DA64FDE}" srcOrd="1" destOrd="0" presId="urn:microsoft.com/office/officeart/2005/8/layout/vList2"/>
    <dgm:cxn modelId="{46D389DE-04AE-442F-A3A8-F0E14B2D0A65}" type="presParOf" srcId="{2B29BCE3-A0E6-4D70-85F7-F34BF2EC14BD}" destId="{5C429944-8559-4CE5-A056-C0AD9927E6E5}" srcOrd="2" destOrd="0" presId="urn:microsoft.com/office/officeart/2005/8/layout/vList2"/>
    <dgm:cxn modelId="{68D1029B-EFB3-44BE-BC7C-ACD5C14C216B}" type="presParOf" srcId="{2B29BCE3-A0E6-4D70-85F7-F34BF2EC14BD}" destId="{B0C15CF4-F60D-4D3F-88E7-40A09750C64E}" srcOrd="3" destOrd="0" presId="urn:microsoft.com/office/officeart/2005/8/layout/vList2"/>
    <dgm:cxn modelId="{ECB60781-98DA-4F40-B6DB-B19D647FD7B2}" type="presParOf" srcId="{2B29BCE3-A0E6-4D70-85F7-F34BF2EC14BD}" destId="{CF68EA78-1C36-4B62-9BC8-E99D201B4B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93A8-A488-47A6-A991-8E33B65C3CB5}">
      <dsp:nvSpPr>
        <dsp:cNvPr id="0" name=""/>
        <dsp:cNvSpPr/>
      </dsp:nvSpPr>
      <dsp:spPr>
        <a:xfrm>
          <a:off x="0" y="944629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I. Overview</a:t>
          </a:r>
        </a:p>
      </dsp:txBody>
      <dsp:txXfrm>
        <a:off x="59399" y="1004028"/>
        <a:ext cx="8110802" cy="1098002"/>
      </dsp:txXfrm>
    </dsp:sp>
    <dsp:sp modelId="{5C429944-8559-4CE5-A056-C0AD9927E6E5}">
      <dsp:nvSpPr>
        <dsp:cNvPr id="0" name=""/>
        <dsp:cNvSpPr/>
      </dsp:nvSpPr>
      <dsp:spPr>
        <a:xfrm>
          <a:off x="0" y="2360459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Result</a:t>
          </a:r>
          <a:r>
            <a:rPr lang="en-US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9399" y="2419858"/>
        <a:ext cx="8110802" cy="1098002"/>
      </dsp:txXfrm>
    </dsp:sp>
    <dsp:sp modelId="{CF68EA78-1C36-4B62-9BC8-E99D201B4BB2}">
      <dsp:nvSpPr>
        <dsp:cNvPr id="0" name=""/>
        <dsp:cNvSpPr/>
      </dsp:nvSpPr>
      <dsp:spPr>
        <a:xfrm>
          <a:off x="0" y="3764459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IV. </a:t>
          </a:r>
          <a:r>
            <a:rPr lang="en-US" sz="2400" kern="1200"/>
            <a:t>Issues &amp; Lessons</a:t>
          </a:r>
          <a:endParaRPr lang="en-US" sz="24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823858"/>
        <a:ext cx="8110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02143-D8C3-C247-9449-8087FE90E9DA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0563B-5942-FA4D-AD0E-F2A498954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533D9A-84D8-463A-B131-AB487C5E03DE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BB8E60-7E5C-466E-8FD0-062180747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4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B8E60-7E5C-466E-8FD0-06218074796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B8E60-7E5C-466E-8FD0-0621807479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B8E60-7E5C-466E-8FD0-0621807479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7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4EC4-6715-D379-7A65-17FC0454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9FE83-ABE0-8B0D-77F1-0A60A8422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65A8-F9BC-21E3-D95E-041709DD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5633F-8AEA-464F-B948-3B3511E3F34C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CD13-A0CF-714F-9F7D-EA20860B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E806-0873-9466-B69F-1B366C5C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F7B23-B759-4312-AED2-7930E94193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8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50D-D2CD-F5B0-45DD-CD30797D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AF376-6F7C-A4C7-0D5B-514969F6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2B42-2789-4027-0C1B-CA4DA70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4E666-857B-4A9A-9F33-B850EEF75996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F1F0-4081-5012-6EB4-2C39C3B2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949F-E1F4-020E-20CE-B2C3A7F7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75EF9-EB12-48CE-8E75-15479EF2B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4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D6103-63CC-2FD8-01E4-94FB20D21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52B04-7CB4-BECD-E9B6-1088DBE9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190C-6715-1303-0627-3249CB5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38B31-1A0B-4F61-AEE7-BC6C52223C2F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9F03-1257-8F7C-6128-8EA584EE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3392-4451-7F14-A096-4A0F183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2FE2D-8931-4446-9AE3-382B53FDC8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A64-171B-B006-F668-9527FBEC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22BE-D7C4-FCA3-5F6D-5C3A2D62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B5D2-B953-18C4-5C96-793814A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5304-D43D-5308-0847-082FE7E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C67-B02B-6B49-D2CD-D9503A04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45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3197-4440-038D-76A1-D8E55104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09C1-3D1C-3AE3-8926-8C81F3F8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2B38-01EC-C734-4C27-24E3BAB3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FB994F-46DF-4806-8583-470C1C184FD7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F268-E993-5370-92C4-8C6D8E04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8B6F-4743-EF1C-2851-C89159AF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37CE9-BD2F-498C-8C46-59F517B73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38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8A31-9E49-74C7-547F-8153D330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ABEB-BF60-153B-59EB-A8291D035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5B2F-978D-8079-3883-5A4867A68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73A9E-A1DA-29C6-8DDD-7F125962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E8BD8-DD31-48A9-A650-AAF5B814BD4C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48DC-4643-BB65-0ED7-C8BD911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22F9-C795-11CB-801F-247BC2B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CD69-5030-421A-A46F-295DCB667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23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6DB2-EEF8-5296-0985-BDDEE5D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D805-8831-CFCC-226F-5ACA25B5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010AE-BC87-36BF-1C11-BD4C32FC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7EF5-3498-946A-79A1-AFCD1ABA5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10D4D-1928-62FA-5EAE-8F7FBD03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A0B3-794C-FEDB-AAD5-2E02428D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13229-3BFA-4309-9402-53BCD59CAF5F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66E3D-831A-0D33-092A-531E3E1C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B7451-29D2-FBAA-041A-C1B1BECF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87D61-C1B5-432F-B154-911540B84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50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533-022F-BE31-0D00-F8E8E6B8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7D347-4FD2-C856-3B07-2A0E716D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87E07-3D60-42F6-9431-8E5144F348EA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928D-DA85-559F-096C-02C92FB7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6924-9D71-108F-8947-A01B82D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B5556-03C9-46F5-B1C0-A316B320BE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13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09D96-ED6B-B98F-0175-883B823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E97A3-82A5-4E3D-A116-92AC6DFA3C7B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186B0-8C9D-1A63-C755-E8B2D6C5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E8BA-DE61-95E4-666B-EBB23A5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1CDBD-2E4B-4845-A543-42303AA38A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13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65AE-E7A2-45DF-E2A0-F105D275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5182-4E51-51F6-56AD-9A764C57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BF795-98DF-DE42-B265-E110BF55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BF02-FF4D-00AA-0556-4AF31708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571483-5D44-4CD5-9A25-FECF779DF94F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0CB0-5F36-8346-26FB-73505D1B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A954-91F5-EC0C-D399-EED1E64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4990C-0CC0-48E1-8E8C-D9B83AB11E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32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E821-28D0-11E6-C326-386C2596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D932D-6EFC-1976-A236-FC59D156C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82F3-0038-E9C2-D62A-3DB90F9AD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21B0-2905-75A2-76D9-63936F8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AF752-AB93-41FD-9D19-DDD699A6E122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12E8-6AA4-7EC2-6D4A-8AE062B4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9B86-D0F3-6444-1BB4-17765674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1DBC8-84E3-4A31-9425-543ACE05C1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17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0BF8D-4CFA-16D3-0BB8-110EA373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24BE-707F-0FD1-43FB-D7F6B3F6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C9A2-E0A2-2EE1-AE1C-1884023C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2B0CA4-CD6C-4636-827B-F244B8EC6546}" type="datetime1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1F2C-270B-171D-C5E0-B1C4D4A5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 by FPT Software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3D51-F52C-4643-7FC8-DFE8A6F8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E4F28-D5E0-4875-BFE6-920940A056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6.32:4000/purchase-request-deta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Bg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403739" y="2367081"/>
            <a:ext cx="6048375" cy="118755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ja-JP" sz="4400" b="1" err="1">
                <a:solidFill>
                  <a:schemeClr val="accent1"/>
                </a:solidFill>
                <a:latin typeface="ＭＳ Ｐゴシック" charset="-128"/>
              </a:rPr>
              <a:t>Asti_Quản</a:t>
            </a:r>
            <a:r>
              <a:rPr lang="en-US" altLang="ja-JP" sz="4400" b="1">
                <a:solidFill>
                  <a:schemeClr val="accent1"/>
                </a:solidFill>
                <a:latin typeface="ＭＳ Ｐゴシック" charset="-128"/>
              </a:rPr>
              <a:t> </a:t>
            </a:r>
            <a:r>
              <a:rPr lang="en-US" altLang="ja-JP" sz="4400" b="1" err="1">
                <a:solidFill>
                  <a:schemeClr val="accent1"/>
                </a:solidFill>
                <a:latin typeface="ＭＳ Ｐゴシック" charset="-128"/>
              </a:rPr>
              <a:t>lý</a:t>
            </a:r>
            <a:r>
              <a:rPr lang="en-US" altLang="ja-JP" sz="4400" b="1">
                <a:solidFill>
                  <a:schemeClr val="accent1"/>
                </a:solidFill>
                <a:latin typeface="ＭＳ Ｐゴシック" charset="-128"/>
              </a:rPr>
              <a:t> </a:t>
            </a:r>
            <a:r>
              <a:rPr lang="en-US" altLang="ja-JP" sz="4400" b="1" err="1">
                <a:solidFill>
                  <a:schemeClr val="accent1"/>
                </a:solidFill>
                <a:latin typeface="ＭＳ Ｐゴシック" charset="-128"/>
              </a:rPr>
              <a:t>mua</a:t>
            </a:r>
            <a:r>
              <a:rPr lang="en-US" altLang="ja-JP" sz="4400" b="1">
                <a:solidFill>
                  <a:schemeClr val="accent1"/>
                </a:solidFill>
                <a:latin typeface="ＭＳ Ｐゴシック" charset="-128"/>
              </a:rPr>
              <a:t> </a:t>
            </a:r>
            <a:r>
              <a:rPr lang="en-US" altLang="ja-JP" sz="4400" b="1" err="1">
                <a:solidFill>
                  <a:schemeClr val="accent1"/>
                </a:solidFill>
                <a:latin typeface="ＭＳ Ｐゴシック" charset="-128"/>
              </a:rPr>
              <a:t>hàng</a:t>
            </a:r>
            <a:br>
              <a:rPr lang="en-US" altLang="ja-JP" sz="4400" b="1">
                <a:solidFill>
                  <a:schemeClr val="accent1"/>
                </a:solidFill>
                <a:latin typeface="ＭＳ Ｐゴシック" charset="-128"/>
              </a:rPr>
            </a:br>
            <a:r>
              <a:rPr lang="en-US" sz="4400" b="1">
                <a:solidFill>
                  <a:schemeClr val="accent1"/>
                </a:solidFill>
                <a:latin typeface="ＭＳ Ｐゴシック" charset="-128"/>
              </a:rPr>
              <a:t>Post mortem Report</a:t>
            </a:r>
            <a:endParaRPr lang="en-US" altLang="ja-JP" sz="4400" b="1">
              <a:solidFill>
                <a:schemeClr val="accent1"/>
              </a:solidFill>
              <a:latin typeface="ＭＳ Ｐゴシック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67977-0C0C-430B-C6F1-2BAB8146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396" y="3521983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30/8/2023</a:t>
            </a:r>
          </a:p>
        </p:txBody>
      </p:sp>
    </p:spTree>
    <p:extLst>
      <p:ext uri="{BB962C8B-B14F-4D97-AF65-F5344CB8AC3E}">
        <p14:creationId xmlns:p14="http://schemas.microsoft.com/office/powerpoint/2010/main" val="565658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75"/>
            <a:ext cx="9139238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3" descr="FSOFT logo vertica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334838">
            <a:off x="3816350" y="1830388"/>
            <a:ext cx="773113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B6363-FEAE-8AF1-ACDD-E44AC53F9C8E}"/>
              </a:ext>
            </a:extLst>
          </p:cNvPr>
          <p:cNvSpPr/>
          <p:nvPr/>
        </p:nvSpPr>
        <p:spPr>
          <a:xfrm>
            <a:off x="3088433" y="1688841"/>
            <a:ext cx="1950098" cy="951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11344"/>
              </p:ext>
            </p:extLst>
          </p:nvPr>
        </p:nvGraphicFramePr>
        <p:xfrm>
          <a:off x="457200" y="214604"/>
          <a:ext cx="8229600" cy="593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7707086" cy="4318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0391"/>
            <a:ext cx="8229600" cy="5981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 Description</a:t>
            </a:r>
          </a:p>
          <a:p>
            <a:pPr marL="0" indent="0">
              <a:buNone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Asti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PO</a:t>
            </a:r>
          </a:p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Scope:</a:t>
            </a:r>
          </a:p>
          <a:p>
            <a:pPr>
              <a:buFontTx/>
              <a:buChar char="-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prototype.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Testing (IT/ST/UAT)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Fix bug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Duration: 2 months (</a:t>
            </a:r>
            <a:r>
              <a:rPr lang="en-US" sz="1800"/>
              <a:t>10/4 ~ 26/5)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Effort: billable:5.9 MM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Team member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Dev: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Long, Hoàng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BA/Tester: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HueDT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PM:LanPU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49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D2C-E6BB-6C68-4D2A-D33F7B9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75" y="-5591"/>
            <a:ext cx="7886700" cy="1325563"/>
          </a:xfrm>
        </p:spPr>
        <p:txBody>
          <a:bodyPr/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/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5E3-FC3F-5E85-31BA-4A7ED850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101"/>
            <a:ext cx="7886700" cy="5237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Heligate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presale,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scope to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presale,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PO,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Thành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dev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plan ban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10/4~26/5</a:t>
            </a:r>
          </a:p>
          <a:p>
            <a:pPr marL="0" indent="0">
              <a:buNone/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KH ko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KH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B0A8-AA28-82E4-8525-94541B1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53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D2C-E6BB-6C68-4D2A-D33F7B97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/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5E3-FC3F-5E85-31BA-4A7ED850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9110"/>
          </a:xfrm>
        </p:spPr>
        <p:txBody>
          <a:bodyPr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Delivered Date:  29/5 (KH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2/8)</a:t>
            </a:r>
          </a:p>
          <a:p>
            <a:pPr marL="3429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29/5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Heligate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deliver 1 version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plan,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KH ko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2/8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Delivered function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2/8: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CR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3429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refer file :ASTI_InternalPlan_v1.0</a:t>
            </a:r>
          </a:p>
          <a:p>
            <a:pPr marL="3429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https://heligatevn.sharepoint.com/:x:/r/sites/project2023/_layouts/15/Doc.aspx?sourcedoc=%7B05662485-8D84-4158-ACD9-92DCFB3976CE%7D&amp;file=ASTI_InternalPlan_v1.0.xlsx&amp;action=default&amp;mobileredirect=true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Total spent effort: 14.6 MM (plan 6.3 MM)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Duration: 4 months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10/4 ~ 2/8)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B0A8-AA28-82E4-8525-94541B1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61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D2C-E6BB-6C68-4D2A-D33F7B97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 -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5E3-FC3F-5E85-31BA-4A7ED850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confirm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B0A8-AA28-82E4-8525-94541B1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27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D2C-E6BB-6C68-4D2A-D33F7B9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1" y="1232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 -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5E3-FC3F-5E85-31BA-4A7ED850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- 291 bug /11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(31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=&gt; 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tỷ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26.5 bug/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2. 1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list ko common</a:t>
            </a:r>
          </a:p>
          <a:p>
            <a:pPr marL="0" indent="0">
              <a:buNone/>
            </a:pPr>
            <a:r>
              <a:rPr lang="en-US" sz="2000" err="1">
                <a:latin typeface="Times New Roman"/>
                <a:cs typeface="Times New Roman"/>
              </a:rPr>
              <a:t>Vd</a:t>
            </a:r>
            <a:r>
              <a:rPr lang="en-US" sz="2000">
                <a:latin typeface="Times New Roman"/>
                <a:cs typeface="Times New Roman"/>
              </a:rPr>
              <a:t>: button </a:t>
            </a:r>
            <a:r>
              <a:rPr lang="en-US" sz="2000" err="1">
                <a:latin typeface="Times New Roman"/>
                <a:cs typeface="Times New Roman"/>
              </a:rPr>
              <a:t>mỗi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chỗ</a:t>
            </a:r>
            <a:r>
              <a:rPr lang="en-US" sz="2000">
                <a:latin typeface="Times New Roman"/>
                <a:cs typeface="Times New Roman"/>
              </a:rPr>
              <a:t> 1 </a:t>
            </a:r>
            <a:r>
              <a:rPr lang="en-US" sz="2000" err="1">
                <a:latin typeface="Times New Roman"/>
                <a:cs typeface="Times New Roman"/>
              </a:rPr>
              <a:t>màu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mục</a:t>
            </a:r>
            <a:r>
              <a:rPr lang="en-US" sz="2000">
                <a:latin typeface="Times New Roman"/>
                <a:cs typeface="Times New Roman"/>
              </a:rPr>
              <a:t> table </a:t>
            </a:r>
            <a:r>
              <a:rPr lang="en-US" sz="2000" err="1">
                <a:latin typeface="Times New Roman"/>
                <a:cs typeface="Times New Roman"/>
              </a:rPr>
              <a:t>phần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góc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chỗ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tròn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chỗ</a:t>
            </a:r>
            <a:r>
              <a:rPr lang="en-US" sz="2000">
                <a:latin typeface="Times New Roman"/>
                <a:cs typeface="Times New Roman"/>
              </a:rPr>
              <a:t> ko.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bug sang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</a:p>
          <a:p>
            <a:pPr marL="0" indent="0">
              <a:buNone/>
            </a:pPr>
            <a:r>
              <a:rPr lang="en-US" sz="2000" err="1">
                <a:latin typeface="Times New Roman"/>
                <a:cs typeface="Times New Roman"/>
              </a:rPr>
              <a:t>Vd</a:t>
            </a:r>
            <a:r>
              <a:rPr lang="en-US" sz="2000">
                <a:latin typeface="Times New Roman"/>
                <a:cs typeface="Times New Roman"/>
              </a:rPr>
              <a:t>: click button ko </a:t>
            </a:r>
            <a:r>
              <a:rPr lang="en-US" sz="2000" err="1">
                <a:latin typeface="Times New Roman"/>
                <a:cs typeface="Times New Roman"/>
              </a:rPr>
              <a:t>xử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gì</a:t>
            </a:r>
            <a:r>
              <a:rPr lang="en-US" sz="2000">
                <a:latin typeface="Times New Roman"/>
                <a:cs typeface="Times New Roman"/>
              </a:rPr>
              <a:t>; msg “</a:t>
            </a:r>
            <a:r>
              <a:rPr lang="en-US" sz="2000" err="1">
                <a:latin typeface="Times New Roman"/>
                <a:cs typeface="Times New Roman"/>
              </a:rPr>
              <a:t>lỗi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hệ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thống</a:t>
            </a:r>
            <a:r>
              <a:rPr lang="en-US" sz="2000">
                <a:latin typeface="Times New Roman"/>
                <a:cs typeface="Times New Roman"/>
              </a:rPr>
              <a:t>”...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4. 1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dung release ở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scroll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View chi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list ko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tin ID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</a:p>
          <a:p>
            <a:pPr marL="0" indent="0">
              <a:buNone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http://172.16.6.32:4000/purchase-request-detail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code 2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approve 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B0A8-AA28-82E4-8525-94541B1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5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5F16-5CFC-DE88-053C-81769E5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Issues &amp; Lessons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0BA6-C7F2-4734-F321-5548A21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3ACDCEF-E7DE-2500-FE3D-60A9C34D5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12269"/>
              </p:ext>
            </p:extLst>
          </p:nvPr>
        </p:nvGraphicFramePr>
        <p:xfrm>
          <a:off x="51318" y="1013861"/>
          <a:ext cx="9041353" cy="510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60">
                  <a:extLst>
                    <a:ext uri="{9D8B030D-6E8A-4147-A177-3AD203B41FA5}">
                      <a16:colId xmlns:a16="http://schemas.microsoft.com/office/drawing/2014/main" val="4011324268"/>
                    </a:ext>
                  </a:extLst>
                </a:gridCol>
                <a:gridCol w="2287132">
                  <a:extLst>
                    <a:ext uri="{9D8B030D-6E8A-4147-A177-3AD203B41FA5}">
                      <a16:colId xmlns:a16="http://schemas.microsoft.com/office/drawing/2014/main" val="662453645"/>
                    </a:ext>
                  </a:extLst>
                </a:gridCol>
                <a:gridCol w="1635301">
                  <a:extLst>
                    <a:ext uri="{9D8B030D-6E8A-4147-A177-3AD203B41FA5}">
                      <a16:colId xmlns:a16="http://schemas.microsoft.com/office/drawing/2014/main" val="1885228486"/>
                    </a:ext>
                  </a:extLst>
                </a:gridCol>
                <a:gridCol w="1618177">
                  <a:extLst>
                    <a:ext uri="{9D8B030D-6E8A-4147-A177-3AD203B41FA5}">
                      <a16:colId xmlns:a16="http://schemas.microsoft.com/office/drawing/2014/main" val="2218710364"/>
                    </a:ext>
                  </a:extLst>
                </a:gridCol>
                <a:gridCol w="3021283">
                  <a:extLst>
                    <a:ext uri="{9D8B030D-6E8A-4147-A177-3AD203B41FA5}">
                      <a16:colId xmlns:a16="http://schemas.microsoft.com/office/drawing/2014/main" val="488295074"/>
                    </a:ext>
                  </a:extLst>
                </a:gridCol>
              </a:tblGrid>
              <a:tr h="351490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Mitigation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4878"/>
                  </a:ext>
                </a:extLst>
              </a:tr>
              <a:tr h="671683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Time coding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ngắn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(3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tuần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time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code+test+fix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bug = 5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tuần</a:t>
                      </a:r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Do KH expect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thời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bàn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giao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dự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sớm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Thêm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member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keep 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Trong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thời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presale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có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giải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thích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cho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KH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về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thời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bắt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buộc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cho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1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dự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mềm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hoàn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thành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.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Có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confirm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với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KH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về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việc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chia phase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triển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đầu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sẽ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làm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luồng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chức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năng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quan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trọng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hệ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thống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có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hoạt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động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được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sau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sẽ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là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làm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chức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năng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nghiệp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vụ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khác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và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khách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hàng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nghiệm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dần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theo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phase.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95490"/>
                  </a:ext>
                </a:extLst>
              </a:tr>
              <a:tr h="351490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Bug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nhiều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lang="en-US" sz="1500" err="1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tỷ</a:t>
                      </a:r>
                      <a:r>
                        <a:rPr lang="en-US" sz="1500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lệ</a:t>
                      </a:r>
                      <a:r>
                        <a:rPr lang="en-US" sz="1500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 26.5 bug/</a:t>
                      </a:r>
                      <a:r>
                        <a:rPr lang="en-US" sz="1500" err="1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màn</a:t>
                      </a:r>
                      <a:r>
                        <a:rPr lang="en-US" sz="1500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hình</a:t>
                      </a:r>
                      <a:r>
                        <a:rPr lang="en-US" sz="1500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lớn</a:t>
                      </a:r>
                      <a:r>
                        <a:rPr lang="en-US" sz="1500">
                          <a:latin typeface="Times New Roman"/>
                          <a:cs typeface="Times New Roman"/>
                          <a:sym typeface="Wingdings" panose="05000000000000000000" pitchFamily="2" charset="2"/>
                        </a:rPr>
                        <a:t>)</a:t>
                      </a:r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>
                          <a:latin typeface="Times New Roman"/>
                          <a:cs typeface="Times New Roman"/>
                        </a:rPr>
                        <a:t>1.Dev join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làm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sớm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làm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ngay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sau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BA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vẽ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xong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confirm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từ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KH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500">
                          <a:latin typeface="Times New Roman"/>
                          <a:cs typeface="Times New Roman"/>
                        </a:rPr>
                        <a:t>2.Dev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kinh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nghiệm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mindset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làm</a:t>
                      </a:r>
                      <a:endParaRPr lang="en-US" sz="1500">
                        <a:latin typeface="Times New Roman"/>
                        <a:cs typeface="Times New Roman"/>
                      </a:endParaRPr>
                    </a:p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err="1">
                          <a:latin typeface="Times New Roman"/>
                        </a:rPr>
                        <a:t>Thực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hiện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yêu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cầu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selfreview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peer review</a:t>
                      </a:r>
                      <a:endParaRPr lang="en-US" sz="15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err="1">
                          <a:latin typeface="Times New Roman"/>
                        </a:rPr>
                        <a:t>Nếu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vượt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khả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năng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xử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lý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thì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nhờ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support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từ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member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khác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.</a:t>
                      </a:r>
                      <a:endParaRPr lang="en-US" sz="15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latin typeface="Times New Roman"/>
                          <a:cs typeface="Times New Roman"/>
                        </a:rPr>
                        <a:t>1. Self review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phẩm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trc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request test</a:t>
                      </a:r>
                    </a:p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Làm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common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màn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hình</a:t>
                      </a:r>
                      <a:endParaRPr lang="en-US" sz="150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3.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kế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hoạch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guide </a:t>
                      </a:r>
                      <a:r>
                        <a:rPr lang="en-US" sz="1500" err="1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lang="en-US" sz="1500">
                          <a:latin typeface="Times New Roman"/>
                          <a:cs typeface="Times New Roman"/>
                        </a:rPr>
                        <a:t>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7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578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5F16-5CFC-DE88-053C-81769E5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Issues &amp; Lessons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0BA6-C7F2-4734-F321-5548A21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2073-D7B1-436F-AC1B-60E3B5799D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3ACDCEF-E7DE-2500-FE3D-60A9C34D5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47892"/>
              </p:ext>
            </p:extLst>
          </p:nvPr>
        </p:nvGraphicFramePr>
        <p:xfrm>
          <a:off x="51318" y="1013861"/>
          <a:ext cx="9041360" cy="317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460">
                  <a:extLst>
                    <a:ext uri="{9D8B030D-6E8A-4147-A177-3AD203B41FA5}">
                      <a16:colId xmlns:a16="http://schemas.microsoft.com/office/drawing/2014/main" val="4011324268"/>
                    </a:ext>
                  </a:extLst>
                </a:gridCol>
                <a:gridCol w="2166134">
                  <a:extLst>
                    <a:ext uri="{9D8B030D-6E8A-4147-A177-3AD203B41FA5}">
                      <a16:colId xmlns:a16="http://schemas.microsoft.com/office/drawing/2014/main" val="662453645"/>
                    </a:ext>
                  </a:extLst>
                </a:gridCol>
                <a:gridCol w="1635303">
                  <a:extLst>
                    <a:ext uri="{9D8B030D-6E8A-4147-A177-3AD203B41FA5}">
                      <a16:colId xmlns:a16="http://schemas.microsoft.com/office/drawing/2014/main" val="1885228486"/>
                    </a:ext>
                  </a:extLst>
                </a:gridCol>
                <a:gridCol w="1618179">
                  <a:extLst>
                    <a:ext uri="{9D8B030D-6E8A-4147-A177-3AD203B41FA5}">
                      <a16:colId xmlns:a16="http://schemas.microsoft.com/office/drawing/2014/main" val="2218710364"/>
                    </a:ext>
                  </a:extLst>
                </a:gridCol>
                <a:gridCol w="3021284">
                  <a:extLst>
                    <a:ext uri="{9D8B030D-6E8A-4147-A177-3AD203B41FA5}">
                      <a16:colId xmlns:a16="http://schemas.microsoft.com/office/drawing/2014/main" val="488295074"/>
                    </a:ext>
                  </a:extLst>
                </a:gridCol>
              </a:tblGrid>
              <a:tr h="351490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Mitigation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4878"/>
                  </a:ext>
                </a:extLst>
              </a:tr>
              <a:tr h="351490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scope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sinh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thêm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so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với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presale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do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presale define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chưa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kĩ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chưa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break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được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yêu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cầu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chi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tiết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estimate effort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sinh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xin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bổ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sung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người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làm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chỗ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sinh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err="1">
                          <a:latin typeface="Times New Roman"/>
                        </a:rPr>
                        <a:t>Từ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presale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nên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break function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càng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detail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càng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tốt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có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vẽ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prototype confirm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trước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với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KH, clear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rõ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phương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rồi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mới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estimate (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có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add BA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vào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presale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để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hỗ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trợ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thêm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) </a:t>
                      </a:r>
                      <a:endParaRPr lang="en-US" sz="15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91498"/>
                  </a:ext>
                </a:extLst>
              </a:tr>
              <a:tr h="351490"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KH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chậm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nghiệm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đưa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ra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các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yêu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cầu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thêm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nhiều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trong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giai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đoạn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nghiệm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Times New Roman"/>
                        </a:rPr>
                        <a:t>Do KH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nonIT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chưa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hiểu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về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quy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trình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phát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triển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phần</a:t>
                      </a:r>
                      <a:r>
                        <a:rPr lang="en-US" sz="15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500" b="0" i="0" u="none" strike="noStrike" noProof="0" err="1">
                          <a:latin typeface="Times New Roman"/>
                        </a:rPr>
                        <a:t>mèm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17695"/>
                  </a:ext>
                </a:extLst>
              </a:tr>
              <a:tr h="351490"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5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583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112C1A6E64A4FAE921DA1F4D6A769" ma:contentTypeVersion="9" ma:contentTypeDescription="Create a new document." ma:contentTypeScope="" ma:versionID="ada1e143b3e0cb7b92754b205a653d8d">
  <xsd:schema xmlns:xsd="http://www.w3.org/2001/XMLSchema" xmlns:xs="http://www.w3.org/2001/XMLSchema" xmlns:p="http://schemas.microsoft.com/office/2006/metadata/properties" xmlns:ns2="72889b50-7b10-4e34-b292-e0fe03745cbd" targetNamespace="http://schemas.microsoft.com/office/2006/metadata/properties" ma:root="true" ma:fieldsID="11bc1943ff31ce398c0a3ac9ce1988d0" ns2:_="">
    <xsd:import namespace="72889b50-7b10-4e34-b292-e0fe03745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89b50-7b10-4e34-b292-e0fe03745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c002cba-dd31-45f4-b0b8-e53136ef09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889b50-7b10-4e34-b292-e0fe03745c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BAD60C-AFDE-4790-A03F-4DD9941BDB7C}"/>
</file>

<file path=customXml/itemProps2.xml><?xml version="1.0" encoding="utf-8"?>
<ds:datastoreItem xmlns:ds="http://schemas.openxmlformats.org/officeDocument/2006/customXml" ds:itemID="{266CB51F-20E4-46A0-80D0-9466C0930A9E}"/>
</file>

<file path=customXml/itemProps3.xml><?xml version="1.0" encoding="utf-8"?>
<ds:datastoreItem xmlns:ds="http://schemas.openxmlformats.org/officeDocument/2006/customXml" ds:itemID="{EDAC1BC9-1397-4A93-BA02-F5637B5A046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On-screen Show (4:3)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Asti_Quản lý mua hàng Post mortem Report</vt:lpstr>
      <vt:lpstr>PowerPoint Presentation</vt:lpstr>
      <vt:lpstr> Overview</vt:lpstr>
      <vt:lpstr>Project Challenges</vt:lpstr>
      <vt:lpstr>Project Result</vt:lpstr>
      <vt:lpstr>Project Result - GOOD</vt:lpstr>
      <vt:lpstr>Project Result - BAD</vt:lpstr>
      <vt:lpstr>Issues &amp; Lessons</vt:lpstr>
      <vt:lpstr>Issues &amp; Lessons</vt:lpstr>
      <vt:lpstr>PowerPoint Presentation</vt:lpstr>
    </vt:vector>
  </TitlesOfParts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Company Introdution</dc:title>
  <dc:creator>Le Bich Thuy</dc:creator>
  <cp:lastModifiedBy>Long Quách Hoàng</cp:lastModifiedBy>
  <cp:revision>2</cp:revision>
  <dcterms:created xsi:type="dcterms:W3CDTF">2013-02-04T04:12:00Z</dcterms:created>
  <dcterms:modified xsi:type="dcterms:W3CDTF">2023-09-05T08:09:05Z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0x01010034B112C1A6E64A4FAE921DA1F4D6A769</vt:lpwstr>
  </property>
</Properties>
</file>