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31"/>
  </p:normalViewPr>
  <p:slideViewPr>
    <p:cSldViewPr snapToGrid="0" snapToObjects="1">
      <p:cViewPr varScale="1">
        <p:scale>
          <a:sx n="81" d="100"/>
          <a:sy n="81" d="100"/>
        </p:scale>
        <p:origin x="200"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E39D-7E5B-374F-BD29-31FC391106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0D88DD-92AD-614D-B8CB-1C0DDB965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CAF3A0-E5E5-914A-9D93-BB7CEC6A72E1}"/>
              </a:ext>
            </a:extLst>
          </p:cNvPr>
          <p:cNvSpPr>
            <a:spLocks noGrp="1"/>
          </p:cNvSpPr>
          <p:nvPr>
            <p:ph type="dt" sz="half" idx="10"/>
          </p:nvPr>
        </p:nvSpPr>
        <p:spPr/>
        <p:txBody>
          <a:bodyPr/>
          <a:lstStyle/>
          <a:p>
            <a:fld id="{F2C1F1AB-502C-E543-8279-75F285406FFC}" type="datetimeFigureOut">
              <a:rPr lang="en-US" smtClean="0"/>
              <a:t>9/4/19</a:t>
            </a:fld>
            <a:endParaRPr lang="en-US"/>
          </a:p>
        </p:txBody>
      </p:sp>
      <p:sp>
        <p:nvSpPr>
          <p:cNvPr id="5" name="Footer Placeholder 4">
            <a:extLst>
              <a:ext uri="{FF2B5EF4-FFF2-40B4-BE49-F238E27FC236}">
                <a16:creationId xmlns:a16="http://schemas.microsoft.com/office/drawing/2014/main" id="{98E10202-E59B-B149-9C5A-9BC2126366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643F1-302C-2144-BC97-837204E3B57B}"/>
              </a:ext>
            </a:extLst>
          </p:cNvPr>
          <p:cNvSpPr>
            <a:spLocks noGrp="1"/>
          </p:cNvSpPr>
          <p:nvPr>
            <p:ph type="sldNum" sz="quarter" idx="12"/>
          </p:nvPr>
        </p:nvSpPr>
        <p:spPr/>
        <p:txBody>
          <a:bodyPr/>
          <a:lstStyle/>
          <a:p>
            <a:fld id="{750EDB7F-8B40-7246-81D7-B8F48AB19427}" type="slidenum">
              <a:rPr lang="en-US" smtClean="0"/>
              <a:t>‹#›</a:t>
            </a:fld>
            <a:endParaRPr lang="en-US"/>
          </a:p>
        </p:txBody>
      </p:sp>
    </p:spTree>
    <p:extLst>
      <p:ext uri="{BB962C8B-B14F-4D97-AF65-F5344CB8AC3E}">
        <p14:creationId xmlns:p14="http://schemas.microsoft.com/office/powerpoint/2010/main" val="3761859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FEFE-8C37-7A4E-87C3-78E244B49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391FF1-8721-E644-9B8D-711770C083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1FB819-70BE-094E-814F-80E80F946C39}"/>
              </a:ext>
            </a:extLst>
          </p:cNvPr>
          <p:cNvSpPr>
            <a:spLocks noGrp="1"/>
          </p:cNvSpPr>
          <p:nvPr>
            <p:ph type="dt" sz="half" idx="10"/>
          </p:nvPr>
        </p:nvSpPr>
        <p:spPr/>
        <p:txBody>
          <a:bodyPr/>
          <a:lstStyle/>
          <a:p>
            <a:fld id="{F2C1F1AB-502C-E543-8279-75F285406FFC}" type="datetimeFigureOut">
              <a:rPr lang="en-US" smtClean="0"/>
              <a:t>9/4/19</a:t>
            </a:fld>
            <a:endParaRPr lang="en-US"/>
          </a:p>
        </p:txBody>
      </p:sp>
      <p:sp>
        <p:nvSpPr>
          <p:cNvPr id="5" name="Footer Placeholder 4">
            <a:extLst>
              <a:ext uri="{FF2B5EF4-FFF2-40B4-BE49-F238E27FC236}">
                <a16:creationId xmlns:a16="http://schemas.microsoft.com/office/drawing/2014/main" id="{5A8CDAF4-19A6-C94B-B0D7-14C592BB6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FB081-AA93-2844-BB4C-8FA7A230DC32}"/>
              </a:ext>
            </a:extLst>
          </p:cNvPr>
          <p:cNvSpPr>
            <a:spLocks noGrp="1"/>
          </p:cNvSpPr>
          <p:nvPr>
            <p:ph type="sldNum" sz="quarter" idx="12"/>
          </p:nvPr>
        </p:nvSpPr>
        <p:spPr/>
        <p:txBody>
          <a:bodyPr/>
          <a:lstStyle/>
          <a:p>
            <a:fld id="{750EDB7F-8B40-7246-81D7-B8F48AB19427}" type="slidenum">
              <a:rPr lang="en-US" smtClean="0"/>
              <a:t>‹#›</a:t>
            </a:fld>
            <a:endParaRPr lang="en-US"/>
          </a:p>
        </p:txBody>
      </p:sp>
    </p:spTree>
    <p:extLst>
      <p:ext uri="{BB962C8B-B14F-4D97-AF65-F5344CB8AC3E}">
        <p14:creationId xmlns:p14="http://schemas.microsoft.com/office/powerpoint/2010/main" val="418406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B24B9-1181-C849-BC9E-C8D6024743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E9296A-4CBD-E040-BDDB-A5509C0D1BE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30489-58F4-0145-BAB0-AF4FD3D2E55C}"/>
              </a:ext>
            </a:extLst>
          </p:cNvPr>
          <p:cNvSpPr>
            <a:spLocks noGrp="1"/>
          </p:cNvSpPr>
          <p:nvPr>
            <p:ph type="dt" sz="half" idx="10"/>
          </p:nvPr>
        </p:nvSpPr>
        <p:spPr/>
        <p:txBody>
          <a:bodyPr/>
          <a:lstStyle/>
          <a:p>
            <a:fld id="{F2C1F1AB-502C-E543-8279-75F285406FFC}" type="datetimeFigureOut">
              <a:rPr lang="en-US" smtClean="0"/>
              <a:t>9/4/19</a:t>
            </a:fld>
            <a:endParaRPr lang="en-US"/>
          </a:p>
        </p:txBody>
      </p:sp>
      <p:sp>
        <p:nvSpPr>
          <p:cNvPr id="5" name="Footer Placeholder 4">
            <a:extLst>
              <a:ext uri="{FF2B5EF4-FFF2-40B4-BE49-F238E27FC236}">
                <a16:creationId xmlns:a16="http://schemas.microsoft.com/office/drawing/2014/main" id="{F5ADE83B-7D29-254C-BC4F-724717B61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6624F-9619-2A4B-8BE8-ADDA6CFA676E}"/>
              </a:ext>
            </a:extLst>
          </p:cNvPr>
          <p:cNvSpPr>
            <a:spLocks noGrp="1"/>
          </p:cNvSpPr>
          <p:nvPr>
            <p:ph type="sldNum" sz="quarter" idx="12"/>
          </p:nvPr>
        </p:nvSpPr>
        <p:spPr/>
        <p:txBody>
          <a:bodyPr/>
          <a:lstStyle/>
          <a:p>
            <a:fld id="{750EDB7F-8B40-7246-81D7-B8F48AB19427}" type="slidenum">
              <a:rPr lang="en-US" smtClean="0"/>
              <a:t>‹#›</a:t>
            </a:fld>
            <a:endParaRPr lang="en-US"/>
          </a:p>
        </p:txBody>
      </p:sp>
    </p:spTree>
    <p:extLst>
      <p:ext uri="{BB962C8B-B14F-4D97-AF65-F5344CB8AC3E}">
        <p14:creationId xmlns:p14="http://schemas.microsoft.com/office/powerpoint/2010/main" val="3112726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351E-DCDD-5649-B182-02B69C8B9A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D31B61-4811-0D4B-9957-88FD7224576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954C9A-2BF1-5B4F-90E9-500087E8FD93}"/>
              </a:ext>
            </a:extLst>
          </p:cNvPr>
          <p:cNvSpPr>
            <a:spLocks noGrp="1"/>
          </p:cNvSpPr>
          <p:nvPr>
            <p:ph type="dt" sz="half" idx="10"/>
          </p:nvPr>
        </p:nvSpPr>
        <p:spPr/>
        <p:txBody>
          <a:bodyPr/>
          <a:lstStyle/>
          <a:p>
            <a:fld id="{F2C1F1AB-502C-E543-8279-75F285406FFC}" type="datetimeFigureOut">
              <a:rPr lang="en-US" smtClean="0"/>
              <a:t>9/4/19</a:t>
            </a:fld>
            <a:endParaRPr lang="en-US"/>
          </a:p>
        </p:txBody>
      </p:sp>
      <p:sp>
        <p:nvSpPr>
          <p:cNvPr id="5" name="Footer Placeholder 4">
            <a:extLst>
              <a:ext uri="{FF2B5EF4-FFF2-40B4-BE49-F238E27FC236}">
                <a16:creationId xmlns:a16="http://schemas.microsoft.com/office/drawing/2014/main" id="{C51A7986-CA89-9B46-9BDA-EBB33DC71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073A0-65E4-EB42-8D9C-DB02DF77A077}"/>
              </a:ext>
            </a:extLst>
          </p:cNvPr>
          <p:cNvSpPr>
            <a:spLocks noGrp="1"/>
          </p:cNvSpPr>
          <p:nvPr>
            <p:ph type="sldNum" sz="quarter" idx="12"/>
          </p:nvPr>
        </p:nvSpPr>
        <p:spPr/>
        <p:txBody>
          <a:bodyPr/>
          <a:lstStyle/>
          <a:p>
            <a:fld id="{750EDB7F-8B40-7246-81D7-B8F48AB19427}" type="slidenum">
              <a:rPr lang="en-US" smtClean="0"/>
              <a:t>‹#›</a:t>
            </a:fld>
            <a:endParaRPr lang="en-US"/>
          </a:p>
        </p:txBody>
      </p:sp>
    </p:spTree>
    <p:extLst>
      <p:ext uri="{BB962C8B-B14F-4D97-AF65-F5344CB8AC3E}">
        <p14:creationId xmlns:p14="http://schemas.microsoft.com/office/powerpoint/2010/main" val="2687591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A70C-A64B-E545-B100-895D3A4036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31DFB9-C20D-5642-B6A1-AB3F7855A2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55E829-1838-C645-966F-D5B6E52CCD0E}"/>
              </a:ext>
            </a:extLst>
          </p:cNvPr>
          <p:cNvSpPr>
            <a:spLocks noGrp="1"/>
          </p:cNvSpPr>
          <p:nvPr>
            <p:ph type="dt" sz="half" idx="10"/>
          </p:nvPr>
        </p:nvSpPr>
        <p:spPr/>
        <p:txBody>
          <a:bodyPr/>
          <a:lstStyle/>
          <a:p>
            <a:fld id="{F2C1F1AB-502C-E543-8279-75F285406FFC}" type="datetimeFigureOut">
              <a:rPr lang="en-US" smtClean="0"/>
              <a:t>9/4/19</a:t>
            </a:fld>
            <a:endParaRPr lang="en-US"/>
          </a:p>
        </p:txBody>
      </p:sp>
      <p:sp>
        <p:nvSpPr>
          <p:cNvPr id="5" name="Footer Placeholder 4">
            <a:extLst>
              <a:ext uri="{FF2B5EF4-FFF2-40B4-BE49-F238E27FC236}">
                <a16:creationId xmlns:a16="http://schemas.microsoft.com/office/drawing/2014/main" id="{28AA64C1-8F98-5B4C-997F-8F619AF7E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CB57C-D793-C941-B501-4F6F15965E1E}"/>
              </a:ext>
            </a:extLst>
          </p:cNvPr>
          <p:cNvSpPr>
            <a:spLocks noGrp="1"/>
          </p:cNvSpPr>
          <p:nvPr>
            <p:ph type="sldNum" sz="quarter" idx="12"/>
          </p:nvPr>
        </p:nvSpPr>
        <p:spPr/>
        <p:txBody>
          <a:bodyPr/>
          <a:lstStyle/>
          <a:p>
            <a:fld id="{750EDB7F-8B40-7246-81D7-B8F48AB19427}" type="slidenum">
              <a:rPr lang="en-US" smtClean="0"/>
              <a:t>‹#›</a:t>
            </a:fld>
            <a:endParaRPr lang="en-US"/>
          </a:p>
        </p:txBody>
      </p:sp>
    </p:spTree>
    <p:extLst>
      <p:ext uri="{BB962C8B-B14F-4D97-AF65-F5344CB8AC3E}">
        <p14:creationId xmlns:p14="http://schemas.microsoft.com/office/powerpoint/2010/main" val="1927203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33883-6B39-1847-BDD6-A6AC7D18BE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E3C6C7-99DA-8D49-A1E0-3EEE8AE2FE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D1A157-AD82-EB42-BE4C-3F7BF04039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A67E68-734D-4743-B00C-F2E049CF1B19}"/>
              </a:ext>
            </a:extLst>
          </p:cNvPr>
          <p:cNvSpPr>
            <a:spLocks noGrp="1"/>
          </p:cNvSpPr>
          <p:nvPr>
            <p:ph type="dt" sz="half" idx="10"/>
          </p:nvPr>
        </p:nvSpPr>
        <p:spPr/>
        <p:txBody>
          <a:bodyPr/>
          <a:lstStyle/>
          <a:p>
            <a:fld id="{F2C1F1AB-502C-E543-8279-75F285406FFC}" type="datetimeFigureOut">
              <a:rPr lang="en-US" smtClean="0"/>
              <a:t>9/4/19</a:t>
            </a:fld>
            <a:endParaRPr lang="en-US"/>
          </a:p>
        </p:txBody>
      </p:sp>
      <p:sp>
        <p:nvSpPr>
          <p:cNvPr id="6" name="Footer Placeholder 5">
            <a:extLst>
              <a:ext uri="{FF2B5EF4-FFF2-40B4-BE49-F238E27FC236}">
                <a16:creationId xmlns:a16="http://schemas.microsoft.com/office/drawing/2014/main" id="{2DE0A04A-536E-3843-BA5E-4B114685E9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605E0-9316-8A45-B567-C013438C96D1}"/>
              </a:ext>
            </a:extLst>
          </p:cNvPr>
          <p:cNvSpPr>
            <a:spLocks noGrp="1"/>
          </p:cNvSpPr>
          <p:nvPr>
            <p:ph type="sldNum" sz="quarter" idx="12"/>
          </p:nvPr>
        </p:nvSpPr>
        <p:spPr/>
        <p:txBody>
          <a:bodyPr/>
          <a:lstStyle/>
          <a:p>
            <a:fld id="{750EDB7F-8B40-7246-81D7-B8F48AB19427}" type="slidenum">
              <a:rPr lang="en-US" smtClean="0"/>
              <a:t>‹#›</a:t>
            </a:fld>
            <a:endParaRPr lang="en-US"/>
          </a:p>
        </p:txBody>
      </p:sp>
    </p:spTree>
    <p:extLst>
      <p:ext uri="{BB962C8B-B14F-4D97-AF65-F5344CB8AC3E}">
        <p14:creationId xmlns:p14="http://schemas.microsoft.com/office/powerpoint/2010/main" val="416510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94919-592A-444E-BAB4-99EC8ACDDC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8D5B75-1395-154B-9B6D-47DBAC263D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8694E36-10F6-5C42-91B1-4628659196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6B2E59-DE36-7C40-BE24-B0FC1156DC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B33C9E8-4A5E-8348-8EA1-0476E071A2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26E369-3027-7642-9B61-351019A1E6E0}"/>
              </a:ext>
            </a:extLst>
          </p:cNvPr>
          <p:cNvSpPr>
            <a:spLocks noGrp="1"/>
          </p:cNvSpPr>
          <p:nvPr>
            <p:ph type="dt" sz="half" idx="10"/>
          </p:nvPr>
        </p:nvSpPr>
        <p:spPr/>
        <p:txBody>
          <a:bodyPr/>
          <a:lstStyle/>
          <a:p>
            <a:fld id="{F2C1F1AB-502C-E543-8279-75F285406FFC}" type="datetimeFigureOut">
              <a:rPr lang="en-US" smtClean="0"/>
              <a:t>9/4/19</a:t>
            </a:fld>
            <a:endParaRPr lang="en-US"/>
          </a:p>
        </p:txBody>
      </p:sp>
      <p:sp>
        <p:nvSpPr>
          <p:cNvPr id="8" name="Footer Placeholder 7">
            <a:extLst>
              <a:ext uri="{FF2B5EF4-FFF2-40B4-BE49-F238E27FC236}">
                <a16:creationId xmlns:a16="http://schemas.microsoft.com/office/drawing/2014/main" id="{671D3368-08C4-D249-85E1-9C20AA043C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CF273B-846D-EC42-A6C9-CAB9589D9177}"/>
              </a:ext>
            </a:extLst>
          </p:cNvPr>
          <p:cNvSpPr>
            <a:spLocks noGrp="1"/>
          </p:cNvSpPr>
          <p:nvPr>
            <p:ph type="sldNum" sz="quarter" idx="12"/>
          </p:nvPr>
        </p:nvSpPr>
        <p:spPr/>
        <p:txBody>
          <a:bodyPr/>
          <a:lstStyle/>
          <a:p>
            <a:fld id="{750EDB7F-8B40-7246-81D7-B8F48AB19427}" type="slidenum">
              <a:rPr lang="en-US" smtClean="0"/>
              <a:t>‹#›</a:t>
            </a:fld>
            <a:endParaRPr lang="en-US"/>
          </a:p>
        </p:txBody>
      </p:sp>
    </p:spTree>
    <p:extLst>
      <p:ext uri="{BB962C8B-B14F-4D97-AF65-F5344CB8AC3E}">
        <p14:creationId xmlns:p14="http://schemas.microsoft.com/office/powerpoint/2010/main" val="308417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0E8E-A6C2-5644-A957-B1B59BF27E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514891-888F-4341-8DE2-2B1F8D74E925}"/>
              </a:ext>
            </a:extLst>
          </p:cNvPr>
          <p:cNvSpPr>
            <a:spLocks noGrp="1"/>
          </p:cNvSpPr>
          <p:nvPr>
            <p:ph type="dt" sz="half" idx="10"/>
          </p:nvPr>
        </p:nvSpPr>
        <p:spPr/>
        <p:txBody>
          <a:bodyPr/>
          <a:lstStyle/>
          <a:p>
            <a:fld id="{F2C1F1AB-502C-E543-8279-75F285406FFC}" type="datetimeFigureOut">
              <a:rPr lang="en-US" smtClean="0"/>
              <a:t>9/4/19</a:t>
            </a:fld>
            <a:endParaRPr lang="en-US"/>
          </a:p>
        </p:txBody>
      </p:sp>
      <p:sp>
        <p:nvSpPr>
          <p:cNvPr id="4" name="Footer Placeholder 3">
            <a:extLst>
              <a:ext uri="{FF2B5EF4-FFF2-40B4-BE49-F238E27FC236}">
                <a16:creationId xmlns:a16="http://schemas.microsoft.com/office/drawing/2014/main" id="{1954AC10-94A0-D646-A257-70A5452CAF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CFCE63-9908-AB4F-B247-81DBE0990489}"/>
              </a:ext>
            </a:extLst>
          </p:cNvPr>
          <p:cNvSpPr>
            <a:spLocks noGrp="1"/>
          </p:cNvSpPr>
          <p:nvPr>
            <p:ph type="sldNum" sz="quarter" idx="12"/>
          </p:nvPr>
        </p:nvSpPr>
        <p:spPr/>
        <p:txBody>
          <a:bodyPr/>
          <a:lstStyle/>
          <a:p>
            <a:fld id="{750EDB7F-8B40-7246-81D7-B8F48AB19427}" type="slidenum">
              <a:rPr lang="en-US" smtClean="0"/>
              <a:t>‹#›</a:t>
            </a:fld>
            <a:endParaRPr lang="en-US"/>
          </a:p>
        </p:txBody>
      </p:sp>
    </p:spTree>
    <p:extLst>
      <p:ext uri="{BB962C8B-B14F-4D97-AF65-F5344CB8AC3E}">
        <p14:creationId xmlns:p14="http://schemas.microsoft.com/office/powerpoint/2010/main" val="2857653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D70D5E-69F4-E944-A4FC-6698EE91DA62}"/>
              </a:ext>
            </a:extLst>
          </p:cNvPr>
          <p:cNvSpPr>
            <a:spLocks noGrp="1"/>
          </p:cNvSpPr>
          <p:nvPr>
            <p:ph type="dt" sz="half" idx="10"/>
          </p:nvPr>
        </p:nvSpPr>
        <p:spPr/>
        <p:txBody>
          <a:bodyPr/>
          <a:lstStyle/>
          <a:p>
            <a:fld id="{F2C1F1AB-502C-E543-8279-75F285406FFC}" type="datetimeFigureOut">
              <a:rPr lang="en-US" smtClean="0"/>
              <a:t>9/4/19</a:t>
            </a:fld>
            <a:endParaRPr lang="en-US"/>
          </a:p>
        </p:txBody>
      </p:sp>
      <p:sp>
        <p:nvSpPr>
          <p:cNvPr id="3" name="Footer Placeholder 2">
            <a:extLst>
              <a:ext uri="{FF2B5EF4-FFF2-40B4-BE49-F238E27FC236}">
                <a16:creationId xmlns:a16="http://schemas.microsoft.com/office/drawing/2014/main" id="{0B62CDB5-5D63-A44F-8BDF-08C6F18A70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2662D8-2A67-B84E-9259-C76641BDAFDF}"/>
              </a:ext>
            </a:extLst>
          </p:cNvPr>
          <p:cNvSpPr>
            <a:spLocks noGrp="1"/>
          </p:cNvSpPr>
          <p:nvPr>
            <p:ph type="sldNum" sz="quarter" idx="12"/>
          </p:nvPr>
        </p:nvSpPr>
        <p:spPr/>
        <p:txBody>
          <a:bodyPr/>
          <a:lstStyle/>
          <a:p>
            <a:fld id="{750EDB7F-8B40-7246-81D7-B8F48AB19427}" type="slidenum">
              <a:rPr lang="en-US" smtClean="0"/>
              <a:t>‹#›</a:t>
            </a:fld>
            <a:endParaRPr lang="en-US"/>
          </a:p>
        </p:txBody>
      </p:sp>
    </p:spTree>
    <p:extLst>
      <p:ext uri="{BB962C8B-B14F-4D97-AF65-F5344CB8AC3E}">
        <p14:creationId xmlns:p14="http://schemas.microsoft.com/office/powerpoint/2010/main" val="1557946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5537-E0D3-6C4E-ACFB-9A2BAE4E1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5EB2AF-C92B-B340-9500-FBEF8D9700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1E300E-B81B-564C-B84A-A5F066B5D6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B08085-FDD4-7B4B-9784-534DEC38E1FC}"/>
              </a:ext>
            </a:extLst>
          </p:cNvPr>
          <p:cNvSpPr>
            <a:spLocks noGrp="1"/>
          </p:cNvSpPr>
          <p:nvPr>
            <p:ph type="dt" sz="half" idx="10"/>
          </p:nvPr>
        </p:nvSpPr>
        <p:spPr/>
        <p:txBody>
          <a:bodyPr/>
          <a:lstStyle/>
          <a:p>
            <a:fld id="{F2C1F1AB-502C-E543-8279-75F285406FFC}" type="datetimeFigureOut">
              <a:rPr lang="en-US" smtClean="0"/>
              <a:t>9/4/19</a:t>
            </a:fld>
            <a:endParaRPr lang="en-US"/>
          </a:p>
        </p:txBody>
      </p:sp>
      <p:sp>
        <p:nvSpPr>
          <p:cNvPr id="6" name="Footer Placeholder 5">
            <a:extLst>
              <a:ext uri="{FF2B5EF4-FFF2-40B4-BE49-F238E27FC236}">
                <a16:creationId xmlns:a16="http://schemas.microsoft.com/office/drawing/2014/main" id="{C83EEC93-A685-CA40-A19D-E3F091F808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039E8D-DE9A-D74D-B3DA-3A2F3568EE08}"/>
              </a:ext>
            </a:extLst>
          </p:cNvPr>
          <p:cNvSpPr>
            <a:spLocks noGrp="1"/>
          </p:cNvSpPr>
          <p:nvPr>
            <p:ph type="sldNum" sz="quarter" idx="12"/>
          </p:nvPr>
        </p:nvSpPr>
        <p:spPr/>
        <p:txBody>
          <a:bodyPr/>
          <a:lstStyle/>
          <a:p>
            <a:fld id="{750EDB7F-8B40-7246-81D7-B8F48AB19427}" type="slidenum">
              <a:rPr lang="en-US" smtClean="0"/>
              <a:t>‹#›</a:t>
            </a:fld>
            <a:endParaRPr lang="en-US"/>
          </a:p>
        </p:txBody>
      </p:sp>
    </p:spTree>
    <p:extLst>
      <p:ext uri="{BB962C8B-B14F-4D97-AF65-F5344CB8AC3E}">
        <p14:creationId xmlns:p14="http://schemas.microsoft.com/office/powerpoint/2010/main" val="784928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1FF6-FFB7-AC43-BFA2-54906ABFA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7C67BC-6BC6-DB41-B398-53A3D317E2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3B1E7A-6D36-ED48-9E76-546E756C7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63D7C5-D882-A140-B284-A2D8C37147F3}"/>
              </a:ext>
            </a:extLst>
          </p:cNvPr>
          <p:cNvSpPr>
            <a:spLocks noGrp="1"/>
          </p:cNvSpPr>
          <p:nvPr>
            <p:ph type="dt" sz="half" idx="10"/>
          </p:nvPr>
        </p:nvSpPr>
        <p:spPr/>
        <p:txBody>
          <a:bodyPr/>
          <a:lstStyle/>
          <a:p>
            <a:fld id="{F2C1F1AB-502C-E543-8279-75F285406FFC}" type="datetimeFigureOut">
              <a:rPr lang="en-US" smtClean="0"/>
              <a:t>9/4/19</a:t>
            </a:fld>
            <a:endParaRPr lang="en-US"/>
          </a:p>
        </p:txBody>
      </p:sp>
      <p:sp>
        <p:nvSpPr>
          <p:cNvPr id="6" name="Footer Placeholder 5">
            <a:extLst>
              <a:ext uri="{FF2B5EF4-FFF2-40B4-BE49-F238E27FC236}">
                <a16:creationId xmlns:a16="http://schemas.microsoft.com/office/drawing/2014/main" id="{31A11C24-AB8E-DF44-93F6-2E34B042B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E40CBE-CC56-DA48-A51E-122F411ABF13}"/>
              </a:ext>
            </a:extLst>
          </p:cNvPr>
          <p:cNvSpPr>
            <a:spLocks noGrp="1"/>
          </p:cNvSpPr>
          <p:nvPr>
            <p:ph type="sldNum" sz="quarter" idx="12"/>
          </p:nvPr>
        </p:nvSpPr>
        <p:spPr/>
        <p:txBody>
          <a:bodyPr/>
          <a:lstStyle/>
          <a:p>
            <a:fld id="{750EDB7F-8B40-7246-81D7-B8F48AB19427}" type="slidenum">
              <a:rPr lang="en-US" smtClean="0"/>
              <a:t>‹#›</a:t>
            </a:fld>
            <a:endParaRPr lang="en-US"/>
          </a:p>
        </p:txBody>
      </p:sp>
    </p:spTree>
    <p:extLst>
      <p:ext uri="{BB962C8B-B14F-4D97-AF65-F5344CB8AC3E}">
        <p14:creationId xmlns:p14="http://schemas.microsoft.com/office/powerpoint/2010/main" val="1429413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57462-651A-DE48-BF72-2E1E9B52CD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84B5E0-E9CF-CF49-89B4-2D0758F16C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20D6B4-C514-6E41-A14E-3B0BD5C43D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1F1AB-502C-E543-8279-75F285406FFC}" type="datetimeFigureOut">
              <a:rPr lang="en-US" smtClean="0"/>
              <a:t>9/4/19</a:t>
            </a:fld>
            <a:endParaRPr lang="en-US"/>
          </a:p>
        </p:txBody>
      </p:sp>
      <p:sp>
        <p:nvSpPr>
          <p:cNvPr id="5" name="Footer Placeholder 4">
            <a:extLst>
              <a:ext uri="{FF2B5EF4-FFF2-40B4-BE49-F238E27FC236}">
                <a16:creationId xmlns:a16="http://schemas.microsoft.com/office/drawing/2014/main" id="{40D82EBB-C50C-8F4D-81DD-9E496A620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5A4D40-06B8-374C-807D-6F8F7EE6BA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EDB7F-8B40-7246-81D7-B8F48AB19427}" type="slidenum">
              <a:rPr lang="en-US" smtClean="0"/>
              <a:t>‹#›</a:t>
            </a:fld>
            <a:endParaRPr lang="en-US"/>
          </a:p>
        </p:txBody>
      </p:sp>
    </p:spTree>
    <p:extLst>
      <p:ext uri="{BB962C8B-B14F-4D97-AF65-F5344CB8AC3E}">
        <p14:creationId xmlns:p14="http://schemas.microsoft.com/office/powerpoint/2010/main" val="2097003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DE38-D1AF-214C-8A14-DF940498423C}"/>
              </a:ext>
            </a:extLst>
          </p:cNvPr>
          <p:cNvSpPr>
            <a:spLocks noGrp="1"/>
          </p:cNvSpPr>
          <p:nvPr>
            <p:ph type="ctrTitle"/>
          </p:nvPr>
        </p:nvSpPr>
        <p:spPr/>
        <p:txBody>
          <a:bodyPr/>
          <a:lstStyle/>
          <a:p>
            <a:r>
              <a:rPr lang="en-US" dirty="0"/>
              <a:t>APPROACHES TO RESEARCH</a:t>
            </a:r>
          </a:p>
        </p:txBody>
      </p:sp>
      <p:sp>
        <p:nvSpPr>
          <p:cNvPr id="3" name="Subtitle 2">
            <a:extLst>
              <a:ext uri="{FF2B5EF4-FFF2-40B4-BE49-F238E27FC236}">
                <a16:creationId xmlns:a16="http://schemas.microsoft.com/office/drawing/2014/main" id="{CDFB9435-2F5F-6446-A75D-33CAD06BA79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723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24B9-8902-1244-B554-B49B8E12D6D3}"/>
              </a:ext>
            </a:extLst>
          </p:cNvPr>
          <p:cNvSpPr>
            <a:spLocks noGrp="1"/>
          </p:cNvSpPr>
          <p:nvPr>
            <p:ph type="title"/>
          </p:nvPr>
        </p:nvSpPr>
        <p:spPr/>
        <p:txBody>
          <a:bodyPr/>
          <a:lstStyle/>
          <a:p>
            <a:r>
              <a:rPr lang="en-US" dirty="0"/>
              <a:t>The experimental style</a:t>
            </a:r>
          </a:p>
        </p:txBody>
      </p:sp>
      <p:sp>
        <p:nvSpPr>
          <p:cNvPr id="3" name="Content Placeholder 2">
            <a:extLst>
              <a:ext uri="{FF2B5EF4-FFF2-40B4-BE49-F238E27FC236}">
                <a16:creationId xmlns:a16="http://schemas.microsoft.com/office/drawing/2014/main" id="{ABB39CE6-2884-F946-B7E6-3614D34802A2}"/>
              </a:ext>
            </a:extLst>
          </p:cNvPr>
          <p:cNvSpPr>
            <a:spLocks noGrp="1"/>
          </p:cNvSpPr>
          <p:nvPr>
            <p:ph idx="1"/>
          </p:nvPr>
        </p:nvSpPr>
        <p:spPr/>
        <p:txBody>
          <a:bodyPr>
            <a:normAutofit fontScale="92500"/>
          </a:bodyPr>
          <a:lstStyle/>
          <a:p>
            <a:r>
              <a:rPr lang="en-US" dirty="0"/>
              <a:t>Involves an investigation of causal relationships using tests controlled by yourself</a:t>
            </a:r>
          </a:p>
          <a:p>
            <a:r>
              <a:rPr lang="en-US" dirty="0"/>
              <a:t>Quite often quasi-experimental research will have to be performed due to problems of insufficient access to samples, ethical issues and so on</a:t>
            </a:r>
          </a:p>
          <a:p>
            <a:r>
              <a:rPr lang="en-US" dirty="0"/>
              <a:t>According to Saunders et al. (2012: 174–175), experiments typically involve:</a:t>
            </a:r>
          </a:p>
          <a:p>
            <a:pPr lvl="1"/>
            <a:r>
              <a:rPr lang="en-US" dirty="0"/>
              <a:t>defining a theoretical hypothesis;</a:t>
            </a:r>
          </a:p>
          <a:p>
            <a:pPr lvl="1"/>
            <a:r>
              <a:rPr lang="en-US" dirty="0"/>
              <a:t>selecting samples from known populations</a:t>
            </a:r>
          </a:p>
          <a:p>
            <a:pPr lvl="1"/>
            <a:r>
              <a:rPr lang="en-US" dirty="0"/>
              <a:t>allocating samples to different experimental conditions</a:t>
            </a:r>
          </a:p>
          <a:p>
            <a:pPr lvl="1"/>
            <a:r>
              <a:rPr lang="en-US" dirty="0"/>
              <a:t>introducing planned changes to one or more variables</a:t>
            </a:r>
          </a:p>
          <a:p>
            <a:pPr lvl="1"/>
            <a:r>
              <a:rPr lang="en-US" dirty="0"/>
              <a:t>measuring a small number of variables</a:t>
            </a:r>
          </a:p>
          <a:p>
            <a:pPr lvl="1"/>
            <a:endParaRPr lang="en-US" dirty="0"/>
          </a:p>
          <a:p>
            <a:endParaRPr lang="en-US" dirty="0"/>
          </a:p>
          <a:p>
            <a:endParaRPr lang="en-US" dirty="0"/>
          </a:p>
        </p:txBody>
      </p:sp>
    </p:spTree>
    <p:extLst>
      <p:ext uri="{BB962C8B-B14F-4D97-AF65-F5344CB8AC3E}">
        <p14:creationId xmlns:p14="http://schemas.microsoft.com/office/powerpoint/2010/main" val="141925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43E70-7323-2B48-8F68-63FF2DFB1938}"/>
              </a:ext>
            </a:extLst>
          </p:cNvPr>
          <p:cNvSpPr>
            <a:spLocks noGrp="1"/>
          </p:cNvSpPr>
          <p:nvPr>
            <p:ph type="title"/>
          </p:nvPr>
        </p:nvSpPr>
        <p:spPr/>
        <p:txBody>
          <a:bodyPr>
            <a:normAutofit/>
          </a:bodyPr>
          <a:lstStyle/>
          <a:p>
            <a:r>
              <a:rPr lang="en-US" dirty="0"/>
              <a:t>Ethnography and the ethnographic style of research</a:t>
            </a:r>
          </a:p>
        </p:txBody>
      </p:sp>
      <p:pic>
        <p:nvPicPr>
          <p:cNvPr id="4" name="Content Placeholder 3">
            <a:extLst>
              <a:ext uri="{FF2B5EF4-FFF2-40B4-BE49-F238E27FC236}">
                <a16:creationId xmlns:a16="http://schemas.microsoft.com/office/drawing/2014/main" id="{C4210C20-CB6E-FC4D-9F80-98DD0C0540B3}"/>
              </a:ext>
            </a:extLst>
          </p:cNvPr>
          <p:cNvPicPr>
            <a:picLocks noGrp="1" noChangeAspect="1"/>
          </p:cNvPicPr>
          <p:nvPr>
            <p:ph idx="1"/>
          </p:nvPr>
        </p:nvPicPr>
        <p:blipFill>
          <a:blip r:embed="rId2"/>
          <a:stretch>
            <a:fillRect/>
          </a:stretch>
        </p:blipFill>
        <p:spPr>
          <a:xfrm>
            <a:off x="2349500" y="2164392"/>
            <a:ext cx="7493000" cy="2349500"/>
          </a:xfrm>
          <a:prstGeom prst="rect">
            <a:avLst/>
          </a:prstGeom>
        </p:spPr>
      </p:pic>
    </p:spTree>
    <p:extLst>
      <p:ext uri="{BB962C8B-B14F-4D97-AF65-F5344CB8AC3E}">
        <p14:creationId xmlns:p14="http://schemas.microsoft.com/office/powerpoint/2010/main" val="2953410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4530-269F-8D4C-906C-74373CFB6DCB}"/>
              </a:ext>
            </a:extLst>
          </p:cNvPr>
          <p:cNvSpPr>
            <a:spLocks noGrp="1"/>
          </p:cNvSpPr>
          <p:nvPr>
            <p:ph type="title"/>
          </p:nvPr>
        </p:nvSpPr>
        <p:spPr/>
        <p:txBody>
          <a:bodyPr/>
          <a:lstStyle/>
          <a:p>
            <a:r>
              <a:rPr lang="en-US" dirty="0"/>
              <a:t>Ethnography and the ethnographic style of research(2)</a:t>
            </a:r>
          </a:p>
        </p:txBody>
      </p:sp>
      <p:sp>
        <p:nvSpPr>
          <p:cNvPr id="3" name="Content Placeholder 2">
            <a:extLst>
              <a:ext uri="{FF2B5EF4-FFF2-40B4-BE49-F238E27FC236}">
                <a16:creationId xmlns:a16="http://schemas.microsoft.com/office/drawing/2014/main" id="{0966763E-8D42-FE41-99AD-94AE78A07539}"/>
              </a:ext>
            </a:extLst>
          </p:cNvPr>
          <p:cNvSpPr>
            <a:spLocks noGrp="1"/>
          </p:cNvSpPr>
          <p:nvPr>
            <p:ph idx="1"/>
          </p:nvPr>
        </p:nvSpPr>
        <p:spPr/>
        <p:txBody>
          <a:bodyPr/>
          <a:lstStyle/>
          <a:p>
            <a:r>
              <a:rPr lang="en-US" dirty="0"/>
              <a:t>Participant observation enables researchers, as far as is possible, to share the same experiences as the subjects, to understand better why they act in the way they do</a:t>
            </a:r>
          </a:p>
          <a:p>
            <a:r>
              <a:rPr lang="en-US" dirty="0"/>
              <a:t>However, it is time-consuming and so is often outside the scope of researchers working on 100-hour projects</a:t>
            </a:r>
          </a:p>
          <a:p>
            <a:r>
              <a:rPr lang="en-US" dirty="0"/>
              <a:t>If the researcher is studying one group in depth over a period of time, who is to say that group is typical of other groups that may have the same title?</a:t>
            </a:r>
          </a:p>
          <a:p>
            <a:endParaRPr lang="en-US" dirty="0"/>
          </a:p>
          <a:p>
            <a:endParaRPr lang="en-US" dirty="0"/>
          </a:p>
        </p:txBody>
      </p:sp>
    </p:spTree>
    <p:extLst>
      <p:ext uri="{BB962C8B-B14F-4D97-AF65-F5344CB8AC3E}">
        <p14:creationId xmlns:p14="http://schemas.microsoft.com/office/powerpoint/2010/main" val="3957761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5A2A7-64E3-2540-B6B2-B6DAFAF9323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B9CAA8D-A453-5C4E-8CFA-FF4FBCE3B602}"/>
              </a:ext>
            </a:extLst>
          </p:cNvPr>
          <p:cNvSpPr>
            <a:spLocks noGrp="1"/>
          </p:cNvSpPr>
          <p:nvPr>
            <p:ph idx="1"/>
          </p:nvPr>
        </p:nvSpPr>
        <p:spPr/>
        <p:txBody>
          <a:bodyPr/>
          <a:lstStyle/>
          <a:p>
            <a:r>
              <a:rPr lang="en-US" dirty="0"/>
              <a:t>Judith Bell-2010 Doing your research project 5</a:t>
            </a:r>
            <a:r>
              <a:rPr lang="en-US" baseline="30000" dirty="0"/>
              <a:t>th</a:t>
            </a:r>
            <a:r>
              <a:rPr lang="en-US" dirty="0"/>
              <a:t> Edition</a:t>
            </a:r>
          </a:p>
          <a:p>
            <a:r>
              <a:rPr lang="en-US" dirty="0"/>
              <a:t>Christian W. Dawson Project in Computing And Information System 3</a:t>
            </a:r>
            <a:r>
              <a:rPr lang="en-US" baseline="30000" dirty="0"/>
              <a:t>rd</a:t>
            </a:r>
            <a:r>
              <a:rPr lang="en-US" dirty="0"/>
              <a:t> Edition</a:t>
            </a:r>
          </a:p>
          <a:p>
            <a:endParaRPr lang="en-US" dirty="0"/>
          </a:p>
        </p:txBody>
      </p:sp>
    </p:spTree>
    <p:extLst>
      <p:ext uri="{BB962C8B-B14F-4D97-AF65-F5344CB8AC3E}">
        <p14:creationId xmlns:p14="http://schemas.microsoft.com/office/powerpoint/2010/main" val="241617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0EEF-7EFE-104B-897C-73E8F4FF11C2}"/>
              </a:ext>
            </a:extLst>
          </p:cNvPr>
          <p:cNvSpPr>
            <a:spLocks noGrp="1"/>
          </p:cNvSpPr>
          <p:nvPr>
            <p:ph type="title"/>
          </p:nvPr>
        </p:nvSpPr>
        <p:spPr/>
        <p:txBody>
          <a:bodyPr/>
          <a:lstStyle/>
          <a:p>
            <a:r>
              <a:rPr lang="en-US" dirty="0"/>
              <a:t>Introduction(1)</a:t>
            </a:r>
          </a:p>
        </p:txBody>
      </p:sp>
      <p:sp>
        <p:nvSpPr>
          <p:cNvPr id="3" name="Content Placeholder 2">
            <a:extLst>
              <a:ext uri="{FF2B5EF4-FFF2-40B4-BE49-F238E27FC236}">
                <a16:creationId xmlns:a16="http://schemas.microsoft.com/office/drawing/2014/main" id="{127B6A15-D6B1-5343-A221-84435035BEEB}"/>
              </a:ext>
            </a:extLst>
          </p:cNvPr>
          <p:cNvSpPr>
            <a:spLocks noGrp="1"/>
          </p:cNvSpPr>
          <p:nvPr>
            <p:ph idx="1"/>
          </p:nvPr>
        </p:nvSpPr>
        <p:spPr/>
        <p:txBody>
          <a:bodyPr/>
          <a:lstStyle/>
          <a:p>
            <a:r>
              <a:rPr lang="en-US" dirty="0"/>
              <a:t>It may be helpful to consider the main features of certain well-established and well-reported styles of research.</a:t>
            </a:r>
          </a:p>
          <a:p>
            <a:r>
              <a:rPr lang="en-US" dirty="0"/>
              <a:t>No approach prescribes nor automatically rejects any particular method</a:t>
            </a:r>
          </a:p>
          <a:p>
            <a:endParaRPr lang="en-US" dirty="0"/>
          </a:p>
        </p:txBody>
      </p:sp>
    </p:spTree>
    <p:extLst>
      <p:ext uri="{BB962C8B-B14F-4D97-AF65-F5344CB8AC3E}">
        <p14:creationId xmlns:p14="http://schemas.microsoft.com/office/powerpoint/2010/main" val="13809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C8CF-A2B7-3044-9390-469152B830A7}"/>
              </a:ext>
            </a:extLst>
          </p:cNvPr>
          <p:cNvSpPr>
            <a:spLocks noGrp="1"/>
          </p:cNvSpPr>
          <p:nvPr>
            <p:ph type="title"/>
          </p:nvPr>
        </p:nvSpPr>
        <p:spPr/>
        <p:txBody>
          <a:bodyPr/>
          <a:lstStyle/>
          <a:p>
            <a:r>
              <a:rPr lang="en-US" dirty="0"/>
              <a:t>Introduction(2)</a:t>
            </a:r>
          </a:p>
        </p:txBody>
      </p:sp>
      <p:sp>
        <p:nvSpPr>
          <p:cNvPr id="3" name="Content Placeholder 2">
            <a:extLst>
              <a:ext uri="{FF2B5EF4-FFF2-40B4-BE49-F238E27FC236}">
                <a16:creationId xmlns:a16="http://schemas.microsoft.com/office/drawing/2014/main" id="{D3174E63-F4CF-104A-9AE7-E30084B8287F}"/>
              </a:ext>
            </a:extLst>
          </p:cNvPr>
          <p:cNvSpPr>
            <a:spLocks noGrp="1"/>
          </p:cNvSpPr>
          <p:nvPr>
            <p:ph idx="1"/>
          </p:nvPr>
        </p:nvSpPr>
        <p:spPr/>
        <p:txBody>
          <a:bodyPr>
            <a:normAutofit fontScale="92500" lnSpcReduction="10000"/>
          </a:bodyPr>
          <a:lstStyle/>
          <a:p>
            <a:endParaRPr lang="en-US" dirty="0"/>
          </a:p>
          <a:p>
            <a:r>
              <a:rPr lang="en-US" dirty="0"/>
              <a:t>Quantitative researchers collect facts and study the relationship of one set of facts to another. They use ‘numerical data and, typically . . . structured and predetermined research questions, conceptual frameworks and designs’</a:t>
            </a:r>
          </a:p>
          <a:p>
            <a:r>
              <a:rPr lang="en-US" dirty="0"/>
              <a:t>Researchers adopting a qualitative perspective are more concerned to understand individuals’ perceptions of the world.</a:t>
            </a:r>
          </a:p>
          <a:p>
            <a:r>
              <a:rPr lang="en-US" dirty="0"/>
              <a:t>Classifying an approach as quantitative or qualitative, ethnographic, survey, action research or whatever, does not mean that once an approach has been selected, the researcher may not move from the methods normally associated with that style</a:t>
            </a:r>
          </a:p>
          <a:p>
            <a:endParaRPr lang="en-US" dirty="0"/>
          </a:p>
          <a:p>
            <a:endParaRPr lang="en-US" dirty="0"/>
          </a:p>
        </p:txBody>
      </p:sp>
    </p:spTree>
    <p:extLst>
      <p:ext uri="{BB962C8B-B14F-4D97-AF65-F5344CB8AC3E}">
        <p14:creationId xmlns:p14="http://schemas.microsoft.com/office/powerpoint/2010/main" val="2261481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C068F-C9BC-3443-840A-874BB4B7BAB6}"/>
              </a:ext>
            </a:extLst>
          </p:cNvPr>
          <p:cNvSpPr>
            <a:spLocks noGrp="1"/>
          </p:cNvSpPr>
          <p:nvPr>
            <p:ph type="title"/>
          </p:nvPr>
        </p:nvSpPr>
        <p:spPr/>
        <p:txBody>
          <a:bodyPr/>
          <a:lstStyle/>
          <a:p>
            <a:r>
              <a:rPr lang="en-US" dirty="0"/>
              <a:t>Some other approaches will be discussed</a:t>
            </a:r>
          </a:p>
        </p:txBody>
      </p:sp>
      <p:sp>
        <p:nvSpPr>
          <p:cNvPr id="3" name="Content Placeholder 2">
            <a:extLst>
              <a:ext uri="{FF2B5EF4-FFF2-40B4-BE49-F238E27FC236}">
                <a16:creationId xmlns:a16="http://schemas.microsoft.com/office/drawing/2014/main" id="{DACA8CAC-AB2F-644D-8D30-336F0807E5A0}"/>
              </a:ext>
            </a:extLst>
          </p:cNvPr>
          <p:cNvSpPr>
            <a:spLocks noGrp="1"/>
          </p:cNvSpPr>
          <p:nvPr>
            <p:ph idx="1"/>
          </p:nvPr>
        </p:nvSpPr>
        <p:spPr/>
        <p:txBody>
          <a:bodyPr/>
          <a:lstStyle/>
          <a:p>
            <a:r>
              <a:rPr lang="en-US" dirty="0"/>
              <a:t>Action research</a:t>
            </a:r>
          </a:p>
          <a:p>
            <a:r>
              <a:rPr lang="en-US" dirty="0"/>
              <a:t>Case study</a:t>
            </a:r>
          </a:p>
          <a:p>
            <a:r>
              <a:rPr lang="en-US" dirty="0"/>
              <a:t>Survey</a:t>
            </a:r>
          </a:p>
          <a:p>
            <a:r>
              <a:rPr lang="en-US" dirty="0"/>
              <a:t>The experimental style</a:t>
            </a:r>
          </a:p>
          <a:p>
            <a:r>
              <a:rPr lang="en-US" dirty="0"/>
              <a:t>Ethnography and the ethnographic</a:t>
            </a:r>
          </a:p>
          <a:p>
            <a:endParaRPr lang="en-US" dirty="0"/>
          </a:p>
        </p:txBody>
      </p:sp>
    </p:spTree>
    <p:extLst>
      <p:ext uri="{BB962C8B-B14F-4D97-AF65-F5344CB8AC3E}">
        <p14:creationId xmlns:p14="http://schemas.microsoft.com/office/powerpoint/2010/main" val="244208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3CEF9-1B22-3B44-8E47-1D3657B99C19}"/>
              </a:ext>
            </a:extLst>
          </p:cNvPr>
          <p:cNvSpPr>
            <a:spLocks noGrp="1"/>
          </p:cNvSpPr>
          <p:nvPr>
            <p:ph type="title"/>
          </p:nvPr>
        </p:nvSpPr>
        <p:spPr/>
        <p:txBody>
          <a:bodyPr/>
          <a:lstStyle/>
          <a:p>
            <a:r>
              <a:rPr lang="en-US" dirty="0"/>
              <a:t>Action research</a:t>
            </a:r>
          </a:p>
        </p:txBody>
      </p:sp>
      <p:sp>
        <p:nvSpPr>
          <p:cNvPr id="3" name="Content Placeholder 2">
            <a:extLst>
              <a:ext uri="{FF2B5EF4-FFF2-40B4-BE49-F238E27FC236}">
                <a16:creationId xmlns:a16="http://schemas.microsoft.com/office/drawing/2014/main" id="{8B0AFC6D-7176-4D4A-82D9-49925E017835}"/>
              </a:ext>
            </a:extLst>
          </p:cNvPr>
          <p:cNvSpPr>
            <a:spLocks noGrp="1"/>
          </p:cNvSpPr>
          <p:nvPr>
            <p:ph idx="1"/>
          </p:nvPr>
        </p:nvSpPr>
        <p:spPr/>
        <p:txBody>
          <a:bodyPr/>
          <a:lstStyle/>
          <a:p>
            <a:r>
              <a:rPr lang="en-US" dirty="0"/>
              <a:t>‘specific knowledge is required for a specific problem in a specific situation, or when a new approach is to be grafted on to an existing system’ (Cohen and Manion 1994a: 194).</a:t>
            </a:r>
          </a:p>
          <a:p>
            <a:r>
              <a:rPr lang="en-US" dirty="0"/>
              <a:t>Lomax (2007: 158, 169) provides a series of useful questions for action researchers</a:t>
            </a:r>
          </a:p>
          <a:p>
            <a:pPr lvl="1"/>
            <a:r>
              <a:rPr lang="en-US" dirty="0"/>
              <a:t>Can I improve my practice so that it is more effective?</a:t>
            </a:r>
          </a:p>
          <a:p>
            <a:pPr lvl="1"/>
            <a:r>
              <a:rPr lang="en-US" dirty="0"/>
              <a:t>Can I improve my understanding of this practice so as to make it more just?</a:t>
            </a:r>
          </a:p>
          <a:p>
            <a:pPr lvl="1"/>
            <a:r>
              <a:rPr lang="en-US" dirty="0"/>
              <a:t>Can I use my knowledge and influence to improve the situation?</a:t>
            </a:r>
          </a:p>
          <a:p>
            <a:pPr lvl="1"/>
            <a:endParaRPr lang="en-US" dirty="0"/>
          </a:p>
          <a:p>
            <a:pPr lvl="1"/>
            <a:endParaRPr lang="en-US" dirty="0"/>
          </a:p>
        </p:txBody>
      </p:sp>
    </p:spTree>
    <p:extLst>
      <p:ext uri="{BB962C8B-B14F-4D97-AF65-F5344CB8AC3E}">
        <p14:creationId xmlns:p14="http://schemas.microsoft.com/office/powerpoint/2010/main" val="396665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EC6A1-198B-104E-A78F-93C8667E940C}"/>
              </a:ext>
            </a:extLst>
          </p:cNvPr>
          <p:cNvSpPr>
            <a:spLocks noGrp="1"/>
          </p:cNvSpPr>
          <p:nvPr>
            <p:ph type="title"/>
          </p:nvPr>
        </p:nvSpPr>
        <p:spPr/>
        <p:txBody>
          <a:bodyPr/>
          <a:lstStyle/>
          <a:p>
            <a:r>
              <a:rPr lang="en-US" dirty="0"/>
              <a:t>Action research(2)</a:t>
            </a:r>
          </a:p>
        </p:txBody>
      </p:sp>
      <p:sp>
        <p:nvSpPr>
          <p:cNvPr id="3" name="Content Placeholder 2">
            <a:extLst>
              <a:ext uri="{FF2B5EF4-FFF2-40B4-BE49-F238E27FC236}">
                <a16:creationId xmlns:a16="http://schemas.microsoft.com/office/drawing/2014/main" id="{9191A0C0-F94F-3049-8B04-4AEA2E7FEAB9}"/>
              </a:ext>
            </a:extLst>
          </p:cNvPr>
          <p:cNvSpPr>
            <a:spLocks noGrp="1"/>
          </p:cNvSpPr>
          <p:nvPr>
            <p:ph idx="1"/>
          </p:nvPr>
        </p:nvSpPr>
        <p:spPr/>
        <p:txBody>
          <a:bodyPr/>
          <a:lstStyle/>
          <a:p>
            <a:r>
              <a:rPr lang="en-US" dirty="0"/>
              <a:t>Before the research begins, everyone involved must know why the investigation is to take place, who will see the final report, and who will have responsibility for implementing any recommended changes</a:t>
            </a:r>
          </a:p>
          <a:p>
            <a:endParaRPr lang="en-US" dirty="0"/>
          </a:p>
        </p:txBody>
      </p:sp>
    </p:spTree>
    <p:extLst>
      <p:ext uri="{BB962C8B-B14F-4D97-AF65-F5344CB8AC3E}">
        <p14:creationId xmlns:p14="http://schemas.microsoft.com/office/powerpoint/2010/main" val="95551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3A868-9C75-AB4C-BD2F-D5CB9EB4B416}"/>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E72B3276-53F1-634F-930A-B6431DF52A85}"/>
              </a:ext>
            </a:extLst>
          </p:cNvPr>
          <p:cNvSpPr>
            <a:spLocks noGrp="1"/>
          </p:cNvSpPr>
          <p:nvPr>
            <p:ph idx="1"/>
          </p:nvPr>
        </p:nvSpPr>
        <p:spPr/>
        <p:txBody>
          <a:bodyPr>
            <a:normAutofit/>
          </a:bodyPr>
          <a:lstStyle/>
          <a:p>
            <a:r>
              <a:rPr lang="en-US" dirty="0"/>
              <a:t>A case study is ‘an in-depth exploration of one situation’ (Cornford and Smithson, 2006: 71).</a:t>
            </a:r>
          </a:p>
          <a:p>
            <a:r>
              <a:rPr lang="en-US" dirty="0"/>
              <a:t>It involves the investigation of a particular situation, problem, company or group of companies</a:t>
            </a:r>
          </a:p>
          <a:p>
            <a:r>
              <a:rPr lang="en-US" dirty="0"/>
              <a:t>This investigation can be performed directly, for example, by interviews, observation, etc.;</a:t>
            </a:r>
          </a:p>
          <a:p>
            <a:endParaRPr lang="en-US" dirty="0"/>
          </a:p>
          <a:p>
            <a:endParaRPr lang="en-US" dirty="0"/>
          </a:p>
          <a:p>
            <a:endParaRPr lang="en-US" dirty="0"/>
          </a:p>
        </p:txBody>
      </p:sp>
    </p:spTree>
    <p:extLst>
      <p:ext uri="{BB962C8B-B14F-4D97-AF65-F5344CB8AC3E}">
        <p14:creationId xmlns:p14="http://schemas.microsoft.com/office/powerpoint/2010/main" val="3709408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4AAD-06A3-FB41-9B9A-AC9E467137B4}"/>
              </a:ext>
            </a:extLst>
          </p:cNvPr>
          <p:cNvSpPr>
            <a:spLocks noGrp="1"/>
          </p:cNvSpPr>
          <p:nvPr>
            <p:ph type="title"/>
          </p:nvPr>
        </p:nvSpPr>
        <p:spPr/>
        <p:txBody>
          <a:bodyPr/>
          <a:lstStyle/>
          <a:p>
            <a:r>
              <a:rPr lang="en-US" dirty="0"/>
              <a:t>Case study(2)</a:t>
            </a:r>
          </a:p>
        </p:txBody>
      </p:sp>
      <p:sp>
        <p:nvSpPr>
          <p:cNvPr id="3" name="Content Placeholder 2">
            <a:extLst>
              <a:ext uri="{FF2B5EF4-FFF2-40B4-BE49-F238E27FC236}">
                <a16:creationId xmlns:a16="http://schemas.microsoft.com/office/drawing/2014/main" id="{8A116769-85BD-984C-AD0A-5F9B8A3A4F99}"/>
              </a:ext>
            </a:extLst>
          </p:cNvPr>
          <p:cNvSpPr>
            <a:spLocks noGrp="1"/>
          </p:cNvSpPr>
          <p:nvPr>
            <p:ph idx="1"/>
          </p:nvPr>
        </p:nvSpPr>
        <p:spPr/>
        <p:txBody>
          <a:bodyPr/>
          <a:lstStyle/>
          <a:p>
            <a:r>
              <a:rPr lang="en-US" dirty="0"/>
              <a:t>Obtaining the data from two or three different sources to confirm the truth in what you are told</a:t>
            </a:r>
          </a:p>
          <a:p>
            <a:r>
              <a:rPr lang="en-US" dirty="0"/>
              <a:t>A major concern is that generalization is not always possible</a:t>
            </a:r>
          </a:p>
          <a:p>
            <a:endParaRPr lang="en-US" dirty="0"/>
          </a:p>
        </p:txBody>
      </p:sp>
    </p:spTree>
    <p:extLst>
      <p:ext uri="{BB962C8B-B14F-4D97-AF65-F5344CB8AC3E}">
        <p14:creationId xmlns:p14="http://schemas.microsoft.com/office/powerpoint/2010/main" val="135774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BB5C-EA82-5F4D-81C9-E7F0B9B7EC90}"/>
              </a:ext>
            </a:extLst>
          </p:cNvPr>
          <p:cNvSpPr>
            <a:spLocks noGrp="1"/>
          </p:cNvSpPr>
          <p:nvPr>
            <p:ph type="title"/>
          </p:nvPr>
        </p:nvSpPr>
        <p:spPr/>
        <p:txBody>
          <a:bodyPr/>
          <a:lstStyle/>
          <a:p>
            <a:r>
              <a:rPr lang="en-US" dirty="0"/>
              <a:t>Survey</a:t>
            </a:r>
          </a:p>
        </p:txBody>
      </p:sp>
      <p:sp>
        <p:nvSpPr>
          <p:cNvPr id="3" name="Content Placeholder 2">
            <a:extLst>
              <a:ext uri="{FF2B5EF4-FFF2-40B4-BE49-F238E27FC236}">
                <a16:creationId xmlns:a16="http://schemas.microsoft.com/office/drawing/2014/main" id="{153ED63B-2D82-E14B-981E-06E47918E7EB}"/>
              </a:ext>
            </a:extLst>
          </p:cNvPr>
          <p:cNvSpPr>
            <a:spLocks noGrp="1"/>
          </p:cNvSpPr>
          <p:nvPr>
            <p:ph idx="1"/>
          </p:nvPr>
        </p:nvSpPr>
        <p:spPr/>
        <p:txBody>
          <a:bodyPr/>
          <a:lstStyle/>
          <a:p>
            <a:r>
              <a:rPr lang="en-US" dirty="0"/>
              <a:t>This is usually undertaken through the use of questionnaires or interviews</a:t>
            </a:r>
          </a:p>
          <a:p>
            <a:r>
              <a:rPr lang="en-US" dirty="0"/>
              <a:t>It allows ‘the collection of a </a:t>
            </a:r>
            <a:r>
              <a:rPr lang="en-US" dirty="0" err="1"/>
              <a:t>standardised</a:t>
            </a:r>
            <a:r>
              <a:rPr lang="en-US" dirty="0"/>
              <a:t> data from a sizable population in a highly economical way’</a:t>
            </a:r>
          </a:p>
          <a:p>
            <a:r>
              <a:rPr lang="en-US" dirty="0"/>
              <a:t>As part of a survey you might have to identify samples, sample sizes, design questionnaires and define interviews as appropriate</a:t>
            </a:r>
          </a:p>
          <a:p>
            <a:r>
              <a:rPr lang="en-US" dirty="0"/>
              <a:t>Surveys can provide answers to the questions ‘What?’, ‘Where?’, ‘When?’ and ‘How?’, but it is not so easy to find out ‘Why?’.</a:t>
            </a:r>
          </a:p>
          <a:p>
            <a:endParaRPr lang="en-US" dirty="0"/>
          </a:p>
          <a:p>
            <a:endParaRPr lang="en-US" dirty="0"/>
          </a:p>
        </p:txBody>
      </p:sp>
    </p:spTree>
    <p:extLst>
      <p:ext uri="{BB962C8B-B14F-4D97-AF65-F5344CB8AC3E}">
        <p14:creationId xmlns:p14="http://schemas.microsoft.com/office/powerpoint/2010/main" val="2508049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663</Words>
  <Application>Microsoft Macintosh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APPROACHES TO RESEARCH</vt:lpstr>
      <vt:lpstr>Introduction(1)</vt:lpstr>
      <vt:lpstr>Introduction(2)</vt:lpstr>
      <vt:lpstr>Some other approaches will be discussed</vt:lpstr>
      <vt:lpstr>Action research</vt:lpstr>
      <vt:lpstr>Action research(2)</vt:lpstr>
      <vt:lpstr>Case study</vt:lpstr>
      <vt:lpstr>Case study(2)</vt:lpstr>
      <vt:lpstr>Survey</vt:lpstr>
      <vt:lpstr>The experimental style</vt:lpstr>
      <vt:lpstr>Ethnography and the ethnographic style of research</vt:lpstr>
      <vt:lpstr>Ethnography and the ethnographic style of research(2)</vt:lpstr>
      <vt:lpstr>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APPROACHES TO RESEARCH</dc:title>
  <dc:creator>Microsoft Office User</dc:creator>
  <cp:lastModifiedBy>Microsoft Office User</cp:lastModifiedBy>
  <cp:revision>15</cp:revision>
  <dcterms:created xsi:type="dcterms:W3CDTF">2019-08-29T09:27:51Z</dcterms:created>
  <dcterms:modified xsi:type="dcterms:W3CDTF">2019-09-04T09:26:07Z</dcterms:modified>
</cp:coreProperties>
</file>