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emf" ContentType="image/x-emf"/>
  <Default Extension="rels" ContentType="application/vnd.openxmlformats-package.relationship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0"/>
  </p:handoutMasterIdLst>
  <p:sldIdLst>
    <p:sldId id="256" r:id="rId3"/>
    <p:sldId id="288" r:id="rId5"/>
    <p:sldId id="277" r:id="rId6"/>
    <p:sldId id="295" r:id="rId7"/>
    <p:sldId id="279" r:id="rId8"/>
    <p:sldId id="289" r:id="rId9"/>
    <p:sldId id="290" r:id="rId10"/>
    <p:sldId id="291" r:id="rId11"/>
    <p:sldId id="292" r:id="rId12"/>
    <p:sldId id="293" r:id="rId13"/>
    <p:sldId id="294" r:id="rId14"/>
    <p:sldId id="300" r:id="rId15"/>
    <p:sldId id="299" r:id="rId16"/>
    <p:sldId id="298" r:id="rId17"/>
    <p:sldId id="297" r:id="rId18"/>
    <p:sldId id="28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guide id="3" pos="7502" userDrawn="1">
          <p15:clr>
            <a:srgbClr val="A4A3A4"/>
          </p15:clr>
        </p15:guide>
        <p15:guide id="4" pos="144" userDrawn="1">
          <p15:clr>
            <a:srgbClr val="A4A3A4"/>
          </p15:clr>
        </p15:guide>
        <p15:guide id="5" orient="horz" pos="648" userDrawn="1">
          <p15:clr>
            <a:srgbClr val="A4A3A4"/>
          </p15:clr>
        </p15:guide>
        <p15:guide id="6" orient="horz" pos="406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82" d="100"/>
          <a:sy n="82" d="100"/>
        </p:scale>
        <p:origin x="720" y="72"/>
      </p:cViewPr>
      <p:guideLst>
        <p:guide orient="horz" pos="2376"/>
        <p:guide pos="3840"/>
        <p:guide pos="7502"/>
        <p:guide pos="144"/>
        <p:guide orient="horz" pos="648"/>
        <p:guide orient="horz" pos="4065"/>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40DA1498-92C7-4E4B-8045-C9195F453964}"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0DA1498-92C7-4E4B-8045-C9195F453964}"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0DA1498-92C7-4E4B-8045-C9195F453964}"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0DA1498-92C7-4E4B-8045-C9195F453964}"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0DA1498-92C7-4E4B-8045-C9195F453964}"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0DA1498-92C7-4E4B-8045-C9195F453964}"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0DA1498-92C7-4E4B-8045-C9195F453964}"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FEDF93-2BFD-41CA-ABC7-B039102F3792}"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0DA1498-92C7-4E4B-8045-C9195F453964}"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6FEDF93-2BFD-41CA-ABC7-B039102F3792}"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A1498-92C7-4E4B-8045-C9195F453964}"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6FEDF93-2BFD-41CA-ABC7-B039102F3792}"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0DA1498-92C7-4E4B-8045-C9195F453964}"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0DA1498-92C7-4E4B-8045-C9195F453964}"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12.emf"/><Relationship Id="rId1" Type="http://schemas.openxmlformats.org/officeDocument/2006/relationships/hyperlink" Target="https://24slides.com/?utm_campaign=mp&amp;utm_medium=ppt&amp;utm_source=pptlink&amp;utm_content=&amp;utm_ter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70987" y="3429000"/>
            <a:ext cx="9144000" cy="1661795"/>
          </a:xfrm>
        </p:spPr>
        <p:txBody>
          <a:bodyPr lIns="0" tIns="0" rIns="0" bIns="0" anchor="t">
            <a:spAutoFit/>
          </a:bodyPr>
          <a:lstStyle/>
          <a:p>
            <a:r>
              <a:rPr lang="en-US" sz="4000" b="1" dirty="0">
                <a:solidFill>
                  <a:schemeClr val="bg1"/>
                </a:solidFill>
              </a:rPr>
              <a:t>PHÂN TÍCH DỮ LIỆU</a:t>
            </a:r>
            <a:br>
              <a:rPr lang="en-US" sz="4000" b="1" dirty="0">
                <a:solidFill>
                  <a:schemeClr val="bg1"/>
                </a:solidFill>
              </a:rPr>
            </a:br>
            <a:r>
              <a:rPr lang="en-US" altLang="en-US" sz="4000" b="1" dirty="0">
                <a:solidFill>
                  <a:schemeClr val="bg1"/>
                </a:solidFill>
              </a:rPr>
              <a:t>MovieLens 1M </a:t>
            </a:r>
            <a:br>
              <a:rPr lang="en-US" sz="4000" b="1" dirty="0">
                <a:solidFill>
                  <a:schemeClr val="bg1"/>
                </a:solidFill>
              </a:rPr>
            </a:br>
            <a:r>
              <a:rPr lang="en-US" sz="4000" dirty="0">
                <a:solidFill>
                  <a:schemeClr val="accent4"/>
                </a:solidFill>
              </a:rPr>
              <a:t>Presentation</a:t>
            </a:r>
            <a:endParaRPr lang="en-US" dirty="0">
              <a:solidFill>
                <a:schemeClr val="accent4"/>
              </a:solidFill>
            </a:endParaRPr>
          </a:p>
        </p:txBody>
      </p:sp>
      <p:sp>
        <p:nvSpPr>
          <p:cNvPr id="4" name="Diamond 3"/>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p:cNvGrpSpPr/>
          <p:nvPr/>
        </p:nvGrpSpPr>
        <p:grpSpPr>
          <a:xfrm>
            <a:off x="5851020" y="2580709"/>
            <a:ext cx="489958" cy="492680"/>
            <a:chOff x="2025650" y="4786313"/>
            <a:chExt cx="285750" cy="287338"/>
          </a:xfrm>
          <a:solidFill>
            <a:schemeClr val="bg1"/>
          </a:solidFill>
        </p:grpSpPr>
        <p:sp>
          <p:nvSpPr>
            <p:cNvPr id="8" name="Freeform 565"/>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9" name="Freeform 566"/>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
        <p:nvSpPr>
          <p:cNvPr id="3" name="Text Box 2"/>
          <p:cNvSpPr txBox="1"/>
          <p:nvPr/>
        </p:nvSpPr>
        <p:spPr>
          <a:xfrm>
            <a:off x="4123690" y="1172845"/>
            <a:ext cx="4064000" cy="368300"/>
          </a:xfrm>
          <a:prstGeom prst="rect">
            <a:avLst/>
          </a:prstGeom>
          <a:noFill/>
        </p:spPr>
        <p:txBody>
          <a:bodyPr wrap="square" rtlCol="0">
            <a:spAutoFit/>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p:cNvSpPr>
            <a:spLocks noGrp="1"/>
          </p:cNvSpPr>
          <p:nvPr>
            <p:ph type="title" idx="4294967295"/>
          </p:nvPr>
        </p:nvSpPr>
        <p:spPr>
          <a:xfrm>
            <a:off x="0" y="365125"/>
            <a:ext cx="10515600" cy="1325563"/>
          </a:xfrm>
        </p:spPr>
        <p:txBody>
          <a:bodyPr/>
          <a:lstStyle/>
          <a:p>
            <a:r>
              <a:rPr lang="en-US" dirty="0"/>
              <a:t>Project analysis slide 5</a:t>
            </a:r>
            <a:endParaRPr lang="en-US" dirty="0"/>
          </a:p>
        </p:txBody>
      </p:sp>
      <p:cxnSp>
        <p:nvCxnSpPr>
          <p:cNvPr id="8" name="Straight Connector 7"/>
          <p:cNvCxnSpPr/>
          <p:nvPr/>
        </p:nvCxnSpPr>
        <p:spPr>
          <a:xfrm>
            <a:off x="10189029" y="522898"/>
            <a:ext cx="200297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p:cNvSpPr txBox="1"/>
          <p:nvPr/>
        </p:nvSpPr>
        <p:spPr>
          <a:xfrm>
            <a:off x="228600" y="190500"/>
            <a:ext cx="11734800" cy="116141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vi-VN" sz="2800" b="1" dirty="0">
                <a:latin typeface="Times New Roman" panose="02020603050405020304" pitchFamily="18" charset="0"/>
                <a:cs typeface="Times New Roman" panose="02020603050405020304" pitchFamily="18" charset="0"/>
                <a:sym typeface="+mn-ea"/>
              </a:rPr>
              <a:t>2. Phân tích các xu hướng</a:t>
            </a:r>
            <a:endParaRPr lang="en-US" sz="2800" dirty="0">
              <a:solidFill>
                <a:schemeClr val="tx1">
                  <a:lumMod val="75000"/>
                  <a:lumOff val="25000"/>
                </a:schemeClr>
              </a:solidFill>
            </a:endParaRPr>
          </a:p>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p:cNvCxnSpPr/>
          <p:nvPr/>
        </p:nvCxnSpPr>
        <p:spPr>
          <a:xfrm>
            <a:off x="0" y="522898"/>
            <a:ext cx="215537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998460" y="951865"/>
            <a:ext cx="3998595" cy="5659755"/>
          </a:xfrm>
          <a:prstGeom prst="rect">
            <a:avLst/>
          </a:prstGeom>
          <a:noFill/>
        </p:spPr>
        <p:txBody>
          <a:bodyPr wrap="square" rtlCol="0">
            <a:noAutofit/>
          </a:bodyPr>
          <a:lstStyle/>
          <a:p>
            <a:r>
              <a:rPr lang="vi-VN" sz="1400" b="1" dirty="0">
                <a:latin typeface="Times New Roman" panose="02020603050405020304" pitchFamily="18" charset="0"/>
                <a:cs typeface="Times New Roman" panose="02020603050405020304" pitchFamily="18" charset="0"/>
              </a:rPr>
              <a:t>Nhận xét</a:t>
            </a:r>
            <a:r>
              <a:rPr lang="en-US" sz="1400" b="1" dirty="0">
                <a:latin typeface="Times New Roman" panose="02020603050405020304" pitchFamily="18" charset="0"/>
                <a:cs typeface="Times New Roman" panose="02020603050405020304" pitchFamily="18" charset="0"/>
              </a:rPr>
              <a:t>:</a:t>
            </a:r>
            <a:endParaRPr lang="en-US"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a:t>
            </a:r>
            <a:r>
              <a:rPr lang="en-US" altLang="en-US" sz="1400" dirty="0">
                <a:latin typeface="Times New Roman" panose="02020603050405020304" pitchFamily="18" charset="0"/>
                <a:cs typeface="Times New Roman" panose="02020603050405020304" pitchFamily="18" charset="0"/>
              </a:rPr>
              <a:t> Phân tích Các Mối T</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ơng quan với "Sự tranh cãi" (rating_std)</a:t>
            </a:r>
            <a:endParaRPr lang="en-US" altLang="en-US" sz="1400" dirty="0">
              <a:latin typeface="Times New Roman" panose="02020603050405020304" pitchFamily="18" charset="0"/>
              <a:cs typeface="Times New Roman" panose="02020603050405020304" pitchFamily="18" charset="0"/>
            </a:endParaRPr>
          </a:p>
          <a:p>
            <a:r>
              <a:rPr lang="en-US" altLang="en-US" sz="1400" dirty="0">
                <a:latin typeface="Times New Roman" panose="02020603050405020304" pitchFamily="18" charset="0"/>
                <a:cs typeface="Times New Roman" panose="02020603050405020304" pitchFamily="18" charset="0"/>
              </a:rPr>
              <a:t>Chúng ta sẽ tập trung vào cột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ầu tiên, rating_std:</a:t>
            </a:r>
            <a:endParaRPr lang="en-US" altLang="en-US" sz="1400" dirty="0">
              <a:latin typeface="Times New Roman" panose="02020603050405020304" pitchFamily="18" charset="0"/>
              <a:cs typeface="Times New Roman" panose="02020603050405020304" pitchFamily="18" charset="0"/>
            </a:endParaRPr>
          </a:p>
          <a:p>
            <a:r>
              <a:rPr lang="vi-VN" altLang="en-US" sz="1400" dirty="0">
                <a:latin typeface="Times New Roman" panose="02020603050405020304" pitchFamily="18" charset="0"/>
                <a:cs typeface="Times New Roman" panose="02020603050405020304" pitchFamily="18" charset="0"/>
              </a:rPr>
              <a:t>- </a:t>
            </a:r>
            <a:r>
              <a:rPr lang="en-US" altLang="en-US" sz="1400" dirty="0">
                <a:latin typeface="Times New Roman" panose="02020603050405020304" pitchFamily="18" charset="0"/>
                <a:cs typeface="Times New Roman" panose="02020603050405020304" pitchFamily="18" charset="0"/>
              </a:rPr>
              <a:t>rating_mean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iểm trung bình): -0.6</a:t>
            </a:r>
            <a:r>
              <a:rPr lang="vi-VN" altLang="en-US" sz="1400" dirty="0">
                <a:latin typeface="Times New Roman" panose="02020603050405020304" pitchFamily="18" charset="0"/>
                <a:cs typeface="Times New Roman" panose="02020603050405020304" pitchFamily="18" charset="0"/>
              </a:rPr>
              <a:t>.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ây là mối t</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ơng quan nghịch mạnh nhất trong cột.</a:t>
            </a:r>
            <a:endParaRPr lang="en-US" altLang="en-US" sz="1400" dirty="0">
              <a:latin typeface="Times New Roman" panose="02020603050405020304" pitchFamily="18" charset="0"/>
              <a:cs typeface="Times New Roman" panose="02020603050405020304" pitchFamily="18" charset="0"/>
            </a:endParaRPr>
          </a:p>
          <a:p>
            <a:endParaRPr lang="en-US" altLang="en-US" sz="1400" dirty="0">
              <a:latin typeface="Times New Roman" panose="02020603050405020304" pitchFamily="18" charset="0"/>
              <a:cs typeface="Times New Roman" panose="02020603050405020304" pitchFamily="18" charset="0"/>
            </a:endParaRPr>
          </a:p>
          <a:p>
            <a:r>
              <a:rPr lang="" altLang="en-US" sz="1400" dirty="0">
                <a:latin typeface="Times New Roman" panose="02020603050405020304" pitchFamily="18" charset="0"/>
                <a:cs typeface="Times New Roman" panose="02020603050405020304" pitchFamily="18" charset="0"/>
              </a:rPr>
              <a:t>Ý</a:t>
            </a:r>
            <a:r>
              <a:rPr lang="en-US" altLang="en-US" sz="1400" dirty="0">
                <a:latin typeface="Times New Roman" panose="02020603050405020304" pitchFamily="18" charset="0"/>
                <a:cs typeface="Times New Roman" panose="02020603050405020304" pitchFamily="18" charset="0"/>
              </a:rPr>
              <a:t> ngh</a:t>
            </a:r>
            <a:r>
              <a:rPr lang="" altLang="en-US" sz="1400" dirty="0">
                <a:latin typeface="Times New Roman" panose="02020603050405020304" pitchFamily="18" charset="0"/>
                <a:cs typeface="Times New Roman" panose="02020603050405020304" pitchFamily="18" charset="0"/>
              </a:rPr>
              <a:t>ĩ</a:t>
            </a:r>
            <a:r>
              <a:rPr lang="en-US" altLang="en-US" sz="1400" dirty="0">
                <a:latin typeface="Times New Roman" panose="02020603050405020304" pitchFamily="18" charset="0"/>
                <a:cs typeface="Times New Roman" panose="02020603050405020304" pitchFamily="18" charset="0"/>
              </a:rPr>
              <a:t>a: Phim có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iểm trung bình càng cao (tức là phim càng </a:t>
            </a:r>
            <a:r>
              <a:rPr lang="" altLang="en-US" sz="1400" dirty="0">
                <a:latin typeface="Times New Roman" panose="02020603050405020304" pitchFamily="18" charset="0"/>
                <a:cs typeface="Times New Roman" panose="02020603050405020304" pitchFamily="18" charset="0"/>
              </a:rPr>
              <a:t>đư</a:t>
            </a:r>
            <a:r>
              <a:rPr lang="en-US" altLang="en-US" sz="1400" dirty="0">
                <a:latin typeface="Times New Roman" panose="02020603050405020304" pitchFamily="18" charset="0"/>
                <a:cs typeface="Times New Roman" panose="02020603050405020304" pitchFamily="18" charset="0"/>
              </a:rPr>
              <a:t>ợc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ánh giá là hay) thì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ộ tranh cãi càng thấp (tức là mọi ng</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ời càng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ồng thuận). Ng</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ợc lại, những phim có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iểm trung bình thấp có xu h</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ớng gây tranh cãi nhiều hơn.</a:t>
            </a:r>
            <a:endParaRPr lang="en-US" altLang="en-US" sz="1400" dirty="0">
              <a:latin typeface="Times New Roman" panose="02020603050405020304" pitchFamily="18" charset="0"/>
              <a:cs typeface="Times New Roman" panose="02020603050405020304" pitchFamily="18" charset="0"/>
            </a:endParaRPr>
          </a:p>
          <a:p>
            <a:endParaRPr lang="en-US" altLang="en-US" sz="1400" dirty="0">
              <a:latin typeface="Times New Roman" panose="02020603050405020304" pitchFamily="18" charset="0"/>
              <a:cs typeface="Times New Roman" panose="02020603050405020304" pitchFamily="18" charset="0"/>
            </a:endParaRPr>
          </a:p>
          <a:p>
            <a:r>
              <a:rPr lang="vi-VN" altLang="en-US" sz="1400" dirty="0">
                <a:latin typeface="Times New Roman" panose="02020603050405020304" pitchFamily="18" charset="0"/>
                <a:cs typeface="Times New Roman" panose="02020603050405020304" pitchFamily="18" charset="0"/>
              </a:rPr>
              <a:t>- </a:t>
            </a:r>
            <a:r>
              <a:rPr lang="en-US" altLang="en-US" sz="1400" dirty="0">
                <a:latin typeface="Times New Roman" panose="02020603050405020304" pitchFamily="18" charset="0"/>
                <a:cs typeface="Times New Roman" panose="02020603050405020304" pitchFamily="18" charset="0"/>
              </a:rPr>
              <a:t>avg_age (Tuổi trung bình): -0.47</a:t>
            </a:r>
            <a:r>
              <a:rPr lang="vi-VN" altLang="en-US" sz="1400" dirty="0">
                <a:latin typeface="Times New Roman" panose="02020603050405020304" pitchFamily="18" charset="0"/>
                <a:cs typeface="Times New Roman" panose="02020603050405020304" pitchFamily="18" charset="0"/>
              </a:rPr>
              <a:t>.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ây là mối t</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ơng quan nghịch vừa phải.</a:t>
            </a:r>
            <a:endParaRPr lang="en-US" altLang="en-US" sz="1400" dirty="0">
              <a:latin typeface="Times New Roman" panose="02020603050405020304" pitchFamily="18" charset="0"/>
              <a:cs typeface="Times New Roman" panose="02020603050405020304" pitchFamily="18" charset="0"/>
            </a:endParaRPr>
          </a:p>
          <a:p>
            <a:endParaRPr lang="en-US" altLang="en-US" sz="1400" dirty="0">
              <a:latin typeface="Times New Roman" panose="02020603050405020304" pitchFamily="18" charset="0"/>
              <a:cs typeface="Times New Roman" panose="02020603050405020304" pitchFamily="18" charset="0"/>
            </a:endParaRPr>
          </a:p>
          <a:p>
            <a:r>
              <a:rPr lang="" altLang="en-US" sz="1400" dirty="0">
                <a:latin typeface="Times New Roman" panose="02020603050405020304" pitchFamily="18" charset="0"/>
                <a:cs typeface="Times New Roman" panose="02020603050405020304" pitchFamily="18" charset="0"/>
              </a:rPr>
              <a:t>Ý</a:t>
            </a:r>
            <a:r>
              <a:rPr lang="en-US" altLang="en-US" sz="1400" dirty="0">
                <a:latin typeface="Times New Roman" panose="02020603050405020304" pitchFamily="18" charset="0"/>
                <a:cs typeface="Times New Roman" panose="02020603050405020304" pitchFamily="18" charset="0"/>
              </a:rPr>
              <a:t> ngh</a:t>
            </a:r>
            <a:r>
              <a:rPr lang="" altLang="en-US" sz="1400" dirty="0">
                <a:latin typeface="Times New Roman" panose="02020603050405020304" pitchFamily="18" charset="0"/>
                <a:cs typeface="Times New Roman" panose="02020603050405020304" pitchFamily="18" charset="0"/>
              </a:rPr>
              <a:t>ĩ</a:t>
            </a:r>
            <a:r>
              <a:rPr lang="en-US" altLang="en-US" sz="1400" dirty="0">
                <a:latin typeface="Times New Roman" panose="02020603050405020304" pitchFamily="18" charset="0"/>
                <a:cs typeface="Times New Roman" panose="02020603050405020304" pitchFamily="18" charset="0"/>
              </a:rPr>
              <a:t>a: Khi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ộ tuổi trung bình của khán giả xem phim càng cao, mức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ộ tranh cãi càng giảm.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iều này cho thấy ng</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ời xem lớn tuổi có xu h</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ớng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ồng thuận với nhau hơn.</a:t>
            </a:r>
            <a:endParaRPr lang="en-US" altLang="en-US" sz="1400" dirty="0">
              <a:latin typeface="Times New Roman" panose="02020603050405020304" pitchFamily="18" charset="0"/>
              <a:cs typeface="Times New Roman" panose="02020603050405020304" pitchFamily="18" charset="0"/>
            </a:endParaRPr>
          </a:p>
          <a:p>
            <a:endParaRPr lang="en-US" altLang="en-US" sz="1400" dirty="0">
              <a:latin typeface="Times New Roman" panose="02020603050405020304" pitchFamily="18" charset="0"/>
              <a:cs typeface="Times New Roman" panose="02020603050405020304" pitchFamily="18" charset="0"/>
            </a:endParaRPr>
          </a:p>
          <a:p>
            <a:r>
              <a:rPr lang="vi-VN" altLang="en-US" sz="1400" dirty="0">
                <a:latin typeface="Times New Roman" panose="02020603050405020304" pitchFamily="18" charset="0"/>
                <a:cs typeface="Times New Roman" panose="02020603050405020304" pitchFamily="18" charset="0"/>
              </a:rPr>
              <a:t>- </a:t>
            </a:r>
            <a:r>
              <a:rPr lang="en-US" altLang="en-US" sz="1400" dirty="0">
                <a:latin typeface="Times New Roman" panose="02020603050405020304" pitchFamily="18" charset="0"/>
                <a:cs typeface="Times New Roman" panose="02020603050405020304" pitchFamily="18" charset="0"/>
              </a:rPr>
              <a:t>Year (N</a:t>
            </a:r>
            <a:r>
              <a:rPr lang="" altLang="en-US" sz="1400" dirty="0">
                <a:latin typeface="Times New Roman" panose="02020603050405020304" pitchFamily="18" charset="0"/>
                <a:cs typeface="Times New Roman" panose="02020603050405020304" pitchFamily="18" charset="0"/>
              </a:rPr>
              <a:t>ă</a:t>
            </a:r>
            <a:r>
              <a:rPr lang="en-US" altLang="en-US" sz="1400" dirty="0">
                <a:latin typeface="Times New Roman" panose="02020603050405020304" pitchFamily="18" charset="0"/>
                <a:cs typeface="Times New Roman" panose="02020603050405020304" pitchFamily="18" charset="0"/>
              </a:rPr>
              <a:t>m sản xuất): 0.32</a:t>
            </a:r>
            <a:r>
              <a:rPr lang="vi-VN" altLang="en-US" sz="1400" dirty="0">
                <a:latin typeface="Times New Roman" panose="02020603050405020304" pitchFamily="18" charset="0"/>
                <a:cs typeface="Times New Roman" panose="02020603050405020304" pitchFamily="18" charset="0"/>
              </a:rPr>
              <a:t>.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ây là mối t</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ơng quan thuận vừa phải.</a:t>
            </a:r>
            <a:endParaRPr lang="en-US" altLang="en-US" sz="1400" dirty="0">
              <a:latin typeface="Times New Roman" panose="02020603050405020304" pitchFamily="18" charset="0"/>
              <a:cs typeface="Times New Roman" panose="02020603050405020304" pitchFamily="18" charset="0"/>
            </a:endParaRPr>
          </a:p>
          <a:p>
            <a:endParaRPr lang="en-US" altLang="en-US" sz="1400" dirty="0">
              <a:latin typeface="Times New Roman" panose="02020603050405020304" pitchFamily="18" charset="0"/>
              <a:cs typeface="Times New Roman" panose="02020603050405020304" pitchFamily="18" charset="0"/>
            </a:endParaRPr>
          </a:p>
          <a:p>
            <a:r>
              <a:rPr lang="" altLang="en-US" sz="1400" dirty="0">
                <a:latin typeface="Times New Roman" panose="02020603050405020304" pitchFamily="18" charset="0"/>
                <a:cs typeface="Times New Roman" panose="02020603050405020304" pitchFamily="18" charset="0"/>
              </a:rPr>
              <a:t>Ý</a:t>
            </a:r>
            <a:r>
              <a:rPr lang="en-US" altLang="en-US" sz="1400" dirty="0">
                <a:latin typeface="Times New Roman" panose="02020603050405020304" pitchFamily="18" charset="0"/>
                <a:cs typeface="Times New Roman" panose="02020603050405020304" pitchFamily="18" charset="0"/>
              </a:rPr>
              <a:t> ngh</a:t>
            </a:r>
            <a:r>
              <a:rPr lang="" altLang="en-US" sz="1400" dirty="0">
                <a:latin typeface="Times New Roman" panose="02020603050405020304" pitchFamily="18" charset="0"/>
                <a:cs typeface="Times New Roman" panose="02020603050405020304" pitchFamily="18" charset="0"/>
              </a:rPr>
              <a:t>ĩ</a:t>
            </a:r>
            <a:r>
              <a:rPr lang="en-US" altLang="en-US" sz="1400" dirty="0">
                <a:latin typeface="Times New Roman" panose="02020603050405020304" pitchFamily="18" charset="0"/>
                <a:cs typeface="Times New Roman" panose="02020603050405020304" pitchFamily="18" charset="0"/>
              </a:rPr>
              <a:t>a: Phim càng mới (n</a:t>
            </a:r>
            <a:r>
              <a:rPr lang="" altLang="en-US" sz="1400" dirty="0">
                <a:latin typeface="Times New Roman" panose="02020603050405020304" pitchFamily="18" charset="0"/>
                <a:cs typeface="Times New Roman" panose="02020603050405020304" pitchFamily="18" charset="0"/>
              </a:rPr>
              <a:t>ă</a:t>
            </a:r>
            <a:r>
              <a:rPr lang="en-US" altLang="en-US" sz="1400" dirty="0">
                <a:latin typeface="Times New Roman" panose="02020603050405020304" pitchFamily="18" charset="0"/>
                <a:cs typeface="Times New Roman" panose="02020603050405020304" pitchFamily="18" charset="0"/>
              </a:rPr>
              <a:t>m sản xuất càng lớn) thì mức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ộ tranh cãi càng cao.</a:t>
            </a:r>
            <a:endParaRPr lang="en-US" altLang="en-US" sz="1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372745" y="792480"/>
            <a:ext cx="7448550" cy="58197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p:cNvSpPr>
            <a:spLocks noGrp="1"/>
          </p:cNvSpPr>
          <p:nvPr>
            <p:ph type="title" idx="4294967295"/>
          </p:nvPr>
        </p:nvSpPr>
        <p:spPr>
          <a:xfrm>
            <a:off x="0" y="365125"/>
            <a:ext cx="10515600" cy="1325563"/>
          </a:xfrm>
        </p:spPr>
        <p:txBody>
          <a:bodyPr/>
          <a:lstStyle/>
          <a:p>
            <a:r>
              <a:rPr lang="en-US" dirty="0"/>
              <a:t>Project analysis slide 5</a:t>
            </a:r>
            <a:endParaRPr lang="en-US" dirty="0"/>
          </a:p>
        </p:txBody>
      </p:sp>
      <p:cxnSp>
        <p:nvCxnSpPr>
          <p:cNvPr id="8" name="Straight Connector 7"/>
          <p:cNvCxnSpPr/>
          <p:nvPr/>
        </p:nvCxnSpPr>
        <p:spPr>
          <a:xfrm>
            <a:off x="10254343" y="522898"/>
            <a:ext cx="193765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p:cNvSpPr txBox="1"/>
          <p:nvPr/>
        </p:nvSpPr>
        <p:spPr>
          <a:xfrm>
            <a:off x="228600" y="190500"/>
            <a:ext cx="11734800" cy="38671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vi-VN" sz="2800" b="1" dirty="0">
                <a:latin typeface="Times New Roman" panose="02020603050405020304" pitchFamily="18" charset="0"/>
                <a:cs typeface="Times New Roman" panose="02020603050405020304" pitchFamily="18" charset="0"/>
                <a:sym typeface="+mn-ea"/>
              </a:rPr>
              <a:t>2. Phân tích các xu hướng</a:t>
            </a:r>
            <a:endParaRPr lang="en-US" sz="2800" dirty="0">
              <a:solidFill>
                <a:schemeClr val="tx1">
                  <a:lumMod val="75000"/>
                  <a:lumOff val="25000"/>
                </a:schemeClr>
              </a:solidFill>
            </a:endParaRPr>
          </a:p>
        </p:txBody>
      </p:sp>
      <p:cxnSp>
        <p:nvCxnSpPr>
          <p:cNvPr id="14" name="Straight Connector 13"/>
          <p:cNvCxnSpPr/>
          <p:nvPr/>
        </p:nvCxnSpPr>
        <p:spPr>
          <a:xfrm>
            <a:off x="0" y="522898"/>
            <a:ext cx="203407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216900" y="629920"/>
            <a:ext cx="3746500" cy="6123940"/>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N</a:t>
            </a:r>
            <a:r>
              <a:rPr lang="vi-VN" sz="1400" b="1" dirty="0">
                <a:latin typeface="Times New Roman" panose="02020603050405020304" pitchFamily="18" charset="0"/>
                <a:cs typeface="Times New Roman" panose="02020603050405020304" pitchFamily="18" charset="0"/>
              </a:rPr>
              <a:t>hận xét về biểu đồ:</a:t>
            </a:r>
            <a:endParaRPr lang="vi-VN" sz="1400" dirty="0">
              <a:latin typeface="Times New Roman" panose="02020603050405020304" pitchFamily="18" charset="0"/>
              <a:cs typeface="Times New Roman" panose="02020603050405020304" pitchFamily="18" charset="0"/>
            </a:endParaRPr>
          </a:p>
          <a:p>
            <a:r>
              <a:rPr lang="en-US" altLang="en-US" sz="1400" dirty="0">
                <a:latin typeface="Times New Roman" panose="02020603050405020304" pitchFamily="18" charset="0"/>
                <a:cs typeface="Times New Roman" panose="02020603050405020304" pitchFamily="18" charset="0"/>
              </a:rPr>
              <a:t>Nhóm "Phổ thông (Mainstream)"</a:t>
            </a:r>
            <a:endParaRPr lang="en-US" alt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altLang="en-US" sz="1400" dirty="0">
                <a:latin typeface="Times New Roman" panose="02020603050405020304" pitchFamily="18" charset="0"/>
                <a:cs typeface="Times New Roman" panose="02020603050405020304" pitchFamily="18" charset="0"/>
              </a:rPr>
              <a:t>Bao gồm: Musical, Children's, Animation, Comedy, Romance, Drama.</a:t>
            </a:r>
            <a:endParaRPr lang="en-US" altLang="en-US" sz="1400" dirty="0">
              <a:latin typeface="Times New Roman" panose="02020603050405020304" pitchFamily="18" charset="0"/>
              <a:cs typeface="Times New Roman" panose="02020603050405020304" pitchFamily="18" charset="0"/>
            </a:endParaRPr>
          </a:p>
          <a:p>
            <a:pPr indent="0">
              <a:buFont typeface="Wingdings" panose="05000000000000000000" pitchFamily="2" charset="2"/>
              <a:buNone/>
            </a:pPr>
            <a:r>
              <a:rPr lang="vi-VN" altLang="en-US" sz="1400" dirty="0">
                <a:latin typeface="Times New Roman" panose="02020603050405020304" pitchFamily="18" charset="0"/>
                <a:cs typeface="Times New Roman" panose="02020603050405020304" pitchFamily="18" charset="0"/>
              </a:rPr>
              <a:t>- </a:t>
            </a:r>
            <a:r>
              <a:rPr lang="en-US" altLang="en-US" sz="1400" dirty="0">
                <a:latin typeface="Times New Roman" panose="02020603050405020304" pitchFamily="18" charset="0"/>
                <a:cs typeface="Times New Roman" panose="02020603050405020304" pitchFamily="18" charset="0"/>
              </a:rPr>
              <a:t>Phân tích: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iểm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áng chú </a:t>
            </a:r>
            <a:r>
              <a:rPr lang="" altLang="en-US" sz="1400" dirty="0">
                <a:latin typeface="Times New Roman" panose="02020603050405020304" pitchFamily="18" charset="0"/>
                <a:cs typeface="Times New Roman" panose="02020603050405020304" pitchFamily="18" charset="0"/>
              </a:rPr>
              <a:t>ý</a:t>
            </a:r>
            <a:r>
              <a:rPr lang="en-US" altLang="en-US" sz="1400" dirty="0">
                <a:latin typeface="Times New Roman" panose="02020603050405020304" pitchFamily="18" charset="0"/>
                <a:cs typeface="Times New Roman" panose="02020603050405020304" pitchFamily="18" charset="0"/>
              </a:rPr>
              <a:t> nhất là các thể loại này có mức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ộ tranh cãi rất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ồng nhất. Tất cả chúng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ều tụ lại thành một cụm ở mức trung bình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ến cao (khoảng 0.95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ến 1.01).</a:t>
            </a:r>
            <a:endParaRPr lang="en-US" altLang="en-US" sz="1400" dirty="0">
              <a:latin typeface="Times New Roman" panose="02020603050405020304" pitchFamily="18" charset="0"/>
              <a:cs typeface="Times New Roman" panose="02020603050405020304" pitchFamily="18" charset="0"/>
            </a:endParaRPr>
          </a:p>
          <a:p>
            <a:pPr indent="0">
              <a:buFont typeface="Wingdings" panose="05000000000000000000" pitchFamily="2" charset="2"/>
              <a:buNone/>
            </a:pPr>
            <a:r>
              <a:rPr lang="vi-VN" sz="1400" dirty="0">
                <a:latin typeface="Times New Roman" panose="02020603050405020304" pitchFamily="18" charset="0"/>
                <a:cs typeface="Times New Roman" panose="02020603050405020304" pitchFamily="18" charset="0"/>
              </a:rPr>
              <a:t>- </a:t>
            </a:r>
            <a:r>
              <a:rPr lang="" altLang="en-US" sz="1400" dirty="0">
                <a:latin typeface="Times New Roman" panose="02020603050405020304" pitchFamily="18" charset="0"/>
                <a:cs typeface="Times New Roman" panose="02020603050405020304" pitchFamily="18" charset="0"/>
              </a:rPr>
              <a:t>Ý</a:t>
            </a:r>
            <a:r>
              <a:rPr lang="en-US" altLang="en-US" sz="1400" dirty="0">
                <a:latin typeface="Times New Roman" panose="02020603050405020304" pitchFamily="18" charset="0"/>
                <a:cs typeface="Times New Roman" panose="02020603050405020304" pitchFamily="18" charset="0"/>
              </a:rPr>
              <a:t> ngh</a:t>
            </a:r>
            <a:r>
              <a:rPr lang="" altLang="en-US" sz="1400" dirty="0">
                <a:latin typeface="Times New Roman" panose="02020603050405020304" pitchFamily="18" charset="0"/>
                <a:cs typeface="Times New Roman" panose="02020603050405020304" pitchFamily="18" charset="0"/>
              </a:rPr>
              <a:t>ĩ</a:t>
            </a:r>
            <a:r>
              <a:rPr lang="en-US" altLang="en-US" sz="1400" dirty="0">
                <a:latin typeface="Times New Roman" panose="02020603050405020304" pitchFamily="18" charset="0"/>
                <a:cs typeface="Times New Roman" panose="02020603050405020304" pitchFamily="18" charset="0"/>
              </a:rPr>
              <a:t>a: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iều này cho thấy các thể loại phim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ại chúng, dù khác nhau về nội dung, nh</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ng lại có chung một mức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ộ gây chia rẽ trong khán giả t</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ơng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ối ổn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ịnh.</a:t>
            </a:r>
            <a:endParaRPr lang="en-US" alt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altLang="en-US" sz="1400" dirty="0">
              <a:latin typeface="Times New Roman" panose="02020603050405020304" pitchFamily="18" charset="0"/>
              <a:cs typeface="Times New Roman" panose="02020603050405020304" pitchFamily="18" charset="0"/>
            </a:endParaRPr>
          </a:p>
          <a:p>
            <a:pPr indent="0">
              <a:buFont typeface="Wingdings" panose="05000000000000000000" pitchFamily="2" charset="2"/>
              <a:buNone/>
            </a:pPr>
            <a:r>
              <a:rPr lang="en-US" altLang="en-US" sz="1400" dirty="0">
                <a:latin typeface="Times New Roman" panose="02020603050405020304" pitchFamily="18" charset="0"/>
                <a:cs typeface="Times New Roman" panose="02020603050405020304" pitchFamily="18" charset="0"/>
              </a:rPr>
              <a:t>Nhóm "Cực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oan (Extreme)"</a:t>
            </a:r>
            <a:endParaRPr lang="en-US" alt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altLang="en-US" sz="1400" dirty="0">
                <a:latin typeface="Times New Roman" panose="02020603050405020304" pitchFamily="18" charset="0"/>
                <a:cs typeface="Times New Roman" panose="02020603050405020304" pitchFamily="18" charset="0"/>
              </a:rPr>
              <a:t>Bao gồm: Horror, Sci-Fi, Thriller, Crime, War, Film-Noir.</a:t>
            </a:r>
            <a:endParaRPr lang="en-US" altLang="en-US" sz="1400" dirty="0">
              <a:latin typeface="Times New Roman" panose="02020603050405020304" pitchFamily="18" charset="0"/>
              <a:cs typeface="Times New Roman" panose="02020603050405020304" pitchFamily="18" charset="0"/>
            </a:endParaRPr>
          </a:p>
          <a:p>
            <a:pPr indent="0">
              <a:buFont typeface="Wingdings" panose="05000000000000000000" pitchFamily="2" charset="2"/>
              <a:buNone/>
            </a:pPr>
            <a:r>
              <a:rPr lang="vi-VN" altLang="en-US" sz="1400" dirty="0">
                <a:latin typeface="Times New Roman" panose="02020603050405020304" pitchFamily="18" charset="0"/>
                <a:cs typeface="Times New Roman" panose="02020603050405020304" pitchFamily="18" charset="0"/>
              </a:rPr>
              <a:t>- </a:t>
            </a:r>
            <a:r>
              <a:rPr lang="en-US" altLang="en-US" sz="1400" dirty="0">
                <a:latin typeface="Times New Roman" panose="02020603050405020304" pitchFamily="18" charset="0"/>
                <a:cs typeface="Times New Roman" panose="02020603050405020304" pitchFamily="18" charset="0"/>
              </a:rPr>
              <a:t>Phân tích: Ng</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ợc lại với nhóm "Phổ thông", nhóm "Cực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oan" có biên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ộ tranh cãi rất rộng.</a:t>
            </a:r>
            <a:endParaRPr lang="en-US" altLang="en-US" sz="1400" dirty="0">
              <a:latin typeface="Times New Roman" panose="02020603050405020304" pitchFamily="18" charset="0"/>
              <a:cs typeface="Times New Roman" panose="02020603050405020304" pitchFamily="18" charset="0"/>
            </a:endParaRPr>
          </a:p>
          <a:p>
            <a:pPr indent="0">
              <a:buFont typeface="Wingdings" panose="05000000000000000000" pitchFamily="2" charset="2"/>
              <a:buNone/>
            </a:pPr>
            <a:r>
              <a:rPr lang="vi-VN" sz="1400" dirty="0">
                <a:latin typeface="Times New Roman" panose="02020603050405020304" pitchFamily="18" charset="0"/>
                <a:cs typeface="Times New Roman" panose="02020603050405020304" pitchFamily="18" charset="0"/>
              </a:rPr>
              <a:t>- </a:t>
            </a:r>
            <a:r>
              <a:rPr lang="" altLang="en-US" sz="1400" dirty="0">
                <a:latin typeface="Times New Roman" panose="02020603050405020304" pitchFamily="18" charset="0"/>
                <a:cs typeface="Times New Roman" panose="02020603050405020304" pitchFamily="18" charset="0"/>
              </a:rPr>
              <a:t>Ý</a:t>
            </a:r>
            <a:r>
              <a:rPr lang="en-US" altLang="en-US" sz="1400" dirty="0">
                <a:latin typeface="Times New Roman" panose="02020603050405020304" pitchFamily="18" charset="0"/>
                <a:cs typeface="Times New Roman" panose="02020603050405020304" pitchFamily="18" charset="0"/>
              </a:rPr>
              <a:t> ngh</a:t>
            </a:r>
            <a:r>
              <a:rPr lang="" altLang="en-US" sz="1400" dirty="0">
                <a:latin typeface="Times New Roman" panose="02020603050405020304" pitchFamily="18" charset="0"/>
                <a:cs typeface="Times New Roman" panose="02020603050405020304" pitchFamily="18" charset="0"/>
              </a:rPr>
              <a:t>ĩ</a:t>
            </a:r>
            <a:r>
              <a:rPr lang="en-US" altLang="en-US" sz="1400" dirty="0">
                <a:latin typeface="Times New Roman" panose="02020603050405020304" pitchFamily="18" charset="0"/>
                <a:cs typeface="Times New Roman" panose="02020603050405020304" pitchFamily="18" charset="0"/>
              </a:rPr>
              <a:t>a:</a:t>
            </a:r>
            <a:r>
              <a:rPr lang="vi-VN" altLang="en-US" sz="1400" dirty="0">
                <a:latin typeface="Times New Roman" panose="02020603050405020304" pitchFamily="18" charset="0"/>
                <a:cs typeface="Times New Roman" panose="02020603050405020304" pitchFamily="18" charset="0"/>
              </a:rPr>
              <a:t> </a:t>
            </a:r>
            <a:r>
              <a:rPr lang="en-US" altLang="en-US" sz="1400" dirty="0">
                <a:latin typeface="Times New Roman" panose="02020603050405020304" pitchFamily="18" charset="0"/>
                <a:cs typeface="Times New Roman" panose="02020603050405020304" pitchFamily="18" charset="0"/>
              </a:rPr>
              <a:t>Nhóm này chứa 2 thể loại gây tranh cãi nhất (Horror và Sci-Fi).</a:t>
            </a:r>
            <a:r>
              <a:rPr lang="vi-VN" altLang="en-US" sz="1400" dirty="0">
                <a:latin typeface="Times New Roman" panose="02020603050405020304" pitchFamily="18" charset="0"/>
                <a:cs typeface="Times New Roman" panose="02020603050405020304" pitchFamily="18" charset="0"/>
              </a:rPr>
              <a:t>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ồng thời, nó c</a:t>
            </a:r>
            <a:r>
              <a:rPr lang="" altLang="en-US" sz="1400" dirty="0">
                <a:latin typeface="Times New Roman" panose="02020603050405020304" pitchFamily="18" charset="0"/>
                <a:cs typeface="Times New Roman" panose="02020603050405020304" pitchFamily="18" charset="0"/>
              </a:rPr>
              <a:t>ũ</a:t>
            </a:r>
            <a:r>
              <a:rPr lang="en-US" altLang="en-US" sz="1400" dirty="0">
                <a:latin typeface="Times New Roman" panose="02020603050405020304" pitchFamily="18" charset="0"/>
                <a:cs typeface="Times New Roman" panose="02020603050405020304" pitchFamily="18" charset="0"/>
              </a:rPr>
              <a:t>ng chứa các thể loại ít gây tranh cãi nhất (War và Film-Noir).</a:t>
            </a:r>
            <a:r>
              <a:rPr lang="vi-VN" altLang="en-US" sz="1400" dirty="0">
                <a:latin typeface="Times New Roman" panose="02020603050405020304" pitchFamily="18" charset="0"/>
                <a:cs typeface="Times New Roman" panose="02020603050405020304" pitchFamily="18" charset="0"/>
              </a:rPr>
              <a:t>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iều này ngụ </a:t>
            </a:r>
            <a:r>
              <a:rPr lang="" altLang="en-US" sz="1400" dirty="0">
                <a:latin typeface="Times New Roman" panose="02020603050405020304" pitchFamily="18" charset="0"/>
                <a:cs typeface="Times New Roman" panose="02020603050405020304" pitchFamily="18" charset="0"/>
              </a:rPr>
              <a:t>ý</a:t>
            </a:r>
            <a:r>
              <a:rPr lang="en-US" altLang="en-US" sz="1400" dirty="0">
                <a:latin typeface="Times New Roman" panose="02020603050405020304" pitchFamily="18" charset="0"/>
                <a:cs typeface="Times New Roman" panose="02020603050405020304" pitchFamily="18" charset="0"/>
              </a:rPr>
              <a:t> rằng các thể loại "Extreme" (có thể hiểu là "kén khán giả" hoặc "niche") có tính chất rất khác nhau: một số (nh</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 Horror) </a:t>
            </a:r>
            <a:r>
              <a:rPr lang="" altLang="en-US" sz="1400" dirty="0">
                <a:latin typeface="Times New Roman" panose="02020603050405020304" pitchFamily="18" charset="0"/>
                <a:cs typeface="Times New Roman" panose="02020603050405020304" pitchFamily="18" charset="0"/>
              </a:rPr>
              <a:t>đư</a:t>
            </a:r>
            <a:r>
              <a:rPr lang="en-US" altLang="en-US" sz="1400" dirty="0">
                <a:latin typeface="Times New Roman" panose="02020603050405020304" pitchFamily="18" charset="0"/>
                <a:cs typeface="Times New Roman" panose="02020603050405020304" pitchFamily="18" charset="0"/>
              </a:rPr>
              <a:t>ợc làm ra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ể gây phân cực, trong khi một số khác (nh</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 Film-Noir) có thể thu hút một l</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ợng fan rất trung thành và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ồng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iệu, dẫn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ến sự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ồng thuận cao.</a:t>
            </a:r>
            <a:endParaRPr lang="en-US" altLang="en-US" sz="1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191770" y="688340"/>
            <a:ext cx="7941310" cy="58172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p:cNvSpPr>
            <a:spLocks noGrp="1"/>
          </p:cNvSpPr>
          <p:nvPr>
            <p:ph type="title" idx="4294967295"/>
          </p:nvPr>
        </p:nvSpPr>
        <p:spPr>
          <a:xfrm>
            <a:off x="0" y="365125"/>
            <a:ext cx="10515600" cy="1325563"/>
          </a:xfrm>
        </p:spPr>
        <p:txBody>
          <a:bodyPr/>
          <a:lstStyle/>
          <a:p>
            <a:r>
              <a:rPr lang="en-US" dirty="0"/>
              <a:t>Project analysis slide 5</a:t>
            </a:r>
            <a:endParaRPr lang="en-US" dirty="0"/>
          </a:p>
        </p:txBody>
      </p:sp>
      <p:cxnSp>
        <p:nvCxnSpPr>
          <p:cNvPr id="8" name="Straight Connector 7"/>
          <p:cNvCxnSpPr/>
          <p:nvPr/>
        </p:nvCxnSpPr>
        <p:spPr>
          <a:xfrm>
            <a:off x="10254343" y="522898"/>
            <a:ext cx="193765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p:cNvSpPr txBox="1"/>
          <p:nvPr/>
        </p:nvSpPr>
        <p:spPr>
          <a:xfrm>
            <a:off x="228600" y="190500"/>
            <a:ext cx="11734800" cy="38671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vi-VN" sz="2800" b="1" dirty="0">
                <a:latin typeface="Times New Roman" panose="02020603050405020304" pitchFamily="18" charset="0"/>
                <a:cs typeface="Times New Roman" panose="02020603050405020304" pitchFamily="18" charset="0"/>
                <a:sym typeface="+mn-ea"/>
              </a:rPr>
              <a:t>2. Phân tích các xu hướng</a:t>
            </a:r>
            <a:endParaRPr lang="en-US" sz="2800" dirty="0">
              <a:solidFill>
                <a:schemeClr val="tx1">
                  <a:lumMod val="75000"/>
                  <a:lumOff val="25000"/>
                </a:schemeClr>
              </a:solidFill>
            </a:endParaRPr>
          </a:p>
        </p:txBody>
      </p:sp>
      <p:cxnSp>
        <p:nvCxnSpPr>
          <p:cNvPr id="14" name="Straight Connector 13"/>
          <p:cNvCxnSpPr/>
          <p:nvPr/>
        </p:nvCxnSpPr>
        <p:spPr>
          <a:xfrm>
            <a:off x="0" y="522898"/>
            <a:ext cx="203407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359015" y="576580"/>
            <a:ext cx="4604385" cy="8547100"/>
          </a:xfrm>
          <a:prstGeom prst="rect">
            <a:avLst/>
          </a:prstGeom>
          <a:noFill/>
        </p:spPr>
        <p:txBody>
          <a:bodyPr wrap="square" rtlCol="0">
            <a:noAutofit/>
          </a:bodyPr>
          <a:lstStyle/>
          <a:p>
            <a:r>
              <a:rPr lang="en-US" sz="1400" b="1" dirty="0">
                <a:latin typeface="Times New Roman" panose="02020603050405020304" pitchFamily="18" charset="0"/>
                <a:cs typeface="Times New Roman" panose="02020603050405020304" pitchFamily="18" charset="0"/>
              </a:rPr>
              <a:t>N</a:t>
            </a:r>
            <a:r>
              <a:rPr lang="vi-VN" sz="1400" b="1" dirty="0">
                <a:latin typeface="Times New Roman" panose="02020603050405020304" pitchFamily="18" charset="0"/>
                <a:cs typeface="Times New Roman" panose="02020603050405020304" pitchFamily="18" charset="0"/>
              </a:rPr>
              <a:t>hận xét về biểu đồ:</a:t>
            </a:r>
            <a:endParaRPr lang="vi-VN" sz="1400" dirty="0">
              <a:latin typeface="Times New Roman" panose="02020603050405020304" pitchFamily="18" charset="0"/>
              <a:cs typeface="Times New Roman" panose="02020603050405020304" pitchFamily="18" charset="0"/>
            </a:endParaRPr>
          </a:p>
          <a:p>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altLang="en-US" sz="1400" dirty="0">
                <a:latin typeface="Times New Roman" panose="02020603050405020304" pitchFamily="18" charset="0"/>
                <a:cs typeface="Times New Roman" panose="02020603050405020304" pitchFamily="18" charset="0"/>
              </a:rPr>
              <a:t>Phân tích sự Phân tán Dữ liệu (Các chấm xanh)</a:t>
            </a:r>
            <a:endParaRPr lang="en-US" altLang="en-US" sz="1400" dirty="0">
              <a:latin typeface="Times New Roman" panose="02020603050405020304" pitchFamily="18" charset="0"/>
              <a:cs typeface="Times New Roman" panose="02020603050405020304" pitchFamily="18" charset="0"/>
            </a:endParaRPr>
          </a:p>
          <a:p>
            <a:pPr indent="0">
              <a:buFont typeface="Wingdings" panose="05000000000000000000" pitchFamily="2" charset="2"/>
              <a:buNone/>
            </a:pPr>
            <a:r>
              <a:rPr lang="en-US" altLang="en-US" sz="1400" dirty="0">
                <a:latin typeface="Times New Roman" panose="02020603050405020304" pitchFamily="18" charset="0"/>
                <a:cs typeface="Times New Roman" panose="02020603050405020304" pitchFamily="18" charset="0"/>
              </a:rPr>
              <a:t>Phim ít phổ biến (Phía bên trái, &lt; 1000 rating):</a:t>
            </a:r>
            <a:r>
              <a:rPr lang="vi-VN" altLang="en-US" sz="1400" dirty="0">
                <a:latin typeface="Times New Roman" panose="02020603050405020304" pitchFamily="18" charset="0"/>
                <a:cs typeface="Times New Roman" panose="02020603050405020304" pitchFamily="18" charset="0"/>
              </a:rPr>
              <a:t>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ây là khu vực có sự biến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ộng lớn nhất. Các chấm xanh phân tán rất rộng theo chiều dọc (từ 0.7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ến 1.4+).</a:t>
            </a:r>
            <a:endParaRPr lang="en-US" altLang="en-US" sz="1400" dirty="0">
              <a:latin typeface="Times New Roman" panose="02020603050405020304" pitchFamily="18" charset="0"/>
              <a:cs typeface="Times New Roman" panose="02020603050405020304" pitchFamily="18" charset="0"/>
            </a:endParaRPr>
          </a:p>
          <a:p>
            <a:pPr indent="0">
              <a:buFont typeface="Wingdings" panose="05000000000000000000" pitchFamily="2" charset="2"/>
              <a:buNone/>
            </a:pPr>
            <a:endParaRPr lang="en-US" altLang="en-US" sz="1400" dirty="0">
              <a:latin typeface="Times New Roman" panose="02020603050405020304" pitchFamily="18" charset="0"/>
              <a:cs typeface="Times New Roman" panose="02020603050405020304" pitchFamily="18" charset="0"/>
            </a:endParaRPr>
          </a:p>
          <a:p>
            <a:pPr indent="0">
              <a:buFont typeface="Wingdings" panose="05000000000000000000" pitchFamily="2" charset="2"/>
              <a:buNone/>
            </a:pP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iều này có ngh</a:t>
            </a:r>
            <a:r>
              <a:rPr lang="" altLang="en-US" sz="1400" dirty="0">
                <a:latin typeface="Times New Roman" panose="02020603050405020304" pitchFamily="18" charset="0"/>
                <a:cs typeface="Times New Roman" panose="02020603050405020304" pitchFamily="18" charset="0"/>
              </a:rPr>
              <a:t>ĩ</a:t>
            </a:r>
            <a:r>
              <a:rPr lang="en-US" altLang="en-US" sz="1400" dirty="0">
                <a:latin typeface="Times New Roman" panose="02020603050405020304" pitchFamily="18" charset="0"/>
                <a:cs typeface="Times New Roman" panose="02020603050405020304" pitchFamily="18" charset="0"/>
              </a:rPr>
              <a:t>a là trong nhóm phim "niche" (kén khán giả), tồn tại cả những phim cực kỳ gây tranh cãi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ộ lệch chuẩn cao, ở phía trên) và những phim có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ộ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ồng thuận rất cao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ộ lệch chuẩn thấp, ở phía d</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ới).</a:t>
            </a:r>
            <a:endParaRPr lang="en-US" alt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altLang="en-US" sz="1400" dirty="0">
              <a:latin typeface="Times New Roman" panose="02020603050405020304" pitchFamily="18" charset="0"/>
              <a:cs typeface="Times New Roman" panose="02020603050405020304" pitchFamily="18" charset="0"/>
            </a:endParaRPr>
          </a:p>
          <a:p>
            <a:pPr indent="0">
              <a:buFont typeface="Wingdings" panose="05000000000000000000" pitchFamily="2" charset="2"/>
              <a:buNone/>
            </a:pPr>
            <a:r>
              <a:rPr lang="en-US" altLang="en-US" sz="1400" dirty="0">
                <a:latin typeface="Times New Roman" panose="02020603050405020304" pitchFamily="18" charset="0"/>
                <a:cs typeface="Times New Roman" panose="02020603050405020304" pitchFamily="18" charset="0"/>
              </a:rPr>
              <a:t>Phim rất phổ biến (Phía bên phải, &gt; 1500 rating):</a:t>
            </a:r>
            <a:r>
              <a:rPr lang="vi-VN" altLang="en-US" sz="1400" dirty="0">
                <a:latin typeface="Times New Roman" panose="02020603050405020304" pitchFamily="18" charset="0"/>
                <a:cs typeface="Times New Roman" panose="02020603050405020304" pitchFamily="18" charset="0"/>
              </a:rPr>
              <a:t> </a:t>
            </a:r>
            <a:r>
              <a:rPr lang="en-US" altLang="en-US" sz="1400" dirty="0">
                <a:latin typeface="Times New Roman" panose="02020603050405020304" pitchFamily="18" charset="0"/>
                <a:cs typeface="Times New Roman" panose="02020603050405020304" pitchFamily="18" charset="0"/>
              </a:rPr>
              <a:t>Các chấm xanh trở nên th</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a thớt hơn và có xu h</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ớng tụ lại gần nhau, chủ yếu ở mức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ộ tranh cãi từ trung bình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ến thấp (hầu hết d</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ới 1.1).</a:t>
            </a:r>
            <a:endParaRPr lang="en-US" alt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altLang="en-US" sz="1400" dirty="0">
              <a:latin typeface="Times New Roman" panose="02020603050405020304" pitchFamily="18" charset="0"/>
              <a:cs typeface="Times New Roman" panose="02020603050405020304" pitchFamily="18" charset="0"/>
            </a:endParaRPr>
          </a:p>
          <a:p>
            <a:pPr indent="0">
              <a:buFont typeface="Wingdings" panose="05000000000000000000" pitchFamily="2" charset="2"/>
              <a:buNone/>
            </a:pPr>
            <a:r>
              <a:rPr lang="en-US" altLang="en-US" sz="1400" dirty="0">
                <a:latin typeface="Times New Roman" panose="02020603050405020304" pitchFamily="18" charset="0"/>
                <a:cs typeface="Times New Roman" panose="02020603050405020304" pitchFamily="18" charset="0"/>
              </a:rPr>
              <a:t>Rất hiếm có bộ phim nào vừa rất nổi tiếng lại vừa rất gây tranh cãi.</a:t>
            </a:r>
            <a:endParaRPr lang="en-US" altLang="en-US" sz="1400" dirty="0">
              <a:latin typeface="Times New Roman" panose="02020603050405020304" pitchFamily="18" charset="0"/>
              <a:cs typeface="Times New Roman" panose="02020603050405020304" pitchFamily="18" charset="0"/>
            </a:endParaRPr>
          </a:p>
          <a:p>
            <a:pPr indent="0">
              <a:buFont typeface="Wingdings" panose="05000000000000000000" pitchFamily="2" charset="2"/>
              <a:buNone/>
            </a:pPr>
            <a:endParaRPr lang="en-US" altLang="en-US" sz="1400" dirty="0">
              <a:latin typeface="Times New Roman" panose="02020603050405020304" pitchFamily="18" charset="0"/>
              <a:cs typeface="Times New Roman" panose="02020603050405020304" pitchFamily="18" charset="0"/>
            </a:endParaRPr>
          </a:p>
          <a:p>
            <a:pPr indent="0">
              <a:buFont typeface="Wingdings" panose="05000000000000000000" pitchFamily="2" charset="2"/>
              <a:buNone/>
            </a:pPr>
            <a:r>
              <a:rPr lang="en-US" altLang="en-US" sz="1400" dirty="0">
                <a:latin typeface="Times New Roman" panose="02020603050405020304" pitchFamily="18" charset="0"/>
                <a:cs typeface="Times New Roman" panose="02020603050405020304" pitchFamily="18" charset="0"/>
              </a:rPr>
              <a:t>Sự tranh cãi và phân cực mạnh mẽ chủ yếu xảy ra ở các bộ phim "niche" hoặc ít phổ biến. Các bộ phim muốn trở thành "bom tấn" (thu hút </a:t>
            </a:r>
            <a:r>
              <a:rPr lang="" altLang="en-US" sz="1400" dirty="0">
                <a:latin typeface="Times New Roman" panose="02020603050405020304" pitchFamily="18" charset="0"/>
                <a:cs typeface="Times New Roman" panose="02020603050405020304" pitchFamily="18" charset="0"/>
              </a:rPr>
              <a:t>đư</a:t>
            </a:r>
            <a:r>
              <a:rPr lang="en-US" altLang="en-US" sz="1400" dirty="0">
                <a:latin typeface="Times New Roman" panose="02020603050405020304" pitchFamily="18" charset="0"/>
                <a:cs typeface="Times New Roman" panose="02020603050405020304" pitchFamily="18" charset="0"/>
              </a:rPr>
              <a:t>ợc nhiều ng</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ời xem) th</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ờng phải có nội dung dung hòa và ít gây chia rẽ hơn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ể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ạt </a:t>
            </a:r>
            <a:r>
              <a:rPr lang="" altLang="en-US" sz="1400" dirty="0">
                <a:latin typeface="Times New Roman" panose="02020603050405020304" pitchFamily="18" charset="0"/>
                <a:cs typeface="Times New Roman" panose="02020603050405020304" pitchFamily="18" charset="0"/>
              </a:rPr>
              <a:t>đư</a:t>
            </a:r>
            <a:r>
              <a:rPr lang="en-US" altLang="en-US" sz="1400" dirty="0">
                <a:latin typeface="Times New Roman" panose="02020603050405020304" pitchFamily="18" charset="0"/>
                <a:cs typeface="Times New Roman" panose="02020603050405020304" pitchFamily="18" charset="0"/>
              </a:rPr>
              <a:t>ợc sự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ồng thuận của số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ông.</a:t>
            </a:r>
            <a:endParaRPr lang="en-US" altLang="en-US" sz="1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365760" y="956310"/>
            <a:ext cx="6836410" cy="55454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p:cNvSpPr>
            <a:spLocks noGrp="1"/>
          </p:cNvSpPr>
          <p:nvPr>
            <p:ph type="title" idx="4294967295"/>
          </p:nvPr>
        </p:nvSpPr>
        <p:spPr>
          <a:xfrm>
            <a:off x="0" y="365125"/>
            <a:ext cx="10515600" cy="1325563"/>
          </a:xfrm>
        </p:spPr>
        <p:txBody>
          <a:bodyPr/>
          <a:lstStyle/>
          <a:p>
            <a:r>
              <a:rPr lang="en-US" dirty="0"/>
              <a:t>Project analysis slide 5</a:t>
            </a:r>
            <a:endParaRPr lang="en-US" dirty="0"/>
          </a:p>
        </p:txBody>
      </p:sp>
      <p:cxnSp>
        <p:nvCxnSpPr>
          <p:cNvPr id="8" name="Straight Connector 7"/>
          <p:cNvCxnSpPr/>
          <p:nvPr/>
        </p:nvCxnSpPr>
        <p:spPr>
          <a:xfrm>
            <a:off x="10254343" y="522898"/>
            <a:ext cx="193765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p:cNvSpPr txBox="1"/>
          <p:nvPr/>
        </p:nvSpPr>
        <p:spPr>
          <a:xfrm>
            <a:off x="228600" y="190500"/>
            <a:ext cx="11734800" cy="38671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vi-VN" sz="2800" b="1" dirty="0">
                <a:latin typeface="Times New Roman" panose="02020603050405020304" pitchFamily="18" charset="0"/>
                <a:cs typeface="Times New Roman" panose="02020603050405020304" pitchFamily="18" charset="0"/>
                <a:sym typeface="+mn-ea"/>
              </a:rPr>
              <a:t>2. Phân tích các xu hướng</a:t>
            </a:r>
            <a:endParaRPr lang="en-US" sz="2800" dirty="0">
              <a:solidFill>
                <a:schemeClr val="tx1">
                  <a:lumMod val="75000"/>
                  <a:lumOff val="25000"/>
                </a:schemeClr>
              </a:solidFill>
            </a:endParaRPr>
          </a:p>
        </p:txBody>
      </p:sp>
      <p:cxnSp>
        <p:nvCxnSpPr>
          <p:cNvPr id="14" name="Straight Connector 13"/>
          <p:cNvCxnSpPr/>
          <p:nvPr/>
        </p:nvCxnSpPr>
        <p:spPr>
          <a:xfrm>
            <a:off x="0" y="522898"/>
            <a:ext cx="203407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598410" y="1336675"/>
            <a:ext cx="4364990" cy="4184650"/>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N</a:t>
            </a:r>
            <a:r>
              <a:rPr lang="vi-VN" sz="1400" b="1" dirty="0">
                <a:latin typeface="Times New Roman" panose="02020603050405020304" pitchFamily="18" charset="0"/>
                <a:cs typeface="Times New Roman" panose="02020603050405020304" pitchFamily="18" charset="0"/>
              </a:rPr>
              <a:t>hận xét về biểu đồ:</a:t>
            </a:r>
            <a:endParaRPr lang="vi-VN" sz="1400" dirty="0">
              <a:latin typeface="Times New Roman" panose="02020603050405020304" pitchFamily="18" charset="0"/>
              <a:cs typeface="Times New Roman" panose="02020603050405020304" pitchFamily="18" charset="0"/>
            </a:endParaRPr>
          </a:p>
          <a:p>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ể biết một bộ phim có gây tranh cãi hay không, yếu tố quan trọng nhất cần xem xét chính là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iểm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ánh giá trung bình của nó. Mức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ộ quan trọng của nó (hơn 50%) còn lớn hơn tổng của cả 4 yếu tố còn lại cộng lại.</a:t>
            </a:r>
            <a:endParaRPr lang="en-US" altLang="en-US" sz="1400" dirty="0">
              <a:latin typeface="Times New Roman" panose="02020603050405020304" pitchFamily="18" charset="0"/>
              <a:cs typeface="Times New Roman" panose="02020603050405020304" pitchFamily="18" charset="0"/>
            </a:endParaRPr>
          </a:p>
          <a:p>
            <a:pPr indent="0">
              <a:buFont typeface="Wingdings" panose="05000000000000000000" pitchFamily="2" charset="2"/>
              <a:buNone/>
            </a:pPr>
            <a:endParaRPr lang="en-US" altLang="en-US" sz="1400" dirty="0">
              <a:latin typeface="Times New Roman" panose="02020603050405020304" pitchFamily="18" charset="0"/>
              <a:cs typeface="Times New Roman" panose="02020603050405020304" pitchFamily="18" charset="0"/>
            </a:endParaRPr>
          </a:p>
          <a:p>
            <a:pPr indent="0">
              <a:buFont typeface="Wingdings" panose="05000000000000000000" pitchFamily="2" charset="2"/>
              <a:buNone/>
            </a:pPr>
            <a:r>
              <a:rPr lang="en-US" altLang="en-US" sz="1400" dirty="0">
                <a:latin typeface="Times New Roman" panose="02020603050405020304" pitchFamily="18" charset="0"/>
                <a:cs typeface="Times New Roman" panose="02020603050405020304" pitchFamily="18" charset="0"/>
              </a:rPr>
              <a:t>Nhân khẩu học (Tuổi tác) quan trọng: Yếu tố quan trọng thứ hai là "gu" của các thế hệ. Sự khác biệt về tuổi tác của khán giả là một yếu tố lớn thứ hai tạo ra sự phân cực.</a:t>
            </a:r>
            <a:endParaRPr lang="en-US" altLang="en-US" sz="1400" dirty="0">
              <a:latin typeface="Times New Roman" panose="02020603050405020304" pitchFamily="18" charset="0"/>
              <a:cs typeface="Times New Roman" panose="02020603050405020304" pitchFamily="18" charset="0"/>
            </a:endParaRPr>
          </a:p>
          <a:p>
            <a:pPr indent="0">
              <a:buFont typeface="Wingdings" panose="05000000000000000000" pitchFamily="2" charset="2"/>
              <a:buNone/>
            </a:pPr>
            <a:endParaRPr lang="en-US" altLang="en-US" sz="1400" dirty="0">
              <a:latin typeface="Times New Roman" panose="02020603050405020304" pitchFamily="18" charset="0"/>
              <a:cs typeface="Times New Roman" panose="02020603050405020304" pitchFamily="18" charset="0"/>
            </a:endParaRPr>
          </a:p>
          <a:p>
            <a:pPr indent="0">
              <a:buFont typeface="Wingdings" panose="05000000000000000000" pitchFamily="2" charset="2"/>
              <a:buNone/>
            </a:pPr>
            <a:r>
              <a:rPr lang="en-US" altLang="en-US" sz="1400" dirty="0">
                <a:latin typeface="Times New Roman" panose="02020603050405020304" pitchFamily="18" charset="0"/>
                <a:cs typeface="Times New Roman" panose="02020603050405020304" pitchFamily="18" charset="0"/>
              </a:rPr>
              <a:t>N</a:t>
            </a:r>
            <a:r>
              <a:rPr lang="" altLang="en-US" sz="1400" dirty="0">
                <a:latin typeface="Times New Roman" panose="02020603050405020304" pitchFamily="18" charset="0"/>
                <a:cs typeface="Times New Roman" panose="02020603050405020304" pitchFamily="18" charset="0"/>
              </a:rPr>
              <a:t>ă</a:t>
            </a:r>
            <a:r>
              <a:rPr lang="en-US" altLang="en-US" sz="1400" dirty="0">
                <a:latin typeface="Times New Roman" panose="02020603050405020304" pitchFamily="18" charset="0"/>
                <a:cs typeface="Times New Roman" panose="02020603050405020304" pitchFamily="18" charset="0"/>
              </a:rPr>
              <a:t>m sản xuất ít ảnh h</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ởng nhất (trong top 5): Mặc dù biểu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ồ tr</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ớc cho thấy sự tranh cãi t</a:t>
            </a:r>
            <a:r>
              <a:rPr lang="" altLang="en-US" sz="1400" dirty="0">
                <a:latin typeface="Times New Roman" panose="02020603050405020304" pitchFamily="18" charset="0"/>
                <a:cs typeface="Times New Roman" panose="02020603050405020304" pitchFamily="18" charset="0"/>
              </a:rPr>
              <a:t>ă</a:t>
            </a:r>
            <a:r>
              <a:rPr lang="en-US" altLang="en-US" sz="1400" dirty="0">
                <a:latin typeface="Times New Roman" panose="02020603050405020304" pitchFamily="18" charset="0"/>
                <a:cs typeface="Times New Roman" panose="02020603050405020304" pitchFamily="18" charset="0"/>
              </a:rPr>
              <a:t>ng theo thập niên (Year), nh</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ng khi phân tích cùng các yếu tố khác, bản thân "N</a:t>
            </a:r>
            <a:r>
              <a:rPr lang="" altLang="en-US" sz="1400" dirty="0">
                <a:latin typeface="Times New Roman" panose="02020603050405020304" pitchFamily="18" charset="0"/>
                <a:cs typeface="Times New Roman" panose="02020603050405020304" pitchFamily="18" charset="0"/>
              </a:rPr>
              <a:t>ă</a:t>
            </a:r>
            <a:r>
              <a:rPr lang="en-US" altLang="en-US" sz="1400" dirty="0">
                <a:latin typeface="Times New Roman" panose="02020603050405020304" pitchFamily="18" charset="0"/>
                <a:cs typeface="Times New Roman" panose="02020603050405020304" pitchFamily="18" charset="0"/>
              </a:rPr>
              <a:t>m sản xuất" lại là yếu tố có sức ảnh h</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ởng trực tiếp thấp nhất.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iều này có thể ngụ </a:t>
            </a:r>
            <a:r>
              <a:rPr lang="" altLang="en-US" sz="1400" dirty="0">
                <a:latin typeface="Times New Roman" panose="02020603050405020304" pitchFamily="18" charset="0"/>
                <a:cs typeface="Times New Roman" panose="02020603050405020304" pitchFamily="18" charset="0"/>
              </a:rPr>
              <a:t>ý</a:t>
            </a:r>
            <a:r>
              <a:rPr lang="en-US" altLang="en-US" sz="1400" dirty="0">
                <a:latin typeface="Times New Roman" panose="02020603050405020304" pitchFamily="18" charset="0"/>
                <a:cs typeface="Times New Roman" panose="02020603050405020304" pitchFamily="18" charset="0"/>
              </a:rPr>
              <a:t> rằng sự gia t</a:t>
            </a:r>
            <a:r>
              <a:rPr lang="" altLang="en-US" sz="1400" dirty="0">
                <a:latin typeface="Times New Roman" panose="02020603050405020304" pitchFamily="18" charset="0"/>
                <a:cs typeface="Times New Roman" panose="02020603050405020304" pitchFamily="18" charset="0"/>
              </a:rPr>
              <a:t>ă</a:t>
            </a:r>
            <a:r>
              <a:rPr lang="en-US" altLang="en-US" sz="1400" dirty="0">
                <a:latin typeface="Times New Roman" panose="02020603050405020304" pitchFamily="18" charset="0"/>
                <a:cs typeface="Times New Roman" panose="02020603050405020304" pitchFamily="18" charset="0"/>
              </a:rPr>
              <a:t>ng tranh cãi theo thời gian (biểu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ồ 1) có thể bị ảnh h</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ởng bởi các yếu tố khác thay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ổi theo thời gian (nh</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 rating_count t</a:t>
            </a:r>
            <a:r>
              <a:rPr lang="" altLang="en-US" sz="1400" dirty="0">
                <a:latin typeface="Times New Roman" panose="02020603050405020304" pitchFamily="18" charset="0"/>
                <a:cs typeface="Times New Roman" panose="02020603050405020304" pitchFamily="18" charset="0"/>
              </a:rPr>
              <a:t>ă</a:t>
            </a:r>
            <a:r>
              <a:rPr lang="en-US" altLang="en-US" sz="1400" dirty="0">
                <a:latin typeface="Times New Roman" panose="02020603050405020304" pitchFamily="18" charset="0"/>
                <a:cs typeface="Times New Roman" panose="02020603050405020304" pitchFamily="18" charset="0"/>
              </a:rPr>
              <a:t>ng lên, hoặc avg_age của ng</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ời dùng thay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ổi).</a:t>
            </a:r>
            <a:endParaRPr lang="en-US" altLang="en-US" sz="1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194310" y="864870"/>
            <a:ext cx="7153910" cy="54768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p:cNvSpPr>
            <a:spLocks noGrp="1"/>
          </p:cNvSpPr>
          <p:nvPr>
            <p:ph type="title" idx="4294967295"/>
          </p:nvPr>
        </p:nvSpPr>
        <p:spPr>
          <a:xfrm>
            <a:off x="0" y="365125"/>
            <a:ext cx="10515600" cy="1325563"/>
          </a:xfrm>
        </p:spPr>
        <p:txBody>
          <a:bodyPr/>
          <a:lstStyle/>
          <a:p>
            <a:r>
              <a:rPr lang="en-US" dirty="0"/>
              <a:t>Project analysis slide 5</a:t>
            </a:r>
            <a:endParaRPr lang="en-US" dirty="0"/>
          </a:p>
        </p:txBody>
      </p:sp>
      <p:cxnSp>
        <p:nvCxnSpPr>
          <p:cNvPr id="8" name="Straight Connector 7"/>
          <p:cNvCxnSpPr/>
          <p:nvPr/>
        </p:nvCxnSpPr>
        <p:spPr>
          <a:xfrm>
            <a:off x="10254343" y="522898"/>
            <a:ext cx="193765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p:cNvSpPr txBox="1"/>
          <p:nvPr/>
        </p:nvSpPr>
        <p:spPr>
          <a:xfrm>
            <a:off x="228600" y="190500"/>
            <a:ext cx="11734800" cy="38671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vi-VN" sz="2800" b="1" dirty="0">
                <a:latin typeface="Times New Roman" panose="02020603050405020304" pitchFamily="18" charset="0"/>
                <a:cs typeface="Times New Roman" panose="02020603050405020304" pitchFamily="18" charset="0"/>
                <a:sym typeface="+mn-ea"/>
              </a:rPr>
              <a:t>2. Phân tích các xu hướng</a:t>
            </a:r>
            <a:endParaRPr lang="en-US" sz="2800" dirty="0">
              <a:solidFill>
                <a:schemeClr val="tx1">
                  <a:lumMod val="75000"/>
                  <a:lumOff val="25000"/>
                </a:schemeClr>
              </a:solidFill>
            </a:endParaRPr>
          </a:p>
        </p:txBody>
      </p:sp>
      <p:cxnSp>
        <p:nvCxnSpPr>
          <p:cNvPr id="14" name="Straight Connector 13"/>
          <p:cNvCxnSpPr/>
          <p:nvPr/>
        </p:nvCxnSpPr>
        <p:spPr>
          <a:xfrm>
            <a:off x="0" y="522898"/>
            <a:ext cx="203407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472196" y="629995"/>
            <a:ext cx="3491204" cy="5262245"/>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N</a:t>
            </a:r>
            <a:r>
              <a:rPr lang="vi-VN" sz="1400" b="1" dirty="0">
                <a:latin typeface="Times New Roman" panose="02020603050405020304" pitchFamily="18" charset="0"/>
                <a:cs typeface="Times New Roman" panose="02020603050405020304" pitchFamily="18" charset="0"/>
              </a:rPr>
              <a:t>hận xét về biểu đồ:</a:t>
            </a:r>
            <a:endParaRPr lang="vi-VN" sz="1400" dirty="0">
              <a:latin typeface="Times New Roman" panose="02020603050405020304" pitchFamily="18" charset="0"/>
              <a:cs typeface="Times New Roman" panose="02020603050405020304" pitchFamily="18" charset="0"/>
            </a:endParaRPr>
          </a:p>
          <a:p>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altLang="en-US" sz="1400" dirty="0">
                <a:latin typeface="Times New Roman" panose="02020603050405020304" pitchFamily="18" charset="0"/>
                <a:cs typeface="Times New Roman" panose="02020603050405020304" pitchFamily="18" charset="0"/>
              </a:rPr>
              <a:t>Phim ảnh ngày càng phân cực: Càng về sau, các bộ phim càng có xu h</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ớng tạo ra nhiều </a:t>
            </a:r>
            <a:r>
              <a:rPr lang="" altLang="en-US" sz="1400" dirty="0">
                <a:latin typeface="Times New Roman" panose="02020603050405020304" pitchFamily="18" charset="0"/>
                <a:cs typeface="Times New Roman" panose="02020603050405020304" pitchFamily="18" charset="0"/>
              </a:rPr>
              <a:t>ý</a:t>
            </a:r>
            <a:r>
              <a:rPr lang="en-US" altLang="en-US" sz="1400" dirty="0">
                <a:latin typeface="Times New Roman" panose="02020603050405020304" pitchFamily="18" charset="0"/>
                <a:cs typeface="Times New Roman" panose="02020603050405020304" pitchFamily="18" charset="0"/>
              </a:rPr>
              <a:t> kiến trái chiều. Khán giả ít có "tiếng nói chung" hơn so với tr</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ớc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ây.</a:t>
            </a:r>
            <a:endParaRPr lang="en-US" alt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alt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altLang="en-US" sz="1400" dirty="0">
                <a:latin typeface="Times New Roman" panose="02020603050405020304" pitchFamily="18" charset="0"/>
                <a:cs typeface="Times New Roman" panose="02020603050405020304" pitchFamily="18" charset="0"/>
              </a:rPr>
              <a:t>Sự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ồng thuận giảm dần: Trong những n</a:t>
            </a:r>
            <a:r>
              <a:rPr lang="" altLang="en-US" sz="1400" dirty="0">
                <a:latin typeface="Times New Roman" panose="02020603050405020304" pitchFamily="18" charset="0"/>
                <a:cs typeface="Times New Roman" panose="02020603050405020304" pitchFamily="18" charset="0"/>
              </a:rPr>
              <a:t>ă</a:t>
            </a:r>
            <a:r>
              <a:rPr lang="en-US" altLang="en-US" sz="1400" dirty="0">
                <a:latin typeface="Times New Roman" panose="02020603050405020304" pitchFamily="18" charset="0"/>
                <a:cs typeface="Times New Roman" panose="02020603050405020304" pitchFamily="18" charset="0"/>
              </a:rPr>
              <a:t>m 1940, d</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ờng nh</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 dễ dàng hơn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ể tìm thấy những bộ phim mà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a số mọi ng</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ời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ều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ồng </a:t>
            </a:r>
            <a:r>
              <a:rPr lang="" altLang="en-US" sz="1400" dirty="0">
                <a:latin typeface="Times New Roman" panose="02020603050405020304" pitchFamily="18" charset="0"/>
                <a:cs typeface="Times New Roman" panose="02020603050405020304" pitchFamily="18" charset="0"/>
              </a:rPr>
              <a:t>ý</a:t>
            </a:r>
            <a:r>
              <a:rPr lang="en-US" altLang="en-US" sz="1400" dirty="0">
                <a:latin typeface="Times New Roman" panose="02020603050405020304" pitchFamily="18" charset="0"/>
                <a:cs typeface="Times New Roman" panose="02020603050405020304" pitchFamily="18" charset="0"/>
              </a:rPr>
              <a:t> là "hay" hoặc "dở". Ngày nay (ít nhất là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ến những n</a:t>
            </a:r>
            <a:r>
              <a:rPr lang="" altLang="en-US" sz="1400" dirty="0">
                <a:latin typeface="Times New Roman" panose="02020603050405020304" pitchFamily="18" charset="0"/>
                <a:cs typeface="Times New Roman" panose="02020603050405020304" pitchFamily="18" charset="0"/>
              </a:rPr>
              <a:t>ă</a:t>
            </a:r>
            <a:r>
              <a:rPr lang="en-US" altLang="en-US" sz="1400" dirty="0">
                <a:latin typeface="Times New Roman" panose="02020603050405020304" pitchFamily="18" charset="0"/>
                <a:cs typeface="Times New Roman" panose="02020603050405020304" pitchFamily="18" charset="0"/>
              </a:rPr>
              <a:t>m 2000), việc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ó khó kh</a:t>
            </a:r>
            <a:r>
              <a:rPr lang="" altLang="en-US" sz="1400" dirty="0">
                <a:latin typeface="Times New Roman" panose="02020603050405020304" pitchFamily="18" charset="0"/>
                <a:cs typeface="Times New Roman" panose="02020603050405020304" pitchFamily="18" charset="0"/>
              </a:rPr>
              <a:t>ă</a:t>
            </a:r>
            <a:r>
              <a:rPr lang="en-US" altLang="en-US" sz="1400" dirty="0">
                <a:latin typeface="Times New Roman" panose="02020603050405020304" pitchFamily="18" charset="0"/>
                <a:cs typeface="Times New Roman" panose="02020603050405020304" pitchFamily="18" charset="0"/>
              </a:rPr>
              <a:t>n hơn nhiều.</a:t>
            </a:r>
            <a:endParaRPr lang="en-US" alt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alt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altLang="en-US" sz="1400" dirty="0">
                <a:latin typeface="Times New Roman" panose="02020603050405020304" pitchFamily="18" charset="0"/>
                <a:cs typeface="Times New Roman" panose="02020603050405020304" pitchFamily="18" charset="0"/>
              </a:rPr>
              <a:t>Các giả thuyết có thể giải thích cho xu h</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ớng này (ngoài phạm vi biểu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ồ):</a:t>
            </a:r>
            <a:endParaRPr lang="en-US" altLang="en-US" sz="1400" dirty="0">
              <a:latin typeface="Times New Roman" panose="02020603050405020304" pitchFamily="18" charset="0"/>
              <a:cs typeface="Times New Roman" panose="02020603050405020304" pitchFamily="18" charset="0"/>
            </a:endParaRPr>
          </a:p>
          <a:p>
            <a:pPr indent="457200">
              <a:buFont typeface="Wingdings" panose="05000000000000000000" pitchFamily="2" charset="2"/>
              <a:buNone/>
            </a:pPr>
            <a:r>
              <a:rPr lang="en-US" altLang="en-US" sz="1400" dirty="0">
                <a:latin typeface="Times New Roman" panose="02020603050405020304" pitchFamily="18" charset="0"/>
                <a:cs typeface="Times New Roman" panose="02020603050405020304" pitchFamily="18" charset="0"/>
              </a:rPr>
              <a:t>Sự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a dạng hóa về thể loại và chủ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ề (nhiều phim "kén" khán giả hơn).</a:t>
            </a:r>
            <a:endParaRPr lang="en-US" altLang="en-US" sz="1400" dirty="0">
              <a:latin typeface="Times New Roman" panose="02020603050405020304" pitchFamily="18" charset="0"/>
              <a:cs typeface="Times New Roman" panose="02020603050405020304" pitchFamily="18" charset="0"/>
            </a:endParaRPr>
          </a:p>
          <a:p>
            <a:pPr indent="457200">
              <a:buFont typeface="Wingdings" panose="05000000000000000000" pitchFamily="2" charset="2"/>
              <a:buNone/>
            </a:pPr>
            <a:r>
              <a:rPr lang="en-US" altLang="en-US" sz="1400" dirty="0">
                <a:latin typeface="Times New Roman" panose="02020603050405020304" pitchFamily="18" charset="0"/>
                <a:cs typeface="Times New Roman" panose="02020603050405020304" pitchFamily="18" charset="0"/>
              </a:rPr>
              <a:t>Sự phát triển của internet và v</a:t>
            </a:r>
            <a:r>
              <a:rPr lang="" altLang="en-US" sz="1400" dirty="0">
                <a:latin typeface="Times New Roman" panose="02020603050405020304" pitchFamily="18" charset="0"/>
                <a:cs typeface="Times New Roman" panose="02020603050405020304" pitchFamily="18" charset="0"/>
              </a:rPr>
              <a:t>ă</a:t>
            </a:r>
            <a:r>
              <a:rPr lang="en-US" altLang="en-US" sz="1400" dirty="0">
                <a:latin typeface="Times New Roman" panose="02020603050405020304" pitchFamily="18" charset="0"/>
                <a:cs typeface="Times New Roman" panose="02020603050405020304" pitchFamily="18" charset="0"/>
              </a:rPr>
              <a:t>n hóa review (mọi ng</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ời có xu h</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ớng </a:t>
            </a:r>
            <a:r>
              <a:rPr lang="" altLang="en-US" sz="1400" dirty="0">
                <a:latin typeface="Times New Roman" panose="02020603050405020304" pitchFamily="18" charset="0"/>
                <a:cs typeface="Times New Roman" panose="02020603050405020304" pitchFamily="18" charset="0"/>
              </a:rPr>
              <a:t>đư</a:t>
            </a:r>
            <a:r>
              <a:rPr lang="en-US" altLang="en-US" sz="1400" dirty="0">
                <a:latin typeface="Times New Roman" panose="02020603050405020304" pitchFamily="18" charset="0"/>
                <a:cs typeface="Times New Roman" panose="02020603050405020304" pitchFamily="18" charset="0"/>
              </a:rPr>
              <a:t>a ra các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ánh giá cực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oan hơn).</a:t>
            </a:r>
            <a:endParaRPr lang="en-US" altLang="en-US" sz="1400" dirty="0">
              <a:latin typeface="Times New Roman" panose="02020603050405020304" pitchFamily="18" charset="0"/>
              <a:cs typeface="Times New Roman" panose="02020603050405020304" pitchFamily="18" charset="0"/>
            </a:endParaRPr>
          </a:p>
          <a:p>
            <a:pPr indent="457200">
              <a:buFont typeface="Wingdings" panose="05000000000000000000" pitchFamily="2" charset="2"/>
              <a:buNone/>
            </a:pPr>
            <a:r>
              <a:rPr lang="en-US" altLang="en-US" sz="1400" dirty="0">
                <a:latin typeface="Times New Roman" panose="02020603050405020304" pitchFamily="18" charset="0"/>
                <a:cs typeface="Times New Roman" panose="02020603050405020304" pitchFamily="18" charset="0"/>
              </a:rPr>
              <a:t>Sự thay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ổi trong cách làm phim, tập trung vào việc tạo ra các "bom tấn" gây tiếng vang lớn (cả tích cực và tiêu cực).</a:t>
            </a:r>
            <a:endParaRPr lang="en-US" altLang="en-US" sz="14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1"/>
          <a:stretch>
            <a:fillRect/>
          </a:stretch>
        </p:blipFill>
        <p:spPr>
          <a:xfrm>
            <a:off x="276225" y="812800"/>
            <a:ext cx="7827645" cy="54635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p:cNvSpPr>
            <a:spLocks noGrp="1"/>
          </p:cNvSpPr>
          <p:nvPr>
            <p:ph type="title" idx="4294967295"/>
          </p:nvPr>
        </p:nvSpPr>
        <p:spPr>
          <a:xfrm>
            <a:off x="0" y="365125"/>
            <a:ext cx="10515600" cy="1325563"/>
          </a:xfrm>
        </p:spPr>
        <p:txBody>
          <a:bodyPr/>
          <a:lstStyle/>
          <a:p>
            <a:r>
              <a:rPr lang="en-US" dirty="0"/>
              <a:t>Project analysis slide 5</a:t>
            </a:r>
            <a:endParaRPr lang="en-US" dirty="0"/>
          </a:p>
        </p:txBody>
      </p:sp>
      <p:cxnSp>
        <p:nvCxnSpPr>
          <p:cNvPr id="8" name="Straight Connector 7"/>
          <p:cNvCxnSpPr/>
          <p:nvPr/>
        </p:nvCxnSpPr>
        <p:spPr>
          <a:xfrm>
            <a:off x="10254343" y="522898"/>
            <a:ext cx="193765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p:cNvSpPr txBox="1"/>
          <p:nvPr/>
        </p:nvSpPr>
        <p:spPr>
          <a:xfrm>
            <a:off x="228600" y="190500"/>
            <a:ext cx="11734800" cy="38671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vi-VN" sz="2800" b="1" dirty="0">
                <a:latin typeface="Times New Roman" panose="02020603050405020304" pitchFamily="18" charset="0"/>
                <a:cs typeface="Times New Roman" panose="02020603050405020304" pitchFamily="18" charset="0"/>
                <a:sym typeface="+mn-ea"/>
              </a:rPr>
              <a:t>2. Phân tích các xu hướng</a:t>
            </a:r>
            <a:endParaRPr lang="en-US" sz="2800" dirty="0">
              <a:solidFill>
                <a:schemeClr val="tx1">
                  <a:lumMod val="75000"/>
                  <a:lumOff val="25000"/>
                </a:schemeClr>
              </a:solidFill>
            </a:endParaRPr>
          </a:p>
        </p:txBody>
      </p:sp>
      <p:cxnSp>
        <p:nvCxnSpPr>
          <p:cNvPr id="14" name="Straight Connector 13"/>
          <p:cNvCxnSpPr/>
          <p:nvPr/>
        </p:nvCxnSpPr>
        <p:spPr>
          <a:xfrm>
            <a:off x="0" y="522898"/>
            <a:ext cx="203407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472196" y="2000960"/>
            <a:ext cx="3491204" cy="3107690"/>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N</a:t>
            </a:r>
            <a:r>
              <a:rPr lang="vi-VN" sz="1400" b="1" dirty="0">
                <a:latin typeface="Times New Roman" panose="02020603050405020304" pitchFamily="18" charset="0"/>
                <a:cs typeface="Times New Roman" panose="02020603050405020304" pitchFamily="18" charset="0"/>
              </a:rPr>
              <a:t>hận xét về biểu đồ:</a:t>
            </a:r>
            <a:endParaRPr lang="vi-VN" sz="1400" dirty="0">
              <a:latin typeface="Times New Roman" panose="02020603050405020304" pitchFamily="18" charset="0"/>
              <a:cs typeface="Times New Roman" panose="02020603050405020304" pitchFamily="18" charset="0"/>
            </a:endParaRPr>
          </a:p>
          <a:p>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altLang="en-US" sz="1400" dirty="0">
                <a:latin typeface="Times New Roman" panose="02020603050405020304" pitchFamily="18" charset="0"/>
                <a:cs typeface="Times New Roman" panose="02020603050405020304" pitchFamily="18" charset="0"/>
              </a:rPr>
              <a:t>Xu h</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ớng "Hình chữ U": Khán giả ở hai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ầu của phổ tuổi (trẻ nhất và lớn tuổi nhất) là những ng</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ời có xu h</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ớng </a:t>
            </a:r>
            <a:r>
              <a:rPr lang="" altLang="en-US" sz="1400" dirty="0">
                <a:latin typeface="Times New Roman" panose="02020603050405020304" pitchFamily="18" charset="0"/>
                <a:cs typeface="Times New Roman" panose="02020603050405020304" pitchFamily="18" charset="0"/>
              </a:rPr>
              <a:t>đư</a:t>
            </a:r>
            <a:r>
              <a:rPr lang="en-US" altLang="en-US" sz="1400" dirty="0">
                <a:latin typeface="Times New Roman" panose="02020603050405020304" pitchFamily="18" charset="0"/>
                <a:cs typeface="Times New Roman" panose="02020603050405020304" pitchFamily="18" charset="0"/>
              </a:rPr>
              <a:t>a ra các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ánh giá phân cực nhất.</a:t>
            </a:r>
            <a:endParaRPr lang="en-US" alt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alt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altLang="en-US" sz="1400" dirty="0">
                <a:latin typeface="Times New Roman" panose="02020603050405020304" pitchFamily="18" charset="0"/>
                <a:cs typeface="Times New Roman" panose="02020603050405020304" pitchFamily="18" charset="0"/>
              </a:rPr>
              <a:t>Sự "Ôn hòa" của Tuổi trung niên: Các nhóm tuổi ở giữa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ặc biệt là từ 25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ến 49 tuổi) có xu h</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ớng "ôn hòa" hơn trong các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ánh giá của họ. Họ ít </a:t>
            </a:r>
            <a:r>
              <a:rPr lang="" altLang="en-US" sz="1400" dirty="0">
                <a:latin typeface="Times New Roman" panose="02020603050405020304" pitchFamily="18" charset="0"/>
                <a:cs typeface="Times New Roman" panose="02020603050405020304" pitchFamily="18" charset="0"/>
              </a:rPr>
              <a:t>đư</a:t>
            </a:r>
            <a:r>
              <a:rPr lang="en-US" altLang="en-US" sz="1400" dirty="0">
                <a:latin typeface="Times New Roman" panose="02020603050405020304" pitchFamily="18" charset="0"/>
                <a:cs typeface="Times New Roman" panose="02020603050405020304" pitchFamily="18" charset="0"/>
              </a:rPr>
              <a:t>a ra các mức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iểm tuyệt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ối (1 hoặc 5 sao) và có thể có xu h</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ớng cho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iểm ở mức giữa (2, 3, 4 sao) nhiều hơn.</a:t>
            </a:r>
            <a:endParaRPr lang="en-US" altLang="en-US" sz="1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64135" y="935355"/>
            <a:ext cx="8448675" cy="55886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p:cNvGrpSpPr/>
          <p:nvPr/>
        </p:nvGrpSpPr>
        <p:grpSpPr>
          <a:xfrm>
            <a:off x="4325258" y="1544068"/>
            <a:ext cx="3541486" cy="3769865"/>
            <a:chOff x="4325258" y="1229517"/>
            <a:chExt cx="3541486" cy="3769865"/>
          </a:xfrm>
        </p:grpSpPr>
        <p:sp>
          <p:nvSpPr>
            <p:cNvPr id="12" name="Diamond 11"/>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1"/>
          </p:cNvPr>
          <p:cNvPicPr>
            <a:picLocks noChangeAspect="1"/>
          </p:cNvPicPr>
          <p:nvPr/>
        </p:nvPicPr>
        <p:blipFill>
          <a:blip r:embed="rId2"/>
          <a:stretch>
            <a:fillRect/>
          </a:stretch>
        </p:blipFill>
        <p:spPr>
          <a:xfrm>
            <a:off x="5360332" y="5919419"/>
            <a:ext cx="1471335" cy="420363"/>
          </a:xfrm>
          <a:prstGeom prst="rect">
            <a:avLst/>
          </a:prstGeom>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itle 1"/>
          <p:cNvSpPr txBox="1"/>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Thành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viên</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tham</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gia</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5" name="Straight Connector 4"/>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478504" y="1103012"/>
            <a:ext cx="9657184"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Lê Nguyễn Quốc </a:t>
            </a:r>
            <a:r>
              <a:rPr lang="en-US" sz="3600" dirty="0" err="1">
                <a:latin typeface="Times New Roman" panose="02020603050405020304" pitchFamily="18" charset="0"/>
                <a:cs typeface="Times New Roman" panose="02020603050405020304" pitchFamily="18" charset="0"/>
              </a:rPr>
              <a:t>Hưng</a:t>
            </a:r>
            <a:r>
              <a:rPr lang="en-US" sz="3600" dirty="0">
                <a:latin typeface="Times New Roman" panose="02020603050405020304" pitchFamily="18" charset="0"/>
                <a:cs typeface="Times New Roman" panose="02020603050405020304" pitchFamily="18" charset="0"/>
              </a:rPr>
              <a:t> - 3121410240</a:t>
            </a:r>
            <a:endParaRPr lang="en-US" sz="36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478504" y="1835942"/>
            <a:ext cx="9657184" cy="646331"/>
          </a:xfrm>
          <a:prstGeom prst="rect">
            <a:avLst/>
          </a:prstGeom>
          <a:noFill/>
        </p:spPr>
        <p:txBody>
          <a:bodyPr wrap="square" rtlCol="0">
            <a:spAutoFit/>
          </a:bodyPr>
          <a:lstStyle/>
          <a:p>
            <a:pPr algn="ctr"/>
            <a:r>
              <a:rPr lang="en-US" sz="3600" dirty="0" err="1">
                <a:latin typeface="Times New Roman" panose="02020603050405020304" pitchFamily="18" charset="0"/>
                <a:cs typeface="Times New Roman" panose="02020603050405020304" pitchFamily="18" charset="0"/>
              </a:rPr>
              <a:t>Trần</a:t>
            </a:r>
            <a:r>
              <a:rPr lang="en-US" sz="3600" dirty="0">
                <a:latin typeface="Times New Roman" panose="02020603050405020304" pitchFamily="18" charset="0"/>
                <a:cs typeface="Times New Roman" panose="02020603050405020304" pitchFamily="18" charset="0"/>
              </a:rPr>
              <a:t> Bá Tiên - 3122410410</a:t>
            </a:r>
            <a:endParaRPr lang="en-US" sz="36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571810" y="2568872"/>
            <a:ext cx="9657184"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Bùi Thành Công- 3122410042</a:t>
            </a:r>
            <a:endParaRPr lang="en-US" sz="36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571810" y="3352118"/>
            <a:ext cx="9657184" cy="645160"/>
          </a:xfrm>
          <a:prstGeom prst="rect">
            <a:avLst/>
          </a:prstGeom>
          <a:noFill/>
        </p:spPr>
        <p:txBody>
          <a:bodyPr wrap="square" rtlCol="0">
            <a:spAutoFit/>
          </a:bodyPr>
          <a:lstStyle/>
          <a:p>
            <a:pPr algn="ctr"/>
            <a:r>
              <a:rPr lang="vi-VN" altLang="en-US" sz="3600" dirty="0">
                <a:latin typeface="Times New Roman" panose="02020603050405020304" pitchFamily="18" charset="0"/>
                <a:cs typeface="Times New Roman" panose="02020603050405020304" pitchFamily="18" charset="0"/>
              </a:rPr>
              <a:t>Dương</a:t>
            </a:r>
            <a:r>
              <a:rPr lang="en-US" sz="3600" dirty="0">
                <a:latin typeface="Times New Roman" panose="02020603050405020304" pitchFamily="18" charset="0"/>
                <a:cs typeface="Times New Roman" panose="02020603050405020304" pitchFamily="18" charset="0"/>
              </a:rPr>
              <a:t> Huỳnh Gia- 3121410167</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p:cNvSpPr>
            <a:spLocks noGrp="1"/>
          </p:cNvSpPr>
          <p:nvPr>
            <p:ph type="title" idx="4294967295"/>
          </p:nvPr>
        </p:nvSpPr>
        <p:spPr>
          <a:xfrm>
            <a:off x="0" y="365125"/>
            <a:ext cx="10515600" cy="1325563"/>
          </a:xfrm>
        </p:spPr>
        <p:txBody>
          <a:bodyPr/>
          <a:lstStyle/>
          <a:p>
            <a:r>
              <a:rPr lang="en-US" dirty="0"/>
              <a:t>Project analysis slide 3</a:t>
            </a:r>
            <a:endParaRPr lang="en-US" dirty="0"/>
          </a:p>
        </p:txBody>
      </p:sp>
      <p:cxnSp>
        <p:nvCxnSpPr>
          <p:cNvPr id="8" name="Straight Connector 7"/>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p:cNvSpPr txBox="1"/>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1. Định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nghĩa</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vấn</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đề</a:t>
            </a:r>
            <a:b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28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4" name="Straight Connector 13"/>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endParaRPr lang="en-US" sz="1600" b="1" dirty="0">
              <a:solidFill>
                <a:schemeClr val="bg1"/>
              </a:solidFill>
            </a:endParaRPr>
          </a:p>
        </p:txBody>
      </p:sp>
      <p:sp>
        <p:nvSpPr>
          <p:cNvPr id="47" name="Rectangle 46"/>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endParaRPr lang="en-US" sz="1600" b="1" dirty="0">
              <a:solidFill>
                <a:schemeClr val="bg1"/>
              </a:solidFill>
            </a:endParaRPr>
          </a:p>
        </p:txBody>
      </p:sp>
      <p:sp>
        <p:nvSpPr>
          <p:cNvPr id="48" name="Rectangle 47"/>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endParaRPr lang="en-US" sz="1600" b="1" dirty="0">
              <a:solidFill>
                <a:schemeClr val="bg1"/>
              </a:solidFill>
            </a:endParaRPr>
          </a:p>
        </p:txBody>
      </p:sp>
      <p:sp>
        <p:nvSpPr>
          <p:cNvPr id="49" name="Rectangle 48"/>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endParaRPr lang="en-US" sz="1600" b="1" dirty="0">
              <a:solidFill>
                <a:schemeClr val="bg1"/>
              </a:solidFill>
            </a:endParaRPr>
          </a:p>
        </p:txBody>
      </p:sp>
      <p:sp>
        <p:nvSpPr>
          <p:cNvPr id="50" name="Rectangle 49"/>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endParaRPr lang="en-US" sz="1600" b="1" dirty="0">
              <a:solidFill>
                <a:schemeClr val="bg1"/>
              </a:solidFill>
            </a:endParaRPr>
          </a:p>
        </p:txBody>
      </p:sp>
      <p:sp>
        <p:nvSpPr>
          <p:cNvPr id="51" name="Rectangle 50"/>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endParaRPr lang="en-US" sz="1400" dirty="0">
              <a:solidFill>
                <a:schemeClr val="bg1"/>
              </a:solidFill>
              <a:cs typeface="Segoe UI" panose="020B0502040204020203" pitchFamily="34" charset="0"/>
            </a:endParaRPr>
          </a:p>
        </p:txBody>
      </p:sp>
      <p:sp>
        <p:nvSpPr>
          <p:cNvPr id="52" name="Rectangle 51"/>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endParaRPr lang="en-US" sz="1400" dirty="0">
              <a:solidFill>
                <a:schemeClr val="bg1"/>
              </a:solidFill>
              <a:cs typeface="Segoe UI" panose="020B0502040204020203" pitchFamily="34" charset="0"/>
            </a:endParaRPr>
          </a:p>
        </p:txBody>
      </p:sp>
      <p:sp>
        <p:nvSpPr>
          <p:cNvPr id="53" name="Rectangle 52"/>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endParaRPr lang="en-US" sz="1400" dirty="0">
              <a:solidFill>
                <a:schemeClr val="bg1"/>
              </a:solidFill>
              <a:cs typeface="Segoe UI" panose="020B0502040204020203" pitchFamily="34" charset="0"/>
            </a:endParaRPr>
          </a:p>
        </p:txBody>
      </p:sp>
      <p:sp>
        <p:nvSpPr>
          <p:cNvPr id="54" name="Rectangle 53"/>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endParaRPr lang="en-US" sz="1400" dirty="0">
              <a:solidFill>
                <a:schemeClr val="bg1"/>
              </a:solidFill>
              <a:cs typeface="Segoe UI" panose="020B0502040204020203" pitchFamily="34" charset="0"/>
            </a:endParaRPr>
          </a:p>
        </p:txBody>
      </p:sp>
      <p:sp>
        <p:nvSpPr>
          <p:cNvPr id="55" name="Rectangle 54"/>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endParaRPr lang="en-US" sz="1400" dirty="0">
              <a:solidFill>
                <a:schemeClr val="bg1"/>
              </a:solidFill>
              <a:cs typeface="Segoe UI" panose="020B0502040204020203" pitchFamily="34" charset="0"/>
            </a:endParaRPr>
          </a:p>
        </p:txBody>
      </p:sp>
      <p:sp>
        <p:nvSpPr>
          <p:cNvPr id="56" name="Freeform 4197" descr="Icon of shopping cart."/>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lstStyle/>
          <a:p>
            <a:endParaRPr lang="en-US" dirty="0"/>
          </a:p>
        </p:txBody>
      </p:sp>
      <p:sp>
        <p:nvSpPr>
          <p:cNvPr id="57" name="Freeform 4344" descr="Icon of wrench. "/>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lstStyle/>
          <a:p>
            <a:endParaRPr lang="en-US" dirty="0"/>
          </a:p>
        </p:txBody>
      </p:sp>
      <p:grpSp>
        <p:nvGrpSpPr>
          <p:cNvPr id="58" name="Group 57" descr="Icon of money. "/>
          <p:cNvGrpSpPr/>
          <p:nvPr/>
        </p:nvGrpSpPr>
        <p:grpSpPr>
          <a:xfrm>
            <a:off x="5905833" y="2296118"/>
            <a:ext cx="380334" cy="382447"/>
            <a:chOff x="3746500" y="1344613"/>
            <a:chExt cx="285750" cy="287338"/>
          </a:xfrm>
          <a:solidFill>
            <a:schemeClr val="bg1"/>
          </a:solidFill>
        </p:grpSpPr>
        <p:sp>
          <p:nvSpPr>
            <p:cNvPr id="59" name="Freeform 497"/>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60" name="Freeform 498"/>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61" name="Freeform 499"/>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62" name="Freeform 500"/>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63" name="Freeform 501"/>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64" name="Freeform 502"/>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65" name="Freeform 503"/>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66" name="Freeform 504"/>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67" name="Group 66" descr="Icon of abacus. "/>
          <p:cNvGrpSpPr/>
          <p:nvPr/>
        </p:nvGrpSpPr>
        <p:grpSpPr>
          <a:xfrm>
            <a:off x="8071577" y="2296118"/>
            <a:ext cx="382447" cy="382447"/>
            <a:chOff x="877888" y="771525"/>
            <a:chExt cx="287338" cy="287338"/>
          </a:xfrm>
          <a:solidFill>
            <a:schemeClr val="bg1"/>
          </a:solidFill>
        </p:grpSpPr>
        <p:sp>
          <p:nvSpPr>
            <p:cNvPr id="68" name="Freeform 324"/>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69" name="Freeform 325"/>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70" name="Freeform 326"/>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71" name="Freeform 327"/>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
        <p:nvSpPr>
          <p:cNvPr id="72" name="Freeform 2319" descr="Icon of leaf. "/>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lstStyle/>
          <a:p>
            <a:endParaRPr lang="en-US" dirty="0"/>
          </a:p>
        </p:txBody>
      </p:sp>
      <p:sp>
        <p:nvSpPr>
          <p:cNvPr id="3" name="TextBox 2"/>
          <p:cNvSpPr txBox="1"/>
          <p:nvPr/>
        </p:nvSpPr>
        <p:spPr>
          <a:xfrm>
            <a:off x="358140" y="721360"/>
            <a:ext cx="11160760" cy="5518150"/>
          </a:xfrm>
          <a:prstGeom prst="rect">
            <a:avLst/>
          </a:prstGeom>
          <a:noFill/>
        </p:spPr>
        <p:txBody>
          <a:bodyPr wrap="square" rtlCol="0">
            <a:noAutofit/>
          </a:bodyPr>
          <a:lstStyle/>
          <a:p>
            <a:r>
              <a:rPr lang="en-US" altLang="en-US" sz="1600" b="1" dirty="0">
                <a:latin typeface="Times New Roman" panose="02020603050405020304" pitchFamily="18" charset="0"/>
                <a:cs typeface="Times New Roman" panose="02020603050405020304" pitchFamily="18" charset="0"/>
              </a:rPr>
              <a:t>1. Nguồn gốc</a:t>
            </a:r>
            <a:endParaRPr lang="en-US" altLang="en-US" sz="1600" b="1" dirty="0">
              <a:latin typeface="Times New Roman" panose="02020603050405020304" pitchFamily="18" charset="0"/>
              <a:cs typeface="Times New Roman" panose="02020603050405020304" pitchFamily="18" charset="0"/>
            </a:endParaRPr>
          </a:p>
          <a:p>
            <a:r>
              <a:rPr lang="en-US" altLang="en-US" sz="1600" dirty="0">
                <a:latin typeface="Times New Roman" panose="02020603050405020304" pitchFamily="18" charset="0"/>
                <a:cs typeface="Times New Roman" panose="02020603050405020304" pitchFamily="18" charset="0"/>
              </a:rPr>
              <a:t>Dữ liệu </a:t>
            </a:r>
            <a:r>
              <a:rPr lang="" altLang="en-US" sz="1600" dirty="0">
                <a:latin typeface="Times New Roman" panose="02020603050405020304" pitchFamily="18" charset="0"/>
                <a:cs typeface="Times New Roman" panose="02020603050405020304" pitchFamily="18" charset="0"/>
              </a:rPr>
              <a:t>đư</a:t>
            </a:r>
            <a:r>
              <a:rPr lang="en-US" altLang="en-US" sz="1600" dirty="0">
                <a:latin typeface="Times New Roman" panose="02020603050405020304" pitchFamily="18" charset="0"/>
                <a:cs typeface="Times New Roman" panose="02020603050405020304" pitchFamily="18" charset="0"/>
              </a:rPr>
              <a:t>ợc thu thập và công bố bởi phòng thí nghiệm nghiên cứu GroupLens tại </a:t>
            </a:r>
            <a:r>
              <a:rPr lang="" altLang="en-US" sz="1600" dirty="0">
                <a:latin typeface="Times New Roman" panose="02020603050405020304" pitchFamily="18" charset="0"/>
                <a:cs typeface="Times New Roman" panose="02020603050405020304" pitchFamily="18" charset="0"/>
              </a:rPr>
              <a:t>Đ</a:t>
            </a:r>
            <a:r>
              <a:rPr lang="en-US" altLang="en-US" sz="1600" dirty="0">
                <a:latin typeface="Times New Roman" panose="02020603050405020304" pitchFamily="18" charset="0"/>
                <a:cs typeface="Times New Roman" panose="02020603050405020304" pitchFamily="18" charset="0"/>
              </a:rPr>
              <a:t>ại học Minnesota (University of Minnesota). Dữ liệu này </a:t>
            </a:r>
            <a:r>
              <a:rPr lang="" altLang="en-US" sz="1600" dirty="0">
                <a:latin typeface="Times New Roman" panose="02020603050405020304" pitchFamily="18" charset="0"/>
                <a:cs typeface="Times New Roman" panose="02020603050405020304" pitchFamily="18" charset="0"/>
              </a:rPr>
              <a:t>đư</a:t>
            </a:r>
            <a:r>
              <a:rPr lang="en-US" altLang="en-US" sz="1600" dirty="0">
                <a:latin typeface="Times New Roman" panose="02020603050405020304" pitchFamily="18" charset="0"/>
                <a:cs typeface="Times New Roman" panose="02020603050405020304" pitchFamily="18" charset="0"/>
              </a:rPr>
              <a:t>ợc thu thập thông qua trang web MovieLens, một hệ thống </a:t>
            </a:r>
            <a:r>
              <a:rPr lang="" altLang="en-US" sz="1600" dirty="0">
                <a:latin typeface="Times New Roman" panose="02020603050405020304" pitchFamily="18" charset="0"/>
                <a:cs typeface="Times New Roman" panose="02020603050405020304" pitchFamily="18" charset="0"/>
              </a:rPr>
              <a:t>đ</a:t>
            </a:r>
            <a:r>
              <a:rPr lang="en-US" altLang="en-US" sz="1600" dirty="0">
                <a:latin typeface="Times New Roman" panose="02020603050405020304" pitchFamily="18" charset="0"/>
                <a:cs typeface="Times New Roman" panose="02020603050405020304" pitchFamily="18" charset="0"/>
              </a:rPr>
              <a:t>ề xuất phim.</a:t>
            </a:r>
            <a:endParaRPr lang="en-US" altLang="en-US" sz="1600" dirty="0">
              <a:latin typeface="Times New Roman" panose="02020603050405020304" pitchFamily="18" charset="0"/>
              <a:cs typeface="Times New Roman" panose="02020603050405020304" pitchFamily="18" charset="0"/>
            </a:endParaRPr>
          </a:p>
          <a:p>
            <a:endParaRPr lang="en-US" altLang="en-US" sz="1600" dirty="0">
              <a:latin typeface="Times New Roman" panose="02020603050405020304" pitchFamily="18" charset="0"/>
              <a:cs typeface="Times New Roman" panose="02020603050405020304" pitchFamily="18" charset="0"/>
            </a:endParaRPr>
          </a:p>
          <a:p>
            <a:r>
              <a:rPr lang="en-US" altLang="en-US" sz="1600" b="1" dirty="0">
                <a:latin typeface="Times New Roman" panose="02020603050405020304" pitchFamily="18" charset="0"/>
                <a:cs typeface="Times New Roman" panose="02020603050405020304" pitchFamily="18" charset="0"/>
              </a:rPr>
              <a:t>2. Phạm vi dữ liệu</a:t>
            </a:r>
            <a:endParaRPr lang="en-US" altLang="en-US" sz="1600" b="1" dirty="0">
              <a:latin typeface="Times New Roman" panose="02020603050405020304" pitchFamily="18" charset="0"/>
              <a:cs typeface="Times New Roman" panose="02020603050405020304" pitchFamily="18" charset="0"/>
            </a:endParaRPr>
          </a:p>
          <a:p>
            <a:r>
              <a:rPr lang="en-US" altLang="en-US" sz="1600" dirty="0">
                <a:latin typeface="Times New Roman" panose="02020603050405020304" pitchFamily="18" charset="0"/>
                <a:cs typeface="Times New Roman" panose="02020603050405020304" pitchFamily="18" charset="0"/>
              </a:rPr>
              <a:t>Bộ dữ liệu này (phiên bản MovieLens 1M) chứa 1.000.209 l</a:t>
            </a:r>
            <a:r>
              <a:rPr lang="" altLang="en-US" sz="1600" dirty="0">
                <a:latin typeface="Times New Roman" panose="02020603050405020304" pitchFamily="18" charset="0"/>
                <a:cs typeface="Times New Roman" panose="02020603050405020304" pitchFamily="18" charset="0"/>
              </a:rPr>
              <a:t>ư</a:t>
            </a:r>
            <a:r>
              <a:rPr lang="en-US" altLang="en-US" sz="1600" dirty="0">
                <a:latin typeface="Times New Roman" panose="02020603050405020304" pitchFamily="18" charset="0"/>
                <a:cs typeface="Times New Roman" panose="02020603050405020304" pitchFamily="18" charset="0"/>
              </a:rPr>
              <a:t>ợt xếp hạng ẩn danh từ 6.040 ng</a:t>
            </a:r>
            <a:r>
              <a:rPr lang="" altLang="en-US" sz="1600" dirty="0">
                <a:latin typeface="Times New Roman" panose="02020603050405020304" pitchFamily="18" charset="0"/>
                <a:cs typeface="Times New Roman" panose="02020603050405020304" pitchFamily="18" charset="0"/>
              </a:rPr>
              <a:t>ư</a:t>
            </a:r>
            <a:r>
              <a:rPr lang="en-US" altLang="en-US" sz="1600" dirty="0">
                <a:latin typeface="Times New Roman" panose="02020603050405020304" pitchFamily="18" charset="0"/>
                <a:cs typeface="Times New Roman" panose="02020603050405020304" pitchFamily="18" charset="0"/>
              </a:rPr>
              <a:t>ời dùng cho khoảng 3.900 bộ phim.</a:t>
            </a:r>
            <a:r>
              <a:rPr lang="vi-VN" altLang="en-US" sz="1600"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Ngoài ra, bộ dữ liệu còn bao gồm:</a:t>
            </a:r>
            <a:endParaRPr lang="en-US" altLang="en-US" sz="1600" dirty="0">
              <a:latin typeface="Times New Roman" panose="02020603050405020304" pitchFamily="18" charset="0"/>
              <a:cs typeface="Times New Roman" panose="02020603050405020304" pitchFamily="18" charset="0"/>
            </a:endParaRPr>
          </a:p>
          <a:p>
            <a:r>
              <a:rPr lang="vi-VN" altLang="en-US" sz="1600"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Thông tin nhân khẩu học của ng</a:t>
            </a:r>
            <a:r>
              <a:rPr lang="" altLang="en-US" sz="1600" dirty="0">
                <a:latin typeface="Times New Roman" panose="02020603050405020304" pitchFamily="18" charset="0"/>
                <a:cs typeface="Times New Roman" panose="02020603050405020304" pitchFamily="18" charset="0"/>
              </a:rPr>
              <a:t>ư</a:t>
            </a:r>
            <a:r>
              <a:rPr lang="en-US" altLang="en-US" sz="1600" dirty="0">
                <a:latin typeface="Times New Roman" panose="02020603050405020304" pitchFamily="18" charset="0"/>
                <a:cs typeface="Times New Roman" panose="02020603050405020304" pitchFamily="18" charset="0"/>
              </a:rPr>
              <a:t>ời dùng (Giới tính, Tuổi, Nghề nghiệp, Mã Zip).</a:t>
            </a:r>
            <a:endParaRPr lang="en-US" altLang="en-US" sz="1600" dirty="0">
              <a:latin typeface="Times New Roman" panose="02020603050405020304" pitchFamily="18" charset="0"/>
              <a:cs typeface="Times New Roman" panose="02020603050405020304" pitchFamily="18" charset="0"/>
            </a:endParaRPr>
          </a:p>
          <a:p>
            <a:r>
              <a:rPr lang="vi-VN" altLang="en-US" sz="1600"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Thông tin chi tiết của phim (Tiêu </a:t>
            </a:r>
            <a:r>
              <a:rPr lang="" altLang="en-US" sz="1600" dirty="0">
                <a:latin typeface="Times New Roman" panose="02020603050405020304" pitchFamily="18" charset="0"/>
                <a:cs typeface="Times New Roman" panose="02020603050405020304" pitchFamily="18" charset="0"/>
              </a:rPr>
              <a:t>đ</a:t>
            </a:r>
            <a:r>
              <a:rPr lang="en-US" altLang="en-US" sz="1600" dirty="0">
                <a:latin typeface="Times New Roman" panose="02020603050405020304" pitchFamily="18" charset="0"/>
                <a:cs typeface="Times New Roman" panose="02020603050405020304" pitchFamily="18" charset="0"/>
              </a:rPr>
              <a:t>ề, N</a:t>
            </a:r>
            <a:r>
              <a:rPr lang="" altLang="en-US" sz="1600" dirty="0">
                <a:latin typeface="Times New Roman" panose="02020603050405020304" pitchFamily="18" charset="0"/>
                <a:cs typeface="Times New Roman" panose="02020603050405020304" pitchFamily="18" charset="0"/>
              </a:rPr>
              <a:t>ă</a:t>
            </a:r>
            <a:r>
              <a:rPr lang="en-US" altLang="en-US" sz="1600" dirty="0">
                <a:latin typeface="Times New Roman" panose="02020603050405020304" pitchFamily="18" charset="0"/>
                <a:cs typeface="Times New Roman" panose="02020603050405020304" pitchFamily="18" charset="0"/>
              </a:rPr>
              <a:t>m sản xuất, và Thể loại).</a:t>
            </a:r>
            <a:endParaRPr lang="en-US" altLang="en-US" sz="1600" dirty="0">
              <a:latin typeface="Times New Roman" panose="02020603050405020304" pitchFamily="18" charset="0"/>
              <a:cs typeface="Times New Roman" panose="02020603050405020304" pitchFamily="18" charset="0"/>
            </a:endParaRPr>
          </a:p>
          <a:p>
            <a:endParaRPr lang="en-US" altLang="en-US" sz="1600" dirty="0">
              <a:latin typeface="Times New Roman" panose="02020603050405020304" pitchFamily="18" charset="0"/>
              <a:cs typeface="Times New Roman" panose="02020603050405020304" pitchFamily="18" charset="0"/>
            </a:endParaRPr>
          </a:p>
          <a:p>
            <a:r>
              <a:rPr lang="en-US" altLang="en-US" sz="1600" b="1" dirty="0">
                <a:latin typeface="Times New Roman" panose="02020603050405020304" pitchFamily="18" charset="0"/>
                <a:cs typeface="Times New Roman" panose="02020603050405020304" pitchFamily="18" charset="0"/>
              </a:rPr>
              <a:t>3. Cấu trúc dữ liệu</a:t>
            </a:r>
            <a:endParaRPr lang="en-US" altLang="en-US" sz="1600" b="1" dirty="0">
              <a:latin typeface="Times New Roman" panose="02020603050405020304" pitchFamily="18" charset="0"/>
              <a:cs typeface="Times New Roman" panose="02020603050405020304" pitchFamily="18" charset="0"/>
            </a:endParaRPr>
          </a:p>
          <a:p>
            <a:r>
              <a:rPr lang="en-US" altLang="en-US" sz="1600" dirty="0">
                <a:latin typeface="Times New Roman" panose="02020603050405020304" pitchFamily="18" charset="0"/>
                <a:cs typeface="Times New Roman" panose="02020603050405020304" pitchFamily="18" charset="0"/>
              </a:rPr>
              <a:t>Bộ dữ liệu gốc </a:t>
            </a:r>
            <a:r>
              <a:rPr lang="" altLang="en-US" sz="1600" dirty="0">
                <a:latin typeface="Times New Roman" panose="02020603050405020304" pitchFamily="18" charset="0"/>
                <a:cs typeface="Times New Roman" panose="02020603050405020304" pitchFamily="18" charset="0"/>
              </a:rPr>
              <a:t>đư</a:t>
            </a:r>
            <a:r>
              <a:rPr lang="en-US" altLang="en-US" sz="1600" dirty="0">
                <a:latin typeface="Times New Roman" panose="02020603050405020304" pitchFamily="18" charset="0"/>
                <a:cs typeface="Times New Roman" panose="02020603050405020304" pitchFamily="18" charset="0"/>
              </a:rPr>
              <a:t>ợc cung cấp d</a:t>
            </a:r>
            <a:r>
              <a:rPr lang="" altLang="en-US" sz="1600" dirty="0">
                <a:latin typeface="Times New Roman" panose="02020603050405020304" pitchFamily="18" charset="0"/>
                <a:cs typeface="Times New Roman" panose="02020603050405020304" pitchFamily="18" charset="0"/>
              </a:rPr>
              <a:t>ư</a:t>
            </a:r>
            <a:r>
              <a:rPr lang="en-US" altLang="en-US" sz="1600" dirty="0">
                <a:latin typeface="Times New Roman" panose="02020603050405020304" pitchFamily="18" charset="0"/>
                <a:cs typeface="Times New Roman" panose="02020603050405020304" pitchFamily="18" charset="0"/>
              </a:rPr>
              <a:t>ới dạng ba tệp v</a:t>
            </a:r>
            <a:r>
              <a:rPr lang="" altLang="en-US" sz="1600" dirty="0">
                <a:latin typeface="Times New Roman" panose="02020603050405020304" pitchFamily="18" charset="0"/>
                <a:cs typeface="Times New Roman" panose="02020603050405020304" pitchFamily="18" charset="0"/>
              </a:rPr>
              <a:t>ă</a:t>
            </a:r>
            <a:r>
              <a:rPr lang="en-US" altLang="en-US" sz="1600" dirty="0">
                <a:latin typeface="Times New Roman" panose="02020603050405020304" pitchFamily="18" charset="0"/>
                <a:cs typeface="Times New Roman" panose="02020603050405020304" pitchFamily="18" charset="0"/>
              </a:rPr>
              <a:t>n bản (.dat), bao gồm: users.dat, ratings.dat, và movies.dat.</a:t>
            </a:r>
            <a:endParaRPr lang="en-US" altLang="en-US" sz="1600" dirty="0">
              <a:latin typeface="Times New Roman" panose="02020603050405020304" pitchFamily="18" charset="0"/>
              <a:cs typeface="Times New Roman" panose="02020603050405020304" pitchFamily="18" charset="0"/>
            </a:endParaRPr>
          </a:p>
          <a:p>
            <a:r>
              <a:rPr lang="en-US" altLang="en-US" sz="1600" dirty="0">
                <a:latin typeface="Times New Roman" panose="02020603050405020304" pitchFamily="18" charset="0"/>
                <a:cs typeface="Times New Roman" panose="02020603050405020304" pitchFamily="18" charset="0"/>
              </a:rPr>
              <a:t>Bên trong mỗi tệp, mỗi dòng dữ liệu có cấu trúc </a:t>
            </a:r>
            <a:r>
              <a:rPr lang="" altLang="en-US" sz="1600" dirty="0">
                <a:latin typeface="Times New Roman" panose="02020603050405020304" pitchFamily="18" charset="0"/>
                <a:cs typeface="Times New Roman" panose="02020603050405020304" pitchFamily="18" charset="0"/>
              </a:rPr>
              <a:t>đư</a:t>
            </a:r>
            <a:r>
              <a:rPr lang="en-US" altLang="en-US" sz="1600" dirty="0">
                <a:latin typeface="Times New Roman" panose="02020603050405020304" pitchFamily="18" charset="0"/>
                <a:cs typeface="Times New Roman" panose="02020603050405020304" pitchFamily="18" charset="0"/>
              </a:rPr>
              <a:t>ợc phân tách bằng dấu hai chấm kép (::)</a:t>
            </a:r>
            <a:endParaRPr lang="en-US" altLang="en-US" sz="1600" dirty="0">
              <a:latin typeface="Times New Roman" panose="02020603050405020304" pitchFamily="18" charset="0"/>
              <a:cs typeface="Times New Roman" panose="02020603050405020304" pitchFamily="18" charset="0"/>
            </a:endParaRPr>
          </a:p>
          <a:p>
            <a:r>
              <a:rPr lang="vi-VN" altLang="en-US" sz="1600"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users.dat: Mỗi dòng chứa thông tin về một ng</a:t>
            </a:r>
            <a:r>
              <a:rPr lang="" altLang="en-US" sz="1600" dirty="0">
                <a:latin typeface="Times New Roman" panose="02020603050405020304" pitchFamily="18" charset="0"/>
                <a:cs typeface="Times New Roman" panose="02020603050405020304" pitchFamily="18" charset="0"/>
              </a:rPr>
              <a:t>ư</a:t>
            </a:r>
            <a:r>
              <a:rPr lang="en-US" altLang="en-US" sz="1600" dirty="0">
                <a:latin typeface="Times New Roman" panose="02020603050405020304" pitchFamily="18" charset="0"/>
                <a:cs typeface="Times New Roman" panose="02020603050405020304" pitchFamily="18" charset="0"/>
              </a:rPr>
              <a:t>ời dùng.</a:t>
            </a:r>
            <a:endParaRPr lang="en-US" altLang="en-US" sz="1600" dirty="0">
              <a:latin typeface="Times New Roman" panose="02020603050405020304" pitchFamily="18" charset="0"/>
              <a:cs typeface="Times New Roman" panose="02020603050405020304" pitchFamily="18" charset="0"/>
            </a:endParaRPr>
          </a:p>
          <a:p>
            <a:pPr marL="457200" lvl="1" indent="457200"/>
            <a:r>
              <a:rPr lang="en-US" altLang="en-US" sz="1600" dirty="0">
                <a:latin typeface="Times New Roman" panose="02020603050405020304" pitchFamily="18" charset="0"/>
                <a:cs typeface="Times New Roman" panose="02020603050405020304" pitchFamily="18" charset="0"/>
              </a:rPr>
              <a:t>Cấu trúc: UserID::Gender::Age::Occupation::Zip-code</a:t>
            </a:r>
            <a:r>
              <a:rPr lang="vi-VN" altLang="en-US" sz="1600" dirty="0">
                <a:latin typeface="Times New Roman" panose="02020603050405020304" pitchFamily="18" charset="0"/>
                <a:cs typeface="Times New Roman" panose="02020603050405020304" pitchFamily="18" charset="0"/>
              </a:rPr>
              <a:t> </a:t>
            </a:r>
            <a:endParaRPr lang="en-US" altLang="en-US" sz="1600" dirty="0">
              <a:latin typeface="Times New Roman" panose="02020603050405020304" pitchFamily="18" charset="0"/>
              <a:cs typeface="Times New Roman" panose="02020603050405020304" pitchFamily="18" charset="0"/>
            </a:endParaRPr>
          </a:p>
          <a:p>
            <a:r>
              <a:rPr lang="vi-VN" altLang="en-US" sz="1600"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ratings.dat: Mỗi dòng chứa thông tin về một l</a:t>
            </a:r>
            <a:r>
              <a:rPr lang="" altLang="en-US" sz="1600" dirty="0">
                <a:latin typeface="Times New Roman" panose="02020603050405020304" pitchFamily="18" charset="0"/>
                <a:cs typeface="Times New Roman" panose="02020603050405020304" pitchFamily="18" charset="0"/>
              </a:rPr>
              <a:t>ư</a:t>
            </a:r>
            <a:r>
              <a:rPr lang="en-US" altLang="en-US" sz="1600" dirty="0">
                <a:latin typeface="Times New Roman" panose="02020603050405020304" pitchFamily="18" charset="0"/>
                <a:cs typeface="Times New Roman" panose="02020603050405020304" pitchFamily="18" charset="0"/>
              </a:rPr>
              <a:t>ợt xếp hạng của ng</a:t>
            </a:r>
            <a:r>
              <a:rPr lang="" altLang="en-US" sz="1600" dirty="0">
                <a:latin typeface="Times New Roman" panose="02020603050405020304" pitchFamily="18" charset="0"/>
                <a:cs typeface="Times New Roman" panose="02020603050405020304" pitchFamily="18" charset="0"/>
              </a:rPr>
              <a:t>ư</a:t>
            </a:r>
            <a:r>
              <a:rPr lang="en-US" altLang="en-US" sz="1600" dirty="0">
                <a:latin typeface="Times New Roman" panose="02020603050405020304" pitchFamily="18" charset="0"/>
                <a:cs typeface="Times New Roman" panose="02020603050405020304" pitchFamily="18" charset="0"/>
              </a:rPr>
              <a:t>ời dùng cho phim.</a:t>
            </a:r>
            <a:endParaRPr lang="en-US" altLang="en-US" sz="1600" dirty="0">
              <a:latin typeface="Times New Roman" panose="02020603050405020304" pitchFamily="18" charset="0"/>
              <a:cs typeface="Times New Roman" panose="02020603050405020304" pitchFamily="18" charset="0"/>
            </a:endParaRPr>
          </a:p>
          <a:p>
            <a:pPr marL="457200" lvl="1" indent="457200"/>
            <a:r>
              <a:rPr lang="en-US" altLang="en-US" sz="1600" dirty="0">
                <a:latin typeface="Times New Roman" panose="02020603050405020304" pitchFamily="18" charset="0"/>
                <a:cs typeface="Times New Roman" panose="02020603050405020304" pitchFamily="18" charset="0"/>
              </a:rPr>
              <a:t>Cấu trúc: UserID::MovieID::Rating::Timestamp</a:t>
            </a:r>
            <a:r>
              <a:rPr lang="vi-VN" altLang="en-US" sz="1600" dirty="0">
                <a:latin typeface="Times New Roman" panose="02020603050405020304" pitchFamily="18" charset="0"/>
                <a:cs typeface="Times New Roman" panose="02020603050405020304" pitchFamily="18" charset="0"/>
              </a:rPr>
              <a:t>	</a:t>
            </a:r>
            <a:endParaRPr lang="en-US" altLang="en-US" sz="1600" dirty="0">
              <a:latin typeface="Times New Roman" panose="02020603050405020304" pitchFamily="18" charset="0"/>
              <a:cs typeface="Times New Roman" panose="02020603050405020304" pitchFamily="18" charset="0"/>
            </a:endParaRPr>
          </a:p>
          <a:p>
            <a:r>
              <a:rPr lang="vi-VN" altLang="en-US" sz="1600"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movies.dat: Mỗi dòng chứa thông tin về một bộ phim.</a:t>
            </a:r>
            <a:endParaRPr lang="en-US" altLang="en-US" sz="1600" dirty="0">
              <a:latin typeface="Times New Roman" panose="02020603050405020304" pitchFamily="18" charset="0"/>
              <a:cs typeface="Times New Roman" panose="02020603050405020304" pitchFamily="18" charset="0"/>
            </a:endParaRPr>
          </a:p>
          <a:p>
            <a:pPr marL="457200" lvl="1" indent="457200"/>
            <a:r>
              <a:rPr lang="en-US" altLang="en-US" sz="1600" dirty="0">
                <a:latin typeface="Times New Roman" panose="02020603050405020304" pitchFamily="18" charset="0"/>
                <a:cs typeface="Times New Roman" panose="02020603050405020304" pitchFamily="18" charset="0"/>
              </a:rPr>
              <a:t>Cấu trúc: MovieID::Title::Genres</a:t>
            </a:r>
            <a:r>
              <a:rPr lang="vi-VN" altLang="en-US" sz="1600" dirty="0">
                <a:latin typeface="Times New Roman" panose="02020603050405020304" pitchFamily="18" charset="0"/>
                <a:cs typeface="Times New Roman" panose="02020603050405020304" pitchFamily="18" charset="0"/>
              </a:rPr>
              <a:t> 	</a:t>
            </a:r>
            <a:endParaRPr lang="vi-VN" altLang="en-US" sz="1600" dirty="0">
              <a:latin typeface="Times New Roman" panose="02020603050405020304" pitchFamily="18" charset="0"/>
              <a:cs typeface="Times New Roman" panose="02020603050405020304" pitchFamily="18" charset="0"/>
            </a:endParaRPr>
          </a:p>
          <a:p>
            <a:pPr marL="457200" lvl="1" indent="457200"/>
            <a:endParaRPr lang="en-US" altLang="en-US" sz="1600" dirty="0">
              <a:latin typeface="Times New Roman" panose="02020603050405020304" pitchFamily="18" charset="0"/>
              <a:cs typeface="Times New Roman" panose="02020603050405020304" pitchFamily="18" charset="0"/>
            </a:endParaRPr>
          </a:p>
          <a:p>
            <a:r>
              <a:rPr lang="en-US" altLang="en-US" sz="1600" dirty="0">
                <a:latin typeface="Times New Roman" panose="02020603050405020304" pitchFamily="18" charset="0"/>
                <a:cs typeface="Times New Roman" panose="02020603050405020304" pitchFamily="18" charset="0"/>
              </a:rPr>
              <a:t>L</a:t>
            </a:r>
            <a:r>
              <a:rPr lang="" altLang="en-US" sz="1600" dirty="0">
                <a:latin typeface="Times New Roman" panose="02020603050405020304" pitchFamily="18" charset="0"/>
                <a:cs typeface="Times New Roman" panose="02020603050405020304" pitchFamily="18" charset="0"/>
              </a:rPr>
              <a:t>ư</a:t>
            </a:r>
            <a:r>
              <a:rPr lang="en-US" altLang="en-US" sz="1600" dirty="0">
                <a:latin typeface="Times New Roman" panose="02020603050405020304" pitchFamily="18" charset="0"/>
                <a:cs typeface="Times New Roman" panose="02020603050405020304" pitchFamily="18" charset="0"/>
              </a:rPr>
              <a:t>u </a:t>
            </a:r>
            <a:r>
              <a:rPr lang="" altLang="en-US" sz="1600" dirty="0">
                <a:latin typeface="Times New Roman" panose="02020603050405020304" pitchFamily="18" charset="0"/>
                <a:cs typeface="Times New Roman" panose="02020603050405020304" pitchFamily="18" charset="0"/>
              </a:rPr>
              <a:t>ý</a:t>
            </a:r>
            <a:r>
              <a:rPr lang="en-US" altLang="en-US" sz="1600" dirty="0">
                <a:latin typeface="Times New Roman" panose="02020603050405020304" pitchFamily="18" charset="0"/>
                <a:cs typeface="Times New Roman" panose="02020603050405020304" pitchFamily="18" charset="0"/>
              </a:rPr>
              <a:t>: Trong tr</a:t>
            </a:r>
            <a:r>
              <a:rPr lang="" altLang="en-US" sz="1600" dirty="0">
                <a:latin typeface="Times New Roman" panose="02020603050405020304" pitchFamily="18" charset="0"/>
                <a:cs typeface="Times New Roman" panose="02020603050405020304" pitchFamily="18" charset="0"/>
              </a:rPr>
              <a:t>ư</a:t>
            </a:r>
            <a:r>
              <a:rPr lang="en-US" altLang="en-US" sz="1600" dirty="0">
                <a:latin typeface="Times New Roman" panose="02020603050405020304" pitchFamily="18" charset="0"/>
                <a:cs typeface="Times New Roman" panose="02020603050405020304" pitchFamily="18" charset="0"/>
              </a:rPr>
              <a:t>ờng Thể loại (Genres), các thể loại khác nhau </a:t>
            </a:r>
            <a:r>
              <a:rPr lang="" altLang="en-US" sz="1600" dirty="0">
                <a:latin typeface="Times New Roman" panose="02020603050405020304" pitchFamily="18" charset="0"/>
                <a:cs typeface="Times New Roman" panose="02020603050405020304" pitchFamily="18" charset="0"/>
              </a:rPr>
              <a:t>đư</a:t>
            </a:r>
            <a:r>
              <a:rPr lang="en-US" altLang="en-US" sz="1600" dirty="0">
                <a:latin typeface="Times New Roman" panose="02020603050405020304" pitchFamily="18" charset="0"/>
                <a:cs typeface="Times New Roman" panose="02020603050405020304" pitchFamily="18" charset="0"/>
              </a:rPr>
              <a:t>ợc phân tách bằng dấu gạch </a:t>
            </a:r>
            <a:r>
              <a:rPr lang="" altLang="en-US" sz="1600" dirty="0">
                <a:latin typeface="Times New Roman" panose="02020603050405020304" pitchFamily="18" charset="0"/>
                <a:cs typeface="Times New Roman" panose="02020603050405020304" pitchFamily="18" charset="0"/>
              </a:rPr>
              <a:t>đ</a:t>
            </a:r>
            <a:r>
              <a:rPr lang="en-US" altLang="en-US" sz="1600" dirty="0">
                <a:latin typeface="Times New Roman" panose="02020603050405020304" pitchFamily="18" charset="0"/>
                <a:cs typeface="Times New Roman" panose="02020603050405020304" pitchFamily="18" charset="0"/>
              </a:rPr>
              <a:t>ứng (|).</a:t>
            </a:r>
            <a:endParaRPr lang="en-US"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Table 1"/>
          <p:cNvGraphicFramePr/>
          <p:nvPr/>
        </p:nvGraphicFramePr>
        <p:xfrm>
          <a:off x="919480" y="838200"/>
          <a:ext cx="10485120" cy="0"/>
        </p:xfrm>
        <a:graphic>
          <a:graphicData uri="http://schemas.openxmlformats.org/drawingml/2006/table">
            <a:tbl>
              <a:tblPr/>
              <a:tblGrid>
                <a:gridCol w="2621280"/>
                <a:gridCol w="2621280"/>
              </a:tblGrid>
              <a:tr h="0">
                <a:tc>
                  <a:txBody>
                    <a:bodyPr/>
                    <a:p>
                      <a:pPr marL="0" indent="0">
                        <a:spcBef>
                          <a:spcPct val="0"/>
                        </a:spcBef>
                        <a:spcAft>
                          <a:spcPct val="0"/>
                        </a:spcAft>
                      </a:pPr>
                      <a:r>
                        <a:rPr sz="1400">
                          <a:solidFill>
                            <a:srgbClr val="1B1C1D"/>
                          </a:solidFill>
                          <a:latin typeface="Times New Roman" panose="02020603050405020304" pitchFamily="18" charset="0"/>
                          <a:ea typeface="Google Sans Text"/>
                          <a:cs typeface="Times New Roman" panose="02020603050405020304" pitchFamily="18" charset="0"/>
                        </a:rPr>
                        <a:t>Tên trường</a:t>
                      </a:r>
                      <a:endParaRPr sz="1400">
                        <a:solidFill>
                          <a:srgbClr val="1B1C1D"/>
                        </a:solidFill>
                        <a:latin typeface="Times New Roman" panose="02020603050405020304" pitchFamily="18" charset="0"/>
                        <a:ea typeface="Google Sans Text"/>
                        <a:cs typeface="Times New Roman" panose="02020603050405020304" pitchFamily="18" charset="0"/>
                      </a:endParaRPr>
                    </a:p>
                  </a:txBody>
                  <a:tcPr marL="57467" marR="57467" marT="38417" marB="38417" anchor="ctr" anchorCtr="0">
                    <a:lnL w="5080" cap="flat" cmpd="sng">
                      <a:solidFill>
                        <a:srgbClr val="000000"/>
                      </a:solidFill>
                      <a:prstDash val="solid"/>
                      <a:headEnd type="none" w="med" len="med"/>
                      <a:tailEnd type="none" w="med" len="med"/>
                    </a:lnL>
                    <a:lnR w="5080" cap="flat" cmpd="sng">
                      <a:solidFill>
                        <a:srgbClr val="000000"/>
                      </a:solidFill>
                      <a:prstDash val="solid"/>
                      <a:headEnd type="none" w="med" len="med"/>
                      <a:tailEnd type="none" w="med" len="med"/>
                    </a:lnR>
                    <a:lnT w="5080" cap="flat" cmpd="sng">
                      <a:solidFill>
                        <a:srgbClr val="000000"/>
                      </a:solidFill>
                      <a:prstDash val="solid"/>
                      <a:headEnd type="none" w="med" len="med"/>
                      <a:tailEnd type="none" w="med" len="med"/>
                    </a:lnT>
                    <a:lnB w="5080" cap="flat" cmpd="sng">
                      <a:solidFill>
                        <a:srgbClr val="000000"/>
                      </a:solidFill>
                      <a:prstDash val="solid"/>
                      <a:headEnd type="none" w="med" len="med"/>
                      <a:tailEnd type="none" w="med" len="med"/>
                    </a:lnB>
                    <a:noFill/>
                  </a:tcPr>
                </a:tc>
                <a:tc>
                  <a:txBody>
                    <a:bodyPr/>
                    <a:p>
                      <a:pPr marL="0" indent="0">
                        <a:spcBef>
                          <a:spcPct val="0"/>
                        </a:spcBef>
                        <a:spcAft>
                          <a:spcPct val="0"/>
                        </a:spcAft>
                      </a:pPr>
                      <a:r>
                        <a:rPr sz="1400">
                          <a:solidFill>
                            <a:srgbClr val="1B1C1D"/>
                          </a:solidFill>
                          <a:latin typeface="Times New Roman" panose="02020603050405020304" pitchFamily="18" charset="0"/>
                          <a:ea typeface="Google Sans Text"/>
                          <a:cs typeface="Times New Roman" panose="02020603050405020304" pitchFamily="18" charset="0"/>
                        </a:rPr>
                        <a:t>Mô tả</a:t>
                      </a:r>
                      <a:endParaRPr sz="1400">
                        <a:solidFill>
                          <a:srgbClr val="1B1C1D"/>
                        </a:solidFill>
                        <a:latin typeface="Times New Roman" panose="02020603050405020304" pitchFamily="18" charset="0"/>
                        <a:ea typeface="Google Sans Text"/>
                        <a:cs typeface="Times New Roman" panose="02020603050405020304" pitchFamily="18" charset="0"/>
                      </a:endParaRPr>
                    </a:p>
                  </a:txBody>
                  <a:tcPr marL="57467" marR="57467" marT="38417" marB="38417" anchor="ctr" anchorCtr="0">
                    <a:lnL w="5080" cap="flat" cmpd="sng">
                      <a:solidFill>
                        <a:srgbClr val="000000"/>
                      </a:solidFill>
                      <a:prstDash val="solid"/>
                      <a:headEnd type="none" w="med" len="med"/>
                      <a:tailEnd type="none" w="med" len="med"/>
                    </a:lnL>
                    <a:lnR w="5080" cap="flat" cmpd="sng">
                      <a:solidFill>
                        <a:srgbClr val="000000"/>
                      </a:solidFill>
                      <a:prstDash val="solid"/>
                      <a:headEnd type="none" w="med" len="med"/>
                      <a:tailEnd type="none" w="med" len="med"/>
                    </a:lnR>
                    <a:lnT w="5080" cap="flat" cmpd="sng">
                      <a:solidFill>
                        <a:srgbClr val="000000"/>
                      </a:solidFill>
                      <a:prstDash val="solid"/>
                      <a:headEnd type="none" w="med" len="med"/>
                      <a:tailEnd type="none" w="med" len="med"/>
                    </a:lnT>
                    <a:lnB w="5080" cap="flat" cmpd="sng">
                      <a:solidFill>
                        <a:srgbClr val="000000"/>
                      </a:solidFill>
                      <a:prstDash val="solid"/>
                      <a:headEnd type="none" w="med" len="med"/>
                      <a:tailEnd type="none" w="med" len="med"/>
                    </a:lnB>
                    <a:noFill/>
                  </a:tcPr>
                </a:tc>
              </a:tr>
              <a:tr h="0">
                <a:tc>
                  <a:txBody>
                    <a:bodyPr/>
                    <a:p>
                      <a:pPr marL="0" indent="0">
                        <a:spcBef>
                          <a:spcPct val="0"/>
                        </a:spcBef>
                        <a:spcAft>
                          <a:spcPct val="0"/>
                        </a:spcAft>
                      </a:pPr>
                      <a:r>
                        <a:rPr sz="1400">
                          <a:solidFill>
                            <a:srgbClr val="444746"/>
                          </a:solidFill>
                          <a:latin typeface="Times New Roman" panose="02020603050405020304" pitchFamily="18" charset="0"/>
                          <a:ea typeface="Google Sans Text"/>
                          <a:cs typeface="Times New Roman" panose="02020603050405020304" pitchFamily="18" charset="0"/>
                        </a:rPr>
                        <a:t>UserID</a:t>
                      </a:r>
                      <a:endParaRPr sz="1400">
                        <a:solidFill>
                          <a:srgbClr val="444746"/>
                        </a:solidFill>
                        <a:latin typeface="Times New Roman" panose="02020603050405020304" pitchFamily="18" charset="0"/>
                        <a:ea typeface="Google Sans Text"/>
                        <a:cs typeface="Times New Roman" panose="02020603050405020304" pitchFamily="18" charset="0"/>
                      </a:endParaRPr>
                    </a:p>
                  </a:txBody>
                  <a:tcPr marL="57467" marR="57467" marT="38417" marB="38417" anchor="ctr" anchorCtr="0">
                    <a:lnL w="5080" cap="flat" cmpd="sng">
                      <a:solidFill>
                        <a:srgbClr val="000000"/>
                      </a:solidFill>
                      <a:prstDash val="solid"/>
                      <a:headEnd type="none" w="med" len="med"/>
                      <a:tailEnd type="none" w="med" len="med"/>
                    </a:lnL>
                    <a:lnR w="5080" cap="flat" cmpd="sng">
                      <a:solidFill>
                        <a:srgbClr val="000000"/>
                      </a:solidFill>
                      <a:prstDash val="solid"/>
                      <a:headEnd type="none" w="med" len="med"/>
                      <a:tailEnd type="none" w="med" len="med"/>
                    </a:lnR>
                    <a:lnT w="5080" cap="flat" cmpd="sng">
                      <a:solidFill>
                        <a:srgbClr val="000000"/>
                      </a:solidFill>
                      <a:prstDash val="solid"/>
                      <a:headEnd type="none" w="med" len="med"/>
                      <a:tailEnd type="none" w="med" len="med"/>
                    </a:lnT>
                    <a:lnB w="5080" cap="flat" cmpd="sng">
                      <a:solidFill>
                        <a:srgbClr val="000000"/>
                      </a:solidFill>
                      <a:prstDash val="solid"/>
                      <a:headEnd type="none" w="med" len="med"/>
                      <a:tailEnd type="none" w="med" len="med"/>
                    </a:lnB>
                    <a:noFill/>
                  </a:tcPr>
                </a:tc>
                <a:tc>
                  <a:txBody>
                    <a:bodyPr/>
                    <a:p>
                      <a:pPr marL="0" indent="0">
                        <a:spcBef>
                          <a:spcPct val="0"/>
                        </a:spcBef>
                        <a:spcAft>
                          <a:spcPct val="0"/>
                        </a:spcAft>
                      </a:pPr>
                      <a:r>
                        <a:rPr sz="1400">
                          <a:solidFill>
                            <a:srgbClr val="1B1C1D"/>
                          </a:solidFill>
                          <a:latin typeface="Times New Roman" panose="02020603050405020304" pitchFamily="18" charset="0"/>
                          <a:ea typeface="Google Sans Text"/>
                          <a:cs typeface="Times New Roman" panose="02020603050405020304" pitchFamily="18" charset="0"/>
                        </a:rPr>
                        <a:t>Mã định danh duy nhất của người dùng.</a:t>
                      </a:r>
                      <a:endParaRPr sz="1400">
                        <a:solidFill>
                          <a:srgbClr val="1B1C1D"/>
                        </a:solidFill>
                        <a:latin typeface="Times New Roman" panose="02020603050405020304" pitchFamily="18" charset="0"/>
                        <a:ea typeface="Google Sans Text"/>
                        <a:cs typeface="Times New Roman" panose="02020603050405020304" pitchFamily="18" charset="0"/>
                      </a:endParaRPr>
                    </a:p>
                  </a:txBody>
                  <a:tcPr marL="57467" marR="57467" marT="38417" marB="38417" anchor="ctr" anchorCtr="0">
                    <a:lnL w="5080" cap="flat" cmpd="sng">
                      <a:solidFill>
                        <a:srgbClr val="000000"/>
                      </a:solidFill>
                      <a:prstDash val="solid"/>
                      <a:headEnd type="none" w="med" len="med"/>
                      <a:tailEnd type="none" w="med" len="med"/>
                    </a:lnL>
                    <a:lnR w="5080" cap="flat" cmpd="sng">
                      <a:solidFill>
                        <a:srgbClr val="000000"/>
                      </a:solidFill>
                      <a:prstDash val="solid"/>
                      <a:headEnd type="none" w="med" len="med"/>
                      <a:tailEnd type="none" w="med" len="med"/>
                    </a:lnR>
                    <a:lnT w="5080" cap="flat" cmpd="sng">
                      <a:solidFill>
                        <a:srgbClr val="000000"/>
                      </a:solidFill>
                      <a:prstDash val="solid"/>
                      <a:headEnd type="none" w="med" len="med"/>
                      <a:tailEnd type="none" w="med" len="med"/>
                    </a:lnT>
                    <a:lnB w="5080" cap="flat" cmpd="sng">
                      <a:solidFill>
                        <a:srgbClr val="000000"/>
                      </a:solidFill>
                      <a:prstDash val="solid"/>
                      <a:headEnd type="none" w="med" len="med"/>
                      <a:tailEnd type="none" w="med" len="med"/>
                    </a:lnB>
                    <a:noFill/>
                  </a:tcPr>
                </a:tc>
              </a:tr>
              <a:tr h="0">
                <a:tc>
                  <a:txBody>
                    <a:bodyPr/>
                    <a:p>
                      <a:pPr marL="0" indent="0">
                        <a:spcBef>
                          <a:spcPct val="0"/>
                        </a:spcBef>
                        <a:spcAft>
                          <a:spcPct val="0"/>
                        </a:spcAft>
                      </a:pPr>
                      <a:r>
                        <a:rPr sz="1400">
                          <a:solidFill>
                            <a:srgbClr val="444746"/>
                          </a:solidFill>
                          <a:latin typeface="Times New Roman" panose="02020603050405020304" pitchFamily="18" charset="0"/>
                          <a:ea typeface="Google Sans Text"/>
                          <a:cs typeface="Times New Roman" panose="02020603050405020304" pitchFamily="18" charset="0"/>
                        </a:rPr>
                        <a:t>Gender</a:t>
                      </a:r>
                      <a:endParaRPr sz="1400">
                        <a:solidFill>
                          <a:srgbClr val="444746"/>
                        </a:solidFill>
                        <a:latin typeface="Times New Roman" panose="02020603050405020304" pitchFamily="18" charset="0"/>
                        <a:ea typeface="Google Sans Text"/>
                        <a:cs typeface="Times New Roman" panose="02020603050405020304" pitchFamily="18" charset="0"/>
                      </a:endParaRPr>
                    </a:p>
                  </a:txBody>
                  <a:tcPr marL="57467" marR="57467" marT="38417" marB="38417" anchor="ctr" anchorCtr="0">
                    <a:lnL w="5080" cap="flat" cmpd="sng">
                      <a:solidFill>
                        <a:srgbClr val="000000"/>
                      </a:solidFill>
                      <a:prstDash val="solid"/>
                      <a:headEnd type="none" w="med" len="med"/>
                      <a:tailEnd type="none" w="med" len="med"/>
                    </a:lnL>
                    <a:lnR w="5080" cap="flat" cmpd="sng">
                      <a:solidFill>
                        <a:srgbClr val="000000"/>
                      </a:solidFill>
                      <a:prstDash val="solid"/>
                      <a:headEnd type="none" w="med" len="med"/>
                      <a:tailEnd type="none" w="med" len="med"/>
                    </a:lnR>
                    <a:lnT w="5080" cap="flat" cmpd="sng">
                      <a:solidFill>
                        <a:srgbClr val="000000"/>
                      </a:solidFill>
                      <a:prstDash val="solid"/>
                      <a:headEnd type="none" w="med" len="med"/>
                      <a:tailEnd type="none" w="med" len="med"/>
                    </a:lnT>
                    <a:lnB w="5080" cap="flat" cmpd="sng">
                      <a:solidFill>
                        <a:srgbClr val="000000"/>
                      </a:solidFill>
                      <a:prstDash val="solid"/>
                      <a:headEnd type="none" w="med" len="med"/>
                      <a:tailEnd type="none" w="med" len="med"/>
                    </a:lnB>
                    <a:noFill/>
                  </a:tcPr>
                </a:tc>
                <a:tc>
                  <a:txBody>
                    <a:bodyPr/>
                    <a:p>
                      <a:pPr marL="0" indent="0">
                        <a:spcBef>
                          <a:spcPct val="0"/>
                        </a:spcBef>
                        <a:spcAft>
                          <a:spcPct val="0"/>
                        </a:spcAft>
                      </a:pPr>
                      <a:r>
                        <a:rPr sz="1400">
                          <a:solidFill>
                            <a:srgbClr val="1B1C1D"/>
                          </a:solidFill>
                          <a:latin typeface="Times New Roman" panose="02020603050405020304" pitchFamily="18" charset="0"/>
                          <a:ea typeface="Google Sans Text"/>
                          <a:cs typeface="Times New Roman" panose="02020603050405020304" pitchFamily="18" charset="0"/>
                        </a:rPr>
                        <a:t>Giới tính ('F' cho Nữ, 'M' cho Nam).</a:t>
                      </a:r>
                      <a:endParaRPr sz="1400">
                        <a:solidFill>
                          <a:srgbClr val="1B1C1D"/>
                        </a:solidFill>
                        <a:latin typeface="Times New Roman" panose="02020603050405020304" pitchFamily="18" charset="0"/>
                        <a:ea typeface="Google Sans Text"/>
                        <a:cs typeface="Times New Roman" panose="02020603050405020304" pitchFamily="18" charset="0"/>
                      </a:endParaRPr>
                    </a:p>
                  </a:txBody>
                  <a:tcPr marL="57467" marR="57467" marT="38417" marB="38417" anchor="ctr" anchorCtr="0">
                    <a:lnL w="5080" cap="flat" cmpd="sng">
                      <a:solidFill>
                        <a:srgbClr val="000000"/>
                      </a:solidFill>
                      <a:prstDash val="solid"/>
                      <a:headEnd type="none" w="med" len="med"/>
                      <a:tailEnd type="none" w="med" len="med"/>
                    </a:lnL>
                    <a:lnR w="5080" cap="flat" cmpd="sng">
                      <a:solidFill>
                        <a:srgbClr val="000000"/>
                      </a:solidFill>
                      <a:prstDash val="solid"/>
                      <a:headEnd type="none" w="med" len="med"/>
                      <a:tailEnd type="none" w="med" len="med"/>
                    </a:lnR>
                    <a:lnT w="5080" cap="flat" cmpd="sng">
                      <a:solidFill>
                        <a:srgbClr val="000000"/>
                      </a:solidFill>
                      <a:prstDash val="solid"/>
                      <a:headEnd type="none" w="med" len="med"/>
                      <a:tailEnd type="none" w="med" len="med"/>
                    </a:lnT>
                    <a:lnB w="5080" cap="flat" cmpd="sng">
                      <a:solidFill>
                        <a:srgbClr val="000000"/>
                      </a:solidFill>
                      <a:prstDash val="solid"/>
                      <a:headEnd type="none" w="med" len="med"/>
                      <a:tailEnd type="none" w="med" len="med"/>
                    </a:lnB>
                    <a:noFill/>
                  </a:tcPr>
                </a:tc>
              </a:tr>
              <a:tr h="0">
                <a:tc>
                  <a:txBody>
                    <a:bodyPr/>
                    <a:p>
                      <a:pPr marL="0" indent="0">
                        <a:spcBef>
                          <a:spcPct val="0"/>
                        </a:spcBef>
                        <a:spcAft>
                          <a:spcPct val="0"/>
                        </a:spcAft>
                      </a:pPr>
                      <a:r>
                        <a:rPr sz="1400">
                          <a:solidFill>
                            <a:srgbClr val="444746"/>
                          </a:solidFill>
                          <a:latin typeface="Times New Roman" panose="02020603050405020304" pitchFamily="18" charset="0"/>
                          <a:ea typeface="Google Sans Text"/>
                          <a:cs typeface="Times New Roman" panose="02020603050405020304" pitchFamily="18" charset="0"/>
                        </a:rPr>
                        <a:t>Age</a:t>
                      </a:r>
                      <a:endParaRPr sz="1400">
                        <a:solidFill>
                          <a:srgbClr val="444746"/>
                        </a:solidFill>
                        <a:latin typeface="Times New Roman" panose="02020603050405020304" pitchFamily="18" charset="0"/>
                        <a:ea typeface="Google Sans Text"/>
                        <a:cs typeface="Times New Roman" panose="02020603050405020304" pitchFamily="18" charset="0"/>
                      </a:endParaRPr>
                    </a:p>
                  </a:txBody>
                  <a:tcPr marL="57467" marR="57467" marT="38417" marB="38417" anchor="ctr" anchorCtr="0">
                    <a:lnL w="5080" cap="flat" cmpd="sng">
                      <a:solidFill>
                        <a:srgbClr val="000000"/>
                      </a:solidFill>
                      <a:prstDash val="solid"/>
                      <a:headEnd type="none" w="med" len="med"/>
                      <a:tailEnd type="none" w="med" len="med"/>
                    </a:lnL>
                    <a:lnR w="5080" cap="flat" cmpd="sng">
                      <a:solidFill>
                        <a:srgbClr val="000000"/>
                      </a:solidFill>
                      <a:prstDash val="solid"/>
                      <a:headEnd type="none" w="med" len="med"/>
                      <a:tailEnd type="none" w="med" len="med"/>
                    </a:lnR>
                    <a:lnT w="5080" cap="flat" cmpd="sng">
                      <a:solidFill>
                        <a:srgbClr val="000000"/>
                      </a:solidFill>
                      <a:prstDash val="solid"/>
                      <a:headEnd type="none" w="med" len="med"/>
                      <a:tailEnd type="none" w="med" len="med"/>
                    </a:lnT>
                    <a:lnB w="5080" cap="flat" cmpd="sng">
                      <a:solidFill>
                        <a:srgbClr val="000000"/>
                      </a:solidFill>
                      <a:prstDash val="solid"/>
                      <a:headEnd type="none" w="med" len="med"/>
                      <a:tailEnd type="none" w="med" len="med"/>
                    </a:lnB>
                    <a:noFill/>
                  </a:tcPr>
                </a:tc>
                <a:tc>
                  <a:txBody>
                    <a:bodyPr/>
                    <a:p>
                      <a:pPr marL="0" indent="0">
                        <a:spcBef>
                          <a:spcPct val="0"/>
                        </a:spcBef>
                        <a:spcAft>
                          <a:spcPct val="0"/>
                        </a:spcAft>
                      </a:pPr>
                      <a:r>
                        <a:rPr sz="1400">
                          <a:solidFill>
                            <a:srgbClr val="1B1C1D"/>
                          </a:solidFill>
                          <a:latin typeface="Times New Roman" panose="02020603050405020304" pitchFamily="18" charset="0"/>
                          <a:ea typeface="Google Sans Text"/>
                          <a:cs typeface="Times New Roman" panose="02020603050405020304" pitchFamily="18" charset="0"/>
                        </a:rPr>
                        <a:t>Tuổi của người dùng (được mã hóa theo nhóm).</a:t>
                      </a:r>
                      <a:endParaRPr sz="1400">
                        <a:solidFill>
                          <a:srgbClr val="1B1C1D"/>
                        </a:solidFill>
                        <a:latin typeface="Times New Roman" panose="02020603050405020304" pitchFamily="18" charset="0"/>
                        <a:ea typeface="Google Sans Text"/>
                        <a:cs typeface="Times New Roman" panose="02020603050405020304" pitchFamily="18" charset="0"/>
                      </a:endParaRPr>
                    </a:p>
                  </a:txBody>
                  <a:tcPr marL="57467" marR="57467" marT="38417" marB="38417" anchor="ctr" anchorCtr="0">
                    <a:lnL w="5080" cap="flat" cmpd="sng">
                      <a:solidFill>
                        <a:srgbClr val="000000"/>
                      </a:solidFill>
                      <a:prstDash val="solid"/>
                      <a:headEnd type="none" w="med" len="med"/>
                      <a:tailEnd type="none" w="med" len="med"/>
                    </a:lnL>
                    <a:lnR w="5080" cap="flat" cmpd="sng">
                      <a:solidFill>
                        <a:srgbClr val="000000"/>
                      </a:solidFill>
                      <a:prstDash val="solid"/>
                      <a:headEnd type="none" w="med" len="med"/>
                      <a:tailEnd type="none" w="med" len="med"/>
                    </a:lnR>
                    <a:lnT w="5080" cap="flat" cmpd="sng">
                      <a:solidFill>
                        <a:srgbClr val="000000"/>
                      </a:solidFill>
                      <a:prstDash val="solid"/>
                      <a:headEnd type="none" w="med" len="med"/>
                      <a:tailEnd type="none" w="med" len="med"/>
                    </a:lnT>
                    <a:lnB w="5080" cap="flat" cmpd="sng">
                      <a:solidFill>
                        <a:srgbClr val="000000"/>
                      </a:solidFill>
                      <a:prstDash val="solid"/>
                      <a:headEnd type="none" w="med" len="med"/>
                      <a:tailEnd type="none" w="med" len="med"/>
                    </a:lnB>
                    <a:noFill/>
                  </a:tcPr>
                </a:tc>
              </a:tr>
              <a:tr h="0">
                <a:tc>
                  <a:txBody>
                    <a:bodyPr/>
                    <a:p>
                      <a:pPr marL="0" indent="0">
                        <a:spcBef>
                          <a:spcPct val="0"/>
                        </a:spcBef>
                        <a:spcAft>
                          <a:spcPct val="0"/>
                        </a:spcAft>
                      </a:pPr>
                      <a:r>
                        <a:rPr sz="1400">
                          <a:solidFill>
                            <a:srgbClr val="444746"/>
                          </a:solidFill>
                          <a:latin typeface="Times New Roman" panose="02020603050405020304" pitchFamily="18" charset="0"/>
                          <a:ea typeface="Google Sans Text"/>
                          <a:cs typeface="Times New Roman" panose="02020603050405020304" pitchFamily="18" charset="0"/>
                        </a:rPr>
                        <a:t>Occupation</a:t>
                      </a:r>
                      <a:endParaRPr sz="1400">
                        <a:solidFill>
                          <a:srgbClr val="444746"/>
                        </a:solidFill>
                        <a:latin typeface="Times New Roman" panose="02020603050405020304" pitchFamily="18" charset="0"/>
                        <a:ea typeface="Google Sans Text"/>
                        <a:cs typeface="Times New Roman" panose="02020603050405020304" pitchFamily="18" charset="0"/>
                      </a:endParaRPr>
                    </a:p>
                  </a:txBody>
                  <a:tcPr marL="57467" marR="57467" marT="38417" marB="38417" anchor="ctr" anchorCtr="0">
                    <a:lnL w="5080" cap="flat" cmpd="sng">
                      <a:solidFill>
                        <a:srgbClr val="000000"/>
                      </a:solidFill>
                      <a:prstDash val="solid"/>
                      <a:headEnd type="none" w="med" len="med"/>
                      <a:tailEnd type="none" w="med" len="med"/>
                    </a:lnL>
                    <a:lnR w="5080" cap="flat" cmpd="sng">
                      <a:solidFill>
                        <a:srgbClr val="000000"/>
                      </a:solidFill>
                      <a:prstDash val="solid"/>
                      <a:headEnd type="none" w="med" len="med"/>
                      <a:tailEnd type="none" w="med" len="med"/>
                    </a:lnR>
                    <a:lnT w="5080" cap="flat" cmpd="sng">
                      <a:solidFill>
                        <a:srgbClr val="000000"/>
                      </a:solidFill>
                      <a:prstDash val="solid"/>
                      <a:headEnd type="none" w="med" len="med"/>
                      <a:tailEnd type="none" w="med" len="med"/>
                    </a:lnT>
                    <a:lnB w="5080" cap="flat" cmpd="sng">
                      <a:solidFill>
                        <a:srgbClr val="000000"/>
                      </a:solidFill>
                      <a:prstDash val="solid"/>
                      <a:headEnd type="none" w="med" len="med"/>
                      <a:tailEnd type="none" w="med" len="med"/>
                    </a:lnB>
                    <a:noFill/>
                  </a:tcPr>
                </a:tc>
                <a:tc>
                  <a:txBody>
                    <a:bodyPr/>
                    <a:p>
                      <a:pPr marL="0" indent="0">
                        <a:spcBef>
                          <a:spcPct val="0"/>
                        </a:spcBef>
                        <a:spcAft>
                          <a:spcPct val="0"/>
                        </a:spcAft>
                      </a:pPr>
                      <a:r>
                        <a:rPr sz="1400">
                          <a:solidFill>
                            <a:srgbClr val="1B1C1D"/>
                          </a:solidFill>
                          <a:latin typeface="Times New Roman" panose="02020603050405020304" pitchFamily="18" charset="0"/>
                          <a:ea typeface="Google Sans Text"/>
                          <a:cs typeface="Times New Roman" panose="02020603050405020304" pitchFamily="18" charset="0"/>
                        </a:rPr>
                        <a:t>Mã nghề nghiệp của người dùng (được mã hóa).</a:t>
                      </a:r>
                      <a:endParaRPr sz="1400">
                        <a:solidFill>
                          <a:srgbClr val="1B1C1D"/>
                        </a:solidFill>
                        <a:latin typeface="Times New Roman" panose="02020603050405020304" pitchFamily="18" charset="0"/>
                        <a:ea typeface="Google Sans Text"/>
                        <a:cs typeface="Times New Roman" panose="02020603050405020304" pitchFamily="18" charset="0"/>
                      </a:endParaRPr>
                    </a:p>
                  </a:txBody>
                  <a:tcPr marL="57467" marR="57467" marT="38417" marB="38417" anchor="ctr" anchorCtr="0">
                    <a:lnL w="5080" cap="flat" cmpd="sng">
                      <a:solidFill>
                        <a:srgbClr val="000000"/>
                      </a:solidFill>
                      <a:prstDash val="solid"/>
                      <a:headEnd type="none" w="med" len="med"/>
                      <a:tailEnd type="none" w="med" len="med"/>
                    </a:lnL>
                    <a:lnR w="5080" cap="flat" cmpd="sng">
                      <a:solidFill>
                        <a:srgbClr val="000000"/>
                      </a:solidFill>
                      <a:prstDash val="solid"/>
                      <a:headEnd type="none" w="med" len="med"/>
                      <a:tailEnd type="none" w="med" len="med"/>
                    </a:lnR>
                    <a:lnT w="5080" cap="flat" cmpd="sng">
                      <a:solidFill>
                        <a:srgbClr val="000000"/>
                      </a:solidFill>
                      <a:prstDash val="solid"/>
                      <a:headEnd type="none" w="med" len="med"/>
                      <a:tailEnd type="none" w="med" len="med"/>
                    </a:lnT>
                    <a:lnB w="5080" cap="flat" cmpd="sng">
                      <a:solidFill>
                        <a:srgbClr val="000000"/>
                      </a:solidFill>
                      <a:prstDash val="solid"/>
                      <a:headEnd type="none" w="med" len="med"/>
                      <a:tailEnd type="none" w="med" len="med"/>
                    </a:lnB>
                    <a:noFill/>
                  </a:tcPr>
                </a:tc>
              </a:tr>
              <a:tr h="0">
                <a:tc>
                  <a:txBody>
                    <a:bodyPr/>
                    <a:p>
                      <a:pPr marL="0" indent="0">
                        <a:spcBef>
                          <a:spcPct val="0"/>
                        </a:spcBef>
                        <a:spcAft>
                          <a:spcPct val="0"/>
                        </a:spcAft>
                      </a:pPr>
                      <a:r>
                        <a:rPr sz="1400">
                          <a:solidFill>
                            <a:srgbClr val="444746"/>
                          </a:solidFill>
                          <a:latin typeface="Times New Roman" panose="02020603050405020304" pitchFamily="18" charset="0"/>
                          <a:ea typeface="Google Sans Text"/>
                          <a:cs typeface="Times New Roman" panose="02020603050405020304" pitchFamily="18" charset="0"/>
                        </a:rPr>
                        <a:t>Zip-code</a:t>
                      </a:r>
                      <a:endParaRPr sz="1400">
                        <a:solidFill>
                          <a:srgbClr val="444746"/>
                        </a:solidFill>
                        <a:latin typeface="Times New Roman" panose="02020603050405020304" pitchFamily="18" charset="0"/>
                        <a:ea typeface="Google Sans Text"/>
                        <a:cs typeface="Times New Roman" panose="02020603050405020304" pitchFamily="18" charset="0"/>
                      </a:endParaRPr>
                    </a:p>
                  </a:txBody>
                  <a:tcPr marL="57467" marR="57467" marT="38417" marB="38417" anchor="ctr" anchorCtr="0">
                    <a:lnL w="5080" cap="flat" cmpd="sng">
                      <a:solidFill>
                        <a:srgbClr val="000000"/>
                      </a:solidFill>
                      <a:prstDash val="solid"/>
                      <a:headEnd type="none" w="med" len="med"/>
                      <a:tailEnd type="none" w="med" len="med"/>
                    </a:lnL>
                    <a:lnR w="5080" cap="flat" cmpd="sng">
                      <a:solidFill>
                        <a:srgbClr val="000000"/>
                      </a:solidFill>
                      <a:prstDash val="solid"/>
                      <a:headEnd type="none" w="med" len="med"/>
                      <a:tailEnd type="none" w="med" len="med"/>
                    </a:lnR>
                    <a:lnT w="5080" cap="flat" cmpd="sng">
                      <a:solidFill>
                        <a:srgbClr val="000000"/>
                      </a:solidFill>
                      <a:prstDash val="solid"/>
                      <a:headEnd type="none" w="med" len="med"/>
                      <a:tailEnd type="none" w="med" len="med"/>
                    </a:lnT>
                    <a:lnB w="5080" cap="flat" cmpd="sng">
                      <a:solidFill>
                        <a:srgbClr val="000000"/>
                      </a:solidFill>
                      <a:prstDash val="solid"/>
                      <a:headEnd type="none" w="med" len="med"/>
                      <a:tailEnd type="none" w="med" len="med"/>
                    </a:lnB>
                    <a:noFill/>
                  </a:tcPr>
                </a:tc>
                <a:tc>
                  <a:txBody>
                    <a:bodyPr/>
                    <a:p>
                      <a:pPr marL="0" indent="0">
                        <a:spcBef>
                          <a:spcPct val="0"/>
                        </a:spcBef>
                        <a:spcAft>
                          <a:spcPct val="0"/>
                        </a:spcAft>
                      </a:pPr>
                      <a:r>
                        <a:rPr sz="1400">
                          <a:solidFill>
                            <a:srgbClr val="1B1C1D"/>
                          </a:solidFill>
                          <a:latin typeface="Times New Roman" panose="02020603050405020304" pitchFamily="18" charset="0"/>
                          <a:ea typeface="Google Sans Text"/>
                          <a:cs typeface="Times New Roman" panose="02020603050405020304" pitchFamily="18" charset="0"/>
                        </a:rPr>
                        <a:t>Mã bưu điện của người dùng.</a:t>
                      </a:r>
                      <a:endParaRPr sz="1400">
                        <a:solidFill>
                          <a:srgbClr val="1B1C1D"/>
                        </a:solidFill>
                        <a:latin typeface="Times New Roman" panose="02020603050405020304" pitchFamily="18" charset="0"/>
                        <a:ea typeface="Google Sans Text"/>
                        <a:cs typeface="Times New Roman" panose="02020603050405020304" pitchFamily="18" charset="0"/>
                      </a:endParaRPr>
                    </a:p>
                  </a:txBody>
                  <a:tcPr marL="57467" marR="57467" marT="38417" marB="38417" anchor="ctr" anchorCtr="0">
                    <a:lnL w="5080" cap="flat" cmpd="sng">
                      <a:solidFill>
                        <a:srgbClr val="000000"/>
                      </a:solidFill>
                      <a:prstDash val="solid"/>
                      <a:headEnd type="none" w="med" len="med"/>
                      <a:tailEnd type="none" w="med" len="med"/>
                    </a:lnL>
                    <a:lnR w="5080" cap="flat" cmpd="sng">
                      <a:solidFill>
                        <a:srgbClr val="000000"/>
                      </a:solidFill>
                      <a:prstDash val="solid"/>
                      <a:headEnd type="none" w="med" len="med"/>
                      <a:tailEnd type="none" w="med" len="med"/>
                    </a:lnR>
                    <a:lnT w="5080" cap="flat" cmpd="sng">
                      <a:solidFill>
                        <a:srgbClr val="000000"/>
                      </a:solidFill>
                      <a:prstDash val="solid"/>
                      <a:headEnd type="none" w="med" len="med"/>
                      <a:tailEnd type="none" w="med" len="med"/>
                    </a:lnT>
                    <a:lnB w="5080" cap="flat" cmpd="sng">
                      <a:solidFill>
                        <a:srgbClr val="000000"/>
                      </a:solidFill>
                      <a:prstDash val="solid"/>
                      <a:headEnd type="none" w="med" len="med"/>
                      <a:tailEnd type="none" w="med" len="med"/>
                    </a:lnB>
                    <a:noFill/>
                  </a:tcPr>
                </a:tc>
              </a:tr>
            </a:tbl>
          </a:graphicData>
        </a:graphic>
      </p:graphicFrame>
      <p:graphicFrame>
        <p:nvGraphicFramePr>
          <p:cNvPr id="3" name="Table 2"/>
          <p:cNvGraphicFramePr/>
          <p:nvPr>
            <p:custDataLst>
              <p:tags r:id="rId1"/>
            </p:custDataLst>
          </p:nvPr>
        </p:nvGraphicFramePr>
        <p:xfrm>
          <a:off x="7066280" y="1200150"/>
          <a:ext cx="4140200" cy="1965325"/>
        </p:xfrm>
        <a:graphic>
          <a:graphicData uri="http://schemas.openxmlformats.org/drawingml/2006/table">
            <a:tbl>
              <a:tblPr/>
              <a:tblGrid>
                <a:gridCol w="2070100"/>
                <a:gridCol w="2070100"/>
              </a:tblGrid>
              <a:tr h="327025">
                <a:tc>
                  <a:txBody>
                    <a:bodyPr/>
                    <a:p>
                      <a:pPr marL="0" indent="0">
                        <a:spcBef>
                          <a:spcPct val="0"/>
                        </a:spcBef>
                        <a:spcAft>
                          <a:spcPct val="0"/>
                        </a:spcAft>
                      </a:pPr>
                      <a:r>
                        <a:rPr sz="1400">
                          <a:solidFill>
                            <a:srgbClr val="1B1C1D"/>
                          </a:solidFill>
                          <a:latin typeface="Times New Roman" panose="02020603050405020304" pitchFamily="18" charset="0"/>
                          <a:ea typeface="Google Sans Text"/>
                          <a:cs typeface="Times New Roman" panose="02020603050405020304" pitchFamily="18" charset="0"/>
                        </a:rPr>
                        <a:t>Tên trường</a:t>
                      </a:r>
                      <a:endParaRPr sz="1400">
                        <a:solidFill>
                          <a:srgbClr val="1B1C1D"/>
                        </a:solidFill>
                        <a:latin typeface="Times New Roman" panose="02020603050405020304" pitchFamily="18" charset="0"/>
                        <a:ea typeface="Google Sans Text"/>
                        <a:cs typeface="Times New Roman" panose="02020603050405020304" pitchFamily="18" charset="0"/>
                      </a:endParaRPr>
                    </a:p>
                  </a:txBody>
                  <a:tcPr marL="57467" marR="57467" marT="38417" marB="38417" anchor="ctr" anchorCtr="0">
                    <a:lnL w="5080" cap="flat" cmpd="sng">
                      <a:solidFill>
                        <a:srgbClr val="000000"/>
                      </a:solidFill>
                      <a:prstDash val="solid"/>
                      <a:headEnd type="none" w="med" len="med"/>
                      <a:tailEnd type="none" w="med" len="med"/>
                    </a:lnL>
                    <a:lnR w="5080" cap="flat" cmpd="sng">
                      <a:solidFill>
                        <a:srgbClr val="000000"/>
                      </a:solidFill>
                      <a:prstDash val="solid"/>
                      <a:headEnd type="none" w="med" len="med"/>
                      <a:tailEnd type="none" w="med" len="med"/>
                    </a:lnR>
                    <a:lnT w="5080" cap="flat" cmpd="sng">
                      <a:solidFill>
                        <a:srgbClr val="000000"/>
                      </a:solidFill>
                      <a:prstDash val="solid"/>
                      <a:headEnd type="none" w="med" len="med"/>
                      <a:tailEnd type="none" w="med" len="med"/>
                    </a:lnT>
                    <a:lnB w="5080" cap="flat" cmpd="sng">
                      <a:solidFill>
                        <a:srgbClr val="000000"/>
                      </a:solidFill>
                      <a:prstDash val="solid"/>
                      <a:headEnd type="none" w="med" len="med"/>
                      <a:tailEnd type="none" w="med" len="med"/>
                    </a:lnB>
                    <a:noFill/>
                  </a:tcPr>
                </a:tc>
                <a:tc>
                  <a:txBody>
                    <a:bodyPr/>
                    <a:p>
                      <a:pPr marL="0" indent="0">
                        <a:spcBef>
                          <a:spcPct val="0"/>
                        </a:spcBef>
                        <a:spcAft>
                          <a:spcPct val="0"/>
                        </a:spcAft>
                      </a:pPr>
                      <a:r>
                        <a:rPr sz="1400">
                          <a:solidFill>
                            <a:srgbClr val="1B1C1D"/>
                          </a:solidFill>
                          <a:latin typeface="Times New Roman" panose="02020603050405020304" pitchFamily="18" charset="0"/>
                          <a:ea typeface="Google Sans Text"/>
                          <a:cs typeface="Times New Roman" panose="02020603050405020304" pitchFamily="18" charset="0"/>
                        </a:rPr>
                        <a:t>Mô tả</a:t>
                      </a:r>
                      <a:endParaRPr sz="1400">
                        <a:solidFill>
                          <a:srgbClr val="1B1C1D"/>
                        </a:solidFill>
                        <a:latin typeface="Times New Roman" panose="02020603050405020304" pitchFamily="18" charset="0"/>
                        <a:ea typeface="Google Sans Text"/>
                        <a:cs typeface="Times New Roman" panose="02020603050405020304" pitchFamily="18" charset="0"/>
                      </a:endParaRPr>
                    </a:p>
                  </a:txBody>
                  <a:tcPr marL="57467" marR="57467" marT="38417" marB="38417" anchor="ctr" anchorCtr="0">
                    <a:lnL w="5080" cap="flat" cmpd="sng">
                      <a:solidFill>
                        <a:srgbClr val="000000"/>
                      </a:solidFill>
                      <a:prstDash val="solid"/>
                      <a:headEnd type="none" w="med" len="med"/>
                      <a:tailEnd type="none" w="med" len="med"/>
                    </a:lnL>
                    <a:lnR w="5080" cap="flat" cmpd="sng">
                      <a:solidFill>
                        <a:srgbClr val="000000"/>
                      </a:solidFill>
                      <a:prstDash val="solid"/>
                      <a:headEnd type="none" w="med" len="med"/>
                      <a:tailEnd type="none" w="med" len="med"/>
                    </a:lnR>
                    <a:lnT w="5080" cap="flat" cmpd="sng">
                      <a:solidFill>
                        <a:srgbClr val="000000"/>
                      </a:solidFill>
                      <a:prstDash val="solid"/>
                      <a:headEnd type="none" w="med" len="med"/>
                      <a:tailEnd type="none" w="med" len="med"/>
                    </a:lnT>
                    <a:lnB w="5080" cap="flat" cmpd="sng">
                      <a:solidFill>
                        <a:srgbClr val="000000"/>
                      </a:solidFill>
                      <a:prstDash val="solid"/>
                      <a:headEnd type="none" w="med" len="med"/>
                      <a:tailEnd type="none" w="med" len="med"/>
                    </a:lnB>
                    <a:noFill/>
                  </a:tcPr>
                </a:tc>
              </a:tr>
              <a:tr h="502920">
                <a:tc>
                  <a:txBody>
                    <a:bodyPr/>
                    <a:p>
                      <a:pPr marL="0" indent="0">
                        <a:spcBef>
                          <a:spcPct val="0"/>
                        </a:spcBef>
                        <a:spcAft>
                          <a:spcPct val="0"/>
                        </a:spcAft>
                      </a:pPr>
                      <a:r>
                        <a:rPr sz="1400">
                          <a:solidFill>
                            <a:srgbClr val="444746"/>
                          </a:solidFill>
                          <a:latin typeface="Times New Roman" panose="02020603050405020304" pitchFamily="18" charset="0"/>
                          <a:ea typeface="Google Sans Text"/>
                          <a:cs typeface="Times New Roman" panose="02020603050405020304" pitchFamily="18" charset="0"/>
                        </a:rPr>
                        <a:t>MovieID</a:t>
                      </a:r>
                      <a:endParaRPr sz="1400">
                        <a:solidFill>
                          <a:srgbClr val="444746"/>
                        </a:solidFill>
                        <a:latin typeface="Times New Roman" panose="02020603050405020304" pitchFamily="18" charset="0"/>
                        <a:ea typeface="Google Sans Text"/>
                        <a:cs typeface="Times New Roman" panose="02020603050405020304" pitchFamily="18" charset="0"/>
                      </a:endParaRPr>
                    </a:p>
                  </a:txBody>
                  <a:tcPr marL="57467" marR="57467" marT="38417" marB="38417" anchor="ctr" anchorCtr="0">
                    <a:lnL w="5080" cap="flat" cmpd="sng">
                      <a:solidFill>
                        <a:srgbClr val="000000"/>
                      </a:solidFill>
                      <a:prstDash val="solid"/>
                      <a:headEnd type="none" w="med" len="med"/>
                      <a:tailEnd type="none" w="med" len="med"/>
                    </a:lnL>
                    <a:lnR w="5080" cap="flat" cmpd="sng">
                      <a:solidFill>
                        <a:srgbClr val="000000"/>
                      </a:solidFill>
                      <a:prstDash val="solid"/>
                      <a:headEnd type="none" w="med" len="med"/>
                      <a:tailEnd type="none" w="med" len="med"/>
                    </a:lnR>
                    <a:lnT w="5080" cap="flat" cmpd="sng">
                      <a:solidFill>
                        <a:srgbClr val="000000"/>
                      </a:solidFill>
                      <a:prstDash val="solid"/>
                      <a:headEnd type="none" w="med" len="med"/>
                      <a:tailEnd type="none" w="med" len="med"/>
                    </a:lnT>
                    <a:lnB w="5080" cap="flat" cmpd="sng">
                      <a:solidFill>
                        <a:srgbClr val="000000"/>
                      </a:solidFill>
                      <a:prstDash val="solid"/>
                      <a:headEnd type="none" w="med" len="med"/>
                      <a:tailEnd type="none" w="med" len="med"/>
                    </a:lnB>
                    <a:noFill/>
                  </a:tcPr>
                </a:tc>
                <a:tc>
                  <a:txBody>
                    <a:bodyPr/>
                    <a:p>
                      <a:pPr marL="0" indent="0">
                        <a:spcBef>
                          <a:spcPct val="0"/>
                        </a:spcBef>
                        <a:spcAft>
                          <a:spcPct val="0"/>
                        </a:spcAft>
                      </a:pPr>
                      <a:r>
                        <a:rPr sz="1400">
                          <a:solidFill>
                            <a:srgbClr val="1B1C1D"/>
                          </a:solidFill>
                          <a:latin typeface="Times New Roman" panose="02020603050405020304" pitchFamily="18" charset="0"/>
                          <a:ea typeface="Google Sans Text"/>
                          <a:cs typeface="Times New Roman" panose="02020603050405020304" pitchFamily="18" charset="0"/>
                        </a:rPr>
                        <a:t>Mã định danh duy nhất của phim.</a:t>
                      </a:r>
                      <a:endParaRPr sz="1400">
                        <a:solidFill>
                          <a:srgbClr val="1B1C1D"/>
                        </a:solidFill>
                        <a:latin typeface="Times New Roman" panose="02020603050405020304" pitchFamily="18" charset="0"/>
                        <a:ea typeface="Google Sans Text"/>
                        <a:cs typeface="Times New Roman" panose="02020603050405020304" pitchFamily="18" charset="0"/>
                      </a:endParaRPr>
                    </a:p>
                  </a:txBody>
                  <a:tcPr marL="57467" marR="57467" marT="38417" marB="38417" anchor="ctr" anchorCtr="0">
                    <a:lnL w="5080" cap="flat" cmpd="sng">
                      <a:solidFill>
                        <a:srgbClr val="000000"/>
                      </a:solidFill>
                      <a:prstDash val="solid"/>
                      <a:headEnd type="none" w="med" len="med"/>
                      <a:tailEnd type="none" w="med" len="med"/>
                    </a:lnL>
                    <a:lnR w="5080" cap="flat" cmpd="sng">
                      <a:solidFill>
                        <a:srgbClr val="000000"/>
                      </a:solidFill>
                      <a:prstDash val="solid"/>
                      <a:headEnd type="none" w="med" len="med"/>
                      <a:tailEnd type="none" w="med" len="med"/>
                    </a:lnR>
                    <a:lnT w="5080" cap="flat" cmpd="sng">
                      <a:solidFill>
                        <a:srgbClr val="000000"/>
                      </a:solidFill>
                      <a:prstDash val="solid"/>
                      <a:headEnd type="none" w="med" len="med"/>
                      <a:tailEnd type="none" w="med" len="med"/>
                    </a:lnT>
                    <a:lnB w="5080" cap="flat" cmpd="sng">
                      <a:solidFill>
                        <a:srgbClr val="000000"/>
                      </a:solidFill>
                      <a:prstDash val="solid"/>
                      <a:headEnd type="none" w="med" len="med"/>
                      <a:tailEnd type="none" w="med" len="med"/>
                    </a:lnB>
                    <a:noFill/>
                  </a:tcPr>
                </a:tc>
              </a:tr>
              <a:tr h="567690">
                <a:tc>
                  <a:txBody>
                    <a:bodyPr/>
                    <a:p>
                      <a:pPr marL="0" indent="0">
                        <a:spcBef>
                          <a:spcPct val="0"/>
                        </a:spcBef>
                        <a:spcAft>
                          <a:spcPct val="0"/>
                        </a:spcAft>
                      </a:pPr>
                      <a:r>
                        <a:rPr sz="1400">
                          <a:solidFill>
                            <a:srgbClr val="444746"/>
                          </a:solidFill>
                          <a:latin typeface="Times New Roman" panose="02020603050405020304" pitchFamily="18" charset="0"/>
                          <a:ea typeface="Google Sans Text"/>
                          <a:cs typeface="Times New Roman" panose="02020603050405020304" pitchFamily="18" charset="0"/>
                        </a:rPr>
                        <a:t>Title</a:t>
                      </a:r>
                      <a:endParaRPr sz="1400">
                        <a:solidFill>
                          <a:srgbClr val="444746"/>
                        </a:solidFill>
                        <a:latin typeface="Times New Roman" panose="02020603050405020304" pitchFamily="18" charset="0"/>
                        <a:ea typeface="Google Sans Text"/>
                        <a:cs typeface="Times New Roman" panose="02020603050405020304" pitchFamily="18" charset="0"/>
                      </a:endParaRPr>
                    </a:p>
                  </a:txBody>
                  <a:tcPr marL="57467" marR="57467" marT="38417" marB="38417" anchor="ctr" anchorCtr="0">
                    <a:lnL w="5080" cap="flat" cmpd="sng">
                      <a:solidFill>
                        <a:srgbClr val="000000"/>
                      </a:solidFill>
                      <a:prstDash val="solid"/>
                      <a:headEnd type="none" w="med" len="med"/>
                      <a:tailEnd type="none" w="med" len="med"/>
                    </a:lnL>
                    <a:lnR w="5080" cap="flat" cmpd="sng">
                      <a:solidFill>
                        <a:srgbClr val="000000"/>
                      </a:solidFill>
                      <a:prstDash val="solid"/>
                      <a:headEnd type="none" w="med" len="med"/>
                      <a:tailEnd type="none" w="med" len="med"/>
                    </a:lnR>
                    <a:lnT w="5080" cap="flat" cmpd="sng">
                      <a:solidFill>
                        <a:srgbClr val="000000"/>
                      </a:solidFill>
                      <a:prstDash val="solid"/>
                      <a:headEnd type="none" w="med" len="med"/>
                      <a:tailEnd type="none" w="med" len="med"/>
                    </a:lnT>
                    <a:lnB w="5080" cap="flat" cmpd="sng">
                      <a:solidFill>
                        <a:srgbClr val="000000"/>
                      </a:solidFill>
                      <a:prstDash val="solid"/>
                      <a:headEnd type="none" w="med" len="med"/>
                      <a:tailEnd type="none" w="med" len="med"/>
                    </a:lnB>
                    <a:noFill/>
                  </a:tcPr>
                </a:tc>
                <a:tc>
                  <a:txBody>
                    <a:bodyPr/>
                    <a:p>
                      <a:pPr marL="0" indent="0">
                        <a:spcBef>
                          <a:spcPct val="0"/>
                        </a:spcBef>
                        <a:spcAft>
                          <a:spcPct val="0"/>
                        </a:spcAft>
                      </a:pPr>
                      <a:r>
                        <a:rPr sz="1400">
                          <a:solidFill>
                            <a:srgbClr val="1B1C1D"/>
                          </a:solidFill>
                          <a:latin typeface="Times New Roman" panose="02020603050405020304" pitchFamily="18" charset="0"/>
                          <a:ea typeface="Google Sans Text"/>
                          <a:cs typeface="Times New Roman" panose="02020603050405020304" pitchFamily="18" charset="0"/>
                        </a:rPr>
                        <a:t>Tiêu đề phim (bao gồm cả năm sản xuất).</a:t>
                      </a:r>
                      <a:endParaRPr sz="1400">
                        <a:solidFill>
                          <a:srgbClr val="1B1C1D"/>
                        </a:solidFill>
                        <a:latin typeface="Times New Roman" panose="02020603050405020304" pitchFamily="18" charset="0"/>
                        <a:ea typeface="Google Sans Text"/>
                        <a:cs typeface="Times New Roman" panose="02020603050405020304" pitchFamily="18" charset="0"/>
                      </a:endParaRPr>
                    </a:p>
                  </a:txBody>
                  <a:tcPr marL="57467" marR="57467" marT="38417" marB="38417" anchor="ctr" anchorCtr="0">
                    <a:lnL w="5080" cap="flat" cmpd="sng">
                      <a:solidFill>
                        <a:srgbClr val="000000"/>
                      </a:solidFill>
                      <a:prstDash val="solid"/>
                      <a:headEnd type="none" w="med" len="med"/>
                      <a:tailEnd type="none" w="med" len="med"/>
                    </a:lnL>
                    <a:lnR w="5080" cap="flat" cmpd="sng">
                      <a:solidFill>
                        <a:srgbClr val="000000"/>
                      </a:solidFill>
                      <a:prstDash val="solid"/>
                      <a:headEnd type="none" w="med" len="med"/>
                      <a:tailEnd type="none" w="med" len="med"/>
                    </a:lnR>
                    <a:lnT w="5080" cap="flat" cmpd="sng">
                      <a:solidFill>
                        <a:srgbClr val="000000"/>
                      </a:solidFill>
                      <a:prstDash val="solid"/>
                      <a:headEnd type="none" w="med" len="med"/>
                      <a:tailEnd type="none" w="med" len="med"/>
                    </a:lnT>
                    <a:lnB w="5080" cap="flat" cmpd="sng">
                      <a:solidFill>
                        <a:srgbClr val="000000"/>
                      </a:solidFill>
                      <a:prstDash val="solid"/>
                      <a:headEnd type="none" w="med" len="med"/>
                      <a:tailEnd type="none" w="med" len="med"/>
                    </a:lnB>
                    <a:noFill/>
                  </a:tcPr>
                </a:tc>
              </a:tr>
              <a:tr h="567690">
                <a:tc>
                  <a:txBody>
                    <a:bodyPr/>
                    <a:p>
                      <a:pPr marL="0" indent="0">
                        <a:spcBef>
                          <a:spcPct val="0"/>
                        </a:spcBef>
                        <a:spcAft>
                          <a:spcPct val="0"/>
                        </a:spcAft>
                      </a:pPr>
                      <a:r>
                        <a:rPr sz="1400">
                          <a:solidFill>
                            <a:srgbClr val="444746"/>
                          </a:solidFill>
                          <a:latin typeface="Times New Roman" panose="02020603050405020304" pitchFamily="18" charset="0"/>
                          <a:ea typeface="Google Sans Text"/>
                          <a:cs typeface="Times New Roman" panose="02020603050405020304" pitchFamily="18" charset="0"/>
                        </a:rPr>
                        <a:t>Genres</a:t>
                      </a:r>
                      <a:endParaRPr sz="1400">
                        <a:solidFill>
                          <a:srgbClr val="444746"/>
                        </a:solidFill>
                        <a:latin typeface="Times New Roman" panose="02020603050405020304" pitchFamily="18" charset="0"/>
                        <a:ea typeface="Google Sans Text"/>
                        <a:cs typeface="Times New Roman" panose="02020603050405020304" pitchFamily="18" charset="0"/>
                      </a:endParaRPr>
                    </a:p>
                  </a:txBody>
                  <a:tcPr marL="57467" marR="57467" marT="38417" marB="38417" anchor="ctr" anchorCtr="0">
                    <a:lnL w="5080" cap="flat" cmpd="sng">
                      <a:solidFill>
                        <a:srgbClr val="000000"/>
                      </a:solidFill>
                      <a:prstDash val="solid"/>
                      <a:headEnd type="none" w="med" len="med"/>
                      <a:tailEnd type="none" w="med" len="med"/>
                    </a:lnL>
                    <a:lnR w="5080" cap="flat" cmpd="sng">
                      <a:solidFill>
                        <a:srgbClr val="000000"/>
                      </a:solidFill>
                      <a:prstDash val="solid"/>
                      <a:headEnd type="none" w="med" len="med"/>
                      <a:tailEnd type="none" w="med" len="med"/>
                    </a:lnR>
                    <a:lnT w="5080" cap="flat" cmpd="sng">
                      <a:solidFill>
                        <a:srgbClr val="000000"/>
                      </a:solidFill>
                      <a:prstDash val="solid"/>
                      <a:headEnd type="none" w="med" len="med"/>
                      <a:tailEnd type="none" w="med" len="med"/>
                    </a:lnT>
                    <a:lnB w="5080" cap="flat" cmpd="sng">
                      <a:solidFill>
                        <a:srgbClr val="000000"/>
                      </a:solidFill>
                      <a:prstDash val="solid"/>
                      <a:headEnd type="none" w="med" len="med"/>
                      <a:tailEnd type="none" w="med" len="med"/>
                    </a:lnB>
                    <a:noFill/>
                  </a:tcPr>
                </a:tc>
                <a:tc>
                  <a:txBody>
                    <a:bodyPr/>
                    <a:p>
                      <a:pPr marL="0" indent="0">
                        <a:spcBef>
                          <a:spcPct val="0"/>
                        </a:spcBef>
                        <a:spcAft>
                          <a:spcPct val="0"/>
                        </a:spcAft>
                      </a:pPr>
                      <a:r>
                        <a:rPr sz="1400">
                          <a:solidFill>
                            <a:srgbClr val="1B1C1D"/>
                          </a:solidFill>
                          <a:latin typeface="Times New Roman" panose="02020603050405020304" pitchFamily="18" charset="0"/>
                          <a:ea typeface="Google Sans Text"/>
                          <a:cs typeface="Times New Roman" panose="02020603050405020304" pitchFamily="18" charset="0"/>
                        </a:rPr>
                        <a:t>Danh sách thể loại phim (phân tách bằng dấu `</a:t>
                      </a:r>
                      <a:endParaRPr sz="1400">
                        <a:solidFill>
                          <a:srgbClr val="1B1C1D"/>
                        </a:solidFill>
                        <a:latin typeface="Times New Roman" panose="02020603050405020304" pitchFamily="18" charset="0"/>
                        <a:ea typeface="Google Sans Text"/>
                        <a:cs typeface="Times New Roman" panose="02020603050405020304" pitchFamily="18" charset="0"/>
                      </a:endParaRPr>
                    </a:p>
                  </a:txBody>
                  <a:tcPr marL="57467" marR="57467" marT="38417" marB="38417" anchor="ctr" anchorCtr="0">
                    <a:lnL w="5080" cap="flat" cmpd="sng">
                      <a:solidFill>
                        <a:srgbClr val="000000"/>
                      </a:solidFill>
                      <a:prstDash val="solid"/>
                      <a:headEnd type="none" w="med" len="med"/>
                      <a:tailEnd type="none" w="med" len="med"/>
                    </a:lnL>
                    <a:lnR w="5080" cap="flat" cmpd="sng">
                      <a:solidFill>
                        <a:srgbClr val="000000"/>
                      </a:solidFill>
                      <a:prstDash val="solid"/>
                      <a:headEnd type="none" w="med" len="med"/>
                      <a:tailEnd type="none" w="med" len="med"/>
                    </a:lnR>
                    <a:lnT w="5080" cap="flat" cmpd="sng">
                      <a:solidFill>
                        <a:srgbClr val="000000"/>
                      </a:solidFill>
                      <a:prstDash val="solid"/>
                      <a:headEnd type="none" w="med" len="med"/>
                      <a:tailEnd type="none" w="med" len="med"/>
                    </a:lnT>
                    <a:lnB w="5080" cap="flat" cmpd="sng">
                      <a:solidFill>
                        <a:srgbClr val="000000"/>
                      </a:solidFill>
                      <a:prstDash val="solid"/>
                      <a:headEnd type="none" w="med" len="med"/>
                      <a:tailEnd type="none" w="med" len="med"/>
                    </a:lnB>
                    <a:noFill/>
                  </a:tcPr>
                </a:tc>
              </a:tr>
            </a:tbl>
          </a:graphicData>
        </a:graphic>
      </p:graphicFrame>
      <p:sp>
        <p:nvSpPr>
          <p:cNvPr id="6" name="Text Box 5"/>
          <p:cNvSpPr txBox="1"/>
          <p:nvPr/>
        </p:nvSpPr>
        <p:spPr>
          <a:xfrm>
            <a:off x="1007745" y="421640"/>
            <a:ext cx="1477010" cy="368300"/>
          </a:xfrm>
          <a:prstGeom prst="rect">
            <a:avLst/>
          </a:prstGeom>
          <a:noFill/>
        </p:spPr>
        <p:txBody>
          <a:bodyPr wrap="square" rtlCol="0">
            <a:spAutoFit/>
          </a:bodyPr>
          <a:p>
            <a:r>
              <a:rPr lang="vi-VN" altLang="en-US">
                <a:latin typeface="Times New Roman" panose="02020603050405020304" pitchFamily="18" charset="0"/>
                <a:cs typeface="Times New Roman" panose="02020603050405020304" pitchFamily="18" charset="0"/>
              </a:rPr>
              <a:t>Trong đó: </a:t>
            </a:r>
            <a:endParaRPr lang="vi-VN" altLang="en-US">
              <a:latin typeface="Times New Roman" panose="02020603050405020304" pitchFamily="18" charset="0"/>
              <a:cs typeface="Times New Roman" panose="02020603050405020304" pitchFamily="18" charset="0"/>
            </a:endParaRPr>
          </a:p>
        </p:txBody>
      </p:sp>
      <p:graphicFrame>
        <p:nvGraphicFramePr>
          <p:cNvPr id="7" name="Table 6"/>
          <p:cNvGraphicFramePr/>
          <p:nvPr>
            <p:custDataLst>
              <p:tags r:id="rId2"/>
            </p:custDataLst>
          </p:nvPr>
        </p:nvGraphicFramePr>
        <p:xfrm>
          <a:off x="2484755" y="3861435"/>
          <a:ext cx="7346950" cy="2308860"/>
        </p:xfrm>
        <a:graphic>
          <a:graphicData uri="http://schemas.openxmlformats.org/drawingml/2006/table">
            <a:tbl>
              <a:tblPr/>
              <a:tblGrid>
                <a:gridCol w="3673475"/>
                <a:gridCol w="3673475"/>
              </a:tblGrid>
              <a:tr h="289560">
                <a:tc>
                  <a:txBody>
                    <a:bodyPr/>
                    <a:p>
                      <a:pPr marL="0" indent="0">
                        <a:spcBef>
                          <a:spcPct val="0"/>
                        </a:spcBef>
                        <a:spcAft>
                          <a:spcPct val="0"/>
                        </a:spcAft>
                      </a:pPr>
                      <a:r>
                        <a:rPr sz="1400">
                          <a:solidFill>
                            <a:srgbClr val="1B1C1D"/>
                          </a:solidFill>
                          <a:latin typeface="Times New Roman" panose="02020603050405020304" pitchFamily="18" charset="0"/>
                          <a:ea typeface="Google Sans Text"/>
                          <a:cs typeface="Times New Roman" panose="02020603050405020304" pitchFamily="18" charset="0"/>
                        </a:rPr>
                        <a:t>Tên trường</a:t>
                      </a:r>
                      <a:endParaRPr sz="1400">
                        <a:solidFill>
                          <a:srgbClr val="1B1C1D"/>
                        </a:solidFill>
                        <a:latin typeface="Times New Roman" panose="02020603050405020304" pitchFamily="18" charset="0"/>
                        <a:ea typeface="Google Sans Text"/>
                        <a:cs typeface="Times New Roman" panose="02020603050405020304" pitchFamily="18" charset="0"/>
                      </a:endParaRPr>
                    </a:p>
                  </a:txBody>
                  <a:tcPr marL="57467" marR="57467" marT="38417" marB="38417" anchor="ctr" anchorCtr="0">
                    <a:lnL w="5080" cap="flat" cmpd="sng">
                      <a:solidFill>
                        <a:srgbClr val="000000"/>
                      </a:solidFill>
                      <a:prstDash val="solid"/>
                      <a:headEnd type="none" w="med" len="med"/>
                      <a:tailEnd type="none" w="med" len="med"/>
                    </a:lnL>
                    <a:lnR w="5080" cap="flat" cmpd="sng">
                      <a:solidFill>
                        <a:srgbClr val="000000"/>
                      </a:solidFill>
                      <a:prstDash val="solid"/>
                      <a:headEnd type="none" w="med" len="med"/>
                      <a:tailEnd type="none" w="med" len="med"/>
                    </a:lnR>
                    <a:lnT w="5080" cap="flat" cmpd="sng">
                      <a:solidFill>
                        <a:srgbClr val="000000"/>
                      </a:solidFill>
                      <a:prstDash val="solid"/>
                      <a:headEnd type="none" w="med" len="med"/>
                      <a:tailEnd type="none" w="med" len="med"/>
                    </a:lnT>
                    <a:lnB w="5080" cap="flat" cmpd="sng">
                      <a:solidFill>
                        <a:srgbClr val="000000"/>
                      </a:solidFill>
                      <a:prstDash val="solid"/>
                      <a:headEnd type="none" w="med" len="med"/>
                      <a:tailEnd type="none" w="med" len="med"/>
                    </a:lnB>
                    <a:noFill/>
                  </a:tcPr>
                </a:tc>
                <a:tc>
                  <a:txBody>
                    <a:bodyPr/>
                    <a:p>
                      <a:pPr marL="0" indent="0">
                        <a:spcBef>
                          <a:spcPct val="0"/>
                        </a:spcBef>
                        <a:spcAft>
                          <a:spcPct val="0"/>
                        </a:spcAft>
                      </a:pPr>
                      <a:r>
                        <a:rPr sz="1400">
                          <a:solidFill>
                            <a:srgbClr val="1B1C1D"/>
                          </a:solidFill>
                          <a:latin typeface="Times New Roman" panose="02020603050405020304" pitchFamily="18" charset="0"/>
                          <a:ea typeface="Google Sans Text"/>
                          <a:cs typeface="Times New Roman" panose="02020603050405020304" pitchFamily="18" charset="0"/>
                        </a:rPr>
                        <a:t>Mô tả</a:t>
                      </a:r>
                      <a:endParaRPr sz="1400">
                        <a:solidFill>
                          <a:srgbClr val="1B1C1D"/>
                        </a:solidFill>
                        <a:latin typeface="Times New Roman" panose="02020603050405020304" pitchFamily="18" charset="0"/>
                        <a:ea typeface="Google Sans Text"/>
                        <a:cs typeface="Times New Roman" panose="02020603050405020304" pitchFamily="18" charset="0"/>
                      </a:endParaRPr>
                    </a:p>
                  </a:txBody>
                  <a:tcPr marL="57467" marR="57467" marT="38417" marB="38417" anchor="ctr" anchorCtr="0">
                    <a:lnL w="5080" cap="flat" cmpd="sng">
                      <a:solidFill>
                        <a:srgbClr val="000000"/>
                      </a:solidFill>
                      <a:prstDash val="solid"/>
                      <a:headEnd type="none" w="med" len="med"/>
                      <a:tailEnd type="none" w="med" len="med"/>
                    </a:lnL>
                    <a:lnR w="5080" cap="flat" cmpd="sng">
                      <a:solidFill>
                        <a:srgbClr val="000000"/>
                      </a:solidFill>
                      <a:prstDash val="solid"/>
                      <a:headEnd type="none" w="med" len="med"/>
                      <a:tailEnd type="none" w="med" len="med"/>
                    </a:lnR>
                    <a:lnT w="5080" cap="flat" cmpd="sng">
                      <a:solidFill>
                        <a:srgbClr val="000000"/>
                      </a:solidFill>
                      <a:prstDash val="solid"/>
                      <a:headEnd type="none" w="med" len="med"/>
                      <a:tailEnd type="none" w="med" len="med"/>
                    </a:lnT>
                    <a:lnB w="5080" cap="flat" cmpd="sng">
                      <a:solidFill>
                        <a:srgbClr val="000000"/>
                      </a:solidFill>
                      <a:prstDash val="solid"/>
                      <a:headEnd type="none" w="med" len="med"/>
                      <a:tailEnd type="none" w="med" len="med"/>
                    </a:lnB>
                    <a:noFill/>
                  </a:tcPr>
                </a:tc>
              </a:tr>
              <a:tr h="408940">
                <a:tc>
                  <a:txBody>
                    <a:bodyPr/>
                    <a:p>
                      <a:pPr marL="0" indent="0">
                        <a:spcBef>
                          <a:spcPct val="0"/>
                        </a:spcBef>
                        <a:spcAft>
                          <a:spcPct val="0"/>
                        </a:spcAft>
                      </a:pPr>
                      <a:r>
                        <a:rPr sz="1400">
                          <a:solidFill>
                            <a:srgbClr val="444746"/>
                          </a:solidFill>
                          <a:latin typeface="Times New Roman" panose="02020603050405020304" pitchFamily="18" charset="0"/>
                          <a:ea typeface="Google Sans Text"/>
                          <a:cs typeface="Times New Roman" panose="02020603050405020304" pitchFamily="18" charset="0"/>
                        </a:rPr>
                        <a:t>UserID</a:t>
                      </a:r>
                      <a:endParaRPr sz="1400">
                        <a:solidFill>
                          <a:srgbClr val="444746"/>
                        </a:solidFill>
                        <a:latin typeface="Times New Roman" panose="02020603050405020304" pitchFamily="18" charset="0"/>
                        <a:ea typeface="Google Sans Text"/>
                        <a:cs typeface="Times New Roman" panose="02020603050405020304" pitchFamily="18" charset="0"/>
                      </a:endParaRPr>
                    </a:p>
                  </a:txBody>
                  <a:tcPr marL="57467" marR="57467" marT="38417" marB="38417" anchor="ctr" anchorCtr="0">
                    <a:lnL w="5080" cap="flat" cmpd="sng">
                      <a:solidFill>
                        <a:srgbClr val="000000"/>
                      </a:solidFill>
                      <a:prstDash val="solid"/>
                      <a:headEnd type="none" w="med" len="med"/>
                      <a:tailEnd type="none" w="med" len="med"/>
                    </a:lnL>
                    <a:lnR w="5080" cap="flat" cmpd="sng">
                      <a:solidFill>
                        <a:srgbClr val="000000"/>
                      </a:solidFill>
                      <a:prstDash val="solid"/>
                      <a:headEnd type="none" w="med" len="med"/>
                      <a:tailEnd type="none" w="med" len="med"/>
                    </a:lnR>
                    <a:lnT w="5080" cap="flat" cmpd="sng">
                      <a:solidFill>
                        <a:srgbClr val="000000"/>
                      </a:solidFill>
                      <a:prstDash val="solid"/>
                      <a:headEnd type="none" w="med" len="med"/>
                      <a:tailEnd type="none" w="med" len="med"/>
                    </a:lnT>
                    <a:lnB w="5080" cap="flat" cmpd="sng">
                      <a:solidFill>
                        <a:srgbClr val="000000"/>
                      </a:solidFill>
                      <a:prstDash val="solid"/>
                      <a:headEnd type="none" w="med" len="med"/>
                      <a:tailEnd type="none" w="med" len="med"/>
                    </a:lnB>
                    <a:noFill/>
                  </a:tcPr>
                </a:tc>
                <a:tc>
                  <a:txBody>
                    <a:bodyPr/>
                    <a:p>
                      <a:pPr marL="0" indent="0">
                        <a:spcBef>
                          <a:spcPct val="0"/>
                        </a:spcBef>
                        <a:spcAft>
                          <a:spcPct val="0"/>
                        </a:spcAft>
                      </a:pPr>
                      <a:r>
                        <a:rPr sz="1400">
                          <a:solidFill>
                            <a:srgbClr val="1B1C1D"/>
                          </a:solidFill>
                          <a:latin typeface="Times New Roman" panose="02020603050405020304" pitchFamily="18" charset="0"/>
                          <a:ea typeface="Google Sans Text"/>
                          <a:cs typeface="Times New Roman" panose="02020603050405020304" pitchFamily="18" charset="0"/>
                        </a:rPr>
                        <a:t>Mã người dùng (tham chiếu đến </a:t>
                      </a:r>
                      <a:r>
                        <a:rPr sz="1400">
                          <a:solidFill>
                            <a:srgbClr val="444746"/>
                          </a:solidFill>
                          <a:latin typeface="Times New Roman" panose="02020603050405020304" pitchFamily="18" charset="0"/>
                          <a:ea typeface="Google Sans Text"/>
                          <a:cs typeface="Times New Roman" panose="02020603050405020304" pitchFamily="18" charset="0"/>
                        </a:rPr>
                        <a:t>Users.UserID</a:t>
                      </a:r>
                      <a:r>
                        <a:rPr sz="1400">
                          <a:solidFill>
                            <a:srgbClr val="1B1C1D"/>
                          </a:solidFill>
                          <a:latin typeface="Times New Roman" panose="02020603050405020304" pitchFamily="18" charset="0"/>
                          <a:ea typeface="Google Sans Text"/>
                          <a:cs typeface="Times New Roman" panose="02020603050405020304" pitchFamily="18" charset="0"/>
                        </a:rPr>
                        <a:t>).</a:t>
                      </a:r>
                      <a:endParaRPr sz="1400">
                        <a:solidFill>
                          <a:srgbClr val="1B1C1D"/>
                        </a:solidFill>
                        <a:latin typeface="Times New Roman" panose="02020603050405020304" pitchFamily="18" charset="0"/>
                        <a:ea typeface="Google Sans Text"/>
                        <a:cs typeface="Times New Roman" panose="02020603050405020304" pitchFamily="18" charset="0"/>
                      </a:endParaRPr>
                    </a:p>
                  </a:txBody>
                  <a:tcPr marL="57467" marR="57467" marT="38417" marB="38417" anchor="ctr" anchorCtr="0">
                    <a:lnL w="5080" cap="flat" cmpd="sng">
                      <a:solidFill>
                        <a:srgbClr val="000000"/>
                      </a:solidFill>
                      <a:prstDash val="solid"/>
                      <a:headEnd type="none" w="med" len="med"/>
                      <a:tailEnd type="none" w="med" len="med"/>
                    </a:lnL>
                    <a:lnR w="5080" cap="flat" cmpd="sng">
                      <a:solidFill>
                        <a:srgbClr val="000000"/>
                      </a:solidFill>
                      <a:prstDash val="solid"/>
                      <a:headEnd type="none" w="med" len="med"/>
                      <a:tailEnd type="none" w="med" len="med"/>
                    </a:lnR>
                    <a:lnT w="5080" cap="flat" cmpd="sng">
                      <a:solidFill>
                        <a:srgbClr val="000000"/>
                      </a:solidFill>
                      <a:prstDash val="solid"/>
                      <a:headEnd type="none" w="med" len="med"/>
                      <a:tailEnd type="none" w="med" len="med"/>
                    </a:lnT>
                    <a:lnB w="5080" cap="flat" cmpd="sng">
                      <a:solidFill>
                        <a:srgbClr val="000000"/>
                      </a:solidFill>
                      <a:prstDash val="solid"/>
                      <a:headEnd type="none" w="med" len="med"/>
                      <a:tailEnd type="none" w="med" len="med"/>
                    </a:lnB>
                    <a:noFill/>
                  </a:tcPr>
                </a:tc>
              </a:tr>
              <a:tr h="409575">
                <a:tc>
                  <a:txBody>
                    <a:bodyPr/>
                    <a:p>
                      <a:pPr marL="0" indent="0">
                        <a:spcBef>
                          <a:spcPct val="0"/>
                        </a:spcBef>
                        <a:spcAft>
                          <a:spcPct val="0"/>
                        </a:spcAft>
                      </a:pPr>
                      <a:r>
                        <a:rPr sz="1400">
                          <a:solidFill>
                            <a:srgbClr val="444746"/>
                          </a:solidFill>
                          <a:latin typeface="Times New Roman" panose="02020603050405020304" pitchFamily="18" charset="0"/>
                          <a:ea typeface="Google Sans Text"/>
                          <a:cs typeface="Times New Roman" panose="02020603050405020304" pitchFamily="18" charset="0"/>
                        </a:rPr>
                        <a:t>MovieID</a:t>
                      </a:r>
                      <a:endParaRPr sz="1400">
                        <a:solidFill>
                          <a:srgbClr val="444746"/>
                        </a:solidFill>
                        <a:latin typeface="Times New Roman" panose="02020603050405020304" pitchFamily="18" charset="0"/>
                        <a:ea typeface="Google Sans Text"/>
                        <a:cs typeface="Times New Roman" panose="02020603050405020304" pitchFamily="18" charset="0"/>
                      </a:endParaRPr>
                    </a:p>
                  </a:txBody>
                  <a:tcPr marL="57467" marR="57467" marT="38417" marB="38417" anchor="ctr" anchorCtr="0">
                    <a:lnL w="5080" cap="flat" cmpd="sng">
                      <a:solidFill>
                        <a:srgbClr val="000000"/>
                      </a:solidFill>
                      <a:prstDash val="solid"/>
                      <a:headEnd type="none" w="med" len="med"/>
                      <a:tailEnd type="none" w="med" len="med"/>
                    </a:lnL>
                    <a:lnR w="5080" cap="flat" cmpd="sng">
                      <a:solidFill>
                        <a:srgbClr val="000000"/>
                      </a:solidFill>
                      <a:prstDash val="solid"/>
                      <a:headEnd type="none" w="med" len="med"/>
                      <a:tailEnd type="none" w="med" len="med"/>
                    </a:lnR>
                    <a:lnT w="5080" cap="flat" cmpd="sng">
                      <a:solidFill>
                        <a:srgbClr val="000000"/>
                      </a:solidFill>
                      <a:prstDash val="solid"/>
                      <a:headEnd type="none" w="med" len="med"/>
                      <a:tailEnd type="none" w="med" len="med"/>
                    </a:lnT>
                    <a:lnB w="5080" cap="flat" cmpd="sng">
                      <a:solidFill>
                        <a:srgbClr val="000000"/>
                      </a:solidFill>
                      <a:prstDash val="solid"/>
                      <a:headEnd type="none" w="med" len="med"/>
                      <a:tailEnd type="none" w="med" len="med"/>
                    </a:lnB>
                    <a:noFill/>
                  </a:tcPr>
                </a:tc>
                <a:tc>
                  <a:txBody>
                    <a:bodyPr/>
                    <a:p>
                      <a:pPr marL="0" indent="0">
                        <a:spcBef>
                          <a:spcPct val="0"/>
                        </a:spcBef>
                        <a:spcAft>
                          <a:spcPct val="0"/>
                        </a:spcAft>
                      </a:pPr>
                      <a:r>
                        <a:rPr sz="1400">
                          <a:solidFill>
                            <a:srgbClr val="1B1C1D"/>
                          </a:solidFill>
                          <a:latin typeface="Times New Roman" panose="02020603050405020304" pitchFamily="18" charset="0"/>
                          <a:ea typeface="Google Sans Text"/>
                          <a:cs typeface="Times New Roman" panose="02020603050405020304" pitchFamily="18" charset="0"/>
                        </a:rPr>
                        <a:t>Mã phim (tham chiếu đến </a:t>
                      </a:r>
                      <a:r>
                        <a:rPr sz="1400">
                          <a:solidFill>
                            <a:srgbClr val="444746"/>
                          </a:solidFill>
                          <a:latin typeface="Times New Roman" panose="02020603050405020304" pitchFamily="18" charset="0"/>
                          <a:ea typeface="Google Sans Text"/>
                          <a:cs typeface="Times New Roman" panose="02020603050405020304" pitchFamily="18" charset="0"/>
                        </a:rPr>
                        <a:t>Movies.MovieID</a:t>
                      </a:r>
                      <a:r>
                        <a:rPr sz="1400">
                          <a:solidFill>
                            <a:srgbClr val="1B1C1D"/>
                          </a:solidFill>
                          <a:latin typeface="Times New Roman" panose="02020603050405020304" pitchFamily="18" charset="0"/>
                          <a:ea typeface="Google Sans Text"/>
                          <a:cs typeface="Times New Roman" panose="02020603050405020304" pitchFamily="18" charset="0"/>
                        </a:rPr>
                        <a:t>).</a:t>
                      </a:r>
                      <a:endParaRPr sz="1400">
                        <a:solidFill>
                          <a:srgbClr val="1B1C1D"/>
                        </a:solidFill>
                        <a:latin typeface="Times New Roman" panose="02020603050405020304" pitchFamily="18" charset="0"/>
                        <a:ea typeface="Google Sans Text"/>
                        <a:cs typeface="Times New Roman" panose="02020603050405020304" pitchFamily="18" charset="0"/>
                      </a:endParaRPr>
                    </a:p>
                  </a:txBody>
                  <a:tcPr marL="57467" marR="57467" marT="38417" marB="38417" anchor="ctr" anchorCtr="0">
                    <a:lnL w="5080" cap="flat" cmpd="sng">
                      <a:solidFill>
                        <a:srgbClr val="000000"/>
                      </a:solidFill>
                      <a:prstDash val="solid"/>
                      <a:headEnd type="none" w="med" len="med"/>
                      <a:tailEnd type="none" w="med" len="med"/>
                    </a:lnL>
                    <a:lnR w="5080" cap="flat" cmpd="sng">
                      <a:solidFill>
                        <a:srgbClr val="000000"/>
                      </a:solidFill>
                      <a:prstDash val="solid"/>
                      <a:headEnd type="none" w="med" len="med"/>
                      <a:tailEnd type="none" w="med" len="med"/>
                    </a:lnR>
                    <a:lnT w="5080" cap="flat" cmpd="sng">
                      <a:solidFill>
                        <a:srgbClr val="000000"/>
                      </a:solidFill>
                      <a:prstDash val="solid"/>
                      <a:headEnd type="none" w="med" len="med"/>
                      <a:tailEnd type="none" w="med" len="med"/>
                    </a:lnT>
                    <a:lnB w="5080" cap="flat" cmpd="sng">
                      <a:solidFill>
                        <a:srgbClr val="000000"/>
                      </a:solidFill>
                      <a:prstDash val="solid"/>
                      <a:headEnd type="none" w="med" len="med"/>
                      <a:tailEnd type="none" w="med" len="med"/>
                    </a:lnB>
                    <a:noFill/>
                  </a:tcPr>
                </a:tc>
              </a:tr>
              <a:tr h="408305">
                <a:tc>
                  <a:txBody>
                    <a:bodyPr/>
                    <a:p>
                      <a:pPr marL="0" indent="0">
                        <a:spcBef>
                          <a:spcPct val="0"/>
                        </a:spcBef>
                        <a:spcAft>
                          <a:spcPct val="0"/>
                        </a:spcAft>
                      </a:pPr>
                      <a:r>
                        <a:rPr sz="1400">
                          <a:solidFill>
                            <a:srgbClr val="444746"/>
                          </a:solidFill>
                          <a:latin typeface="Times New Roman" panose="02020603050405020304" pitchFamily="18" charset="0"/>
                          <a:ea typeface="Google Sans Text"/>
                          <a:cs typeface="Times New Roman" panose="02020603050405020304" pitchFamily="18" charset="0"/>
                        </a:rPr>
                        <a:t>Rating</a:t>
                      </a:r>
                      <a:endParaRPr sz="1400">
                        <a:solidFill>
                          <a:srgbClr val="444746"/>
                        </a:solidFill>
                        <a:latin typeface="Times New Roman" panose="02020603050405020304" pitchFamily="18" charset="0"/>
                        <a:ea typeface="Google Sans Text"/>
                        <a:cs typeface="Times New Roman" panose="02020603050405020304" pitchFamily="18" charset="0"/>
                      </a:endParaRPr>
                    </a:p>
                  </a:txBody>
                  <a:tcPr marL="57467" marR="57467" marT="38417" marB="38417" anchor="ctr" anchorCtr="0">
                    <a:lnL w="5080" cap="flat" cmpd="sng">
                      <a:solidFill>
                        <a:srgbClr val="000000"/>
                      </a:solidFill>
                      <a:prstDash val="solid"/>
                      <a:headEnd type="none" w="med" len="med"/>
                      <a:tailEnd type="none" w="med" len="med"/>
                    </a:lnL>
                    <a:lnR w="5080" cap="flat" cmpd="sng">
                      <a:solidFill>
                        <a:srgbClr val="000000"/>
                      </a:solidFill>
                      <a:prstDash val="solid"/>
                      <a:headEnd type="none" w="med" len="med"/>
                      <a:tailEnd type="none" w="med" len="med"/>
                    </a:lnR>
                    <a:lnT w="5080" cap="flat" cmpd="sng">
                      <a:solidFill>
                        <a:srgbClr val="000000"/>
                      </a:solidFill>
                      <a:prstDash val="solid"/>
                      <a:headEnd type="none" w="med" len="med"/>
                      <a:tailEnd type="none" w="med" len="med"/>
                    </a:lnT>
                    <a:lnB w="5080" cap="flat" cmpd="sng">
                      <a:solidFill>
                        <a:srgbClr val="000000"/>
                      </a:solidFill>
                      <a:prstDash val="solid"/>
                      <a:headEnd type="none" w="med" len="med"/>
                      <a:tailEnd type="none" w="med" len="med"/>
                    </a:lnB>
                    <a:noFill/>
                  </a:tcPr>
                </a:tc>
                <a:tc>
                  <a:txBody>
                    <a:bodyPr/>
                    <a:p>
                      <a:pPr marL="0" indent="0">
                        <a:spcBef>
                          <a:spcPct val="0"/>
                        </a:spcBef>
                        <a:spcAft>
                          <a:spcPct val="0"/>
                        </a:spcAft>
                      </a:pPr>
                      <a:r>
                        <a:rPr sz="1400">
                          <a:solidFill>
                            <a:srgbClr val="1B1C1D"/>
                          </a:solidFill>
                          <a:latin typeface="Times New Roman" panose="02020603050405020304" pitchFamily="18" charset="0"/>
                          <a:ea typeface="Google Sans Text"/>
                          <a:cs typeface="Times New Roman" panose="02020603050405020304" pitchFamily="18" charset="0"/>
                        </a:rPr>
                        <a:t>Điểm xếp hạng người dùng đưa ra (từ 1 đến 5).</a:t>
                      </a:r>
                      <a:endParaRPr sz="1400">
                        <a:solidFill>
                          <a:srgbClr val="1B1C1D"/>
                        </a:solidFill>
                        <a:latin typeface="Times New Roman" panose="02020603050405020304" pitchFamily="18" charset="0"/>
                        <a:ea typeface="Google Sans Text"/>
                        <a:cs typeface="Times New Roman" panose="02020603050405020304" pitchFamily="18" charset="0"/>
                      </a:endParaRPr>
                    </a:p>
                  </a:txBody>
                  <a:tcPr marL="57467" marR="57467" marT="38417" marB="38417" anchor="ctr" anchorCtr="0">
                    <a:lnL w="5080" cap="flat" cmpd="sng">
                      <a:solidFill>
                        <a:srgbClr val="000000"/>
                      </a:solidFill>
                      <a:prstDash val="solid"/>
                      <a:headEnd type="none" w="med" len="med"/>
                      <a:tailEnd type="none" w="med" len="med"/>
                    </a:lnL>
                    <a:lnR w="5080" cap="flat" cmpd="sng">
                      <a:solidFill>
                        <a:srgbClr val="000000"/>
                      </a:solidFill>
                      <a:prstDash val="solid"/>
                      <a:headEnd type="none" w="med" len="med"/>
                      <a:tailEnd type="none" w="med" len="med"/>
                    </a:lnR>
                    <a:lnT w="5080" cap="flat" cmpd="sng">
                      <a:solidFill>
                        <a:srgbClr val="000000"/>
                      </a:solidFill>
                      <a:prstDash val="solid"/>
                      <a:headEnd type="none" w="med" len="med"/>
                      <a:tailEnd type="none" w="med" len="med"/>
                    </a:lnT>
                    <a:lnB w="5080" cap="flat" cmpd="sng">
                      <a:solidFill>
                        <a:srgbClr val="000000"/>
                      </a:solidFill>
                      <a:prstDash val="solid"/>
                      <a:headEnd type="none" w="med" len="med"/>
                      <a:tailEnd type="none" w="med" len="med"/>
                    </a:lnB>
                    <a:noFill/>
                  </a:tcPr>
                </a:tc>
              </a:tr>
              <a:tr h="502920">
                <a:tc>
                  <a:txBody>
                    <a:bodyPr/>
                    <a:p>
                      <a:pPr marL="0" indent="0">
                        <a:spcBef>
                          <a:spcPct val="0"/>
                        </a:spcBef>
                        <a:spcAft>
                          <a:spcPct val="0"/>
                        </a:spcAft>
                      </a:pPr>
                      <a:r>
                        <a:rPr sz="1400">
                          <a:solidFill>
                            <a:srgbClr val="444746"/>
                          </a:solidFill>
                          <a:latin typeface="Times New Roman" panose="02020603050405020304" pitchFamily="18" charset="0"/>
                          <a:ea typeface="Google Sans Text"/>
                          <a:cs typeface="Times New Roman" panose="02020603050405020304" pitchFamily="18" charset="0"/>
                        </a:rPr>
                        <a:t>Timestamp</a:t>
                      </a:r>
                      <a:endParaRPr sz="1400">
                        <a:solidFill>
                          <a:srgbClr val="444746"/>
                        </a:solidFill>
                        <a:latin typeface="Times New Roman" panose="02020603050405020304" pitchFamily="18" charset="0"/>
                        <a:ea typeface="Google Sans Text"/>
                        <a:cs typeface="Times New Roman" panose="02020603050405020304" pitchFamily="18" charset="0"/>
                      </a:endParaRPr>
                    </a:p>
                  </a:txBody>
                  <a:tcPr marL="57467" marR="57467" marT="38417" marB="38417" anchor="ctr" anchorCtr="0">
                    <a:lnL w="5080" cap="flat" cmpd="sng">
                      <a:solidFill>
                        <a:srgbClr val="000000"/>
                      </a:solidFill>
                      <a:prstDash val="solid"/>
                      <a:headEnd type="none" w="med" len="med"/>
                      <a:tailEnd type="none" w="med" len="med"/>
                    </a:lnL>
                    <a:lnR w="5080" cap="flat" cmpd="sng">
                      <a:solidFill>
                        <a:srgbClr val="000000"/>
                      </a:solidFill>
                      <a:prstDash val="solid"/>
                      <a:headEnd type="none" w="med" len="med"/>
                      <a:tailEnd type="none" w="med" len="med"/>
                    </a:lnR>
                    <a:lnT w="5080" cap="flat" cmpd="sng">
                      <a:solidFill>
                        <a:srgbClr val="000000"/>
                      </a:solidFill>
                      <a:prstDash val="solid"/>
                      <a:headEnd type="none" w="med" len="med"/>
                      <a:tailEnd type="none" w="med" len="med"/>
                    </a:lnT>
                    <a:lnB w="5080" cap="flat" cmpd="sng">
                      <a:solidFill>
                        <a:srgbClr val="000000"/>
                      </a:solidFill>
                      <a:prstDash val="solid"/>
                      <a:headEnd type="none" w="med" len="med"/>
                      <a:tailEnd type="none" w="med" len="med"/>
                    </a:lnB>
                    <a:noFill/>
                  </a:tcPr>
                </a:tc>
                <a:tc>
                  <a:txBody>
                    <a:bodyPr/>
                    <a:p>
                      <a:pPr marL="0" indent="0">
                        <a:spcBef>
                          <a:spcPct val="0"/>
                        </a:spcBef>
                        <a:spcAft>
                          <a:spcPct val="0"/>
                        </a:spcAft>
                      </a:pPr>
                      <a:r>
                        <a:rPr sz="1400">
                          <a:solidFill>
                            <a:srgbClr val="1B1C1D"/>
                          </a:solidFill>
                          <a:latin typeface="Times New Roman" panose="02020603050405020304" pitchFamily="18" charset="0"/>
                          <a:ea typeface="Google Sans Text"/>
                          <a:cs typeface="Times New Roman" panose="02020603050405020304" pitchFamily="18" charset="0"/>
                        </a:rPr>
                        <a:t>Dấu thời gian (Unix timestamp) của lượt xếp hạng.</a:t>
                      </a:r>
                      <a:endParaRPr sz="1400">
                        <a:solidFill>
                          <a:srgbClr val="1B1C1D"/>
                        </a:solidFill>
                        <a:latin typeface="Times New Roman" panose="02020603050405020304" pitchFamily="18" charset="0"/>
                        <a:ea typeface="Google Sans Text"/>
                        <a:cs typeface="Times New Roman" panose="02020603050405020304" pitchFamily="18" charset="0"/>
                      </a:endParaRPr>
                    </a:p>
                  </a:txBody>
                  <a:tcPr marL="57467" marR="57467" marT="38417" marB="38417" anchor="ctr" anchorCtr="0">
                    <a:lnL w="5080" cap="flat" cmpd="sng">
                      <a:solidFill>
                        <a:srgbClr val="000000"/>
                      </a:solidFill>
                      <a:prstDash val="solid"/>
                      <a:headEnd type="none" w="med" len="med"/>
                      <a:tailEnd type="none" w="med" len="med"/>
                    </a:lnL>
                    <a:lnR w="5080" cap="flat" cmpd="sng">
                      <a:solidFill>
                        <a:srgbClr val="000000"/>
                      </a:solidFill>
                      <a:prstDash val="solid"/>
                      <a:headEnd type="none" w="med" len="med"/>
                      <a:tailEnd type="none" w="med" len="med"/>
                    </a:lnR>
                    <a:lnT w="5080" cap="flat" cmpd="sng">
                      <a:solidFill>
                        <a:srgbClr val="000000"/>
                      </a:solidFill>
                      <a:prstDash val="solid"/>
                      <a:headEnd type="none" w="med" len="med"/>
                      <a:tailEnd type="none" w="med" len="med"/>
                    </a:lnT>
                    <a:lnB w="5080" cap="flat" cmpd="sng">
                      <a:solidFill>
                        <a:srgbClr val="000000"/>
                      </a:solidFill>
                      <a:prstDash val="solid"/>
                      <a:headEnd type="none" w="med" len="med"/>
                      <a:tailEnd type="none" w="med" len="med"/>
                    </a:lnB>
                    <a:noFill/>
                  </a:tcPr>
                </a:tc>
              </a:tr>
              <a:tr h="289560">
                <a:tc>
                  <a:txBody>
                    <a:bodyPr/>
                    <a:p>
                      <a:pPr marL="0" indent="0">
                        <a:spcBef>
                          <a:spcPct val="0"/>
                        </a:spcBef>
                        <a:spcAft>
                          <a:spcPct val="0"/>
                        </a:spcAft>
                      </a:pPr>
                      <a:r>
                        <a:rPr sz="1400" i="1">
                          <a:solidFill>
                            <a:srgbClr val="1B1C1D"/>
                          </a:solidFill>
                          <a:latin typeface="Times New Roman" panose="02020603050405020304" pitchFamily="18" charset="0"/>
                          <a:ea typeface="Google Sans Text"/>
                          <a:cs typeface="Times New Roman" panose="02020603050405020304" pitchFamily="18" charset="0"/>
                        </a:rPr>
                        <a:t>(Composite)</a:t>
                      </a:r>
                      <a:endParaRPr sz="1400" i="1">
                        <a:solidFill>
                          <a:srgbClr val="1B1C1D"/>
                        </a:solidFill>
                        <a:latin typeface="Times New Roman" panose="02020603050405020304" pitchFamily="18" charset="0"/>
                        <a:ea typeface="Google Sans Text"/>
                        <a:cs typeface="Times New Roman" panose="02020603050405020304" pitchFamily="18" charset="0"/>
                      </a:endParaRPr>
                    </a:p>
                  </a:txBody>
                  <a:tcPr marL="57467" marR="57467" marT="38417" marB="38417" anchor="ctr" anchorCtr="0">
                    <a:lnL w="5080" cap="flat" cmpd="sng">
                      <a:solidFill>
                        <a:srgbClr val="000000"/>
                      </a:solidFill>
                      <a:prstDash val="solid"/>
                      <a:headEnd type="none" w="med" len="med"/>
                      <a:tailEnd type="none" w="med" len="med"/>
                    </a:lnL>
                    <a:lnR w="5080" cap="flat" cmpd="sng">
                      <a:solidFill>
                        <a:srgbClr val="000000"/>
                      </a:solidFill>
                      <a:prstDash val="solid"/>
                      <a:headEnd type="none" w="med" len="med"/>
                      <a:tailEnd type="none" w="med" len="med"/>
                    </a:lnR>
                    <a:lnT w="5080" cap="flat" cmpd="sng">
                      <a:solidFill>
                        <a:srgbClr val="000000"/>
                      </a:solidFill>
                      <a:prstDash val="solid"/>
                      <a:headEnd type="none" w="med" len="med"/>
                      <a:tailEnd type="none" w="med" len="med"/>
                    </a:lnT>
                    <a:lnB w="5080" cap="flat" cmpd="sng">
                      <a:solidFill>
                        <a:srgbClr val="000000"/>
                      </a:solidFill>
                      <a:prstDash val="solid"/>
                      <a:headEnd type="none" w="med" len="med"/>
                      <a:tailEnd type="none" w="med" len="med"/>
                    </a:lnB>
                    <a:noFill/>
                  </a:tcPr>
                </a:tc>
                <a:tc>
                  <a:txBody>
                    <a:bodyPr/>
                    <a:p>
                      <a:pPr marL="0" indent="0">
                        <a:spcBef>
                          <a:spcPct val="0"/>
                        </a:spcBef>
                        <a:spcAft>
                          <a:spcPct val="0"/>
                        </a:spcAft>
                      </a:pPr>
                      <a:r>
                        <a:rPr sz="1400">
                          <a:solidFill>
                            <a:srgbClr val="1B1C1D"/>
                          </a:solidFill>
                          <a:latin typeface="Times New Roman" panose="02020603050405020304" pitchFamily="18" charset="0"/>
                          <a:ea typeface="Google Sans Text"/>
                          <a:cs typeface="Times New Roman" panose="02020603050405020304" pitchFamily="18" charset="0"/>
                        </a:rPr>
                        <a:t>Khóa chính tổng hợp.</a:t>
                      </a:r>
                      <a:endParaRPr sz="1400">
                        <a:solidFill>
                          <a:srgbClr val="1B1C1D"/>
                        </a:solidFill>
                        <a:latin typeface="Times New Roman" panose="02020603050405020304" pitchFamily="18" charset="0"/>
                        <a:ea typeface="Google Sans Text"/>
                        <a:cs typeface="Times New Roman" panose="02020603050405020304" pitchFamily="18" charset="0"/>
                      </a:endParaRPr>
                    </a:p>
                  </a:txBody>
                  <a:tcPr marL="57467" marR="57467" marT="38417" marB="38417" anchor="ctr" anchorCtr="0">
                    <a:lnL w="5080" cap="flat" cmpd="sng">
                      <a:solidFill>
                        <a:srgbClr val="000000"/>
                      </a:solidFill>
                      <a:prstDash val="solid"/>
                      <a:headEnd type="none" w="med" len="med"/>
                      <a:tailEnd type="none" w="med" len="med"/>
                    </a:lnL>
                    <a:lnR w="5080" cap="flat" cmpd="sng">
                      <a:solidFill>
                        <a:srgbClr val="000000"/>
                      </a:solidFill>
                      <a:prstDash val="solid"/>
                      <a:headEnd type="none" w="med" len="med"/>
                      <a:tailEnd type="none" w="med" len="med"/>
                    </a:lnR>
                    <a:lnT w="5080" cap="flat" cmpd="sng">
                      <a:solidFill>
                        <a:srgbClr val="000000"/>
                      </a:solidFill>
                      <a:prstDash val="solid"/>
                      <a:headEnd type="none" w="med" len="med"/>
                      <a:tailEnd type="none" w="med" len="med"/>
                    </a:lnT>
                    <a:lnB w="5080" cap="flat" cmpd="sng">
                      <a:solidFill>
                        <a:srgbClr val="000000"/>
                      </a:solidFill>
                      <a:prstDash val="solid"/>
                      <a:headEnd type="none" w="med" len="med"/>
                      <a:tailEnd type="none" w="med" len="med"/>
                    </a:lnB>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p:cNvSpPr>
            <a:spLocks noGrp="1"/>
          </p:cNvSpPr>
          <p:nvPr>
            <p:ph type="title" idx="4294967295"/>
          </p:nvPr>
        </p:nvSpPr>
        <p:spPr>
          <a:xfrm>
            <a:off x="0" y="365125"/>
            <a:ext cx="10515600" cy="1325563"/>
          </a:xfrm>
        </p:spPr>
        <p:txBody>
          <a:bodyPr/>
          <a:lstStyle/>
          <a:p>
            <a:r>
              <a:rPr lang="en-US" dirty="0"/>
              <a:t>Project analysis slide 5</a:t>
            </a:r>
            <a:endParaRPr lang="en-US" dirty="0"/>
          </a:p>
        </p:txBody>
      </p:sp>
      <p:cxnSp>
        <p:nvCxnSpPr>
          <p:cNvPr id="8" name="Straight Connector 7"/>
          <p:cNvCxnSpPr/>
          <p:nvPr/>
        </p:nvCxnSpPr>
        <p:spPr>
          <a:xfrm>
            <a:off x="8817429" y="522898"/>
            <a:ext cx="337457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p:cNvSpPr txBox="1"/>
          <p:nvPr/>
        </p:nvSpPr>
        <p:spPr>
          <a:xfrm>
            <a:off x="228600" y="190500"/>
            <a:ext cx="11734800" cy="116141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2</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vi-VN" sz="2800" b="1" dirty="0">
                <a:latin typeface="Times New Roman" panose="02020603050405020304" pitchFamily="18" charset="0"/>
                <a:cs typeface="Times New Roman" panose="02020603050405020304" pitchFamily="18" charset="0"/>
              </a:rPr>
              <a:t>Phân tích các xu hướng</a:t>
            </a:r>
            <a:endParaRPr lang="vi-VN" sz="2800" b="1" dirty="0">
              <a:latin typeface="Times New Roman" panose="02020603050405020304" pitchFamily="18" charset="0"/>
              <a:cs typeface="Times New Roman" panose="02020603050405020304" pitchFamily="18" charset="0"/>
            </a:endParaRPr>
          </a:p>
          <a:p>
            <a:pPr algn="ctr"/>
            <a:r>
              <a:rPr lang="en-US" sz="2800" b="1" dirty="0">
                <a:solidFill>
                  <a:schemeClr val="tx1">
                    <a:lumMod val="75000"/>
                    <a:lumOff val="25000"/>
                  </a:schemeClr>
                </a:solidFill>
              </a:rPr>
              <a:t>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p:cNvCxnSpPr/>
          <p:nvPr/>
        </p:nvCxnSpPr>
        <p:spPr>
          <a:xfrm>
            <a:off x="0" y="522898"/>
            <a:ext cx="333102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294914" y="672012"/>
            <a:ext cx="3480319" cy="5908040"/>
          </a:xfrm>
          <a:prstGeom prst="rect">
            <a:avLst/>
          </a:prstGeom>
          <a:noFill/>
        </p:spPr>
        <p:txBody>
          <a:bodyPr wrap="square" rtlCol="0">
            <a:spAutoFit/>
          </a:bodyPr>
          <a:lstStyle/>
          <a:p>
            <a:r>
              <a:rPr lang="vi-VN" altLang="en-US" sz="1400" dirty="0">
                <a:latin typeface="Times New Roman" panose="02020603050405020304" pitchFamily="18" charset="0"/>
                <a:cs typeface="Times New Roman" panose="02020603050405020304" pitchFamily="18" charset="0"/>
              </a:rPr>
              <a:t>- </a:t>
            </a:r>
            <a:r>
              <a:rPr lang="en-US" altLang="en-US" sz="1400" dirty="0">
                <a:latin typeface="Times New Roman" panose="02020603050405020304" pitchFamily="18" charset="0"/>
                <a:cs typeface="Times New Roman" panose="02020603050405020304" pitchFamily="18" charset="0"/>
              </a:rPr>
              <a:t>Sự thống trị của Hài kịch (Comedy): Thể loại Comedy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ứng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ầu một cách v</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ợt trội, với tổng số l</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ợt xem cao hơn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áng kể so với tất cả các thể loại còn lại.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iều này cho thấy phim hài là thể loại có tính giải trí cao, dễ tiếp cận và thu hút </a:t>
            </a:r>
            <a:r>
              <a:rPr lang="" altLang="en-US" sz="1400" dirty="0">
                <a:latin typeface="Times New Roman" panose="02020603050405020304" pitchFamily="18" charset="0"/>
                <a:cs typeface="Times New Roman" panose="02020603050405020304" pitchFamily="18" charset="0"/>
              </a:rPr>
              <a:t>đư</a:t>
            </a:r>
            <a:r>
              <a:rPr lang="en-US" altLang="en-US" sz="1400" dirty="0">
                <a:latin typeface="Times New Roman" panose="02020603050405020304" pitchFamily="18" charset="0"/>
                <a:cs typeface="Times New Roman" panose="02020603050405020304" pitchFamily="18" charset="0"/>
              </a:rPr>
              <a:t>ợc l</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ợng khán giả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ại chúng lớn nhất.</a:t>
            </a:r>
            <a:endParaRPr lang="en-US" altLang="en-US" sz="1400" dirty="0">
              <a:latin typeface="Times New Roman" panose="02020603050405020304" pitchFamily="18" charset="0"/>
              <a:cs typeface="Times New Roman" panose="02020603050405020304" pitchFamily="18" charset="0"/>
            </a:endParaRPr>
          </a:p>
          <a:p>
            <a:endParaRPr lang="en-US" altLang="en-US" sz="1400" dirty="0">
              <a:latin typeface="Times New Roman" panose="02020603050405020304" pitchFamily="18" charset="0"/>
              <a:cs typeface="Times New Roman" panose="02020603050405020304" pitchFamily="18" charset="0"/>
            </a:endParaRPr>
          </a:p>
          <a:p>
            <a:r>
              <a:rPr lang="vi-VN" altLang="en-US" sz="1400" dirty="0">
                <a:latin typeface="Times New Roman" panose="02020603050405020304" pitchFamily="18" charset="0"/>
                <a:cs typeface="Times New Roman" panose="02020603050405020304" pitchFamily="18" charset="0"/>
              </a:rPr>
              <a:t>- </a:t>
            </a:r>
            <a:r>
              <a:rPr lang="en-US" altLang="en-US" sz="1400" dirty="0">
                <a:latin typeface="Times New Roman" panose="02020603050405020304" pitchFamily="18" charset="0"/>
                <a:cs typeface="Times New Roman" panose="02020603050405020304" pitchFamily="18" charset="0"/>
              </a:rPr>
              <a:t>Nhóm dẫn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ầu: Cùng với Comedy, thể loại Drama (Kịch) </a:t>
            </a:r>
            <a:r>
              <a:rPr lang="vi-VN" altLang="en-US" sz="1400" dirty="0">
                <a:latin typeface="Times New Roman" panose="02020603050405020304" pitchFamily="18" charset="0"/>
                <a:cs typeface="Times New Roman" panose="02020603050405020304" pitchFamily="18" charset="0"/>
              </a:rPr>
              <a:t>cũng là</a:t>
            </a:r>
            <a:r>
              <a:rPr lang="en-US" altLang="en-US" sz="1400" dirty="0">
                <a:latin typeface="Times New Roman" panose="02020603050405020304" pitchFamily="18" charset="0"/>
                <a:cs typeface="Times New Roman" panose="02020603050405020304" pitchFamily="18" charset="0"/>
              </a:rPr>
              <a:t> thể loại phổ biến nhất.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ây là các thể loại "chủ lực" (mainstream) luôn có sức hút lớn trên thị tr</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ờng và nhận </a:t>
            </a:r>
            <a:r>
              <a:rPr lang="" altLang="en-US" sz="1400" dirty="0">
                <a:latin typeface="Times New Roman" panose="02020603050405020304" pitchFamily="18" charset="0"/>
                <a:cs typeface="Times New Roman" panose="02020603050405020304" pitchFamily="18" charset="0"/>
              </a:rPr>
              <a:t>đư</a:t>
            </a:r>
            <a:r>
              <a:rPr lang="en-US" altLang="en-US" sz="1400" dirty="0">
                <a:latin typeface="Times New Roman" panose="02020603050405020304" pitchFamily="18" charset="0"/>
                <a:cs typeface="Times New Roman" panose="02020603050405020304" pitchFamily="18" charset="0"/>
              </a:rPr>
              <a:t>ợc nhiều sự quan tâm.</a:t>
            </a:r>
            <a:endParaRPr lang="en-US" altLang="en-US" sz="1400" dirty="0">
              <a:latin typeface="Times New Roman" panose="02020603050405020304" pitchFamily="18" charset="0"/>
              <a:cs typeface="Times New Roman" panose="02020603050405020304" pitchFamily="18" charset="0"/>
            </a:endParaRPr>
          </a:p>
          <a:p>
            <a:endParaRPr lang="en-US" altLang="en-US" sz="1400" dirty="0">
              <a:latin typeface="Times New Roman" panose="02020603050405020304" pitchFamily="18" charset="0"/>
              <a:cs typeface="Times New Roman" panose="02020603050405020304" pitchFamily="18" charset="0"/>
            </a:endParaRPr>
          </a:p>
          <a:p>
            <a:r>
              <a:rPr lang="en-US" altLang="en-US" sz="1400" dirty="0">
                <a:latin typeface="Times New Roman" panose="02020603050405020304" pitchFamily="18" charset="0"/>
                <a:cs typeface="Times New Roman" panose="02020603050405020304" pitchFamily="18" charset="0"/>
              </a:rPr>
              <a:t>Nhóm bám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uổi: Có một khoảng cách r</a:t>
            </a:r>
            <a:r>
              <a:rPr lang="" altLang="en-US" sz="1400" dirty="0">
                <a:latin typeface="Times New Roman" panose="02020603050405020304" pitchFamily="18" charset="0"/>
                <a:cs typeface="Times New Roman" panose="02020603050405020304" pitchFamily="18" charset="0"/>
              </a:rPr>
              <a:t>õ</a:t>
            </a:r>
            <a:r>
              <a:rPr lang="en-US" altLang="en-US" sz="1400" dirty="0">
                <a:latin typeface="Times New Roman" panose="02020603050405020304" pitchFamily="18" charset="0"/>
                <a:cs typeface="Times New Roman" panose="02020603050405020304" pitchFamily="18" charset="0"/>
              </a:rPr>
              <a:t> rệt giữa top </a:t>
            </a:r>
            <a:r>
              <a:rPr lang="vi-VN" altLang="en-US" sz="1400" dirty="0">
                <a:latin typeface="Times New Roman" panose="02020603050405020304" pitchFamily="18" charset="0"/>
                <a:cs typeface="Times New Roman" panose="02020603050405020304" pitchFamily="18" charset="0"/>
              </a:rPr>
              <a:t>2</a:t>
            </a:r>
            <a:r>
              <a:rPr lang="en-US" altLang="en-US" sz="1400" dirty="0">
                <a:latin typeface="Times New Roman" panose="02020603050405020304" pitchFamily="18" charset="0"/>
                <a:cs typeface="Times New Roman" panose="02020603050405020304" pitchFamily="18" charset="0"/>
              </a:rPr>
              <a:t> và các thể loại còn lại. Nhóm bám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uổi bao gồm</a:t>
            </a:r>
            <a:r>
              <a:rPr lang="vi-VN" altLang="en-US" sz="1400" dirty="0">
                <a:latin typeface="Times New Roman" panose="02020603050405020304" pitchFamily="18" charset="0"/>
                <a:cs typeface="Times New Roman" panose="02020603050405020304" pitchFamily="18" charset="0"/>
              </a:rPr>
              <a:t> Action (Hành động),</a:t>
            </a:r>
            <a:r>
              <a:rPr lang="en-US" altLang="en-US" sz="1400" dirty="0">
                <a:latin typeface="Times New Roman" panose="02020603050405020304" pitchFamily="18" charset="0"/>
                <a:cs typeface="Times New Roman" panose="02020603050405020304" pitchFamily="18" charset="0"/>
              </a:rPr>
              <a:t> Thriller (Giật gân), Sci-Fi (Khoa học viễn t</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ởng), và Adventure (Phiêu l</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u).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ây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ều là những thể loại có l</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ợng fan trung thành và phổ biến.</a:t>
            </a:r>
            <a:endParaRPr lang="en-US" altLang="en-US" sz="1400" dirty="0">
              <a:latin typeface="Times New Roman" panose="02020603050405020304" pitchFamily="18" charset="0"/>
              <a:cs typeface="Times New Roman" panose="02020603050405020304" pitchFamily="18" charset="0"/>
            </a:endParaRPr>
          </a:p>
          <a:p>
            <a:endParaRPr lang="en-US" altLang="en-US" sz="1400" dirty="0">
              <a:latin typeface="Times New Roman" panose="02020603050405020304" pitchFamily="18" charset="0"/>
              <a:cs typeface="Times New Roman" panose="02020603050405020304" pitchFamily="18" charset="0"/>
            </a:endParaRPr>
          </a:p>
          <a:p>
            <a:r>
              <a:rPr lang="en-US" altLang="en-US" sz="1400" dirty="0">
                <a:latin typeface="Times New Roman" panose="02020603050405020304" pitchFamily="18" charset="0"/>
                <a:cs typeface="Times New Roman" panose="02020603050405020304" pitchFamily="18" charset="0"/>
              </a:rPr>
              <a:t>Nhóm cuối Top 10: Các thể loại Romance (Lãng mạn), Crime (Tội phạm), Horror (Kinh dị) và Children's (Trẻ em) khép lại danh sách. Mặc dù nằm ở cuối top 10, chúng vẫn chiếm một thị phần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áng kể, cho thấy sự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a dạng trong sở thích xem phim của ng</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ời dùng.</a:t>
            </a:r>
            <a:endParaRPr lang="en-US" altLang="en-US" sz="14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stretch>
            <a:fillRect/>
          </a:stretch>
        </p:blipFill>
        <p:spPr>
          <a:xfrm>
            <a:off x="129540" y="735330"/>
            <a:ext cx="7941945" cy="56838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p:cNvSpPr>
            <a:spLocks noGrp="1"/>
          </p:cNvSpPr>
          <p:nvPr>
            <p:ph type="title" idx="4294967295"/>
          </p:nvPr>
        </p:nvSpPr>
        <p:spPr>
          <a:xfrm>
            <a:off x="0" y="365125"/>
            <a:ext cx="10515600" cy="1325563"/>
          </a:xfrm>
        </p:spPr>
        <p:txBody>
          <a:bodyPr/>
          <a:lstStyle/>
          <a:p>
            <a:r>
              <a:rPr lang="en-US" dirty="0"/>
              <a:t>Project analysis slide 5</a:t>
            </a:r>
            <a:endParaRPr lang="en-US" dirty="0"/>
          </a:p>
        </p:txBody>
      </p:sp>
      <p:cxnSp>
        <p:nvCxnSpPr>
          <p:cNvPr id="8" name="Straight Connector 7"/>
          <p:cNvCxnSpPr/>
          <p:nvPr/>
        </p:nvCxnSpPr>
        <p:spPr>
          <a:xfrm>
            <a:off x="9489233" y="522898"/>
            <a:ext cx="270276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p:cNvSpPr txBox="1"/>
          <p:nvPr/>
        </p:nvSpPr>
        <p:spPr>
          <a:xfrm>
            <a:off x="228600" y="190500"/>
            <a:ext cx="11734800" cy="116141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vi-VN" sz="2800" b="1" dirty="0">
                <a:latin typeface="Times New Roman" panose="02020603050405020304" pitchFamily="18" charset="0"/>
                <a:cs typeface="Times New Roman" panose="02020603050405020304" pitchFamily="18" charset="0"/>
              </a:rPr>
              <a:t>2. Phân tích các xu </a:t>
            </a:r>
            <a:r>
              <a:rPr lang="vi-VN" sz="2800" b="1" dirty="0">
                <a:latin typeface="Times New Roman" panose="02020603050405020304" pitchFamily="18" charset="0"/>
                <a:cs typeface="Times New Roman" panose="02020603050405020304" pitchFamily="18" charset="0"/>
              </a:rPr>
              <a:t>hướng</a:t>
            </a:r>
            <a:endParaRPr lang="vi-VN" sz="2800" b="1" dirty="0">
              <a:latin typeface="Times New Roman" panose="02020603050405020304" pitchFamily="18" charset="0"/>
              <a:cs typeface="Times New Roman" panose="02020603050405020304" pitchFamily="18" charset="0"/>
            </a:endParaRPr>
          </a:p>
          <a:p>
            <a:pPr algn="ctr"/>
            <a:r>
              <a:rPr lang="en-US" sz="2800" b="1" dirty="0">
                <a:solidFill>
                  <a:schemeClr val="tx1">
                    <a:lumMod val="75000"/>
                    <a:lumOff val="25000"/>
                  </a:schemeClr>
                </a:solidFill>
              </a:rPr>
              <a:t>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p:cNvCxnSpPr/>
          <p:nvPr/>
        </p:nvCxnSpPr>
        <p:spPr>
          <a:xfrm>
            <a:off x="0" y="522898"/>
            <a:ext cx="278052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550910" y="1094105"/>
            <a:ext cx="3359785" cy="5506720"/>
          </a:xfrm>
          <a:prstGeom prst="rect">
            <a:avLst/>
          </a:prstGeom>
          <a:noFill/>
        </p:spPr>
        <p:txBody>
          <a:bodyPr wrap="square" rtlCol="0">
            <a:noAutofit/>
          </a:bodyPr>
          <a:lstStyle/>
          <a:p>
            <a:r>
              <a:rPr lang="vi-VN" altLang="en-US" sz="1400" dirty="0">
                <a:latin typeface="Times New Roman" panose="02020603050405020304" pitchFamily="18" charset="0"/>
                <a:cs typeface="Times New Roman" panose="02020603050405020304" pitchFamily="18" charset="0"/>
              </a:rPr>
              <a:t>- </a:t>
            </a:r>
            <a:r>
              <a:rPr lang="en-US" altLang="en-US" sz="1400" dirty="0">
                <a:latin typeface="Times New Roman" panose="02020603050405020304" pitchFamily="18" charset="0"/>
                <a:cs typeface="Times New Roman" panose="02020603050405020304" pitchFamily="18" charset="0"/>
              </a:rPr>
              <a:t>Quán quân </a:t>
            </a:r>
            <a:r>
              <a:rPr lang="vi-VN" altLang="en-US" sz="1400" dirty="0">
                <a:latin typeface="Times New Roman" panose="02020603050405020304" pitchFamily="18" charset="0"/>
                <a:cs typeface="Times New Roman" panose="02020603050405020304" pitchFamily="18" charset="0"/>
              </a:rPr>
              <a:t>g</a:t>
            </a:r>
            <a:r>
              <a:rPr lang="en-US" altLang="en-US" sz="1400" dirty="0">
                <a:latin typeface="Times New Roman" panose="02020603050405020304" pitchFamily="18" charset="0"/>
                <a:cs typeface="Times New Roman" panose="02020603050405020304" pitchFamily="18" charset="0"/>
              </a:rPr>
              <a:t>ây Tranh cãi: "Plan 9 from Outer Space (1958)"</a:t>
            </a:r>
            <a:r>
              <a:rPr lang="vi-VN" altLang="en-US" sz="1400" dirty="0">
                <a:latin typeface="Times New Roman" panose="02020603050405020304" pitchFamily="18" charset="0"/>
                <a:cs typeface="Times New Roman" panose="02020603050405020304" pitchFamily="18" charset="0"/>
              </a:rPr>
              <a:t>. </a:t>
            </a:r>
            <a:r>
              <a:rPr lang="en-US" altLang="en-US" sz="1400" dirty="0">
                <a:latin typeface="Times New Roman" panose="02020603050405020304" pitchFamily="18" charset="0"/>
                <a:cs typeface="Times New Roman" panose="02020603050405020304" pitchFamily="18" charset="0"/>
              </a:rPr>
              <a:t>L</a:t>
            </a:r>
            <a:r>
              <a:rPr lang="" altLang="en-US" sz="1400" dirty="0">
                <a:latin typeface="Times New Roman" panose="02020603050405020304" pitchFamily="18" charset="0"/>
                <a:cs typeface="Times New Roman" panose="02020603050405020304" pitchFamily="18" charset="0"/>
              </a:rPr>
              <a:t>ý</a:t>
            </a:r>
            <a:r>
              <a:rPr lang="en-US" altLang="en-US" sz="1400" dirty="0">
                <a:latin typeface="Times New Roman" panose="02020603050405020304" pitchFamily="18" charset="0"/>
                <a:cs typeface="Times New Roman" panose="02020603050405020304" pitchFamily="18" charset="0"/>
              </a:rPr>
              <a:t> do: Bộ phim này nổi tiếng </a:t>
            </a:r>
            <a:r>
              <a:rPr lang="" altLang="en-US" sz="1400" dirty="0">
                <a:latin typeface="Times New Roman" panose="02020603050405020304" pitchFamily="18" charset="0"/>
                <a:cs typeface="Times New Roman" panose="02020603050405020304" pitchFamily="18" charset="0"/>
              </a:rPr>
              <a:t>đư</a:t>
            </a:r>
            <a:r>
              <a:rPr lang="en-US" altLang="en-US" sz="1400" dirty="0">
                <a:latin typeface="Times New Roman" panose="02020603050405020304" pitchFamily="18" charset="0"/>
                <a:cs typeface="Times New Roman" panose="02020603050405020304" pitchFamily="18" charset="0"/>
              </a:rPr>
              <a:t>ợc mệnh danh là "bộ phim dở nhất mọi thời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ại". Chính vì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iều này, nó tạo ra sự phân cực rất lớn</a:t>
            </a:r>
            <a:r>
              <a:rPr lang="vi-VN" altLang="en-US" sz="1400" dirty="0">
                <a:latin typeface="Times New Roman" panose="02020603050405020304" pitchFamily="18" charset="0"/>
                <a:cs typeface="Times New Roman" panose="02020603050405020304" pitchFamily="18" charset="0"/>
              </a:rPr>
              <a:t>.</a:t>
            </a:r>
            <a:endParaRPr lang="vi-VN" altLang="en-US" sz="1400" dirty="0">
              <a:latin typeface="Times New Roman" panose="02020603050405020304" pitchFamily="18" charset="0"/>
              <a:cs typeface="Times New Roman" panose="02020603050405020304" pitchFamily="18" charset="0"/>
            </a:endParaRPr>
          </a:p>
          <a:p>
            <a:endParaRPr lang="en-US" altLang="en-US" sz="1400" dirty="0">
              <a:latin typeface="Times New Roman" panose="02020603050405020304" pitchFamily="18" charset="0"/>
              <a:cs typeface="Times New Roman" panose="02020603050405020304" pitchFamily="18" charset="0"/>
            </a:endParaRPr>
          </a:p>
          <a:p>
            <a:r>
              <a:rPr lang="vi-VN" altLang="en-US" sz="1400" dirty="0">
                <a:latin typeface="Times New Roman" panose="02020603050405020304" pitchFamily="18" charset="0"/>
                <a:cs typeface="Times New Roman" panose="02020603050405020304" pitchFamily="18" charset="0"/>
              </a:rPr>
              <a:t>- </a:t>
            </a:r>
            <a:r>
              <a:rPr lang="en-US" altLang="en-US" sz="1400" dirty="0">
                <a:latin typeface="Times New Roman" panose="02020603050405020304" pitchFamily="18" charset="0"/>
                <a:cs typeface="Times New Roman" panose="02020603050405020304" pitchFamily="18" charset="0"/>
              </a:rPr>
              <a:t>Các Phim Gây Tranh cãi Cao Khác:</a:t>
            </a:r>
            <a:endParaRPr lang="en-US" altLang="en-US" sz="1400" dirty="0">
              <a:latin typeface="Times New Roman" panose="02020603050405020304" pitchFamily="18" charset="0"/>
              <a:cs typeface="Times New Roman" panose="02020603050405020304" pitchFamily="18" charset="0"/>
            </a:endParaRPr>
          </a:p>
          <a:p>
            <a:r>
              <a:rPr lang="en-US" altLang="en-US" sz="1400" dirty="0">
                <a:latin typeface="Times New Roman" panose="02020603050405020304" pitchFamily="18" charset="0"/>
                <a:cs typeface="Times New Roman" panose="02020603050405020304" pitchFamily="18" charset="0"/>
              </a:rPr>
              <a:t>"Texas Chainsaw Massacre, The (1974)" (hạng 2): Một phim kinh dị có tính bạo lực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ột phá vào thời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iểm ra mắt, gây sốc cho nhiều ng</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ời nh</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ng c</a:t>
            </a:r>
            <a:r>
              <a:rPr lang="" altLang="en-US" sz="1400" dirty="0">
                <a:latin typeface="Times New Roman" panose="02020603050405020304" pitchFamily="18" charset="0"/>
                <a:cs typeface="Times New Roman" panose="02020603050405020304" pitchFamily="18" charset="0"/>
              </a:rPr>
              <a:t>ũ</a:t>
            </a:r>
            <a:r>
              <a:rPr lang="en-US" altLang="en-US" sz="1400" dirty="0">
                <a:latin typeface="Times New Roman" panose="02020603050405020304" pitchFamily="18" charset="0"/>
                <a:cs typeface="Times New Roman" panose="02020603050405020304" pitchFamily="18" charset="0"/>
              </a:rPr>
              <a:t>ng </a:t>
            </a:r>
            <a:r>
              <a:rPr lang="" altLang="en-US" sz="1400" dirty="0">
                <a:latin typeface="Times New Roman" panose="02020603050405020304" pitchFamily="18" charset="0"/>
                <a:cs typeface="Times New Roman" panose="02020603050405020304" pitchFamily="18" charset="0"/>
              </a:rPr>
              <a:t>đư</a:t>
            </a:r>
            <a:r>
              <a:rPr lang="en-US" altLang="en-US" sz="1400" dirty="0">
                <a:latin typeface="Times New Roman" panose="02020603050405020304" pitchFamily="18" charset="0"/>
                <a:cs typeface="Times New Roman" panose="02020603050405020304" pitchFamily="18" charset="0"/>
              </a:rPr>
              <a:t>ợc tôn sùng bởi fan hâm mộ thể loại này.</a:t>
            </a:r>
            <a:endParaRPr lang="en-US" altLang="en-US" sz="1400" dirty="0">
              <a:latin typeface="Times New Roman" panose="02020603050405020304" pitchFamily="18" charset="0"/>
              <a:cs typeface="Times New Roman" panose="02020603050405020304" pitchFamily="18" charset="0"/>
            </a:endParaRPr>
          </a:p>
          <a:p>
            <a:r>
              <a:rPr lang="en-US" altLang="en-US" sz="1400" dirty="0">
                <a:latin typeface="Times New Roman" panose="02020603050405020304" pitchFamily="18" charset="0"/>
                <a:cs typeface="Times New Roman" panose="02020603050405020304" pitchFamily="18" charset="0"/>
              </a:rPr>
              <a:t>"Dumb &amp; Dumber (1994)" (hạng 3): Một phim hài "nhảm" (silly comedy). Thể loại hài này rất chủ quan: ng</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ời xem hoặc thấy nó cực kỳ hài h</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ớc, hoặc thấy nó cực kỳ ngớ ngẩn.</a:t>
            </a:r>
            <a:endParaRPr lang="en-US" altLang="en-US" sz="1400" dirty="0">
              <a:latin typeface="Times New Roman" panose="02020603050405020304" pitchFamily="18" charset="0"/>
              <a:cs typeface="Times New Roman" panose="02020603050405020304" pitchFamily="18" charset="0"/>
            </a:endParaRPr>
          </a:p>
          <a:p>
            <a:endParaRPr lang="en-US" altLang="en-US" sz="1400" dirty="0">
              <a:latin typeface="Times New Roman" panose="02020603050405020304" pitchFamily="18" charset="0"/>
              <a:cs typeface="Times New Roman" panose="02020603050405020304" pitchFamily="18" charset="0"/>
            </a:endParaRPr>
          </a:p>
          <a:p>
            <a:r>
              <a:rPr lang="en-US" altLang="en-US" sz="1400" dirty="0">
                <a:latin typeface="Times New Roman" panose="02020603050405020304" pitchFamily="18" charset="0"/>
                <a:cs typeface="Times New Roman" panose="02020603050405020304" pitchFamily="18" charset="0"/>
              </a:rPr>
              <a:t>Những bộ phim này là những phim tạo ra phản ứng cảm xúc mạnh mẽ và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ối nghịch. Chúng hiếm khi nhận </a:t>
            </a:r>
            <a:r>
              <a:rPr lang="" altLang="en-US" sz="1400" dirty="0">
                <a:latin typeface="Times New Roman" panose="02020603050405020304" pitchFamily="18" charset="0"/>
                <a:cs typeface="Times New Roman" panose="02020603050405020304" pitchFamily="18" charset="0"/>
              </a:rPr>
              <a:t>đư</a:t>
            </a:r>
            <a:r>
              <a:rPr lang="en-US" altLang="en-US" sz="1400" dirty="0">
                <a:latin typeface="Times New Roman" panose="02020603050405020304" pitchFamily="18" charset="0"/>
                <a:cs typeface="Times New Roman" panose="02020603050405020304" pitchFamily="18" charset="0"/>
              </a:rPr>
              <a:t>ợc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ánh giá "trung bình" (2, 3, 4 sao) mà thay vào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ó, chúng nhận </a:t>
            </a:r>
            <a:r>
              <a:rPr lang="" altLang="en-US" sz="1400" dirty="0">
                <a:latin typeface="Times New Roman" panose="02020603050405020304" pitchFamily="18" charset="0"/>
                <a:cs typeface="Times New Roman" panose="02020603050405020304" pitchFamily="18" charset="0"/>
              </a:rPr>
              <a:t>đư</a:t>
            </a:r>
            <a:r>
              <a:rPr lang="en-US" altLang="en-US" sz="1400" dirty="0">
                <a:latin typeface="Times New Roman" panose="02020603050405020304" pitchFamily="18" charset="0"/>
                <a:cs typeface="Times New Roman" panose="02020603050405020304" pitchFamily="18" charset="0"/>
              </a:rPr>
              <a:t>ợc rất nhiều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iểm tuyệt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ối (1 sao hoặc 5 sao), nh</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ã </a:t>
            </a:r>
            <a:r>
              <a:rPr lang="" altLang="en-US" sz="1400" dirty="0">
                <a:latin typeface="Times New Roman" panose="02020603050405020304" pitchFamily="18" charset="0"/>
                <a:cs typeface="Times New Roman" panose="02020603050405020304" pitchFamily="18" charset="0"/>
              </a:rPr>
              <a:t>đư</a:t>
            </a:r>
            <a:r>
              <a:rPr lang="en-US" altLang="en-US" sz="1400" dirty="0">
                <a:latin typeface="Times New Roman" panose="02020603050405020304" pitchFamily="18" charset="0"/>
                <a:cs typeface="Times New Roman" panose="02020603050405020304" pitchFamily="18" charset="0"/>
              </a:rPr>
              <a:t>ợc minh họa trong biểu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ồ 3 về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ánh giá cực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oan.</a:t>
            </a:r>
            <a:endParaRPr lang="en-US" altLang="en-US" sz="1400" dirty="0">
              <a:latin typeface="Times New Roman" panose="02020603050405020304" pitchFamily="18" charset="0"/>
              <a:cs typeface="Times New Roman" panose="02020603050405020304" pitchFamily="18" charset="0"/>
            </a:endParaRPr>
          </a:p>
          <a:p>
            <a:endParaRPr lang="en-US" altLang="en-US" sz="1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125730" y="689610"/>
            <a:ext cx="8364220" cy="58597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p:cNvSpPr>
            <a:spLocks noGrp="1"/>
          </p:cNvSpPr>
          <p:nvPr>
            <p:ph type="title" idx="4294967295"/>
          </p:nvPr>
        </p:nvSpPr>
        <p:spPr>
          <a:xfrm>
            <a:off x="0" y="365125"/>
            <a:ext cx="10515600" cy="1325563"/>
          </a:xfrm>
        </p:spPr>
        <p:txBody>
          <a:bodyPr/>
          <a:lstStyle/>
          <a:p>
            <a:r>
              <a:rPr lang="en-US" dirty="0"/>
              <a:t>Project analysis slide 5</a:t>
            </a:r>
            <a:endParaRPr lang="en-US" dirty="0"/>
          </a:p>
        </p:txBody>
      </p:sp>
      <p:cxnSp>
        <p:nvCxnSpPr>
          <p:cNvPr id="8" name="Straight Connector 7"/>
          <p:cNvCxnSpPr/>
          <p:nvPr/>
        </p:nvCxnSpPr>
        <p:spPr>
          <a:xfrm>
            <a:off x="10002416" y="522898"/>
            <a:ext cx="218958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p:cNvSpPr txBox="1"/>
          <p:nvPr/>
        </p:nvSpPr>
        <p:spPr>
          <a:xfrm>
            <a:off x="228600" y="190500"/>
            <a:ext cx="11734800" cy="38671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vi-VN" sz="2800" b="1" dirty="0">
                <a:latin typeface="Times New Roman" panose="02020603050405020304" pitchFamily="18" charset="0"/>
                <a:cs typeface="Times New Roman" panose="02020603050405020304" pitchFamily="18" charset="0"/>
                <a:sym typeface="+mn-ea"/>
              </a:rPr>
              <a:t>2. Phân tích các xu hướng</a:t>
            </a:r>
            <a:endParaRPr lang="en-US" sz="2800" dirty="0">
              <a:solidFill>
                <a:schemeClr val="tx1">
                  <a:lumMod val="75000"/>
                  <a:lumOff val="25000"/>
                </a:schemeClr>
              </a:solidFill>
            </a:endParaRPr>
          </a:p>
        </p:txBody>
      </p:sp>
      <p:cxnSp>
        <p:nvCxnSpPr>
          <p:cNvPr id="14" name="Straight Connector 13"/>
          <p:cNvCxnSpPr/>
          <p:nvPr/>
        </p:nvCxnSpPr>
        <p:spPr>
          <a:xfrm>
            <a:off x="0" y="522898"/>
            <a:ext cx="230466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055485" y="1414145"/>
            <a:ext cx="4742180" cy="4834255"/>
          </a:xfrm>
          <a:prstGeom prst="rect">
            <a:avLst/>
          </a:prstGeom>
          <a:noFill/>
        </p:spPr>
        <p:txBody>
          <a:bodyPr wrap="square" rtlCol="0">
            <a:noAutofit/>
          </a:bodyPr>
          <a:lstStyle/>
          <a:p>
            <a:r>
              <a:rPr lang="en-US" sz="1400" b="1" dirty="0">
                <a:latin typeface="Times New Roman" panose="02020603050405020304" pitchFamily="18" charset="0"/>
                <a:cs typeface="Times New Roman" panose="02020603050405020304" pitchFamily="18" charset="0"/>
              </a:rPr>
              <a:t>N</a:t>
            </a:r>
            <a:r>
              <a:rPr lang="vi-VN" sz="1400" b="1" dirty="0">
                <a:latin typeface="Times New Roman" panose="02020603050405020304" pitchFamily="18" charset="0"/>
                <a:cs typeface="Times New Roman" panose="02020603050405020304" pitchFamily="18" charset="0"/>
              </a:rPr>
              <a:t>hận xét :</a:t>
            </a:r>
            <a:endParaRPr lang="en-US" altLang="en-US" sz="1400" dirty="0">
              <a:latin typeface="Times New Roman" panose="02020603050405020304" pitchFamily="18" charset="0"/>
              <a:cs typeface="Times New Roman" panose="02020603050405020304" pitchFamily="18" charset="0"/>
            </a:endParaRPr>
          </a:p>
          <a:p>
            <a:pPr indent="0">
              <a:buFont typeface="Wingdings" panose="05000000000000000000" pitchFamily="2" charset="2"/>
              <a:buNone/>
            </a:pP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iều này cho thấy hầu hết các bộ phim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ều có mức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ộ tranh cãi ở mức trung bình, tập trung dày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ặc quanh giá trị 0.97 (</a:t>
            </a:r>
            <a:r>
              <a:rPr lang="" altLang="en-US" sz="1400" dirty="0">
                <a:latin typeface="Times New Roman" panose="02020603050405020304" pitchFamily="18" charset="0"/>
                <a:cs typeface="Times New Roman" panose="02020603050405020304" pitchFamily="18" charset="0"/>
              </a:rPr>
              <a:t>đư</a:t>
            </a:r>
            <a:r>
              <a:rPr lang="en-US" altLang="en-US" sz="1400" dirty="0">
                <a:latin typeface="Times New Roman" panose="02020603050405020304" pitchFamily="18" charset="0"/>
                <a:cs typeface="Times New Roman" panose="02020603050405020304" pitchFamily="18" charset="0"/>
              </a:rPr>
              <a:t>ờng gạch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ỏ).</a:t>
            </a:r>
            <a:endParaRPr lang="en-US" altLang="en-US" sz="1400" dirty="0">
              <a:latin typeface="Times New Roman" panose="02020603050405020304" pitchFamily="18" charset="0"/>
              <a:cs typeface="Times New Roman" panose="02020603050405020304" pitchFamily="18" charset="0"/>
            </a:endParaRPr>
          </a:p>
          <a:p>
            <a:pPr indent="0">
              <a:buFont typeface="Wingdings" panose="05000000000000000000" pitchFamily="2" charset="2"/>
              <a:buNone/>
            </a:pPr>
            <a:endParaRPr lang="en-US" altLang="en-US" sz="1400" dirty="0">
              <a:latin typeface="Times New Roman" panose="02020603050405020304" pitchFamily="18" charset="0"/>
              <a:cs typeface="Times New Roman" panose="02020603050405020304" pitchFamily="18" charset="0"/>
            </a:endParaRPr>
          </a:p>
          <a:p>
            <a:pPr indent="0">
              <a:buFont typeface="Wingdings" panose="05000000000000000000" pitchFamily="2" charset="2"/>
              <a:buNone/>
            </a:pPr>
            <a:r>
              <a:rPr lang="en-US" altLang="en-US" sz="1400" dirty="0">
                <a:latin typeface="Times New Roman" panose="02020603050405020304" pitchFamily="18" charset="0"/>
                <a:cs typeface="Times New Roman" panose="02020603050405020304" pitchFamily="18" charset="0"/>
              </a:rPr>
              <a:t>Có rất ít phim mà mọi ng</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ời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ều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ồng thuận tuyệt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ối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ộ lệch chuẩn rất thấp, ở phía bên trái).</a:t>
            </a:r>
            <a:endParaRPr lang="en-US" altLang="en-US" sz="1400" dirty="0">
              <a:latin typeface="Times New Roman" panose="02020603050405020304" pitchFamily="18" charset="0"/>
              <a:cs typeface="Times New Roman" panose="02020603050405020304" pitchFamily="18" charset="0"/>
            </a:endParaRPr>
          </a:p>
          <a:p>
            <a:pPr indent="0">
              <a:buFont typeface="Wingdings" panose="05000000000000000000" pitchFamily="2" charset="2"/>
              <a:buNone/>
            </a:pPr>
            <a:endParaRPr lang="en-US" altLang="en-US" sz="1400" dirty="0">
              <a:latin typeface="Times New Roman" panose="02020603050405020304" pitchFamily="18" charset="0"/>
              <a:cs typeface="Times New Roman" panose="02020603050405020304" pitchFamily="18" charset="0"/>
            </a:endParaRPr>
          </a:p>
          <a:p>
            <a:pPr indent="0">
              <a:buFont typeface="Wingdings" panose="05000000000000000000" pitchFamily="2" charset="2"/>
              <a:buNone/>
            </a:pPr>
            <a:r>
              <a:rPr lang="en-US" altLang="en-US" sz="1400" dirty="0">
                <a:latin typeface="Times New Roman" panose="02020603050405020304" pitchFamily="18" charset="0"/>
                <a:cs typeface="Times New Roman" panose="02020603050405020304" pitchFamily="18" charset="0"/>
              </a:rPr>
              <a:t>C</a:t>
            </a:r>
            <a:r>
              <a:rPr lang="" altLang="en-US" sz="1400" dirty="0">
                <a:latin typeface="Times New Roman" panose="02020603050405020304" pitchFamily="18" charset="0"/>
                <a:cs typeface="Times New Roman" panose="02020603050405020304" pitchFamily="18" charset="0"/>
              </a:rPr>
              <a:t>ũ</a:t>
            </a:r>
            <a:r>
              <a:rPr lang="en-US" altLang="en-US" sz="1400" dirty="0">
                <a:latin typeface="Times New Roman" panose="02020603050405020304" pitchFamily="18" charset="0"/>
                <a:cs typeface="Times New Roman" panose="02020603050405020304" pitchFamily="18" charset="0"/>
              </a:rPr>
              <a:t>ng có rất ít phim cực kỳ phân cực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ộ lệch chuẩn rất cao, ở phía bên phải).</a:t>
            </a:r>
            <a:endParaRPr lang="en-US" altLang="en-US" sz="1400" dirty="0">
              <a:latin typeface="Times New Roman" panose="02020603050405020304" pitchFamily="18" charset="0"/>
              <a:cs typeface="Times New Roman" panose="02020603050405020304" pitchFamily="18" charset="0"/>
            </a:endParaRPr>
          </a:p>
          <a:p>
            <a:pPr indent="0">
              <a:buFont typeface="Wingdings" panose="05000000000000000000" pitchFamily="2" charset="2"/>
              <a:buNone/>
            </a:pPr>
            <a:endParaRPr lang="en-US" altLang="en-US" sz="1400" dirty="0">
              <a:latin typeface="Times New Roman" panose="02020603050405020304" pitchFamily="18" charset="0"/>
              <a:cs typeface="Times New Roman" panose="02020603050405020304" pitchFamily="18" charset="0"/>
            </a:endParaRPr>
          </a:p>
          <a:p>
            <a:pPr indent="0">
              <a:buFont typeface="Wingdings" panose="05000000000000000000" pitchFamily="2" charset="2"/>
              <a:buNone/>
            </a:pPr>
            <a:r>
              <a:rPr lang="en-US" altLang="en-US" sz="1400" dirty="0">
                <a:latin typeface="Times New Roman" panose="02020603050405020304" pitchFamily="18" charset="0"/>
                <a:cs typeface="Times New Roman" panose="02020603050405020304" pitchFamily="18" charset="0"/>
              </a:rPr>
              <a:t>Kết nối với Biểu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ồ "Top 15":</a:t>
            </a:r>
            <a:r>
              <a:rPr lang="vi-VN" altLang="en-US" sz="1400" dirty="0">
                <a:latin typeface="Times New Roman" panose="02020603050405020304" pitchFamily="18" charset="0"/>
                <a:cs typeface="Times New Roman" panose="02020603050405020304" pitchFamily="18" charset="0"/>
              </a:rPr>
              <a:t> </a:t>
            </a:r>
            <a:r>
              <a:rPr lang="en-US" altLang="en-US" sz="1400" dirty="0">
                <a:latin typeface="Times New Roman" panose="02020603050405020304" pitchFamily="18" charset="0"/>
                <a:cs typeface="Times New Roman" panose="02020603050405020304" pitchFamily="18" charset="0"/>
              </a:rPr>
              <a:t>15 bộ phim gây tranh cãi nhất mà chúng ta thấy ở biểu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ồ tr</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ớc (nh</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 "Plan 9" với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ộ lệch chuẩn ~1.45) chính là những tr</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ờng hợp cực kỳ hiếm và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ặc biệt, nằm ở phần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uôi ngoài cùng bên phải của biểu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ồ hình chuông này.</a:t>
            </a:r>
            <a:endParaRPr lang="en-US" altLang="en-US" sz="1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228600" y="873760"/>
            <a:ext cx="6679565" cy="5374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p:cNvSpPr>
            <a:spLocks noGrp="1"/>
          </p:cNvSpPr>
          <p:nvPr>
            <p:ph type="title" idx="4294967295"/>
          </p:nvPr>
        </p:nvSpPr>
        <p:spPr>
          <a:xfrm>
            <a:off x="0" y="365125"/>
            <a:ext cx="10515600" cy="1325563"/>
          </a:xfrm>
        </p:spPr>
        <p:txBody>
          <a:bodyPr/>
          <a:lstStyle/>
          <a:p>
            <a:r>
              <a:rPr lang="en-US" dirty="0"/>
              <a:t>Project analysis slide 5</a:t>
            </a:r>
            <a:endParaRPr lang="en-US" dirty="0"/>
          </a:p>
        </p:txBody>
      </p:sp>
      <p:cxnSp>
        <p:nvCxnSpPr>
          <p:cNvPr id="8" name="Straight Connector 7"/>
          <p:cNvCxnSpPr/>
          <p:nvPr/>
        </p:nvCxnSpPr>
        <p:spPr>
          <a:xfrm>
            <a:off x="10002416" y="522898"/>
            <a:ext cx="218958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p:cNvSpPr txBox="1"/>
          <p:nvPr/>
        </p:nvSpPr>
        <p:spPr>
          <a:xfrm>
            <a:off x="228600" y="190500"/>
            <a:ext cx="11734800" cy="116141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vi-VN" sz="2800" b="1" dirty="0">
                <a:latin typeface="Times New Roman" panose="02020603050405020304" pitchFamily="18" charset="0"/>
                <a:cs typeface="Times New Roman" panose="02020603050405020304" pitchFamily="18" charset="0"/>
                <a:sym typeface="+mn-ea"/>
              </a:rPr>
              <a:t>2. Phân tích các xu hướng</a:t>
            </a:r>
            <a:endParaRPr lang="vi-VN" sz="2800" b="1" dirty="0">
              <a:latin typeface="Times New Roman" panose="02020603050405020304" pitchFamily="18" charset="0"/>
              <a:cs typeface="Times New Roman" panose="02020603050405020304" pitchFamily="18" charset="0"/>
            </a:endParaRPr>
          </a:p>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p:cNvCxnSpPr/>
          <p:nvPr/>
        </p:nvCxnSpPr>
        <p:spPr>
          <a:xfrm>
            <a:off x="0" y="522898"/>
            <a:ext cx="230466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536815" y="929640"/>
            <a:ext cx="4152900" cy="5256530"/>
          </a:xfrm>
          <a:prstGeom prst="rect">
            <a:avLst/>
          </a:prstGeom>
          <a:noFill/>
        </p:spPr>
        <p:txBody>
          <a:bodyPr wrap="square" rtlCol="0">
            <a:noAutofit/>
          </a:bodyPr>
          <a:lstStyle/>
          <a:p>
            <a:r>
              <a:rPr lang="vi-VN" sz="1400" b="1" dirty="0">
                <a:latin typeface="Times New Roman" panose="02020603050405020304" pitchFamily="18" charset="0"/>
                <a:cs typeface="Times New Roman" panose="02020603050405020304" pitchFamily="18" charset="0"/>
              </a:rPr>
              <a:t>Nhận xét:</a:t>
            </a:r>
            <a:endParaRPr lang="vi-VN" sz="1400" b="1" dirty="0">
              <a:latin typeface="Times New Roman" panose="02020603050405020304" pitchFamily="18" charset="0"/>
              <a:cs typeface="Times New Roman" panose="02020603050405020304" pitchFamily="18" charset="0"/>
            </a:endParaRPr>
          </a:p>
          <a:p>
            <a:endParaRPr lang="en-US" altLang="en-US" sz="1400" dirty="0">
              <a:latin typeface="Times New Roman" panose="02020603050405020304" pitchFamily="18" charset="0"/>
              <a:cs typeface="Times New Roman" panose="02020603050405020304" pitchFamily="18" charset="0"/>
            </a:endParaRPr>
          </a:p>
          <a:p>
            <a:r>
              <a:rPr lang="vi-VN" altLang="en-US" sz="1400" dirty="0">
                <a:latin typeface="Times New Roman" panose="02020603050405020304" pitchFamily="18" charset="0"/>
                <a:cs typeface="Times New Roman" panose="02020603050405020304" pitchFamily="18" charset="0"/>
              </a:rPr>
              <a:t>- </a:t>
            </a:r>
            <a:r>
              <a:rPr lang="en-US" altLang="en-US" sz="1400" dirty="0">
                <a:latin typeface="Times New Roman" panose="02020603050405020304" pitchFamily="18" charset="0"/>
                <a:cs typeface="Times New Roman" panose="02020603050405020304" pitchFamily="18" charset="0"/>
              </a:rPr>
              <a:t>Thể loại Gây Tranh cãi Nhất:</a:t>
            </a:r>
            <a:endParaRPr lang="en-US" altLang="en-US" sz="1400" dirty="0">
              <a:latin typeface="Times New Roman" panose="02020603050405020304" pitchFamily="18" charset="0"/>
              <a:cs typeface="Times New Roman" panose="02020603050405020304" pitchFamily="18" charset="0"/>
            </a:endParaRPr>
          </a:p>
          <a:p>
            <a:endParaRPr lang="en-US" altLang="en-US" sz="1400" dirty="0">
              <a:latin typeface="Times New Roman" panose="02020603050405020304" pitchFamily="18" charset="0"/>
              <a:cs typeface="Times New Roman" panose="02020603050405020304" pitchFamily="18" charset="0"/>
            </a:endParaRPr>
          </a:p>
          <a:p>
            <a:r>
              <a:rPr lang="en-US" altLang="en-US" sz="1400" dirty="0">
                <a:latin typeface="Times New Roman" panose="02020603050405020304" pitchFamily="18" charset="0"/>
                <a:cs typeface="Times New Roman" panose="02020603050405020304" pitchFamily="18" charset="0"/>
              </a:rPr>
              <a:t>Horror (Kinh dị)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ứng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ầu một cách r</a:t>
            </a:r>
            <a:r>
              <a:rPr lang="" altLang="en-US" sz="1400" dirty="0">
                <a:latin typeface="Times New Roman" panose="02020603050405020304" pitchFamily="18" charset="0"/>
                <a:cs typeface="Times New Roman" panose="02020603050405020304" pitchFamily="18" charset="0"/>
              </a:rPr>
              <a:t>õ</a:t>
            </a:r>
            <a:r>
              <a:rPr lang="en-US" altLang="en-US" sz="1400" dirty="0">
                <a:latin typeface="Times New Roman" panose="02020603050405020304" pitchFamily="18" charset="0"/>
                <a:cs typeface="Times New Roman" panose="02020603050405020304" pitchFamily="18" charset="0"/>
              </a:rPr>
              <a:t> rệt.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ây là thể loại "yêu hoặc ghét"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iển hình; yếu tố sợ hãi, bạo lực... mang tính chủ quan cao, dẫn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ến sự phân cực mạnh mẽ.</a:t>
            </a:r>
            <a:endParaRPr lang="en-US" altLang="en-US" sz="1400" dirty="0">
              <a:latin typeface="Times New Roman" panose="02020603050405020304" pitchFamily="18" charset="0"/>
              <a:cs typeface="Times New Roman" panose="02020603050405020304" pitchFamily="18" charset="0"/>
            </a:endParaRPr>
          </a:p>
          <a:p>
            <a:endParaRPr lang="en-US" altLang="en-US" sz="1400" dirty="0">
              <a:latin typeface="Times New Roman" panose="02020603050405020304" pitchFamily="18" charset="0"/>
              <a:cs typeface="Times New Roman" panose="02020603050405020304" pitchFamily="18" charset="0"/>
            </a:endParaRPr>
          </a:p>
          <a:p>
            <a:r>
              <a:rPr lang="en-US" altLang="en-US" sz="1400" dirty="0">
                <a:latin typeface="Times New Roman" panose="02020603050405020304" pitchFamily="18" charset="0"/>
                <a:cs typeface="Times New Roman" panose="02020603050405020304" pitchFamily="18" charset="0"/>
              </a:rPr>
              <a:t>Các thể loại theo sau là Sci-Fi (Khoa học viễn t</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ởng), Musical (Ca nhạc), Children's (Thiếu nhi) và Fantasy (Kỳ ảo).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ây c</a:t>
            </a:r>
            <a:r>
              <a:rPr lang="" altLang="en-US" sz="1400" dirty="0">
                <a:latin typeface="Times New Roman" panose="02020603050405020304" pitchFamily="18" charset="0"/>
                <a:cs typeface="Times New Roman" panose="02020603050405020304" pitchFamily="18" charset="0"/>
              </a:rPr>
              <a:t>ũ</a:t>
            </a:r>
            <a:r>
              <a:rPr lang="en-US" altLang="en-US" sz="1400" dirty="0">
                <a:latin typeface="Times New Roman" panose="02020603050405020304" pitchFamily="18" charset="0"/>
                <a:cs typeface="Times New Roman" panose="02020603050405020304" pitchFamily="18" charset="0"/>
              </a:rPr>
              <a:t>ng là những thể loại kén khán giả,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òi hỏi ng</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ời xem phải chấp nhận những yếu tố phi thực tế, dẫn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ến nhiều </a:t>
            </a:r>
            <a:r>
              <a:rPr lang="" altLang="en-US" sz="1400" dirty="0">
                <a:latin typeface="Times New Roman" panose="02020603050405020304" pitchFamily="18" charset="0"/>
                <a:cs typeface="Times New Roman" panose="02020603050405020304" pitchFamily="18" charset="0"/>
              </a:rPr>
              <a:t>ý</a:t>
            </a:r>
            <a:r>
              <a:rPr lang="en-US" altLang="en-US" sz="1400" dirty="0">
                <a:latin typeface="Times New Roman" panose="02020603050405020304" pitchFamily="18" charset="0"/>
                <a:cs typeface="Times New Roman" panose="02020603050405020304" pitchFamily="18" charset="0"/>
              </a:rPr>
              <a:t> kiến trái chiều.</a:t>
            </a:r>
            <a:endParaRPr lang="en-US" altLang="en-US" sz="1400" dirty="0">
              <a:latin typeface="Times New Roman" panose="02020603050405020304" pitchFamily="18" charset="0"/>
              <a:cs typeface="Times New Roman" panose="02020603050405020304" pitchFamily="18" charset="0"/>
            </a:endParaRPr>
          </a:p>
          <a:p>
            <a:endParaRPr lang="en-US" altLang="en-US" sz="1400" dirty="0">
              <a:latin typeface="Times New Roman" panose="02020603050405020304" pitchFamily="18" charset="0"/>
              <a:cs typeface="Times New Roman" panose="02020603050405020304" pitchFamily="18" charset="0"/>
            </a:endParaRPr>
          </a:p>
          <a:p>
            <a:r>
              <a:rPr lang="vi-VN" altLang="en-US" sz="1400" dirty="0">
                <a:latin typeface="Times New Roman" panose="02020603050405020304" pitchFamily="18" charset="0"/>
                <a:cs typeface="Times New Roman" panose="02020603050405020304" pitchFamily="18" charset="0"/>
              </a:rPr>
              <a:t>- </a:t>
            </a:r>
            <a:r>
              <a:rPr lang="en-US" altLang="en-US" sz="1400" dirty="0">
                <a:latin typeface="Times New Roman" panose="02020603050405020304" pitchFamily="18" charset="0"/>
                <a:cs typeface="Times New Roman" panose="02020603050405020304" pitchFamily="18" charset="0"/>
              </a:rPr>
              <a:t>Thể loại </a:t>
            </a:r>
            <a:r>
              <a:rPr lang="" altLang="en-US" sz="1400" dirty="0">
                <a:latin typeface="Times New Roman" panose="02020603050405020304" pitchFamily="18" charset="0"/>
                <a:cs typeface="Times New Roman" panose="02020603050405020304" pitchFamily="18" charset="0"/>
              </a:rPr>
              <a:t>Í</a:t>
            </a:r>
            <a:r>
              <a:rPr lang="en-US" altLang="en-US" sz="1400" dirty="0">
                <a:latin typeface="Times New Roman" panose="02020603050405020304" pitchFamily="18" charset="0"/>
                <a:cs typeface="Times New Roman" panose="02020603050405020304" pitchFamily="18" charset="0"/>
              </a:rPr>
              <a:t>t Tranh cãi Nhất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ồng thuận cao):</a:t>
            </a:r>
            <a:r>
              <a:rPr lang="vi-VN" altLang="en-US" sz="1400" dirty="0">
                <a:latin typeface="Times New Roman" panose="02020603050405020304" pitchFamily="18" charset="0"/>
                <a:cs typeface="Times New Roman" panose="02020603050405020304" pitchFamily="18" charset="0"/>
              </a:rPr>
              <a:t> </a:t>
            </a:r>
            <a:r>
              <a:rPr lang="en-US" altLang="en-US" sz="1400" dirty="0">
                <a:latin typeface="Times New Roman" panose="02020603050405020304" pitchFamily="18" charset="0"/>
                <a:cs typeface="Times New Roman" panose="02020603050405020304" pitchFamily="18" charset="0"/>
              </a:rPr>
              <a:t>Film-Noir là thể loại ít gây tranh cãi nhất.</a:t>
            </a:r>
            <a:endParaRPr lang="en-US" altLang="en-US" sz="1400" dirty="0">
              <a:latin typeface="Times New Roman" panose="02020603050405020304" pitchFamily="18" charset="0"/>
              <a:cs typeface="Times New Roman" panose="02020603050405020304" pitchFamily="18" charset="0"/>
            </a:endParaRPr>
          </a:p>
          <a:p>
            <a:endParaRPr lang="en-US" altLang="en-US" sz="1400" dirty="0">
              <a:latin typeface="Times New Roman" panose="02020603050405020304" pitchFamily="18" charset="0"/>
              <a:cs typeface="Times New Roman" panose="02020603050405020304" pitchFamily="18" charset="0"/>
            </a:endParaRPr>
          </a:p>
          <a:p>
            <a:r>
              <a:rPr lang="en-US" altLang="en-US" sz="1400" dirty="0">
                <a:latin typeface="Times New Roman" panose="02020603050405020304" pitchFamily="18" charset="0"/>
                <a:cs typeface="Times New Roman" panose="02020603050405020304" pitchFamily="18" charset="0"/>
              </a:rPr>
              <a:t>Theo sau là Documentary (Tài liệu), War (Chiến tranh), và Mystery (Huyền bí). Những thể loại này th</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ờng có l</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ợng khán giả hâm mộ riêng (niche) hoặc dựa trên sự thật, dẫn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ến các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ánh giá có xu h</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ớng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ồng nhất hơn.</a:t>
            </a:r>
            <a:endParaRPr lang="en-US" altLang="en-US" sz="1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1905" y="712470"/>
            <a:ext cx="7534910" cy="59867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p:cNvSpPr>
            <a:spLocks noGrp="1"/>
          </p:cNvSpPr>
          <p:nvPr>
            <p:ph type="title" idx="4294967295"/>
          </p:nvPr>
        </p:nvSpPr>
        <p:spPr>
          <a:xfrm>
            <a:off x="0" y="365125"/>
            <a:ext cx="10515600" cy="1325563"/>
          </a:xfrm>
        </p:spPr>
        <p:txBody>
          <a:bodyPr/>
          <a:lstStyle/>
          <a:p>
            <a:r>
              <a:rPr lang="en-US" dirty="0"/>
              <a:t>Project analysis slide 5</a:t>
            </a:r>
            <a:endParaRPr lang="en-US" dirty="0"/>
          </a:p>
        </p:txBody>
      </p:sp>
      <p:cxnSp>
        <p:nvCxnSpPr>
          <p:cNvPr id="8" name="Straight Connector 7"/>
          <p:cNvCxnSpPr/>
          <p:nvPr/>
        </p:nvCxnSpPr>
        <p:spPr>
          <a:xfrm>
            <a:off x="10002416" y="522898"/>
            <a:ext cx="218958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p:cNvSpPr txBox="1"/>
          <p:nvPr/>
        </p:nvSpPr>
        <p:spPr>
          <a:xfrm>
            <a:off x="228600" y="190500"/>
            <a:ext cx="11734800" cy="116141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vi-VN" sz="2800" b="1" dirty="0">
                <a:latin typeface="Times New Roman" panose="02020603050405020304" pitchFamily="18" charset="0"/>
                <a:cs typeface="Times New Roman" panose="02020603050405020304" pitchFamily="18" charset="0"/>
                <a:sym typeface="+mn-ea"/>
              </a:rPr>
              <a:t>2. Phân tích các xu hướng</a:t>
            </a:r>
            <a:endParaRPr lang="en-US" sz="2800" dirty="0">
              <a:solidFill>
                <a:schemeClr val="tx1">
                  <a:lumMod val="75000"/>
                  <a:lumOff val="25000"/>
                </a:schemeClr>
              </a:solidFill>
            </a:endParaRPr>
          </a:p>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p:cNvCxnSpPr/>
          <p:nvPr/>
        </p:nvCxnSpPr>
        <p:spPr>
          <a:xfrm>
            <a:off x="0" y="522898"/>
            <a:ext cx="230466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090535" y="1689100"/>
            <a:ext cx="3872865" cy="3689985"/>
          </a:xfrm>
          <a:prstGeom prst="rect">
            <a:avLst/>
          </a:prstGeom>
          <a:noFill/>
        </p:spPr>
        <p:txBody>
          <a:bodyPr wrap="square" rtlCol="0">
            <a:noAutofit/>
          </a:bodyPr>
          <a:lstStyle/>
          <a:p>
            <a:r>
              <a:rPr lang="vi-VN" sz="1400" b="1" dirty="0">
                <a:latin typeface="Times New Roman" panose="02020603050405020304" pitchFamily="18" charset="0"/>
                <a:cs typeface="Times New Roman" panose="02020603050405020304" pitchFamily="18" charset="0"/>
              </a:rPr>
              <a:t>Nhận xét :</a:t>
            </a:r>
            <a:endParaRPr lang="vi-VN" sz="1400" b="1" dirty="0">
              <a:latin typeface="Times New Roman" panose="02020603050405020304" pitchFamily="18" charset="0"/>
              <a:cs typeface="Times New Roman" panose="02020603050405020304" pitchFamily="18" charset="0"/>
            </a:endParaRPr>
          </a:p>
          <a:p>
            <a:r>
              <a:rPr lang="en-US" altLang="en-US" sz="1400" dirty="0">
                <a:latin typeface="Times New Roman" panose="02020603050405020304" pitchFamily="18" charset="0"/>
                <a:cs typeface="Times New Roman" panose="02020603050405020304" pitchFamily="18" charset="0"/>
              </a:rPr>
              <a:t>Xu h</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ớng chính: Mức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ộ tranh cãi cao nhất ở nhóm tuổi trẻ nhất ("D</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ới 18") và giảm dần một cách ổn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ịnh khi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ộ tuổi t</a:t>
            </a:r>
            <a:r>
              <a:rPr lang="" altLang="en-US" sz="1400" dirty="0">
                <a:latin typeface="Times New Roman" panose="02020603050405020304" pitchFamily="18" charset="0"/>
                <a:cs typeface="Times New Roman" panose="02020603050405020304" pitchFamily="18" charset="0"/>
              </a:rPr>
              <a:t>ă</a:t>
            </a:r>
            <a:r>
              <a:rPr lang="en-US" altLang="en-US" sz="1400" dirty="0">
                <a:latin typeface="Times New Roman" panose="02020603050405020304" pitchFamily="18" charset="0"/>
                <a:cs typeface="Times New Roman" panose="02020603050405020304" pitchFamily="18" charset="0"/>
              </a:rPr>
              <a:t>ng lên.</a:t>
            </a:r>
            <a:endParaRPr lang="en-US" altLang="en-US" sz="1400" dirty="0">
              <a:latin typeface="Times New Roman" panose="02020603050405020304" pitchFamily="18" charset="0"/>
              <a:cs typeface="Times New Roman" panose="02020603050405020304" pitchFamily="18" charset="0"/>
            </a:endParaRPr>
          </a:p>
          <a:p>
            <a:endParaRPr lang="en-US" altLang="en-US" sz="1400" dirty="0">
              <a:latin typeface="Times New Roman" panose="02020603050405020304" pitchFamily="18" charset="0"/>
              <a:cs typeface="Times New Roman" panose="02020603050405020304" pitchFamily="18" charset="0"/>
            </a:endParaRPr>
          </a:p>
          <a:p>
            <a:r>
              <a:rPr lang="" altLang="en-US" sz="1400" dirty="0">
                <a:latin typeface="Times New Roman" panose="02020603050405020304" pitchFamily="18" charset="0"/>
                <a:cs typeface="Times New Roman" panose="02020603050405020304" pitchFamily="18" charset="0"/>
              </a:rPr>
              <a:t>Ý</a:t>
            </a:r>
            <a:r>
              <a:rPr lang="en-US" altLang="en-US" sz="1400" dirty="0">
                <a:latin typeface="Times New Roman" panose="02020603050405020304" pitchFamily="18" charset="0"/>
                <a:cs typeface="Times New Roman" panose="02020603050405020304" pitchFamily="18" charset="0"/>
              </a:rPr>
              <a:t> ngh</a:t>
            </a:r>
            <a:r>
              <a:rPr lang="" altLang="en-US" sz="1400" dirty="0">
                <a:latin typeface="Times New Roman" panose="02020603050405020304" pitchFamily="18" charset="0"/>
                <a:cs typeface="Times New Roman" panose="02020603050405020304" pitchFamily="18" charset="0"/>
              </a:rPr>
              <a:t>ĩ</a:t>
            </a:r>
            <a:r>
              <a:rPr lang="en-US" altLang="en-US" sz="1400" dirty="0">
                <a:latin typeface="Times New Roman" panose="02020603050405020304" pitchFamily="18" charset="0"/>
                <a:cs typeface="Times New Roman" panose="02020603050405020304" pitchFamily="18" charset="0"/>
              </a:rPr>
              <a:t>a:</a:t>
            </a:r>
            <a:endParaRPr lang="en-US" altLang="en-US" sz="1400" dirty="0">
              <a:latin typeface="Times New Roman" panose="02020603050405020304" pitchFamily="18" charset="0"/>
              <a:cs typeface="Times New Roman" panose="02020603050405020304" pitchFamily="18" charset="0"/>
            </a:endParaRPr>
          </a:p>
          <a:p>
            <a:endParaRPr lang="en-US" altLang="en-US" sz="1400" dirty="0">
              <a:latin typeface="Times New Roman" panose="02020603050405020304" pitchFamily="18" charset="0"/>
              <a:cs typeface="Times New Roman" panose="02020603050405020304" pitchFamily="18" charset="0"/>
            </a:endParaRPr>
          </a:p>
          <a:p>
            <a:r>
              <a:rPr lang="vi-VN" altLang="en-US" sz="1400" dirty="0">
                <a:latin typeface="Times New Roman" panose="02020603050405020304" pitchFamily="18" charset="0"/>
                <a:cs typeface="Times New Roman" panose="02020603050405020304" pitchFamily="18" charset="0"/>
              </a:rPr>
              <a:t>- </a:t>
            </a:r>
            <a:r>
              <a:rPr lang="en-US" altLang="en-US" sz="1400" dirty="0">
                <a:latin typeface="Times New Roman" panose="02020603050405020304" pitchFamily="18" charset="0"/>
                <a:cs typeface="Times New Roman" panose="02020603050405020304" pitchFamily="18" charset="0"/>
              </a:rPr>
              <a:t>Ng</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ời xem trẻ tuổi có xu h</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ớng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ánh giá phân cực nhất. Các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ánh giá của họ có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ộ phân tán cao, cho thấy sự chia rẽ "yêu-ghét" r</a:t>
            </a:r>
            <a:r>
              <a:rPr lang="" altLang="en-US" sz="1400" dirty="0">
                <a:latin typeface="Times New Roman" panose="02020603050405020304" pitchFamily="18" charset="0"/>
                <a:cs typeface="Times New Roman" panose="02020603050405020304" pitchFamily="18" charset="0"/>
              </a:rPr>
              <a:t>õ</a:t>
            </a:r>
            <a:r>
              <a:rPr lang="en-US" altLang="en-US" sz="1400" dirty="0">
                <a:latin typeface="Times New Roman" panose="02020603050405020304" pitchFamily="18" charset="0"/>
                <a:cs typeface="Times New Roman" panose="02020603050405020304" pitchFamily="18" charset="0"/>
              </a:rPr>
              <a:t> rệt.</a:t>
            </a:r>
            <a:endParaRPr lang="en-US" altLang="en-US" sz="1400" dirty="0">
              <a:latin typeface="Times New Roman" panose="02020603050405020304" pitchFamily="18" charset="0"/>
              <a:cs typeface="Times New Roman" panose="02020603050405020304" pitchFamily="18" charset="0"/>
            </a:endParaRPr>
          </a:p>
          <a:p>
            <a:endParaRPr lang="en-US" altLang="en-US" sz="1400" dirty="0">
              <a:latin typeface="Times New Roman" panose="02020603050405020304" pitchFamily="18" charset="0"/>
              <a:cs typeface="Times New Roman" panose="02020603050405020304" pitchFamily="18" charset="0"/>
            </a:endParaRPr>
          </a:p>
          <a:p>
            <a:r>
              <a:rPr lang="vi-VN" altLang="en-US" sz="1400" dirty="0">
                <a:latin typeface="Times New Roman" panose="02020603050405020304" pitchFamily="18" charset="0"/>
                <a:cs typeface="Times New Roman" panose="02020603050405020304" pitchFamily="18" charset="0"/>
              </a:rPr>
              <a:t>- </a:t>
            </a:r>
            <a:r>
              <a:rPr lang="en-US" altLang="en-US" sz="1400" dirty="0">
                <a:latin typeface="Times New Roman" panose="02020603050405020304" pitchFamily="18" charset="0"/>
                <a:cs typeface="Times New Roman" panose="02020603050405020304" pitchFamily="18" charset="0"/>
              </a:rPr>
              <a:t>Ng</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ời xem lớn tuổi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ặc biệt là các nhóm từ 45 tuổi trở lên) có xu h</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ớng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ồng thuận cao nhất. Các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ánh giá của họ ít phân tán hơn, cho thấy họ có xu h</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ớng </a:t>
            </a:r>
            <a:r>
              <a:rPr lang="" altLang="en-US" sz="1400" dirty="0">
                <a:latin typeface="Times New Roman" panose="02020603050405020304" pitchFamily="18" charset="0"/>
                <a:cs typeface="Times New Roman" panose="02020603050405020304" pitchFamily="18" charset="0"/>
              </a:rPr>
              <a:t>đ</a:t>
            </a:r>
            <a:r>
              <a:rPr lang="en-US" altLang="en-US" sz="1400" dirty="0">
                <a:latin typeface="Times New Roman" panose="02020603050405020304" pitchFamily="18" charset="0"/>
                <a:cs typeface="Times New Roman" panose="02020603050405020304" pitchFamily="18" charset="0"/>
              </a:rPr>
              <a:t>ồng </a:t>
            </a:r>
            <a:r>
              <a:rPr lang="" altLang="en-US" sz="1400" dirty="0">
                <a:latin typeface="Times New Roman" panose="02020603050405020304" pitchFamily="18" charset="0"/>
                <a:cs typeface="Times New Roman" panose="02020603050405020304" pitchFamily="18" charset="0"/>
              </a:rPr>
              <a:t>ý</a:t>
            </a:r>
            <a:r>
              <a:rPr lang="en-US" altLang="en-US" sz="1400" dirty="0">
                <a:latin typeface="Times New Roman" panose="02020603050405020304" pitchFamily="18" charset="0"/>
                <a:cs typeface="Times New Roman" panose="02020603050405020304" pitchFamily="18" charset="0"/>
              </a:rPr>
              <a:t> với nhau nhiều hơn về chất l</a:t>
            </a:r>
            <a:r>
              <a:rPr lang="" altLang="en-US" sz="1400" dirty="0">
                <a:latin typeface="Times New Roman" panose="02020603050405020304" pitchFamily="18" charset="0"/>
                <a:cs typeface="Times New Roman" panose="02020603050405020304" pitchFamily="18" charset="0"/>
              </a:rPr>
              <a:t>ư</a:t>
            </a:r>
            <a:r>
              <a:rPr lang="en-US" altLang="en-US" sz="1400" dirty="0">
                <a:latin typeface="Times New Roman" panose="02020603050405020304" pitchFamily="18" charset="0"/>
                <a:cs typeface="Times New Roman" panose="02020603050405020304" pitchFamily="18" charset="0"/>
              </a:rPr>
              <a:t>ợng của một bộ phim.</a:t>
            </a:r>
            <a:endParaRPr lang="en-US" altLang="en-US" sz="1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125730" y="916305"/>
            <a:ext cx="7868285" cy="5777865"/>
          </a:xfrm>
          <a:prstGeom prst="rect">
            <a:avLst/>
          </a:prstGeom>
        </p:spPr>
      </p:pic>
    </p:spTree>
  </p:cSld>
  <p:clrMapOvr>
    <a:masterClrMapping/>
  </p:clrMapOvr>
</p:sld>
</file>

<file path=ppt/tags/tag1.xml><?xml version="1.0" encoding="utf-8"?>
<p:tagLst xmlns:p="http://schemas.openxmlformats.org/presentationml/2006/main">
  <p:tag name="TABLE_ENDDRAG_ORIGIN_RECT" val="325*140"/>
  <p:tag name="TABLE_ENDDRAG_RECT" val="511*117*325*140"/>
</p:tagLst>
</file>

<file path=ppt/tags/tag2.xml><?xml version="1.0" encoding="utf-8"?>
<p:tagLst xmlns:p="http://schemas.openxmlformats.org/presentationml/2006/main">
  <p:tag name="TABLE_ENDDRAG_ORIGIN_RECT" val="578*165"/>
  <p:tag name="TABLE_ENDDRAG_RECT" val="120*347*578*165"/>
</p:tagLst>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3.xml><?xml version="1.0" encoding="utf-8"?>
<ds:datastoreItem xmlns:ds="http://schemas.openxmlformats.org/officeDocument/2006/customXml" ds:itemID="{61A00BBF-EEBB-4E18-B8CB-F926EAAC48F7}">
  <ds:schemaRefs/>
</ds:datastoreItem>
</file>

<file path=customXml/itemProps4.xml><?xml version="1.0" encoding="utf-8"?>
<ds:datastoreItem xmlns:ds="http://schemas.openxmlformats.org/officeDocument/2006/customXml" ds:itemID="{EF609EDA-869E-4BE5-AE5D-B898C584B6FF}">
  <ds:schemaRefs/>
</ds:datastoreItem>
</file>

<file path=customXml/itemProps5.xml><?xml version="1.0" encoding="utf-8"?>
<ds:datastoreItem xmlns:ds="http://schemas.openxmlformats.org/officeDocument/2006/customXml" ds:itemID="{2FD05317-60D6-4B3A-8545-888496D1A8EC}">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11787</Words>
  <Application>WPS Presentation</Application>
  <PresentationFormat>Widescreen</PresentationFormat>
  <Paragraphs>283</Paragraphs>
  <Slides>16</Slides>
  <Notes>12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SimSun</vt:lpstr>
      <vt:lpstr>Wingdings</vt:lpstr>
      <vt:lpstr>Times New Roman</vt:lpstr>
      <vt:lpstr>Segoe UI</vt:lpstr>
      <vt:lpstr>Century Gothic</vt:lpstr>
      <vt:lpstr>Segoe UI Light</vt:lpstr>
      <vt:lpstr>Microsoft YaHei</vt:lpstr>
      <vt:lpstr>Arial Unicode MS</vt:lpstr>
      <vt:lpstr>Calibri</vt:lpstr>
      <vt:lpstr>Google Sans Text</vt:lpstr>
      <vt:lpstr>Segoe Print</vt:lpstr>
      <vt:lpstr>Office Theme</vt:lpstr>
      <vt:lpstr>PHÂN TÍCH DỮ LIỆU US BABY NAMES 1880-2010 Presentation</vt:lpstr>
      <vt:lpstr>PowerPoint 演示文稿</vt:lpstr>
      <vt:lpstr>Project analysis slide 3</vt:lpstr>
      <vt:lpstr>PowerPoint 演示文稿</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 hung</dc:creator>
  <cp:lastModifiedBy>Dương Huỳnh Gia_A0211</cp:lastModifiedBy>
  <cp:revision>140</cp:revision>
  <dcterms:created xsi:type="dcterms:W3CDTF">2025-10-19T02:19:00Z</dcterms:created>
  <dcterms:modified xsi:type="dcterms:W3CDTF">2025-10-26T08:51:53Z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3A15B5465CA24013B1CF26EEB2DB7BA7_12</vt:lpwstr>
  </property>
  <property fmtid="{D5CDD505-2E9C-101B-9397-08002B2CF9AE}" pid="4" name="KSOProductBuildVer">
    <vt:lpwstr>1033-12.2.0.22549</vt:lpwstr>
  </property>
</Properties>
</file>