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79" r:id="rId3"/>
    <p:sldId id="260" r:id="rId4"/>
    <p:sldId id="296" r:id="rId5"/>
    <p:sldId id="299" r:id="rId6"/>
    <p:sldId id="324" r:id="rId7"/>
    <p:sldId id="347" r:id="rId8"/>
    <p:sldId id="304" r:id="rId9"/>
    <p:sldId id="305" r:id="rId10"/>
    <p:sldId id="447" r:id="rId11"/>
    <p:sldId id="443" r:id="rId12"/>
    <p:sldId id="306" r:id="rId13"/>
    <p:sldId id="309" r:id="rId14"/>
    <p:sldId id="311" r:id="rId15"/>
    <p:sldId id="313" r:id="rId16"/>
    <p:sldId id="470" r:id="rId17"/>
    <p:sldId id="300" r:id="rId18"/>
    <p:sldId id="316" r:id="rId19"/>
    <p:sldId id="407" r:id="rId20"/>
    <p:sldId id="484" r:id="rId21"/>
    <p:sldId id="453" r:id="rId22"/>
    <p:sldId id="398" r:id="rId23"/>
    <p:sldId id="471" r:id="rId24"/>
    <p:sldId id="350" r:id="rId25"/>
    <p:sldId id="383" r:id="rId26"/>
    <p:sldId id="463" r:id="rId27"/>
    <p:sldId id="464" r:id="rId28"/>
    <p:sldId id="414" r:id="rId29"/>
    <p:sldId id="415" r:id="rId30"/>
    <p:sldId id="442" r:id="rId31"/>
    <p:sldId id="423" r:id="rId32"/>
    <p:sldId id="445" r:id="rId33"/>
    <p:sldId id="467" r:id="rId34"/>
    <p:sldId id="468" r:id="rId35"/>
    <p:sldId id="417" r:id="rId36"/>
    <p:sldId id="427" r:id="rId37"/>
    <p:sldId id="432" r:id="rId38"/>
    <p:sldId id="437" r:id="rId39"/>
    <p:sldId id="472" r:id="rId40"/>
    <p:sldId id="301" r:id="rId41"/>
    <p:sldId id="410" r:id="rId42"/>
    <p:sldId id="412" r:id="rId43"/>
    <p:sldId id="303" r:id="rId44"/>
    <p:sldId id="474" r:id="rId45"/>
    <p:sldId id="475" r:id="rId46"/>
    <p:sldId id="476" r:id="rId47"/>
    <p:sldId id="485" r:id="rId48"/>
    <p:sldId id="477" r:id="rId49"/>
    <p:sldId id="478" r:id="rId50"/>
    <p:sldId id="486" r:id="rId51"/>
    <p:sldId id="479" r:id="rId52"/>
    <p:sldId id="480" r:id="rId53"/>
    <p:sldId id="483" r:id="rId54"/>
    <p:sldId id="460" r:id="rId55"/>
    <p:sldId id="481" r:id="rId5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9"/>
      <p:bold r:id="rId60"/>
      <p:italic r:id="rId61"/>
      <p:boldItalic r:id="rId62"/>
    </p:embeddedFont>
    <p:embeddedFont>
      <p:font typeface="DM Sans" pitchFamily="2" charset="0"/>
      <p:regular r:id="rId63"/>
      <p:bold r:id="rId64"/>
      <p:italic r:id="rId65"/>
      <p:boldItalic r:id="rId66"/>
    </p:embeddedFont>
    <p:embeddedFont>
      <p:font typeface="Nunito Light" pitchFamily="2" charset="0"/>
      <p:regular r:id="rId67"/>
      <p:italic r:id="rId68"/>
    </p:embeddedFont>
    <p:embeddedFont>
      <p:font typeface="Quicksand" panose="020B0604020202020204" charset="0"/>
      <p:regular r:id="rId69"/>
      <p:bold r:id="rId70"/>
    </p:embeddedFont>
    <p:embeddedFont>
      <p:font typeface="Raleway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Hí" id="{9AD3A9E0-8807-47AA-BEB5-2B50E93F6BEE}">
          <p14:sldIdLst>
            <p14:sldId id="256"/>
          </p14:sldIdLst>
        </p14:section>
        <p14:section name="1. Giới thiệu đề tài" id="{11835086-319E-4CA4-B147-8882279AA824}">
          <p14:sldIdLst>
            <p14:sldId id="379"/>
            <p14:sldId id="260"/>
            <p14:sldId id="296"/>
            <p14:sldId id="299"/>
            <p14:sldId id="324"/>
            <p14:sldId id="347"/>
            <p14:sldId id="304"/>
            <p14:sldId id="305"/>
            <p14:sldId id="447"/>
            <p14:sldId id="443"/>
            <p14:sldId id="306"/>
            <p14:sldId id="309"/>
            <p14:sldId id="311"/>
            <p14:sldId id="313"/>
          </p14:sldIdLst>
        </p14:section>
        <p14:section name="2. Phương pháp tiếp cận" id="{1CE1D91A-2780-4F74-B028-883CB5432E89}">
          <p14:sldIdLst>
            <p14:sldId id="470"/>
            <p14:sldId id="300"/>
            <p14:sldId id="316"/>
            <p14:sldId id="407"/>
            <p14:sldId id="484"/>
            <p14:sldId id="453"/>
            <p14:sldId id="398"/>
          </p14:sldIdLst>
        </p14:section>
        <p14:section name="3. Thực nghiệm" id="{F4BBB80D-6E0D-4C5D-85D0-222063E8A5B6}">
          <p14:sldIdLst>
            <p14:sldId id="471"/>
            <p14:sldId id="350"/>
            <p14:sldId id="383"/>
            <p14:sldId id="463"/>
            <p14:sldId id="464"/>
            <p14:sldId id="414"/>
            <p14:sldId id="415"/>
            <p14:sldId id="442"/>
            <p14:sldId id="423"/>
            <p14:sldId id="445"/>
            <p14:sldId id="467"/>
            <p14:sldId id="468"/>
            <p14:sldId id="417"/>
            <p14:sldId id="427"/>
            <p14:sldId id="432"/>
            <p14:sldId id="437"/>
          </p14:sldIdLst>
        </p14:section>
        <p14:section name="4. Kết luận" id="{4BCF102F-1B49-4BCC-A768-EE328E858163}">
          <p14:sldIdLst>
            <p14:sldId id="472"/>
            <p14:sldId id="301"/>
            <p14:sldId id="410"/>
            <p14:sldId id="412"/>
            <p14:sldId id="303"/>
          </p14:sldIdLst>
        </p14:section>
        <p14:section name="Phụ lục" id="{818A9EE8-74AD-4512-B308-78F906DC8C50}">
          <p14:sldIdLst>
            <p14:sldId id="474"/>
            <p14:sldId id="475"/>
            <p14:sldId id="476"/>
            <p14:sldId id="485"/>
            <p14:sldId id="477"/>
            <p14:sldId id="478"/>
            <p14:sldId id="486"/>
            <p14:sldId id="479"/>
            <p14:sldId id="480"/>
            <p14:sldId id="483"/>
            <p14:sldId id="46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9D9D9"/>
    <a:srgbClr val="66B2FF"/>
    <a:srgbClr val="FCFDFC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37E49E-D465-40B9-9BB2-4190C7215D12}">
  <a:tblStyle styleId="{2B37E49E-D465-40B9-9BB2-4190C7215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E5759F-376A-4CC2-89D4-E9E14055D8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6" autoAdjust="0"/>
  </p:normalViewPr>
  <p:slideViewPr>
    <p:cSldViewPr snapToGrid="0">
      <p:cViewPr varScale="1">
        <p:scale>
          <a:sx n="89" d="100"/>
          <a:sy n="89" d="100"/>
        </p:scale>
        <p:origin x="12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42242B-4FE0-8FA4-1FD8-9A13EAEC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46BD-0C06-CE04-1F93-6BA335CE9F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1C25-5A28-4312-A516-30818BE6E81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63556-F559-5D17-F539-0419B94D17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5EAA2-27B6-1E60-1DE7-08F84AA60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E5D24-8B17-4A8F-AD67-713AF415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7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3453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8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4800" b="0" i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8974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8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5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13547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1106363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2700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8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8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0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>
              <a:buFont typeface="Nunito Light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1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2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7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7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3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6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2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6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76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4800" b="0" i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29603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4800" b="0" i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4144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0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61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157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7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5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73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38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5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41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072819"/>
            <a:ext cx="7717500" cy="23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7700" y="3594881"/>
            <a:ext cx="586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69133" y="-1100060"/>
            <a:ext cx="9613135" cy="6243558"/>
            <a:chOff x="-469133" y="-1100060"/>
            <a:chExt cx="9613135" cy="624355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551798" y="3517557"/>
              <a:ext cx="592203" cy="1625940"/>
              <a:chOff x="8551798" y="3517557"/>
              <a:chExt cx="592203" cy="162594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707031" y="3517557"/>
                <a:ext cx="436970" cy="1625940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748419" extrusionOk="0">
                    <a:moveTo>
                      <a:pt x="0" y="0"/>
                    </a:moveTo>
                    <a:lnTo>
                      <a:pt x="201137" y="0"/>
                    </a:lnTo>
                    <a:lnTo>
                      <a:pt x="201137" y="748420"/>
                    </a:lnTo>
                    <a:lnTo>
                      <a:pt x="0" y="74842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8551798" y="3587596"/>
                <a:ext cx="373968" cy="1468247"/>
                <a:chOff x="8428394" y="364295"/>
                <a:chExt cx="172145" cy="67589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428394" y="857996"/>
                  <a:ext cx="172145" cy="18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82194" extrusionOk="0">
                      <a:moveTo>
                        <a:pt x="0" y="172116"/>
                      </a:moveTo>
                      <a:lnTo>
                        <a:pt x="0" y="182194"/>
                      </a:lnTo>
                      <a:lnTo>
                        <a:pt x="10200" y="182194"/>
                      </a:lnTo>
                      <a:lnTo>
                        <a:pt x="172145" y="20287"/>
                      </a:lnTo>
                      <a:lnTo>
                        <a:pt x="172145" y="0"/>
                      </a:lnTo>
                      <a:lnTo>
                        <a:pt x="0" y="17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428394" y="781196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428394" y="704392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495119" y="934799"/>
                  <a:ext cx="105419" cy="105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19" h="105390" extrusionOk="0">
                      <a:moveTo>
                        <a:pt x="20275" y="105391"/>
                      </a:moveTo>
                      <a:lnTo>
                        <a:pt x="105420" y="20287"/>
                      </a:lnTo>
                      <a:lnTo>
                        <a:pt x="105420" y="0"/>
                      </a:lnTo>
                      <a:lnTo>
                        <a:pt x="0" y="105391"/>
                      </a:lnTo>
                      <a:lnTo>
                        <a:pt x="20275" y="10539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428394" y="364295"/>
                  <a:ext cx="148498" cy="148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8" h="148477" extrusionOk="0">
                      <a:moveTo>
                        <a:pt x="0" y="128194"/>
                      </a:moveTo>
                      <a:lnTo>
                        <a:pt x="0" y="148478"/>
                      </a:lnTo>
                      <a:lnTo>
                        <a:pt x="148499" y="0"/>
                      </a:lnTo>
                      <a:lnTo>
                        <a:pt x="128224" y="0"/>
                      </a:lnTo>
                      <a:lnTo>
                        <a:pt x="0" y="12819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428394" y="473981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6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428394" y="397182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428394" y="627589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2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428394" y="550785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2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-469133" y="-1100060"/>
              <a:ext cx="2772436" cy="3923672"/>
              <a:chOff x="-469133" y="-1100060"/>
              <a:chExt cx="2772436" cy="3923672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469133" y="-1100060"/>
                <a:ext cx="2772436" cy="2212322"/>
                <a:chOff x="-469133" y="-1100060"/>
                <a:chExt cx="2772436" cy="2212322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-469133" y="-1100060"/>
                  <a:ext cx="2212322" cy="221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322" h="2212322" extrusionOk="0">
                      <a:moveTo>
                        <a:pt x="1106161" y="0"/>
                      </a:moveTo>
                      <a:cubicBezTo>
                        <a:pt x="495243" y="0"/>
                        <a:pt x="0" y="495247"/>
                        <a:pt x="0" y="1106161"/>
                      </a:cubicBezTo>
                      <a:cubicBezTo>
                        <a:pt x="0" y="1717075"/>
                        <a:pt x="495247" y="2212323"/>
                        <a:pt x="1106161" y="2212323"/>
                      </a:cubicBezTo>
                      <a:cubicBezTo>
                        <a:pt x="1717076" y="2212323"/>
                        <a:pt x="2212323" y="1717075"/>
                        <a:pt x="2212323" y="1106161"/>
                      </a:cubicBezTo>
                      <a:cubicBezTo>
                        <a:pt x="2212323" y="495247"/>
                        <a:pt x="1717080" y="0"/>
                        <a:pt x="1106161" y="0"/>
                      </a:cubicBezTo>
                      <a:close/>
                      <a:moveTo>
                        <a:pt x="1106161" y="1973473"/>
                      </a:moveTo>
                      <a:cubicBezTo>
                        <a:pt x="627163" y="1973473"/>
                        <a:pt x="238854" y="1585168"/>
                        <a:pt x="238854" y="1106165"/>
                      </a:cubicBezTo>
                      <a:cubicBezTo>
                        <a:pt x="238854" y="627164"/>
                        <a:pt x="627163" y="238858"/>
                        <a:pt x="1106161" y="238858"/>
                      </a:cubicBezTo>
                      <a:cubicBezTo>
                        <a:pt x="1585159" y="238858"/>
                        <a:pt x="1973469" y="627164"/>
                        <a:pt x="1973469" y="1106165"/>
                      </a:cubicBezTo>
                      <a:cubicBezTo>
                        <a:pt x="1973469" y="1585168"/>
                        <a:pt x="1585163" y="1973473"/>
                        <a:pt x="1106161" y="19734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8" name="Google Shape;28;p2"/>
                <p:cNvGrpSpPr/>
                <p:nvPr/>
              </p:nvGrpSpPr>
              <p:grpSpPr>
                <a:xfrm>
                  <a:off x="713233" y="516408"/>
                  <a:ext cx="1590069" cy="46193"/>
                  <a:chOff x="4986352" y="721135"/>
                  <a:chExt cx="1590069" cy="46193"/>
                </a:xfrm>
              </p:grpSpPr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4986352" y="721135"/>
                    <a:ext cx="46193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93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93" y="35854"/>
                          <a:pt x="46193" y="23099"/>
                        </a:cubicBezTo>
                        <a:cubicBezTo>
                          <a:pt x="46193" y="10344"/>
                          <a:pt x="35854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5126707" y="721135"/>
                    <a:ext cx="46193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93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93" y="35854"/>
                          <a:pt x="46193" y="23099"/>
                        </a:cubicBezTo>
                        <a:cubicBezTo>
                          <a:pt x="46193" y="10344"/>
                          <a:pt x="35854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5267058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5407413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5547764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568811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5828470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596882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610917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6249527" y="721135"/>
                    <a:ext cx="46188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8" h="46193" extrusionOk="0">
                        <a:moveTo>
                          <a:pt x="23094" y="0"/>
                        </a:moveTo>
                        <a:cubicBezTo>
                          <a:pt x="10339" y="0"/>
                          <a:pt x="0" y="10340"/>
                          <a:pt x="0" y="23099"/>
                        </a:cubicBezTo>
                        <a:cubicBezTo>
                          <a:pt x="0" y="35858"/>
                          <a:pt x="10339" y="46194"/>
                          <a:pt x="23094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389881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530232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128142" y="1733347"/>
                <a:ext cx="373968" cy="1090264"/>
                <a:chOff x="6475335" y="2771458"/>
                <a:chExt cx="216079" cy="629919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6475335" y="277145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6475335" y="297837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6475335" y="318529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5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228" y="4570830"/>
            <a:ext cx="589586" cy="572697"/>
            <a:chOff x="228" y="4570830"/>
            <a:chExt cx="589586" cy="572697"/>
          </a:xfrm>
        </p:grpSpPr>
        <p:sp>
          <p:nvSpPr>
            <p:cNvPr id="244" name="Google Shape;244;p15"/>
            <p:cNvSpPr/>
            <p:nvPr/>
          </p:nvSpPr>
          <p:spPr>
            <a:xfrm flipH="1">
              <a:off x="228" y="4788375"/>
              <a:ext cx="355151" cy="355151"/>
            </a:xfrm>
            <a:custGeom>
              <a:avLst/>
              <a:gdLst/>
              <a:ahLst/>
              <a:cxnLst/>
              <a:rect l="l" t="t" r="r" b="b"/>
              <a:pathLst>
                <a:path w="173456" h="173456" extrusionOk="0">
                  <a:moveTo>
                    <a:pt x="0" y="0"/>
                  </a:moveTo>
                  <a:lnTo>
                    <a:pt x="173456" y="0"/>
                  </a:lnTo>
                  <a:lnTo>
                    <a:pt x="173456" y="173456"/>
                  </a:lnTo>
                  <a:lnTo>
                    <a:pt x="0" y="1734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15"/>
            <p:cNvGrpSpPr/>
            <p:nvPr/>
          </p:nvGrpSpPr>
          <p:grpSpPr>
            <a:xfrm flipH="1">
              <a:off x="210943" y="4570830"/>
              <a:ext cx="378871" cy="362649"/>
              <a:chOff x="6049308" y="2669903"/>
              <a:chExt cx="185077" cy="177144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6049308" y="2669903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5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5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6203598" y="2669903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6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6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6049308" y="2816260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5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5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6203598" y="2816260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6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6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298575" y="1911600"/>
            <a:ext cx="53694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298575" y="9957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1298575" y="3494700"/>
            <a:ext cx="53694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6579352" y="74668"/>
            <a:ext cx="2437010" cy="4984302"/>
            <a:chOff x="6579352" y="74668"/>
            <a:chExt cx="2437010" cy="4984302"/>
          </a:xfrm>
        </p:grpSpPr>
        <p:sp>
          <p:nvSpPr>
            <p:cNvPr id="51" name="Google Shape;51;p3"/>
            <p:cNvSpPr/>
            <p:nvPr/>
          </p:nvSpPr>
          <p:spPr>
            <a:xfrm>
              <a:off x="6579352" y="74668"/>
              <a:ext cx="1646600" cy="1646600"/>
            </a:xfrm>
            <a:custGeom>
              <a:avLst/>
              <a:gdLst/>
              <a:ahLst/>
              <a:cxnLst/>
              <a:rect l="l" t="t" r="r" b="b"/>
              <a:pathLst>
                <a:path w="909724" h="909724" extrusionOk="0">
                  <a:moveTo>
                    <a:pt x="0" y="0"/>
                  </a:moveTo>
                  <a:lnTo>
                    <a:pt x="909724" y="0"/>
                  </a:lnTo>
                  <a:lnTo>
                    <a:pt x="909724" y="909724"/>
                  </a:lnTo>
                  <a:lnTo>
                    <a:pt x="0" y="909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11721" y="307026"/>
              <a:ext cx="1647858" cy="1647858"/>
            </a:xfrm>
            <a:custGeom>
              <a:avLst/>
              <a:gdLst/>
              <a:ahLst/>
              <a:cxnLst/>
              <a:rect l="l" t="t" r="r" b="b"/>
              <a:pathLst>
                <a:path w="910419" h="910419" extrusionOk="0">
                  <a:moveTo>
                    <a:pt x="910419" y="910420"/>
                  </a:moveTo>
                  <a:lnTo>
                    <a:pt x="0" y="910420"/>
                  </a:lnTo>
                  <a:lnTo>
                    <a:pt x="0" y="0"/>
                  </a:lnTo>
                  <a:lnTo>
                    <a:pt x="910419" y="0"/>
                  </a:lnTo>
                  <a:lnTo>
                    <a:pt x="910419" y="910420"/>
                  </a:lnTo>
                  <a:close/>
                  <a:moveTo>
                    <a:pt x="695" y="909724"/>
                  </a:moveTo>
                  <a:lnTo>
                    <a:pt x="909724" y="909724"/>
                  </a:lnTo>
                  <a:lnTo>
                    <a:pt x="909724" y="695"/>
                  </a:lnTo>
                  <a:lnTo>
                    <a:pt x="695" y="695"/>
                  </a:lnTo>
                  <a:lnTo>
                    <a:pt x="695" y="909724"/>
                  </a:ln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909647" y="728566"/>
              <a:ext cx="1106715" cy="628827"/>
            </a:xfrm>
            <a:custGeom>
              <a:avLst/>
              <a:gdLst/>
              <a:ahLst/>
              <a:cxnLst/>
              <a:rect l="l" t="t" r="r" b="b"/>
              <a:pathLst>
                <a:path w="611445" h="347418" extrusionOk="0">
                  <a:moveTo>
                    <a:pt x="611445" y="173709"/>
                  </a:moveTo>
                  <a:cubicBezTo>
                    <a:pt x="611445" y="173709"/>
                    <a:pt x="474568" y="347419"/>
                    <a:pt x="305723" y="347419"/>
                  </a:cubicBezTo>
                  <a:cubicBezTo>
                    <a:pt x="136878" y="347419"/>
                    <a:pt x="0" y="173709"/>
                    <a:pt x="0" y="173709"/>
                  </a:cubicBezTo>
                  <a:cubicBezTo>
                    <a:pt x="0" y="173709"/>
                    <a:pt x="136878" y="0"/>
                    <a:pt x="305723" y="0"/>
                  </a:cubicBezTo>
                  <a:cubicBezTo>
                    <a:pt x="474568" y="0"/>
                    <a:pt x="611445" y="173709"/>
                    <a:pt x="611445" y="17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4599311">
              <a:off x="8357747" y="937849"/>
              <a:ext cx="211350" cy="211350"/>
            </a:xfrm>
            <a:custGeom>
              <a:avLst/>
              <a:gdLst/>
              <a:ahLst/>
              <a:cxnLst/>
              <a:rect l="l" t="t" r="r" b="b"/>
              <a:pathLst>
                <a:path w="116843" h="116843" extrusionOk="0">
                  <a:moveTo>
                    <a:pt x="116843" y="58422"/>
                  </a:moveTo>
                  <a:cubicBezTo>
                    <a:pt x="116843" y="90687"/>
                    <a:pt x="90687" y="116844"/>
                    <a:pt x="58422" y="116844"/>
                  </a:cubicBezTo>
                  <a:cubicBezTo>
                    <a:pt x="26157" y="116844"/>
                    <a:pt x="1" y="90687"/>
                    <a:pt x="1" y="58422"/>
                  </a:cubicBezTo>
                  <a:cubicBezTo>
                    <a:pt x="1" y="26157"/>
                    <a:pt x="26157" y="0"/>
                    <a:pt x="58422" y="0"/>
                  </a:cubicBezTo>
                  <a:cubicBezTo>
                    <a:pt x="90687" y="0"/>
                    <a:pt x="116843" y="26157"/>
                    <a:pt x="116843" y="58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3"/>
            <p:cNvGrpSpPr/>
            <p:nvPr/>
          </p:nvGrpSpPr>
          <p:grpSpPr>
            <a:xfrm rot="5400000">
              <a:off x="6978882" y="3568289"/>
              <a:ext cx="2903784" cy="77577"/>
              <a:chOff x="4986352" y="721135"/>
              <a:chExt cx="1590069" cy="46193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986352" y="721135"/>
                <a:ext cx="46193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93" y="35854"/>
                      <a:pt x="46193" y="23099"/>
                    </a:cubicBezTo>
                    <a:cubicBezTo>
                      <a:pt x="46193" y="10344"/>
                      <a:pt x="35854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126707" y="721135"/>
                <a:ext cx="46193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93" y="35854"/>
                      <a:pt x="46193" y="23099"/>
                    </a:cubicBezTo>
                    <a:cubicBezTo>
                      <a:pt x="46193" y="10344"/>
                      <a:pt x="35854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267058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407413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547764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68811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828470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96882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10917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249527" y="721135"/>
                <a:ext cx="46188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8" h="46193" extrusionOk="0">
                    <a:moveTo>
                      <a:pt x="23094" y="0"/>
                    </a:moveTo>
                    <a:cubicBezTo>
                      <a:pt x="10339" y="0"/>
                      <a:pt x="0" y="10340"/>
                      <a:pt x="0" y="23099"/>
                    </a:cubicBezTo>
                    <a:cubicBezTo>
                      <a:pt x="0" y="35858"/>
                      <a:pt x="10339" y="46194"/>
                      <a:pt x="23094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389881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530232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11" y="52616"/>
            <a:ext cx="9044686" cy="4994899"/>
            <a:chOff x="11" y="52616"/>
            <a:chExt cx="9044686" cy="4994899"/>
          </a:xfrm>
        </p:grpSpPr>
        <p:sp>
          <p:nvSpPr>
            <p:cNvPr id="73" name="Google Shape;73;p4"/>
            <p:cNvSpPr/>
            <p:nvPr/>
          </p:nvSpPr>
          <p:spPr>
            <a:xfrm>
              <a:off x="8210301" y="4384626"/>
              <a:ext cx="685874" cy="486976"/>
            </a:xfrm>
            <a:custGeom>
              <a:avLst/>
              <a:gdLst/>
              <a:ahLst/>
              <a:cxnLst/>
              <a:rect l="l" t="t" r="r" b="b"/>
              <a:pathLst>
                <a:path w="611024" h="433832" extrusionOk="0">
                  <a:moveTo>
                    <a:pt x="467120" y="433833"/>
                  </a:moveTo>
                  <a:lnTo>
                    <a:pt x="0" y="433833"/>
                  </a:lnTo>
                  <a:lnTo>
                    <a:pt x="0" y="432442"/>
                  </a:lnTo>
                  <a:lnTo>
                    <a:pt x="467120" y="432442"/>
                  </a:lnTo>
                  <a:cubicBezTo>
                    <a:pt x="545732" y="432442"/>
                    <a:pt x="609633" y="368520"/>
                    <a:pt x="609633" y="289945"/>
                  </a:cubicBezTo>
                  <a:lnTo>
                    <a:pt x="609633" y="0"/>
                  </a:lnTo>
                  <a:lnTo>
                    <a:pt x="611024" y="0"/>
                  </a:lnTo>
                  <a:lnTo>
                    <a:pt x="611024" y="289945"/>
                  </a:lnTo>
                  <a:cubicBezTo>
                    <a:pt x="611024" y="369287"/>
                    <a:pt x="546490" y="433833"/>
                    <a:pt x="467120" y="433833"/>
                  </a:cubicBezTo>
                  <a:close/>
                </a:path>
              </a:pathLst>
            </a:custGeom>
            <a:solidFill>
              <a:srgbClr val="2E417B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686553" y="4689371"/>
              <a:ext cx="358144" cy="358144"/>
            </a:xfrm>
            <a:custGeom>
              <a:avLst/>
              <a:gdLst/>
              <a:ahLst/>
              <a:cxnLst/>
              <a:rect l="l" t="t" r="r" b="b"/>
              <a:pathLst>
                <a:path w="319059" h="319059" extrusionOk="0">
                  <a:moveTo>
                    <a:pt x="319059" y="159530"/>
                  </a:moveTo>
                  <a:cubicBezTo>
                    <a:pt x="319059" y="247635"/>
                    <a:pt x="247635" y="319059"/>
                    <a:pt x="159530" y="319059"/>
                  </a:cubicBezTo>
                  <a:cubicBezTo>
                    <a:pt x="71424" y="319059"/>
                    <a:pt x="0" y="247635"/>
                    <a:pt x="0" y="159530"/>
                  </a:cubicBezTo>
                  <a:cubicBezTo>
                    <a:pt x="0" y="71424"/>
                    <a:pt x="71424" y="0"/>
                    <a:pt x="159530" y="0"/>
                  </a:cubicBezTo>
                  <a:cubicBezTo>
                    <a:pt x="247636" y="0"/>
                    <a:pt x="319059" y="71424"/>
                    <a:pt x="319059" y="159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1" y="52616"/>
              <a:ext cx="998450" cy="392406"/>
              <a:chOff x="4039328" y="923305"/>
              <a:chExt cx="771004" cy="303016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4039328" y="923305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71005" y="32646"/>
                    </a:moveTo>
                    <a:cubicBezTo>
                      <a:pt x="771005" y="14618"/>
                      <a:pt x="756386" y="0"/>
                      <a:pt x="738358" y="0"/>
                    </a:cubicBez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039328" y="1042167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38358" y="0"/>
                    </a:move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ubicBezTo>
                      <a:pt x="771005" y="14618"/>
                      <a:pt x="756386" y="0"/>
                      <a:pt x="738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039328" y="1161029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38358" y="0"/>
                    </a:move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ubicBezTo>
                      <a:pt x="771005" y="14618"/>
                      <a:pt x="756386" y="0"/>
                      <a:pt x="738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5018342" y="2314024"/>
            <a:ext cx="3356400" cy="1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769268" y="2314024"/>
            <a:ext cx="3356400" cy="1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769255" y="18176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018345" y="18176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0" y="-4"/>
            <a:ext cx="9144003" cy="5143663"/>
            <a:chOff x="0" y="-4"/>
            <a:chExt cx="9144003" cy="5143663"/>
          </a:xfrm>
        </p:grpSpPr>
        <p:grpSp>
          <p:nvGrpSpPr>
            <p:cNvPr id="87" name="Google Shape;87;p5"/>
            <p:cNvGrpSpPr/>
            <p:nvPr/>
          </p:nvGrpSpPr>
          <p:grpSpPr>
            <a:xfrm>
              <a:off x="0" y="-4"/>
              <a:ext cx="388827" cy="748459"/>
              <a:chOff x="0" y="-4"/>
              <a:chExt cx="388827" cy="748459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0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08128" y="-4"/>
                <a:ext cx="64440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03020" extrusionOk="0">
                    <a:moveTo>
                      <a:pt x="0" y="0"/>
                    </a:moveTo>
                    <a:lnTo>
                      <a:pt x="64441" y="0"/>
                    </a:lnTo>
                    <a:lnTo>
                      <a:pt x="64441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16259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324391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5"/>
            <p:cNvGrpSpPr/>
            <p:nvPr/>
          </p:nvGrpSpPr>
          <p:grpSpPr>
            <a:xfrm flipH="1">
              <a:off x="8196979" y="5067308"/>
              <a:ext cx="614970" cy="67353"/>
              <a:chOff x="4468347" y="2478165"/>
              <a:chExt cx="380292" cy="41653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4468347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581228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694109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06986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" name="Google Shape;97;p5"/>
            <p:cNvSpPr/>
            <p:nvPr/>
          </p:nvSpPr>
          <p:spPr>
            <a:xfrm flipH="1">
              <a:off x="8951778" y="4603998"/>
              <a:ext cx="192225" cy="539661"/>
            </a:xfrm>
            <a:custGeom>
              <a:avLst/>
              <a:gdLst/>
              <a:ahLst/>
              <a:cxnLst/>
              <a:rect l="l" t="t" r="r" b="b"/>
              <a:pathLst>
                <a:path w="118841" h="333639" extrusionOk="0">
                  <a:moveTo>
                    <a:pt x="0" y="0"/>
                  </a:moveTo>
                  <a:lnTo>
                    <a:pt x="118841" y="0"/>
                  </a:lnTo>
                  <a:lnTo>
                    <a:pt x="118841" y="333639"/>
                  </a:lnTo>
                  <a:lnTo>
                    <a:pt x="0" y="3336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8458893" y="10"/>
            <a:ext cx="635328" cy="986815"/>
            <a:chOff x="8458893" y="10"/>
            <a:chExt cx="635328" cy="986815"/>
          </a:xfrm>
        </p:grpSpPr>
        <p:sp>
          <p:nvSpPr>
            <p:cNvPr id="102" name="Google Shape;102;p6"/>
            <p:cNvSpPr/>
            <p:nvPr/>
          </p:nvSpPr>
          <p:spPr>
            <a:xfrm>
              <a:off x="8803682" y="154478"/>
              <a:ext cx="290539" cy="290539"/>
            </a:xfrm>
            <a:custGeom>
              <a:avLst/>
              <a:gdLst/>
              <a:ahLst/>
              <a:cxnLst/>
              <a:rect l="l" t="t" r="r" b="b"/>
              <a:pathLst>
                <a:path w="173456" h="173456" extrusionOk="0">
                  <a:moveTo>
                    <a:pt x="0" y="0"/>
                  </a:moveTo>
                  <a:lnTo>
                    <a:pt x="173456" y="0"/>
                  </a:lnTo>
                  <a:lnTo>
                    <a:pt x="173456" y="173456"/>
                  </a:lnTo>
                  <a:lnTo>
                    <a:pt x="0" y="1734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734740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65779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596814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27854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458893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1607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720000" y="1458725"/>
            <a:ext cx="41607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>
            <a:spLocks noGrp="1"/>
          </p:cNvSpPr>
          <p:nvPr>
            <p:ph type="pic" idx="2"/>
          </p:nvPr>
        </p:nvSpPr>
        <p:spPr>
          <a:xfrm>
            <a:off x="5453850" y="817025"/>
            <a:ext cx="3253500" cy="3786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7"/>
          <p:cNvGrpSpPr/>
          <p:nvPr/>
        </p:nvGrpSpPr>
        <p:grpSpPr>
          <a:xfrm>
            <a:off x="83189" y="130134"/>
            <a:ext cx="875593" cy="277427"/>
            <a:chOff x="83189" y="130134"/>
            <a:chExt cx="875593" cy="277427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83189" y="130134"/>
              <a:ext cx="575426" cy="277427"/>
              <a:chOff x="4641913" y="1435311"/>
              <a:chExt cx="371794" cy="17925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4641913" y="1435315"/>
                <a:ext cx="28789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9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5" y="28789"/>
                    </a:cubicBezTo>
                    <a:cubicBezTo>
                      <a:pt x="22344" y="28789"/>
                      <a:pt x="28789" y="22344"/>
                      <a:pt x="28789" y="14395"/>
                    </a:cubicBezTo>
                    <a:cubicBezTo>
                      <a:pt x="28789" y="6445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27670" y="1435315"/>
                <a:ext cx="28780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9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ubicBezTo>
                      <a:pt x="22336" y="28789"/>
                      <a:pt x="28781" y="22344"/>
                      <a:pt x="28781" y="14395"/>
                    </a:cubicBezTo>
                    <a:cubicBezTo>
                      <a:pt x="28781" y="6445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4813422" y="1435315"/>
                <a:ext cx="28785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9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ubicBezTo>
                      <a:pt x="22336" y="28789"/>
                      <a:pt x="28785" y="22344"/>
                      <a:pt x="28785" y="14395"/>
                    </a:cubicBezTo>
                    <a:cubicBezTo>
                      <a:pt x="28785" y="6445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99170" y="1435315"/>
                <a:ext cx="28789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9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5" y="28789"/>
                    </a:cubicBezTo>
                    <a:cubicBezTo>
                      <a:pt x="22344" y="28789"/>
                      <a:pt x="28789" y="22344"/>
                      <a:pt x="28789" y="14395"/>
                    </a:cubicBezTo>
                    <a:cubicBezTo>
                      <a:pt x="28789" y="6445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984927" y="1435311"/>
                <a:ext cx="28780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9" extrusionOk="0">
                    <a:moveTo>
                      <a:pt x="14390" y="28789"/>
                    </a:moveTo>
                    <a:cubicBezTo>
                      <a:pt x="22340" y="28789"/>
                      <a:pt x="28781" y="22344"/>
                      <a:pt x="28781" y="14395"/>
                    </a:cubicBezTo>
                    <a:cubicBezTo>
                      <a:pt x="28781" y="6445"/>
                      <a:pt x="22336" y="0"/>
                      <a:pt x="14390" y="0"/>
                    </a:cubicBez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4641913" y="1510547"/>
                <a:ext cx="28789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5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4727670" y="1510547"/>
                <a:ext cx="28780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4813422" y="1510547"/>
                <a:ext cx="28785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5" y="22340"/>
                      <a:pt x="28785" y="14390"/>
                    </a:cubicBezTo>
                    <a:cubicBezTo>
                      <a:pt x="28785" y="6441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4899170" y="1510547"/>
                <a:ext cx="28789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5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4927" y="1510547"/>
                <a:ext cx="28780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4641913" y="1585778"/>
                <a:ext cx="28789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4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4727670" y="1585778"/>
                <a:ext cx="28780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4813422" y="1585778"/>
                <a:ext cx="28785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5" y="22340"/>
                      <a:pt x="28785" y="14390"/>
                    </a:cubicBezTo>
                    <a:cubicBezTo>
                      <a:pt x="28785" y="6441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4899170" y="1585778"/>
                <a:ext cx="28789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4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4984927" y="1585778"/>
                <a:ext cx="28780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7"/>
            <p:cNvSpPr/>
            <p:nvPr/>
          </p:nvSpPr>
          <p:spPr>
            <a:xfrm>
              <a:off x="761384" y="170132"/>
              <a:ext cx="197398" cy="197398"/>
            </a:xfrm>
            <a:custGeom>
              <a:avLst/>
              <a:gdLst/>
              <a:ahLst/>
              <a:cxnLst/>
              <a:rect l="l" t="t" r="r" b="b"/>
              <a:pathLst>
                <a:path w="197398" h="197398" extrusionOk="0">
                  <a:moveTo>
                    <a:pt x="0" y="0"/>
                  </a:moveTo>
                  <a:lnTo>
                    <a:pt x="197398" y="0"/>
                  </a:lnTo>
                  <a:lnTo>
                    <a:pt x="197398" y="197398"/>
                  </a:lnTo>
                  <a:lnTo>
                    <a:pt x="0" y="197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713325" y="1983898"/>
            <a:ext cx="77175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8"/>
          <p:cNvGrpSpPr/>
          <p:nvPr/>
        </p:nvGrpSpPr>
        <p:grpSpPr>
          <a:xfrm>
            <a:off x="-805100" y="-978836"/>
            <a:ext cx="9860420" cy="6034838"/>
            <a:chOff x="-805100" y="-978836"/>
            <a:chExt cx="9860420" cy="6034838"/>
          </a:xfrm>
        </p:grpSpPr>
        <p:grpSp>
          <p:nvGrpSpPr>
            <p:cNvPr id="135" name="Google Shape;135;p8"/>
            <p:cNvGrpSpPr/>
            <p:nvPr/>
          </p:nvGrpSpPr>
          <p:grpSpPr>
            <a:xfrm>
              <a:off x="7850436" y="3382024"/>
              <a:ext cx="1204885" cy="1673978"/>
              <a:chOff x="7850436" y="3382024"/>
              <a:chExt cx="1204885" cy="1673978"/>
            </a:xfrm>
          </p:grpSpPr>
          <p:grpSp>
            <p:nvGrpSpPr>
              <p:cNvPr id="136" name="Google Shape;136;p8"/>
              <p:cNvGrpSpPr/>
              <p:nvPr/>
            </p:nvGrpSpPr>
            <p:grpSpPr>
              <a:xfrm>
                <a:off x="8560824" y="3614433"/>
                <a:ext cx="494497" cy="1441570"/>
                <a:chOff x="6475335" y="2771458"/>
                <a:chExt cx="216079" cy="629919"/>
              </a:xfrm>
            </p:grpSpPr>
            <p:sp>
              <p:nvSpPr>
                <p:cNvPr id="137" name="Google Shape;137;p8"/>
                <p:cNvSpPr/>
                <p:nvPr/>
              </p:nvSpPr>
              <p:spPr>
                <a:xfrm>
                  <a:off x="6475335" y="277145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6475335" y="297837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6475335" y="318529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8"/>
              <p:cNvGrpSpPr/>
              <p:nvPr/>
            </p:nvGrpSpPr>
            <p:grpSpPr>
              <a:xfrm>
                <a:off x="7850436" y="3382024"/>
                <a:ext cx="423549" cy="405394"/>
                <a:chOff x="6049308" y="2669903"/>
                <a:chExt cx="185077" cy="177144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6049308" y="2669903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5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5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8"/>
                <p:cNvSpPr/>
                <p:nvPr/>
              </p:nvSpPr>
              <p:spPr>
                <a:xfrm>
                  <a:off x="6203598" y="2669903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6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6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6049308" y="2816260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5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5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6203598" y="2816260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6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6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" name="Google Shape;145;p8"/>
            <p:cNvGrpSpPr/>
            <p:nvPr/>
          </p:nvGrpSpPr>
          <p:grpSpPr>
            <a:xfrm>
              <a:off x="-805100" y="-978836"/>
              <a:ext cx="3036653" cy="3036653"/>
              <a:chOff x="-805100" y="-978836"/>
              <a:chExt cx="3036653" cy="3036653"/>
            </a:xfrm>
          </p:grpSpPr>
          <p:sp>
            <p:nvSpPr>
              <p:cNvPr id="146" name="Google Shape;146;p8"/>
              <p:cNvSpPr/>
              <p:nvPr/>
            </p:nvSpPr>
            <p:spPr>
              <a:xfrm rot="-2700000">
                <a:off x="-360392" y="-534128"/>
                <a:ext cx="2147238" cy="2147238"/>
              </a:xfrm>
              <a:custGeom>
                <a:avLst/>
                <a:gdLst/>
                <a:ahLst/>
                <a:cxnLst/>
                <a:rect l="l" t="t" r="r" b="b"/>
                <a:pathLst>
                  <a:path w="1701206" h="1701206" extrusionOk="0">
                    <a:moveTo>
                      <a:pt x="1701206" y="850603"/>
                    </a:moveTo>
                    <a:cubicBezTo>
                      <a:pt x="1701206" y="1320378"/>
                      <a:pt x="1320378" y="1701206"/>
                      <a:pt x="850603" y="1701206"/>
                    </a:cubicBezTo>
                    <a:cubicBezTo>
                      <a:pt x="380828" y="1701206"/>
                      <a:pt x="0" y="1320378"/>
                      <a:pt x="0" y="850603"/>
                    </a:cubicBezTo>
                    <a:cubicBezTo>
                      <a:pt x="0" y="380828"/>
                      <a:pt x="380828" y="0"/>
                      <a:pt x="850603" y="0"/>
                    </a:cubicBezTo>
                    <a:cubicBezTo>
                      <a:pt x="1320378" y="0"/>
                      <a:pt x="1701206" y="380828"/>
                      <a:pt x="1701206" y="850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426522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85205" y="663797"/>
                    </a:moveTo>
                    <a:cubicBezTo>
                      <a:pt x="38223" y="663797"/>
                      <a:pt x="0" y="625574"/>
                      <a:pt x="0" y="578589"/>
                    </a:cubicBezTo>
                    <a:lnTo>
                      <a:pt x="0" y="85204"/>
                    </a:lnTo>
                    <a:cubicBezTo>
                      <a:pt x="0" y="38223"/>
                      <a:pt x="38223" y="0"/>
                      <a:pt x="85205" y="0"/>
                    </a:cubicBezTo>
                    <a:cubicBezTo>
                      <a:pt x="132186" y="0"/>
                      <a:pt x="170413" y="38223"/>
                      <a:pt x="170413" y="85204"/>
                    </a:cubicBezTo>
                    <a:lnTo>
                      <a:pt x="170413" y="578589"/>
                    </a:lnTo>
                    <a:cubicBezTo>
                      <a:pt x="170413" y="625570"/>
                      <a:pt x="132191" y="663797"/>
                      <a:pt x="85205" y="663797"/>
                    </a:cubicBezTo>
                    <a:close/>
                    <a:moveTo>
                      <a:pt x="85205" y="1387"/>
                    </a:moveTo>
                    <a:cubicBezTo>
                      <a:pt x="38990" y="1387"/>
                      <a:pt x="1391" y="38986"/>
                      <a:pt x="1391" y="85200"/>
                    </a:cubicBezTo>
                    <a:lnTo>
                      <a:pt x="1391" y="578585"/>
                    </a:lnTo>
                    <a:cubicBezTo>
                      <a:pt x="1391" y="624799"/>
                      <a:pt x="38990" y="662402"/>
                      <a:pt x="85205" y="662402"/>
                    </a:cubicBezTo>
                    <a:cubicBezTo>
                      <a:pt x="131419" y="662402"/>
                      <a:pt x="169018" y="624803"/>
                      <a:pt x="169018" y="578585"/>
                    </a:cubicBezTo>
                    <a:lnTo>
                      <a:pt x="169018" y="85200"/>
                    </a:lnTo>
                    <a:cubicBezTo>
                      <a:pt x="169018" y="38986"/>
                      <a:pt x="131419" y="1387"/>
                      <a:pt x="85205" y="13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1703439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160230" y="663797"/>
                    </a:moveTo>
                    <a:lnTo>
                      <a:pt x="10184" y="663797"/>
                    </a:lnTo>
                    <a:cubicBezTo>
                      <a:pt x="4569" y="663797"/>
                      <a:pt x="0" y="659228"/>
                      <a:pt x="0" y="653614"/>
                    </a:cubicBezTo>
                    <a:lnTo>
                      <a:pt x="0" y="10184"/>
                    </a:lnTo>
                    <a:cubicBezTo>
                      <a:pt x="0" y="4569"/>
                      <a:pt x="4569" y="0"/>
                      <a:pt x="10184" y="0"/>
                    </a:cubicBezTo>
                    <a:lnTo>
                      <a:pt x="160230" y="0"/>
                    </a:lnTo>
                    <a:cubicBezTo>
                      <a:pt x="165844" y="0"/>
                      <a:pt x="170413" y="4569"/>
                      <a:pt x="170413" y="10184"/>
                    </a:cubicBezTo>
                    <a:lnTo>
                      <a:pt x="170413" y="653614"/>
                    </a:lnTo>
                    <a:cubicBezTo>
                      <a:pt x="170413" y="659228"/>
                      <a:pt x="165844" y="663797"/>
                      <a:pt x="160230" y="663797"/>
                    </a:cubicBezTo>
                    <a:close/>
                    <a:moveTo>
                      <a:pt x="10188" y="1387"/>
                    </a:moveTo>
                    <a:cubicBezTo>
                      <a:pt x="5341" y="1387"/>
                      <a:pt x="1395" y="5332"/>
                      <a:pt x="1395" y="10180"/>
                    </a:cubicBezTo>
                    <a:lnTo>
                      <a:pt x="1395" y="653609"/>
                    </a:lnTo>
                    <a:cubicBezTo>
                      <a:pt x="1395" y="658456"/>
                      <a:pt x="5341" y="662402"/>
                      <a:pt x="10188" y="662402"/>
                    </a:cubicBezTo>
                    <a:lnTo>
                      <a:pt x="160234" y="662402"/>
                    </a:lnTo>
                    <a:cubicBezTo>
                      <a:pt x="165081" y="662402"/>
                      <a:pt x="169026" y="658456"/>
                      <a:pt x="169026" y="653609"/>
                    </a:cubicBezTo>
                    <a:lnTo>
                      <a:pt x="169026" y="10180"/>
                    </a:lnTo>
                    <a:cubicBezTo>
                      <a:pt x="169026" y="5332"/>
                      <a:pt x="165081" y="1387"/>
                      <a:pt x="160234" y="1387"/>
                    </a:cubicBezTo>
                    <a:lnTo>
                      <a:pt x="10188" y="138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1980360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85209" y="663797"/>
                    </a:moveTo>
                    <a:cubicBezTo>
                      <a:pt x="38227" y="663797"/>
                      <a:pt x="0" y="625574"/>
                      <a:pt x="0" y="578589"/>
                    </a:cubicBezTo>
                    <a:lnTo>
                      <a:pt x="0" y="85204"/>
                    </a:lnTo>
                    <a:cubicBezTo>
                      <a:pt x="0" y="38223"/>
                      <a:pt x="38223" y="0"/>
                      <a:pt x="85209" y="0"/>
                    </a:cubicBezTo>
                    <a:cubicBezTo>
                      <a:pt x="132195" y="0"/>
                      <a:pt x="170413" y="38223"/>
                      <a:pt x="170413" y="85204"/>
                    </a:cubicBezTo>
                    <a:lnTo>
                      <a:pt x="170413" y="578589"/>
                    </a:lnTo>
                    <a:cubicBezTo>
                      <a:pt x="170413" y="625570"/>
                      <a:pt x="132190" y="663797"/>
                      <a:pt x="85209" y="663797"/>
                    </a:cubicBezTo>
                    <a:close/>
                    <a:moveTo>
                      <a:pt x="85209" y="1387"/>
                    </a:moveTo>
                    <a:cubicBezTo>
                      <a:pt x="38994" y="1387"/>
                      <a:pt x="1395" y="38986"/>
                      <a:pt x="1395" y="85200"/>
                    </a:cubicBezTo>
                    <a:lnTo>
                      <a:pt x="1395" y="578585"/>
                    </a:lnTo>
                    <a:cubicBezTo>
                      <a:pt x="1395" y="624799"/>
                      <a:pt x="38994" y="662402"/>
                      <a:pt x="85209" y="662402"/>
                    </a:cubicBezTo>
                    <a:cubicBezTo>
                      <a:pt x="131423" y="662402"/>
                      <a:pt x="169022" y="624803"/>
                      <a:pt x="169022" y="578585"/>
                    </a:cubicBezTo>
                    <a:lnTo>
                      <a:pt x="169022" y="85200"/>
                    </a:lnTo>
                    <a:cubicBezTo>
                      <a:pt x="169022" y="38986"/>
                      <a:pt x="131423" y="1387"/>
                      <a:pt x="85209" y="13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4590900" y="1408725"/>
            <a:ext cx="3840000" cy="28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2"/>
          </p:nvPr>
        </p:nvSpPr>
        <p:spPr>
          <a:xfrm>
            <a:off x="720000" y="1408725"/>
            <a:ext cx="3840000" cy="28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9"/>
          <p:cNvGrpSpPr/>
          <p:nvPr/>
        </p:nvGrpSpPr>
        <p:grpSpPr>
          <a:xfrm>
            <a:off x="61277" y="42725"/>
            <a:ext cx="8871068" cy="5100776"/>
            <a:chOff x="61277" y="42725"/>
            <a:chExt cx="8871068" cy="510077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61277" y="42725"/>
              <a:ext cx="597885" cy="598230"/>
              <a:chOff x="61277" y="42725"/>
              <a:chExt cx="597885" cy="59823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61277" y="42725"/>
                <a:ext cx="299117" cy="598230"/>
              </a:xfrm>
              <a:custGeom>
                <a:avLst/>
                <a:gdLst/>
                <a:ahLst/>
                <a:cxnLst/>
                <a:rect l="l" t="t" r="r" b="b"/>
                <a:pathLst>
                  <a:path w="299117" h="598230" extrusionOk="0">
                    <a:moveTo>
                      <a:pt x="299118" y="299118"/>
                    </a:moveTo>
                    <a:cubicBezTo>
                      <a:pt x="299118" y="133923"/>
                      <a:pt x="165199" y="4"/>
                      <a:pt x="0" y="0"/>
                    </a:cubicBezTo>
                    <a:lnTo>
                      <a:pt x="0" y="598231"/>
                    </a:lnTo>
                    <a:cubicBezTo>
                      <a:pt x="165199" y="598231"/>
                      <a:pt x="299118" y="464312"/>
                      <a:pt x="299118" y="2991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60045" y="42725"/>
                <a:ext cx="299117" cy="598230"/>
              </a:xfrm>
              <a:custGeom>
                <a:avLst/>
                <a:gdLst/>
                <a:ahLst/>
                <a:cxnLst/>
                <a:rect l="l" t="t" r="r" b="b"/>
                <a:pathLst>
                  <a:path w="299117" h="598230" extrusionOk="0">
                    <a:moveTo>
                      <a:pt x="299118" y="299118"/>
                    </a:moveTo>
                    <a:cubicBezTo>
                      <a:pt x="299118" y="133923"/>
                      <a:pt x="165199" y="4"/>
                      <a:pt x="0" y="0"/>
                    </a:cubicBezTo>
                    <a:lnTo>
                      <a:pt x="0" y="598231"/>
                    </a:lnTo>
                    <a:cubicBezTo>
                      <a:pt x="165203" y="598231"/>
                      <a:pt x="299118" y="464312"/>
                      <a:pt x="299118" y="2991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8572697" y="3919155"/>
              <a:ext cx="359647" cy="1224346"/>
              <a:chOff x="8572697" y="3919155"/>
              <a:chExt cx="359647" cy="1224346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8915222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829592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743956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8658327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8572697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1632150" y="1553736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2"/>
          </p:nvPr>
        </p:nvSpPr>
        <p:spPr>
          <a:xfrm>
            <a:off x="1632150" y="2451024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1639527" y="3344723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4"/>
          </p:nvPr>
        </p:nvSpPr>
        <p:spPr>
          <a:xfrm>
            <a:off x="1639527" y="4238425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109726"/>
            <a:ext cx="86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 hasCustomPrompt="1"/>
          </p:nvPr>
        </p:nvSpPr>
        <p:spPr>
          <a:xfrm>
            <a:off x="726781" y="2897116"/>
            <a:ext cx="86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14" y="2003420"/>
            <a:ext cx="86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8" hasCustomPrompt="1"/>
          </p:nvPr>
        </p:nvSpPr>
        <p:spPr>
          <a:xfrm>
            <a:off x="726789" y="3790816"/>
            <a:ext cx="86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9"/>
          </p:nvPr>
        </p:nvSpPr>
        <p:spPr>
          <a:xfrm>
            <a:off x="1632150" y="1100451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3"/>
          </p:nvPr>
        </p:nvSpPr>
        <p:spPr>
          <a:xfrm>
            <a:off x="1632150" y="2003424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4"/>
          </p:nvPr>
        </p:nvSpPr>
        <p:spPr>
          <a:xfrm>
            <a:off x="1639527" y="2897123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5"/>
          </p:nvPr>
        </p:nvSpPr>
        <p:spPr>
          <a:xfrm>
            <a:off x="1639527" y="3790822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 rot="5400000">
            <a:off x="8305301" y="2690422"/>
            <a:ext cx="922049" cy="444525"/>
            <a:chOff x="4641913" y="1435311"/>
            <a:chExt cx="371794" cy="179251"/>
          </a:xfrm>
        </p:grpSpPr>
        <p:sp>
          <p:nvSpPr>
            <p:cNvPr id="223" name="Google Shape;223;p14"/>
            <p:cNvSpPr/>
            <p:nvPr/>
          </p:nvSpPr>
          <p:spPr>
            <a:xfrm>
              <a:off x="4641913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727670" y="1435315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813422" y="1435315"/>
              <a:ext cx="28785" cy="28789"/>
            </a:xfrm>
            <a:custGeom>
              <a:avLst/>
              <a:gdLst/>
              <a:ahLst/>
              <a:cxnLst/>
              <a:rect l="l" t="t" r="r" b="b"/>
              <a:pathLst>
                <a:path w="28785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5" y="22344"/>
                    <a:pt x="28785" y="14395"/>
                  </a:cubicBezTo>
                  <a:cubicBezTo>
                    <a:pt x="28785" y="6445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899170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984927" y="1435311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28789"/>
                  </a:moveTo>
                  <a:cubicBezTo>
                    <a:pt x="22340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641913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727670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813422" y="1510547"/>
              <a:ext cx="28785" cy="28785"/>
            </a:xfrm>
            <a:custGeom>
              <a:avLst/>
              <a:gdLst/>
              <a:ahLst/>
              <a:cxnLst/>
              <a:rect l="l" t="t" r="r" b="b"/>
              <a:pathLst>
                <a:path w="28785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899170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984927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641913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727670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813422" y="1585778"/>
              <a:ext cx="28785" cy="28784"/>
            </a:xfrm>
            <a:custGeom>
              <a:avLst/>
              <a:gdLst/>
              <a:ahLst/>
              <a:cxnLst/>
              <a:rect l="l" t="t" r="r" b="b"/>
              <a:pathLst>
                <a:path w="28785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899170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984927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 rot="5400000">
            <a:off x="8516143" y="1845262"/>
            <a:ext cx="500365" cy="500365"/>
          </a:xfrm>
          <a:custGeom>
            <a:avLst/>
            <a:gdLst/>
            <a:ahLst/>
            <a:cxnLst/>
            <a:rect l="l" t="t" r="r" b="b"/>
            <a:pathLst>
              <a:path w="201760" h="201760" extrusionOk="0">
                <a:moveTo>
                  <a:pt x="201761" y="100880"/>
                </a:moveTo>
                <a:cubicBezTo>
                  <a:pt x="201761" y="156595"/>
                  <a:pt x="156595" y="201761"/>
                  <a:pt x="100880" y="201761"/>
                </a:cubicBezTo>
                <a:cubicBezTo>
                  <a:pt x="45166" y="201761"/>
                  <a:pt x="0" y="156595"/>
                  <a:pt x="0" y="100880"/>
                </a:cubicBezTo>
                <a:cubicBezTo>
                  <a:pt x="0" y="45166"/>
                  <a:pt x="45166" y="0"/>
                  <a:pt x="100880" y="0"/>
                </a:cubicBezTo>
                <a:cubicBezTo>
                  <a:pt x="156595" y="0"/>
                  <a:pt x="201761" y="45166"/>
                  <a:pt x="201761" y="1008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8757013" y="-17430"/>
            <a:ext cx="18626" cy="1721323"/>
          </a:xfrm>
          <a:custGeom>
            <a:avLst/>
            <a:gdLst/>
            <a:ahLst/>
            <a:cxnLst/>
            <a:rect l="l" t="t" r="r" b="b"/>
            <a:pathLst>
              <a:path w="1390" h="1185076" extrusionOk="0">
                <a:moveTo>
                  <a:pt x="0" y="0"/>
                </a:moveTo>
                <a:lnTo>
                  <a:pt x="1391" y="0"/>
                </a:lnTo>
                <a:lnTo>
                  <a:pt x="1391" y="1185077"/>
                </a:lnTo>
                <a:lnTo>
                  <a:pt x="0" y="11850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61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30">
            <a:extLst>
              <a:ext uri="{FF2B5EF4-FFF2-40B4-BE49-F238E27FC236}">
                <a16:creationId xmlns:a16="http://schemas.microsoft.com/office/drawing/2014/main" id="{36241B11-6451-9099-215C-70690CB78CAF}"/>
              </a:ext>
            </a:extLst>
          </p:cNvPr>
          <p:cNvSpPr txBox="1">
            <a:spLocks/>
          </p:cNvSpPr>
          <p:nvPr/>
        </p:nvSpPr>
        <p:spPr>
          <a:xfrm>
            <a:off x="1600650" y="200442"/>
            <a:ext cx="594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7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TRƯỜNG ĐẠI HỌC KHOA HỌC TỰ NHIÊN, ĐHQG-HCM</a:t>
            </a:r>
          </a:p>
          <a:p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KHOA CÔNG NGHỆ THÔNG TIN</a:t>
            </a: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75FAE76-6708-821B-A8FD-60AFD66FE34A}"/>
              </a:ext>
            </a:extLst>
          </p:cNvPr>
          <p:cNvSpPr txBox="1">
            <a:spLocks/>
          </p:cNvSpPr>
          <p:nvPr/>
        </p:nvSpPr>
        <p:spPr>
          <a:xfrm>
            <a:off x="37049" y="948523"/>
            <a:ext cx="9144000" cy="126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7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vi-V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vi-VN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TÍCH HIỆU NĂNG QUY TRÌNH</a:t>
            </a:r>
            <a:br>
              <a:rPr lang="vi-VN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vi-VN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TỪ DỮ LIỆU BẰNG PHƯƠNG PHÁP </a:t>
            </a:r>
            <a:br>
              <a:rPr lang="vi-VN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vi-VN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XÉT NHIỀU ĐỐI TƯỢNG</a:t>
            </a:r>
          </a:p>
        </p:txBody>
      </p:sp>
      <p:sp>
        <p:nvSpPr>
          <p:cNvPr id="6" name="Google Shape;286;p29">
            <a:extLst>
              <a:ext uri="{FF2B5EF4-FFF2-40B4-BE49-F238E27FC236}">
                <a16:creationId xmlns:a16="http://schemas.microsoft.com/office/drawing/2014/main" id="{19A62991-B7A8-884F-67AA-AD5D66EAD4E2}"/>
              </a:ext>
            </a:extLst>
          </p:cNvPr>
          <p:cNvSpPr txBox="1">
            <a:spLocks/>
          </p:cNvSpPr>
          <p:nvPr/>
        </p:nvSpPr>
        <p:spPr>
          <a:xfrm>
            <a:off x="1600650" y="3024557"/>
            <a:ext cx="5942700" cy="10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vi-VN" sz="1800" b="1">
                <a:solidFill>
                  <a:schemeClr val="tx1"/>
                </a:solidFill>
              </a:rPr>
              <a:t>Sinh viên thực hiện: </a:t>
            </a:r>
          </a:p>
          <a:p>
            <a:pPr marL="0" indent="0"/>
            <a:r>
              <a:rPr lang="vi-VN" sz="1800">
                <a:solidFill>
                  <a:schemeClr val="tx1"/>
                </a:solidFill>
              </a:rPr>
              <a:t>Lê Thị </a:t>
            </a:r>
            <a:r>
              <a:rPr lang="vi-VN" sz="1800" err="1">
                <a:solidFill>
                  <a:schemeClr val="tx1"/>
                </a:solidFill>
              </a:rPr>
              <a:t>Thùy</a:t>
            </a:r>
            <a:r>
              <a:rPr lang="vi-VN" sz="1800">
                <a:solidFill>
                  <a:schemeClr val="tx1"/>
                </a:solidFill>
              </a:rPr>
              <a:t> Dương – MSSV: 20120063</a:t>
            </a:r>
          </a:p>
          <a:p>
            <a:pPr marL="0" indent="0"/>
            <a:r>
              <a:rPr lang="vi-VN" sz="1800">
                <a:solidFill>
                  <a:schemeClr val="tx1"/>
                </a:solidFill>
              </a:rPr>
              <a:t>Nguyễn Dương Tuấn Phương – MSSV: 20120166</a:t>
            </a:r>
          </a:p>
        </p:txBody>
      </p:sp>
      <p:sp>
        <p:nvSpPr>
          <p:cNvPr id="12" name="Google Shape;286;p29">
            <a:extLst>
              <a:ext uri="{FF2B5EF4-FFF2-40B4-BE49-F238E27FC236}">
                <a16:creationId xmlns:a16="http://schemas.microsoft.com/office/drawing/2014/main" id="{FB43826D-58E4-3A5E-F848-CBD7D4448896}"/>
              </a:ext>
            </a:extLst>
          </p:cNvPr>
          <p:cNvSpPr txBox="1">
            <a:spLocks/>
          </p:cNvSpPr>
          <p:nvPr/>
        </p:nvSpPr>
        <p:spPr>
          <a:xfrm>
            <a:off x="715115" y="4102199"/>
            <a:ext cx="778786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800" b="1" err="1"/>
              <a:t>Giảng</a:t>
            </a:r>
            <a:r>
              <a:rPr lang="en-US" sz="1800" b="1"/>
              <a:t> </a:t>
            </a:r>
            <a:r>
              <a:rPr lang="en-US" sz="1800" b="1" err="1"/>
              <a:t>viên</a:t>
            </a:r>
            <a:r>
              <a:rPr lang="en-US" sz="1800" b="1"/>
              <a:t> </a:t>
            </a:r>
            <a:r>
              <a:rPr lang="en-US" sz="1800" b="1" err="1"/>
              <a:t>hướng</a:t>
            </a:r>
            <a:r>
              <a:rPr lang="en-US" sz="1800" b="1"/>
              <a:t> </a:t>
            </a:r>
            <a:r>
              <a:rPr lang="en-US" sz="1800" b="1" err="1"/>
              <a:t>dẫn</a:t>
            </a:r>
            <a:r>
              <a:rPr lang="vi-VN" sz="1800" b="1"/>
              <a:t>:</a:t>
            </a:r>
            <a:r>
              <a:rPr lang="en-US" sz="1800" b="1"/>
              <a:t> </a:t>
            </a:r>
            <a:r>
              <a:rPr lang="en-US" sz="1800"/>
              <a:t>ThS. </a:t>
            </a:r>
            <a:r>
              <a:rPr lang="en-US" sz="1800" err="1"/>
              <a:t>Trần</a:t>
            </a:r>
            <a:r>
              <a:rPr lang="en-US" sz="1800"/>
              <a:t> Trung </a:t>
            </a:r>
            <a:r>
              <a:rPr lang="en-US" sz="1800" err="1"/>
              <a:t>Kiên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TS. </a:t>
            </a:r>
            <a:r>
              <a:rPr lang="en-US" sz="1800" err="1"/>
              <a:t>Nguyễn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Thảo</a:t>
            </a:r>
            <a:endParaRPr lang="vi-VN" sz="1800"/>
          </a:p>
        </p:txBody>
      </p:sp>
      <p:sp>
        <p:nvSpPr>
          <p:cNvPr id="13" name="Google Shape;286;p29">
            <a:extLst>
              <a:ext uri="{FF2B5EF4-FFF2-40B4-BE49-F238E27FC236}">
                <a16:creationId xmlns:a16="http://schemas.microsoft.com/office/drawing/2014/main" id="{E8DA458F-0386-DCB8-B9D7-EB11FE4CCA28}"/>
              </a:ext>
            </a:extLst>
          </p:cNvPr>
          <p:cNvSpPr txBox="1">
            <a:spLocks/>
          </p:cNvSpPr>
          <p:nvPr/>
        </p:nvSpPr>
        <p:spPr>
          <a:xfrm>
            <a:off x="1997269" y="4568851"/>
            <a:ext cx="522356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b="1">
                <a:latin typeface="Barlow" panose="00000500000000000000" pitchFamily="2" charset="0"/>
              </a:rPr>
              <a:t>THÀNH PHỐ HỒ CHÍ MINH, 31/07/2024</a:t>
            </a:r>
            <a:endParaRPr lang="vi-VN">
              <a:latin typeface="Barlow" panose="00000500000000000000" pitchFamily="2" charset="0"/>
            </a:endParaRPr>
          </a:p>
        </p:txBody>
      </p:sp>
      <p:cxnSp>
        <p:nvCxnSpPr>
          <p:cNvPr id="14" name="Google Shape;288;p29">
            <a:extLst>
              <a:ext uri="{FF2B5EF4-FFF2-40B4-BE49-F238E27FC236}">
                <a16:creationId xmlns:a16="http://schemas.microsoft.com/office/drawing/2014/main" id="{8B6242A8-3211-79B7-160F-79068235927E}"/>
              </a:ext>
            </a:extLst>
          </p:cNvPr>
          <p:cNvCxnSpPr>
            <a:cxnSpLocks/>
          </p:cNvCxnSpPr>
          <p:nvPr/>
        </p:nvCxnSpPr>
        <p:spPr>
          <a:xfrm>
            <a:off x="1897744" y="948522"/>
            <a:ext cx="542514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" name="Google Shape;288;p29">
            <a:extLst>
              <a:ext uri="{FF2B5EF4-FFF2-40B4-BE49-F238E27FC236}">
                <a16:creationId xmlns:a16="http://schemas.microsoft.com/office/drawing/2014/main" id="{E2F4796A-DEDC-CB37-814D-5B90F41FCE71}"/>
              </a:ext>
            </a:extLst>
          </p:cNvPr>
          <p:cNvCxnSpPr>
            <a:cxnSpLocks/>
          </p:cNvCxnSpPr>
          <p:nvPr/>
        </p:nvCxnSpPr>
        <p:spPr>
          <a:xfrm>
            <a:off x="1897744" y="2795273"/>
            <a:ext cx="542514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E128BB-8E90-9795-3158-3DC46EB5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</p:spPr>
        <p:txBody>
          <a:bodyPr/>
          <a:lstStyle/>
          <a:p>
            <a:r>
              <a:rPr lang="en-US"/>
              <a:t>Phương pháp truyền thống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D4391-D580-87AE-929C-4511CB650615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10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E784DB-DDCB-46A5-D5FD-EFA42ED2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9460" y="971907"/>
            <a:ext cx="2145079" cy="130579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C8263C5-33CF-36D1-C0B2-2C95C09D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" y="1013443"/>
            <a:ext cx="1154856" cy="37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8">
            <a:extLst>
              <a:ext uri="{FF2B5EF4-FFF2-40B4-BE49-F238E27FC236}">
                <a16:creationId xmlns:a16="http://schemas.microsoft.com/office/drawing/2014/main" id="{0389A94D-6791-790F-43A7-FEA3DCCB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23" y="570785"/>
            <a:ext cx="1047871" cy="4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Đường kết nối: Cong 3089">
            <a:extLst>
              <a:ext uri="{FF2B5EF4-FFF2-40B4-BE49-F238E27FC236}">
                <a16:creationId xmlns:a16="http://schemas.microsoft.com/office/drawing/2014/main" id="{BA37E462-6E2F-E098-39D9-F258349433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37253" y="1282740"/>
            <a:ext cx="965452" cy="1492581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Đường kết nối: Cong 3098">
            <a:extLst>
              <a:ext uri="{FF2B5EF4-FFF2-40B4-BE49-F238E27FC236}">
                <a16:creationId xmlns:a16="http://schemas.microsoft.com/office/drawing/2014/main" id="{4D4E3704-01B5-0958-EA90-95A9800A8A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6068" y="1053450"/>
            <a:ext cx="1208688" cy="1722796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518F1E-3E46-3708-A7BF-021594737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73326"/>
              </p:ext>
            </p:extLst>
          </p:nvPr>
        </p:nvGraphicFramePr>
        <p:xfrm>
          <a:off x="4359468" y="2519192"/>
          <a:ext cx="3588592" cy="2194560"/>
        </p:xfrm>
        <a:graphic>
          <a:graphicData uri="http://schemas.openxmlformats.org/drawingml/2006/table">
            <a:tbl>
              <a:tblPr firstRow="1" bandRow="1">
                <a:tableStyleId>{2B37E49E-D465-40B9-9BB2-4190C7215D12}</a:tableStyleId>
              </a:tblPr>
              <a:tblGrid>
                <a:gridCol w="398477">
                  <a:extLst>
                    <a:ext uri="{9D8B030D-6E8A-4147-A177-3AD203B41FA5}">
                      <a16:colId xmlns:a16="http://schemas.microsoft.com/office/drawing/2014/main" val="1419135557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1792091713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249939651"/>
                    </a:ext>
                  </a:extLst>
                </a:gridCol>
                <a:gridCol w="465601">
                  <a:extLst>
                    <a:ext uri="{9D8B030D-6E8A-4147-A177-3AD203B41FA5}">
                      <a16:colId xmlns:a16="http://schemas.microsoft.com/office/drawing/2014/main" val="3394010828"/>
                    </a:ext>
                  </a:extLst>
                </a:gridCol>
                <a:gridCol w="425179">
                  <a:extLst>
                    <a:ext uri="{9D8B030D-6E8A-4147-A177-3AD203B41FA5}">
                      <a16:colId xmlns:a16="http://schemas.microsoft.com/office/drawing/2014/main" val="2654323305"/>
                    </a:ext>
                  </a:extLst>
                </a:gridCol>
              </a:tblGrid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Sample/CaseID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39032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03209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84727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Conduct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477993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Conduct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172698"/>
                  </a:ext>
                </a:extLst>
              </a:tr>
              <a:tr h="22603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Transfer samples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44701"/>
                  </a:ext>
                </a:extLst>
              </a:tr>
              <a:tr h="22603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Transfer samples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4459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84069"/>
                  </a:ext>
                </a:extLst>
              </a:tr>
              <a:tr h="21779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861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F200E7-27E5-60CE-DCCD-92A611446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9142"/>
              </p:ext>
            </p:extLst>
          </p:nvPr>
        </p:nvGraphicFramePr>
        <p:xfrm>
          <a:off x="1267442" y="2519192"/>
          <a:ext cx="2976072" cy="916468"/>
        </p:xfrm>
        <a:graphic>
          <a:graphicData uri="http://schemas.openxmlformats.org/drawingml/2006/table">
            <a:tbl>
              <a:tblPr firstRow="1" bandRow="1">
                <a:tableStyleId>{2B37E49E-D465-40B9-9BB2-4190C7215D12}</a:tableStyleId>
              </a:tblPr>
              <a:tblGrid>
                <a:gridCol w="390996">
                  <a:extLst>
                    <a:ext uri="{9D8B030D-6E8A-4147-A177-3AD203B41FA5}">
                      <a16:colId xmlns:a16="http://schemas.microsoft.com/office/drawing/2014/main" val="1419135557"/>
                    </a:ext>
                  </a:extLst>
                </a:gridCol>
                <a:gridCol w="878520">
                  <a:extLst>
                    <a:ext uri="{9D8B030D-6E8A-4147-A177-3AD203B41FA5}">
                      <a16:colId xmlns:a16="http://schemas.microsoft.com/office/drawing/2014/main" val="1792091713"/>
                    </a:ext>
                  </a:extLst>
                </a:gridCol>
                <a:gridCol w="874001">
                  <a:extLst>
                    <a:ext uri="{9D8B030D-6E8A-4147-A177-3AD203B41FA5}">
                      <a16:colId xmlns:a16="http://schemas.microsoft.com/office/drawing/2014/main" val="111530426"/>
                    </a:ext>
                  </a:extLst>
                </a:gridCol>
                <a:gridCol w="433173">
                  <a:extLst>
                    <a:ext uri="{9D8B030D-6E8A-4147-A177-3AD203B41FA5}">
                      <a16:colId xmlns:a16="http://schemas.microsoft.com/office/drawing/2014/main" val="3394010828"/>
                    </a:ext>
                  </a:extLst>
                </a:gridCol>
                <a:gridCol w="399382">
                  <a:extLst>
                    <a:ext uri="{9D8B030D-6E8A-4147-A177-3AD203B41FA5}">
                      <a16:colId xmlns:a16="http://schemas.microsoft.com/office/drawing/2014/main" val="2654323305"/>
                    </a:ext>
                  </a:extLst>
                </a:gridCol>
              </a:tblGrid>
              <a:tr h="229117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Test/CaseID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39032"/>
                  </a:ext>
                </a:extLst>
              </a:tr>
              <a:tr h="229117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Prepare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09918"/>
                  </a:ext>
                </a:extLst>
              </a:tr>
              <a:tr h="229117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Conduct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477993"/>
                  </a:ext>
                </a:extLst>
              </a:tr>
              <a:tr h="229117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Publish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566203"/>
                  </a:ext>
                </a:extLst>
              </a:tr>
            </a:tbl>
          </a:graphicData>
        </a:graphic>
      </p:graphicFrame>
      <p:cxnSp>
        <p:nvCxnSpPr>
          <p:cNvPr id="11" name="Đường kết nối: Cong 6">
            <a:extLst>
              <a:ext uri="{FF2B5EF4-FFF2-40B4-BE49-F238E27FC236}">
                <a16:creationId xmlns:a16="http://schemas.microsoft.com/office/drawing/2014/main" id="{DA6F033C-81D9-7917-4403-263CC10E3E62}"/>
              </a:ext>
            </a:extLst>
          </p:cNvPr>
          <p:cNvCxnSpPr>
            <a:cxnSpLocks/>
            <a:stCxn id="18" idx="1"/>
            <a:endCxn id="9" idx="0"/>
          </p:cNvCxnSpPr>
          <p:nvPr/>
        </p:nvCxnSpPr>
        <p:spPr>
          <a:xfrm rot="10800000" flipV="1">
            <a:off x="2755478" y="1624806"/>
            <a:ext cx="743982" cy="894386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ờng kết nối: Cong 6">
            <a:extLst>
              <a:ext uri="{FF2B5EF4-FFF2-40B4-BE49-F238E27FC236}">
                <a16:creationId xmlns:a16="http://schemas.microsoft.com/office/drawing/2014/main" id="{86997D0E-06A0-E25E-3531-AACBB2BEDFAC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5644539" y="1624806"/>
            <a:ext cx="509225" cy="894386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01CA61-0E5D-9830-3BC2-1D0213B375C3}"/>
              </a:ext>
            </a:extLst>
          </p:cNvPr>
          <p:cNvSpPr txBox="1"/>
          <p:nvPr/>
        </p:nvSpPr>
        <p:spPr>
          <a:xfrm>
            <a:off x="5664896" y="963202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F4F78-B489-AD55-C7EC-5E1613B80E2A}"/>
              </a:ext>
            </a:extLst>
          </p:cNvPr>
          <p:cNvSpPr txBox="1"/>
          <p:nvPr/>
        </p:nvSpPr>
        <p:spPr>
          <a:xfrm>
            <a:off x="2896271" y="2175542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87F3A-E8C5-AC47-795C-D97EBD7E7483}"/>
              </a:ext>
            </a:extLst>
          </p:cNvPr>
          <p:cNvSpPr txBox="1"/>
          <p:nvPr/>
        </p:nvSpPr>
        <p:spPr>
          <a:xfrm>
            <a:off x="6400287" y="2177988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4E22C-FCA3-6828-3E0B-5042C324C68C}"/>
              </a:ext>
            </a:extLst>
          </p:cNvPr>
          <p:cNvSpPr txBox="1"/>
          <p:nvPr/>
        </p:nvSpPr>
        <p:spPr>
          <a:xfrm>
            <a:off x="7768814" y="863700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153AA-39A0-3F1E-99B7-3F43C2BBEB15}"/>
              </a:ext>
            </a:extLst>
          </p:cNvPr>
          <p:cNvSpPr txBox="1"/>
          <p:nvPr/>
        </p:nvSpPr>
        <p:spPr>
          <a:xfrm>
            <a:off x="1214476" y="1130616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128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truyền thống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9E44-DC30-214E-B616-331F7200E8FB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11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5FAA-E257-CDD8-1E00-ACE13684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659" y="2060556"/>
            <a:ext cx="2733427" cy="1663951"/>
          </a:xfrm>
          <a:prstGeom prst="rect">
            <a:avLst/>
          </a:prstGeom>
        </p:spPr>
      </p:pic>
      <p:cxnSp>
        <p:nvCxnSpPr>
          <p:cNvPr id="9" name="Đường kết nối: Cong 6">
            <a:extLst>
              <a:ext uri="{FF2B5EF4-FFF2-40B4-BE49-F238E27FC236}">
                <a16:creationId xmlns:a16="http://schemas.microsoft.com/office/drawing/2014/main" id="{5C963044-5542-AE7B-5315-004A22F4F7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8022" y="623140"/>
            <a:ext cx="710262" cy="1634096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ờng kết nối: Cong 6">
            <a:extLst>
              <a:ext uri="{FF2B5EF4-FFF2-40B4-BE49-F238E27FC236}">
                <a16:creationId xmlns:a16="http://schemas.microsoft.com/office/drawing/2014/main" id="{348FE817-E742-45E7-F969-22DAA31039A7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5400000" flipH="1" flipV="1">
            <a:off x="3048046" y="249647"/>
            <a:ext cx="265237" cy="3356582"/>
          </a:xfrm>
          <a:prstGeom prst="curvedConnector3">
            <a:avLst>
              <a:gd name="adj1" fmla="val 1861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5605991-2994-9B18-64C5-682A3C7B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4" y="0"/>
            <a:ext cx="2593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44C81D-B280-7D98-4F2E-A3A91EBBB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68352"/>
              </p:ext>
            </p:extLst>
          </p:nvPr>
        </p:nvGraphicFramePr>
        <p:xfrm>
          <a:off x="2966224" y="1795319"/>
          <a:ext cx="3785462" cy="2637918"/>
        </p:xfrm>
        <a:graphic>
          <a:graphicData uri="http://schemas.openxmlformats.org/drawingml/2006/table">
            <a:tbl>
              <a:tblPr firstRow="1" bandRow="1">
                <a:tableStyleId>{2B37E49E-D465-40B9-9BB2-4190C7215D12}</a:tableStyleId>
              </a:tblPr>
              <a:tblGrid>
                <a:gridCol w="483517">
                  <a:extLst>
                    <a:ext uri="{9D8B030D-6E8A-4147-A177-3AD203B41FA5}">
                      <a16:colId xmlns:a16="http://schemas.microsoft.com/office/drawing/2014/main" val="1892012287"/>
                    </a:ext>
                  </a:extLst>
                </a:gridCol>
                <a:gridCol w="1437869">
                  <a:extLst>
                    <a:ext uri="{9D8B030D-6E8A-4147-A177-3AD203B41FA5}">
                      <a16:colId xmlns:a16="http://schemas.microsoft.com/office/drawing/2014/main" val="4291875552"/>
                    </a:ext>
                  </a:extLst>
                </a:gridCol>
                <a:gridCol w="784017">
                  <a:extLst>
                    <a:ext uri="{9D8B030D-6E8A-4147-A177-3AD203B41FA5}">
                      <a16:colId xmlns:a16="http://schemas.microsoft.com/office/drawing/2014/main" val="2089998686"/>
                    </a:ext>
                  </a:extLst>
                </a:gridCol>
                <a:gridCol w="577141">
                  <a:extLst>
                    <a:ext uri="{9D8B030D-6E8A-4147-A177-3AD203B41FA5}">
                      <a16:colId xmlns:a16="http://schemas.microsoft.com/office/drawing/2014/main" val="4250539067"/>
                    </a:ext>
                  </a:extLst>
                </a:gridCol>
                <a:gridCol w="502918">
                  <a:extLst>
                    <a:ext uri="{9D8B030D-6E8A-4147-A177-3AD203B41FA5}">
                      <a16:colId xmlns:a16="http://schemas.microsoft.com/office/drawing/2014/main" val="3964834807"/>
                    </a:ext>
                  </a:extLst>
                </a:gridCol>
              </a:tblGrid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02320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Prepare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4398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48407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98006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Conduct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36952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Publish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4330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Transfer samples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9242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16304"/>
                  </a:ext>
                </a:extLst>
              </a:tr>
              <a:tr h="293102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Case1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606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CCE5C3-2BBA-5CE1-B02B-3B40255C491D}"/>
              </a:ext>
            </a:extLst>
          </p:cNvPr>
          <p:cNvSpPr txBox="1"/>
          <p:nvPr/>
        </p:nvSpPr>
        <p:spPr>
          <a:xfrm>
            <a:off x="1065145" y="1660480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1D0D0-9955-0B5D-E986-53BE392428C6}"/>
              </a:ext>
            </a:extLst>
          </p:cNvPr>
          <p:cNvSpPr txBox="1"/>
          <p:nvPr/>
        </p:nvSpPr>
        <p:spPr>
          <a:xfrm>
            <a:off x="4632053" y="1308861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3D80A-84E1-0EFF-7D0F-9C1043F4C00D}"/>
              </a:ext>
            </a:extLst>
          </p:cNvPr>
          <p:cNvSpPr txBox="1"/>
          <p:nvPr/>
        </p:nvSpPr>
        <p:spPr>
          <a:xfrm>
            <a:off x="5828289" y="577486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791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truyền thống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37AE-737E-1D2F-1D0F-9188A1CE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905840" cy="2337075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800" err="1"/>
              <a:t>Mặc</a:t>
            </a:r>
            <a:r>
              <a:rPr lang="en-US" sz="1800"/>
              <a:t> </a:t>
            </a:r>
            <a:r>
              <a:rPr lang="en-US" sz="1800" err="1"/>
              <a:t>dù</a:t>
            </a:r>
            <a:r>
              <a:rPr lang="en-US" sz="1800"/>
              <a:t>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thể</a:t>
            </a:r>
            <a:r>
              <a:rPr lang="en-US" sz="1800"/>
              <a:t> </a:t>
            </a:r>
            <a:r>
              <a:rPr lang="en-US" sz="1800" err="1"/>
              <a:t>giải</a:t>
            </a:r>
            <a:r>
              <a:rPr lang="en-US" sz="1800"/>
              <a:t> </a:t>
            </a:r>
            <a:r>
              <a:rPr lang="en-US" sz="1800" err="1"/>
              <a:t>quyết</a:t>
            </a:r>
            <a:r>
              <a:rPr lang="en-US" sz="1800"/>
              <a:t> </a:t>
            </a:r>
            <a:r>
              <a:rPr lang="en-US" sz="1800" err="1"/>
              <a:t>bài</a:t>
            </a:r>
            <a:r>
              <a:rPr lang="en-US" sz="1800"/>
              <a:t> </a:t>
            </a:r>
            <a:r>
              <a:rPr lang="en-US" sz="1800" err="1"/>
              <a:t>toán</a:t>
            </a:r>
            <a:r>
              <a:rPr lang="en-US" sz="1800"/>
              <a:t>, </a:t>
            </a:r>
            <a:r>
              <a:rPr lang="en-US" sz="1800" err="1"/>
              <a:t>tuy</a:t>
            </a:r>
            <a:r>
              <a:rPr lang="en-US" sz="1800"/>
              <a:t> </a:t>
            </a:r>
            <a:r>
              <a:rPr lang="en-US" sz="1800" err="1"/>
              <a:t>nhiên</a:t>
            </a:r>
            <a:r>
              <a:rPr lang="en-US" sz="1800"/>
              <a:t> </a:t>
            </a:r>
            <a:r>
              <a:rPr lang="en-US" sz="1800" err="1"/>
              <a:t>phương</a:t>
            </a:r>
            <a:r>
              <a:rPr lang="en-US" sz="1800"/>
              <a:t> </a:t>
            </a:r>
            <a:r>
              <a:rPr lang="en-US" sz="1800" err="1"/>
              <a:t>pháp</a:t>
            </a:r>
            <a:r>
              <a:rPr lang="en-US" sz="1800"/>
              <a:t> </a:t>
            </a:r>
            <a:r>
              <a:rPr lang="en-US" sz="1800" err="1"/>
              <a:t>này</a:t>
            </a:r>
            <a:r>
              <a:rPr lang="en-US" sz="1800"/>
              <a:t> </a:t>
            </a:r>
            <a:r>
              <a:rPr lang="en-US" sz="1800" err="1"/>
              <a:t>vẫn</a:t>
            </a:r>
            <a:r>
              <a:rPr lang="en-US" sz="1800"/>
              <a:t>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những</a:t>
            </a:r>
            <a:r>
              <a:rPr lang="en-US" sz="1800"/>
              <a:t> </a:t>
            </a:r>
            <a:r>
              <a:rPr lang="en-US" sz="1800" err="1"/>
              <a:t>mặt</a:t>
            </a:r>
            <a:r>
              <a:rPr lang="en-US" sz="1800"/>
              <a:t> </a:t>
            </a:r>
            <a:r>
              <a:rPr lang="en-US" sz="1800" err="1"/>
              <a:t>hạn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:</a:t>
            </a:r>
          </a:p>
          <a:p>
            <a:pPr algn="just"/>
            <a:r>
              <a:rPr lang="en-US" sz="1800"/>
              <a:t>V</a:t>
            </a:r>
            <a:r>
              <a:rPr lang="vi-VN" sz="1800" err="1"/>
              <a:t>iệc</a:t>
            </a:r>
            <a:r>
              <a:rPr lang="vi-VN" sz="1800"/>
              <a:t> tiền xử lý dữ liệu làm </a:t>
            </a:r>
            <a:r>
              <a:rPr lang="vi-VN" sz="1800" u="sng"/>
              <a:t>mất mát thông tin</a:t>
            </a:r>
            <a:r>
              <a:rPr lang="vi-VN" sz="1800"/>
              <a:t> </a:t>
            </a:r>
            <a:r>
              <a:rPr lang="en-US" sz="1800"/>
              <a:t>c</a:t>
            </a:r>
            <a:r>
              <a:rPr lang="vi-VN" sz="1800"/>
              <a:t>ó thể sẽ làm cho</a:t>
            </a:r>
            <a:r>
              <a:rPr lang="en-US" sz="1800"/>
              <a:t>:</a:t>
            </a:r>
          </a:p>
          <a:p>
            <a:pPr lvl="1" algn="just"/>
            <a:r>
              <a:rPr lang="en-US" sz="1800"/>
              <a:t>M</a:t>
            </a:r>
            <a:r>
              <a:rPr lang="vi-VN" sz="1800"/>
              <a:t>ô hình quy trình không </a:t>
            </a:r>
            <a:r>
              <a:rPr lang="en-US" sz="1800" err="1"/>
              <a:t>đúng</a:t>
            </a:r>
            <a:r>
              <a:rPr lang="en-US" sz="1800"/>
              <a:t>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thực</a:t>
            </a:r>
            <a:r>
              <a:rPr lang="en-US" sz="1800"/>
              <a:t> </a:t>
            </a:r>
            <a:r>
              <a:rPr lang="en-US" sz="1800" err="1"/>
              <a:t>tế</a:t>
            </a:r>
            <a:r>
              <a:rPr lang="en-US" sz="1800"/>
              <a:t>.</a:t>
            </a:r>
            <a:r>
              <a:rPr lang="vi-VN" sz="1800"/>
              <a:t> </a:t>
            </a:r>
            <a:endParaRPr lang="en-US" sz="1800"/>
          </a:p>
          <a:p>
            <a:pPr lvl="1" algn="just"/>
            <a:r>
              <a:rPr lang="en-US" sz="1800"/>
              <a:t>C</a:t>
            </a:r>
            <a:r>
              <a:rPr lang="vi-VN" sz="1800"/>
              <a:t>ác chỉ số hiệu năng không chính xác. </a:t>
            </a:r>
            <a:endParaRPr lang="en-US" sz="1800"/>
          </a:p>
          <a:p>
            <a:pPr algn="just"/>
            <a:r>
              <a:rPr lang="en-US" sz="1800" err="1"/>
              <a:t>Các</a:t>
            </a:r>
            <a:r>
              <a:rPr lang="en-US" sz="1800"/>
              <a:t> </a:t>
            </a:r>
            <a:r>
              <a:rPr lang="vi-VN" sz="1800"/>
              <a:t>chỉ số hiệu năng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vi-VN" sz="1800"/>
              <a:t>liên quan </a:t>
            </a:r>
            <a:r>
              <a:rPr lang="en-US" sz="1800" err="1"/>
              <a:t>nhiều</a:t>
            </a:r>
            <a:r>
              <a:rPr lang="en-US" sz="1800"/>
              <a:t> </a:t>
            </a:r>
            <a:r>
              <a:rPr lang="vi-VN" sz="1800"/>
              <a:t>đối tượng không được xem xét tới.</a:t>
            </a:r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0C7-98BF-F4BD-8EDA-DE1F12DDC2D9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12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Phương pháp xem xét nhiều đối tượng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47DB13-9FEC-236C-C223-D2FDB1D68909}"/>
              </a:ext>
            </a:extLst>
          </p:cNvPr>
          <p:cNvSpPr txBox="1">
            <a:spLocks/>
          </p:cNvSpPr>
          <p:nvPr/>
        </p:nvSpPr>
        <p:spPr>
          <a:xfrm>
            <a:off x="720000" y="1347249"/>
            <a:ext cx="7833450" cy="33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US"/>
              <a:t>Nhận thấy những hạn chế này, một phương pháp mới đã được đề xuất: xem xét nhiều đối tượng.</a:t>
            </a:r>
          </a:p>
          <a:p>
            <a:pPr algn="just"/>
            <a:r>
              <a:rPr lang="en-US"/>
              <a:t>Tương tự như phương pháp truyền thống nhưng thay mô hình Petri Net thành mô hình </a:t>
            </a:r>
            <a:r>
              <a:rPr lang="en-US" u="sng"/>
              <a:t>Object-Centric Petri Net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marL="139700" indent="0" algn="ctr">
              <a:buNone/>
            </a:pPr>
            <a:r>
              <a:rPr lang="en-US" i="1"/>
              <a:t>(G. Park, J. N. Adams, and W. M. P. van der Aalst, </a:t>
            </a:r>
            <a:r>
              <a:rPr lang="en-US" i="1" err="1"/>
              <a:t>OPerA</a:t>
            </a:r>
            <a:r>
              <a:rPr lang="en-US" i="1"/>
              <a:t>: “Object-Centric Performance Analysis”. Springer International Publishing, 2022)</a:t>
            </a:r>
          </a:p>
          <a:p>
            <a:pPr algn="just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9462E-AC57-2986-76DC-781274C33EB7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13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9FCA5A-F6FD-6D75-7567-ACC4B7B5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03" y="886731"/>
            <a:ext cx="1932390" cy="4256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E9A91-0BF7-1BAB-F184-C3E58499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xem xét nhiều đối tượng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C15923-C2A2-B7DD-B431-E44B2B12F5CA}"/>
              </a:ext>
            </a:extLst>
          </p:cNvPr>
          <p:cNvSpPr/>
          <p:nvPr/>
        </p:nvSpPr>
        <p:spPr>
          <a:xfrm>
            <a:off x="4285001" y="2100941"/>
            <a:ext cx="760885" cy="5044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C03C8-FE05-9768-AD83-5C61F06A870B}"/>
              </a:ext>
            </a:extLst>
          </p:cNvPr>
          <p:cNvSpPr/>
          <p:nvPr/>
        </p:nvSpPr>
        <p:spPr>
          <a:xfrm>
            <a:off x="5343524" y="2100941"/>
            <a:ext cx="1002657" cy="79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A04B9-A81A-ADD7-A698-C0A67DD4BB39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14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61CE81-0DD1-DB0B-528B-AD752557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917" y="1170075"/>
            <a:ext cx="3886942" cy="23661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87E425-75C8-70F2-B7A5-81C474EA3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25" t="27942" r="27439" b="53297"/>
          <a:stretch/>
        </p:blipFill>
        <p:spPr>
          <a:xfrm>
            <a:off x="6845057" y="1329774"/>
            <a:ext cx="2244323" cy="18316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5" name="Đường kết nối: Cong 6">
            <a:extLst>
              <a:ext uri="{FF2B5EF4-FFF2-40B4-BE49-F238E27FC236}">
                <a16:creationId xmlns:a16="http://schemas.microsoft.com/office/drawing/2014/main" id="{EA9031BD-CD5B-DDEE-D73F-5B143C455D5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346181" y="2245582"/>
            <a:ext cx="498876" cy="25268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4BF9EA-D72E-5540-9928-4F7D151D1AC4}"/>
              </a:ext>
            </a:extLst>
          </p:cNvPr>
          <p:cNvSpPr txBox="1"/>
          <p:nvPr/>
        </p:nvSpPr>
        <p:spPr>
          <a:xfrm>
            <a:off x="289917" y="3510292"/>
            <a:ext cx="4642986" cy="1291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Barlow" panose="00000500000000000000" pitchFamily="2" charset="0"/>
              </a:rPr>
              <a:t>Hoạt động Conduct test:</a:t>
            </a:r>
          </a:p>
          <a:p>
            <a: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</a:pPr>
            <a:r>
              <a:rPr lang="en-US" sz="1800">
                <a:solidFill>
                  <a:schemeClr val="dk1"/>
                </a:solidFill>
                <a:latin typeface="Barlow"/>
                <a:sym typeface="Barlow"/>
              </a:rPr>
              <a:t>Waiting time = 180 – 165 = 15 (s)</a:t>
            </a:r>
          </a:p>
          <a:p>
            <a: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</a:pPr>
            <a:r>
              <a:rPr lang="en-US" sz="1800">
                <a:solidFill>
                  <a:schemeClr val="dk1"/>
                </a:solidFill>
                <a:latin typeface="Barlow"/>
                <a:sym typeface="Barlow"/>
              </a:rPr>
              <a:t>Service time = 240 – 180 = 60 (s)</a:t>
            </a:r>
          </a:p>
          <a:p>
            <a: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</a:pPr>
            <a:r>
              <a:rPr lang="en-US" sz="1800">
                <a:solidFill>
                  <a:schemeClr val="dk1"/>
                </a:solidFill>
                <a:latin typeface="Barlow"/>
                <a:sym typeface="Barlow"/>
              </a:rPr>
              <a:t>Synchronization time = 165 – 15 = 150 (s)</a:t>
            </a:r>
          </a:p>
        </p:txBody>
      </p:sp>
    </p:spTree>
    <p:extLst>
      <p:ext uri="{BB962C8B-B14F-4D97-AF65-F5344CB8AC3E}">
        <p14:creationId xmlns:p14="http://schemas.microsoft.com/office/powerpoint/2010/main" val="369669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xem xét nhiều đối tượng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47DB13-9FEC-236C-C223-D2FDB1D68909}"/>
              </a:ext>
            </a:extLst>
          </p:cNvPr>
          <p:cNvSpPr txBox="1">
            <a:spLocks/>
          </p:cNvSpPr>
          <p:nvPr/>
        </p:nvSpPr>
        <p:spPr>
          <a:xfrm>
            <a:off x="720000" y="1347249"/>
            <a:ext cx="7833450" cy="33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 algn="just">
              <a:buNone/>
            </a:pP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bày</a:t>
            </a:r>
            <a:r>
              <a:rPr lang="en-US"/>
              <a:t>,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vi-VN"/>
              <a:t>quyết định sẽ tập trung tìm hiểu sâu</a:t>
            </a:r>
            <a:r>
              <a:rPr lang="en-US"/>
              <a:t> </a:t>
            </a:r>
            <a:r>
              <a:rPr lang="vi-VN"/>
              <a:t>phương pháp xem xét nhiều đối tượng để giải quyết bài toán</a:t>
            </a:r>
            <a:r>
              <a:rPr lang="en-US"/>
              <a:t> p</a:t>
            </a:r>
            <a:r>
              <a:rPr lang="vi-VN"/>
              <a:t>hân</a:t>
            </a:r>
            <a:r>
              <a:rPr lang="en-US"/>
              <a:t> </a:t>
            </a:r>
            <a:r>
              <a:rPr lang="vi-VN"/>
              <a:t>tích</a:t>
            </a:r>
            <a:r>
              <a:rPr lang="en-US"/>
              <a:t> </a:t>
            </a:r>
            <a:r>
              <a:rPr lang="vi-VN"/>
              <a:t>hiệu</a:t>
            </a:r>
            <a:r>
              <a:rPr lang="en-US"/>
              <a:t> </a:t>
            </a:r>
            <a:r>
              <a:rPr lang="vi-VN"/>
              <a:t>năng</a:t>
            </a:r>
            <a:r>
              <a:rPr lang="en-US"/>
              <a:t> </a:t>
            </a:r>
            <a:r>
              <a:rPr lang="vi-VN"/>
              <a:t>quy</a:t>
            </a:r>
            <a:r>
              <a:rPr lang="en-US"/>
              <a:t> </a:t>
            </a:r>
            <a:r>
              <a:rPr lang="vi-VN"/>
              <a:t>trình</a:t>
            </a:r>
            <a:r>
              <a:rPr lang="en-US"/>
              <a:t> </a:t>
            </a:r>
            <a:r>
              <a:rPr lang="vi-VN"/>
              <a:t>từ</a:t>
            </a:r>
            <a:r>
              <a:rPr lang="en-US"/>
              <a:t> </a:t>
            </a:r>
            <a:r>
              <a:rPr lang="vi-VN"/>
              <a:t>dữ</a:t>
            </a:r>
            <a:r>
              <a:rPr lang="en-US"/>
              <a:t> </a:t>
            </a:r>
            <a:r>
              <a:rPr lang="vi-VN"/>
              <a:t>liệu.</a:t>
            </a:r>
            <a:endParaRPr lang="en-US"/>
          </a:p>
          <a:p>
            <a:pPr algn="just"/>
            <a:endParaRPr lang="en-US"/>
          </a:p>
          <a:p>
            <a:pPr marL="139700" indent="0" algn="ctr">
              <a:buNone/>
            </a:pPr>
            <a:r>
              <a:rPr lang="en-US" i="1"/>
              <a:t>(G. Park, J. N. Adams, and W. M. P. van der Aalst, </a:t>
            </a:r>
            <a:r>
              <a:rPr lang="en-US" i="1" err="1"/>
              <a:t>OPerA</a:t>
            </a:r>
            <a:r>
              <a:rPr lang="en-US" i="1"/>
              <a:t>: “Object-Centric Performance Analysis”. Springer International Publishing, 2022)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2D3A-77CA-E531-AC62-B709C11F04CB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15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A59-9862-C9DD-39C7-F7F0FD7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Mục lục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22E0-CB22-AB48-FA5D-5FD120E1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0" y="1434158"/>
            <a:ext cx="6784500" cy="3735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Bài toán phân tích hiệu năng quy trình.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Các phương pháp </a:t>
            </a:r>
            <a:r>
              <a:rPr lang="en-US" sz="1800">
                <a:solidFill>
                  <a:schemeClr val="bg2"/>
                </a:solidFill>
              </a:rPr>
              <a:t>được đề xuất</a:t>
            </a:r>
            <a:r>
              <a:rPr lang="vi-VN" sz="1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C2D27B-25F9-A207-58AB-646092D7388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32150" y="2451017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A1321-4579-3CCA-A4D5-7E5C169876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39527" y="3344716"/>
            <a:ext cx="6784500" cy="373500"/>
          </a:xfrm>
        </p:spPr>
        <p:txBody>
          <a:bodyPr/>
          <a:lstStyle/>
          <a:p>
            <a:pPr marL="139700" indent="0"/>
            <a:endParaRPr lang="en-US" sz="18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F6B51F-78DF-F87E-42F8-A75B80960A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527" y="4238418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615B0E-5FB4-3791-DBCB-1BC6E15F6708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D66E0B-5C56-07A8-90E3-B146C851255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781" y="3016687"/>
            <a:ext cx="865500" cy="447600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76F71D-49D1-CB9C-96BB-469CE7141A2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20014" y="2122991"/>
            <a:ext cx="865500" cy="447600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68DE5-F24D-2DAE-80C0-91CA4D255F4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6789" y="3910387"/>
            <a:ext cx="865500" cy="447600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22A0C9C-8B61-58B2-475C-B308F7D8324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2000">
                <a:solidFill>
                  <a:schemeClr val="bg2"/>
                </a:solidFill>
              </a:rPr>
              <a:t>Giới thiệu đề tài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D4EE9C-FA90-FD07-E54D-6CF79F370F2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32150" y="2122995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Phương pháp xem xét nhiều đối tượng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776FF6A-3A9D-8392-97AB-3A1504069B14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39527" y="3016694"/>
            <a:ext cx="6784500" cy="447600"/>
          </a:xfrm>
        </p:spPr>
        <p:txBody>
          <a:bodyPr/>
          <a:lstStyle/>
          <a:p>
            <a:r>
              <a:rPr lang="en-US" sz="2000" err="1">
                <a:solidFill>
                  <a:schemeClr val="tx1"/>
                </a:solidFill>
              </a:rPr>
              <a:t>Thực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nghiệm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5EA36F42-B05D-B74B-2187-31D766607D7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639527" y="3910393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Tổng kết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420221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298575" y="1911600"/>
            <a:ext cx="6139996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 pháp xem xét nhiều đối tượng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1"/>
          </p:nvPr>
        </p:nvSpPr>
        <p:spPr>
          <a:xfrm>
            <a:off x="1298575" y="3494700"/>
            <a:ext cx="6864764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800"/>
              <a:t>Trình bày chi tiết phương pháp xem xét nhiều đối tượng 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800"/>
              <a:t>Object-Centric Petri Net.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E5C09A61-289F-14BD-0D74-9E65675658D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(Object-Centric)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A7C0656-3A6B-C0AB-5D94-43D56ADC3D5B}"/>
              </a:ext>
            </a:extLst>
          </p:cNvPr>
          <p:cNvSpPr txBox="1">
            <a:spLocks/>
          </p:cNvSpPr>
          <p:nvPr/>
        </p:nvSpPr>
        <p:spPr>
          <a:xfrm>
            <a:off x="719999" y="1347250"/>
            <a:ext cx="8287145" cy="117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US" b="1" err="1"/>
              <a:t>Bước</a:t>
            </a:r>
            <a:r>
              <a:rPr lang="en-US" b="1"/>
              <a:t> 1: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vi-VN" u="sng"/>
              <a:t>mô hình quy trình dạng </a:t>
            </a:r>
            <a:r>
              <a:rPr lang="en-US" u="sng"/>
              <a:t>Object-Centric </a:t>
            </a:r>
            <a:r>
              <a:rPr lang="vi-VN" u="sng" err="1"/>
              <a:t>Petri</a:t>
            </a:r>
            <a:r>
              <a:rPr lang="vi-VN" u="sng"/>
              <a:t> </a:t>
            </a:r>
            <a:r>
              <a:rPr lang="vi-VN" u="sng" err="1"/>
              <a:t>Net</a:t>
            </a:r>
            <a:r>
              <a:rPr lang="en-US" u="sng"/>
              <a:t> </a:t>
            </a:r>
            <a:r>
              <a:rPr lang="en-US"/>
              <a:t>(OCPN)</a:t>
            </a:r>
            <a:r>
              <a:rPr lang="vi-VN"/>
              <a:t> từ</a:t>
            </a:r>
            <a:r>
              <a:rPr lang="en-US"/>
              <a:t> </a:t>
            </a:r>
            <a:r>
              <a:rPr lang="vi-VN"/>
              <a:t>dữ liệu. </a:t>
            </a:r>
            <a:endParaRPr lang="en-US"/>
          </a:p>
          <a:p>
            <a:pPr algn="just"/>
            <a:r>
              <a:rPr lang="en-US" b="1" err="1"/>
              <a:t>Bước</a:t>
            </a:r>
            <a:r>
              <a:rPr lang="en-US" b="1"/>
              <a:t> 2:</a:t>
            </a:r>
            <a:r>
              <a:rPr lang="vi-VN" b="1"/>
              <a:t> </a:t>
            </a:r>
            <a:r>
              <a:rPr lang="en-US"/>
              <a:t>t</a:t>
            </a:r>
            <a:r>
              <a:rPr lang="vi-VN" err="1"/>
              <a:t>ính</a:t>
            </a:r>
            <a:r>
              <a:rPr lang="vi-VN"/>
              <a:t> </a:t>
            </a:r>
            <a:r>
              <a:rPr lang="vi-VN" u="sng"/>
              <a:t>các kết quả trung gian</a:t>
            </a:r>
            <a:r>
              <a:rPr lang="vi-VN"/>
              <a:t> liên quan đến chỉ số hiệu năng</a:t>
            </a:r>
            <a:r>
              <a:rPr lang="en-US"/>
              <a:t>.</a:t>
            </a:r>
          </a:p>
          <a:p>
            <a:pPr algn="just"/>
            <a:r>
              <a:rPr lang="en-US" b="1" err="1"/>
              <a:t>Bước</a:t>
            </a:r>
            <a:r>
              <a:rPr lang="en-US" b="1"/>
              <a:t> 3: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u="sng" err="1"/>
              <a:t>các</a:t>
            </a:r>
            <a:r>
              <a:rPr lang="en-US" u="sng"/>
              <a:t> </a:t>
            </a:r>
            <a:r>
              <a:rPr lang="vi-VN" u="sng"/>
              <a:t>chỉ số hiệu năng</a:t>
            </a:r>
            <a:r>
              <a:rPr lang="vi-VN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.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DF837F5-8A8C-9AA0-E50C-5471F42AD83E}"/>
              </a:ext>
            </a:extLst>
          </p:cNvPr>
          <p:cNvGrpSpPr/>
          <p:nvPr/>
        </p:nvGrpSpPr>
        <p:grpSpPr>
          <a:xfrm>
            <a:off x="143060" y="2811005"/>
            <a:ext cx="8870290" cy="1650606"/>
            <a:chOff x="131954" y="2789426"/>
            <a:chExt cx="8870290" cy="1650606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83353FB3-C3D4-D4D7-BCF0-418598D3EA9F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rot="16200000" flipH="1">
              <a:off x="1807958" y="2419379"/>
              <a:ext cx="507584" cy="278481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DCE9D33-063B-0ECF-EF83-A1FECED02F4A}"/>
                </a:ext>
              </a:extLst>
            </p:cNvPr>
            <p:cNvGrpSpPr/>
            <p:nvPr/>
          </p:nvGrpSpPr>
          <p:grpSpPr>
            <a:xfrm>
              <a:off x="131954" y="2789426"/>
              <a:ext cx="8870290" cy="1650606"/>
              <a:chOff x="131954" y="2789426"/>
              <a:chExt cx="8870290" cy="165060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60796C7-DC59-0408-F9E5-6BB2B0743CAD}"/>
                  </a:ext>
                </a:extLst>
              </p:cNvPr>
              <p:cNvGrpSpPr/>
              <p:nvPr/>
            </p:nvGrpSpPr>
            <p:grpSpPr>
              <a:xfrm>
                <a:off x="3028895" y="2847652"/>
                <a:ext cx="1823055" cy="808985"/>
                <a:chOff x="105364" y="3425213"/>
                <a:chExt cx="2183219" cy="1136240"/>
              </a:xfrm>
            </p:grpSpPr>
            <p:sp>
              <p:nvSpPr>
                <p:cNvPr id="5" name="Flowchart: Magnetic Disk 4">
                  <a:extLst>
                    <a:ext uri="{FF2B5EF4-FFF2-40B4-BE49-F238E27FC236}">
                      <a16:creationId xmlns:a16="http://schemas.microsoft.com/office/drawing/2014/main" id="{9F7A86EA-5785-5B6E-863F-C931DE302DAF}"/>
                    </a:ext>
                  </a:extLst>
                </p:cNvPr>
                <p:cNvSpPr/>
                <p:nvPr/>
              </p:nvSpPr>
              <p:spPr>
                <a:xfrm>
                  <a:off x="105364" y="3425213"/>
                  <a:ext cx="2183219" cy="1079470"/>
                </a:xfrm>
                <a:prstGeom prst="flowChartMagneticDisk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5807E9-BF8E-154F-E23F-3B32A89AD1F0}"/>
                    </a:ext>
                  </a:extLst>
                </p:cNvPr>
                <p:cNvSpPr txBox="1"/>
                <p:nvPr/>
              </p:nvSpPr>
              <p:spPr>
                <a:xfrm>
                  <a:off x="105364" y="3740122"/>
                  <a:ext cx="2183219" cy="821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 sz="1600"/>
                    <a:t>Mô hình quy trình</a:t>
                  </a:r>
                  <a:endParaRPr lang="en-US" sz="1600"/>
                </a:p>
                <a:p>
                  <a:pPr algn="ctr"/>
                  <a:r>
                    <a:rPr lang="en-US" sz="1600">
                      <a:latin typeface="+mn-lt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OCPN</a:t>
                  </a:r>
                  <a:endParaRPr lang="en-US" sz="1200"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5D05B6-E65A-721F-75C9-C147CFE8A31E}"/>
                  </a:ext>
                </a:extLst>
              </p:cNvPr>
              <p:cNvGrpSpPr/>
              <p:nvPr/>
            </p:nvGrpSpPr>
            <p:grpSpPr>
              <a:xfrm>
                <a:off x="4949300" y="3671466"/>
                <a:ext cx="1289586" cy="768566"/>
                <a:chOff x="-40640" y="3217080"/>
                <a:chExt cx="2956560" cy="1079470"/>
              </a:xfrm>
            </p:grpSpPr>
            <p:sp>
              <p:nvSpPr>
                <p:cNvPr id="9" name="Flowchart: Magnetic Disk 8">
                  <a:extLst>
                    <a:ext uri="{FF2B5EF4-FFF2-40B4-BE49-F238E27FC236}">
                      <a16:creationId xmlns:a16="http://schemas.microsoft.com/office/drawing/2014/main" id="{71870900-A115-6030-293C-2D06C29CA887}"/>
                    </a:ext>
                  </a:extLst>
                </p:cNvPr>
                <p:cNvSpPr/>
                <p:nvPr/>
              </p:nvSpPr>
              <p:spPr>
                <a:xfrm>
                  <a:off x="-40640" y="3217080"/>
                  <a:ext cx="2956560" cy="1079470"/>
                </a:xfrm>
                <a:prstGeom prst="flowChartMagneticDisk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C718E66-F613-D955-4613-BB1B151874BF}"/>
                    </a:ext>
                  </a:extLst>
                </p:cNvPr>
                <p:cNvSpPr txBox="1"/>
                <p:nvPr/>
              </p:nvSpPr>
              <p:spPr>
                <a:xfrm>
                  <a:off x="-40640" y="3529556"/>
                  <a:ext cx="2956560" cy="716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Các kết quả trung gian</a:t>
                  </a:r>
                  <a:endParaRPr lang="en-US" sz="1050"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4DB61A-4B71-6518-27A8-74F3A9F5D1E7}"/>
                  </a:ext>
                </a:extLst>
              </p:cNvPr>
              <p:cNvGrpSpPr/>
              <p:nvPr/>
            </p:nvGrpSpPr>
            <p:grpSpPr>
              <a:xfrm>
                <a:off x="7712658" y="3257322"/>
                <a:ext cx="1289586" cy="775288"/>
                <a:chOff x="-40640" y="3454400"/>
                <a:chExt cx="2956560" cy="1079470"/>
              </a:xfrm>
            </p:grpSpPr>
            <p:sp>
              <p:nvSpPr>
                <p:cNvPr id="12" name="Flowchart: Magnetic Disk 11">
                  <a:extLst>
                    <a:ext uri="{FF2B5EF4-FFF2-40B4-BE49-F238E27FC236}">
                      <a16:creationId xmlns:a16="http://schemas.microsoft.com/office/drawing/2014/main" id="{791300B2-AD41-70DB-3866-13BB42388B5E}"/>
                    </a:ext>
                  </a:extLst>
                </p:cNvPr>
                <p:cNvSpPr/>
                <p:nvPr/>
              </p:nvSpPr>
              <p:spPr>
                <a:xfrm>
                  <a:off x="-40640" y="3454400"/>
                  <a:ext cx="2956560" cy="1079470"/>
                </a:xfrm>
                <a:prstGeom prst="flowChartMagneticDisk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0905ED-BFF8-0239-2BA2-1878ADCBDE6C}"/>
                    </a:ext>
                  </a:extLst>
                </p:cNvPr>
                <p:cNvSpPr txBox="1"/>
                <p:nvPr/>
              </p:nvSpPr>
              <p:spPr>
                <a:xfrm>
                  <a:off x="-40640" y="3740119"/>
                  <a:ext cx="2956560" cy="716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Các chỉ số hiệu năng</a:t>
                  </a:r>
                  <a:endParaRPr lang="en-US" sz="900"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894017C-4E99-D839-0F1D-8D195D201770}"/>
                  </a:ext>
                </a:extLst>
              </p:cNvPr>
              <p:cNvGrpSpPr/>
              <p:nvPr/>
            </p:nvGrpSpPr>
            <p:grpSpPr>
              <a:xfrm>
                <a:off x="131954" y="2789426"/>
                <a:ext cx="1074782" cy="768566"/>
                <a:chOff x="-40640" y="3521155"/>
                <a:chExt cx="2956560" cy="1012714"/>
              </a:xfrm>
            </p:grpSpPr>
            <p:sp>
              <p:nvSpPr>
                <p:cNvPr id="17" name="Flowchart: Magnetic Disk 16">
                  <a:extLst>
                    <a:ext uri="{FF2B5EF4-FFF2-40B4-BE49-F238E27FC236}">
                      <a16:creationId xmlns:a16="http://schemas.microsoft.com/office/drawing/2014/main" id="{79DFFE5F-066C-8316-D339-7BADEDB8DC3E}"/>
                    </a:ext>
                  </a:extLst>
                </p:cNvPr>
                <p:cNvSpPr/>
                <p:nvPr/>
              </p:nvSpPr>
              <p:spPr>
                <a:xfrm>
                  <a:off x="-40640" y="3521155"/>
                  <a:ext cx="2956560" cy="1012714"/>
                </a:xfrm>
                <a:prstGeom prst="flowChartMagneticDisk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CB4434-0DC6-7F57-4FBF-0C4278BEC77A}"/>
                    </a:ext>
                  </a:extLst>
                </p:cNvPr>
                <p:cNvSpPr txBox="1"/>
                <p:nvPr/>
              </p:nvSpPr>
              <p:spPr>
                <a:xfrm>
                  <a:off x="-40640" y="3765221"/>
                  <a:ext cx="2956560" cy="753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Dữ liệu event log</a:t>
                  </a:r>
                  <a:endParaRPr lang="en-US" sz="1050">
                    <a:latin typeface="+mn-lt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8D863E-1E1C-D159-82E6-3FAA01AECBBD}"/>
                  </a:ext>
                </a:extLst>
              </p:cNvPr>
              <p:cNvSpPr/>
              <p:nvPr/>
            </p:nvSpPr>
            <p:spPr>
              <a:xfrm>
                <a:off x="1571966" y="3071863"/>
                <a:ext cx="984760" cy="3298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/>
                    <a:cs typeface="Arial"/>
                  </a:rPr>
                  <a:t>Bước</a:t>
                </a:r>
                <a:r>
                  <a:rPr lang="en-US" sz="1600">
                    <a:ln w="0">
                      <a:noFill/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061B6E-10FA-FE40-5EAB-37A4A4A95882}"/>
                  </a:ext>
                </a:extLst>
              </p:cNvPr>
              <p:cNvSpPr/>
              <p:nvPr/>
            </p:nvSpPr>
            <p:spPr>
              <a:xfrm>
                <a:off x="3454155" y="3911687"/>
                <a:ext cx="972272" cy="3077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/>
                    <a:cs typeface="Arial"/>
                  </a:rPr>
                  <a:t>Bước</a:t>
                </a:r>
                <a:r>
                  <a:rPr lang="en-US" sz="1600">
                    <a:ln w="0">
                      <a:noFill/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21DD9F-B793-EE30-9345-15C77216C9A9}"/>
                  </a:ext>
                </a:extLst>
              </p:cNvPr>
              <p:cNvSpPr/>
              <p:nvPr/>
            </p:nvSpPr>
            <p:spPr>
              <a:xfrm>
                <a:off x="6363425" y="3557991"/>
                <a:ext cx="984760" cy="3246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  <a:latin typeface="Arial"/>
                    <a:cs typeface="Arial"/>
                  </a:rPr>
                  <a:t>Bước</a:t>
                </a:r>
                <a:r>
                  <a:rPr lang="en-US" sz="1600">
                    <a:ln w="0">
                      <a:noFill/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3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1166710-C675-856A-248A-B57D78D69098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 flipV="1">
                <a:off x="1206736" y="3236806"/>
                <a:ext cx="365230" cy="23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3741914-05D5-A7BA-C53D-35BA8CED55DA}"/>
                  </a:ext>
                </a:extLst>
              </p:cNvPr>
              <p:cNvCxnSpPr>
                <a:cxnSpLocks/>
                <a:stCxn id="19" idx="3"/>
                <a:endCxn id="5" idx="2"/>
              </p:cNvCxnSpPr>
              <p:nvPr/>
            </p:nvCxnSpPr>
            <p:spPr>
              <a:xfrm flipV="1">
                <a:off x="2556726" y="3231935"/>
                <a:ext cx="472169" cy="4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F1F02FE-BE4E-AE07-E334-BA4C4FE76E7D}"/>
                  </a:ext>
                </a:extLst>
              </p:cNvPr>
              <p:cNvCxnSpPr>
                <a:cxnSpLocks/>
                <a:stCxn id="5" idx="3"/>
                <a:endCxn id="20" idx="0"/>
              </p:cNvCxnSpPr>
              <p:nvPr/>
            </p:nvCxnSpPr>
            <p:spPr>
              <a:xfrm flipH="1">
                <a:off x="3940291" y="3616218"/>
                <a:ext cx="132" cy="295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3869E30-F7CE-CBF9-A81A-69DB08D27C67}"/>
                  </a:ext>
                </a:extLst>
              </p:cNvPr>
              <p:cNvCxnSpPr>
                <a:cxnSpLocks/>
                <a:stCxn id="21" idx="3"/>
                <a:endCxn id="14" idx="1"/>
              </p:cNvCxnSpPr>
              <p:nvPr/>
            </p:nvCxnSpPr>
            <p:spPr>
              <a:xfrm flipV="1">
                <a:off x="7348185" y="3719870"/>
                <a:ext cx="364473" cy="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21F638-79EB-3254-2171-325ADB2D9335}"/>
                  </a:ext>
                </a:extLst>
              </p:cNvPr>
              <p:cNvCxnSpPr>
                <a:cxnSpLocks/>
                <a:stCxn id="20" idx="3"/>
                <a:endCxn id="9" idx="2"/>
              </p:cNvCxnSpPr>
              <p:nvPr/>
            </p:nvCxnSpPr>
            <p:spPr>
              <a:xfrm flipV="1">
                <a:off x="4426427" y="4055749"/>
                <a:ext cx="522873" cy="9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3CA007DD-EE5D-E711-1993-48137C1795B9}"/>
                  </a:ext>
                </a:extLst>
              </p:cNvPr>
              <p:cNvCxnSpPr>
                <a:cxnSpLocks/>
                <a:stCxn id="7" idx="3"/>
                <a:endCxn id="21" idx="0"/>
              </p:cNvCxnSpPr>
              <p:nvPr/>
            </p:nvCxnSpPr>
            <p:spPr>
              <a:xfrm>
                <a:off x="4851950" y="3364250"/>
                <a:ext cx="2003855" cy="1937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648CC3A-F9EA-56A5-A3AA-0ED397153705}"/>
                  </a:ext>
                </a:extLst>
              </p:cNvPr>
              <p:cNvCxnSpPr>
                <a:cxnSpLocks/>
                <a:stCxn id="10" idx="3"/>
                <a:endCxn id="21" idx="2"/>
              </p:cNvCxnSpPr>
              <p:nvPr/>
            </p:nvCxnSpPr>
            <p:spPr>
              <a:xfrm flipV="1">
                <a:off x="6238886" y="3882654"/>
                <a:ext cx="616919" cy="2664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592973-8359-3396-BE49-8F96818AF4A5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18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6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AE699ED-3BFB-3313-6549-BF56AC23D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19695" r="1864" b="10373"/>
          <a:stretch/>
        </p:blipFill>
        <p:spPr>
          <a:xfrm>
            <a:off x="2894503" y="3632269"/>
            <a:ext cx="5151138" cy="950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1B885-924C-DE35-8E27-5A7B3FC25D20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19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3742-4C4A-BE93-DB66-7378FC1D8DA9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19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CEF7C0E5-6B5C-2DE7-1DC5-B48E1B7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marL="139700" indent="0">
              <a:buNone/>
            </a:pPr>
            <a:r>
              <a:rPr lang="vi-VN" sz="2400">
                <a:solidFill>
                  <a:schemeClr val="accent1">
                    <a:lumMod val="75000"/>
                  </a:schemeClr>
                </a:solidFill>
              </a:rPr>
              <a:t>Tìm mô hình quy trình có xem xét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</a:rPr>
              <a:t>nhiều đối tượng từ dữ liệu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1CA0FED-B5C4-C15F-C99C-E57A769F44A0}"/>
              </a:ext>
            </a:extLst>
          </p:cNvPr>
          <p:cNvSpPr/>
          <p:nvPr/>
        </p:nvSpPr>
        <p:spPr>
          <a:xfrm>
            <a:off x="2998491" y="4138351"/>
            <a:ext cx="292584" cy="293356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9195A8A8-83AB-D74D-D6C6-35D3F9669C2A}"/>
              </a:ext>
            </a:extLst>
          </p:cNvPr>
          <p:cNvSpPr txBox="1">
            <a:spLocks/>
          </p:cNvSpPr>
          <p:nvPr/>
        </p:nvSpPr>
        <p:spPr>
          <a:xfrm>
            <a:off x="720000" y="1347250"/>
            <a:ext cx="7966800" cy="235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 algn="just">
              <a:buNone/>
            </a:pPr>
            <a:r>
              <a:rPr lang="en-US" b="1"/>
              <a:t>Petri Net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.</a:t>
            </a:r>
            <a:endParaRPr lang="vi-VN"/>
          </a:p>
          <a:p>
            <a:pPr algn="just"/>
            <a:r>
              <a:rPr lang="en-US"/>
              <a:t>Token </a:t>
            </a:r>
            <a:r>
              <a:rPr lang="en-US" err="1"/>
              <a:t>sẽ</a:t>
            </a:r>
            <a:r>
              <a:rPr lang="en-US"/>
              <a:t> di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,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.</a:t>
            </a:r>
          </a:p>
          <a:p>
            <a:pPr algn="just"/>
            <a:r>
              <a:rPr lang="en-US" err="1"/>
              <a:t>Nút</a:t>
            </a:r>
            <a:r>
              <a:rPr lang="en-US"/>
              <a:t> place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.</a:t>
            </a:r>
          </a:p>
          <a:p>
            <a:pPr algn="just"/>
            <a:r>
              <a:rPr lang="en-US" err="1"/>
              <a:t>Nút</a:t>
            </a:r>
            <a:r>
              <a:rPr lang="en-US"/>
              <a:t> transition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token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sang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.</a:t>
            </a:r>
          </a:p>
          <a:p>
            <a:pPr algn="just"/>
            <a:r>
              <a:rPr lang="en-US" err="1"/>
              <a:t>Cạnh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nút</a:t>
            </a:r>
            <a:r>
              <a:rPr lang="en-US"/>
              <a:t> transition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nút</a:t>
            </a:r>
            <a:r>
              <a:rPr lang="en-US"/>
              <a:t> place.</a:t>
            </a:r>
            <a:endParaRPr lang="vi-V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6707945-89D8-690B-1094-ED159CCC4185}"/>
              </a:ext>
            </a:extLst>
          </p:cNvPr>
          <p:cNvSpPr/>
          <p:nvPr/>
        </p:nvSpPr>
        <p:spPr>
          <a:xfrm rot="21213800">
            <a:off x="6165314" y="3504118"/>
            <a:ext cx="1336703" cy="502312"/>
          </a:xfrm>
          <a:prstGeom prst="arc">
            <a:avLst>
              <a:gd name="adj1" fmla="val 11489289"/>
              <a:gd name="adj2" fmla="val 20176588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4255B-9AE7-6E6C-F728-5DE7F848BBCB}"/>
              </a:ext>
            </a:extLst>
          </p:cNvPr>
          <p:cNvSpPr txBox="1"/>
          <p:nvPr/>
        </p:nvSpPr>
        <p:spPr>
          <a:xfrm>
            <a:off x="7165069" y="3362245"/>
            <a:ext cx="164500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>
                <a:latin typeface="Barlow" panose="00000500000000000000" pitchFamily="2" charset="0"/>
              </a:rPr>
              <a:t>Silent </a:t>
            </a:r>
            <a:r>
              <a:rPr lang="en-US" sz="1600" b="1">
                <a:solidFill>
                  <a:schemeClr val="dk1"/>
                </a:solidFill>
                <a:latin typeface="Barlow" panose="00000500000000000000" pitchFamily="2" charset="0"/>
                <a:sym typeface="Barlow"/>
              </a:rPr>
              <a:t>transition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2BF6AB-8D33-0E58-FA7A-50A138A7F7D4}"/>
              </a:ext>
            </a:extLst>
          </p:cNvPr>
          <p:cNvSpPr/>
          <p:nvPr/>
        </p:nvSpPr>
        <p:spPr>
          <a:xfrm>
            <a:off x="5542960" y="3554740"/>
            <a:ext cx="611136" cy="52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circle on a black background&#10;&#10;Description automatically generated">
            <a:extLst>
              <a:ext uri="{FF2B5EF4-FFF2-40B4-BE49-F238E27FC236}">
                <a16:creationId xmlns:a16="http://schemas.microsoft.com/office/drawing/2014/main" id="{149B4F17-6829-CCFF-F81B-CF977C2D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1" y="3917105"/>
            <a:ext cx="2211030" cy="7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85 L 0.20087 0.006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0.00432 L 0.25313 -0.0679 C 0.26459 -0.08272 0.28073 -0.08982 0.29809 -0.08982 C 0.31823 -0.08982 0.33351 -0.08272 0.34462 -0.0679 L 0.39879 0.004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A59-9862-C9DD-39C7-F7F0FD7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Mục lục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22E0-CB22-AB48-FA5D-5FD120E1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0" y="1434158"/>
            <a:ext cx="6784500" cy="3735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vi-VN" sz="1800"/>
              <a:t>Bài toán phân tích hiệu năng quy trình.</a:t>
            </a:r>
          </a:p>
          <a:p>
            <a:pPr algn="just">
              <a:buFont typeface="Nunito Light"/>
              <a:buChar char="●"/>
            </a:pPr>
            <a:r>
              <a:rPr lang="vi-VN" sz="1800"/>
              <a:t>Các phương pháp </a:t>
            </a:r>
            <a:r>
              <a:rPr lang="en-US" sz="1800"/>
              <a:t>được đề xuất</a:t>
            </a:r>
            <a:r>
              <a:rPr lang="vi-VN" sz="180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C2D27B-25F9-A207-58AB-646092D7388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32150" y="2451017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A1321-4579-3CCA-A4D5-7E5C169876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39527" y="3344716"/>
            <a:ext cx="6784500" cy="373500"/>
          </a:xfrm>
        </p:spPr>
        <p:txBody>
          <a:bodyPr/>
          <a:lstStyle/>
          <a:p>
            <a:pPr marL="139700" indent="0"/>
            <a:endParaRPr lang="en-US" sz="18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F6B51F-78DF-F87E-42F8-A75B80960A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527" y="4238418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615B0E-5FB4-3791-DBCB-1BC6E15F6708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D66E0B-5C56-07A8-90E3-B146C851255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781" y="3016687"/>
            <a:ext cx="865500" cy="447600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76F71D-49D1-CB9C-96BB-469CE7141A2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20014" y="2122991"/>
            <a:ext cx="865500" cy="447600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68DE5-F24D-2DAE-80C0-91CA4D255F4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6789" y="3910387"/>
            <a:ext cx="865500" cy="447600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22A0C9C-8B61-58B2-475C-B308F7D8324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Giới thiệu đề tài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D4EE9C-FA90-FD07-E54D-6CF79F370F2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32150" y="2122995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Phương pháp xem xét nhiều đối tượng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776FF6A-3A9D-8392-97AB-3A1504069B14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39527" y="3016694"/>
            <a:ext cx="6784500" cy="447600"/>
          </a:xfrm>
        </p:spPr>
        <p:txBody>
          <a:bodyPr/>
          <a:lstStyle/>
          <a:p>
            <a:r>
              <a:rPr lang="en-US" sz="2000" err="1">
                <a:solidFill>
                  <a:schemeClr val="tx1"/>
                </a:solidFill>
              </a:rPr>
              <a:t>Thực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nghiệm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5EA36F42-B05D-B74B-2187-31D766607D7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639527" y="3910393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Tổng kết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58797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C3E55-4913-4FE1-B424-E601D51F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vi-VN" sz="2400">
                <a:solidFill>
                  <a:schemeClr val="accent1">
                    <a:lumMod val="75000"/>
                  </a:schemeClr>
                </a:solidFill>
              </a:rPr>
              <a:t>Tìm mô hình quy trình có xem xét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</a:rPr>
              <a:t>nhiều đối tượng từ dữ liệu</a:t>
            </a:r>
          </a:p>
        </p:txBody>
      </p:sp>
      <p:pic>
        <p:nvPicPr>
          <p:cNvPr id="3" name="Picture 17">
            <a:extLst>
              <a:ext uri="{FF2B5EF4-FFF2-40B4-BE49-F238E27FC236}">
                <a16:creationId xmlns:a16="http://schemas.microsoft.com/office/drawing/2014/main" id="{2BFC1414-0649-15F6-D16A-F199C5B2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814" y="1754019"/>
            <a:ext cx="3337385" cy="203160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B971A93-A817-6438-E434-5D4762EF4F11}"/>
              </a:ext>
            </a:extLst>
          </p:cNvPr>
          <p:cNvSpPr/>
          <p:nvPr/>
        </p:nvSpPr>
        <p:spPr>
          <a:xfrm>
            <a:off x="3549709" y="2488656"/>
            <a:ext cx="478973" cy="39614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>
            <a:extLst>
              <a:ext uri="{FF2B5EF4-FFF2-40B4-BE49-F238E27FC236}">
                <a16:creationId xmlns:a16="http://schemas.microsoft.com/office/drawing/2014/main" id="{15B66F0D-6FEF-A18C-7190-0968ADB32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616" b="-2616"/>
          <a:stretch/>
        </p:blipFill>
        <p:spPr>
          <a:xfrm>
            <a:off x="5111064" y="885411"/>
            <a:ext cx="689280" cy="4198791"/>
          </a:xfrm>
          <a:prstGeom prst="rect">
            <a:avLst/>
          </a:prstGeom>
        </p:spPr>
      </p:pic>
      <p:pic>
        <p:nvPicPr>
          <p:cNvPr id="5127" name="Picture 5126" descr="A red circles on a black background&#10;&#10;Description automatically generated">
            <a:extLst>
              <a:ext uri="{FF2B5EF4-FFF2-40B4-BE49-F238E27FC236}">
                <a16:creationId xmlns:a16="http://schemas.microsoft.com/office/drawing/2014/main" id="{176D1B88-E1BE-7B13-65CA-93A30595C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701" y="1251770"/>
            <a:ext cx="704598" cy="3036104"/>
          </a:xfrm>
          <a:prstGeom prst="rect">
            <a:avLst/>
          </a:prstGeom>
        </p:spPr>
      </p:pic>
      <p:sp>
        <p:nvSpPr>
          <p:cNvPr id="5128" name="TextBox 5127">
            <a:extLst>
              <a:ext uri="{FF2B5EF4-FFF2-40B4-BE49-F238E27FC236}">
                <a16:creationId xmlns:a16="http://schemas.microsoft.com/office/drawing/2014/main" id="{76DAE455-AF11-6031-CB41-CA40E264E403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20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168" name="Picture 5167">
            <a:extLst>
              <a:ext uri="{FF2B5EF4-FFF2-40B4-BE49-F238E27FC236}">
                <a16:creationId xmlns:a16="http://schemas.microsoft.com/office/drawing/2014/main" id="{20539ECF-6577-2AD3-EFC2-2B0FAC4D8F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23554" y="911200"/>
            <a:ext cx="2131988" cy="4180828"/>
          </a:xfrm>
          <a:prstGeom prst="rect">
            <a:avLst/>
          </a:prstGeom>
        </p:spPr>
      </p:pic>
      <p:sp>
        <p:nvSpPr>
          <p:cNvPr id="5170" name="Arrow: Right 5169">
            <a:extLst>
              <a:ext uri="{FF2B5EF4-FFF2-40B4-BE49-F238E27FC236}">
                <a16:creationId xmlns:a16="http://schemas.microsoft.com/office/drawing/2014/main" id="{758F726A-6825-83C8-400C-5329B992F603}"/>
              </a:ext>
            </a:extLst>
          </p:cNvPr>
          <p:cNvSpPr/>
          <p:nvPr/>
        </p:nvSpPr>
        <p:spPr>
          <a:xfrm>
            <a:off x="6183469" y="2488656"/>
            <a:ext cx="478973" cy="39614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16C94-41D8-9E98-7992-D4585B098881}"/>
              </a:ext>
            </a:extLst>
          </p:cNvPr>
          <p:cNvSpPr/>
          <p:nvPr/>
        </p:nvSpPr>
        <p:spPr>
          <a:xfrm>
            <a:off x="4164495" y="885411"/>
            <a:ext cx="1675191" cy="4239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509B7-1A01-2ABC-199E-0B83BC07A453}"/>
              </a:ext>
            </a:extLst>
          </p:cNvPr>
          <p:cNvSpPr/>
          <p:nvPr/>
        </p:nvSpPr>
        <p:spPr>
          <a:xfrm>
            <a:off x="6807847" y="875887"/>
            <a:ext cx="2199608" cy="4239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68171-DE3A-33AA-661C-57F7BA69619D}"/>
              </a:ext>
            </a:extLst>
          </p:cNvPr>
          <p:cNvSpPr txBox="1"/>
          <p:nvPr/>
        </p:nvSpPr>
        <p:spPr>
          <a:xfrm>
            <a:off x="3194165" y="4390698"/>
            <a:ext cx="881973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Petri 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D77D-F7F8-6BE4-2481-26EEB7FE9A81}"/>
              </a:ext>
            </a:extLst>
          </p:cNvPr>
          <p:cNvSpPr txBox="1"/>
          <p:nvPr/>
        </p:nvSpPr>
        <p:spPr>
          <a:xfrm>
            <a:off x="6047304" y="4401898"/>
            <a:ext cx="1329651" cy="523220"/>
          </a:xfrm>
          <a:prstGeom prst="rect">
            <a:avLst/>
          </a:prstGeom>
          <a:solidFill>
            <a:srgbClr val="FCFDFC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Object-Centric Petri Net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AF936C0-3E30-B452-1DF8-4630F721C727}"/>
              </a:ext>
            </a:extLst>
          </p:cNvPr>
          <p:cNvSpPr/>
          <p:nvPr/>
        </p:nvSpPr>
        <p:spPr>
          <a:xfrm rot="2217983">
            <a:off x="3618938" y="3554218"/>
            <a:ext cx="914400" cy="1106455"/>
          </a:xfrm>
          <a:prstGeom prst="arc">
            <a:avLst>
              <a:gd name="adj1" fmla="val 6849460"/>
              <a:gd name="adj2" fmla="val 1445718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27FD5A7-DB69-AFEA-27BA-D0E5460DD159}"/>
              </a:ext>
            </a:extLst>
          </p:cNvPr>
          <p:cNvSpPr/>
          <p:nvPr/>
        </p:nvSpPr>
        <p:spPr>
          <a:xfrm rot="2217983">
            <a:off x="6283660" y="3597139"/>
            <a:ext cx="914400" cy="1106455"/>
          </a:xfrm>
          <a:prstGeom prst="arc">
            <a:avLst>
              <a:gd name="adj1" fmla="val 6849460"/>
              <a:gd name="adj2" fmla="val 1445718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  <p:bldP spid="6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9" name="Group 5378">
            <a:extLst>
              <a:ext uri="{FF2B5EF4-FFF2-40B4-BE49-F238E27FC236}">
                <a16:creationId xmlns:a16="http://schemas.microsoft.com/office/drawing/2014/main" id="{ABD147A7-A42D-87B6-4042-E5AE2E808654}"/>
              </a:ext>
            </a:extLst>
          </p:cNvPr>
          <p:cNvGrpSpPr/>
          <p:nvPr/>
        </p:nvGrpSpPr>
        <p:grpSpPr>
          <a:xfrm>
            <a:off x="4990014" y="1513992"/>
            <a:ext cx="4100338" cy="3618762"/>
            <a:chOff x="4990014" y="1513992"/>
            <a:chExt cx="4100338" cy="3618762"/>
          </a:xfrm>
        </p:grpSpPr>
        <p:sp>
          <p:nvSpPr>
            <p:cNvPr id="5349" name="Rectangle: Rounded Corners 5348">
              <a:extLst>
                <a:ext uri="{FF2B5EF4-FFF2-40B4-BE49-F238E27FC236}">
                  <a16:creationId xmlns:a16="http://schemas.microsoft.com/office/drawing/2014/main" id="{F9221E2A-EA6A-FF77-3F75-96A4D51FE9E5}"/>
                </a:ext>
              </a:extLst>
            </p:cNvPr>
            <p:cNvSpPr/>
            <p:nvPr/>
          </p:nvSpPr>
          <p:spPr>
            <a:xfrm>
              <a:off x="8124186" y="2065699"/>
              <a:ext cx="622336" cy="3701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(t2,e2)</a:t>
              </a:r>
            </a:p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(t2,e3)</a:t>
              </a:r>
            </a:p>
          </p:txBody>
        </p:sp>
        <p:sp>
          <p:nvSpPr>
            <p:cNvPr id="5350" name="Rectangle: Rounded Corners 5349">
              <a:extLst>
                <a:ext uri="{FF2B5EF4-FFF2-40B4-BE49-F238E27FC236}">
                  <a16:creationId xmlns:a16="http://schemas.microsoft.com/office/drawing/2014/main" id="{EEE879B9-82CF-494E-0113-E8BB2195CA2C}"/>
                </a:ext>
              </a:extLst>
            </p:cNvPr>
            <p:cNvSpPr/>
            <p:nvPr/>
          </p:nvSpPr>
          <p:spPr>
            <a:xfrm>
              <a:off x="5416608" y="1962507"/>
              <a:ext cx="622336" cy="2315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(t1,e1)</a:t>
              </a:r>
            </a:p>
          </p:txBody>
        </p:sp>
        <p:sp>
          <p:nvSpPr>
            <p:cNvPr id="5351" name="Rectangle: Rounded Corners 5350">
              <a:extLst>
                <a:ext uri="{FF2B5EF4-FFF2-40B4-BE49-F238E27FC236}">
                  <a16:creationId xmlns:a16="http://schemas.microsoft.com/office/drawing/2014/main" id="{95D76255-A5DD-7E75-185A-83F5A7EE62DA}"/>
                </a:ext>
              </a:extLst>
            </p:cNvPr>
            <p:cNvSpPr/>
            <p:nvPr/>
          </p:nvSpPr>
          <p:spPr>
            <a:xfrm>
              <a:off x="5374663" y="3659712"/>
              <a:ext cx="622336" cy="2315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(t4,e5)</a:t>
              </a:r>
            </a:p>
          </p:txBody>
        </p:sp>
        <p:sp>
          <p:nvSpPr>
            <p:cNvPr id="5352" name="Rectangle: Rounded Corners 5351">
              <a:extLst>
                <a:ext uri="{FF2B5EF4-FFF2-40B4-BE49-F238E27FC236}">
                  <a16:creationId xmlns:a16="http://schemas.microsoft.com/office/drawing/2014/main" id="{FE77B168-8C40-67B5-09B9-30766E77C157}"/>
                </a:ext>
              </a:extLst>
            </p:cNvPr>
            <p:cNvSpPr/>
            <p:nvPr/>
          </p:nvSpPr>
          <p:spPr>
            <a:xfrm>
              <a:off x="8124186" y="3802325"/>
              <a:ext cx="622336" cy="2315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(t5,e6)</a:t>
              </a:r>
            </a:p>
          </p:txBody>
        </p:sp>
        <p:sp>
          <p:nvSpPr>
            <p:cNvPr id="5353" name="Rectangle: Rounded Corners 5352">
              <a:extLst>
                <a:ext uri="{FF2B5EF4-FFF2-40B4-BE49-F238E27FC236}">
                  <a16:creationId xmlns:a16="http://schemas.microsoft.com/office/drawing/2014/main" id="{99BE1D77-0BEE-1BF1-F8B9-A521330C8C58}"/>
                </a:ext>
              </a:extLst>
            </p:cNvPr>
            <p:cNvSpPr/>
            <p:nvPr/>
          </p:nvSpPr>
          <p:spPr>
            <a:xfrm>
              <a:off x="8123906" y="4594270"/>
              <a:ext cx="622336" cy="3701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(t6,e7)</a:t>
              </a:r>
            </a:p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(t6,e8)</a:t>
              </a:r>
            </a:p>
          </p:txBody>
        </p:sp>
        <p:sp>
          <p:nvSpPr>
            <p:cNvPr id="5354" name="Rectangle: Rounded Corners 5353">
              <a:extLst>
                <a:ext uri="{FF2B5EF4-FFF2-40B4-BE49-F238E27FC236}">
                  <a16:creationId xmlns:a16="http://schemas.microsoft.com/office/drawing/2014/main" id="{A6A7EF2B-54C2-CFA7-4C4A-09AE2AF8BFB1}"/>
                </a:ext>
              </a:extLst>
            </p:cNvPr>
            <p:cNvSpPr/>
            <p:nvPr/>
          </p:nvSpPr>
          <p:spPr>
            <a:xfrm>
              <a:off x="5031959" y="2473523"/>
              <a:ext cx="1307744" cy="2315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((p3,T1),15,180)</a:t>
              </a:r>
            </a:p>
          </p:txBody>
        </p:sp>
        <p:sp>
          <p:nvSpPr>
            <p:cNvPr id="5355" name="Rectangle: Rounded Corners 5354">
              <a:extLst>
                <a:ext uri="{FF2B5EF4-FFF2-40B4-BE49-F238E27FC236}">
                  <a16:creationId xmlns:a16="http://schemas.microsoft.com/office/drawing/2014/main" id="{0C8E6416-C6F7-1521-1DD3-79AD50B49AA1}"/>
                </a:ext>
              </a:extLst>
            </p:cNvPr>
            <p:cNvSpPr/>
            <p:nvPr/>
          </p:nvSpPr>
          <p:spPr>
            <a:xfrm>
              <a:off x="4990014" y="1585961"/>
              <a:ext cx="1307744" cy="2315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((p1,T1,0,0)</a:t>
              </a:r>
            </a:p>
          </p:txBody>
        </p:sp>
        <p:sp>
          <p:nvSpPr>
            <p:cNvPr id="5356" name="Rectangle: Rounded Corners 5355">
              <a:extLst>
                <a:ext uri="{FF2B5EF4-FFF2-40B4-BE49-F238E27FC236}">
                  <a16:creationId xmlns:a16="http://schemas.microsoft.com/office/drawing/2014/main" id="{2FA5B0D6-1729-852A-1BA3-379CB231DBB7}"/>
                </a:ext>
              </a:extLst>
            </p:cNvPr>
            <p:cNvSpPr/>
            <p:nvPr/>
          </p:nvSpPr>
          <p:spPr>
            <a:xfrm>
              <a:off x="5031959" y="3236396"/>
              <a:ext cx="1307744" cy="2315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((p5,T1),240,270)</a:t>
              </a:r>
            </a:p>
          </p:txBody>
        </p:sp>
        <p:sp>
          <p:nvSpPr>
            <p:cNvPr id="5357" name="Rectangle: Rounded Corners 5356">
              <a:extLst>
                <a:ext uri="{FF2B5EF4-FFF2-40B4-BE49-F238E27FC236}">
                  <a16:creationId xmlns:a16="http://schemas.microsoft.com/office/drawing/2014/main" id="{3715B56C-5415-5451-3EDD-77E087D6C88E}"/>
                </a:ext>
              </a:extLst>
            </p:cNvPr>
            <p:cNvSpPr/>
            <p:nvPr/>
          </p:nvSpPr>
          <p:spPr>
            <a:xfrm>
              <a:off x="5031959" y="4117715"/>
              <a:ext cx="1307744" cy="23154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((p7,T1),300,300)</a:t>
              </a:r>
            </a:p>
          </p:txBody>
        </p:sp>
        <p:sp>
          <p:nvSpPr>
            <p:cNvPr id="5358" name="Rectangle: Rounded Corners 5357">
              <a:extLst>
                <a:ext uri="{FF2B5EF4-FFF2-40B4-BE49-F238E27FC236}">
                  <a16:creationId xmlns:a16="http://schemas.microsoft.com/office/drawing/2014/main" id="{63E8437B-213B-6053-58EC-F8EF069CD57C}"/>
                </a:ext>
              </a:extLst>
            </p:cNvPr>
            <p:cNvSpPr/>
            <p:nvPr/>
          </p:nvSpPr>
          <p:spPr>
            <a:xfrm>
              <a:off x="5416608" y="4661751"/>
              <a:ext cx="1357004" cy="37011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((p9,S1),345,345)</a:t>
              </a:r>
            </a:p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((p9,S2),400,400)</a:t>
              </a:r>
            </a:p>
          </p:txBody>
        </p:sp>
        <p:sp>
          <p:nvSpPr>
            <p:cNvPr id="5359" name="Rectangle: Rounded Corners 5358">
              <a:extLst>
                <a:ext uri="{FF2B5EF4-FFF2-40B4-BE49-F238E27FC236}">
                  <a16:creationId xmlns:a16="http://schemas.microsoft.com/office/drawing/2014/main" id="{0CA3C511-9300-713C-9188-489A48D70580}"/>
                </a:ext>
              </a:extLst>
            </p:cNvPr>
            <p:cNvSpPr/>
            <p:nvPr/>
          </p:nvSpPr>
          <p:spPr>
            <a:xfrm>
              <a:off x="7759770" y="2481357"/>
              <a:ext cx="1330582" cy="37011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((p4,S1),150,180)</a:t>
              </a:r>
            </a:p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((p4,S2),165,180)</a:t>
              </a:r>
            </a:p>
          </p:txBody>
        </p:sp>
        <p:sp>
          <p:nvSpPr>
            <p:cNvPr id="5360" name="Rectangle: Rounded Corners 5359">
              <a:extLst>
                <a:ext uri="{FF2B5EF4-FFF2-40B4-BE49-F238E27FC236}">
                  <a16:creationId xmlns:a16="http://schemas.microsoft.com/office/drawing/2014/main" id="{756D0B04-4A9E-752C-0E9F-F2A2FE0FDB78}"/>
                </a:ext>
              </a:extLst>
            </p:cNvPr>
            <p:cNvSpPr/>
            <p:nvPr/>
          </p:nvSpPr>
          <p:spPr>
            <a:xfrm>
              <a:off x="7759770" y="3296158"/>
              <a:ext cx="1329456" cy="37011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((p6,S1),240,285)</a:t>
              </a:r>
            </a:p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((p6,S2),240,285)</a:t>
              </a:r>
            </a:p>
          </p:txBody>
        </p:sp>
        <p:sp>
          <p:nvSpPr>
            <p:cNvPr id="5361" name="Rectangle: Rounded Corners 5360">
              <a:extLst>
                <a:ext uri="{FF2B5EF4-FFF2-40B4-BE49-F238E27FC236}">
                  <a16:creationId xmlns:a16="http://schemas.microsoft.com/office/drawing/2014/main" id="{22046496-B23E-E78A-DFAE-0040FE398DCF}"/>
                </a:ext>
              </a:extLst>
            </p:cNvPr>
            <p:cNvSpPr/>
            <p:nvPr/>
          </p:nvSpPr>
          <p:spPr>
            <a:xfrm>
              <a:off x="7764669" y="4084002"/>
              <a:ext cx="1324557" cy="37011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((p8,S1),330,330)</a:t>
              </a:r>
            </a:p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((p8,S2),330,345)</a:t>
              </a:r>
            </a:p>
          </p:txBody>
        </p:sp>
        <p:sp>
          <p:nvSpPr>
            <p:cNvPr id="5362" name="Rectangle: Rounded Corners 5361">
              <a:extLst>
                <a:ext uri="{FF2B5EF4-FFF2-40B4-BE49-F238E27FC236}">
                  <a16:creationId xmlns:a16="http://schemas.microsoft.com/office/drawing/2014/main" id="{E8AECF54-3C06-1462-1263-D28863703AA6}"/>
                </a:ext>
              </a:extLst>
            </p:cNvPr>
            <p:cNvSpPr/>
            <p:nvPr/>
          </p:nvSpPr>
          <p:spPr>
            <a:xfrm>
              <a:off x="8124186" y="2956763"/>
              <a:ext cx="622336" cy="2315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(t3,e4)</a:t>
              </a:r>
            </a:p>
          </p:txBody>
        </p:sp>
        <p:sp>
          <p:nvSpPr>
            <p:cNvPr id="5363" name="Arc 5362">
              <a:extLst>
                <a:ext uri="{FF2B5EF4-FFF2-40B4-BE49-F238E27FC236}">
                  <a16:creationId xmlns:a16="http://schemas.microsoft.com/office/drawing/2014/main" id="{98AC9546-02F7-CE4B-2A6F-13EEC202CD61}"/>
                </a:ext>
              </a:extLst>
            </p:cNvPr>
            <p:cNvSpPr/>
            <p:nvPr/>
          </p:nvSpPr>
          <p:spPr>
            <a:xfrm rot="673671">
              <a:off x="5959696" y="1513992"/>
              <a:ext cx="645003" cy="481477"/>
            </a:xfrm>
            <a:prstGeom prst="arc">
              <a:avLst>
                <a:gd name="adj1" fmla="val 13165910"/>
                <a:gd name="adj2" fmla="val 18826382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4" name="Arc 5363">
              <a:extLst>
                <a:ext uri="{FF2B5EF4-FFF2-40B4-BE49-F238E27FC236}">
                  <a16:creationId xmlns:a16="http://schemas.microsoft.com/office/drawing/2014/main" id="{4EADD5DE-D3B9-5052-16F6-EA18C585161B}"/>
                </a:ext>
              </a:extLst>
            </p:cNvPr>
            <p:cNvSpPr/>
            <p:nvPr/>
          </p:nvSpPr>
          <p:spPr>
            <a:xfrm rot="673671">
              <a:off x="5957875" y="2355184"/>
              <a:ext cx="645003" cy="462769"/>
            </a:xfrm>
            <a:prstGeom prst="arc">
              <a:avLst>
                <a:gd name="adj1" fmla="val 11530831"/>
                <a:gd name="adj2" fmla="val 18933806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5" name="Arc 5364">
              <a:extLst>
                <a:ext uri="{FF2B5EF4-FFF2-40B4-BE49-F238E27FC236}">
                  <a16:creationId xmlns:a16="http://schemas.microsoft.com/office/drawing/2014/main" id="{81DF660D-934B-EB52-29A5-2C979DAA51EF}"/>
                </a:ext>
              </a:extLst>
            </p:cNvPr>
            <p:cNvSpPr/>
            <p:nvPr/>
          </p:nvSpPr>
          <p:spPr>
            <a:xfrm rot="673671">
              <a:off x="5968075" y="3075120"/>
              <a:ext cx="645003" cy="567541"/>
            </a:xfrm>
            <a:prstGeom prst="arc">
              <a:avLst>
                <a:gd name="adj1" fmla="val 11530831"/>
                <a:gd name="adj2" fmla="val 18642046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6" name="Arc 5365">
              <a:extLst>
                <a:ext uri="{FF2B5EF4-FFF2-40B4-BE49-F238E27FC236}">
                  <a16:creationId xmlns:a16="http://schemas.microsoft.com/office/drawing/2014/main" id="{C794EFFC-3573-4E93-83EE-2488D10E7F2F}"/>
                </a:ext>
              </a:extLst>
            </p:cNvPr>
            <p:cNvSpPr/>
            <p:nvPr/>
          </p:nvSpPr>
          <p:spPr>
            <a:xfrm rot="673671">
              <a:off x="5958497" y="3923608"/>
              <a:ext cx="645003" cy="469146"/>
            </a:xfrm>
            <a:prstGeom prst="arc">
              <a:avLst>
                <a:gd name="adj1" fmla="val 10594835"/>
                <a:gd name="adj2" fmla="val 19315546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7" name="Arc 5366">
              <a:extLst>
                <a:ext uri="{FF2B5EF4-FFF2-40B4-BE49-F238E27FC236}">
                  <a16:creationId xmlns:a16="http://schemas.microsoft.com/office/drawing/2014/main" id="{0C6CB217-7F51-E3FF-9ACF-A1D60A511B9B}"/>
                </a:ext>
              </a:extLst>
            </p:cNvPr>
            <p:cNvSpPr/>
            <p:nvPr/>
          </p:nvSpPr>
          <p:spPr>
            <a:xfrm rot="673671">
              <a:off x="6289406" y="4628236"/>
              <a:ext cx="960838" cy="504518"/>
            </a:xfrm>
            <a:prstGeom prst="arc">
              <a:avLst>
                <a:gd name="adj1" fmla="val 11891286"/>
                <a:gd name="adj2" fmla="val 20996701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8" name="Rectangle: Rounded Corners 5367">
              <a:extLst>
                <a:ext uri="{FF2B5EF4-FFF2-40B4-BE49-F238E27FC236}">
                  <a16:creationId xmlns:a16="http://schemas.microsoft.com/office/drawing/2014/main" id="{5444FA06-0B2C-EEE8-3175-D3A3B64F02A5}"/>
                </a:ext>
              </a:extLst>
            </p:cNvPr>
            <p:cNvSpPr/>
            <p:nvPr/>
          </p:nvSpPr>
          <p:spPr>
            <a:xfrm>
              <a:off x="7764669" y="1649329"/>
              <a:ext cx="1324277" cy="370115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((p2,S1),120,120)</a:t>
              </a:r>
            </a:p>
            <a:p>
              <a:pPr algn="ctr"/>
              <a:r>
                <a:rPr lang="en-US" sz="11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((p2,S2),150,150)</a:t>
              </a:r>
            </a:p>
          </p:txBody>
        </p:sp>
        <p:sp>
          <p:nvSpPr>
            <p:cNvPr id="5369" name="Arc 5368">
              <a:extLst>
                <a:ext uri="{FF2B5EF4-FFF2-40B4-BE49-F238E27FC236}">
                  <a16:creationId xmlns:a16="http://schemas.microsoft.com/office/drawing/2014/main" id="{B30099A5-F1A8-AB07-B4D8-4F3068BB5C05}"/>
                </a:ext>
              </a:extLst>
            </p:cNvPr>
            <p:cNvSpPr/>
            <p:nvPr/>
          </p:nvSpPr>
          <p:spPr>
            <a:xfrm rot="673671">
              <a:off x="7476706" y="2428035"/>
              <a:ext cx="715584" cy="426134"/>
            </a:xfrm>
            <a:prstGeom prst="arc">
              <a:avLst>
                <a:gd name="adj1" fmla="val 12113441"/>
                <a:gd name="adj2" fmla="val 18507635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0" name="Arc 5369">
              <a:extLst>
                <a:ext uri="{FF2B5EF4-FFF2-40B4-BE49-F238E27FC236}">
                  <a16:creationId xmlns:a16="http://schemas.microsoft.com/office/drawing/2014/main" id="{84FC2778-221D-FBBA-5EFE-9971C5D9AE17}"/>
                </a:ext>
              </a:extLst>
            </p:cNvPr>
            <p:cNvSpPr/>
            <p:nvPr/>
          </p:nvSpPr>
          <p:spPr>
            <a:xfrm rot="673671">
              <a:off x="7495408" y="1593311"/>
              <a:ext cx="645003" cy="534020"/>
            </a:xfrm>
            <a:prstGeom prst="arc">
              <a:avLst>
                <a:gd name="adj1" fmla="val 12543639"/>
                <a:gd name="adj2" fmla="val 17764271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1" name="Arc 5370">
              <a:extLst>
                <a:ext uri="{FF2B5EF4-FFF2-40B4-BE49-F238E27FC236}">
                  <a16:creationId xmlns:a16="http://schemas.microsoft.com/office/drawing/2014/main" id="{14AF98B1-EF51-229F-0B63-FC2E5A4D98CE}"/>
                </a:ext>
              </a:extLst>
            </p:cNvPr>
            <p:cNvSpPr/>
            <p:nvPr/>
          </p:nvSpPr>
          <p:spPr>
            <a:xfrm rot="673671">
              <a:off x="7556741" y="3203179"/>
              <a:ext cx="719875" cy="483353"/>
            </a:xfrm>
            <a:prstGeom prst="arc">
              <a:avLst>
                <a:gd name="adj1" fmla="val 11153664"/>
                <a:gd name="adj2" fmla="val 19185165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2" name="Arc 5371">
              <a:extLst>
                <a:ext uri="{FF2B5EF4-FFF2-40B4-BE49-F238E27FC236}">
                  <a16:creationId xmlns:a16="http://schemas.microsoft.com/office/drawing/2014/main" id="{9D4EA055-24AF-B455-2171-E7C7B7690D8C}"/>
                </a:ext>
              </a:extLst>
            </p:cNvPr>
            <p:cNvSpPr/>
            <p:nvPr/>
          </p:nvSpPr>
          <p:spPr>
            <a:xfrm rot="673671">
              <a:off x="7529222" y="4023858"/>
              <a:ext cx="645003" cy="434344"/>
            </a:xfrm>
            <a:prstGeom prst="arc">
              <a:avLst>
                <a:gd name="adj1" fmla="val 11633230"/>
                <a:gd name="adj2" fmla="val 1868849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3" name="Arc 5372">
              <a:extLst>
                <a:ext uri="{FF2B5EF4-FFF2-40B4-BE49-F238E27FC236}">
                  <a16:creationId xmlns:a16="http://schemas.microsoft.com/office/drawing/2014/main" id="{2E2BAD77-3318-00D3-08FD-AABE5C48D8A1}"/>
                </a:ext>
              </a:extLst>
            </p:cNvPr>
            <p:cNvSpPr/>
            <p:nvPr/>
          </p:nvSpPr>
          <p:spPr>
            <a:xfrm rot="673671">
              <a:off x="7672140" y="2118577"/>
              <a:ext cx="645003" cy="552598"/>
            </a:xfrm>
            <a:prstGeom prst="arc">
              <a:avLst>
                <a:gd name="adj1" fmla="val 14201448"/>
                <a:gd name="adj2" fmla="val 16962965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4" name="Arc 5373">
              <a:extLst>
                <a:ext uri="{FF2B5EF4-FFF2-40B4-BE49-F238E27FC236}">
                  <a16:creationId xmlns:a16="http://schemas.microsoft.com/office/drawing/2014/main" id="{12DF465F-9653-2D81-8288-CBFB1F691A36}"/>
                </a:ext>
              </a:extLst>
            </p:cNvPr>
            <p:cNvSpPr/>
            <p:nvPr/>
          </p:nvSpPr>
          <p:spPr>
            <a:xfrm rot="673671">
              <a:off x="7732220" y="3697601"/>
              <a:ext cx="725678" cy="493152"/>
            </a:xfrm>
            <a:prstGeom prst="arc">
              <a:avLst>
                <a:gd name="adj1" fmla="val 12725411"/>
                <a:gd name="adj2" fmla="val 18754916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5" name="Arc 5374">
              <a:extLst>
                <a:ext uri="{FF2B5EF4-FFF2-40B4-BE49-F238E27FC236}">
                  <a16:creationId xmlns:a16="http://schemas.microsoft.com/office/drawing/2014/main" id="{0D46D238-777E-5D47-1C12-8AE0AA2716E0}"/>
                </a:ext>
              </a:extLst>
            </p:cNvPr>
            <p:cNvSpPr/>
            <p:nvPr/>
          </p:nvSpPr>
          <p:spPr>
            <a:xfrm rot="673671">
              <a:off x="7811312" y="4513797"/>
              <a:ext cx="711775" cy="317437"/>
            </a:xfrm>
            <a:prstGeom prst="arc">
              <a:avLst>
                <a:gd name="adj1" fmla="val 11747150"/>
                <a:gd name="adj2" fmla="val 19720793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6" name="Arc 5375">
              <a:extLst>
                <a:ext uri="{FF2B5EF4-FFF2-40B4-BE49-F238E27FC236}">
                  <a16:creationId xmlns:a16="http://schemas.microsoft.com/office/drawing/2014/main" id="{F52B16F2-6690-0280-0FE6-DE50042C1A2A}"/>
                </a:ext>
              </a:extLst>
            </p:cNvPr>
            <p:cNvSpPr/>
            <p:nvPr/>
          </p:nvSpPr>
          <p:spPr>
            <a:xfrm rot="488749">
              <a:off x="7389499" y="2917994"/>
              <a:ext cx="1006607" cy="504057"/>
            </a:xfrm>
            <a:prstGeom prst="arc">
              <a:avLst>
                <a:gd name="adj1" fmla="val 12168681"/>
                <a:gd name="adj2" fmla="val 1922585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7" name="Arc 5376">
              <a:extLst>
                <a:ext uri="{FF2B5EF4-FFF2-40B4-BE49-F238E27FC236}">
                  <a16:creationId xmlns:a16="http://schemas.microsoft.com/office/drawing/2014/main" id="{206AC9C5-D60C-E46D-0A7B-30FA840E2D45}"/>
                </a:ext>
              </a:extLst>
            </p:cNvPr>
            <p:cNvSpPr/>
            <p:nvPr/>
          </p:nvSpPr>
          <p:spPr>
            <a:xfrm rot="11400738">
              <a:off x="5638500" y="1681646"/>
              <a:ext cx="645003" cy="595081"/>
            </a:xfrm>
            <a:prstGeom prst="arc">
              <a:avLst>
                <a:gd name="adj1" fmla="val 12380179"/>
                <a:gd name="adj2" fmla="val 18462607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8" name="Arc 5377">
              <a:extLst>
                <a:ext uri="{FF2B5EF4-FFF2-40B4-BE49-F238E27FC236}">
                  <a16:creationId xmlns:a16="http://schemas.microsoft.com/office/drawing/2014/main" id="{B0E5DC3D-110C-D728-92AB-779894FBC0E7}"/>
                </a:ext>
              </a:extLst>
            </p:cNvPr>
            <p:cNvSpPr/>
            <p:nvPr/>
          </p:nvSpPr>
          <p:spPr>
            <a:xfrm rot="673671">
              <a:off x="5697640" y="3590039"/>
              <a:ext cx="645003" cy="567541"/>
            </a:xfrm>
            <a:prstGeom prst="arc">
              <a:avLst>
                <a:gd name="adj1" fmla="val 12984450"/>
                <a:gd name="adj2" fmla="val 17964996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90" name="Arc 5289">
            <a:extLst>
              <a:ext uri="{FF2B5EF4-FFF2-40B4-BE49-F238E27FC236}">
                <a16:creationId xmlns:a16="http://schemas.microsoft.com/office/drawing/2014/main" id="{B2534743-A037-C0E0-9705-2A81926ACC0D}"/>
              </a:ext>
            </a:extLst>
          </p:cNvPr>
          <p:cNvSpPr/>
          <p:nvPr/>
        </p:nvSpPr>
        <p:spPr>
          <a:xfrm rot="11400738">
            <a:off x="5638500" y="1681646"/>
            <a:ext cx="645003" cy="595081"/>
          </a:xfrm>
          <a:prstGeom prst="arc">
            <a:avLst>
              <a:gd name="adj1" fmla="val 12380179"/>
              <a:gd name="adj2" fmla="val 18462607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6C3E55-4913-4FE1-B424-E601D51F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827180" cy="572700"/>
          </a:xfrm>
        </p:spPr>
        <p:txBody>
          <a:bodyPr/>
          <a:lstStyle/>
          <a:p>
            <a:pPr marL="139700" indent="0">
              <a:buNone/>
            </a:pP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quả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trung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liên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quan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đến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quy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dữ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liệu</a:t>
            </a:r>
            <a:endParaRPr lang="vi-V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8" name="TextBox 5127">
            <a:extLst>
              <a:ext uri="{FF2B5EF4-FFF2-40B4-BE49-F238E27FC236}">
                <a16:creationId xmlns:a16="http://schemas.microsoft.com/office/drawing/2014/main" id="{76DAE455-AF11-6031-CB41-CA40E264E403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21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FFA3C-3912-CA35-3B54-5EF7873E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718" y="2571750"/>
            <a:ext cx="2853784" cy="1737216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A9D0300E-1F9C-5E88-679C-50CD964A7C6A}"/>
              </a:ext>
            </a:extLst>
          </p:cNvPr>
          <p:cNvSpPr/>
          <p:nvPr/>
        </p:nvSpPr>
        <p:spPr>
          <a:xfrm>
            <a:off x="2244946" y="2004733"/>
            <a:ext cx="780378" cy="506277"/>
          </a:xfrm>
          <a:prstGeom prst="bentArrow">
            <a:avLst>
              <a:gd name="adj1" fmla="val 38256"/>
              <a:gd name="adj2" fmla="val 39528"/>
              <a:gd name="adj3" fmla="val 40414"/>
              <a:gd name="adj4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F68952-B048-AF9B-D580-19A96BCF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82706" y="1275302"/>
            <a:ext cx="1929152" cy="3783066"/>
          </a:xfrm>
          <a:prstGeom prst="rect">
            <a:avLst/>
          </a:prstGeom>
        </p:spPr>
      </p:pic>
      <p:sp>
        <p:nvSpPr>
          <p:cNvPr id="23" name="Hình Bầu dục 6">
            <a:extLst>
              <a:ext uri="{FF2B5EF4-FFF2-40B4-BE49-F238E27FC236}">
                <a16:creationId xmlns:a16="http://schemas.microsoft.com/office/drawing/2014/main" id="{CE9A02AB-4318-311F-FA14-221F0660813A}"/>
              </a:ext>
            </a:extLst>
          </p:cNvPr>
          <p:cNvSpPr/>
          <p:nvPr/>
        </p:nvSpPr>
        <p:spPr>
          <a:xfrm>
            <a:off x="2912848" y="1668648"/>
            <a:ext cx="1010084" cy="43170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1">
            <a:extLst>
              <a:ext uri="{FF2B5EF4-FFF2-40B4-BE49-F238E27FC236}">
                <a16:creationId xmlns:a16="http://schemas.microsoft.com/office/drawing/2014/main" id="{96998FF5-D391-84D0-80AD-D1CA410C328B}"/>
              </a:ext>
            </a:extLst>
          </p:cNvPr>
          <p:cNvSpPr/>
          <p:nvPr/>
        </p:nvSpPr>
        <p:spPr>
          <a:xfrm>
            <a:off x="3315714" y="1322235"/>
            <a:ext cx="273477" cy="26076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138" name="Arrow: Right 5137">
            <a:extLst>
              <a:ext uri="{FF2B5EF4-FFF2-40B4-BE49-F238E27FC236}">
                <a16:creationId xmlns:a16="http://schemas.microsoft.com/office/drawing/2014/main" id="{71131612-CE27-6699-3482-D004F71075D7}"/>
              </a:ext>
            </a:extLst>
          </p:cNvPr>
          <p:cNvSpPr/>
          <p:nvPr/>
        </p:nvSpPr>
        <p:spPr>
          <a:xfrm>
            <a:off x="4610984" y="1994934"/>
            <a:ext cx="622336" cy="39614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Hình Bầu dục 6">
            <a:extLst>
              <a:ext uri="{FF2B5EF4-FFF2-40B4-BE49-F238E27FC236}">
                <a16:creationId xmlns:a16="http://schemas.microsoft.com/office/drawing/2014/main" id="{65680ACC-45F3-1C4D-1180-E995E532DB54}"/>
              </a:ext>
            </a:extLst>
          </p:cNvPr>
          <p:cNvSpPr/>
          <p:nvPr/>
        </p:nvSpPr>
        <p:spPr>
          <a:xfrm>
            <a:off x="39093" y="2744337"/>
            <a:ext cx="1294408" cy="22195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48" name="Picture 5247">
            <a:extLst>
              <a:ext uri="{FF2B5EF4-FFF2-40B4-BE49-F238E27FC236}">
                <a16:creationId xmlns:a16="http://schemas.microsoft.com/office/drawing/2014/main" id="{48436BE9-7077-4C89-4B1C-0333AE73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13918" y="1575533"/>
            <a:ext cx="1809592" cy="3548609"/>
          </a:xfrm>
          <a:prstGeom prst="rect">
            <a:avLst/>
          </a:prstGeom>
        </p:spPr>
      </p:pic>
      <p:sp>
        <p:nvSpPr>
          <p:cNvPr id="5249" name="Rectangle: Rounded Corners 5248">
            <a:extLst>
              <a:ext uri="{FF2B5EF4-FFF2-40B4-BE49-F238E27FC236}">
                <a16:creationId xmlns:a16="http://schemas.microsoft.com/office/drawing/2014/main" id="{D0CEDCEE-C365-68EF-01B3-C891D9F5DF92}"/>
              </a:ext>
            </a:extLst>
          </p:cNvPr>
          <p:cNvSpPr/>
          <p:nvPr/>
        </p:nvSpPr>
        <p:spPr>
          <a:xfrm>
            <a:off x="5416608" y="1962507"/>
            <a:ext cx="622336" cy="2315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(t1,e1)</a:t>
            </a:r>
          </a:p>
        </p:txBody>
      </p:sp>
      <p:sp>
        <p:nvSpPr>
          <p:cNvPr id="5250" name="Rectangle: Rounded Corners 5249">
            <a:extLst>
              <a:ext uri="{FF2B5EF4-FFF2-40B4-BE49-F238E27FC236}">
                <a16:creationId xmlns:a16="http://schemas.microsoft.com/office/drawing/2014/main" id="{3D10855A-6970-294F-B515-B550C7DD187B}"/>
              </a:ext>
            </a:extLst>
          </p:cNvPr>
          <p:cNvSpPr/>
          <p:nvPr/>
        </p:nvSpPr>
        <p:spPr>
          <a:xfrm>
            <a:off x="4990014" y="1585961"/>
            <a:ext cx="1307744" cy="23154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((p1,T1),0,0)</a:t>
            </a:r>
          </a:p>
        </p:txBody>
      </p:sp>
      <p:sp>
        <p:nvSpPr>
          <p:cNvPr id="5256" name="Arc 5255">
            <a:extLst>
              <a:ext uri="{FF2B5EF4-FFF2-40B4-BE49-F238E27FC236}">
                <a16:creationId xmlns:a16="http://schemas.microsoft.com/office/drawing/2014/main" id="{6D2078A1-76C9-5C0B-62B0-8192AA14CFC0}"/>
              </a:ext>
            </a:extLst>
          </p:cNvPr>
          <p:cNvSpPr/>
          <p:nvPr/>
        </p:nvSpPr>
        <p:spPr>
          <a:xfrm rot="673671">
            <a:off x="5959696" y="1513992"/>
            <a:ext cx="645003" cy="481477"/>
          </a:xfrm>
          <a:prstGeom prst="arc">
            <a:avLst>
              <a:gd name="adj1" fmla="val 13165910"/>
              <a:gd name="adj2" fmla="val 18826382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3" name="Hình Bầu dục 2">
            <a:extLst>
              <a:ext uri="{FF2B5EF4-FFF2-40B4-BE49-F238E27FC236}">
                <a16:creationId xmlns:a16="http://schemas.microsoft.com/office/drawing/2014/main" id="{F63D20A5-BE5A-EBD8-DBF9-BAFF9DD38350}"/>
              </a:ext>
            </a:extLst>
          </p:cNvPr>
          <p:cNvSpPr/>
          <p:nvPr/>
        </p:nvSpPr>
        <p:spPr>
          <a:xfrm>
            <a:off x="5306543" y="1910099"/>
            <a:ext cx="814346" cy="32324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5" name="Đường kết nối: Cong 14">
            <a:extLst>
              <a:ext uri="{FF2B5EF4-FFF2-40B4-BE49-F238E27FC236}">
                <a16:creationId xmlns:a16="http://schemas.microsoft.com/office/drawing/2014/main" id="{EEC14694-F718-728A-AF3C-239EBCB6DEAC}"/>
              </a:ext>
            </a:extLst>
          </p:cNvPr>
          <p:cNvCxnSpPr>
            <a:cxnSpLocks/>
            <a:stCxn id="5274" idx="2"/>
            <a:endCxn id="5278" idx="1"/>
          </p:cNvCxnSpPr>
          <p:nvPr/>
        </p:nvCxnSpPr>
        <p:spPr>
          <a:xfrm rot="10800000">
            <a:off x="4825649" y="1397914"/>
            <a:ext cx="65648" cy="296018"/>
          </a:xfrm>
          <a:prstGeom prst="curvedConnector3">
            <a:avLst>
              <a:gd name="adj1" fmla="val 44822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6" name="Lưu đồ: Điểm Kết Thúc 11">
            <a:extLst>
              <a:ext uri="{FF2B5EF4-FFF2-40B4-BE49-F238E27FC236}">
                <a16:creationId xmlns:a16="http://schemas.microsoft.com/office/drawing/2014/main" id="{F8C77210-70A3-02E1-9DEF-2E7ADEDAA8EB}"/>
              </a:ext>
            </a:extLst>
          </p:cNvPr>
          <p:cNvSpPr/>
          <p:nvPr/>
        </p:nvSpPr>
        <p:spPr>
          <a:xfrm>
            <a:off x="6687924" y="1277233"/>
            <a:ext cx="1859256" cy="25169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Barlow" panose="00000500000000000000" pitchFamily="2" charset="0"/>
              </a:rPr>
              <a:t>Event Occurrence</a:t>
            </a:r>
          </a:p>
        </p:txBody>
      </p:sp>
      <p:sp>
        <p:nvSpPr>
          <p:cNvPr id="5278" name="Lưu đồ: Điểm Kết Thúc 18">
            <a:extLst>
              <a:ext uri="{FF2B5EF4-FFF2-40B4-BE49-F238E27FC236}">
                <a16:creationId xmlns:a16="http://schemas.microsoft.com/office/drawing/2014/main" id="{1A75C9E4-C906-0293-D2E3-F8536F6E94F0}"/>
              </a:ext>
            </a:extLst>
          </p:cNvPr>
          <p:cNvSpPr/>
          <p:nvPr/>
        </p:nvSpPr>
        <p:spPr>
          <a:xfrm>
            <a:off x="4825649" y="1275301"/>
            <a:ext cx="1245242" cy="24522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2"/>
                </a:solidFill>
                <a:latin typeface="Barlow" panose="00000500000000000000" pitchFamily="2" charset="0"/>
              </a:rPr>
              <a:t>Token Visit</a:t>
            </a:r>
          </a:p>
        </p:txBody>
      </p:sp>
      <p:cxnSp>
        <p:nvCxnSpPr>
          <p:cNvPr id="5289" name="Đường kết nối: Cong 10">
            <a:extLst>
              <a:ext uri="{FF2B5EF4-FFF2-40B4-BE49-F238E27FC236}">
                <a16:creationId xmlns:a16="http://schemas.microsoft.com/office/drawing/2014/main" id="{ECBDAFD5-647E-6038-4B3F-DE0B39CFC7F4}"/>
              </a:ext>
            </a:extLst>
          </p:cNvPr>
          <p:cNvCxnSpPr>
            <a:cxnSpLocks/>
            <a:stCxn id="5273" idx="6"/>
            <a:endCxn id="5276" idx="1"/>
          </p:cNvCxnSpPr>
          <p:nvPr/>
        </p:nvCxnSpPr>
        <p:spPr>
          <a:xfrm flipV="1">
            <a:off x="6120889" y="1403080"/>
            <a:ext cx="567035" cy="66864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4" name="Hình Bầu dục 2">
            <a:extLst>
              <a:ext uri="{FF2B5EF4-FFF2-40B4-BE49-F238E27FC236}">
                <a16:creationId xmlns:a16="http://schemas.microsoft.com/office/drawing/2014/main" id="{AFB8EEED-7B2B-E3A5-E915-96675A46F439}"/>
              </a:ext>
            </a:extLst>
          </p:cNvPr>
          <p:cNvSpPr/>
          <p:nvPr/>
        </p:nvSpPr>
        <p:spPr>
          <a:xfrm>
            <a:off x="4891297" y="1532311"/>
            <a:ext cx="1457522" cy="323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B9F621-27DF-A2E3-9456-2EA128A917D7}"/>
              </a:ext>
            </a:extLst>
          </p:cNvPr>
          <p:cNvSpPr/>
          <p:nvPr/>
        </p:nvSpPr>
        <p:spPr>
          <a:xfrm>
            <a:off x="3069436" y="1255810"/>
            <a:ext cx="766032" cy="393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6">
            <a:extLst>
              <a:ext uri="{FF2B5EF4-FFF2-40B4-BE49-F238E27FC236}">
                <a16:creationId xmlns:a16="http://schemas.microsoft.com/office/drawing/2014/main" id="{12D25E4D-C13D-35CF-B98A-0AB9F42B3DD4}"/>
              </a:ext>
            </a:extLst>
          </p:cNvPr>
          <p:cNvSpPr/>
          <p:nvPr/>
        </p:nvSpPr>
        <p:spPr>
          <a:xfrm>
            <a:off x="366406" y="2744337"/>
            <a:ext cx="1294408" cy="221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216 L -0.00052 0.1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6" grpId="1" animBg="1"/>
      <p:bldP spid="26" grpId="2" animBg="1"/>
      <p:bldP spid="5139" grpId="0" animBg="1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35216FE-D93C-38E5-B92A-EA2E7E13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777041" y="1575788"/>
            <a:ext cx="4591361" cy="32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6C3E55-4913-4FE1-B424-E601D51F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</p:spPr>
        <p:txBody>
          <a:bodyPr/>
          <a:lstStyle/>
          <a:p>
            <a:pPr marL="139700" indent="0"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Tính các chỉ số hiệu năng từ các kết quả trung gian và mô hình quy trình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1B885-924C-DE35-8E27-5A7B3FC25D20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22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Ngoặc móc Trái 13">
            <a:extLst>
              <a:ext uri="{FF2B5EF4-FFF2-40B4-BE49-F238E27FC236}">
                <a16:creationId xmlns:a16="http://schemas.microsoft.com/office/drawing/2014/main" id="{58FC382E-6F9E-9F02-C592-826AECC305F7}"/>
              </a:ext>
            </a:extLst>
          </p:cNvPr>
          <p:cNvSpPr/>
          <p:nvPr/>
        </p:nvSpPr>
        <p:spPr>
          <a:xfrm rot="10800000">
            <a:off x="7249778" y="3843504"/>
            <a:ext cx="201067" cy="9256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goặc móc Trái 16">
            <a:extLst>
              <a:ext uri="{FF2B5EF4-FFF2-40B4-BE49-F238E27FC236}">
                <a16:creationId xmlns:a16="http://schemas.microsoft.com/office/drawing/2014/main" id="{0BD79983-4D44-6F9D-BDF7-AD84D7021E00}"/>
              </a:ext>
            </a:extLst>
          </p:cNvPr>
          <p:cNvSpPr/>
          <p:nvPr/>
        </p:nvSpPr>
        <p:spPr>
          <a:xfrm rot="10800000">
            <a:off x="7520732" y="3278910"/>
            <a:ext cx="201067" cy="4801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6782D52-E526-A27C-BBE2-409822A22103}"/>
              </a:ext>
            </a:extLst>
          </p:cNvPr>
          <p:cNvSpPr txBox="1"/>
          <p:nvPr/>
        </p:nvSpPr>
        <p:spPr>
          <a:xfrm>
            <a:off x="7721799" y="3278910"/>
            <a:ext cx="1460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Độ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đo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hiệu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năng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truyền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thống</a:t>
            </a:r>
            <a:endParaRPr lang="en-US" sz="1400" b="1">
              <a:solidFill>
                <a:schemeClr val="accent2">
                  <a:lumMod val="60000"/>
                  <a:lumOff val="4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6636025-27EE-CE5B-313D-103B926A2B24}"/>
              </a:ext>
            </a:extLst>
          </p:cNvPr>
          <p:cNvSpPr txBox="1"/>
          <p:nvPr/>
        </p:nvSpPr>
        <p:spPr>
          <a:xfrm>
            <a:off x="7350311" y="4067645"/>
            <a:ext cx="18544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Độ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đo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hiệu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năng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có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xem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xét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sự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tương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tác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giữa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các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đối</a:t>
            </a:r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14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tượng</a:t>
            </a:r>
            <a:endParaRPr lang="en-US" sz="1400" b="1">
              <a:solidFill>
                <a:schemeClr val="accent2">
                  <a:lumMod val="60000"/>
                  <a:lumOff val="4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67693-8690-8917-ED8D-AB874DBA754C}"/>
              </a:ext>
            </a:extLst>
          </p:cNvPr>
          <p:cNvSpPr/>
          <p:nvPr/>
        </p:nvSpPr>
        <p:spPr>
          <a:xfrm>
            <a:off x="1910997" y="3094155"/>
            <a:ext cx="9540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Conduct 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3193B-4BF5-B9E5-6F20-3438C1DEB7B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87610" y="2163796"/>
            <a:ext cx="0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032AF4B-42F5-5589-FF0C-ECBA8CBCC1B2}"/>
              </a:ext>
            </a:extLst>
          </p:cNvPr>
          <p:cNvSpPr/>
          <p:nvPr/>
        </p:nvSpPr>
        <p:spPr>
          <a:xfrm>
            <a:off x="1611440" y="2360067"/>
            <a:ext cx="552340" cy="47195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97D4EE-17A8-961D-62EC-73DA5E6287D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978357" y="2173049"/>
            <a:ext cx="0" cy="200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A72A0A3-88AB-F33C-141C-ACE5B74945DC}"/>
              </a:ext>
            </a:extLst>
          </p:cNvPr>
          <p:cNvSpPr/>
          <p:nvPr/>
        </p:nvSpPr>
        <p:spPr>
          <a:xfrm>
            <a:off x="2702187" y="2373130"/>
            <a:ext cx="552340" cy="47195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E45A7-2743-F8DE-7BB5-32EA53D73F3F}"/>
              </a:ext>
            </a:extLst>
          </p:cNvPr>
          <p:cNvSpPr txBox="1"/>
          <p:nvPr/>
        </p:nvSpPr>
        <p:spPr>
          <a:xfrm>
            <a:off x="1567633" y="310704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B12141-A293-98B4-9878-8BF189A6A8FD}"/>
              </a:ext>
            </a:extLst>
          </p:cNvPr>
          <p:cNvSpPr/>
          <p:nvPr/>
        </p:nvSpPr>
        <p:spPr>
          <a:xfrm>
            <a:off x="50173" y="1521369"/>
            <a:ext cx="1982161" cy="307778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tv1 = ((p3,T1),15,180)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AB1B35-DD20-2F54-8A47-6A5E9460E8F8}"/>
              </a:ext>
            </a:extLst>
          </p:cNvPr>
          <p:cNvSpPr/>
          <p:nvPr/>
        </p:nvSpPr>
        <p:spPr>
          <a:xfrm>
            <a:off x="2085965" y="1520991"/>
            <a:ext cx="2092270" cy="53770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tv2 = ((p4,S1),150,180)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tv3 = ((p4,S2),165,180)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5230C4-AB4E-5514-E6C5-F69190C72C6C}"/>
              </a:ext>
            </a:extLst>
          </p:cNvPr>
          <p:cNvSpPr/>
          <p:nvPr/>
        </p:nvSpPr>
        <p:spPr>
          <a:xfrm>
            <a:off x="141310" y="2641813"/>
            <a:ext cx="1231993" cy="3077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 = (t3,e4)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78B9596-4BB2-C1E4-D771-C5265F6B26D4}"/>
              </a:ext>
            </a:extLst>
          </p:cNvPr>
          <p:cNvSpPr/>
          <p:nvPr/>
        </p:nvSpPr>
        <p:spPr>
          <a:xfrm rot="9577819">
            <a:off x="2389232" y="1809047"/>
            <a:ext cx="1628352" cy="750148"/>
          </a:xfrm>
          <a:prstGeom prst="arc">
            <a:avLst>
              <a:gd name="adj1" fmla="val 11490529"/>
              <a:gd name="adj2" fmla="val 1672291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Đường kết nối Mũi tên Thẳng 17">
            <a:extLst>
              <a:ext uri="{FF2B5EF4-FFF2-40B4-BE49-F238E27FC236}">
                <a16:creationId xmlns:a16="http://schemas.microsoft.com/office/drawing/2014/main" id="{B5D63143-5CBA-D463-6E3F-7AC39F213EB0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2388002" y="2775970"/>
            <a:ext cx="395073" cy="318185"/>
          </a:xfrm>
          <a:prstGeom prst="straightConnector1">
            <a:avLst/>
          </a:prstGeom>
          <a:ln w="285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>
            <a:extLst>
              <a:ext uri="{FF2B5EF4-FFF2-40B4-BE49-F238E27FC236}">
                <a16:creationId xmlns:a16="http://schemas.microsoft.com/office/drawing/2014/main" id="{9836B425-AEB9-F23F-364C-CDEB3F6CF7EC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2082892" y="2762907"/>
            <a:ext cx="305110" cy="33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25E6E758-55C8-5BB8-B71B-246A188CA247}"/>
              </a:ext>
            </a:extLst>
          </p:cNvPr>
          <p:cNvSpPr/>
          <p:nvPr/>
        </p:nvSpPr>
        <p:spPr>
          <a:xfrm rot="13178165">
            <a:off x="893555" y="1805989"/>
            <a:ext cx="959496" cy="715610"/>
          </a:xfrm>
          <a:prstGeom prst="arc">
            <a:avLst>
              <a:gd name="adj1" fmla="val 12050016"/>
              <a:gd name="adj2" fmla="val 471097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7F89AF7-96DC-17C5-A6DF-B200C37DC055}"/>
              </a:ext>
            </a:extLst>
          </p:cNvPr>
          <p:cNvSpPr/>
          <p:nvPr/>
        </p:nvSpPr>
        <p:spPr>
          <a:xfrm rot="13067557">
            <a:off x="898835" y="2554962"/>
            <a:ext cx="916540" cy="770089"/>
          </a:xfrm>
          <a:prstGeom prst="arc">
            <a:avLst>
              <a:gd name="adj1" fmla="val 12050016"/>
              <a:gd name="adj2" fmla="val 19763873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0F72A-F514-C520-B3FC-A743C6907246}"/>
              </a:ext>
            </a:extLst>
          </p:cNvPr>
          <p:cNvSpPr txBox="1"/>
          <p:nvPr/>
        </p:nvSpPr>
        <p:spPr>
          <a:xfrm>
            <a:off x="111049" y="3476556"/>
            <a:ext cx="4402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Barlow" panose="00000500000000000000" pitchFamily="2" charset="0"/>
              </a:rPr>
              <a:t>Ví</a:t>
            </a:r>
            <a:r>
              <a:rPr lang="en-US" sz="1600" b="1">
                <a:latin typeface="Barlow" panose="00000500000000000000" pitchFamily="2" charset="0"/>
              </a:rPr>
              <a:t> </a:t>
            </a:r>
            <a:r>
              <a:rPr lang="en-US" sz="1600" b="1" err="1">
                <a:latin typeface="Barlow" panose="00000500000000000000" pitchFamily="2" charset="0"/>
              </a:rPr>
              <a:t>dụ</a:t>
            </a:r>
            <a:r>
              <a:rPr lang="en-US" sz="1600" b="1">
                <a:latin typeface="Barlow" panose="000005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" panose="00000500000000000000" pitchFamily="2" charset="0"/>
              </a:rPr>
              <a:t>Waiting time = 180 – 165 = 15 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" panose="00000500000000000000" pitchFamily="2" charset="0"/>
              </a:rPr>
              <a:t>Pooling time (Sample)  = 165 – 150 = 15 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Barlow" panose="00000500000000000000" pitchFamily="2" charset="0"/>
              </a:rPr>
              <a:t>Lagging time (Sample) = 165 – 15 = 150 (s)</a:t>
            </a:r>
          </a:p>
        </p:txBody>
      </p:sp>
    </p:spTree>
    <p:extLst>
      <p:ext uri="{BB962C8B-B14F-4D97-AF65-F5344CB8AC3E}">
        <p14:creationId xmlns:p14="http://schemas.microsoft.com/office/powerpoint/2010/main" val="422340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A59-9862-C9DD-39C7-F7F0FD7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Mục lục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22E0-CB22-AB48-FA5D-5FD120E1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0" y="1434158"/>
            <a:ext cx="6784500" cy="3735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Bài toán phân tích hiệu năng quy trình.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Các phương pháp </a:t>
            </a:r>
            <a:r>
              <a:rPr lang="en-US" sz="1800">
                <a:solidFill>
                  <a:schemeClr val="bg2"/>
                </a:solidFill>
              </a:rPr>
              <a:t>được đề xuất</a:t>
            </a:r>
            <a:r>
              <a:rPr lang="vi-VN" sz="1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C2D27B-25F9-A207-58AB-646092D7388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32150" y="2451017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A1321-4579-3CCA-A4D5-7E5C169876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39527" y="3344716"/>
            <a:ext cx="6784500" cy="373500"/>
          </a:xfrm>
        </p:spPr>
        <p:txBody>
          <a:bodyPr/>
          <a:lstStyle/>
          <a:p>
            <a:pPr marL="139700" indent="0"/>
            <a:endParaRPr lang="en-US" sz="18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F6B51F-78DF-F87E-42F8-A75B80960A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527" y="4238418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615B0E-5FB4-3791-DBCB-1BC6E15F6708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D66E0B-5C56-07A8-90E3-B146C851255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781" y="3016687"/>
            <a:ext cx="865500" cy="447600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76F71D-49D1-CB9C-96BB-469CE7141A2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20014" y="2122991"/>
            <a:ext cx="865500" cy="447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68DE5-F24D-2DAE-80C0-91CA4D255F4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6789" y="3910387"/>
            <a:ext cx="865500" cy="447600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22A0C9C-8B61-58B2-475C-B308F7D8324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2000">
                <a:solidFill>
                  <a:schemeClr val="bg2"/>
                </a:solidFill>
              </a:rPr>
              <a:t>Giới thiệu đề tài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D4EE9C-FA90-FD07-E54D-6CF79F370F2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32150" y="2122995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bg2"/>
                </a:solidFill>
              </a:rPr>
              <a:t>Phương pháp xem xét nhiều đối tượng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776FF6A-3A9D-8392-97AB-3A1504069B14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39527" y="3016694"/>
            <a:ext cx="6784500" cy="447600"/>
          </a:xfrm>
        </p:spPr>
        <p:txBody>
          <a:bodyPr/>
          <a:lstStyle/>
          <a:p>
            <a:r>
              <a:rPr lang="en-US" sz="2000" err="1">
                <a:solidFill>
                  <a:schemeClr val="tx1"/>
                </a:solidFill>
              </a:rPr>
              <a:t>Thực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nghiệm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5EA36F42-B05D-B74B-2187-31D766607D7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639527" y="3910393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Tổng kết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818747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298575" y="1911600"/>
            <a:ext cx="53694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 NGHIỆM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 pitchFamily="2" charset="0"/>
              </a:rPr>
              <a:t>03</a:t>
            </a:r>
            <a:endParaRPr>
              <a:latin typeface="Raleway" pitchFamily="2" charset="0"/>
            </a:endParaRPr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1"/>
          </p:nvPr>
        </p:nvSpPr>
        <p:spPr>
          <a:xfrm>
            <a:off x="1298574" y="2827500"/>
            <a:ext cx="6037891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Kết quả thực nghiệm.</a:t>
            </a:r>
          </a:p>
        </p:txBody>
      </p:sp>
    </p:spTree>
    <p:extLst>
      <p:ext uri="{BB962C8B-B14F-4D97-AF65-F5344CB8AC3E}">
        <p14:creationId xmlns:p14="http://schemas.microsoft.com/office/powerpoint/2010/main" val="292006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Hình ảnh 29">
            <a:extLst>
              <a:ext uri="{FF2B5EF4-FFF2-40B4-BE49-F238E27FC236}">
                <a16:creationId xmlns:a16="http://schemas.microsoft.com/office/drawing/2014/main" id="{8387C7F4-3AE2-A667-6B49-C9FA9F4E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13" y="3694415"/>
            <a:ext cx="598836" cy="598836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7833450" cy="122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/>
              <a:t>C</a:t>
            </a:r>
            <a:r>
              <a:rPr lang="vi-VN"/>
              <a:t>ung</a:t>
            </a:r>
            <a:r>
              <a:rPr lang="en-US"/>
              <a:t> </a:t>
            </a:r>
            <a:r>
              <a:rPr lang="vi-VN"/>
              <a:t>cấp bởi Hội thảo Quốc tế về </a:t>
            </a:r>
            <a:r>
              <a:rPr lang="vi-VN" err="1"/>
              <a:t>Business</a:t>
            </a:r>
            <a:r>
              <a:rPr lang="vi-VN"/>
              <a:t> </a:t>
            </a:r>
            <a:r>
              <a:rPr lang="vi-VN" err="1"/>
              <a:t>Process</a:t>
            </a:r>
            <a:r>
              <a:rPr lang="vi-VN"/>
              <a:t> </a:t>
            </a:r>
            <a:r>
              <a:rPr lang="vi-VN" err="1"/>
              <a:t>Intelligence</a:t>
            </a:r>
            <a:r>
              <a:rPr lang="vi-VN"/>
              <a:t> (BPI) lần thứ 13.</a:t>
            </a:r>
            <a:endParaRPr lang="en-US"/>
          </a:p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vi-VN"/>
              <a:t>quy trình đăng ký khoản vay của một viện Tài chính Hà Lan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62976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Bộ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dữ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liệu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dụng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ED7E2-6917-26D6-5023-132D0E88E5B8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25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1516E3-9177-D7F3-7BC7-49741C5B981A}"/>
              </a:ext>
            </a:extLst>
          </p:cNvPr>
          <p:cNvSpPr txBox="1">
            <a:spLocks/>
          </p:cNvSpPr>
          <p:nvPr/>
        </p:nvSpPr>
        <p:spPr>
          <a:xfrm>
            <a:off x="-120974" y="4304737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Khách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hàng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4744A47-0951-39E3-BC3C-5A1B9DCC7AAF}"/>
              </a:ext>
            </a:extLst>
          </p:cNvPr>
          <p:cNvSpPr txBox="1">
            <a:spLocks/>
          </p:cNvSpPr>
          <p:nvPr/>
        </p:nvSpPr>
        <p:spPr>
          <a:xfrm>
            <a:off x="4466068" y="2165766"/>
            <a:ext cx="1518486" cy="28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algn="ctr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Đề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xuất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0" name="Đồ họa 9" descr="Man outline">
            <a:extLst>
              <a:ext uri="{FF2B5EF4-FFF2-40B4-BE49-F238E27FC236}">
                <a16:creationId xmlns:a16="http://schemas.microsoft.com/office/drawing/2014/main" id="{099DD9B4-3400-FFF3-0AC3-D1F6959EA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8" y="3466726"/>
            <a:ext cx="914400" cy="914400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84FBF1AA-0750-A5D0-EE8B-5BA487EAF98E}"/>
              </a:ext>
            </a:extLst>
          </p:cNvPr>
          <p:cNvSpPr/>
          <p:nvPr/>
        </p:nvSpPr>
        <p:spPr>
          <a:xfrm>
            <a:off x="893599" y="3869161"/>
            <a:ext cx="800012" cy="20044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1135594-09BF-6918-07ED-815D9648DF2D}"/>
              </a:ext>
            </a:extLst>
          </p:cNvPr>
          <p:cNvSpPr txBox="1">
            <a:spLocks/>
          </p:cNvSpPr>
          <p:nvPr/>
        </p:nvSpPr>
        <p:spPr>
          <a:xfrm>
            <a:off x="2760860" y="2145226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Đơn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đăng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ký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E3AF5EA2-C076-5313-1916-903F6AB5376E}"/>
              </a:ext>
            </a:extLst>
          </p:cNvPr>
          <p:cNvSpPr/>
          <p:nvPr/>
        </p:nvSpPr>
        <p:spPr>
          <a:xfrm>
            <a:off x="2617789" y="3882275"/>
            <a:ext cx="1062671" cy="20044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C101C8E-A2FC-299D-E3AA-F52EBBAC7207}"/>
              </a:ext>
            </a:extLst>
          </p:cNvPr>
          <p:cNvSpPr txBox="1">
            <a:spLocks/>
          </p:cNvSpPr>
          <p:nvPr/>
        </p:nvSpPr>
        <p:spPr>
          <a:xfrm>
            <a:off x="2480539" y="3570777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Xác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minh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7" name="Đồ họa 16" descr="Man outline">
            <a:extLst>
              <a:ext uri="{FF2B5EF4-FFF2-40B4-BE49-F238E27FC236}">
                <a16:creationId xmlns:a16="http://schemas.microsoft.com/office/drawing/2014/main" id="{E9683897-ED19-D39A-82B1-011DD4A2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886" y="3502892"/>
            <a:ext cx="914400" cy="914400"/>
          </a:xfrm>
          <a:prstGeom prst="rect">
            <a:avLst/>
          </a:prstGeom>
        </p:spPr>
      </p:pic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10B68932-299E-FD38-5000-98E5F83F02BA}"/>
              </a:ext>
            </a:extLst>
          </p:cNvPr>
          <p:cNvSpPr/>
          <p:nvPr/>
        </p:nvSpPr>
        <p:spPr>
          <a:xfrm>
            <a:off x="4629105" y="3912961"/>
            <a:ext cx="800012" cy="20044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10150F92-8294-D6E9-C0C0-C4CE29176989}"/>
              </a:ext>
            </a:extLst>
          </p:cNvPr>
          <p:cNvSpPr txBox="1">
            <a:spLocks/>
          </p:cNvSpPr>
          <p:nvPr/>
        </p:nvSpPr>
        <p:spPr>
          <a:xfrm>
            <a:off x="5064888" y="4364726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Khách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hàng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AB7684FE-506C-23AD-3676-45A604CF0289}"/>
              </a:ext>
            </a:extLst>
          </p:cNvPr>
          <p:cNvSpPr txBox="1">
            <a:spLocks/>
          </p:cNvSpPr>
          <p:nvPr/>
        </p:nvSpPr>
        <p:spPr>
          <a:xfrm>
            <a:off x="4147438" y="3570777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algn="ctr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Gửi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4C90F30A-5E6B-222A-3BA1-22EE94656C99}"/>
              </a:ext>
            </a:extLst>
          </p:cNvPr>
          <p:cNvSpPr/>
          <p:nvPr/>
        </p:nvSpPr>
        <p:spPr>
          <a:xfrm>
            <a:off x="6217559" y="3909836"/>
            <a:ext cx="914400" cy="20044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6A9A3CA5-56B8-AC2B-6E97-38404C4C0D5D}"/>
              </a:ext>
            </a:extLst>
          </p:cNvPr>
          <p:cNvSpPr txBox="1">
            <a:spLocks/>
          </p:cNvSpPr>
          <p:nvPr/>
        </p:nvSpPr>
        <p:spPr>
          <a:xfrm>
            <a:off x="6011357" y="3570777"/>
            <a:ext cx="1558379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Xác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nhận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46AACEDB-7DEC-5450-54E2-82EF420859A2}"/>
              </a:ext>
            </a:extLst>
          </p:cNvPr>
          <p:cNvSpPr txBox="1">
            <a:spLocks/>
          </p:cNvSpPr>
          <p:nvPr/>
        </p:nvSpPr>
        <p:spPr>
          <a:xfrm>
            <a:off x="7641516" y="3759268"/>
            <a:ext cx="923322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 b="0" err="1">
                <a:solidFill>
                  <a:schemeClr val="tx1"/>
                </a:solidFill>
                <a:latin typeface="Barlow" panose="00000500000000000000" pitchFamily="2" charset="0"/>
              </a:rPr>
              <a:t>Hoặc</a:t>
            </a: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9" name="Chữ thập 28">
            <a:extLst>
              <a:ext uri="{FF2B5EF4-FFF2-40B4-BE49-F238E27FC236}">
                <a16:creationId xmlns:a16="http://schemas.microsoft.com/office/drawing/2014/main" id="{2EE44B6F-6037-478C-1F44-AA711BE31194}"/>
              </a:ext>
            </a:extLst>
          </p:cNvPr>
          <p:cNvSpPr/>
          <p:nvPr/>
        </p:nvSpPr>
        <p:spPr>
          <a:xfrm rot="2716345">
            <a:off x="7122896" y="3567735"/>
            <a:ext cx="817499" cy="807720"/>
          </a:xfrm>
          <a:prstGeom prst="plus">
            <a:avLst>
              <a:gd name="adj" fmla="val 460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Đồ họa 3" descr="Clipboard outline">
            <a:extLst>
              <a:ext uri="{FF2B5EF4-FFF2-40B4-BE49-F238E27FC236}">
                <a16:creationId xmlns:a16="http://schemas.microsoft.com/office/drawing/2014/main" id="{CD2CF1A0-C1BD-66FA-A12A-F619B7B0C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0444" y="3559872"/>
            <a:ext cx="749287" cy="749287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9FD3F47B-4544-8F15-3DD0-85441EF2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68" y="2577798"/>
            <a:ext cx="598836" cy="598836"/>
          </a:xfrm>
          <a:prstGeom prst="rect">
            <a:avLst/>
          </a:prstGeom>
        </p:spPr>
      </p:pic>
      <p:pic>
        <p:nvPicPr>
          <p:cNvPr id="27" name="Đồ họa 26" descr="Clipboard outline">
            <a:extLst>
              <a:ext uri="{FF2B5EF4-FFF2-40B4-BE49-F238E27FC236}">
                <a16:creationId xmlns:a16="http://schemas.microsoft.com/office/drawing/2014/main" id="{C88E5902-9D81-A180-37C3-77D1FBA78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405" y="2485447"/>
            <a:ext cx="749287" cy="749287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D687C66F-7056-283E-D564-74D87452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49" y="3692177"/>
            <a:ext cx="598836" cy="598836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471A0276-63D7-39B4-A835-6C98775E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556" y="3701385"/>
            <a:ext cx="598836" cy="598836"/>
          </a:xfrm>
          <a:prstGeom prst="rect">
            <a:avLst/>
          </a:prstGeom>
        </p:spPr>
      </p:pic>
      <p:pic>
        <p:nvPicPr>
          <p:cNvPr id="42" name="Đồ họa 41" descr="Checkmark with solid fill">
            <a:extLst>
              <a:ext uri="{FF2B5EF4-FFF2-40B4-BE49-F238E27FC236}">
                <a16:creationId xmlns:a16="http://schemas.microsoft.com/office/drawing/2014/main" id="{0BB00C59-2787-93B3-B5C4-23186146A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6352" y="3581292"/>
            <a:ext cx="857420" cy="85742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5033E03-75D1-44B9-8C7E-FDD558518ADF}"/>
              </a:ext>
            </a:extLst>
          </p:cNvPr>
          <p:cNvSpPr txBox="1">
            <a:spLocks/>
          </p:cNvSpPr>
          <p:nvPr/>
        </p:nvSpPr>
        <p:spPr>
          <a:xfrm>
            <a:off x="893599" y="3561470"/>
            <a:ext cx="800012" cy="3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Tạo</a:t>
            </a:r>
          </a:p>
        </p:txBody>
      </p:sp>
    </p:spTree>
    <p:extLst>
      <p:ext uri="{BB962C8B-B14F-4D97-AF65-F5344CB8AC3E}">
        <p14:creationId xmlns:p14="http://schemas.microsoft.com/office/powerpoint/2010/main" val="3536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7833450" cy="172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139700" indent="0">
              <a:buNone/>
            </a:pP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BPI 2017:</a:t>
            </a:r>
          </a:p>
          <a:p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vay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hủy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.</a:t>
            </a:r>
          </a:p>
          <a:p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giữ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10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xuyên</a:t>
            </a:r>
            <a:r>
              <a:rPr lang="en-US"/>
              <a:t> </a:t>
            </a:r>
            <a:r>
              <a:rPr lang="en-US" err="1"/>
              <a:t>xảy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.</a:t>
            </a:r>
          </a:p>
          <a:p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bỏ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dư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62976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Rút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trích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dữ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liệu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26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F2E7D734-72DB-1AB8-9C36-2338EAFC1928}"/>
              </a:ext>
            </a:extLst>
          </p:cNvPr>
          <p:cNvSpPr txBox="1">
            <a:spLocks/>
          </p:cNvSpPr>
          <p:nvPr/>
        </p:nvSpPr>
        <p:spPr>
          <a:xfrm>
            <a:off x="720000" y="2395996"/>
            <a:ext cx="7833450" cy="172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139700" indent="0">
              <a:buNone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BPI 2017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rút</a:t>
            </a:r>
            <a:r>
              <a:rPr lang="en-US"/>
              <a:t> </a:t>
            </a:r>
            <a:r>
              <a:rPr lang="en-US" err="1"/>
              <a:t>trích</a:t>
            </a:r>
            <a:r>
              <a:rPr lang="en-US"/>
              <a:t>:</a:t>
            </a:r>
          </a:p>
          <a:p>
            <a:r>
              <a:rPr lang="en-US" err="1"/>
              <a:t>Gồm</a:t>
            </a:r>
            <a:r>
              <a:rPr lang="en-US"/>
              <a:t> 20,478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.</a:t>
            </a:r>
          </a:p>
          <a:p>
            <a:r>
              <a:rPr lang="en-US"/>
              <a:t>Hoàn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1,682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3,573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66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7833450" cy="172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285750" indent="-285750"/>
            <a:r>
              <a:rPr lang="en-US" err="1">
                <a:solidFill>
                  <a:schemeClr val="tx1"/>
                </a:solidFill>
              </a:rPr>
              <a:t>Thí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nghiệm</a:t>
            </a:r>
            <a:r>
              <a:rPr lang="en-US">
                <a:solidFill>
                  <a:schemeClr val="tx1"/>
                </a:solidFill>
              </a:rPr>
              <a:t> 1: so </a:t>
            </a:r>
            <a:r>
              <a:rPr lang="en-US" err="1">
                <a:solidFill>
                  <a:schemeClr val="tx1"/>
                </a:solidFill>
              </a:rPr>
              <a:t>sánh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kết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quả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cài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đặt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khóa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luận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với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bài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báo</a:t>
            </a:r>
            <a:r>
              <a:rPr lang="en-US">
                <a:solidFill>
                  <a:schemeClr val="tx1"/>
                </a:solidFill>
              </a:rPr>
              <a:t> gốc.</a:t>
            </a:r>
          </a:p>
          <a:p>
            <a:pPr marL="285750" indent="-285750"/>
            <a:r>
              <a:rPr lang="en-US" err="1">
                <a:solidFill>
                  <a:schemeClr val="tx1"/>
                </a:solidFill>
              </a:rPr>
              <a:t>Thí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nghiệm</a:t>
            </a:r>
            <a:r>
              <a:rPr lang="en-US">
                <a:solidFill>
                  <a:schemeClr val="tx1"/>
                </a:solidFill>
              </a:rPr>
              <a:t> 2: s</a:t>
            </a:r>
            <a:r>
              <a:rPr lang="vi-VN">
                <a:solidFill>
                  <a:schemeClr val="tx1"/>
                </a:solidFill>
              </a:rPr>
              <a:t>o sánh phương pháp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xem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xét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nhiều đối tượng với phương pháp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truyền thống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 err="1">
                <a:solidFill>
                  <a:schemeClr val="tx1"/>
                </a:solidFill>
              </a:rPr>
              <a:t>thí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nghiệm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mở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rộng</a:t>
            </a:r>
            <a:r>
              <a:rPr lang="en-US">
                <a:solidFill>
                  <a:schemeClr val="tx1"/>
                </a:solidFill>
              </a:rPr>
              <a:t>).</a:t>
            </a:r>
          </a:p>
          <a:p>
            <a:pPr marL="285750" indent="-285750"/>
            <a:r>
              <a:rPr lang="en-US" err="1">
                <a:solidFill>
                  <a:schemeClr val="tx1"/>
                </a:solidFill>
              </a:rPr>
              <a:t>Thí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nghiệm</a:t>
            </a:r>
            <a:r>
              <a:rPr lang="en-US">
                <a:solidFill>
                  <a:schemeClr val="tx1"/>
                </a:solidFill>
              </a:rPr>
              <a:t> 3: p</a:t>
            </a:r>
            <a:r>
              <a:rPr lang="vi-VN">
                <a:solidFill>
                  <a:schemeClr val="tx1"/>
                </a:solidFill>
              </a:rPr>
              <a:t>hân tích và tinh chỉnh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mô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hình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quy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trình phương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pháp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xem xét nhiều đối tượng</a:t>
            </a:r>
            <a:r>
              <a:rPr lang="en-US">
                <a:solidFill>
                  <a:schemeClr val="tx1"/>
                </a:solidFill>
              </a:rPr>
              <a:t> (</a:t>
            </a:r>
            <a:r>
              <a:rPr lang="en-US" err="1">
                <a:solidFill>
                  <a:schemeClr val="tx1"/>
                </a:solidFill>
              </a:rPr>
              <a:t>thí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nghiệm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mở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rộng</a:t>
            </a:r>
            <a:r>
              <a:rPr lang="en-US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62976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thí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nghiệm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27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1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361754"/>
            <a:ext cx="7833450" cy="172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r>
              <a:rPr lang="en-US" err="1"/>
              <a:t>Dùng</a:t>
            </a:r>
            <a:r>
              <a:rPr lang="en-US"/>
              <a:t> </a:t>
            </a:r>
            <a:r>
              <a:rPr lang="vi-VN"/>
              <a:t>phương pháp xem xét nhiều đối tượng để tiến hành thử nghiệm trên tập dữ liệu BPI 2017. </a:t>
            </a:r>
            <a:endParaRPr lang="en-US"/>
          </a:p>
          <a:p>
            <a:r>
              <a:rPr lang="en-US"/>
              <a:t>S</a:t>
            </a:r>
            <a:r>
              <a:rPr lang="vi-VN"/>
              <a:t>ử dụng kết quả có được để so sánh với kết quả trong bài báo </a:t>
            </a:r>
            <a:r>
              <a:rPr lang="vi-VN" err="1"/>
              <a:t>gố</a:t>
            </a:r>
            <a:r>
              <a:rPr lang="en-US"/>
              <a:t>c.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Thí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nghiệm</a:t>
            </a:r>
            <a:r>
              <a:rPr lang="en-US" sz="2400">
                <a:solidFill>
                  <a:schemeClr val="tx1"/>
                </a:solidFill>
              </a:rPr>
              <a:t> 1 - So </a:t>
            </a:r>
            <a:r>
              <a:rPr lang="en-US" sz="2400" err="1">
                <a:solidFill>
                  <a:schemeClr val="tx1"/>
                </a:solidFill>
              </a:rPr>
              <a:t>sánh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cài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đặt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của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khóa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luận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với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bài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báo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gốc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28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43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29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879505C-A293-1E62-C0CA-8F3322FA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" y="1502941"/>
            <a:ext cx="4258733" cy="2137617"/>
          </a:xfrm>
          <a:prstGeom prst="rect">
            <a:avLst/>
          </a:prstGeom>
          <a:ln w="12700">
            <a:noFill/>
          </a:ln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1C1467A-BECE-62D5-FD28-66E24F61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9531" y="195028"/>
            <a:ext cx="4524391" cy="4258146"/>
          </a:xfrm>
          <a:prstGeom prst="rect">
            <a:avLst/>
          </a:prstGeom>
          <a:ln w="12700">
            <a:noFill/>
          </a:ln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8" y="292625"/>
            <a:ext cx="39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bài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báo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gốc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98318E5-3E25-E5A2-45DF-A60019025D27}"/>
              </a:ext>
            </a:extLst>
          </p:cNvPr>
          <p:cNvSpPr txBox="1"/>
          <p:nvPr/>
        </p:nvSpPr>
        <p:spPr>
          <a:xfrm>
            <a:off x="736330" y="4512839"/>
            <a:ext cx="30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Barlow" panose="00000500000000000000" pitchFamily="2" charset="0"/>
              </a:rPr>
              <a:t>a) </a:t>
            </a:r>
            <a:r>
              <a:rPr lang="en-US" sz="1800" err="1">
                <a:latin typeface="Barlow" panose="00000500000000000000" pitchFamily="2" charset="0"/>
              </a:rPr>
              <a:t>Phương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pháp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truyền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thống</a:t>
            </a:r>
            <a:endParaRPr lang="en-US" sz="1800">
              <a:latin typeface="Barlow" panose="00000500000000000000" pitchFamily="2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9EB30DB-D750-4540-BF93-2CBB03129551}"/>
              </a:ext>
            </a:extLst>
          </p:cNvPr>
          <p:cNvSpPr txBox="1"/>
          <p:nvPr/>
        </p:nvSpPr>
        <p:spPr>
          <a:xfrm>
            <a:off x="4824761" y="4513809"/>
            <a:ext cx="452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Barlow" panose="00000500000000000000" pitchFamily="2" charset="0"/>
              </a:rPr>
              <a:t>b) </a:t>
            </a:r>
            <a:r>
              <a:rPr lang="en-US" sz="1800" err="1">
                <a:latin typeface="Barlow" panose="00000500000000000000" pitchFamily="2" charset="0"/>
              </a:rPr>
              <a:t>Phương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pháp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xem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xét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nhiều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đối</a:t>
            </a:r>
            <a:r>
              <a:rPr lang="en-US" sz="1800">
                <a:latin typeface="Barlow" panose="00000500000000000000" pitchFamily="2" charset="0"/>
              </a:rPr>
              <a:t> </a:t>
            </a:r>
            <a:r>
              <a:rPr lang="en-US" sz="1800" err="1">
                <a:latin typeface="Barlow" panose="00000500000000000000" pitchFamily="2" charset="0"/>
              </a:rPr>
              <a:t>tượng</a:t>
            </a:r>
            <a:endParaRPr lang="en-US" sz="1800">
              <a:latin typeface="Barlow" panose="00000500000000000000" pitchFamily="2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7DD5D45-EBF4-AFF6-62BF-FF9838A35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798" y="132552"/>
            <a:ext cx="951124" cy="16395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Hình chữ nhật 11">
            <a:extLst>
              <a:ext uri="{FF2B5EF4-FFF2-40B4-BE49-F238E27FC236}">
                <a16:creationId xmlns:a16="http://schemas.microsoft.com/office/drawing/2014/main" id="{CAE50B4B-F59E-4041-51AD-1ADDBCC0819D}"/>
              </a:ext>
            </a:extLst>
          </p:cNvPr>
          <p:cNvSpPr/>
          <p:nvPr/>
        </p:nvSpPr>
        <p:spPr>
          <a:xfrm>
            <a:off x="7086957" y="1946909"/>
            <a:ext cx="409956" cy="624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5" name="Đường kết nối: Cong 14">
            <a:extLst>
              <a:ext uri="{FF2B5EF4-FFF2-40B4-BE49-F238E27FC236}">
                <a16:creationId xmlns:a16="http://schemas.microsoft.com/office/drawing/2014/main" id="{00628457-2BF3-784C-E472-B108C3489958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7185077" y="1059189"/>
            <a:ext cx="994578" cy="78086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A66E9EC-FDA9-1183-AC46-4E186F345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498" y="614973"/>
            <a:ext cx="1493435" cy="14003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8" name="Đường kết nối: Cong 17">
            <a:extLst>
              <a:ext uri="{FF2B5EF4-FFF2-40B4-BE49-F238E27FC236}">
                <a16:creationId xmlns:a16="http://schemas.microsoft.com/office/drawing/2014/main" id="{F2876D9C-663A-0D7A-E4B2-14A369002A0E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5397072" y="1811503"/>
            <a:ext cx="1158370" cy="156608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6119B8EA-E55D-CE14-D7C3-79FFD9D24DCC}"/>
              </a:ext>
            </a:extLst>
          </p:cNvPr>
          <p:cNvSpPr/>
          <p:nvPr/>
        </p:nvSpPr>
        <p:spPr>
          <a:xfrm>
            <a:off x="6431637" y="3173729"/>
            <a:ext cx="655320" cy="624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298574" y="1911600"/>
            <a:ext cx="579688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ĐỀ TÀI</a:t>
            </a:r>
            <a:endParaRPr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1"/>
          </p:nvPr>
        </p:nvSpPr>
        <p:spPr>
          <a:xfrm>
            <a:off x="1298573" y="2827500"/>
            <a:ext cx="5924478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Bài toán phân tích hiệu năng quy trình.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Các phương pháp </a:t>
            </a:r>
            <a:r>
              <a:rPr lang="en-US" sz="1800">
                <a:solidFill>
                  <a:schemeClr val="tx1"/>
                </a:solidFill>
              </a:rPr>
              <a:t>được đề xuất.</a:t>
            </a:r>
            <a:endParaRPr 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-2575"/>
            <a:ext cx="46544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algn="ctr"/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phiên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bản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mã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nguồn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mới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nhất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của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tác</a:t>
            </a:r>
            <a:r>
              <a:rPr lang="en-US" sz="2400">
                <a:solidFill>
                  <a:schemeClr val="tx1"/>
                </a:solidFill>
              </a:rPr>
              <a:t> giả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DF0DA68-079E-53DE-BFCC-DE2085C01E55}"/>
              </a:ext>
            </a:extLst>
          </p:cNvPr>
          <p:cNvSpPr txBox="1">
            <a:spLocks/>
          </p:cNvSpPr>
          <p:nvPr/>
        </p:nvSpPr>
        <p:spPr>
          <a:xfrm>
            <a:off x="4951142" y="-971"/>
            <a:ext cx="38961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algn="ctr"/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quả của khóa luận</a:t>
            </a:r>
          </a:p>
        </p:txBody>
      </p:sp>
      <p:pic>
        <p:nvPicPr>
          <p:cNvPr id="6" name="Hình ảnh 5" descr="Ảnh có chứa ánh sáng, tác phẩm nghệ thuật&#10;&#10;Mô tả được tạo tự động với mức tin cậy trung bình">
            <a:extLst>
              <a:ext uri="{FF2B5EF4-FFF2-40B4-BE49-F238E27FC236}">
                <a16:creationId xmlns:a16="http://schemas.microsoft.com/office/drawing/2014/main" id="{7B4D6D6B-5112-F537-B775-0CA3DD54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826"/>
            <a:ext cx="4392386" cy="4677674"/>
          </a:xfrm>
          <a:prstGeom prst="rect">
            <a:avLst/>
          </a:prstGeom>
        </p:spPr>
      </p:pic>
      <p:pic>
        <p:nvPicPr>
          <p:cNvPr id="9" name="Hình ảnh 8" descr="Ảnh có chứa cây giáng sinh, ánh sáng, giáng sinh, tác phẩm nghệ thuật&#10;&#10;Mô tả được tạo tự động">
            <a:extLst>
              <a:ext uri="{FF2B5EF4-FFF2-40B4-BE49-F238E27FC236}">
                <a16:creationId xmlns:a16="http://schemas.microsoft.com/office/drawing/2014/main" id="{84B66B2D-CC05-E371-B5CF-59A9D36E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0" y="789961"/>
            <a:ext cx="5119007" cy="43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31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Tổng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hợp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25806BA5-E0D3-D496-09B3-B76D8938B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34610"/>
              </p:ext>
            </p:extLst>
          </p:nvPr>
        </p:nvGraphicFramePr>
        <p:xfrm>
          <a:off x="145747" y="957940"/>
          <a:ext cx="8716101" cy="3779424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20939812"/>
                    </a:ext>
                  </a:extLst>
                </a:gridCol>
                <a:gridCol w="3204889">
                  <a:extLst>
                    <a:ext uri="{9D8B030D-6E8A-4147-A177-3AD203B41FA5}">
                      <a16:colId xmlns:a16="http://schemas.microsoft.com/office/drawing/2014/main" val="690864827"/>
                    </a:ext>
                  </a:extLst>
                </a:gridCol>
                <a:gridCol w="1872015">
                  <a:extLst>
                    <a:ext uri="{9D8B030D-6E8A-4147-A177-3AD203B41FA5}">
                      <a16:colId xmlns:a16="http://schemas.microsoft.com/office/drawing/2014/main" val="3781088994"/>
                    </a:ext>
                  </a:extLst>
                </a:gridCol>
                <a:gridCol w="2396179">
                  <a:extLst>
                    <a:ext uri="{9D8B030D-6E8A-4147-A177-3AD203B41FA5}">
                      <a16:colId xmlns:a16="http://schemas.microsoft.com/office/drawing/2014/main" val="978830323"/>
                    </a:ext>
                  </a:extLst>
                </a:gridCol>
              </a:tblGrid>
              <a:tr h="555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Hoạt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động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đo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Kết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quả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bài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báo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Phiên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bản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mã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nguồn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mới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nhất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của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tác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giả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88203"/>
                  </a:ext>
                </a:extLst>
              </a:tr>
              <a:tr h="2904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15m 34s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15m 34s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78825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37s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37s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28662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4h 59m 18s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4h 59m 18s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1002"/>
                  </a:ext>
                </a:extLst>
              </a:tr>
              <a:tr h="29044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31D 22h 11m 42s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31D 19h 39m 39s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06578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30D 20h 2m 34s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30D 19h 55m 27s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0132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12D 1h 44m 15s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12D 0h 15m 17s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8322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4D 10h 45m 33s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4D 8h 23m 57s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80631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2m 17s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1m 26s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747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7D 21h 19m 28s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7D 19h 53m 20s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93220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3D 15h 9m 23s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5D 5h 41m 56s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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3683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19h 36m 9s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22m 31s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69566"/>
                  </a:ext>
                </a:extLst>
              </a:tr>
              <a:tr h="261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pooling time of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4D 10h 41m 21s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0s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50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32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Tổng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hợp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25806BA5-E0D3-D496-09B3-B76D8938BB11}"/>
              </a:ext>
            </a:extLst>
          </p:cNvPr>
          <p:cNvGraphicFramePr>
            <a:graphicFrameLocks noGrp="1"/>
          </p:cNvGraphicFramePr>
          <p:nvPr/>
        </p:nvGraphicFramePr>
        <p:xfrm>
          <a:off x="145747" y="957940"/>
          <a:ext cx="8716101" cy="3779424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20939812"/>
                    </a:ext>
                  </a:extLst>
                </a:gridCol>
                <a:gridCol w="3204889">
                  <a:extLst>
                    <a:ext uri="{9D8B030D-6E8A-4147-A177-3AD203B41FA5}">
                      <a16:colId xmlns:a16="http://schemas.microsoft.com/office/drawing/2014/main" val="690864827"/>
                    </a:ext>
                  </a:extLst>
                </a:gridCol>
                <a:gridCol w="1872015">
                  <a:extLst>
                    <a:ext uri="{9D8B030D-6E8A-4147-A177-3AD203B41FA5}">
                      <a16:colId xmlns:a16="http://schemas.microsoft.com/office/drawing/2014/main" val="3781088994"/>
                    </a:ext>
                  </a:extLst>
                </a:gridCol>
                <a:gridCol w="2396179">
                  <a:extLst>
                    <a:ext uri="{9D8B030D-6E8A-4147-A177-3AD203B41FA5}">
                      <a16:colId xmlns:a16="http://schemas.microsoft.com/office/drawing/2014/main" val="978830323"/>
                    </a:ext>
                  </a:extLst>
                </a:gridCol>
              </a:tblGrid>
              <a:tr h="555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Hoạt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động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đo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Phiên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bản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mã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nguồn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mới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nhất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của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tác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giả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Cài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đặt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khóa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luận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88203"/>
                  </a:ext>
                </a:extLst>
              </a:tr>
              <a:tr h="2904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15m 34s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15m 34s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78825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37s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28662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4h 59m 18s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4h 59m 18s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1002"/>
                  </a:ext>
                </a:extLst>
              </a:tr>
              <a:tr h="29044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31D 19h 39m 39s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27D 11h 15m 41s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06578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30D 19h 55m 27s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30D 16h 27m 39s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0132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12D 0h 15m 17s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8D 11h 40m 23s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8322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4D 8h 23m 57s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4D 8h 23m 57s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80631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1m 26s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1m 26s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747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synchronization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7D 19h 53m 20s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7D 19h 53m 20s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93220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5D 5h 41m 56s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4D 8h 1m 36s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3683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22m 31s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22m 21s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69566"/>
                  </a:ext>
                </a:extLst>
              </a:tr>
              <a:tr h="261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pooling time of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86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33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Tổng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hợp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25806BA5-E0D3-D496-09B3-B76D8938BB11}"/>
              </a:ext>
            </a:extLst>
          </p:cNvPr>
          <p:cNvGraphicFramePr>
            <a:graphicFrameLocks noGrp="1"/>
          </p:cNvGraphicFramePr>
          <p:nvPr/>
        </p:nvGraphicFramePr>
        <p:xfrm>
          <a:off x="145747" y="957940"/>
          <a:ext cx="8716101" cy="1387961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20939812"/>
                    </a:ext>
                  </a:extLst>
                </a:gridCol>
                <a:gridCol w="3204889">
                  <a:extLst>
                    <a:ext uri="{9D8B030D-6E8A-4147-A177-3AD203B41FA5}">
                      <a16:colId xmlns:a16="http://schemas.microsoft.com/office/drawing/2014/main" val="690864827"/>
                    </a:ext>
                  </a:extLst>
                </a:gridCol>
                <a:gridCol w="1872015">
                  <a:extLst>
                    <a:ext uri="{9D8B030D-6E8A-4147-A177-3AD203B41FA5}">
                      <a16:colId xmlns:a16="http://schemas.microsoft.com/office/drawing/2014/main" val="3781088994"/>
                    </a:ext>
                  </a:extLst>
                </a:gridCol>
                <a:gridCol w="2396179">
                  <a:extLst>
                    <a:ext uri="{9D8B030D-6E8A-4147-A177-3AD203B41FA5}">
                      <a16:colId xmlns:a16="http://schemas.microsoft.com/office/drawing/2014/main" val="978830323"/>
                    </a:ext>
                  </a:extLst>
                </a:gridCol>
              </a:tblGrid>
              <a:tr h="555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Hoạt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động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đo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Phiên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bản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mã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nguồn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mới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nhất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của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tác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giả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Cài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đặt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khóa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luận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88203"/>
                  </a:ext>
                </a:extLst>
              </a:tr>
              <a:tr h="2904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31D 19h 39m 39s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27D 11h 15m 41s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06578"/>
                  </a:ext>
                </a:extLst>
              </a:tr>
              <a:tr h="290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median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30D 19h 55m 27s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30D 16h 27m 39s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01326"/>
                  </a:ext>
                </a:extLst>
              </a:tr>
              <a:tr h="251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stdev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. </a:t>
                      </a:r>
                      <a:r>
                        <a:rPr lang="en-US" sz="1400" u="none" strike="noStrike" err="1">
                          <a:effectLst/>
                          <a:latin typeface="Barlow" panose="00000500000000000000" pitchFamily="2" charset="0"/>
                        </a:rPr>
                        <a:t>sojurn</a:t>
                      </a: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12D 0h 15m 17s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8D 11h 40m 23s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83226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F93749BE-8428-50A0-A144-94ABD7E46C09}"/>
              </a:ext>
            </a:extLst>
          </p:cNvPr>
          <p:cNvSpPr txBox="1">
            <a:spLocks/>
          </p:cNvSpPr>
          <p:nvPr/>
        </p:nvSpPr>
        <p:spPr>
          <a:xfrm>
            <a:off x="145747" y="2345901"/>
            <a:ext cx="8998253" cy="183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139700" indent="0" algn="ctr">
              <a:buNone/>
            </a:pPr>
            <a:r>
              <a:rPr lang="en-US" b="1" err="1"/>
              <a:t>Thời</a:t>
            </a:r>
            <a:r>
              <a:rPr lang="en-US" b="1"/>
              <a:t> </a:t>
            </a:r>
            <a:r>
              <a:rPr lang="en-US" b="1" err="1"/>
              <a:t>gian</a:t>
            </a:r>
            <a:r>
              <a:rPr lang="en-US" b="1"/>
              <a:t> </a:t>
            </a:r>
            <a:r>
              <a:rPr lang="en-US" b="1" err="1"/>
              <a:t>lưu</a:t>
            </a:r>
            <a:r>
              <a:rPr lang="en-US" b="1"/>
              <a:t> </a:t>
            </a:r>
            <a:r>
              <a:rPr lang="en-US" b="1" err="1"/>
              <a:t>trú</a:t>
            </a:r>
            <a:r>
              <a:rPr lang="en-US" b="1"/>
              <a:t> = </a:t>
            </a:r>
            <a:r>
              <a:rPr lang="en-US" b="1" err="1"/>
              <a:t>thời</a:t>
            </a:r>
            <a:r>
              <a:rPr lang="en-US" b="1"/>
              <a:t> </a:t>
            </a:r>
            <a:r>
              <a:rPr lang="en-US" b="1" err="1"/>
              <a:t>điểm</a:t>
            </a:r>
            <a:r>
              <a:rPr lang="en-US" b="1"/>
              <a:t> </a:t>
            </a:r>
            <a:r>
              <a:rPr lang="en-US" b="1" err="1"/>
              <a:t>kết</a:t>
            </a:r>
            <a:r>
              <a:rPr lang="en-US" b="1"/>
              <a:t> </a:t>
            </a:r>
            <a:r>
              <a:rPr lang="en-US" b="1" err="1"/>
              <a:t>thúc</a:t>
            </a:r>
            <a:r>
              <a:rPr lang="en-US" b="1"/>
              <a:t> </a:t>
            </a:r>
            <a:r>
              <a:rPr lang="en-US" b="1" err="1"/>
              <a:t>sự</a:t>
            </a:r>
            <a:r>
              <a:rPr lang="en-US" b="1"/>
              <a:t> </a:t>
            </a:r>
            <a:r>
              <a:rPr lang="en-US" b="1" err="1"/>
              <a:t>kiện</a:t>
            </a:r>
            <a:r>
              <a:rPr lang="en-US" b="1"/>
              <a:t> – </a:t>
            </a:r>
            <a:r>
              <a:rPr lang="en-US" b="1" err="1"/>
              <a:t>thời</a:t>
            </a:r>
            <a:r>
              <a:rPr lang="en-US" b="1"/>
              <a:t> </a:t>
            </a:r>
            <a:r>
              <a:rPr lang="en-US" b="1" err="1"/>
              <a:t>điểm</a:t>
            </a:r>
            <a:r>
              <a:rPr lang="en-US" b="1"/>
              <a:t> </a:t>
            </a:r>
            <a:r>
              <a:rPr lang="en-US" b="1" err="1"/>
              <a:t>bắt</a:t>
            </a:r>
            <a:r>
              <a:rPr lang="en-US" b="1"/>
              <a:t> </a:t>
            </a:r>
            <a:r>
              <a:rPr lang="en-US" b="1" err="1"/>
              <a:t>đầu</a:t>
            </a:r>
            <a:r>
              <a:rPr lang="en-US" b="1"/>
              <a:t> token visit </a:t>
            </a:r>
            <a:r>
              <a:rPr lang="en-US" b="1" err="1"/>
              <a:t>muộn</a:t>
            </a:r>
            <a:r>
              <a:rPr lang="en-US" b="1"/>
              <a:t> </a:t>
            </a:r>
            <a:r>
              <a:rPr lang="en-US" b="1" err="1"/>
              <a:t>nhất</a:t>
            </a:r>
            <a:endParaRPr lang="en-US" b="1"/>
          </a:p>
          <a:p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Phiên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bản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mã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nguồn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mới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nhất</a:t>
            </a:r>
            <a:r>
              <a:rPr lang="en-US">
                <a:solidFill>
                  <a:schemeClr val="tx1"/>
                </a:solidFill>
                <a:latin typeface="Barlow" panose="00000500000000000000" pitchFamily="2" charset="0"/>
              </a:rPr>
              <a:t>: </a:t>
            </a:r>
            <a:r>
              <a:rPr lang="en-US"/>
              <a:t>token visit </a:t>
            </a:r>
            <a:r>
              <a:rPr lang="en-US" u="sng" err="1"/>
              <a:t>sớm</a:t>
            </a:r>
            <a:r>
              <a:rPr lang="en-US" u="sng"/>
              <a:t> </a:t>
            </a:r>
            <a:r>
              <a:rPr lang="en-US" u="sng" err="1"/>
              <a:t>nhất</a:t>
            </a:r>
            <a:r>
              <a:rPr lang="en-US"/>
              <a:t>.</a:t>
            </a:r>
          </a:p>
          <a:p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Cài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đặt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khóa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luận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</a:t>
            </a:r>
            <a:r>
              <a:rPr lang="en-US"/>
              <a:t>token visit </a:t>
            </a:r>
            <a:r>
              <a:rPr lang="en-US" u="sng" err="1"/>
              <a:t>muộn</a:t>
            </a:r>
            <a:r>
              <a:rPr lang="en-US" u="sng"/>
              <a:t> </a:t>
            </a:r>
            <a:r>
              <a:rPr lang="en-US" u="sng" err="1"/>
              <a:t>nhất</a:t>
            </a:r>
            <a:r>
              <a:rPr lang="en-US"/>
              <a:t>.</a:t>
            </a:r>
            <a:endParaRPr lang="en-US" sz="1800" i="0" u="none" strike="noStrike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34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Tổng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hợp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25806BA5-E0D3-D496-09B3-B76D8938B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9308"/>
              </p:ext>
            </p:extLst>
          </p:nvPr>
        </p:nvGraphicFramePr>
        <p:xfrm>
          <a:off x="145747" y="957940"/>
          <a:ext cx="8716101" cy="1146381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20939812"/>
                    </a:ext>
                  </a:extLst>
                </a:gridCol>
                <a:gridCol w="3204889">
                  <a:extLst>
                    <a:ext uri="{9D8B030D-6E8A-4147-A177-3AD203B41FA5}">
                      <a16:colId xmlns:a16="http://schemas.microsoft.com/office/drawing/2014/main" val="690864827"/>
                    </a:ext>
                  </a:extLst>
                </a:gridCol>
                <a:gridCol w="1872015">
                  <a:extLst>
                    <a:ext uri="{9D8B030D-6E8A-4147-A177-3AD203B41FA5}">
                      <a16:colId xmlns:a16="http://schemas.microsoft.com/office/drawing/2014/main" val="3781088994"/>
                    </a:ext>
                  </a:extLst>
                </a:gridCol>
                <a:gridCol w="2396179">
                  <a:extLst>
                    <a:ext uri="{9D8B030D-6E8A-4147-A177-3AD203B41FA5}">
                      <a16:colId xmlns:a16="http://schemas.microsoft.com/office/drawing/2014/main" val="978830323"/>
                    </a:ext>
                  </a:extLst>
                </a:gridCol>
              </a:tblGrid>
              <a:tr h="593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Hoạt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động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Độ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đo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Phiên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bản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mã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nguồn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mới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nhất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của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tác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giả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Cài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đặt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khóa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luận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88203"/>
                  </a:ext>
                </a:extLst>
              </a:tr>
              <a:tr h="2689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5D 5h 41m 56s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4D 8h 1m 36s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3683"/>
                  </a:ext>
                </a:extLst>
              </a:tr>
              <a:tr h="284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mean lagging time of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22m 31s</a:t>
                      </a: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</a:rPr>
                        <a:t>22m 21s 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Barlow" panose="00000500000000000000" pitchFamily="2" charset="0"/>
                          <a:sym typeface="Wingdings 3" panose="05040102010807070707" pitchFamily="18" charset="2"/>
                        </a:rPr>
                        <a:t>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5910" marR="5910" marT="59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69566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A0A559AF-227F-2228-FD5F-1A2C7AB8DA42}"/>
              </a:ext>
            </a:extLst>
          </p:cNvPr>
          <p:cNvSpPr txBox="1">
            <a:spLocks/>
          </p:cNvSpPr>
          <p:nvPr/>
        </p:nvSpPr>
        <p:spPr>
          <a:xfrm>
            <a:off x="145747" y="2104321"/>
            <a:ext cx="8716101" cy="14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139700" indent="0" algn="ctr">
              <a:buNone/>
            </a:pPr>
            <a:r>
              <a:rPr lang="en-US" b="1" err="1"/>
              <a:t>Nếu</a:t>
            </a:r>
            <a:r>
              <a:rPr lang="en-US" b="1"/>
              <a:t> </a:t>
            </a:r>
            <a:r>
              <a:rPr lang="en-US" b="1" err="1"/>
              <a:t>thời</a:t>
            </a:r>
            <a:r>
              <a:rPr lang="en-US" b="1"/>
              <a:t> </a:t>
            </a:r>
            <a:r>
              <a:rPr lang="en-US" b="1" err="1"/>
              <a:t>gian</a:t>
            </a:r>
            <a:r>
              <a:rPr lang="en-US" b="1"/>
              <a:t> </a:t>
            </a:r>
            <a:r>
              <a:rPr lang="en-US" b="1" err="1"/>
              <a:t>trễ</a:t>
            </a:r>
            <a:r>
              <a:rPr lang="en-US" b="1"/>
              <a:t> &lt; 0 </a:t>
            </a:r>
            <a:r>
              <a:rPr lang="en-US" b="1" err="1"/>
              <a:t>thì</a:t>
            </a:r>
            <a:r>
              <a:rPr lang="en-US" b="1"/>
              <a:t> </a:t>
            </a:r>
            <a:r>
              <a:rPr lang="en-US" b="1" err="1"/>
              <a:t>mặc</a:t>
            </a:r>
            <a:r>
              <a:rPr lang="en-US" b="1"/>
              <a:t> </a:t>
            </a:r>
            <a:r>
              <a:rPr lang="en-US" b="1" err="1"/>
              <a:t>định</a:t>
            </a:r>
            <a:r>
              <a:rPr lang="en-US" b="1"/>
              <a:t> </a:t>
            </a:r>
            <a:r>
              <a:rPr lang="en-US" b="1" err="1"/>
              <a:t>thời</a:t>
            </a:r>
            <a:r>
              <a:rPr lang="en-US" b="1"/>
              <a:t> </a:t>
            </a:r>
            <a:r>
              <a:rPr lang="en-US" b="1" err="1"/>
              <a:t>gian</a:t>
            </a:r>
            <a:r>
              <a:rPr lang="en-US" b="1"/>
              <a:t> </a:t>
            </a:r>
            <a:r>
              <a:rPr lang="en-US" b="1" err="1"/>
              <a:t>trễ</a:t>
            </a:r>
            <a:r>
              <a:rPr lang="en-US" b="1"/>
              <a:t> = 0</a:t>
            </a:r>
          </a:p>
          <a:p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Phiên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bản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mã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nguồn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mới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nhất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n</a:t>
            </a:r>
            <a:r>
              <a:rPr lang="en-US"/>
              <a:t>ếu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trễ</a:t>
            </a:r>
            <a:r>
              <a:rPr lang="en-US"/>
              <a:t> &lt; 0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trễ</a:t>
            </a:r>
            <a:r>
              <a:rPr lang="en-US"/>
              <a:t> 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= none </a:t>
            </a:r>
            <a:r>
              <a:rPr lang="en-US">
                <a:solidFill>
                  <a:schemeClr val="tx1"/>
                </a:solidFill>
                <a:latin typeface="Barlow" panose="00000500000000000000" pitchFamily="2" charset="0"/>
              </a:rPr>
              <a:t>(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tồn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).</a:t>
            </a:r>
            <a:endParaRPr lang="en-US" u="sng"/>
          </a:p>
          <a:p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Cài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đặt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khóa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u="none" strike="noStrike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luận</a:t>
            </a:r>
            <a:r>
              <a:rPr lang="en-US" sz="1800" u="none" strike="noStrike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</a:t>
            </a:r>
            <a:r>
              <a:rPr lang="en-US">
                <a:solidFill>
                  <a:schemeClr val="tx1"/>
                </a:solidFill>
                <a:latin typeface="Barlow" panose="00000500000000000000" pitchFamily="2" charset="0"/>
              </a:rPr>
              <a:t> n</a:t>
            </a:r>
            <a:r>
              <a:rPr lang="en-US"/>
              <a:t>ếu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trễ</a:t>
            </a:r>
            <a:r>
              <a:rPr lang="en-US"/>
              <a:t> &lt; 0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trễ</a:t>
            </a:r>
            <a:r>
              <a:rPr lang="en-US"/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160313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361754"/>
            <a:ext cx="7833450" cy="296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endParaRPr lang="en-US"/>
          </a:p>
          <a:p>
            <a:pPr marL="139700" indent="0">
              <a:buNone/>
            </a:pPr>
            <a:r>
              <a:rPr lang="vi-VN"/>
              <a:t>Sau khi hoàn thành thí nghiệm 1, nhận thấy rằng mô hình quy trình hiện tại có một số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vi-VN"/>
              <a:t>chưa hợp lý. </a:t>
            </a:r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Thí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nghiệm</a:t>
            </a:r>
            <a:r>
              <a:rPr lang="en-US" sz="2400">
                <a:solidFill>
                  <a:schemeClr val="tx1"/>
                </a:solidFill>
              </a:rPr>
              <a:t> 3 -</a:t>
            </a:r>
            <a:r>
              <a:rPr lang="vi-VN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/>
              <a:t>Phân tích và tinh chỉnh</a:t>
            </a:r>
            <a:r>
              <a:rPr lang="en-US" sz="2400"/>
              <a:t> </a:t>
            </a:r>
            <a:r>
              <a:rPr lang="vi-VN" sz="2400"/>
              <a:t>mô</a:t>
            </a:r>
            <a:r>
              <a:rPr lang="en-US" sz="2400"/>
              <a:t> </a:t>
            </a:r>
            <a:r>
              <a:rPr lang="vi-VN" sz="2400"/>
              <a:t>hình</a:t>
            </a:r>
            <a:r>
              <a:rPr lang="en-US" sz="2400"/>
              <a:t> </a:t>
            </a:r>
          </a:p>
          <a:p>
            <a:pPr marL="139700"/>
            <a:r>
              <a:rPr lang="vi-VN" sz="2400"/>
              <a:t>quy</a:t>
            </a:r>
            <a:r>
              <a:rPr lang="en-US" sz="2400"/>
              <a:t> </a:t>
            </a:r>
            <a:r>
              <a:rPr lang="vi-VN" sz="2400"/>
              <a:t>trình phương</a:t>
            </a:r>
            <a:r>
              <a:rPr lang="en-US" sz="2400"/>
              <a:t> </a:t>
            </a:r>
            <a:r>
              <a:rPr lang="vi-VN" sz="2400"/>
              <a:t>pháp</a:t>
            </a:r>
            <a:r>
              <a:rPr lang="en-US" sz="2400"/>
              <a:t> </a:t>
            </a:r>
            <a:r>
              <a:rPr lang="vi-VN" sz="2400"/>
              <a:t>xem xét nhiều đối tượng</a:t>
            </a:r>
            <a:r>
              <a:rPr lang="en-US" sz="2400"/>
              <a:t> </a:t>
            </a:r>
          </a:p>
          <a:p>
            <a:pPr marL="139700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thí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nghiệm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mở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rộng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ngoài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bài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báo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gốc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35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43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1" y="1361754"/>
            <a:ext cx="3851999" cy="333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r>
              <a:rPr lang="en-US"/>
              <a:t>Đ</a:t>
            </a:r>
            <a:r>
              <a:rPr lang="vi-VN"/>
              <a:t>ối với các hoạt động </a:t>
            </a:r>
            <a:r>
              <a:rPr lang="vi-VN" err="1"/>
              <a:t>Accept</a:t>
            </a:r>
            <a:r>
              <a:rPr lang="vi-VN"/>
              <a:t>, </a:t>
            </a:r>
            <a:r>
              <a:rPr lang="vi-VN" err="1"/>
              <a:t>Complete</a:t>
            </a:r>
            <a:r>
              <a:rPr lang="vi-VN"/>
              <a:t> và </a:t>
            </a:r>
            <a:r>
              <a:rPr lang="vi-VN" err="1"/>
              <a:t>Create</a:t>
            </a:r>
            <a:r>
              <a:rPr lang="en-US"/>
              <a:t> </a:t>
            </a:r>
            <a:r>
              <a:rPr lang="vi-VN" err="1"/>
              <a:t>Offer</a:t>
            </a:r>
            <a:r>
              <a:rPr lang="en-US"/>
              <a:t>: không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.</a:t>
            </a:r>
          </a:p>
          <a:p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: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Accept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Create Offer.</a:t>
            </a:r>
          </a:p>
          <a:p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>
                <a:solidFill>
                  <a:schemeClr val="tx1"/>
                </a:solidFill>
              </a:rPr>
              <a:t>Điểm bất </a:t>
            </a:r>
            <a:r>
              <a:rPr lang="en-US" sz="2400" err="1">
                <a:solidFill>
                  <a:schemeClr val="tx1"/>
                </a:solidFill>
              </a:rPr>
              <a:t>thường</a:t>
            </a:r>
            <a:r>
              <a:rPr lang="en-US" sz="240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36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Hình ảnh 3" descr="Ảnh có chứa cây giáng sinh, ánh sáng, giáng sinh, tác phẩm nghệ thuật&#10;&#10;Mô tả được tạo tự động">
            <a:extLst>
              <a:ext uri="{FF2B5EF4-FFF2-40B4-BE49-F238E27FC236}">
                <a16:creationId xmlns:a16="http://schemas.microsoft.com/office/drawing/2014/main" id="{F2F7F8D3-F527-2CF8-897E-8833AB425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6" t="35579" r="27120" b="45338"/>
          <a:stretch/>
        </p:blipFill>
        <p:spPr>
          <a:xfrm>
            <a:off x="4824761" y="1890032"/>
            <a:ext cx="4159958" cy="154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4761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361754"/>
            <a:ext cx="3852000" cy="296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r>
              <a:rPr lang="en-US"/>
              <a:t>C</a:t>
            </a:r>
            <a:r>
              <a:rPr lang="vi-VN"/>
              <a:t>ác hoạt động </a:t>
            </a:r>
            <a:r>
              <a:rPr lang="vi-VN" err="1"/>
              <a:t>Cancel</a:t>
            </a:r>
            <a:r>
              <a:rPr lang="en-US"/>
              <a:t> </a:t>
            </a:r>
            <a:r>
              <a:rPr lang="vi-VN" err="1"/>
              <a:t>Offer</a:t>
            </a:r>
            <a:r>
              <a:rPr lang="vi-VN"/>
              <a:t>, </a:t>
            </a:r>
            <a:r>
              <a:rPr lang="vi-VN" err="1"/>
              <a:t>Cancel</a:t>
            </a:r>
            <a:r>
              <a:rPr lang="en-US"/>
              <a:t> </a:t>
            </a:r>
            <a:r>
              <a:rPr lang="vi-VN" err="1"/>
              <a:t>Application</a:t>
            </a:r>
            <a:r>
              <a:rPr lang="vi-VN"/>
              <a:t> và </a:t>
            </a:r>
            <a:r>
              <a:rPr lang="vi-VN" err="1"/>
              <a:t>Call</a:t>
            </a:r>
            <a:r>
              <a:rPr lang="vi-VN"/>
              <a:t> cũng </a:t>
            </a:r>
            <a:r>
              <a:rPr lang="en-US" err="1"/>
              <a:t>không</a:t>
            </a:r>
            <a:r>
              <a:rPr lang="vi-VN"/>
              <a:t> có sự phân biệt thứ tự. </a:t>
            </a:r>
            <a:endParaRPr lang="en-US"/>
          </a:p>
          <a:p>
            <a:r>
              <a:rPr lang="en-US"/>
              <a:t>T</a:t>
            </a:r>
            <a:r>
              <a:rPr lang="vi-VN" err="1"/>
              <a:t>hứ</a:t>
            </a:r>
            <a:r>
              <a:rPr lang="vi-VN"/>
              <a:t> tự xuất hiện phù hợp với bộ dữ liệu hiện tại nên là: </a:t>
            </a:r>
            <a:r>
              <a:rPr lang="en-US"/>
              <a:t>h</a:t>
            </a:r>
            <a:r>
              <a:rPr lang="vi-VN" err="1"/>
              <a:t>oạt</a:t>
            </a:r>
            <a:r>
              <a:rPr lang="vi-VN"/>
              <a:t> động </a:t>
            </a:r>
            <a:r>
              <a:rPr lang="vi-VN" err="1"/>
              <a:t>Call</a:t>
            </a:r>
            <a:r>
              <a:rPr lang="vi-VN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vi-VN"/>
              <a:t>trước so với cả hai hoạt động </a:t>
            </a:r>
            <a:r>
              <a:rPr lang="vi-VN" err="1"/>
              <a:t>Cancel</a:t>
            </a:r>
            <a:r>
              <a:rPr lang="vi-VN"/>
              <a:t> </a:t>
            </a:r>
            <a:r>
              <a:rPr lang="vi-VN" err="1"/>
              <a:t>Offer</a:t>
            </a:r>
            <a:r>
              <a:rPr lang="vi-VN"/>
              <a:t>, </a:t>
            </a:r>
            <a:r>
              <a:rPr lang="vi-VN" err="1"/>
              <a:t>Cancel</a:t>
            </a:r>
            <a:r>
              <a:rPr lang="vi-VN"/>
              <a:t> </a:t>
            </a:r>
            <a:r>
              <a:rPr lang="vi-VN" err="1"/>
              <a:t>Application</a:t>
            </a:r>
            <a:r>
              <a:rPr lang="en-US"/>
              <a:t>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>
                <a:solidFill>
                  <a:schemeClr val="tx1"/>
                </a:solidFill>
              </a:rPr>
              <a:t>Điểm bất </a:t>
            </a:r>
            <a:r>
              <a:rPr lang="en-US" sz="2400" err="1">
                <a:solidFill>
                  <a:schemeClr val="tx1"/>
                </a:solidFill>
              </a:rPr>
              <a:t>thường</a:t>
            </a:r>
            <a:r>
              <a:rPr lang="en-US" sz="240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37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Hình ảnh 3" descr="Ảnh có chứa cây giáng sinh, ánh sáng, giáng sinh, tác phẩm nghệ thuật&#10;&#10;Mô tả được tạo tự động">
            <a:extLst>
              <a:ext uri="{FF2B5EF4-FFF2-40B4-BE49-F238E27FC236}">
                <a16:creationId xmlns:a16="http://schemas.microsoft.com/office/drawing/2014/main" id="{68C14B4A-6256-5FC3-291C-E297370AD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8" t="67733" r="44794" b="7675"/>
          <a:stretch/>
        </p:blipFill>
        <p:spPr>
          <a:xfrm>
            <a:off x="4824761" y="1779815"/>
            <a:ext cx="3956302" cy="1885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89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19999" y="1361754"/>
            <a:ext cx="3852001" cy="296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bỏ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. </a:t>
            </a:r>
          </a:p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1,513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3,271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vi-VN"/>
              <a:t>chiếm 91,02% trên tổng số 1,682 trường hợp quy trình ở bộ dữ liệu ban đầu.</a:t>
            </a:r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Lọc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dữ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liệu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2400" err="1">
                <a:solidFill>
                  <a:schemeClr val="tx1"/>
                </a:solidFill>
              </a:rPr>
              <a:t>Kết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quả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46F14-37B0-82C9-FAAE-E1952EDF504A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38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9" name="Đường kết nối: Cong 14">
            <a:extLst>
              <a:ext uri="{FF2B5EF4-FFF2-40B4-BE49-F238E27FC236}">
                <a16:creationId xmlns:a16="http://schemas.microsoft.com/office/drawing/2014/main" id="{5A8BD9DC-7B4A-6993-53FC-F2BA4D9882A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335486" y="1225300"/>
            <a:ext cx="218281" cy="1093673"/>
          </a:xfrm>
          <a:prstGeom prst="curvedConnector3">
            <a:avLst>
              <a:gd name="adj1" fmla="val 4723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ờng kết nối: Cong 20">
            <a:extLst>
              <a:ext uri="{FF2B5EF4-FFF2-40B4-BE49-F238E27FC236}">
                <a16:creationId xmlns:a16="http://schemas.microsoft.com/office/drawing/2014/main" id="{94D38E30-C038-7621-0594-11471C99FE5D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5997386" y="3645343"/>
            <a:ext cx="551543" cy="35979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B225C-D4C6-62E9-B9CD-EE81615C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46" y="0"/>
            <a:ext cx="1717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8474CF6-6D18-C0A0-773D-AF005B5A6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9" t="63635" r="18768" b="8686"/>
          <a:stretch/>
        </p:blipFill>
        <p:spPr bwMode="auto">
          <a:xfrm>
            <a:off x="6548929" y="2468841"/>
            <a:ext cx="2326450" cy="2353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B077600-DC63-76FB-6F57-9EDF65979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34034" r="-973" b="41839"/>
          <a:stretch/>
        </p:blipFill>
        <p:spPr bwMode="auto">
          <a:xfrm>
            <a:off x="6553767" y="183152"/>
            <a:ext cx="2425583" cy="208429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50044F-A32A-3C4A-A58C-D06EDC3FC8B5}"/>
              </a:ext>
            </a:extLst>
          </p:cNvPr>
          <p:cNvSpPr/>
          <p:nvPr/>
        </p:nvSpPr>
        <p:spPr>
          <a:xfrm>
            <a:off x="4824761" y="1785888"/>
            <a:ext cx="1510725" cy="10661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5164C-56CD-8538-94C0-91FEADC52FBD}"/>
              </a:ext>
            </a:extLst>
          </p:cNvPr>
          <p:cNvSpPr/>
          <p:nvPr/>
        </p:nvSpPr>
        <p:spPr>
          <a:xfrm>
            <a:off x="4531858" y="3311808"/>
            <a:ext cx="1465528" cy="13866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6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A59-9862-C9DD-39C7-F7F0FD7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Mục lục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22E0-CB22-AB48-FA5D-5FD120E1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0" y="1434158"/>
            <a:ext cx="6784500" cy="3735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Bài toán phân tích hiệu năng quy trình.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bg2"/>
                </a:solidFill>
              </a:rPr>
              <a:t>Các phương pháp </a:t>
            </a:r>
            <a:r>
              <a:rPr lang="en-US" sz="1800">
                <a:solidFill>
                  <a:schemeClr val="bg2"/>
                </a:solidFill>
              </a:rPr>
              <a:t>được đề xuất</a:t>
            </a:r>
            <a:r>
              <a:rPr lang="vi-VN" sz="1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C2D27B-25F9-A207-58AB-646092D7388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32150" y="2451017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2A1321-4579-3CCA-A4D5-7E5C169876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39527" y="3344716"/>
            <a:ext cx="6784500" cy="373500"/>
          </a:xfrm>
        </p:spPr>
        <p:txBody>
          <a:bodyPr/>
          <a:lstStyle/>
          <a:p>
            <a:pPr marL="139700" indent="0"/>
            <a:endParaRPr lang="en-US" sz="18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F6B51F-78DF-F87E-42F8-A75B80960A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527" y="4238418"/>
            <a:ext cx="6784500" cy="373500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615B0E-5FB4-3791-DBCB-1BC6E15F6708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D66E0B-5C56-07A8-90E3-B146C851255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781" y="3016687"/>
            <a:ext cx="865500" cy="447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76F71D-49D1-CB9C-96BB-469CE7141A2C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20014" y="2122991"/>
            <a:ext cx="865500" cy="447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68DE5-F24D-2DAE-80C0-91CA4D255F4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6789" y="3910387"/>
            <a:ext cx="865500" cy="447600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22A0C9C-8B61-58B2-475C-B308F7D8324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2000">
                <a:solidFill>
                  <a:schemeClr val="bg2"/>
                </a:solidFill>
              </a:rPr>
              <a:t>Giới thiệu đề tài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D4EE9C-FA90-FD07-E54D-6CF79F370F2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32150" y="2122995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bg2"/>
                </a:solidFill>
              </a:rPr>
              <a:t>Phương pháp xem xét nhiều đối tượng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776FF6A-3A9D-8392-97AB-3A1504069B14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39527" y="3016694"/>
            <a:ext cx="6784500" cy="447600"/>
          </a:xfrm>
        </p:spPr>
        <p:txBody>
          <a:bodyPr/>
          <a:lstStyle/>
          <a:p>
            <a:r>
              <a:rPr lang="en-US" sz="2000" err="1">
                <a:solidFill>
                  <a:schemeClr val="bg2"/>
                </a:solidFill>
              </a:rPr>
              <a:t>Thực</a:t>
            </a:r>
            <a:r>
              <a:rPr lang="en-US" sz="2000">
                <a:solidFill>
                  <a:schemeClr val="bg2"/>
                </a:solidFill>
              </a:rPr>
              <a:t> </a:t>
            </a:r>
            <a:r>
              <a:rPr lang="en-US" sz="2000" err="1">
                <a:solidFill>
                  <a:schemeClr val="bg2"/>
                </a:solidFill>
              </a:rPr>
              <a:t>nghiệm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5EA36F42-B05D-B74B-2187-31D766607D7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639527" y="3910393"/>
            <a:ext cx="6784500" cy="44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Tổng kết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3672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EBF66BB-E253-6884-1C14-CB34EF66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Khai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thác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quy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trình</a:t>
            </a:r>
            <a:endParaRPr lang="en-US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0433-DB6C-B574-0789-2EC39E22F978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4</a:t>
            </a:fld>
            <a:endParaRPr lang="en-US">
              <a:solidFill>
                <a:schemeClr val="tx1"/>
              </a:solidFill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952A78-CC65-6AF3-0196-F450B5AB9B30}"/>
              </a:ext>
            </a:extLst>
          </p:cNvPr>
          <p:cNvSpPr txBox="1">
            <a:spLocks/>
          </p:cNvSpPr>
          <p:nvPr/>
        </p:nvSpPr>
        <p:spPr>
          <a:xfrm>
            <a:off x="603886" y="1215981"/>
            <a:ext cx="7704000" cy="185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Là một kỹ thuật được thiết kế để áp dụng các phương pháp chuyên biệt nhằm trích xuất các kiến thức hữu ích từ dữ liệu </a:t>
            </a:r>
            <a:r>
              <a:rPr lang="en-US" sz="1800">
                <a:solidFill>
                  <a:schemeClr val="tx1"/>
                </a:solidFill>
              </a:rPr>
              <a:t>event </a:t>
            </a:r>
            <a:r>
              <a:rPr lang="vi-VN" sz="1800" err="1">
                <a:solidFill>
                  <a:schemeClr val="tx1"/>
                </a:solidFill>
              </a:rPr>
              <a:t>log</a:t>
            </a:r>
            <a:r>
              <a:rPr lang="vi-VN" sz="1800">
                <a:solidFill>
                  <a:schemeClr val="tx1"/>
                </a:solidFill>
              </a:rPr>
              <a:t> của hệ thống thông tin.</a:t>
            </a:r>
            <a:endParaRPr lang="en-US" sz="1800">
              <a:solidFill>
                <a:schemeClr val="tx1"/>
              </a:solidFill>
            </a:endParaRP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Dữ liệu event log bao gồm danh sách các sự kiện được ghi lại theo thứ tự thời gian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167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298575" y="1911600"/>
            <a:ext cx="6546850" cy="1788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 KẾT VÀ HƯỚNG PHÁT TRIỂN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 pitchFamily="2" charset="0"/>
              </a:rPr>
              <a:t>04</a:t>
            </a:r>
            <a:endParaRPr>
              <a:latin typeface="Raleway" pitchFamily="2" charset="0"/>
            </a:endParaRPr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1"/>
          </p:nvPr>
        </p:nvSpPr>
        <p:spPr>
          <a:xfrm>
            <a:off x="1298575" y="3699803"/>
            <a:ext cx="6800396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Tổng</a:t>
            </a:r>
            <a:r>
              <a:rPr lang="en-US" sz="1800"/>
              <a:t> </a:t>
            </a:r>
            <a:r>
              <a:rPr lang="en-US" sz="1800" err="1"/>
              <a:t>kết</a:t>
            </a:r>
            <a:r>
              <a:rPr lang="en-US" sz="1800"/>
              <a:t> </a:t>
            </a:r>
            <a:r>
              <a:rPr lang="en-US" sz="1800" err="1"/>
              <a:t>những</a:t>
            </a:r>
            <a:r>
              <a:rPr lang="en-US" sz="1800"/>
              <a:t> </a:t>
            </a:r>
            <a:r>
              <a:rPr lang="en-US" sz="1800" err="1"/>
              <a:t>điểm</a:t>
            </a:r>
            <a:r>
              <a:rPr lang="en-US" sz="1800"/>
              <a:t> </a:t>
            </a:r>
            <a:r>
              <a:rPr lang="en-US" sz="1800" err="1"/>
              <a:t>chính</a:t>
            </a:r>
            <a:r>
              <a:rPr lang="en-US" sz="18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hướng</a:t>
            </a:r>
            <a:r>
              <a:rPr lang="en-US" sz="1600"/>
              <a:t> </a:t>
            </a:r>
            <a:r>
              <a:rPr lang="en-US" sz="1600" err="1"/>
              <a:t>phát</a:t>
            </a:r>
            <a:r>
              <a:rPr lang="en-US" sz="1600"/>
              <a:t> </a:t>
            </a:r>
            <a:r>
              <a:rPr lang="en-US" sz="1600" err="1"/>
              <a:t>triển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tương</a:t>
            </a:r>
            <a:r>
              <a:rPr lang="en-US" sz="1600"/>
              <a:t> </a:t>
            </a:r>
            <a:r>
              <a:rPr lang="en-US" sz="1600" err="1"/>
              <a:t>lai</a:t>
            </a:r>
            <a:r>
              <a:rPr lang="en-US" sz="1600"/>
              <a:t>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7220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B885-924C-DE35-8E27-5A7B3FC25D20}"/>
              </a:ext>
            </a:extLst>
          </p:cNvPr>
          <p:cNvSpPr txBox="1"/>
          <p:nvPr/>
        </p:nvSpPr>
        <p:spPr>
          <a:xfrm>
            <a:off x="4319239" y="4554981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41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5C09A61-289F-14BD-0D74-9E65675658D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A7C0656-3A6B-C0AB-5D94-43D56ADC3D5B}"/>
              </a:ext>
            </a:extLst>
          </p:cNvPr>
          <p:cNvSpPr txBox="1">
            <a:spLocks/>
          </p:cNvSpPr>
          <p:nvPr/>
        </p:nvSpPr>
        <p:spPr>
          <a:xfrm>
            <a:off x="720000" y="1347250"/>
            <a:ext cx="7833450" cy="151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US"/>
              <a:t>T</a:t>
            </a:r>
            <a:r>
              <a:rPr lang="vi-VN" err="1"/>
              <a:t>ìm</a:t>
            </a:r>
            <a:r>
              <a:rPr lang="vi-VN"/>
              <a:t> hiểu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bày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vi-VN"/>
              <a:t>phương pháp xem xét nhiều đối tượng</a:t>
            </a:r>
            <a:r>
              <a:rPr lang="en-US"/>
              <a:t>.</a:t>
            </a:r>
          </a:p>
          <a:p>
            <a:pPr algn="just"/>
            <a:r>
              <a:rPr lang="vi-VN"/>
              <a:t>Cài đặt lại được từ đầu phương pháp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chỉnh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ở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giả</a:t>
            </a:r>
            <a:r>
              <a:rPr lang="en-US"/>
              <a:t>.</a:t>
            </a:r>
          </a:p>
          <a:p>
            <a:pPr algn="just"/>
            <a:r>
              <a:rPr lang="en-US"/>
              <a:t>C</a:t>
            </a:r>
            <a:r>
              <a:rPr lang="vi-VN"/>
              <a:t>ó được các kết quả thí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nhằm</a:t>
            </a:r>
            <a:r>
              <a:rPr lang="en-US"/>
              <a:t> 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.</a:t>
            </a:r>
          </a:p>
          <a:p>
            <a:pPr marL="139700" indent="0" algn="just">
              <a:buNone/>
            </a:pPr>
            <a:endParaRPr lang="en-US"/>
          </a:p>
          <a:p>
            <a:pPr marL="139700" indent="0" algn="just">
              <a:buNone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DF134-45EF-8972-F10E-953574DE16E6}"/>
              </a:ext>
            </a:extLst>
          </p:cNvPr>
          <p:cNvSpPr txBox="1"/>
          <p:nvPr/>
        </p:nvSpPr>
        <p:spPr>
          <a:xfrm>
            <a:off x="4319239" y="4554981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41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81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B885-924C-DE35-8E27-5A7B3FC25D20}"/>
              </a:ext>
            </a:extLst>
          </p:cNvPr>
          <p:cNvSpPr txBox="1"/>
          <p:nvPr/>
        </p:nvSpPr>
        <p:spPr>
          <a:xfrm>
            <a:off x="4319239" y="4554981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42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5C09A61-289F-14BD-0D74-9E65675658D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endParaRPr lang="en-US"/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A7C0656-3A6B-C0AB-5D94-43D56ADC3D5B}"/>
              </a:ext>
            </a:extLst>
          </p:cNvPr>
          <p:cNvSpPr txBox="1">
            <a:spLocks/>
          </p:cNvSpPr>
          <p:nvPr/>
        </p:nvSpPr>
        <p:spPr>
          <a:xfrm>
            <a:off x="720000" y="1347250"/>
            <a:ext cx="8020140" cy="153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/>
            <a:r>
              <a:rPr lang="en-US"/>
              <a:t>H</a:t>
            </a:r>
            <a:r>
              <a:rPr lang="vi-VN"/>
              <a:t>ỗ trợ phân tích hiệu năng ngay cả khi dữ liệu </a:t>
            </a:r>
            <a:r>
              <a:rPr lang="vi-VN" err="1"/>
              <a:t>event</a:t>
            </a:r>
            <a:r>
              <a:rPr lang="vi-VN"/>
              <a:t> </a:t>
            </a:r>
            <a:r>
              <a:rPr lang="vi-VN" err="1"/>
              <a:t>log</a:t>
            </a:r>
            <a:r>
              <a:rPr lang="vi-VN"/>
              <a:t> không tuân thủ các quy tắc nhất định</a:t>
            </a:r>
            <a:r>
              <a:rPr lang="en-US"/>
              <a:t>.</a:t>
            </a:r>
          </a:p>
          <a:p>
            <a:pPr algn="just"/>
            <a:r>
              <a:rPr lang="en-US"/>
              <a:t>P</a:t>
            </a:r>
            <a:r>
              <a:rPr lang="vi-VN"/>
              <a:t>hân tích hiệu năng tập trung vào đối tượng dựa trên dữ liệu </a:t>
            </a:r>
            <a:r>
              <a:rPr lang="vi-VN" err="1"/>
              <a:t>event</a:t>
            </a:r>
            <a:r>
              <a:rPr lang="vi-VN"/>
              <a:t> </a:t>
            </a:r>
            <a:r>
              <a:rPr lang="vi-VN" err="1"/>
              <a:t>log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vi-VN"/>
              <a:t>phụ thuộc quá nhiều vào mô hình quy trình</a:t>
            </a:r>
            <a:r>
              <a:rPr lang="en-US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DF134-45EF-8972-F10E-953574DE16E6}"/>
              </a:ext>
            </a:extLst>
          </p:cNvPr>
          <p:cNvSpPr txBox="1"/>
          <p:nvPr/>
        </p:nvSpPr>
        <p:spPr>
          <a:xfrm>
            <a:off x="4319239" y="4554981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42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42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082-B1A4-F0E3-EB18-DB4A2F56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25" y="1983898"/>
            <a:ext cx="7717500" cy="1828977"/>
          </a:xfrm>
        </p:spPr>
        <p:txBody>
          <a:bodyPr/>
          <a:lstStyle/>
          <a:p>
            <a:r>
              <a:rPr lang="en-US" sz="6000"/>
              <a:t>CẢM ƠN THẦY, CÔ VÀ CÁC BẠN</a:t>
            </a:r>
            <a:br>
              <a:rPr lang="en-US" sz="6000"/>
            </a:br>
            <a:r>
              <a:rPr lang="en-US" sz="6000">
                <a:solidFill>
                  <a:schemeClr val="accent1"/>
                </a:solidFill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452433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1298575" y="1911600"/>
            <a:ext cx="6546850" cy="915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 LỤC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 pitchFamily="2" charset="0"/>
              </a:rPr>
              <a:t>05</a:t>
            </a:r>
            <a:endParaRPr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31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3">
            <a:extLst>
              <a:ext uri="{FF2B5EF4-FFF2-40B4-BE49-F238E27FC236}">
                <a16:creationId xmlns:a16="http://schemas.microsoft.com/office/drawing/2014/main" id="{538D450A-5F2C-102B-0F62-FD02F211322C}"/>
              </a:ext>
            </a:extLst>
          </p:cNvPr>
          <p:cNvSpPr txBox="1">
            <a:spLocks/>
          </p:cNvSpPr>
          <p:nvPr/>
        </p:nvSpPr>
        <p:spPr>
          <a:xfrm>
            <a:off x="720000" y="1361754"/>
            <a:ext cx="7833450" cy="296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endParaRPr lang="en-US"/>
          </a:p>
          <a:p>
            <a:r>
              <a:rPr lang="en-US"/>
              <a:t>S</a:t>
            </a:r>
            <a:r>
              <a:rPr lang="vi-VN"/>
              <a:t>o sánh phương pháp xem xét nhiều đối tượng với phương pháp truyền thống trên bộ dữ liệu BPI 2017.</a:t>
            </a:r>
            <a:endParaRPr lang="en-US"/>
          </a:p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B32E8B-47AA-B1B7-7B74-DDF4052F9E1E}"/>
              </a:ext>
            </a:extLst>
          </p:cNvPr>
          <p:cNvSpPr txBox="1">
            <a:spLocks/>
          </p:cNvSpPr>
          <p:nvPr/>
        </p:nvSpPr>
        <p:spPr>
          <a:xfrm>
            <a:off x="720000" y="445024"/>
            <a:ext cx="8119200" cy="91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Thí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nghiệm</a:t>
            </a:r>
            <a:r>
              <a:rPr lang="en-US" sz="2400">
                <a:solidFill>
                  <a:schemeClr val="tx1"/>
                </a:solidFill>
              </a:rPr>
              <a:t> 2 -</a:t>
            </a:r>
            <a:r>
              <a:rPr lang="vi-VN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So sánh phương pháp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xem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xét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nhiều đối tượng với phương pháp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truyền thống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  <a:p>
            <a:pPr marL="139700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thí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nghiệm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mở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rộng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ngoài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bài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báo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gốc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10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1</a:t>
            </a:r>
          </a:p>
        </p:txBody>
      </p:sp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944CF151-828F-0A34-F844-5813771A2303}"/>
              </a:ext>
            </a:extLst>
          </p:cNvPr>
          <p:cNvGraphicFramePr>
            <a:graphicFrameLocks noGrp="1"/>
          </p:cNvGraphicFramePr>
          <p:nvPr/>
        </p:nvGraphicFramePr>
        <p:xfrm>
          <a:off x="1087264" y="1167403"/>
          <a:ext cx="6969472" cy="3044352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780943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</a:tblGrid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179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22:55.9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Accept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['Off_1','Off_2']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745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1</a:t>
            </a:r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1A4D4553-36AE-C4C3-AB82-63F489923004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1167403"/>
          <a:ext cx="7718424" cy="3044352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780943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  <a:gridCol w="748952">
                  <a:extLst>
                    <a:ext uri="{9D8B030D-6E8A-4147-A177-3AD203B41FA5}">
                      <a16:colId xmlns:a16="http://schemas.microsoft.com/office/drawing/2014/main" val="1246620521"/>
                    </a:ext>
                  </a:extLst>
                </a:gridCol>
              </a:tblGrid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CaseID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179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22:55.9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Accept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['Off_1','Off_2']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Case_1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68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F90B138-3979-D175-B461-1CFF1E1E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88" y="0"/>
            <a:ext cx="24526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1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B1AA00C-1A16-4154-8061-2DFE78028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517" y="173051"/>
            <a:ext cx="1521418" cy="16852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9D1B8E1-29BE-7DFA-51FB-67D85D7B1ED8}"/>
              </a:ext>
            </a:extLst>
          </p:cNvPr>
          <p:cNvSpPr/>
          <p:nvPr/>
        </p:nvSpPr>
        <p:spPr>
          <a:xfrm>
            <a:off x="6095928" y="1960186"/>
            <a:ext cx="757930" cy="816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4" name="Đường kết nối: Cong 13">
            <a:extLst>
              <a:ext uri="{FF2B5EF4-FFF2-40B4-BE49-F238E27FC236}">
                <a16:creationId xmlns:a16="http://schemas.microsoft.com/office/drawing/2014/main" id="{9952CB3A-D8AE-4124-FE4A-AE990CB8C72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853858" y="1015683"/>
            <a:ext cx="404659" cy="135294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442D8B3-BD11-1F04-E680-D17674595ACF}"/>
              </a:ext>
            </a:extLst>
          </p:cNvPr>
          <p:cNvSpPr/>
          <p:nvPr/>
        </p:nvSpPr>
        <p:spPr>
          <a:xfrm>
            <a:off x="5176423" y="3881594"/>
            <a:ext cx="573465" cy="816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EFE76ACB-BDB6-AB2C-F8A5-65E324750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955" y="2474265"/>
            <a:ext cx="1739989" cy="2292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5" name="Đường kết nối: Cong 24">
            <a:extLst>
              <a:ext uri="{FF2B5EF4-FFF2-40B4-BE49-F238E27FC236}">
                <a16:creationId xmlns:a16="http://schemas.microsoft.com/office/drawing/2014/main" id="{37C8D653-67A8-0167-69A1-F1E39AA2BA9A}"/>
              </a:ext>
            </a:extLst>
          </p:cNvPr>
          <p:cNvCxnSpPr>
            <a:cxnSpLocks/>
          </p:cNvCxnSpPr>
          <p:nvPr/>
        </p:nvCxnSpPr>
        <p:spPr>
          <a:xfrm flipV="1">
            <a:off x="5764756" y="3620499"/>
            <a:ext cx="1262199" cy="69130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1509A70A-7A19-7692-A883-8B3BF44D6983}"/>
              </a:ext>
            </a:extLst>
          </p:cNvPr>
          <p:cNvSpPr txBox="1"/>
          <p:nvPr/>
        </p:nvSpPr>
        <p:spPr>
          <a:xfrm>
            <a:off x="1" y="1034340"/>
            <a:ext cx="3967576" cy="48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Barlow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vi-VN"/>
              <a:t>Cancel</a:t>
            </a:r>
            <a:r>
              <a:rPr lang="en-US"/>
              <a:t> </a:t>
            </a:r>
            <a:r>
              <a:rPr lang="vi-VN"/>
              <a:t>Application</a:t>
            </a:r>
            <a:r>
              <a:rPr lang="en-US"/>
              <a:t>:</a:t>
            </a:r>
            <a:r>
              <a:rPr lang="vi-VN"/>
              <a:t> không còn xuất hiện vòng lặp và thể hiện chính xác số lần xảy ra là 1,682 lần</a:t>
            </a:r>
            <a:r>
              <a:rPr lang="en-US"/>
              <a:t>.</a:t>
            </a:r>
          </a:p>
          <a:p>
            <a:r>
              <a:rPr lang="en-US"/>
              <a:t>Ở</a:t>
            </a:r>
            <a:r>
              <a:rPr lang="vi-VN"/>
              <a:t> các hoạt động Send hay Cancel</a:t>
            </a:r>
            <a:r>
              <a:rPr lang="en-US"/>
              <a:t> </a:t>
            </a:r>
            <a:r>
              <a:rPr lang="vi-VN"/>
              <a:t>Offer</a:t>
            </a:r>
            <a:r>
              <a:rPr lang="en-US"/>
              <a:t>:</a:t>
            </a:r>
            <a:r>
              <a:rPr lang="vi-VN"/>
              <a:t> vẫn còn tồn tại vòng lặp.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5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2</a:t>
            </a:r>
          </a:p>
        </p:txBody>
      </p:sp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944CF151-828F-0A34-F844-5813771A2303}"/>
              </a:ext>
            </a:extLst>
          </p:cNvPr>
          <p:cNvGraphicFramePr>
            <a:graphicFrameLocks noGrp="1"/>
          </p:cNvGraphicFramePr>
          <p:nvPr/>
        </p:nvGraphicFramePr>
        <p:xfrm>
          <a:off x="1087264" y="1167403"/>
          <a:ext cx="6969472" cy="3044352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780943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</a:tblGrid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179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22:55.9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Accept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['Off_1','Off_2']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4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2EBF66BB-E253-6884-1C14-CB34EF66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Dữ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liệu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đầu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vào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và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yêu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cầu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của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bài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toán</a:t>
            </a:r>
            <a:endParaRPr lang="en-US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5" name="Google Shape;345;p33">
            <a:extLst>
              <a:ext uri="{FF2B5EF4-FFF2-40B4-BE49-F238E27FC236}">
                <a16:creationId xmlns:a16="http://schemas.microsoft.com/office/drawing/2014/main" id="{5396CF81-8AF1-59D0-8EDF-F863D8E8D679}"/>
              </a:ext>
            </a:extLst>
          </p:cNvPr>
          <p:cNvSpPr txBox="1">
            <a:spLocks/>
          </p:cNvSpPr>
          <p:nvPr/>
        </p:nvSpPr>
        <p:spPr>
          <a:xfrm>
            <a:off x="720025" y="1241274"/>
            <a:ext cx="7704000" cy="3936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Dữ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liệu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đầu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vào</a:t>
            </a:r>
            <a:endParaRPr lang="en-US" sz="2000" b="1">
              <a:solidFill>
                <a:schemeClr val="accent2">
                  <a:lumMod val="60000"/>
                  <a:lumOff val="40000"/>
                </a:schemeClr>
              </a:solidFill>
              <a:latin typeface="Quicksand" pitchFamily="2" charset="0"/>
            </a:endParaRPr>
          </a:p>
        </p:txBody>
      </p:sp>
      <p:sp>
        <p:nvSpPr>
          <p:cNvPr id="6" name="Google Shape;342;p33">
            <a:extLst>
              <a:ext uri="{FF2B5EF4-FFF2-40B4-BE49-F238E27FC236}">
                <a16:creationId xmlns:a16="http://schemas.microsoft.com/office/drawing/2014/main" id="{1CC75D97-F0EC-633B-6D3F-DB586C67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25" y="1610941"/>
            <a:ext cx="2547831" cy="110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800" err="1">
                <a:solidFill>
                  <a:schemeClr val="tx1"/>
                </a:solidFill>
              </a:rPr>
              <a:t>Dữ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liệu</a:t>
            </a:r>
            <a:r>
              <a:rPr lang="en-US" sz="1800">
                <a:solidFill>
                  <a:schemeClr val="tx1"/>
                </a:solidFill>
              </a:rPr>
              <a:t> event log </a:t>
            </a:r>
            <a:r>
              <a:rPr lang="en-US" sz="1800" err="1">
                <a:solidFill>
                  <a:schemeClr val="tx1"/>
                </a:solidFill>
              </a:rPr>
              <a:t>của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quy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trình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cần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phân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tích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hiệu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năng</a:t>
            </a:r>
            <a:r>
              <a:rPr lang="en-US" sz="1800">
                <a:solidFill>
                  <a:schemeClr val="tx1"/>
                </a:solidFill>
              </a:rPr>
              <a:t>.​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2EBF7-ECB2-7FCD-7A47-66561B9805CB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5</a:t>
            </a:fld>
            <a:endParaRPr lang="en-US">
              <a:solidFill>
                <a:schemeClr val="tx1"/>
              </a:solidFill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0CA60-4138-476E-96A3-AAD4F8605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47812"/>
              </p:ext>
            </p:extLst>
          </p:nvPr>
        </p:nvGraphicFramePr>
        <p:xfrm>
          <a:off x="3267857" y="1360917"/>
          <a:ext cx="5241829" cy="3120471"/>
        </p:xfrm>
        <a:graphic>
          <a:graphicData uri="http://schemas.openxmlformats.org/drawingml/2006/table">
            <a:tbl>
              <a:tblPr firstRow="1" bandRow="1">
                <a:tableStyleId>{2B37E49E-D465-40B9-9BB2-4190C7215D12}</a:tableStyleId>
              </a:tblPr>
              <a:tblGrid>
                <a:gridCol w="568312">
                  <a:extLst>
                    <a:ext uri="{9D8B030D-6E8A-4147-A177-3AD203B41FA5}">
                      <a16:colId xmlns:a16="http://schemas.microsoft.com/office/drawing/2014/main" val="1892012287"/>
                    </a:ext>
                  </a:extLst>
                </a:gridCol>
                <a:gridCol w="1791261">
                  <a:extLst>
                    <a:ext uri="{9D8B030D-6E8A-4147-A177-3AD203B41FA5}">
                      <a16:colId xmlns:a16="http://schemas.microsoft.com/office/drawing/2014/main" val="4291875552"/>
                    </a:ext>
                  </a:extLst>
                </a:gridCol>
                <a:gridCol w="652240">
                  <a:extLst>
                    <a:ext uri="{9D8B030D-6E8A-4147-A177-3AD203B41FA5}">
                      <a16:colId xmlns:a16="http://schemas.microsoft.com/office/drawing/2014/main" val="804810846"/>
                    </a:ext>
                  </a:extLst>
                </a:gridCol>
                <a:gridCol w="963972">
                  <a:extLst>
                    <a:ext uri="{9D8B030D-6E8A-4147-A177-3AD203B41FA5}">
                      <a16:colId xmlns:a16="http://schemas.microsoft.com/office/drawing/2014/main" val="2089998686"/>
                    </a:ext>
                  </a:extLst>
                </a:gridCol>
                <a:gridCol w="688209">
                  <a:extLst>
                    <a:ext uri="{9D8B030D-6E8A-4147-A177-3AD203B41FA5}">
                      <a16:colId xmlns:a16="http://schemas.microsoft.com/office/drawing/2014/main" val="4250539067"/>
                    </a:ext>
                  </a:extLst>
                </a:gridCol>
                <a:gridCol w="577835">
                  <a:extLst>
                    <a:ext uri="{9D8B030D-6E8A-4147-A177-3AD203B41FA5}">
                      <a16:colId xmlns:a16="http://schemas.microsoft.com/office/drawing/2014/main" val="3964834807"/>
                    </a:ext>
                  </a:extLst>
                </a:gridCol>
              </a:tblGrid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02320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Prepare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4398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48407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Take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98006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Conduct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S1,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36952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Publish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4330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Transfer samples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S1,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9242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16304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Clear 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6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9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2</a:t>
            </a: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3A104847-FF69-F90F-3422-9350B4BE5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2345"/>
              </p:ext>
            </p:extLst>
          </p:nvPr>
        </p:nvGraphicFramePr>
        <p:xfrm>
          <a:off x="3567750" y="206360"/>
          <a:ext cx="5452328" cy="1953672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766404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477736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897696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</a:tblGrid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05:19.9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179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Complete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22:55.9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Accept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40:28.5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1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[‘A_1']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</a:tbl>
          </a:graphicData>
        </a:graphic>
      </p:graphicFrame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4827A97B-EC70-F87F-E51F-29C755EB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65756"/>
              </p:ext>
            </p:extLst>
          </p:nvPr>
        </p:nvGraphicFramePr>
        <p:xfrm>
          <a:off x="121714" y="2246297"/>
          <a:ext cx="5257800" cy="2778585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702128">
                  <a:extLst>
                    <a:ext uri="{9D8B030D-6E8A-4147-A177-3AD203B41FA5}">
                      <a16:colId xmlns:a16="http://schemas.microsoft.com/office/drawing/2014/main" val="58142768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</a:tblGrid>
              <a:tr h="135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289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43:26.1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45:11.2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212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25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Send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35:55.1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283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396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1315814998"/>
                  </a:ext>
                </a:extLst>
              </a:tr>
              <a:tr h="149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['Off_1']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119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['Off_2']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Barlow" panose="00000500000000000000" pitchFamily="2" charset="0"/>
                        </a:rPr>
                        <a:t>00:48.8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F48B89-5A92-4147-3549-8E6342B15408}"/>
              </a:ext>
            </a:extLst>
          </p:cNvPr>
          <p:cNvSpPr txBox="1"/>
          <p:nvPr/>
        </p:nvSpPr>
        <p:spPr>
          <a:xfrm>
            <a:off x="3161364" y="1029307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78C16-F862-177F-865F-4DB3EB641A71}"/>
              </a:ext>
            </a:extLst>
          </p:cNvPr>
          <p:cNvSpPr txBox="1"/>
          <p:nvPr/>
        </p:nvSpPr>
        <p:spPr>
          <a:xfrm>
            <a:off x="646649" y="1852255"/>
            <a:ext cx="28405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0365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126B23E-38D7-B1D9-18ED-3FA2FF724968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452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 err="1">
                <a:solidFill>
                  <a:schemeClr val="tx1"/>
                </a:solidFill>
              </a:rPr>
              <a:t>Cách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tiền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xử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lý</a:t>
            </a:r>
            <a:r>
              <a:rPr lang="en-US" sz="2400">
                <a:solidFill>
                  <a:schemeClr val="tx1"/>
                </a:solidFill>
              </a:rPr>
              <a:t> 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05C8ABD-F146-1C5B-E730-1B785AC7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3" y="859234"/>
            <a:ext cx="2973039" cy="41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04B5AE-9C70-E71E-EC49-B1DB87F1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4" y="859234"/>
            <a:ext cx="3541544" cy="41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6149AEA-5891-A105-FABD-B9C5D9F40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08" y="1016000"/>
            <a:ext cx="1904531" cy="15557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105A509-E232-65FE-1B26-B74AA9726984}"/>
              </a:ext>
            </a:extLst>
          </p:cNvPr>
          <p:cNvSpPr/>
          <p:nvPr/>
        </p:nvSpPr>
        <p:spPr>
          <a:xfrm>
            <a:off x="6868734" y="3238127"/>
            <a:ext cx="1428599" cy="1139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FAF79BE-0D79-C575-91FC-72AA8B9A0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524" y="137248"/>
            <a:ext cx="1904531" cy="15274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01B514F-4D47-7123-E72F-B32F43FB1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528" y="1921155"/>
            <a:ext cx="2418232" cy="13169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4E0521DA-BA01-944B-ECF0-96C28B1CDCAC}"/>
              </a:ext>
            </a:extLst>
          </p:cNvPr>
          <p:cNvSpPr/>
          <p:nvPr/>
        </p:nvSpPr>
        <p:spPr>
          <a:xfrm>
            <a:off x="846667" y="4284266"/>
            <a:ext cx="1428599" cy="721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1D028B8-7E8D-0417-CD0F-C83C79D04916}"/>
              </a:ext>
            </a:extLst>
          </p:cNvPr>
          <p:cNvSpPr/>
          <p:nvPr/>
        </p:nvSpPr>
        <p:spPr>
          <a:xfrm>
            <a:off x="5316400" y="1854200"/>
            <a:ext cx="1341733" cy="9496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5" name="Đường kết nối: Cong 14">
            <a:extLst>
              <a:ext uri="{FF2B5EF4-FFF2-40B4-BE49-F238E27FC236}">
                <a16:creationId xmlns:a16="http://schemas.microsoft.com/office/drawing/2014/main" id="{864B0469-02FF-1E33-4041-04BFAF21C726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2275266" y="3238127"/>
            <a:ext cx="1340378" cy="1407132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Đường kết nối: Cong 18">
            <a:extLst>
              <a:ext uri="{FF2B5EF4-FFF2-40B4-BE49-F238E27FC236}">
                <a16:creationId xmlns:a16="http://schemas.microsoft.com/office/drawing/2014/main" id="{7F4105B7-13BC-F63E-EEF1-08F0A59D1076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7469860" y="2692815"/>
            <a:ext cx="658486" cy="43213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ờng kết nối: Cong 21">
            <a:extLst>
              <a:ext uri="{FF2B5EF4-FFF2-40B4-BE49-F238E27FC236}">
                <a16:creationId xmlns:a16="http://schemas.microsoft.com/office/drawing/2014/main" id="{344C29E6-B837-C28C-5650-503A432F0923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5135127" y="1002060"/>
            <a:ext cx="953206" cy="751074"/>
          </a:xfrm>
          <a:prstGeom prst="curvedConnector3">
            <a:avLst>
              <a:gd name="adj1" fmla="val 83753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07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1F12210-32E3-7A0B-0ABD-C66D5F388245}"/>
              </a:ext>
            </a:extLst>
          </p:cNvPr>
          <p:cNvSpPr txBox="1">
            <a:spLocks/>
          </p:cNvSpPr>
          <p:nvPr/>
        </p:nvSpPr>
        <p:spPr>
          <a:xfrm>
            <a:off x="296667" y="292625"/>
            <a:ext cx="63073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/>
            <a:r>
              <a:rPr lang="en-US" sz="2400">
                <a:solidFill>
                  <a:schemeClr val="tx1"/>
                </a:solidFill>
              </a:rPr>
              <a:t>Ví dụ dữ liệu thực tế về Silent transition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A7928BC3-4390-B73A-DC6E-07E1C65A93F0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4831714" cy="172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Nunito Light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17500" algn="just">
              <a:buClr>
                <a:schemeClr val="dk1"/>
              </a:buClr>
              <a:buSzPts val="1400"/>
              <a:buFont typeface="Nunito Light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285750" indent="-285750"/>
            <a:r>
              <a:rPr lang="en-US">
                <a:solidFill>
                  <a:schemeClr val="tx1"/>
                </a:solidFill>
              </a:rPr>
              <a:t>Dữ liệu có đầy đủ các hoạt động: Create application, Submit, Handle leads.</a:t>
            </a:r>
          </a:p>
          <a:p>
            <a:pPr marL="285750" indent="-285750"/>
            <a:r>
              <a:rPr lang="en-US">
                <a:solidFill>
                  <a:schemeClr val="tx1"/>
                </a:solidFill>
              </a:rPr>
              <a:t>Dữ liệu chỉ có hoạt động: Create application, Submit.</a:t>
            </a:r>
          </a:p>
          <a:p>
            <a:pPr marL="285750" indent="-285750"/>
            <a:r>
              <a:rPr lang="en-US">
                <a:solidFill>
                  <a:schemeClr val="tx1"/>
                </a:solidFill>
              </a:rPr>
              <a:t>Dữ liệu chỉ có hoạt động Create application.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0BC3AB-0E52-FFE8-29B8-B6D734482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4" b="62892"/>
          <a:stretch/>
        </p:blipFill>
        <p:spPr bwMode="auto">
          <a:xfrm>
            <a:off x="6014630" y="865325"/>
            <a:ext cx="2409370" cy="406277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67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A36FB1F-A8BF-4E6A-37E3-55F5B05A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07" y="0"/>
            <a:ext cx="1717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Bảng 9">
            <a:extLst>
              <a:ext uri="{FF2B5EF4-FFF2-40B4-BE49-F238E27FC236}">
                <a16:creationId xmlns:a16="http://schemas.microsoft.com/office/drawing/2014/main" id="{42D8CEBC-795C-2607-BBE8-886BE52E0551}"/>
              </a:ext>
            </a:extLst>
          </p:cNvPr>
          <p:cNvGraphicFramePr>
            <a:graphicFrameLocks noGrp="1"/>
          </p:cNvGraphicFramePr>
          <p:nvPr/>
        </p:nvGraphicFramePr>
        <p:xfrm>
          <a:off x="155518" y="408881"/>
          <a:ext cx="6978253" cy="3693227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649106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756728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58252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182715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773139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358313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</a:tblGrid>
              <a:tr h="251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33:11.2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33:11.2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Submit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33:11.3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33:11.3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Handle leads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46:06.1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46:40.3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Complete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46:40.3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46:40.3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Accept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22:17.8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22:17.8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24:05.5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24:05.5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['Offer_1345717143']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42:06.9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42:06.9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['Offer_1345717143']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Call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42:06.9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42:06.9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['Offer_1345717143']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39:04.0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39:04.0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['Offer_2016276809']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41:10.9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41:10.9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['Offer_2016276809']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378076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['Application_1197857445']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['Offer_1345717143', 'Offer_2016276809']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70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15:59.0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15:59.0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['Offer_2016276809']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35345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71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15:59.0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15:59.0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['Offer_1345717143']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503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A36FB1F-A8BF-4E6A-37E3-55F5B05A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07" y="0"/>
            <a:ext cx="1717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Bảng 9">
            <a:extLst>
              <a:ext uri="{FF2B5EF4-FFF2-40B4-BE49-F238E27FC236}">
                <a16:creationId xmlns:a16="http://schemas.microsoft.com/office/drawing/2014/main" id="{42D8CEBC-795C-2607-BBE8-886BE52E0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71214"/>
              </p:ext>
            </p:extLst>
          </p:nvPr>
        </p:nvGraphicFramePr>
        <p:xfrm>
          <a:off x="104718" y="503463"/>
          <a:ext cx="7148286" cy="3608007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649106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858067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99139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221147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798262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322565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</a:tblGrid>
              <a:tr h="20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05:19.9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05:19.9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Submit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05:19.9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05:19.9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Complete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22:55.9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45:11.2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Accept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40:28.5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40:28.5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43:26.1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43:26.1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['Offer_213805292']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45:11.2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45:11.2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['Offer_213805292']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Call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45:11.2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45:11.2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['Offer_213805292']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35:42.5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35:42.5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['Offer_644568599']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35:55.1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35:55.1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['Offer_644568599']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348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['Application_1085880569']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['Offer_644568599', 'Offer_213805292']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['Offer_644568599']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00:48.8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['Offer_213805292']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3534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3C571B5-58B6-4C60-6845-3F45F9255A2A}"/>
              </a:ext>
            </a:extLst>
          </p:cNvPr>
          <p:cNvSpPr/>
          <p:nvPr/>
        </p:nvSpPr>
        <p:spPr>
          <a:xfrm>
            <a:off x="7859485" y="907143"/>
            <a:ext cx="950685" cy="667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8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A36FB1F-A8BF-4E6A-37E3-55F5B05A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07" y="0"/>
            <a:ext cx="1717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Bảng 9">
            <a:extLst>
              <a:ext uri="{FF2B5EF4-FFF2-40B4-BE49-F238E27FC236}">
                <a16:creationId xmlns:a16="http://schemas.microsoft.com/office/drawing/2014/main" id="{42D8CEBC-795C-2607-BBE8-886BE52E0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81260"/>
              </p:ext>
            </p:extLst>
          </p:nvPr>
        </p:nvGraphicFramePr>
        <p:xfrm>
          <a:off x="237983" y="503463"/>
          <a:ext cx="7004646" cy="3293053"/>
        </p:xfrm>
        <a:graphic>
          <a:graphicData uri="http://schemas.openxmlformats.org/drawingml/2006/table">
            <a:tbl>
              <a:tblPr>
                <a:tableStyleId>{2B37E49E-D465-40B9-9BB2-4190C7215D12}</a:tableStyleId>
              </a:tblPr>
              <a:tblGrid>
                <a:gridCol w="649106">
                  <a:extLst>
                    <a:ext uri="{9D8B030D-6E8A-4147-A177-3AD203B41FA5}">
                      <a16:colId xmlns:a16="http://schemas.microsoft.com/office/drawing/2014/main" val="2187410315"/>
                    </a:ext>
                  </a:extLst>
                </a:gridCol>
                <a:gridCol w="1763078">
                  <a:extLst>
                    <a:ext uri="{9D8B030D-6E8A-4147-A177-3AD203B41FA5}">
                      <a16:colId xmlns:a16="http://schemas.microsoft.com/office/drawing/2014/main" val="2952735005"/>
                    </a:ext>
                  </a:extLst>
                </a:gridCol>
                <a:gridCol w="1258252">
                  <a:extLst>
                    <a:ext uri="{9D8B030D-6E8A-4147-A177-3AD203B41FA5}">
                      <a16:colId xmlns:a16="http://schemas.microsoft.com/office/drawing/2014/main" val="298605884"/>
                    </a:ext>
                  </a:extLst>
                </a:gridCol>
                <a:gridCol w="1182715">
                  <a:extLst>
                    <a:ext uri="{9D8B030D-6E8A-4147-A177-3AD203B41FA5}">
                      <a16:colId xmlns:a16="http://schemas.microsoft.com/office/drawing/2014/main" val="1164191667"/>
                    </a:ext>
                  </a:extLst>
                </a:gridCol>
                <a:gridCol w="773139">
                  <a:extLst>
                    <a:ext uri="{9D8B030D-6E8A-4147-A177-3AD203B41FA5}">
                      <a16:colId xmlns:a16="http://schemas.microsoft.com/office/drawing/2014/main" val="3533061906"/>
                    </a:ext>
                  </a:extLst>
                </a:gridCol>
                <a:gridCol w="1378356">
                  <a:extLst>
                    <a:ext uri="{9D8B030D-6E8A-4147-A177-3AD203B41FA5}">
                      <a16:colId xmlns:a16="http://schemas.microsoft.com/office/drawing/2014/main" val="103967094"/>
                    </a:ext>
                  </a:extLst>
                </a:gridCol>
              </a:tblGrid>
              <a:tr h="203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event_id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Application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event_activity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err="1">
                          <a:effectLst/>
                          <a:latin typeface="Barlow" panose="00000500000000000000" pitchFamily="2" charset="0"/>
                        </a:rPr>
                        <a:t>start_timestamp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timestamp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Barlow" panose="00000500000000000000" pitchFamily="2" charset="0"/>
                        </a:rPr>
                        <a:t>Offer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4776" marR="4776" marT="4776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98690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Create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51:28.5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51:28.5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33755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Complete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51:28.5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02:17.3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2136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Accept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53:10.5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53:10.5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31998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58:49.4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58:49.4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['Offer_1658433857']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48215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02:17.3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02:17.3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['Offer_1658433857']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96864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297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Call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02:17.4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02:17.4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['Offer_1658433857']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3451"/>
                  </a:ext>
                </a:extLst>
              </a:tr>
              <a:tr h="27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298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Create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11:11.0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11:11.0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['Offer_159153109']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89454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299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Send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11:22.3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11:22.3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['Offer_159153109']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871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['Application_1886382319']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Cancel application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['Offer_159153109', 'Offer_1658433857']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61416"/>
                  </a:ext>
                </a:extLst>
              </a:tr>
              <a:tr h="241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301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['Offer_159153109']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01461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302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Cancel offer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03:05.3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['Offer_1658433857']</a:t>
                      </a: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9906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3C571B5-58B6-4C60-6845-3F45F9255A2A}"/>
              </a:ext>
            </a:extLst>
          </p:cNvPr>
          <p:cNvSpPr/>
          <p:nvPr/>
        </p:nvSpPr>
        <p:spPr>
          <a:xfrm>
            <a:off x="7859485" y="503463"/>
            <a:ext cx="1046532" cy="107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BAE766-19A2-2383-A604-4E303188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23889" y="886980"/>
            <a:ext cx="1975545" cy="4256520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2EBF66BB-E253-6884-1C14-CB34EF66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Dữ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liệu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đầu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vào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và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yêu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cầu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của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bài</a:t>
            </a:r>
            <a:r>
              <a:rPr lang="en-US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Quicksand" pitchFamily="2" charset="0"/>
              </a:rPr>
              <a:t>toán</a:t>
            </a:r>
            <a:endParaRPr lang="en-US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5" name="Google Shape;345;p33">
            <a:extLst>
              <a:ext uri="{FF2B5EF4-FFF2-40B4-BE49-F238E27FC236}">
                <a16:creationId xmlns:a16="http://schemas.microsoft.com/office/drawing/2014/main" id="{5396CF81-8AF1-59D0-8EDF-F863D8E8D679}"/>
              </a:ext>
            </a:extLst>
          </p:cNvPr>
          <p:cNvSpPr txBox="1">
            <a:spLocks/>
          </p:cNvSpPr>
          <p:nvPr/>
        </p:nvSpPr>
        <p:spPr>
          <a:xfrm>
            <a:off x="720025" y="1241274"/>
            <a:ext cx="3936499" cy="3936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Yêu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cầu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bài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 </a:t>
            </a:r>
            <a:r>
              <a:rPr lang="en-US" sz="2000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toán</a:t>
            </a:r>
            <a:endParaRPr lang="en-US" sz="2000" b="1">
              <a:solidFill>
                <a:schemeClr val="accent2">
                  <a:lumMod val="60000"/>
                  <a:lumOff val="40000"/>
                </a:schemeClr>
              </a:solidFill>
              <a:latin typeface="Quicksand" pitchFamily="2" charset="0"/>
            </a:endParaRPr>
          </a:p>
        </p:txBody>
      </p:sp>
      <p:sp>
        <p:nvSpPr>
          <p:cNvPr id="6" name="Google Shape;342;p33">
            <a:extLst>
              <a:ext uri="{FF2B5EF4-FFF2-40B4-BE49-F238E27FC236}">
                <a16:creationId xmlns:a16="http://schemas.microsoft.com/office/drawing/2014/main" id="{1CC75D97-F0EC-633B-6D3F-DB586C67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25" y="1610940"/>
            <a:ext cx="4207085" cy="288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Nunito Light"/>
              <a:buChar char="●"/>
            </a:pPr>
            <a:r>
              <a:rPr lang="en-US" sz="1800">
                <a:solidFill>
                  <a:schemeClr val="tx1"/>
                </a:solidFill>
              </a:rPr>
              <a:t>​</a:t>
            </a:r>
            <a:r>
              <a:rPr lang="vi-VN" sz="1800">
                <a:solidFill>
                  <a:schemeClr val="tx1"/>
                </a:solidFill>
              </a:rPr>
              <a:t>Mô hình hóa được quy trình từ dữ liệu đầu vào.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Tính toán các chỉ số hiệu năng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vi-VN" sz="1800">
                <a:solidFill>
                  <a:schemeClr val="tx1"/>
                </a:solidFill>
              </a:rPr>
              <a:t>cho từng bước trong quy trình.</a:t>
            </a:r>
          </a:p>
          <a:p>
            <a:pPr algn="just">
              <a:buFont typeface="Nunito Light"/>
              <a:buChar char="●"/>
            </a:pPr>
            <a:r>
              <a:rPr lang="vi-VN" sz="1800">
                <a:solidFill>
                  <a:schemeClr val="tx1"/>
                </a:solidFill>
              </a:rPr>
              <a:t>Hiển thị các chỉ số này cùng với mô hình quy trình tương ứng.</a:t>
            </a:r>
          </a:p>
          <a:p>
            <a:pPr algn="just">
              <a:buFont typeface="Nunito Light"/>
              <a:buChar char="●"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2EBF7-ECB2-7FCD-7A47-66561B9805CB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6</a:t>
            </a:fld>
            <a:endParaRPr lang="en-US">
              <a:solidFill>
                <a:schemeClr val="tx1"/>
              </a:solidFill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56295A-B588-6E55-29A9-D0A9FBB84201}"/>
              </a:ext>
            </a:extLst>
          </p:cNvPr>
          <p:cNvSpPr/>
          <p:nvPr/>
        </p:nvSpPr>
        <p:spPr>
          <a:xfrm>
            <a:off x="5343525" y="2152651"/>
            <a:ext cx="951359" cy="647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Đường kết nối: Cong 6">
            <a:extLst>
              <a:ext uri="{FF2B5EF4-FFF2-40B4-BE49-F238E27FC236}">
                <a16:creationId xmlns:a16="http://schemas.microsoft.com/office/drawing/2014/main" id="{A376BD51-344C-A630-876E-52F0D80A09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294884" y="2307650"/>
            <a:ext cx="604550" cy="16885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04F61AE-4FD3-3FEC-F1D7-9B208771D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2" t="29920" r="31224" b="55068"/>
          <a:stretch/>
        </p:blipFill>
        <p:spPr>
          <a:xfrm>
            <a:off x="6899434" y="1534687"/>
            <a:ext cx="2138974" cy="15459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54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3CEFA1D-BEB1-F055-F046-72537782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Quicksand" pitchFamily="2" charset="0"/>
              </a:rPr>
              <a:t>Khó</a:t>
            </a:r>
            <a:r>
              <a:rPr lang="en-US">
                <a:latin typeface="Quicksand" pitchFamily="2" charset="0"/>
              </a:rPr>
              <a:t> khăn – ý </a:t>
            </a:r>
            <a:r>
              <a:rPr lang="en-US" err="1">
                <a:latin typeface="Quicksand" pitchFamily="2" charset="0"/>
              </a:rPr>
              <a:t>nghĩa</a:t>
            </a:r>
            <a:endParaRPr lang="en-US">
              <a:latin typeface="Quicksan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15081-555B-429E-2255-15BE0A43D1E4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7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Google Shape;345;p33">
            <a:extLst>
              <a:ext uri="{FF2B5EF4-FFF2-40B4-BE49-F238E27FC236}">
                <a16:creationId xmlns:a16="http://schemas.microsoft.com/office/drawing/2014/main" id="{3E36B78F-4BBD-99F4-F377-73483F5712A5}"/>
              </a:ext>
            </a:extLst>
          </p:cNvPr>
          <p:cNvSpPr txBox="1">
            <a:spLocks/>
          </p:cNvSpPr>
          <p:nvPr/>
        </p:nvSpPr>
        <p:spPr>
          <a:xfrm>
            <a:off x="720025" y="1241274"/>
            <a:ext cx="3936499" cy="3936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Khó khăn và thách thức</a:t>
            </a:r>
          </a:p>
        </p:txBody>
      </p:sp>
      <p:sp>
        <p:nvSpPr>
          <p:cNvPr id="8" name="Google Shape;342;p33">
            <a:extLst>
              <a:ext uri="{FF2B5EF4-FFF2-40B4-BE49-F238E27FC236}">
                <a16:creationId xmlns:a16="http://schemas.microsoft.com/office/drawing/2014/main" id="{C0CDB6A6-66D3-DBBF-9185-0E006C62A052}"/>
              </a:ext>
            </a:extLst>
          </p:cNvPr>
          <p:cNvSpPr txBox="1">
            <a:spLocks/>
          </p:cNvSpPr>
          <p:nvPr/>
        </p:nvSpPr>
        <p:spPr>
          <a:xfrm>
            <a:off x="720025" y="1610941"/>
            <a:ext cx="7703925" cy="114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>
              <a:buFont typeface="Nunito Light"/>
              <a:buChar char="●"/>
            </a:pPr>
            <a:r>
              <a:rPr lang="en-US" sz="1800"/>
              <a:t>Y</a:t>
            </a:r>
            <a:r>
              <a:rPr lang="vi-VN" sz="1800"/>
              <a:t>êu cầu dữ liệ</a:t>
            </a:r>
            <a:r>
              <a:rPr lang="en-US" sz="1800"/>
              <a:t>u </a:t>
            </a:r>
            <a:r>
              <a:rPr lang="vi-VN" sz="1800"/>
              <a:t>đầy đủ và chất lượng cao</a:t>
            </a:r>
            <a:r>
              <a:rPr lang="en-US" sz="1800"/>
              <a:t>.​</a:t>
            </a:r>
          </a:p>
          <a:p>
            <a:pPr algn="just">
              <a:buFont typeface="Nunito Light"/>
              <a:buChar char="●"/>
            </a:pPr>
            <a:r>
              <a:rPr lang="en-US" sz="1800"/>
              <a:t>C</a:t>
            </a:r>
            <a:r>
              <a:rPr lang="vi-VN" sz="1800"/>
              <a:t>ác phương pháp tiếp cận truyền thống thường không thể hiện </a:t>
            </a:r>
            <a:r>
              <a:rPr lang="en-US" sz="1800"/>
              <a:t>chính xác quy trình thực tế</a:t>
            </a:r>
            <a:r>
              <a:rPr lang="vi-VN" sz="1800"/>
              <a:t>. </a:t>
            </a:r>
            <a:r>
              <a:rPr lang="en-US" sz="1800"/>
              <a:t>​</a:t>
            </a:r>
          </a:p>
        </p:txBody>
      </p:sp>
      <p:sp>
        <p:nvSpPr>
          <p:cNvPr id="9" name="Google Shape;345;p33">
            <a:extLst>
              <a:ext uri="{FF2B5EF4-FFF2-40B4-BE49-F238E27FC236}">
                <a16:creationId xmlns:a16="http://schemas.microsoft.com/office/drawing/2014/main" id="{A3F98D17-F957-6EAB-01FC-11AA7D8530F3}"/>
              </a:ext>
            </a:extLst>
          </p:cNvPr>
          <p:cNvSpPr txBox="1">
            <a:spLocks/>
          </p:cNvSpPr>
          <p:nvPr/>
        </p:nvSpPr>
        <p:spPr>
          <a:xfrm>
            <a:off x="720000" y="2680836"/>
            <a:ext cx="3936499" cy="3936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Quicksand" pitchFamily="2" charset="0"/>
              </a:rPr>
              <a:t>Ý nghĩa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B891A209-1B4B-3B24-3742-2F532D0834A0}"/>
              </a:ext>
            </a:extLst>
          </p:cNvPr>
          <p:cNvSpPr txBox="1">
            <a:spLocks/>
          </p:cNvSpPr>
          <p:nvPr/>
        </p:nvSpPr>
        <p:spPr>
          <a:xfrm>
            <a:off x="720000" y="3050503"/>
            <a:ext cx="7703925" cy="114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just">
              <a:buFont typeface="Nunito Light"/>
              <a:buChar char="●"/>
            </a:pPr>
            <a:r>
              <a:rPr lang="en-US" sz="1800"/>
              <a:t>Trực quan hóa được quy trình làm việc từ dữ liệu đầu vào.</a:t>
            </a:r>
          </a:p>
          <a:p>
            <a:pPr algn="just">
              <a:buFont typeface="Nunito Light"/>
              <a:buChar char="●"/>
            </a:pPr>
            <a:r>
              <a:rPr lang="en-US" sz="1800"/>
              <a:t>H</a:t>
            </a:r>
            <a:r>
              <a:rPr lang="vi-VN" sz="1800"/>
              <a:t>ỗ trợ</a:t>
            </a:r>
            <a:r>
              <a:rPr lang="en-US" sz="1800"/>
              <a:t> </a:t>
            </a:r>
            <a:r>
              <a:rPr lang="vi-VN" sz="1800"/>
              <a:t>người quản lý hiểu rõ hơn về quy</a:t>
            </a:r>
            <a:r>
              <a:rPr lang="en-US" sz="1800"/>
              <a:t> </a:t>
            </a:r>
            <a:r>
              <a:rPr lang="vi-VN" sz="1800"/>
              <a:t>trình hoạt động nghiệp v</a:t>
            </a:r>
            <a:r>
              <a:rPr lang="en-US" sz="1800"/>
              <a:t>ụ</a:t>
            </a:r>
            <a:r>
              <a:rPr lang="vi-VN" sz="1800"/>
              <a:t>. </a:t>
            </a:r>
            <a:r>
              <a:rPr lang="en-US" sz="1800"/>
              <a:t>​</a:t>
            </a:r>
            <a:endParaRPr lang="en-US"/>
          </a:p>
          <a:p>
            <a:pPr algn="just">
              <a:buFont typeface="Nunito Light"/>
              <a:buChar char="●"/>
            </a:pPr>
            <a:r>
              <a:rPr lang="en-US" sz="1800"/>
              <a:t>P</a:t>
            </a:r>
            <a:r>
              <a:rPr lang="vi-VN" sz="1800"/>
              <a:t>hát hiện các </a:t>
            </a:r>
            <a:r>
              <a:rPr lang="en-US" sz="1800" err="1"/>
              <a:t>điểm</a:t>
            </a:r>
            <a:r>
              <a:rPr lang="en-US" sz="1800"/>
              <a:t> </a:t>
            </a:r>
            <a:r>
              <a:rPr lang="vi-VN" sz="1800"/>
              <a:t>thiếu</a:t>
            </a:r>
            <a:r>
              <a:rPr lang="en-US" sz="1800"/>
              <a:t> </a:t>
            </a:r>
            <a:r>
              <a:rPr lang="vi-VN" sz="1800"/>
              <a:t>hiệu quả trong quy trình vận hành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0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truyền thống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37AE-737E-1D2F-1D0F-9188A1CE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2920820"/>
          </a:xfrm>
        </p:spPr>
        <p:txBody>
          <a:bodyPr/>
          <a:lstStyle/>
          <a:p>
            <a:pPr marL="139700" indent="0" algn="just">
              <a:buNone/>
            </a:pPr>
            <a:r>
              <a:rPr lang="vi-VN" sz="1800"/>
              <a:t>Phương pháp truyền thống giải quyết bài toán phân tích hiệu năng quy trình từ dữ liệu đầu vào bằng việc tạo ra một </a:t>
            </a:r>
            <a:r>
              <a:rPr lang="vi-VN" sz="1800" u="sng"/>
              <a:t>mô hình quy trình</a:t>
            </a:r>
            <a:r>
              <a:rPr lang="en-US" sz="1800" u="sng"/>
              <a:t> Petri Net</a:t>
            </a:r>
            <a:r>
              <a:rPr lang="vi-VN" sz="1800"/>
              <a:t> và sau đó </a:t>
            </a:r>
            <a:r>
              <a:rPr lang="vi-VN" sz="1800" u="sng"/>
              <a:t>các chỉ số hiệu năng</a:t>
            </a:r>
            <a:r>
              <a:rPr lang="vi-VN" sz="1800"/>
              <a:t> được tính toán và ghi lại.</a:t>
            </a:r>
            <a:r>
              <a:rPr lang="en-US" sz="1800"/>
              <a:t> </a:t>
            </a:r>
            <a:endParaRPr lang="vi-VN" sz="1800"/>
          </a:p>
          <a:p>
            <a:pPr algn="just"/>
            <a:endParaRPr lang="vi-VN" sz="1800"/>
          </a:p>
          <a:p>
            <a:pPr marL="139700" indent="0">
              <a:buNone/>
            </a:pPr>
            <a:r>
              <a:rPr lang="vi-VN" sz="1800" i="1"/>
              <a:t>(P. T. G. </a:t>
            </a:r>
            <a:r>
              <a:rPr lang="vi-VN" sz="1800" i="1" err="1"/>
              <a:t>Hornix</a:t>
            </a:r>
            <a:r>
              <a:rPr lang="vi-VN" sz="1800" i="1"/>
              <a:t>, T.-I. A. J. M. M. </a:t>
            </a:r>
            <a:r>
              <a:rPr lang="vi-VN" sz="1800" i="1" err="1"/>
              <a:t>Weijters</a:t>
            </a:r>
            <a:r>
              <a:rPr lang="vi-VN" sz="1800" i="1"/>
              <a:t>, W.-D. P. M. E. D. </a:t>
            </a:r>
            <a:r>
              <a:rPr lang="vi-VN" sz="1800" i="1" err="1"/>
              <a:t>Bra</a:t>
            </a:r>
            <a:r>
              <a:rPr lang="vi-VN" sz="1800" i="1"/>
              <a:t>, W.-A. M. </a:t>
            </a:r>
            <a:r>
              <a:rPr lang="vi-VN" sz="1800" i="1" err="1"/>
              <a:t>Voorhoeve</a:t>
            </a:r>
            <a:r>
              <a:rPr lang="vi-VN" sz="1800" i="1"/>
              <a:t>, </a:t>
            </a:r>
            <a:r>
              <a:rPr lang="vi-VN" sz="1800" i="1" err="1"/>
              <a:t>and</a:t>
            </a:r>
            <a:r>
              <a:rPr lang="vi-VN" sz="1800" i="1"/>
              <a:t> P. H. </a:t>
            </a:r>
            <a:r>
              <a:rPr lang="vi-VN" sz="1800" i="1" err="1"/>
              <a:t>Stramproy</a:t>
            </a:r>
            <a:r>
              <a:rPr lang="vi-VN" sz="1800" i="1"/>
              <a:t>, “</a:t>
            </a:r>
            <a:r>
              <a:rPr lang="vi-VN" sz="1800" i="1" err="1"/>
              <a:t>Performance</a:t>
            </a:r>
            <a:r>
              <a:rPr lang="vi-VN" sz="1800" i="1"/>
              <a:t> </a:t>
            </a:r>
            <a:r>
              <a:rPr lang="vi-VN" sz="1800" i="1" err="1"/>
              <a:t>Analysis</a:t>
            </a:r>
            <a:r>
              <a:rPr lang="vi-VN" sz="1800" i="1"/>
              <a:t> </a:t>
            </a:r>
            <a:r>
              <a:rPr lang="vi-VN" sz="1800" i="1" err="1"/>
              <a:t>of</a:t>
            </a:r>
            <a:r>
              <a:rPr lang="vi-VN" sz="1800" i="1"/>
              <a:t> </a:t>
            </a:r>
            <a:r>
              <a:rPr lang="vi-VN" sz="1800" i="1" err="1"/>
              <a:t>Business</a:t>
            </a:r>
            <a:r>
              <a:rPr lang="vi-VN" sz="1800" i="1"/>
              <a:t> </a:t>
            </a:r>
            <a:r>
              <a:rPr lang="vi-VN" sz="1800" i="1" err="1"/>
              <a:t>Processes</a:t>
            </a:r>
            <a:r>
              <a:rPr lang="vi-VN" sz="1800" i="1"/>
              <a:t> </a:t>
            </a:r>
            <a:r>
              <a:rPr lang="vi-VN" sz="1800" i="1" err="1"/>
              <a:t>through</a:t>
            </a:r>
            <a:r>
              <a:rPr lang="vi-VN" sz="1800" i="1"/>
              <a:t> </a:t>
            </a:r>
            <a:r>
              <a:rPr lang="vi-VN" sz="1800" i="1" err="1"/>
              <a:t>Process</a:t>
            </a:r>
            <a:r>
              <a:rPr lang="vi-VN" sz="1800" i="1"/>
              <a:t> </a:t>
            </a:r>
            <a:r>
              <a:rPr lang="vi-VN" sz="1800" i="1" err="1"/>
              <a:t>Mining</a:t>
            </a:r>
            <a:r>
              <a:rPr lang="vi-VN" sz="1800" i="1"/>
              <a:t>”. </a:t>
            </a:r>
            <a:r>
              <a:rPr lang="vi-VN" sz="1800" i="1" err="1"/>
              <a:t>Master’s</a:t>
            </a:r>
            <a:r>
              <a:rPr lang="vi-VN" sz="1800" i="1"/>
              <a:t> </a:t>
            </a:r>
            <a:r>
              <a:rPr lang="vi-VN" sz="1800" i="1" err="1"/>
              <a:t>thesis</a:t>
            </a:r>
            <a:r>
              <a:rPr lang="vi-VN" sz="1800" i="1"/>
              <a:t> </a:t>
            </a:r>
            <a:r>
              <a:rPr lang="vi-VN" sz="1800" i="1" err="1"/>
              <a:t>of</a:t>
            </a:r>
            <a:r>
              <a:rPr lang="vi-VN" sz="1800" i="1"/>
              <a:t> P.T.G </a:t>
            </a:r>
            <a:r>
              <a:rPr lang="vi-VN" sz="1800" i="1" err="1"/>
              <a:t>Hornix</a:t>
            </a:r>
            <a:r>
              <a:rPr lang="vi-VN" sz="1800" i="1"/>
              <a:t> </a:t>
            </a:r>
            <a:r>
              <a:rPr lang="vi-VN" sz="1800" i="1" err="1"/>
              <a:t>at</a:t>
            </a:r>
            <a:r>
              <a:rPr lang="vi-VN" sz="1800" i="1"/>
              <a:t> </a:t>
            </a:r>
            <a:r>
              <a:rPr lang="vi-VN" sz="1800" i="1" err="1"/>
              <a:t>Eindhoven</a:t>
            </a:r>
            <a:r>
              <a:rPr lang="vi-VN" sz="1800" i="1"/>
              <a:t> </a:t>
            </a:r>
            <a:r>
              <a:rPr lang="vi-VN" sz="1800" i="1" err="1"/>
              <a:t>University</a:t>
            </a:r>
            <a:r>
              <a:rPr lang="vi-VN" sz="1800" i="1"/>
              <a:t> </a:t>
            </a:r>
            <a:r>
              <a:rPr lang="vi-VN" sz="1800" i="1" err="1"/>
              <a:t>of</a:t>
            </a:r>
            <a:r>
              <a:rPr lang="vi-VN" sz="1800" i="1"/>
              <a:t> </a:t>
            </a:r>
            <a:r>
              <a:rPr lang="vi-VN" sz="1800" i="1" err="1"/>
              <a:t>Technology</a:t>
            </a:r>
            <a:r>
              <a:rPr lang="vi-VN" sz="1800" i="1"/>
              <a:t>, 2007)</a:t>
            </a:r>
          </a:p>
          <a:p>
            <a:pPr algn="just"/>
            <a:endParaRPr lang="vi-VN" sz="1800"/>
          </a:p>
          <a:p>
            <a:pPr algn="just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59C83-8B10-D35D-8FB2-93497E7DC617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8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FE2-BEEF-EE39-EB19-757DD0C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truyền thống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37AE-737E-1D2F-1D0F-9188A1CE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1991906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sz="1800"/>
              <a:t>Phương pháp này giả định rằng mỗi sự kiện trong dữ liệu event log chỉ thuộc về </a:t>
            </a:r>
            <a:r>
              <a:rPr lang="vi-VN" sz="1800" u="sng"/>
              <a:t>một trường hợp</a:t>
            </a:r>
            <a:r>
              <a:rPr lang="vi-VN" sz="1800"/>
              <a:t> thực hiện quy trình (thường là chỉ liên quan đến một đối tượng)</a:t>
            </a:r>
            <a:r>
              <a:rPr lang="en-US" sz="1800"/>
              <a:t>. </a:t>
            </a:r>
          </a:p>
          <a:p>
            <a:pPr algn="just"/>
            <a:r>
              <a:rPr lang="vi-VN" sz="1800">
                <a:sym typeface="Symbol" panose="05050102010706020507" pitchFamily="18" charset="2"/>
              </a:rPr>
              <a:t>Với trường hợp một sự kiện liên quan đến nhiều đối tượng</a:t>
            </a:r>
            <a:r>
              <a:rPr lang="en-US" sz="1800">
                <a:sym typeface="Symbol" panose="05050102010706020507" pitchFamily="18" charset="2"/>
              </a:rPr>
              <a:t>: cần </a:t>
            </a:r>
            <a:r>
              <a:rPr lang="vi-VN" sz="1800">
                <a:sym typeface="Symbol" panose="05050102010706020507" pitchFamily="18" charset="2"/>
              </a:rPr>
              <a:t>phải </a:t>
            </a:r>
            <a:r>
              <a:rPr lang="vi-VN" sz="1800" u="sng">
                <a:sym typeface="Symbol" panose="05050102010706020507" pitchFamily="18" charset="2"/>
              </a:rPr>
              <a:t>tiền xử lý dữ liệu đầu vào</a:t>
            </a:r>
            <a:r>
              <a:rPr lang="vi-VN" sz="1800">
                <a:sym typeface="Symbol" panose="05050102010706020507" pitchFamily="18" charset="2"/>
              </a:rPr>
              <a:t> để đúng với giả định.</a:t>
            </a:r>
            <a:r>
              <a:rPr lang="en-US" sz="1800">
                <a:sym typeface="Symbol" panose="05050102010706020507" pitchFamily="18" charset="2"/>
              </a:rPr>
              <a:t> </a:t>
            </a:r>
            <a:endParaRPr lang="vi-VN" sz="1800">
              <a:sym typeface="Symbol" panose="05050102010706020507" pitchFamily="18" charset="2"/>
            </a:endParaRPr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9E44-DC30-214E-B616-331F7200E8FB}"/>
              </a:ext>
            </a:extLst>
          </p:cNvPr>
          <p:cNvSpPr txBox="1"/>
          <p:nvPr/>
        </p:nvSpPr>
        <p:spPr>
          <a:xfrm>
            <a:off x="4319239" y="4698475"/>
            <a:ext cx="50552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fld id="{00000000-1234-1234-1234-123412341234}" type="slidenum">
              <a:rPr lang="en" smtClean="0">
                <a:latin typeface="Barlow" panose="00000500000000000000" pitchFamily="2" charset="0"/>
                <a:cs typeface="Arial" panose="020B0604020202020204" pitchFamily="34" charset="0"/>
              </a:rPr>
              <a:pPr algn="ctr"/>
              <a:t>9</a:t>
            </a:fld>
            <a:endParaRPr lang="en-US"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3130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opics in Combinatorics - Doctor of Philosophy (Ph.D.) in Mathematics by Slidesgo">
  <a:themeElements>
    <a:clrScheme name="Simple Light">
      <a:dk1>
        <a:srgbClr val="000000"/>
      </a:dk1>
      <a:lt1>
        <a:srgbClr val="FDFFFE"/>
      </a:lt1>
      <a:dk2>
        <a:srgbClr val="C7C5C1"/>
      </a:dk2>
      <a:lt2>
        <a:srgbClr val="948777"/>
      </a:lt2>
      <a:accent1>
        <a:srgbClr val="D2B689"/>
      </a:accent1>
      <a:accent2>
        <a:srgbClr val="212E5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4171</Words>
  <Application>Microsoft Office PowerPoint</Application>
  <PresentationFormat>On-screen Show (16:9)</PresentationFormat>
  <Paragraphs>1095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Barlow</vt:lpstr>
      <vt:lpstr>Quicksand</vt:lpstr>
      <vt:lpstr>Symbol</vt:lpstr>
      <vt:lpstr>DM Sans</vt:lpstr>
      <vt:lpstr>Nunito Light</vt:lpstr>
      <vt:lpstr>Raleway</vt:lpstr>
      <vt:lpstr>Arial</vt:lpstr>
      <vt:lpstr>Advanced Topics in Combinatorics - Doctor of Philosophy (Ph.D.) in Mathematics by Slidesgo</vt:lpstr>
      <vt:lpstr>PowerPoint Presentation</vt:lpstr>
      <vt:lpstr>Mục lục</vt:lpstr>
      <vt:lpstr>GIỚI THIỆU ĐỀ TÀI</vt:lpstr>
      <vt:lpstr>Khai thác quy trình</vt:lpstr>
      <vt:lpstr>Dữ liệu đầu vào và yêu cầu của bài toán</vt:lpstr>
      <vt:lpstr>Dữ liệu đầu vào và yêu cầu của bài toán</vt:lpstr>
      <vt:lpstr>Khó khăn – ý nghĩa</vt:lpstr>
      <vt:lpstr>Phương pháp truyền thống</vt:lpstr>
      <vt:lpstr>Phương pháp truyền thống</vt:lpstr>
      <vt:lpstr>Phương pháp truyền thống</vt:lpstr>
      <vt:lpstr>Phương pháp truyền thống</vt:lpstr>
      <vt:lpstr>Phương pháp truyền thống</vt:lpstr>
      <vt:lpstr>Phương pháp xem xét nhiều đối tượng</vt:lpstr>
      <vt:lpstr>Phương pháp xem xét nhiều đối tượng</vt:lpstr>
      <vt:lpstr>Phương pháp xem xét nhiều đối tượng</vt:lpstr>
      <vt:lpstr>Mục lục</vt:lpstr>
      <vt:lpstr>Phương pháp xem xét nhiều đối tượng</vt:lpstr>
      <vt:lpstr>PowerPoint Presentation</vt:lpstr>
      <vt:lpstr>Tìm mô hình quy trình có xem xét nhiều đối tượng từ dữ liệu</vt:lpstr>
      <vt:lpstr>Tìm mô hình quy trình có xem xét nhiều đối tượng từ dữ liệu</vt:lpstr>
      <vt:lpstr>Tính các kết quả trung gian liên quan đến chỉ số hiệu năng từ mô hình quy trình và dữ liệu</vt:lpstr>
      <vt:lpstr>Tính các chỉ số hiệu năng từ các kết quả trung gian và mô hình quy trình</vt:lpstr>
      <vt:lpstr>Mục lục</vt:lpstr>
      <vt:lpstr>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Mục lục</vt:lpstr>
      <vt:lpstr>TỔNG KẾT VÀ HƯỚNG PHÁT TRIỂN</vt:lpstr>
      <vt:lpstr>PowerPoint Presentation</vt:lpstr>
      <vt:lpstr>PowerPoint Presentation</vt:lpstr>
      <vt:lpstr>CẢM ƠN THẦY, CÔ VÀ CÁC BẠN ĐÃ LẮNG NGHE</vt:lpstr>
      <vt:lpstr>PHỤ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Duong Le</dc:creator>
  <cp:lastModifiedBy>LÊ THỊ THÙY DƯƠNG</cp:lastModifiedBy>
  <cp:revision>9</cp:revision>
  <dcterms:modified xsi:type="dcterms:W3CDTF">2024-07-30T13:21:52Z</dcterms:modified>
</cp:coreProperties>
</file>