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4"/>
  </p:notesMasterIdLst>
  <p:handoutMasterIdLst>
    <p:handoutMasterId r:id="rId35"/>
  </p:handoutMasterIdLst>
  <p:sldIdLst>
    <p:sldId id="259" r:id="rId2"/>
    <p:sldId id="257" r:id="rId3"/>
    <p:sldId id="265" r:id="rId4"/>
    <p:sldId id="270" r:id="rId5"/>
    <p:sldId id="261" r:id="rId6"/>
    <p:sldId id="266" r:id="rId7"/>
    <p:sldId id="275" r:id="rId8"/>
    <p:sldId id="276" r:id="rId9"/>
    <p:sldId id="277" r:id="rId10"/>
    <p:sldId id="271" r:id="rId11"/>
    <p:sldId id="279" r:id="rId12"/>
    <p:sldId id="280" r:id="rId13"/>
    <p:sldId id="272" r:id="rId14"/>
    <p:sldId id="278" r:id="rId15"/>
    <p:sldId id="281" r:id="rId16"/>
    <p:sldId id="291" r:id="rId17"/>
    <p:sldId id="290" r:id="rId18"/>
    <p:sldId id="292" r:id="rId19"/>
    <p:sldId id="273" r:id="rId20"/>
    <p:sldId id="282" r:id="rId21"/>
    <p:sldId id="284" r:id="rId22"/>
    <p:sldId id="285" r:id="rId23"/>
    <p:sldId id="286" r:id="rId24"/>
    <p:sldId id="287" r:id="rId25"/>
    <p:sldId id="288" r:id="rId26"/>
    <p:sldId id="289" r:id="rId27"/>
    <p:sldId id="293" r:id="rId28"/>
    <p:sldId id="294" r:id="rId29"/>
    <p:sldId id="274" r:id="rId30"/>
    <p:sldId id="295" r:id="rId31"/>
    <p:sldId id="268" r:id="rId32"/>
    <p:sldId id="26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13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HeDieuHanh\Sched-Oth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HeDieuHanh\Sched-Oth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ocuments\HeDieuHanh\Sched-Other.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t>Thời</a:t>
            </a:r>
            <a:r>
              <a:rPr lang="en-US" sz="1200" baseline="0"/>
              <a:t> gian sử dụng tài nguyên trong 5 phút của tiến trình</a:t>
            </a:r>
            <a:endParaRPr lang="en-US" sz="12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P1</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Sheet1!$A$2:$A$21</c:f>
              <c:numCache>
                <c:formatCode>General</c:formatCode>
                <c:ptCount val="20"/>
                <c:pt idx="0">
                  <c:v>-20</c:v>
                </c:pt>
                <c:pt idx="1">
                  <c:v>-18</c:v>
                </c:pt>
                <c:pt idx="2">
                  <c:v>-16</c:v>
                </c:pt>
                <c:pt idx="3">
                  <c:v>-14</c:v>
                </c:pt>
                <c:pt idx="4">
                  <c:v>-12</c:v>
                </c:pt>
                <c:pt idx="5">
                  <c:v>-10</c:v>
                </c:pt>
                <c:pt idx="6">
                  <c:v>-8</c:v>
                </c:pt>
                <c:pt idx="7">
                  <c:v>-6</c:v>
                </c:pt>
                <c:pt idx="8">
                  <c:v>-4</c:v>
                </c:pt>
                <c:pt idx="9">
                  <c:v>-2</c:v>
                </c:pt>
                <c:pt idx="10">
                  <c:v>0</c:v>
                </c:pt>
                <c:pt idx="11">
                  <c:v>3</c:v>
                </c:pt>
                <c:pt idx="12">
                  <c:v>5</c:v>
                </c:pt>
                <c:pt idx="13">
                  <c:v>7</c:v>
                </c:pt>
                <c:pt idx="14">
                  <c:v>9</c:v>
                </c:pt>
                <c:pt idx="15">
                  <c:v>11</c:v>
                </c:pt>
                <c:pt idx="16">
                  <c:v>13</c:v>
                </c:pt>
                <c:pt idx="17">
                  <c:v>15</c:v>
                </c:pt>
                <c:pt idx="18">
                  <c:v>17</c:v>
                </c:pt>
                <c:pt idx="19">
                  <c:v>19</c:v>
                </c:pt>
              </c:numCache>
            </c:numRef>
          </c:cat>
          <c:val>
            <c:numRef>
              <c:f>Sheet1!$B$2:$B$21</c:f>
              <c:numCache>
                <c:formatCode>0.0</c:formatCode>
                <c:ptCount val="20"/>
                <c:pt idx="0">
                  <c:v>86</c:v>
                </c:pt>
                <c:pt idx="1">
                  <c:v>84</c:v>
                </c:pt>
                <c:pt idx="2">
                  <c:v>83</c:v>
                </c:pt>
                <c:pt idx="3">
                  <c:v>82</c:v>
                </c:pt>
                <c:pt idx="4">
                  <c:v>81</c:v>
                </c:pt>
                <c:pt idx="5">
                  <c:v>80</c:v>
                </c:pt>
                <c:pt idx="6">
                  <c:v>79</c:v>
                </c:pt>
                <c:pt idx="7">
                  <c:v>77</c:v>
                </c:pt>
                <c:pt idx="8">
                  <c:v>76</c:v>
                </c:pt>
                <c:pt idx="9">
                  <c:v>75</c:v>
                </c:pt>
                <c:pt idx="10">
                  <c:v>74</c:v>
                </c:pt>
                <c:pt idx="11">
                  <c:v>73</c:v>
                </c:pt>
                <c:pt idx="12">
                  <c:v>71</c:v>
                </c:pt>
                <c:pt idx="13">
                  <c:v>69</c:v>
                </c:pt>
                <c:pt idx="14">
                  <c:v>67</c:v>
                </c:pt>
                <c:pt idx="15">
                  <c:v>66</c:v>
                </c:pt>
                <c:pt idx="16">
                  <c:v>65</c:v>
                </c:pt>
                <c:pt idx="17">
                  <c:v>63</c:v>
                </c:pt>
                <c:pt idx="18">
                  <c:v>62</c:v>
                </c:pt>
                <c:pt idx="19">
                  <c:v>61</c:v>
                </c:pt>
              </c:numCache>
            </c:numRef>
          </c:val>
          <c:smooth val="0"/>
          <c:extLst>
            <c:ext xmlns:c16="http://schemas.microsoft.com/office/drawing/2014/chart" uri="{C3380CC4-5D6E-409C-BE32-E72D297353CC}">
              <c16:uniqueId val="{00000000-43B3-444C-99F6-72F6505DBDCD}"/>
            </c:ext>
          </c:extLst>
        </c:ser>
        <c:ser>
          <c:idx val="1"/>
          <c:order val="1"/>
          <c:tx>
            <c:v>P2</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Sheet1!$A$2:$A$21</c:f>
              <c:numCache>
                <c:formatCode>General</c:formatCode>
                <c:ptCount val="20"/>
                <c:pt idx="0">
                  <c:v>-20</c:v>
                </c:pt>
                <c:pt idx="1">
                  <c:v>-18</c:v>
                </c:pt>
                <c:pt idx="2">
                  <c:v>-16</c:v>
                </c:pt>
                <c:pt idx="3">
                  <c:v>-14</c:v>
                </c:pt>
                <c:pt idx="4">
                  <c:v>-12</c:v>
                </c:pt>
                <c:pt idx="5">
                  <c:v>-10</c:v>
                </c:pt>
                <c:pt idx="6">
                  <c:v>-8</c:v>
                </c:pt>
                <c:pt idx="7">
                  <c:v>-6</c:v>
                </c:pt>
                <c:pt idx="8">
                  <c:v>-4</c:v>
                </c:pt>
                <c:pt idx="9">
                  <c:v>-2</c:v>
                </c:pt>
                <c:pt idx="10">
                  <c:v>0</c:v>
                </c:pt>
                <c:pt idx="11">
                  <c:v>3</c:v>
                </c:pt>
                <c:pt idx="12">
                  <c:v>5</c:v>
                </c:pt>
                <c:pt idx="13">
                  <c:v>7</c:v>
                </c:pt>
                <c:pt idx="14">
                  <c:v>9</c:v>
                </c:pt>
                <c:pt idx="15">
                  <c:v>11</c:v>
                </c:pt>
                <c:pt idx="16">
                  <c:v>13</c:v>
                </c:pt>
                <c:pt idx="17">
                  <c:v>15</c:v>
                </c:pt>
                <c:pt idx="18">
                  <c:v>17</c:v>
                </c:pt>
                <c:pt idx="19">
                  <c:v>19</c:v>
                </c:pt>
              </c:numCache>
            </c:numRef>
          </c:cat>
          <c:val>
            <c:numRef>
              <c:f>Sheet1!$C$2:$C$21</c:f>
              <c:numCache>
                <c:formatCode>0.0</c:formatCode>
                <c:ptCount val="20"/>
                <c:pt idx="0">
                  <c:v>86</c:v>
                </c:pt>
                <c:pt idx="1">
                  <c:v>84</c:v>
                </c:pt>
                <c:pt idx="2">
                  <c:v>83</c:v>
                </c:pt>
                <c:pt idx="3">
                  <c:v>82</c:v>
                </c:pt>
                <c:pt idx="4">
                  <c:v>81</c:v>
                </c:pt>
                <c:pt idx="5">
                  <c:v>81</c:v>
                </c:pt>
                <c:pt idx="6">
                  <c:v>79</c:v>
                </c:pt>
                <c:pt idx="7">
                  <c:v>78</c:v>
                </c:pt>
                <c:pt idx="8">
                  <c:v>77</c:v>
                </c:pt>
                <c:pt idx="9">
                  <c:v>76</c:v>
                </c:pt>
                <c:pt idx="10">
                  <c:v>75</c:v>
                </c:pt>
                <c:pt idx="11">
                  <c:v>73</c:v>
                </c:pt>
                <c:pt idx="12">
                  <c:v>70</c:v>
                </c:pt>
                <c:pt idx="13">
                  <c:v>68</c:v>
                </c:pt>
                <c:pt idx="14">
                  <c:v>67</c:v>
                </c:pt>
                <c:pt idx="15">
                  <c:v>66</c:v>
                </c:pt>
                <c:pt idx="16">
                  <c:v>64</c:v>
                </c:pt>
                <c:pt idx="17">
                  <c:v>62</c:v>
                </c:pt>
                <c:pt idx="18">
                  <c:v>61</c:v>
                </c:pt>
                <c:pt idx="19">
                  <c:v>60</c:v>
                </c:pt>
              </c:numCache>
            </c:numRef>
          </c:val>
          <c:smooth val="0"/>
          <c:extLst>
            <c:ext xmlns:c16="http://schemas.microsoft.com/office/drawing/2014/chart" uri="{C3380CC4-5D6E-409C-BE32-E72D297353CC}">
              <c16:uniqueId val="{00000001-43B3-444C-99F6-72F6505DBDCD}"/>
            </c:ext>
          </c:extLst>
        </c:ser>
        <c:ser>
          <c:idx val="2"/>
          <c:order val="2"/>
          <c:tx>
            <c:v>P3</c:v>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Sheet1!$A$2:$A$21</c:f>
              <c:numCache>
                <c:formatCode>General</c:formatCode>
                <c:ptCount val="20"/>
                <c:pt idx="0">
                  <c:v>-20</c:v>
                </c:pt>
                <c:pt idx="1">
                  <c:v>-18</c:v>
                </c:pt>
                <c:pt idx="2">
                  <c:v>-16</c:v>
                </c:pt>
                <c:pt idx="3">
                  <c:v>-14</c:v>
                </c:pt>
                <c:pt idx="4">
                  <c:v>-12</c:v>
                </c:pt>
                <c:pt idx="5">
                  <c:v>-10</c:v>
                </c:pt>
                <c:pt idx="6">
                  <c:v>-8</c:v>
                </c:pt>
                <c:pt idx="7">
                  <c:v>-6</c:v>
                </c:pt>
                <c:pt idx="8">
                  <c:v>-4</c:v>
                </c:pt>
                <c:pt idx="9">
                  <c:v>-2</c:v>
                </c:pt>
                <c:pt idx="10">
                  <c:v>0</c:v>
                </c:pt>
                <c:pt idx="11">
                  <c:v>3</c:v>
                </c:pt>
                <c:pt idx="12">
                  <c:v>5</c:v>
                </c:pt>
                <c:pt idx="13">
                  <c:v>7</c:v>
                </c:pt>
                <c:pt idx="14">
                  <c:v>9</c:v>
                </c:pt>
                <c:pt idx="15">
                  <c:v>11</c:v>
                </c:pt>
                <c:pt idx="16">
                  <c:v>13</c:v>
                </c:pt>
                <c:pt idx="17">
                  <c:v>15</c:v>
                </c:pt>
                <c:pt idx="18">
                  <c:v>17</c:v>
                </c:pt>
                <c:pt idx="19">
                  <c:v>19</c:v>
                </c:pt>
              </c:numCache>
            </c:numRef>
          </c:cat>
          <c:val>
            <c:numRef>
              <c:f>Sheet1!$D$2:$D$21</c:f>
              <c:numCache>
                <c:formatCode>0.0</c:formatCode>
                <c:ptCount val="20"/>
                <c:pt idx="0">
                  <c:v>86</c:v>
                </c:pt>
                <c:pt idx="1">
                  <c:v>84</c:v>
                </c:pt>
                <c:pt idx="2">
                  <c:v>84</c:v>
                </c:pt>
                <c:pt idx="3">
                  <c:v>82</c:v>
                </c:pt>
                <c:pt idx="4">
                  <c:v>81</c:v>
                </c:pt>
                <c:pt idx="5">
                  <c:v>80</c:v>
                </c:pt>
                <c:pt idx="6">
                  <c:v>79</c:v>
                </c:pt>
                <c:pt idx="7">
                  <c:v>78</c:v>
                </c:pt>
                <c:pt idx="8">
                  <c:v>77</c:v>
                </c:pt>
                <c:pt idx="9">
                  <c:v>76</c:v>
                </c:pt>
                <c:pt idx="10">
                  <c:v>74</c:v>
                </c:pt>
                <c:pt idx="11">
                  <c:v>72</c:v>
                </c:pt>
                <c:pt idx="12">
                  <c:v>70</c:v>
                </c:pt>
                <c:pt idx="13">
                  <c:v>69</c:v>
                </c:pt>
                <c:pt idx="14">
                  <c:v>67</c:v>
                </c:pt>
                <c:pt idx="15">
                  <c:v>66</c:v>
                </c:pt>
                <c:pt idx="16">
                  <c:v>65</c:v>
                </c:pt>
                <c:pt idx="17">
                  <c:v>63</c:v>
                </c:pt>
                <c:pt idx="18">
                  <c:v>61</c:v>
                </c:pt>
                <c:pt idx="19">
                  <c:v>60</c:v>
                </c:pt>
              </c:numCache>
            </c:numRef>
          </c:val>
          <c:smooth val="0"/>
          <c:extLst>
            <c:ext xmlns:c16="http://schemas.microsoft.com/office/drawing/2014/chart" uri="{C3380CC4-5D6E-409C-BE32-E72D297353CC}">
              <c16:uniqueId val="{00000002-43B3-444C-99F6-72F6505DBDCD}"/>
            </c:ext>
          </c:extLst>
        </c:ser>
        <c:dLbls>
          <c:showLegendKey val="0"/>
          <c:showVal val="0"/>
          <c:showCatName val="0"/>
          <c:showSerName val="0"/>
          <c:showPercent val="0"/>
          <c:showBubbleSize val="0"/>
        </c:dLbls>
        <c:marker val="1"/>
        <c:smooth val="0"/>
        <c:axId val="1252997183"/>
        <c:axId val="1252978879"/>
      </c:lineChart>
      <c:catAx>
        <c:axId val="12529971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NI</a:t>
                </a:r>
                <a:r>
                  <a:rPr lang="en-US" baseline="0"/>
                  <a:t> Value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978879"/>
        <c:crosses val="autoZero"/>
        <c:auto val="1"/>
        <c:lblAlgn val="ctr"/>
        <c:lblOffset val="100"/>
        <c:noMultiLvlLbl val="0"/>
      </c:catAx>
      <c:valAx>
        <c:axId val="12529788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29971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Thời</a:t>
            </a:r>
            <a:r>
              <a:rPr lang="en-US" baseline="0"/>
              <a:t> gian sử dụng CPU theo SCHED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P1 - OTHER</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Sheet1!$A$25:$C$25</c:f>
              <c:strCache>
                <c:ptCount val="3"/>
                <c:pt idx="0">
                  <c:v>P1 (s)</c:v>
                </c:pt>
                <c:pt idx="1">
                  <c:v>P2 (s)</c:v>
                </c:pt>
                <c:pt idx="2">
                  <c:v>P3 (s)</c:v>
                </c:pt>
              </c:strCache>
            </c:strRef>
          </c:cat>
          <c:val>
            <c:numRef>
              <c:f>Sheet1!$A$26</c:f>
              <c:numCache>
                <c:formatCode>General</c:formatCode>
                <c:ptCount val="1"/>
                <c:pt idx="0">
                  <c:v>9</c:v>
                </c:pt>
              </c:numCache>
            </c:numRef>
          </c:val>
          <c:extLst>
            <c:ext xmlns:c16="http://schemas.microsoft.com/office/drawing/2014/chart" uri="{C3380CC4-5D6E-409C-BE32-E72D297353CC}">
              <c16:uniqueId val="{00000000-2BB2-416E-8EC7-C7BF32ACF208}"/>
            </c:ext>
          </c:extLst>
        </c:ser>
        <c:ser>
          <c:idx val="1"/>
          <c:order val="1"/>
          <c:tx>
            <c:v>P2 - FIFO</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Sheet1!$A$25:$C$25</c:f>
              <c:strCache>
                <c:ptCount val="3"/>
                <c:pt idx="0">
                  <c:v>P1 (s)</c:v>
                </c:pt>
                <c:pt idx="1">
                  <c:v>P2 (s)</c:v>
                </c:pt>
                <c:pt idx="2">
                  <c:v>P3 (s)</c:v>
                </c:pt>
              </c:strCache>
            </c:strRef>
          </c:cat>
          <c:val>
            <c:numRef>
              <c:f>Sheet1!$B$26</c:f>
              <c:numCache>
                <c:formatCode>General</c:formatCode>
                <c:ptCount val="1"/>
                <c:pt idx="0">
                  <c:v>118</c:v>
                </c:pt>
              </c:numCache>
            </c:numRef>
          </c:val>
          <c:extLst>
            <c:ext xmlns:c16="http://schemas.microsoft.com/office/drawing/2014/chart" uri="{C3380CC4-5D6E-409C-BE32-E72D297353CC}">
              <c16:uniqueId val="{00000001-2BB2-416E-8EC7-C7BF32ACF208}"/>
            </c:ext>
          </c:extLst>
        </c:ser>
        <c:ser>
          <c:idx val="2"/>
          <c:order val="2"/>
          <c:tx>
            <c:v>P3 - RR</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Sheet1!$A$25:$C$25</c:f>
              <c:strCache>
                <c:ptCount val="3"/>
                <c:pt idx="0">
                  <c:v>P1 (s)</c:v>
                </c:pt>
                <c:pt idx="1">
                  <c:v>P2 (s)</c:v>
                </c:pt>
                <c:pt idx="2">
                  <c:v>P3 (s)</c:v>
                </c:pt>
              </c:strCache>
            </c:strRef>
          </c:cat>
          <c:val>
            <c:numRef>
              <c:f>Sheet1!$C$26</c:f>
              <c:numCache>
                <c:formatCode>General</c:formatCode>
                <c:ptCount val="1"/>
                <c:pt idx="0">
                  <c:v>117</c:v>
                </c:pt>
              </c:numCache>
            </c:numRef>
          </c:val>
          <c:extLst>
            <c:ext xmlns:c16="http://schemas.microsoft.com/office/drawing/2014/chart" uri="{C3380CC4-5D6E-409C-BE32-E72D297353CC}">
              <c16:uniqueId val="{00000002-2BB2-416E-8EC7-C7BF32ACF208}"/>
            </c:ext>
          </c:extLst>
        </c:ser>
        <c:dLbls>
          <c:dLblPos val="outEnd"/>
          <c:showLegendKey val="0"/>
          <c:showVal val="1"/>
          <c:showCatName val="0"/>
          <c:showSerName val="0"/>
          <c:showPercent val="0"/>
          <c:showBubbleSize val="0"/>
        </c:dLbls>
        <c:gapWidth val="219"/>
        <c:overlap val="-27"/>
        <c:axId val="1240468735"/>
        <c:axId val="1240469151"/>
      </c:barChart>
      <c:catAx>
        <c:axId val="1240468735"/>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Process (NI</a:t>
                </a:r>
                <a:r>
                  <a:rPr lang="en-US" baseline="0"/>
                  <a:t> = 0</a:t>
                </a:r>
                <a:r>
                  <a:rPr lang="en-US"/>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240469151"/>
        <c:crosses val="autoZero"/>
        <c:auto val="1"/>
        <c:lblAlgn val="ctr"/>
        <c:lblOffset val="100"/>
        <c:noMultiLvlLbl val="0"/>
      </c:catAx>
      <c:valAx>
        <c:axId val="12404691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04687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Thời</a:t>
            </a:r>
            <a:r>
              <a:rPr lang="en-US" baseline="0"/>
              <a:t> gian sử dụng CPU theo NI, SCHED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P1 - OTHER - NI = -15</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Sheet1!$A$37</c:f>
              <c:numCache>
                <c:formatCode>General</c:formatCode>
                <c:ptCount val="1"/>
                <c:pt idx="0">
                  <c:v>10</c:v>
                </c:pt>
              </c:numCache>
            </c:numRef>
          </c:val>
          <c:extLst>
            <c:ext xmlns:c16="http://schemas.microsoft.com/office/drawing/2014/chart" uri="{C3380CC4-5D6E-409C-BE32-E72D297353CC}">
              <c16:uniqueId val="{00000000-69F1-4B78-BE96-6F73D4382C1A}"/>
            </c:ext>
          </c:extLst>
        </c:ser>
        <c:ser>
          <c:idx val="1"/>
          <c:order val="1"/>
          <c:tx>
            <c:v>P2 - FIFO - NI =0</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Sheet1!$B$37</c:f>
              <c:numCache>
                <c:formatCode>General</c:formatCode>
                <c:ptCount val="1"/>
                <c:pt idx="0">
                  <c:v>154</c:v>
                </c:pt>
              </c:numCache>
            </c:numRef>
          </c:val>
          <c:extLst>
            <c:ext xmlns:c16="http://schemas.microsoft.com/office/drawing/2014/chart" uri="{C3380CC4-5D6E-409C-BE32-E72D297353CC}">
              <c16:uniqueId val="{00000001-69F1-4B78-BE96-6F73D4382C1A}"/>
            </c:ext>
          </c:extLst>
        </c:ser>
        <c:ser>
          <c:idx val="2"/>
          <c:order val="2"/>
          <c:tx>
            <c:v>P3 - RR - NI =0</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Sheet1!$C$37</c:f>
              <c:numCache>
                <c:formatCode>General</c:formatCode>
                <c:ptCount val="1"/>
                <c:pt idx="0">
                  <c:v>155</c:v>
                </c:pt>
              </c:numCache>
            </c:numRef>
          </c:val>
          <c:extLst>
            <c:ext xmlns:c16="http://schemas.microsoft.com/office/drawing/2014/chart" uri="{C3380CC4-5D6E-409C-BE32-E72D297353CC}">
              <c16:uniqueId val="{00000002-69F1-4B78-BE96-6F73D4382C1A}"/>
            </c:ext>
          </c:extLst>
        </c:ser>
        <c:dLbls>
          <c:dLblPos val="outEnd"/>
          <c:showLegendKey val="0"/>
          <c:showVal val="1"/>
          <c:showCatName val="0"/>
          <c:showSerName val="0"/>
          <c:showPercent val="0"/>
          <c:showBubbleSize val="0"/>
        </c:dLbls>
        <c:gapWidth val="219"/>
        <c:overlap val="-27"/>
        <c:axId val="1240468735"/>
        <c:axId val="1240469151"/>
      </c:barChart>
      <c:catAx>
        <c:axId val="1240468735"/>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Process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240469151"/>
        <c:crosses val="autoZero"/>
        <c:auto val="1"/>
        <c:lblAlgn val="ctr"/>
        <c:lblOffset val="100"/>
        <c:noMultiLvlLbl val="0"/>
      </c:catAx>
      <c:valAx>
        <c:axId val="12404691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04687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2/24/2022</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2/24/2022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2/24/2022</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2/24/2022</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2/24/2022</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2/24/2022</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2/24/2022</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05293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2/24/2022</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6" r:id="rId6"/>
    <p:sldLayoutId id="2147483677" r:id="rId7"/>
    <p:sldLayoutId id="214748367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man7.org/linux/man-pages/man7/sched.7.html"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249645533_A_Comparative_Study_of_CPU_Scheduling_Algorithms" TargetMode="External"/><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hyperlink" Target="https://man7.org/linux/man-pages/man7/sched.7.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program-for-fcfs-cpu-scheduling-set-1/" TargetMode="External"/><Relationship Id="rId2" Type="http://schemas.openxmlformats.org/officeDocument/2006/relationships/hyperlink" Target="https://github.com/duongkien27/OS/blob/main/process_scheduling_algo.c" TargetMode="Externa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uongkien27/OS/blob/main/renice.c"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cpu-scheduling-in-operating-systems/" TargetMode="External"/><Relationship Id="rId2" Type="http://schemas.openxmlformats.org/officeDocument/2006/relationships/hyperlink" Target="https://man7.org/linux/man-pages/man7/sched.7.html" TargetMode="External"/><Relationship Id="rId1" Type="http://schemas.openxmlformats.org/officeDocument/2006/relationships/slideLayout" Target="../slideLayouts/slideLayout7.xml"/><Relationship Id="rId4" Type="http://schemas.openxmlformats.org/officeDocument/2006/relationships/hyperlink" Target="https://www.youtube.com/watch?v=EWkQl0n0w5M&amp;list=PLBlnK6fEyqRitWSE_AyyySWfhRgyA-rHk"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pu-scheduling-in-operating-system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4DhFmL-6SDA&amp;list=PLBlnK6fEyqRitWSE_AyyySWfhRgyA-rHk&amp;index=3" TargetMode="External"/><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35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3527156" y="3026553"/>
            <a:ext cx="5397627" cy="804893"/>
          </a:xfrm>
        </p:spPr>
        <p:txBody>
          <a:bodyPr/>
          <a:lstStyle/>
          <a:p>
            <a:pPr algn="ctr"/>
            <a:r>
              <a:rPr lang="en-US"/>
              <a:t>Phần 2:</a:t>
            </a:r>
            <a:br>
              <a:rPr lang="en-US"/>
            </a:br>
            <a:r>
              <a:rPr lang="en-US"/>
              <a:t>Scheduling Policies</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Tree>
    <p:extLst>
      <p:ext uri="{BB962C8B-B14F-4D97-AF65-F5344CB8AC3E}">
        <p14:creationId xmlns:p14="http://schemas.microsoft.com/office/powerpoint/2010/main" val="301324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DDFC75-CDD8-4924-A21C-283310514F27}"/>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6" name="Title 2">
            <a:extLst>
              <a:ext uri="{FF2B5EF4-FFF2-40B4-BE49-F238E27FC236}">
                <a16:creationId xmlns:a16="http://schemas.microsoft.com/office/drawing/2014/main" id="{59F1775D-F1A6-4B38-89C3-F233E38D7CDD}"/>
              </a:ext>
            </a:extLst>
          </p:cNvPr>
          <p:cNvSpPr>
            <a:spLocks noGrp="1"/>
          </p:cNvSpPr>
          <p:nvPr>
            <p:ph type="title"/>
          </p:nvPr>
        </p:nvSpPr>
        <p:spPr>
          <a:xfrm>
            <a:off x="235077" y="78613"/>
            <a:ext cx="8673846" cy="451739"/>
          </a:xfrm>
        </p:spPr>
        <p:txBody>
          <a:bodyPr/>
          <a:lstStyle/>
          <a:p>
            <a:r>
              <a:rPr lang="en-US"/>
              <a:t>2.1. Time-sharing Scheduling</a:t>
            </a:r>
          </a:p>
        </p:txBody>
      </p:sp>
      <p:sp>
        <p:nvSpPr>
          <p:cNvPr id="10" name="Text Placeholder 3">
            <a:extLst>
              <a:ext uri="{FF2B5EF4-FFF2-40B4-BE49-F238E27FC236}">
                <a16:creationId xmlns:a16="http://schemas.microsoft.com/office/drawing/2014/main" id="{324BA1E8-5CE0-4229-BE49-CF57AF6D3AB1}"/>
              </a:ext>
            </a:extLst>
          </p:cNvPr>
          <p:cNvSpPr txBox="1">
            <a:spLocks/>
          </p:cNvSpPr>
          <p:nvPr/>
        </p:nvSpPr>
        <p:spPr>
          <a:xfrm>
            <a:off x="196593" y="4778471"/>
            <a:ext cx="8674100" cy="15175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12" name="Text Placeholder 3">
            <a:extLst>
              <a:ext uri="{FF2B5EF4-FFF2-40B4-BE49-F238E27FC236}">
                <a16:creationId xmlns:a16="http://schemas.microsoft.com/office/drawing/2014/main" id="{41828642-6960-41FF-BE05-2369A10CE8CB}"/>
              </a:ext>
            </a:extLst>
          </p:cNvPr>
          <p:cNvSpPr txBox="1">
            <a:spLocks/>
          </p:cNvSpPr>
          <p:nvPr/>
        </p:nvSpPr>
        <p:spPr>
          <a:xfrm>
            <a:off x="82683" y="1301258"/>
            <a:ext cx="8674100" cy="5132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b="1"/>
              <a:t>SCHED_OTHER: </a:t>
            </a:r>
            <a:r>
              <a:rPr lang="en-US" sz="2000"/>
              <a:t>Default Linux time-sharing scheduling</a:t>
            </a:r>
          </a:p>
          <a:p>
            <a:pPr marL="457200" lvl="1" indent="0">
              <a:buNone/>
            </a:pPr>
            <a:r>
              <a:rPr lang="en-US" sz="2000"/>
              <a:t>	</a:t>
            </a:r>
            <a:r>
              <a:rPr lang="en-US" sz="1800"/>
              <a:t>- Mặc định sử dụng ở giá trị nice value bằng 0. Mức độ ưu tiên của các tiến trình có thể thay đổi dựa theo Priority của tiến trình (-21 &lt; NI &lt; 20).</a:t>
            </a:r>
          </a:p>
          <a:p>
            <a:pPr marL="457200" lvl="1" indent="0">
              <a:buNone/>
            </a:pPr>
            <a:r>
              <a:rPr lang="en-US" sz="1800"/>
              <a:t>	- SHED_OTHER công bằng với các tiến trình có cùng mức độ ưu tiên.</a:t>
            </a:r>
          </a:p>
          <a:p>
            <a:pPr marL="457200" lvl="1" indent="0">
              <a:buNone/>
            </a:pPr>
            <a:endParaRPr lang="en-US" sz="1800"/>
          </a:p>
          <a:p>
            <a:pPr lvl="1">
              <a:buFont typeface="Wingdings" panose="05000000000000000000" pitchFamily="2" charset="2"/>
              <a:buChar char="§"/>
            </a:pPr>
            <a:r>
              <a:rPr lang="en-US" sz="2000" b="1"/>
              <a:t>SCHED_BATCH: </a:t>
            </a:r>
            <a:r>
              <a:rPr lang="en-US" sz="2000"/>
              <a:t>Tương tự như SCHED_OTHER nhưng có một chút thay đổi ảnh hưởng nhẹ đến cơ chế định thời là scheduler luôn cho rằng luồng sử dụng nhiều CPU.</a:t>
            </a:r>
          </a:p>
          <a:p>
            <a:pPr lvl="1">
              <a:buFont typeface="Wingdings" panose="05000000000000000000" pitchFamily="2" charset="2"/>
              <a:buChar char="§"/>
            </a:pPr>
            <a:endParaRPr lang="en-US" sz="2000" b="1"/>
          </a:p>
          <a:p>
            <a:pPr lvl="1">
              <a:buFont typeface="Wingdings" panose="05000000000000000000" pitchFamily="2" charset="2"/>
              <a:buChar char="§"/>
            </a:pPr>
            <a:r>
              <a:rPr lang="en-US" sz="2000" b="1"/>
              <a:t>SCHED_IDLE: </a:t>
            </a:r>
            <a:r>
              <a:rPr lang="en-US" sz="2000"/>
              <a:t>Cơ chế này nhằm thực hiện các công việc có mức độ ưu tiên cực thấp (thấp hơn giá trị NI = 19 hoặc thấp hơn SCHED_OTHER và SCHED_BATCH)</a:t>
            </a:r>
          </a:p>
          <a:p>
            <a:pPr lvl="1">
              <a:buFont typeface="Wingdings" panose="05000000000000000000" pitchFamily="2" charset="2"/>
              <a:buChar char="§"/>
            </a:pPr>
            <a:endParaRPr lang="en-US" sz="2000" b="1"/>
          </a:p>
          <a:p>
            <a:pPr marL="457200" lvl="1" indent="0">
              <a:buNone/>
            </a:pPr>
            <a:r>
              <a:rPr lang="en-US" sz="2000" b="1"/>
              <a:t>Source: </a:t>
            </a:r>
            <a:r>
              <a:rPr lang="en-US" sz="2000" b="1">
                <a:hlinkClick r:id="rId2"/>
              </a:rPr>
              <a:t>https://man7.org/linux/man-pages/man7/sched.7.html</a:t>
            </a:r>
            <a:endParaRPr lang="en-US" sz="2000" b="1"/>
          </a:p>
          <a:p>
            <a:pPr marL="457200" lvl="1" indent="0">
              <a:buNone/>
            </a:pPr>
            <a:endParaRPr lang="en-US" sz="2000" b="1"/>
          </a:p>
        </p:txBody>
      </p:sp>
    </p:spTree>
    <p:extLst>
      <p:ext uri="{BB962C8B-B14F-4D97-AF65-F5344CB8AC3E}">
        <p14:creationId xmlns:p14="http://schemas.microsoft.com/office/powerpoint/2010/main" val="410219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DDFC75-CDD8-4924-A21C-283310514F27}"/>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6" name="Title 2">
            <a:extLst>
              <a:ext uri="{FF2B5EF4-FFF2-40B4-BE49-F238E27FC236}">
                <a16:creationId xmlns:a16="http://schemas.microsoft.com/office/drawing/2014/main" id="{59F1775D-F1A6-4B38-89C3-F233E38D7CDD}"/>
              </a:ext>
            </a:extLst>
          </p:cNvPr>
          <p:cNvSpPr>
            <a:spLocks noGrp="1"/>
          </p:cNvSpPr>
          <p:nvPr>
            <p:ph type="title"/>
          </p:nvPr>
        </p:nvSpPr>
        <p:spPr>
          <a:xfrm>
            <a:off x="235077" y="78613"/>
            <a:ext cx="8673846" cy="451739"/>
          </a:xfrm>
        </p:spPr>
        <p:txBody>
          <a:bodyPr/>
          <a:lstStyle/>
          <a:p>
            <a:r>
              <a:rPr lang="en-US"/>
              <a:t>2.2. Real-time Scheduling</a:t>
            </a:r>
          </a:p>
        </p:txBody>
      </p:sp>
      <p:sp>
        <p:nvSpPr>
          <p:cNvPr id="10" name="Text Placeholder 3">
            <a:extLst>
              <a:ext uri="{FF2B5EF4-FFF2-40B4-BE49-F238E27FC236}">
                <a16:creationId xmlns:a16="http://schemas.microsoft.com/office/drawing/2014/main" id="{324BA1E8-5CE0-4229-BE49-CF57AF6D3AB1}"/>
              </a:ext>
            </a:extLst>
          </p:cNvPr>
          <p:cNvSpPr txBox="1">
            <a:spLocks/>
          </p:cNvSpPr>
          <p:nvPr/>
        </p:nvSpPr>
        <p:spPr>
          <a:xfrm>
            <a:off x="196593" y="4778471"/>
            <a:ext cx="8674100" cy="15175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5" name="Text Placeholder 3">
            <a:extLst>
              <a:ext uri="{FF2B5EF4-FFF2-40B4-BE49-F238E27FC236}">
                <a16:creationId xmlns:a16="http://schemas.microsoft.com/office/drawing/2014/main" id="{FCCC2529-8673-4AD1-9C4E-AA531BCD862C}"/>
              </a:ext>
            </a:extLst>
          </p:cNvPr>
          <p:cNvSpPr txBox="1">
            <a:spLocks/>
          </p:cNvSpPr>
          <p:nvPr/>
        </p:nvSpPr>
        <p:spPr>
          <a:xfrm>
            <a:off x="0" y="806425"/>
            <a:ext cx="8674100" cy="14307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b="1"/>
              <a:t>SCHED_FIFO: </a:t>
            </a:r>
            <a:r>
              <a:rPr lang="en-US" sz="2000"/>
              <a:t>First In – First Out (First Come – First Served) Scheduling</a:t>
            </a:r>
            <a:r>
              <a:rPr lang="en-US" sz="2000" b="1"/>
              <a:t> </a:t>
            </a:r>
            <a:r>
              <a:rPr lang="en-US" sz="2000"/>
              <a:t>Algorithm.</a:t>
            </a:r>
          </a:p>
          <a:p>
            <a:pPr lvl="1">
              <a:buFontTx/>
              <a:buChar char="-"/>
            </a:pPr>
            <a:r>
              <a:rPr lang="en-US" sz="2000"/>
              <a:t>Tiến trình nào đến trước sẽ được phục vụ trước bất kể thơi gian thực thi dài hay ngắn.</a:t>
            </a:r>
          </a:p>
        </p:txBody>
      </p:sp>
      <p:pic>
        <p:nvPicPr>
          <p:cNvPr id="1028" name="Picture 4" descr="First Come First Serve Scheduling Characteristics  The lack of... |  Download Scientific Diagram">
            <a:extLst>
              <a:ext uri="{FF2B5EF4-FFF2-40B4-BE49-F238E27FC236}">
                <a16:creationId xmlns:a16="http://schemas.microsoft.com/office/drawing/2014/main" id="{5509F79C-4C5C-41B3-A42A-4D53063CE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96" y="2079529"/>
            <a:ext cx="6343508" cy="2313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3D96593-FED3-497B-A46E-0EA4C36D659A}"/>
              </a:ext>
            </a:extLst>
          </p:cNvPr>
          <p:cNvSpPr txBox="1"/>
          <p:nvPr/>
        </p:nvSpPr>
        <p:spPr>
          <a:xfrm>
            <a:off x="3363322" y="4502398"/>
            <a:ext cx="1947456" cy="369332"/>
          </a:xfrm>
          <a:prstGeom prst="rect">
            <a:avLst/>
          </a:prstGeom>
          <a:noFill/>
        </p:spPr>
        <p:txBody>
          <a:bodyPr wrap="none" rtlCol="0">
            <a:spAutoFit/>
          </a:bodyPr>
          <a:lstStyle/>
          <a:p>
            <a:r>
              <a:rPr lang="en-US" sz="1800">
                <a:hlinkClick r:id="rId3"/>
              </a:rPr>
              <a:t>Source FCFS Figure</a:t>
            </a:r>
            <a:endParaRPr lang="en-US" sz="1800"/>
          </a:p>
        </p:txBody>
      </p:sp>
      <p:sp>
        <p:nvSpPr>
          <p:cNvPr id="9" name="Text Placeholder 3">
            <a:extLst>
              <a:ext uri="{FF2B5EF4-FFF2-40B4-BE49-F238E27FC236}">
                <a16:creationId xmlns:a16="http://schemas.microsoft.com/office/drawing/2014/main" id="{2670E30F-DD64-4BFF-B644-47AA9CC6FFE0}"/>
              </a:ext>
            </a:extLst>
          </p:cNvPr>
          <p:cNvSpPr txBox="1">
            <a:spLocks/>
          </p:cNvSpPr>
          <p:nvPr/>
        </p:nvSpPr>
        <p:spPr>
          <a:xfrm>
            <a:off x="0" y="5054544"/>
            <a:ext cx="8674100" cy="14307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b="1"/>
              <a:t>SCHED_RR: </a:t>
            </a:r>
            <a:r>
              <a:rPr lang="en-US" sz="2000"/>
              <a:t>Là phiên bản cải tiến đơn giản của SCHED_FIFO. Sơ đồ trên vẫn đúng một phần cho SCHED_RR, ngoại trừ process chỉ được chạy trong một khoảng thời gian định lương (</a:t>
            </a:r>
            <a:r>
              <a:rPr lang="en-US" sz="2000" i="1"/>
              <a:t>quantum-time</a:t>
            </a:r>
            <a:r>
              <a:rPr lang="en-US" sz="2000"/>
              <a:t>)</a:t>
            </a:r>
          </a:p>
          <a:p>
            <a:pPr marL="457200" lvl="1" indent="0">
              <a:buNone/>
            </a:pPr>
            <a:r>
              <a:rPr lang="en-US" sz="2000" b="1"/>
              <a:t>Source: </a:t>
            </a:r>
            <a:r>
              <a:rPr lang="en-US" sz="2000">
                <a:hlinkClick r:id="rId4"/>
              </a:rPr>
              <a:t>https://man7.org/linux/man-pages/man7/sched.7.html</a:t>
            </a:r>
            <a:endParaRPr lang="en-US" sz="2000"/>
          </a:p>
          <a:p>
            <a:pPr marL="457200" lvl="1" indent="0">
              <a:buNone/>
            </a:pPr>
            <a:endParaRPr lang="en-US" sz="2000" b="1"/>
          </a:p>
        </p:txBody>
      </p:sp>
    </p:spTree>
    <p:extLst>
      <p:ext uri="{BB962C8B-B14F-4D97-AF65-F5344CB8AC3E}">
        <p14:creationId xmlns:p14="http://schemas.microsoft.com/office/powerpoint/2010/main" val="307871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3527156" y="2811635"/>
            <a:ext cx="5397627" cy="1234729"/>
          </a:xfrm>
        </p:spPr>
        <p:txBody>
          <a:bodyPr/>
          <a:lstStyle/>
          <a:p>
            <a:pPr algn="ctr"/>
            <a:r>
              <a:rPr lang="en-US"/>
              <a:t>Phần 3:</a:t>
            </a:r>
            <a:br>
              <a:rPr lang="en-US"/>
            </a:br>
            <a:r>
              <a:rPr lang="en-US"/>
              <a:t>Mô phỏng và đánh giá một số giải thuật Scheduling</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Tree>
    <p:extLst>
      <p:ext uri="{BB962C8B-B14F-4D97-AF65-F5344CB8AC3E}">
        <p14:creationId xmlns:p14="http://schemas.microsoft.com/office/powerpoint/2010/main" val="200505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14</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a:t>3.1. Một số thông số cần lưu ý</a:t>
            </a:r>
          </a:p>
        </p:txBody>
      </p:sp>
      <p:sp>
        <p:nvSpPr>
          <p:cNvPr id="6" name="Text Placeholder 3">
            <a:extLst>
              <a:ext uri="{FF2B5EF4-FFF2-40B4-BE49-F238E27FC236}">
                <a16:creationId xmlns:a16="http://schemas.microsoft.com/office/drawing/2014/main" id="{CDA1ABF8-F588-483A-BEB2-CD8D6460B915}"/>
              </a:ext>
            </a:extLst>
          </p:cNvPr>
          <p:cNvSpPr txBox="1">
            <a:spLocks/>
          </p:cNvSpPr>
          <p:nvPr/>
        </p:nvSpPr>
        <p:spPr>
          <a:xfrm>
            <a:off x="215848" y="1360046"/>
            <a:ext cx="8674100" cy="5132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b="1"/>
              <a:t>Arrival Time (AT)</a:t>
            </a:r>
            <a:r>
              <a:rPr lang="en-US" sz="2000"/>
              <a:t>: Thời gian Process đến hàng đợi Ready Queue.</a:t>
            </a:r>
          </a:p>
          <a:p>
            <a:pPr marL="457200" lvl="1" indent="0">
              <a:buNone/>
            </a:pPr>
            <a:endParaRPr lang="en-US" sz="2000"/>
          </a:p>
          <a:p>
            <a:pPr lvl="1">
              <a:buFont typeface="Wingdings" panose="05000000000000000000" pitchFamily="2" charset="2"/>
              <a:buChar char="§"/>
            </a:pPr>
            <a:r>
              <a:rPr lang="en-US" sz="2000" b="1"/>
              <a:t>Completion Time (CT)</a:t>
            </a:r>
            <a:r>
              <a:rPr lang="en-US" sz="2000"/>
              <a:t>: Thời gian Process hoàn thành quá trình thực thi.</a:t>
            </a:r>
          </a:p>
          <a:p>
            <a:pPr marL="457200" lvl="1" indent="0">
              <a:buNone/>
            </a:pPr>
            <a:r>
              <a:rPr lang="en-US" sz="2000"/>
              <a:t> </a:t>
            </a:r>
          </a:p>
          <a:p>
            <a:pPr lvl="1">
              <a:buFont typeface="Wingdings" panose="05000000000000000000" pitchFamily="2" charset="2"/>
              <a:buChar char="§"/>
            </a:pPr>
            <a:r>
              <a:rPr lang="en-US" sz="2000" b="1"/>
              <a:t>Burst Time (BT)</a:t>
            </a:r>
            <a:r>
              <a:rPr lang="en-US" sz="2000"/>
              <a:t>: Thời gian cần thiết để CPU thực thi tiến trình </a:t>
            </a:r>
          </a:p>
          <a:p>
            <a:pPr lvl="1">
              <a:buFont typeface="Wingdings" panose="05000000000000000000" pitchFamily="2" charset="2"/>
              <a:buChar char="§"/>
            </a:pPr>
            <a:endParaRPr lang="en-US" sz="2000"/>
          </a:p>
          <a:p>
            <a:pPr lvl="1">
              <a:buFont typeface="Wingdings" panose="05000000000000000000" pitchFamily="2" charset="2"/>
              <a:buChar char="§"/>
            </a:pPr>
            <a:r>
              <a:rPr lang="en-US" sz="2000" b="1"/>
              <a:t>Turn Around Time (TAT)</a:t>
            </a:r>
            <a:r>
              <a:rPr lang="en-US" sz="2000"/>
              <a:t>: Thời gian chênh lệch giữa </a:t>
            </a:r>
            <a:r>
              <a:rPr lang="en-US" sz="2000" b="1"/>
              <a:t>Completion Time </a:t>
            </a:r>
            <a:r>
              <a:rPr lang="en-US" sz="2000"/>
              <a:t>và </a:t>
            </a:r>
            <a:r>
              <a:rPr lang="en-US" sz="2000" b="1"/>
              <a:t>Arrival Time.</a:t>
            </a:r>
            <a:endParaRPr lang="en-US" sz="2000"/>
          </a:p>
          <a:p>
            <a:pPr marL="457200" lvl="1" indent="0">
              <a:buNone/>
            </a:pPr>
            <a:r>
              <a:rPr lang="en-US" sz="2000"/>
              <a:t>	Turn Around Time = Completion Time – Arrival Time</a:t>
            </a:r>
          </a:p>
          <a:p>
            <a:pPr marL="457200" lvl="1" indent="0">
              <a:buNone/>
            </a:pPr>
            <a:r>
              <a:rPr lang="en-US" sz="2000"/>
              <a:t> </a:t>
            </a:r>
          </a:p>
          <a:p>
            <a:pPr lvl="1">
              <a:buFont typeface="Wingdings" panose="05000000000000000000" pitchFamily="2" charset="2"/>
              <a:buChar char="§"/>
            </a:pPr>
            <a:r>
              <a:rPr lang="en-US" sz="2000" b="1"/>
              <a:t>Waiting Time(WT)</a:t>
            </a:r>
            <a:r>
              <a:rPr lang="en-US" sz="2000"/>
              <a:t>: Thời gian chênh lệch giữa </a:t>
            </a:r>
            <a:r>
              <a:rPr lang="en-US" sz="2000" b="1"/>
              <a:t>Turn Around Time </a:t>
            </a:r>
            <a:r>
              <a:rPr lang="en-US" sz="2000"/>
              <a:t>và </a:t>
            </a:r>
            <a:r>
              <a:rPr lang="en-US" sz="2000" b="1"/>
              <a:t>Burst Time</a:t>
            </a:r>
            <a:r>
              <a:rPr lang="en-US" sz="2000"/>
              <a:t>.</a:t>
            </a:r>
          </a:p>
          <a:p>
            <a:pPr marL="457200" lvl="1" indent="0">
              <a:buNone/>
            </a:pPr>
            <a:r>
              <a:rPr lang="en-US" sz="1600"/>
              <a:t>	</a:t>
            </a:r>
            <a:r>
              <a:rPr lang="en-US" sz="2000"/>
              <a:t>Waiting Time = Turn Around Time – Burst Time</a:t>
            </a:r>
          </a:p>
        </p:txBody>
      </p:sp>
    </p:spTree>
    <p:extLst>
      <p:ext uri="{BB962C8B-B14F-4D97-AF65-F5344CB8AC3E}">
        <p14:creationId xmlns:p14="http://schemas.microsoft.com/office/powerpoint/2010/main" val="3111629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DDFC75-CDD8-4924-A21C-283310514F27}"/>
              </a:ext>
            </a:extLst>
          </p:cNvPr>
          <p:cNvSpPr>
            <a:spLocks noGrp="1"/>
          </p:cNvSpPr>
          <p:nvPr>
            <p:ph type="sldNum" sz="quarter" idx="12"/>
          </p:nvPr>
        </p:nvSpPr>
        <p:spPr/>
        <p:txBody>
          <a:bodyPr/>
          <a:lstStyle/>
          <a:p>
            <a:fld id="{9EA0BE3B-158A-4EDF-80DC-E394A0D1600F}" type="slidenum">
              <a:rPr lang="en-US" smtClean="0"/>
              <a:pPr/>
              <a:t>15</a:t>
            </a:fld>
            <a:endParaRPr lang="en-US" dirty="0"/>
          </a:p>
        </p:txBody>
      </p:sp>
      <p:sp>
        <p:nvSpPr>
          <p:cNvPr id="6" name="Title 2">
            <a:extLst>
              <a:ext uri="{FF2B5EF4-FFF2-40B4-BE49-F238E27FC236}">
                <a16:creationId xmlns:a16="http://schemas.microsoft.com/office/drawing/2014/main" id="{59F1775D-F1A6-4B38-89C3-F233E38D7CDD}"/>
              </a:ext>
            </a:extLst>
          </p:cNvPr>
          <p:cNvSpPr>
            <a:spLocks noGrp="1"/>
          </p:cNvSpPr>
          <p:nvPr>
            <p:ph type="title"/>
          </p:nvPr>
        </p:nvSpPr>
        <p:spPr>
          <a:xfrm>
            <a:off x="235077" y="78613"/>
            <a:ext cx="8673846" cy="451739"/>
          </a:xfrm>
        </p:spPr>
        <p:txBody>
          <a:bodyPr/>
          <a:lstStyle/>
          <a:p>
            <a:r>
              <a:rPr lang="en-US"/>
              <a:t>3.2. Mô phỏng một số giải thuật</a:t>
            </a:r>
          </a:p>
        </p:txBody>
      </p:sp>
      <p:sp>
        <p:nvSpPr>
          <p:cNvPr id="10" name="Text Placeholder 3">
            <a:extLst>
              <a:ext uri="{FF2B5EF4-FFF2-40B4-BE49-F238E27FC236}">
                <a16:creationId xmlns:a16="http://schemas.microsoft.com/office/drawing/2014/main" id="{324BA1E8-5CE0-4229-BE49-CF57AF6D3AB1}"/>
              </a:ext>
            </a:extLst>
          </p:cNvPr>
          <p:cNvSpPr txBox="1">
            <a:spLocks/>
          </p:cNvSpPr>
          <p:nvPr/>
        </p:nvSpPr>
        <p:spPr>
          <a:xfrm>
            <a:off x="196593" y="4778471"/>
            <a:ext cx="8674100" cy="15175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5" name="Text Placeholder 3">
            <a:extLst>
              <a:ext uri="{FF2B5EF4-FFF2-40B4-BE49-F238E27FC236}">
                <a16:creationId xmlns:a16="http://schemas.microsoft.com/office/drawing/2014/main" id="{465957EF-075B-43AD-BF37-35D5D3A9044A}"/>
              </a:ext>
            </a:extLst>
          </p:cNvPr>
          <p:cNvSpPr txBox="1">
            <a:spLocks/>
          </p:cNvSpPr>
          <p:nvPr/>
        </p:nvSpPr>
        <p:spPr>
          <a:xfrm>
            <a:off x="109316" y="984823"/>
            <a:ext cx="8674100" cy="18382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a:t>Xây dựng chương trình mô phỏng đưa vào các thông số như: AT, BT để tính ra các thông số cần thiết còn lại. </a:t>
            </a:r>
          </a:p>
          <a:p>
            <a:pPr lvl="1">
              <a:buFont typeface="Wingdings" panose="05000000000000000000" pitchFamily="2" charset="2"/>
              <a:buChar char="§"/>
            </a:pPr>
            <a:r>
              <a:rPr lang="en-US" sz="2000"/>
              <a:t>Code: </a:t>
            </a:r>
            <a:r>
              <a:rPr lang="pt-BR" sz="1600">
                <a:hlinkClick r:id="rId2"/>
              </a:rPr>
              <a:t>[Github:] duongkien27/OS/process_scheduling_algo.c</a:t>
            </a:r>
            <a:r>
              <a:rPr lang="pt-BR" sz="1600"/>
              <a:t> </a:t>
            </a:r>
          </a:p>
          <a:p>
            <a:pPr marL="457200" lvl="1" indent="0">
              <a:buNone/>
            </a:pPr>
            <a:r>
              <a:rPr lang="pt-BR" sz="1600"/>
              <a:t>	+ Các thuật toán tham khảo thuật toán trên Geeksforgeeks (</a:t>
            </a:r>
            <a:r>
              <a:rPr lang="pt-BR" sz="1600">
                <a:hlinkClick r:id="rId3"/>
              </a:rPr>
              <a:t>Geeksforgeeks FCFS</a:t>
            </a:r>
            <a:r>
              <a:rPr lang="pt-BR" sz="1600"/>
              <a:t>,...</a:t>
            </a:r>
            <a:r>
              <a:rPr lang="en-US" sz="1600"/>
              <a:t>)</a:t>
            </a:r>
            <a:endParaRPr lang="pt-BR" sz="1600"/>
          </a:p>
        </p:txBody>
      </p:sp>
      <p:pic>
        <p:nvPicPr>
          <p:cNvPr id="4" name="Picture 3">
            <a:extLst>
              <a:ext uri="{FF2B5EF4-FFF2-40B4-BE49-F238E27FC236}">
                <a16:creationId xmlns:a16="http://schemas.microsoft.com/office/drawing/2014/main" id="{4F29A4F0-7844-4A0B-B027-2410F28992DF}"/>
              </a:ext>
            </a:extLst>
          </p:cNvPr>
          <p:cNvPicPr>
            <a:picLocks noChangeAspect="1"/>
          </p:cNvPicPr>
          <p:nvPr/>
        </p:nvPicPr>
        <p:blipFill>
          <a:blip r:embed="rId4"/>
          <a:stretch>
            <a:fillRect/>
          </a:stretch>
        </p:blipFill>
        <p:spPr>
          <a:xfrm>
            <a:off x="1953403" y="2485724"/>
            <a:ext cx="5160480" cy="3447882"/>
          </a:xfrm>
          <a:prstGeom prst="rect">
            <a:avLst/>
          </a:prstGeom>
        </p:spPr>
      </p:pic>
    </p:spTree>
    <p:extLst>
      <p:ext uri="{BB962C8B-B14F-4D97-AF65-F5344CB8AC3E}">
        <p14:creationId xmlns:p14="http://schemas.microsoft.com/office/powerpoint/2010/main" val="233576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AD4D93-3B65-4C1C-94B6-42847416AA18}"/>
              </a:ext>
            </a:extLst>
          </p:cNvPr>
          <p:cNvSpPr>
            <a:spLocks noGrp="1"/>
          </p:cNvSpPr>
          <p:nvPr>
            <p:ph type="sldNum" sz="quarter" idx="12"/>
          </p:nvPr>
        </p:nvSpPr>
        <p:spPr/>
        <p:txBody>
          <a:bodyPr/>
          <a:lstStyle/>
          <a:p>
            <a:fld id="{9EA0BE3B-158A-4EDF-80DC-E394A0D1600F}" type="slidenum">
              <a:rPr lang="en-US" smtClean="0"/>
              <a:pPr/>
              <a:t>16</a:t>
            </a:fld>
            <a:endParaRPr lang="en-US" dirty="0"/>
          </a:p>
        </p:txBody>
      </p:sp>
      <p:sp>
        <p:nvSpPr>
          <p:cNvPr id="3" name="Title 2">
            <a:extLst>
              <a:ext uri="{FF2B5EF4-FFF2-40B4-BE49-F238E27FC236}">
                <a16:creationId xmlns:a16="http://schemas.microsoft.com/office/drawing/2014/main" id="{2291320A-F07B-4336-8471-B0CD344F739A}"/>
              </a:ext>
            </a:extLst>
          </p:cNvPr>
          <p:cNvSpPr>
            <a:spLocks noGrp="1"/>
          </p:cNvSpPr>
          <p:nvPr>
            <p:ph type="title"/>
          </p:nvPr>
        </p:nvSpPr>
        <p:spPr/>
        <p:txBody>
          <a:bodyPr/>
          <a:lstStyle/>
          <a:p>
            <a:r>
              <a:rPr lang="en-US"/>
              <a:t>3.2.1. First Come – First Served (FCFS)</a:t>
            </a:r>
          </a:p>
        </p:txBody>
      </p:sp>
      <p:sp>
        <p:nvSpPr>
          <p:cNvPr id="4" name="Text Placeholder 3">
            <a:extLst>
              <a:ext uri="{FF2B5EF4-FFF2-40B4-BE49-F238E27FC236}">
                <a16:creationId xmlns:a16="http://schemas.microsoft.com/office/drawing/2014/main" id="{C9BD792C-04B9-404D-8D22-0E2042B481BF}"/>
              </a:ext>
            </a:extLst>
          </p:cNvPr>
          <p:cNvSpPr>
            <a:spLocks noGrp="1"/>
          </p:cNvSpPr>
          <p:nvPr>
            <p:ph type="body" sz="quarter" idx="13"/>
          </p:nvPr>
        </p:nvSpPr>
        <p:spPr/>
        <p:txBody>
          <a:bodyPr/>
          <a:lstStyle/>
          <a:p>
            <a:r>
              <a:rPr lang="en-US" sz="2000"/>
              <a:t>Giả lập có 4 Process với AT và BT theo thứ tự: {0,2,4,5} và {7,4,1,4} (ms)</a:t>
            </a:r>
          </a:p>
          <a:p>
            <a:r>
              <a:rPr lang="en-US" sz="2000"/>
              <a:t>Kết quả:</a:t>
            </a:r>
          </a:p>
          <a:p>
            <a:endParaRPr lang="en-US" sz="2000"/>
          </a:p>
        </p:txBody>
      </p:sp>
      <p:pic>
        <p:nvPicPr>
          <p:cNvPr id="6" name="Picture 5">
            <a:extLst>
              <a:ext uri="{FF2B5EF4-FFF2-40B4-BE49-F238E27FC236}">
                <a16:creationId xmlns:a16="http://schemas.microsoft.com/office/drawing/2014/main" id="{CBE724C3-FEEB-41CA-B352-9BCD306D622D}"/>
              </a:ext>
            </a:extLst>
          </p:cNvPr>
          <p:cNvPicPr>
            <a:picLocks noChangeAspect="1"/>
          </p:cNvPicPr>
          <p:nvPr/>
        </p:nvPicPr>
        <p:blipFill>
          <a:blip r:embed="rId2"/>
          <a:stretch>
            <a:fillRect/>
          </a:stretch>
        </p:blipFill>
        <p:spPr>
          <a:xfrm>
            <a:off x="2092241" y="1594615"/>
            <a:ext cx="4959520" cy="2836592"/>
          </a:xfrm>
          <a:prstGeom prst="rect">
            <a:avLst/>
          </a:prstGeom>
        </p:spPr>
      </p:pic>
      <p:sp>
        <p:nvSpPr>
          <p:cNvPr id="7" name="Rectangle 6">
            <a:extLst>
              <a:ext uri="{FF2B5EF4-FFF2-40B4-BE49-F238E27FC236}">
                <a16:creationId xmlns:a16="http://schemas.microsoft.com/office/drawing/2014/main" id="{F88A62E8-8625-42DC-9BB9-A5E747A98C4C}"/>
              </a:ext>
            </a:extLst>
          </p:cNvPr>
          <p:cNvSpPr/>
          <p:nvPr/>
        </p:nvSpPr>
        <p:spPr>
          <a:xfrm>
            <a:off x="2092239" y="3262582"/>
            <a:ext cx="1645260" cy="6574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0C9A423-38C6-4964-8FF2-D5A33B32C3FB}"/>
              </a:ext>
            </a:extLst>
          </p:cNvPr>
          <p:cNvSpPr txBox="1"/>
          <p:nvPr/>
        </p:nvSpPr>
        <p:spPr>
          <a:xfrm>
            <a:off x="3888420" y="3273724"/>
            <a:ext cx="2540632" cy="646331"/>
          </a:xfrm>
          <a:prstGeom prst="rect">
            <a:avLst/>
          </a:prstGeom>
          <a:noFill/>
        </p:spPr>
        <p:txBody>
          <a:bodyPr wrap="none" rtlCol="0">
            <a:spAutoFit/>
          </a:bodyPr>
          <a:lstStyle/>
          <a:p>
            <a:r>
              <a:rPr lang="en-US">
                <a:solidFill>
                  <a:srgbClr val="FF0000"/>
                </a:solidFill>
              </a:rPr>
              <a:t>Các thông số CT, TAT, WT </a:t>
            </a:r>
          </a:p>
          <a:p>
            <a:r>
              <a:rPr lang="en-US">
                <a:solidFill>
                  <a:srgbClr val="FF0000"/>
                </a:solidFill>
              </a:rPr>
              <a:t>của các tiến trình</a:t>
            </a:r>
          </a:p>
        </p:txBody>
      </p:sp>
      <p:sp>
        <p:nvSpPr>
          <p:cNvPr id="10" name="TextBox 9">
            <a:extLst>
              <a:ext uri="{FF2B5EF4-FFF2-40B4-BE49-F238E27FC236}">
                <a16:creationId xmlns:a16="http://schemas.microsoft.com/office/drawing/2014/main" id="{BE43A472-C097-4FFB-9F6D-13F2C260D9F6}"/>
              </a:ext>
            </a:extLst>
          </p:cNvPr>
          <p:cNvSpPr txBox="1"/>
          <p:nvPr/>
        </p:nvSpPr>
        <p:spPr>
          <a:xfrm>
            <a:off x="2436447" y="4459628"/>
            <a:ext cx="4271106" cy="646331"/>
          </a:xfrm>
          <a:prstGeom prst="rect">
            <a:avLst/>
          </a:prstGeom>
          <a:noFill/>
        </p:spPr>
        <p:txBody>
          <a:bodyPr wrap="none" rtlCol="0">
            <a:spAutoFit/>
          </a:bodyPr>
          <a:lstStyle/>
          <a:p>
            <a:pPr marL="285750" indent="-285750">
              <a:buFont typeface="Arial" panose="020B0604020202020204" pitchFamily="34" charset="0"/>
              <a:buChar char="•"/>
            </a:pPr>
            <a:r>
              <a:rPr lang="en-US">
                <a:solidFill>
                  <a:srgbClr val="003366"/>
                </a:solidFill>
              </a:rPr>
              <a:t>Average Turnaround Time (ATT) = </a:t>
            </a:r>
            <a:r>
              <a:rPr lang="en-US"/>
              <a:t>7.5 ms</a:t>
            </a:r>
          </a:p>
          <a:p>
            <a:pPr marL="285750" indent="-285750">
              <a:buFont typeface="Arial" panose="020B0604020202020204" pitchFamily="34" charset="0"/>
              <a:buChar char="•"/>
            </a:pPr>
            <a:r>
              <a:rPr lang="en-US">
                <a:solidFill>
                  <a:srgbClr val="003366"/>
                </a:solidFill>
              </a:rPr>
              <a:t>Average Waiting Time (AWT) = </a:t>
            </a:r>
            <a:r>
              <a:rPr lang="en-US"/>
              <a:t>4.5 ms</a:t>
            </a:r>
          </a:p>
        </p:txBody>
      </p:sp>
      <p:sp>
        <p:nvSpPr>
          <p:cNvPr id="11" name="Text Placeholder 3">
            <a:extLst>
              <a:ext uri="{FF2B5EF4-FFF2-40B4-BE49-F238E27FC236}">
                <a16:creationId xmlns:a16="http://schemas.microsoft.com/office/drawing/2014/main" id="{35E33739-62F7-4C31-BA90-27D7AEB17CB7}"/>
              </a:ext>
            </a:extLst>
          </p:cNvPr>
          <p:cNvSpPr txBox="1">
            <a:spLocks/>
          </p:cNvSpPr>
          <p:nvPr/>
        </p:nvSpPr>
        <p:spPr>
          <a:xfrm>
            <a:off x="531984" y="5368260"/>
            <a:ext cx="8392799" cy="727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b="1"/>
              <a:t>Nhận xét: </a:t>
            </a:r>
            <a:r>
              <a:rPr lang="en-US" sz="1800"/>
              <a:t>FIFO “không cồng bằng” với các process có CPU burst ngắn vì nó phải chờ trong thời gian dài (so với thời gian mà nó cần phục vụ) mới được sử dụng CPU. FIFO sẽ ưu tiên các process thuộc dạng CPU bound.</a:t>
            </a:r>
            <a:endParaRPr lang="en-US" sz="1800" b="1"/>
          </a:p>
        </p:txBody>
      </p:sp>
      <p:sp>
        <p:nvSpPr>
          <p:cNvPr id="12" name="Arrow: Right 11">
            <a:extLst>
              <a:ext uri="{FF2B5EF4-FFF2-40B4-BE49-F238E27FC236}">
                <a16:creationId xmlns:a16="http://schemas.microsoft.com/office/drawing/2014/main" id="{3CEA2BCE-B2E5-4E60-B2B4-2636D9206F41}"/>
              </a:ext>
            </a:extLst>
          </p:cNvPr>
          <p:cNvSpPr/>
          <p:nvPr/>
        </p:nvSpPr>
        <p:spPr>
          <a:xfrm>
            <a:off x="531984" y="5406556"/>
            <a:ext cx="426127" cy="288060"/>
          </a:xfrm>
          <a:prstGeom prst="rightArrow">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31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03103C0-0479-4EB4-ABFC-8B81EBB5D03E}"/>
              </a:ext>
            </a:extLst>
          </p:cNvPr>
          <p:cNvPicPr>
            <a:picLocks noChangeAspect="1"/>
          </p:cNvPicPr>
          <p:nvPr/>
        </p:nvPicPr>
        <p:blipFill>
          <a:blip r:embed="rId2"/>
          <a:stretch>
            <a:fillRect/>
          </a:stretch>
        </p:blipFill>
        <p:spPr>
          <a:xfrm>
            <a:off x="2101243" y="2121947"/>
            <a:ext cx="4941514" cy="1936698"/>
          </a:xfrm>
          <a:prstGeom prst="rect">
            <a:avLst/>
          </a:prstGeom>
        </p:spPr>
      </p:pic>
      <p:sp>
        <p:nvSpPr>
          <p:cNvPr id="2" name="Slide Number Placeholder 1">
            <a:extLst>
              <a:ext uri="{FF2B5EF4-FFF2-40B4-BE49-F238E27FC236}">
                <a16:creationId xmlns:a16="http://schemas.microsoft.com/office/drawing/2014/main" id="{B0AD4D93-3B65-4C1C-94B6-42847416AA18}"/>
              </a:ext>
            </a:extLst>
          </p:cNvPr>
          <p:cNvSpPr>
            <a:spLocks noGrp="1"/>
          </p:cNvSpPr>
          <p:nvPr>
            <p:ph type="sldNum" sz="quarter" idx="12"/>
          </p:nvPr>
        </p:nvSpPr>
        <p:spPr/>
        <p:txBody>
          <a:bodyPr/>
          <a:lstStyle/>
          <a:p>
            <a:fld id="{9EA0BE3B-158A-4EDF-80DC-E394A0D1600F}" type="slidenum">
              <a:rPr lang="en-US" smtClean="0"/>
              <a:pPr/>
              <a:t>17</a:t>
            </a:fld>
            <a:endParaRPr lang="en-US" dirty="0"/>
          </a:p>
        </p:txBody>
      </p:sp>
      <p:sp>
        <p:nvSpPr>
          <p:cNvPr id="3" name="Title 2">
            <a:extLst>
              <a:ext uri="{FF2B5EF4-FFF2-40B4-BE49-F238E27FC236}">
                <a16:creationId xmlns:a16="http://schemas.microsoft.com/office/drawing/2014/main" id="{2291320A-F07B-4336-8471-B0CD344F739A}"/>
              </a:ext>
            </a:extLst>
          </p:cNvPr>
          <p:cNvSpPr>
            <a:spLocks noGrp="1"/>
          </p:cNvSpPr>
          <p:nvPr>
            <p:ph type="title"/>
          </p:nvPr>
        </p:nvSpPr>
        <p:spPr/>
        <p:txBody>
          <a:bodyPr/>
          <a:lstStyle/>
          <a:p>
            <a:r>
              <a:rPr lang="en-US"/>
              <a:t>3.2.2. Short Job First (SJF)</a:t>
            </a:r>
          </a:p>
        </p:txBody>
      </p:sp>
      <p:sp>
        <p:nvSpPr>
          <p:cNvPr id="4" name="Text Placeholder 3">
            <a:extLst>
              <a:ext uri="{FF2B5EF4-FFF2-40B4-BE49-F238E27FC236}">
                <a16:creationId xmlns:a16="http://schemas.microsoft.com/office/drawing/2014/main" id="{C9BD792C-04B9-404D-8D22-0E2042B481BF}"/>
              </a:ext>
            </a:extLst>
          </p:cNvPr>
          <p:cNvSpPr>
            <a:spLocks noGrp="1"/>
          </p:cNvSpPr>
          <p:nvPr>
            <p:ph type="body" sz="quarter" idx="13"/>
          </p:nvPr>
        </p:nvSpPr>
        <p:spPr/>
        <p:txBody>
          <a:bodyPr/>
          <a:lstStyle/>
          <a:p>
            <a:r>
              <a:rPr lang="en-US" sz="2000"/>
              <a:t>Giả lập có 4 Process với AT và BT theo thứ tự: {0,2,4,5} và {7,4,1,4} (ms)</a:t>
            </a:r>
          </a:p>
          <a:p>
            <a:r>
              <a:rPr lang="en-US" sz="2000"/>
              <a:t>Kết quả:</a:t>
            </a:r>
          </a:p>
          <a:p>
            <a:endParaRPr lang="en-US" sz="2000"/>
          </a:p>
        </p:txBody>
      </p:sp>
      <p:sp>
        <p:nvSpPr>
          <p:cNvPr id="7" name="Rectangle 6">
            <a:extLst>
              <a:ext uri="{FF2B5EF4-FFF2-40B4-BE49-F238E27FC236}">
                <a16:creationId xmlns:a16="http://schemas.microsoft.com/office/drawing/2014/main" id="{F88A62E8-8625-42DC-9BB9-A5E747A98C4C}"/>
              </a:ext>
            </a:extLst>
          </p:cNvPr>
          <p:cNvSpPr/>
          <p:nvPr/>
        </p:nvSpPr>
        <p:spPr>
          <a:xfrm>
            <a:off x="2101242" y="2288639"/>
            <a:ext cx="4557009" cy="1140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0C9A423-38C6-4964-8FF2-D5A33B32C3FB}"/>
              </a:ext>
            </a:extLst>
          </p:cNvPr>
          <p:cNvSpPr txBox="1"/>
          <p:nvPr/>
        </p:nvSpPr>
        <p:spPr>
          <a:xfrm>
            <a:off x="4630509" y="1558962"/>
            <a:ext cx="2540632" cy="646331"/>
          </a:xfrm>
          <a:prstGeom prst="rect">
            <a:avLst/>
          </a:prstGeom>
          <a:noFill/>
        </p:spPr>
        <p:txBody>
          <a:bodyPr wrap="none" rtlCol="0">
            <a:spAutoFit/>
          </a:bodyPr>
          <a:lstStyle/>
          <a:p>
            <a:r>
              <a:rPr lang="en-US">
                <a:solidFill>
                  <a:srgbClr val="FF0000"/>
                </a:solidFill>
              </a:rPr>
              <a:t>Các thông số CT, TAT, WT </a:t>
            </a:r>
          </a:p>
          <a:p>
            <a:r>
              <a:rPr lang="en-US">
                <a:solidFill>
                  <a:srgbClr val="FF0000"/>
                </a:solidFill>
              </a:rPr>
              <a:t>của các tiến trình</a:t>
            </a:r>
          </a:p>
        </p:txBody>
      </p:sp>
      <p:sp>
        <p:nvSpPr>
          <p:cNvPr id="10" name="TextBox 9">
            <a:extLst>
              <a:ext uri="{FF2B5EF4-FFF2-40B4-BE49-F238E27FC236}">
                <a16:creationId xmlns:a16="http://schemas.microsoft.com/office/drawing/2014/main" id="{BE43A472-C097-4FFB-9F6D-13F2C260D9F6}"/>
              </a:ext>
            </a:extLst>
          </p:cNvPr>
          <p:cNvSpPr txBox="1"/>
          <p:nvPr/>
        </p:nvSpPr>
        <p:spPr>
          <a:xfrm>
            <a:off x="2436447" y="4459628"/>
            <a:ext cx="4271106" cy="646331"/>
          </a:xfrm>
          <a:prstGeom prst="rect">
            <a:avLst/>
          </a:prstGeom>
          <a:noFill/>
        </p:spPr>
        <p:txBody>
          <a:bodyPr wrap="none" rtlCol="0">
            <a:spAutoFit/>
          </a:bodyPr>
          <a:lstStyle/>
          <a:p>
            <a:pPr marL="285750" indent="-285750">
              <a:buFont typeface="Arial" panose="020B0604020202020204" pitchFamily="34" charset="0"/>
              <a:buChar char="•"/>
            </a:pPr>
            <a:r>
              <a:rPr lang="en-US">
                <a:solidFill>
                  <a:srgbClr val="003366"/>
                </a:solidFill>
              </a:rPr>
              <a:t>Average Turnaround Time (ATT) = </a:t>
            </a:r>
            <a:r>
              <a:rPr lang="en-US"/>
              <a:t>8.0 ms</a:t>
            </a:r>
          </a:p>
          <a:p>
            <a:pPr marL="285750" indent="-285750">
              <a:buFont typeface="Arial" panose="020B0604020202020204" pitchFamily="34" charset="0"/>
              <a:buChar char="•"/>
            </a:pPr>
            <a:r>
              <a:rPr lang="en-US">
                <a:solidFill>
                  <a:srgbClr val="003366"/>
                </a:solidFill>
              </a:rPr>
              <a:t>Average Waiting Time (AWT) = </a:t>
            </a:r>
            <a:r>
              <a:rPr lang="en-US"/>
              <a:t>4.0 ms</a:t>
            </a:r>
          </a:p>
        </p:txBody>
      </p:sp>
      <p:sp>
        <p:nvSpPr>
          <p:cNvPr id="11" name="Text Placeholder 3">
            <a:extLst>
              <a:ext uri="{FF2B5EF4-FFF2-40B4-BE49-F238E27FC236}">
                <a16:creationId xmlns:a16="http://schemas.microsoft.com/office/drawing/2014/main" id="{35E33739-62F7-4C31-BA90-27D7AEB17CB7}"/>
              </a:ext>
            </a:extLst>
          </p:cNvPr>
          <p:cNvSpPr txBox="1">
            <a:spLocks/>
          </p:cNvSpPr>
          <p:nvPr/>
        </p:nvSpPr>
        <p:spPr>
          <a:xfrm>
            <a:off x="531984" y="5368260"/>
            <a:ext cx="8392799" cy="8944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b="1"/>
              <a:t>Nhận xét: </a:t>
            </a:r>
            <a:r>
              <a:rPr lang="en-US" sz="1800"/>
              <a:t>SJF sử dụng ưu tiên nhầm định: công việc ngắn nhất được ưu tiên trước. Process có thời gian thực thi dài có thể bị trì hoãn vô thời hạn.</a:t>
            </a:r>
          </a:p>
          <a:p>
            <a:pPr marL="457200" lvl="1" indent="0">
              <a:buNone/>
            </a:pPr>
            <a:r>
              <a:rPr lang="en-US" sz="1800"/>
              <a:t>- Không thích hợp với môi trường time-sharing khi không dung Preemtive.</a:t>
            </a:r>
          </a:p>
        </p:txBody>
      </p:sp>
      <p:sp>
        <p:nvSpPr>
          <p:cNvPr id="12" name="Arrow: Right 11">
            <a:extLst>
              <a:ext uri="{FF2B5EF4-FFF2-40B4-BE49-F238E27FC236}">
                <a16:creationId xmlns:a16="http://schemas.microsoft.com/office/drawing/2014/main" id="{3CEA2BCE-B2E5-4E60-B2B4-2636D9206F41}"/>
              </a:ext>
            </a:extLst>
          </p:cNvPr>
          <p:cNvSpPr/>
          <p:nvPr/>
        </p:nvSpPr>
        <p:spPr>
          <a:xfrm>
            <a:off x="531984" y="5406556"/>
            <a:ext cx="426127" cy="288060"/>
          </a:xfrm>
          <a:prstGeom prst="rightArrow">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311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AD4D93-3B65-4C1C-94B6-42847416AA18}"/>
              </a:ext>
            </a:extLst>
          </p:cNvPr>
          <p:cNvSpPr>
            <a:spLocks noGrp="1"/>
          </p:cNvSpPr>
          <p:nvPr>
            <p:ph type="sldNum" sz="quarter" idx="12"/>
          </p:nvPr>
        </p:nvSpPr>
        <p:spPr/>
        <p:txBody>
          <a:bodyPr/>
          <a:lstStyle/>
          <a:p>
            <a:fld id="{9EA0BE3B-158A-4EDF-80DC-E394A0D1600F}" type="slidenum">
              <a:rPr lang="en-US" smtClean="0"/>
              <a:pPr/>
              <a:t>18</a:t>
            </a:fld>
            <a:endParaRPr lang="en-US" dirty="0"/>
          </a:p>
        </p:txBody>
      </p:sp>
      <p:sp>
        <p:nvSpPr>
          <p:cNvPr id="3" name="Title 2">
            <a:extLst>
              <a:ext uri="{FF2B5EF4-FFF2-40B4-BE49-F238E27FC236}">
                <a16:creationId xmlns:a16="http://schemas.microsoft.com/office/drawing/2014/main" id="{2291320A-F07B-4336-8471-B0CD344F739A}"/>
              </a:ext>
            </a:extLst>
          </p:cNvPr>
          <p:cNvSpPr>
            <a:spLocks noGrp="1"/>
          </p:cNvSpPr>
          <p:nvPr>
            <p:ph type="title"/>
          </p:nvPr>
        </p:nvSpPr>
        <p:spPr/>
        <p:txBody>
          <a:bodyPr/>
          <a:lstStyle/>
          <a:p>
            <a:r>
              <a:rPr lang="en-US"/>
              <a:t>3.2.3. Round – Robin (RR)</a:t>
            </a:r>
          </a:p>
        </p:txBody>
      </p:sp>
      <p:sp>
        <p:nvSpPr>
          <p:cNvPr id="4" name="Text Placeholder 3">
            <a:extLst>
              <a:ext uri="{FF2B5EF4-FFF2-40B4-BE49-F238E27FC236}">
                <a16:creationId xmlns:a16="http://schemas.microsoft.com/office/drawing/2014/main" id="{C9BD792C-04B9-404D-8D22-0E2042B481BF}"/>
              </a:ext>
            </a:extLst>
          </p:cNvPr>
          <p:cNvSpPr>
            <a:spLocks noGrp="1"/>
          </p:cNvSpPr>
          <p:nvPr>
            <p:ph type="body" sz="quarter" idx="13"/>
          </p:nvPr>
        </p:nvSpPr>
        <p:spPr/>
        <p:txBody>
          <a:bodyPr/>
          <a:lstStyle/>
          <a:p>
            <a:r>
              <a:rPr lang="en-US" sz="2000"/>
              <a:t>Giả lập có 4 Process với AT và BT theo thứ tự: {0,1,2,3} và {7,2,1,2} (ms)</a:t>
            </a:r>
          </a:p>
          <a:p>
            <a:r>
              <a:rPr lang="en-US" sz="2000"/>
              <a:t>Kết quả:</a:t>
            </a:r>
          </a:p>
          <a:p>
            <a:endParaRPr lang="en-US" sz="2000"/>
          </a:p>
        </p:txBody>
      </p:sp>
      <p:sp>
        <p:nvSpPr>
          <p:cNvPr id="11" name="Text Placeholder 3">
            <a:extLst>
              <a:ext uri="{FF2B5EF4-FFF2-40B4-BE49-F238E27FC236}">
                <a16:creationId xmlns:a16="http://schemas.microsoft.com/office/drawing/2014/main" id="{35E33739-62F7-4C31-BA90-27D7AEB17CB7}"/>
              </a:ext>
            </a:extLst>
          </p:cNvPr>
          <p:cNvSpPr txBox="1">
            <a:spLocks/>
          </p:cNvSpPr>
          <p:nvPr/>
        </p:nvSpPr>
        <p:spPr>
          <a:xfrm>
            <a:off x="531984" y="5368260"/>
            <a:ext cx="8392799" cy="727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b="1"/>
              <a:t>Nhận xét: </a:t>
            </a:r>
            <a:r>
              <a:rPr lang="en-US" sz="1800"/>
              <a:t>Khi QT ngắn, thì đáp ứng nhanh do có nhiều lần </a:t>
            </a:r>
            <a:r>
              <a:rPr lang="en-US" sz="1800" i="1"/>
              <a:t>process switch</a:t>
            </a:r>
          </a:p>
          <a:p>
            <a:pPr marL="457200" lvl="1" indent="0">
              <a:buNone/>
            </a:pPr>
            <a:r>
              <a:rPr lang="en-US" sz="1800" i="1"/>
              <a:t>- </a:t>
            </a:r>
            <a:r>
              <a:rPr lang="en-US" sz="1800"/>
              <a:t>Khi QT dài hơn thì throughtput tốt hơn nhưng đáp ứng chậm hơn. Time Slice quá lớn, RR sẽ trở thành FCFS.</a:t>
            </a:r>
            <a:endParaRPr lang="en-US" sz="1800" i="1"/>
          </a:p>
        </p:txBody>
      </p:sp>
      <p:sp>
        <p:nvSpPr>
          <p:cNvPr id="12" name="Arrow: Right 11">
            <a:extLst>
              <a:ext uri="{FF2B5EF4-FFF2-40B4-BE49-F238E27FC236}">
                <a16:creationId xmlns:a16="http://schemas.microsoft.com/office/drawing/2014/main" id="{3CEA2BCE-B2E5-4E60-B2B4-2636D9206F41}"/>
              </a:ext>
            </a:extLst>
          </p:cNvPr>
          <p:cNvSpPr/>
          <p:nvPr/>
        </p:nvSpPr>
        <p:spPr>
          <a:xfrm>
            <a:off x="531984" y="5406556"/>
            <a:ext cx="426127" cy="288060"/>
          </a:xfrm>
          <a:prstGeom prst="rightArrow">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210759D-EEDC-4D26-85B1-3CB72EC7A578}"/>
              </a:ext>
            </a:extLst>
          </p:cNvPr>
          <p:cNvPicPr>
            <a:picLocks noChangeAspect="1"/>
          </p:cNvPicPr>
          <p:nvPr/>
        </p:nvPicPr>
        <p:blipFill>
          <a:blip r:embed="rId2"/>
          <a:stretch>
            <a:fillRect/>
          </a:stretch>
        </p:blipFill>
        <p:spPr>
          <a:xfrm>
            <a:off x="412503" y="1986971"/>
            <a:ext cx="3875411" cy="2035640"/>
          </a:xfrm>
          <a:prstGeom prst="rect">
            <a:avLst/>
          </a:prstGeom>
        </p:spPr>
      </p:pic>
      <p:pic>
        <p:nvPicPr>
          <p:cNvPr id="14" name="Picture 13">
            <a:extLst>
              <a:ext uri="{FF2B5EF4-FFF2-40B4-BE49-F238E27FC236}">
                <a16:creationId xmlns:a16="http://schemas.microsoft.com/office/drawing/2014/main" id="{336A5534-5642-4F2C-A918-66E56646E20E}"/>
              </a:ext>
            </a:extLst>
          </p:cNvPr>
          <p:cNvPicPr>
            <a:picLocks noChangeAspect="1"/>
          </p:cNvPicPr>
          <p:nvPr/>
        </p:nvPicPr>
        <p:blipFill>
          <a:blip r:embed="rId3"/>
          <a:stretch>
            <a:fillRect/>
          </a:stretch>
        </p:blipFill>
        <p:spPr>
          <a:xfrm>
            <a:off x="5082971" y="1986242"/>
            <a:ext cx="3568823" cy="2036369"/>
          </a:xfrm>
          <a:prstGeom prst="rect">
            <a:avLst/>
          </a:prstGeom>
        </p:spPr>
      </p:pic>
      <p:sp>
        <p:nvSpPr>
          <p:cNvPr id="15" name="TextBox 14">
            <a:extLst>
              <a:ext uri="{FF2B5EF4-FFF2-40B4-BE49-F238E27FC236}">
                <a16:creationId xmlns:a16="http://schemas.microsoft.com/office/drawing/2014/main" id="{25F25A4F-7A51-4E5E-9E0C-A9B9189D4E28}"/>
              </a:ext>
            </a:extLst>
          </p:cNvPr>
          <p:cNvSpPr txBox="1"/>
          <p:nvPr/>
        </p:nvSpPr>
        <p:spPr>
          <a:xfrm>
            <a:off x="310719" y="1691335"/>
            <a:ext cx="1112292" cy="369332"/>
          </a:xfrm>
          <a:prstGeom prst="rect">
            <a:avLst/>
          </a:prstGeom>
          <a:noFill/>
        </p:spPr>
        <p:txBody>
          <a:bodyPr wrap="none" rtlCol="0">
            <a:spAutoFit/>
          </a:bodyPr>
          <a:lstStyle/>
          <a:p>
            <a:r>
              <a:rPr lang="en-US">
                <a:solidFill>
                  <a:srgbClr val="003366"/>
                </a:solidFill>
              </a:rPr>
              <a:t>QT = 2 ms</a:t>
            </a:r>
          </a:p>
        </p:txBody>
      </p:sp>
      <p:sp>
        <p:nvSpPr>
          <p:cNvPr id="16" name="TextBox 15">
            <a:extLst>
              <a:ext uri="{FF2B5EF4-FFF2-40B4-BE49-F238E27FC236}">
                <a16:creationId xmlns:a16="http://schemas.microsoft.com/office/drawing/2014/main" id="{95F5C487-8FED-49C5-BA8B-6CF31A5A9403}"/>
              </a:ext>
            </a:extLst>
          </p:cNvPr>
          <p:cNvSpPr txBox="1"/>
          <p:nvPr/>
        </p:nvSpPr>
        <p:spPr>
          <a:xfrm>
            <a:off x="4981853" y="1691335"/>
            <a:ext cx="1229311" cy="369332"/>
          </a:xfrm>
          <a:prstGeom prst="rect">
            <a:avLst/>
          </a:prstGeom>
          <a:noFill/>
        </p:spPr>
        <p:txBody>
          <a:bodyPr wrap="none" rtlCol="0">
            <a:spAutoFit/>
          </a:bodyPr>
          <a:lstStyle/>
          <a:p>
            <a:r>
              <a:rPr lang="en-US">
                <a:solidFill>
                  <a:srgbClr val="003366"/>
                </a:solidFill>
              </a:rPr>
              <a:t>QT = 20 ms</a:t>
            </a:r>
          </a:p>
        </p:txBody>
      </p:sp>
      <p:sp>
        <p:nvSpPr>
          <p:cNvPr id="17" name="TextBox 16">
            <a:extLst>
              <a:ext uri="{FF2B5EF4-FFF2-40B4-BE49-F238E27FC236}">
                <a16:creationId xmlns:a16="http://schemas.microsoft.com/office/drawing/2014/main" id="{71AA121E-FD85-494D-A4C2-1F780BB9F017}"/>
              </a:ext>
            </a:extLst>
          </p:cNvPr>
          <p:cNvSpPr txBox="1"/>
          <p:nvPr/>
        </p:nvSpPr>
        <p:spPr>
          <a:xfrm>
            <a:off x="192583" y="4320545"/>
            <a:ext cx="4271106" cy="923330"/>
          </a:xfrm>
          <a:prstGeom prst="rect">
            <a:avLst/>
          </a:prstGeom>
          <a:noFill/>
        </p:spPr>
        <p:txBody>
          <a:bodyPr wrap="none" rtlCol="0">
            <a:spAutoFit/>
          </a:bodyPr>
          <a:lstStyle/>
          <a:p>
            <a:pPr marL="285750" indent="-285750">
              <a:buFont typeface="Arial" panose="020B0604020202020204" pitchFamily="34" charset="0"/>
              <a:buChar char="•"/>
            </a:pPr>
            <a:r>
              <a:rPr lang="en-US">
                <a:solidFill>
                  <a:srgbClr val="003366"/>
                </a:solidFill>
              </a:rPr>
              <a:t>Average Turnaround Time (ATT) = </a:t>
            </a:r>
            <a:r>
              <a:rPr lang="en-US"/>
              <a:t>9.0 ms</a:t>
            </a:r>
          </a:p>
          <a:p>
            <a:pPr marL="285750" indent="-285750">
              <a:buFont typeface="Arial" panose="020B0604020202020204" pitchFamily="34" charset="0"/>
              <a:buChar char="•"/>
            </a:pPr>
            <a:r>
              <a:rPr lang="en-US">
                <a:solidFill>
                  <a:srgbClr val="003366"/>
                </a:solidFill>
              </a:rPr>
              <a:t>Average Waiting Time (AWT) = </a:t>
            </a:r>
            <a:r>
              <a:rPr lang="en-US"/>
              <a:t>5.0 ms</a:t>
            </a:r>
          </a:p>
          <a:p>
            <a:pPr marL="285750" indent="-285750">
              <a:buFont typeface="Arial" panose="020B0604020202020204" pitchFamily="34" charset="0"/>
              <a:buChar char="•"/>
            </a:pPr>
            <a:r>
              <a:rPr lang="en-US">
                <a:solidFill>
                  <a:srgbClr val="003366"/>
                </a:solidFill>
              </a:rPr>
              <a:t>Average Response Time (ARS) = </a:t>
            </a:r>
            <a:r>
              <a:rPr lang="en-US"/>
              <a:t>1.5 ms</a:t>
            </a:r>
          </a:p>
        </p:txBody>
      </p:sp>
      <p:sp>
        <p:nvSpPr>
          <p:cNvPr id="18" name="TextBox 17">
            <a:extLst>
              <a:ext uri="{FF2B5EF4-FFF2-40B4-BE49-F238E27FC236}">
                <a16:creationId xmlns:a16="http://schemas.microsoft.com/office/drawing/2014/main" id="{2776BFF2-84B2-41C1-A72B-5F701394F0FC}"/>
              </a:ext>
            </a:extLst>
          </p:cNvPr>
          <p:cNvSpPr txBox="1"/>
          <p:nvPr/>
        </p:nvSpPr>
        <p:spPr>
          <a:xfrm>
            <a:off x="4572000" y="4320545"/>
            <a:ext cx="4388124" cy="923330"/>
          </a:xfrm>
          <a:prstGeom prst="rect">
            <a:avLst/>
          </a:prstGeom>
          <a:noFill/>
        </p:spPr>
        <p:txBody>
          <a:bodyPr wrap="none" rtlCol="0">
            <a:spAutoFit/>
          </a:bodyPr>
          <a:lstStyle/>
          <a:p>
            <a:pPr marL="285750" indent="-285750">
              <a:buFont typeface="Arial" panose="020B0604020202020204" pitchFamily="34" charset="0"/>
              <a:buChar char="•"/>
            </a:pPr>
            <a:r>
              <a:rPr lang="en-US">
                <a:solidFill>
                  <a:srgbClr val="003366"/>
                </a:solidFill>
              </a:rPr>
              <a:t>Average Turnaround Time (ATT) = </a:t>
            </a:r>
            <a:r>
              <a:rPr lang="en-US"/>
              <a:t>8.75 ms</a:t>
            </a:r>
          </a:p>
          <a:p>
            <a:pPr marL="285750" indent="-285750">
              <a:buFont typeface="Arial" panose="020B0604020202020204" pitchFamily="34" charset="0"/>
              <a:buChar char="•"/>
            </a:pPr>
            <a:r>
              <a:rPr lang="en-US">
                <a:solidFill>
                  <a:srgbClr val="003366"/>
                </a:solidFill>
              </a:rPr>
              <a:t>Average Waiting Time (AWT) = </a:t>
            </a:r>
            <a:r>
              <a:rPr lang="en-US"/>
              <a:t>4.75 ms</a:t>
            </a:r>
          </a:p>
          <a:p>
            <a:pPr marL="285750" indent="-285750">
              <a:buFont typeface="Arial" panose="020B0604020202020204" pitchFamily="34" charset="0"/>
              <a:buChar char="•"/>
            </a:pPr>
            <a:r>
              <a:rPr lang="en-US">
                <a:solidFill>
                  <a:srgbClr val="003366"/>
                </a:solidFill>
              </a:rPr>
              <a:t>Average Response Time (ARS) = </a:t>
            </a:r>
            <a:r>
              <a:rPr lang="en-US"/>
              <a:t>4.75 ms</a:t>
            </a:r>
          </a:p>
        </p:txBody>
      </p:sp>
    </p:spTree>
    <p:extLst>
      <p:ext uri="{BB962C8B-B14F-4D97-AF65-F5344CB8AC3E}">
        <p14:creationId xmlns:p14="http://schemas.microsoft.com/office/powerpoint/2010/main" val="368357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3527156" y="3026553"/>
            <a:ext cx="5397627" cy="804893"/>
          </a:xfrm>
        </p:spPr>
        <p:txBody>
          <a:bodyPr/>
          <a:lstStyle/>
          <a:p>
            <a:pPr algn="ctr"/>
            <a:r>
              <a:rPr lang="en-US"/>
              <a:t>Phần 4:</a:t>
            </a:r>
            <a:br>
              <a:rPr lang="en-US"/>
            </a:br>
            <a:r>
              <a:rPr lang="en-US"/>
              <a:t>Đánh giá trên Linux</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19</a:t>
            </a:fld>
            <a:endParaRPr lang="en-US" dirty="0"/>
          </a:p>
        </p:txBody>
      </p:sp>
    </p:spTree>
    <p:extLst>
      <p:ext uri="{BB962C8B-B14F-4D97-AF65-F5344CB8AC3E}">
        <p14:creationId xmlns:p14="http://schemas.microsoft.com/office/powerpoint/2010/main" val="196053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164184"/>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3600"/>
              <a:t>ĐỊNH THỜI CPU (SCHEDULING)</a:t>
            </a:r>
          </a:p>
          <a:p>
            <a:endParaRPr lang="en-US" sz="3600"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2819886"/>
            <a:ext cx="7342482" cy="1799948"/>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400" b="0"/>
              <a:t>Thực hiện: Nhóm 11</a:t>
            </a:r>
          </a:p>
          <a:p>
            <a:r>
              <a:rPr lang="en-US" sz="2000" b="0"/>
              <a:t>Dương Công Kiên	20182614</a:t>
            </a:r>
          </a:p>
          <a:p>
            <a:r>
              <a:rPr lang="en-US" sz="2000" b="0"/>
              <a:t>Vũ Mạnh Cường	20182404</a:t>
            </a:r>
          </a:p>
          <a:p>
            <a:r>
              <a:rPr lang="en-US" sz="2000" b="0"/>
              <a:t>Lê Hoàng Anh		20182337</a:t>
            </a:r>
          </a:p>
          <a:p>
            <a:endParaRPr lang="en-US" sz="2000" b="0" dirty="0"/>
          </a:p>
          <a:p>
            <a:r>
              <a:rPr lang="en-US" sz="2400" b="0"/>
              <a:t>GVHD: TS. Hàn Huy Dũng</a:t>
            </a:r>
            <a:endParaRPr lang="en-US" sz="24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20</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a:t>Bài toán đặt ra</a:t>
            </a:r>
          </a:p>
        </p:txBody>
      </p:sp>
      <p:sp>
        <p:nvSpPr>
          <p:cNvPr id="7" name="Text Placeholder 3">
            <a:extLst>
              <a:ext uri="{FF2B5EF4-FFF2-40B4-BE49-F238E27FC236}">
                <a16:creationId xmlns:a16="http://schemas.microsoft.com/office/drawing/2014/main" id="{D1244613-D384-4B95-9A2F-ADA2DB508AA7}"/>
              </a:ext>
            </a:extLst>
          </p:cNvPr>
          <p:cNvSpPr txBox="1">
            <a:spLocks/>
          </p:cNvSpPr>
          <p:nvPr/>
        </p:nvSpPr>
        <p:spPr>
          <a:xfrm>
            <a:off x="215848" y="1360046"/>
            <a:ext cx="8674100" cy="5132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sz="2000" b="1"/>
              <a:t>Khởi tạo: </a:t>
            </a:r>
            <a:r>
              <a:rPr lang="en-US" sz="2000"/>
              <a:t>Tạo 3 tiến trình P1, P2, P3 chạy liên tục với vòng lặp vô hạn.</a:t>
            </a:r>
          </a:p>
          <a:p>
            <a:pPr marL="914400" lvl="1" indent="-457200">
              <a:buFont typeface="+mj-lt"/>
              <a:buAutoNum type="arabicPeriod"/>
            </a:pPr>
            <a:endParaRPr lang="en-US" sz="2000"/>
          </a:p>
          <a:p>
            <a:pPr marL="914400" lvl="1" indent="-457200">
              <a:buFont typeface="+mj-lt"/>
              <a:buAutoNum type="arabicPeriod"/>
            </a:pPr>
            <a:r>
              <a:rPr lang="en-US" sz="2000" b="1"/>
              <a:t>Theo dõi: </a:t>
            </a:r>
            <a:r>
              <a:rPr lang="en-US" sz="2000"/>
              <a:t>Theo dõi mức độ sử dụng tài nguyên của P1, P2, P3 trong 5 phút ứng với các trường hợp sau:</a:t>
            </a:r>
          </a:p>
          <a:p>
            <a:pPr lvl="1">
              <a:buFont typeface="Wingdings" panose="05000000000000000000" pitchFamily="2" charset="2"/>
              <a:buChar char="Ø"/>
            </a:pPr>
            <a:r>
              <a:rPr lang="en-US" sz="2000"/>
              <a:t> </a:t>
            </a:r>
            <a:r>
              <a:rPr lang="en-US" sz="2000" i="1">
                <a:solidFill>
                  <a:srgbClr val="002060"/>
                </a:solidFill>
              </a:rPr>
              <a:t>Trường hợp 1</a:t>
            </a:r>
            <a:r>
              <a:rPr lang="en-US" sz="2000" i="1"/>
              <a:t>: </a:t>
            </a:r>
            <a:r>
              <a:rPr lang="en-US" sz="2000"/>
              <a:t>Scheduling Policies: SCHED_OTHER, thay đổi NI của các tiến trình.</a:t>
            </a:r>
          </a:p>
          <a:p>
            <a:pPr lvl="1">
              <a:buFont typeface="Wingdings" panose="05000000000000000000" pitchFamily="2" charset="2"/>
              <a:buChar char="Ø"/>
            </a:pPr>
            <a:endParaRPr lang="en-US" sz="2000"/>
          </a:p>
          <a:p>
            <a:pPr lvl="1">
              <a:buFont typeface="Wingdings" panose="05000000000000000000" pitchFamily="2" charset="2"/>
              <a:buChar char="Ø"/>
            </a:pPr>
            <a:r>
              <a:rPr lang="en-US" sz="2000"/>
              <a:t> </a:t>
            </a:r>
            <a:r>
              <a:rPr lang="en-US" sz="2000" i="1">
                <a:solidFill>
                  <a:srgbClr val="002060"/>
                </a:solidFill>
              </a:rPr>
              <a:t>Trường hợp 2:</a:t>
            </a:r>
            <a:r>
              <a:rPr lang="en-US" sz="2000" i="1"/>
              <a:t> </a:t>
            </a:r>
            <a:r>
              <a:rPr lang="en-US" sz="2000"/>
              <a:t>Scheduling Policies: </a:t>
            </a:r>
            <a:r>
              <a:rPr lang="en-US" sz="2000">
                <a:solidFill>
                  <a:srgbClr val="002060"/>
                </a:solidFill>
              </a:rPr>
              <a:t>P1</a:t>
            </a:r>
            <a:r>
              <a:rPr lang="en-US" sz="2000"/>
              <a:t>- SCHED_OTHER; </a:t>
            </a:r>
            <a:r>
              <a:rPr lang="en-US" sz="2000">
                <a:solidFill>
                  <a:srgbClr val="002060"/>
                </a:solidFill>
              </a:rPr>
              <a:t>P2</a:t>
            </a:r>
            <a:r>
              <a:rPr lang="en-US" sz="2000"/>
              <a:t>- SCHED_FIFO; </a:t>
            </a:r>
            <a:r>
              <a:rPr lang="en-US" sz="2000">
                <a:solidFill>
                  <a:srgbClr val="002060"/>
                </a:solidFill>
              </a:rPr>
              <a:t>P3</a:t>
            </a:r>
            <a:r>
              <a:rPr lang="en-US" sz="2000"/>
              <a:t>- SCHED_RR. NI của P1, P2, P3 đều bằng 0.</a:t>
            </a:r>
          </a:p>
          <a:p>
            <a:pPr lvl="1">
              <a:buFont typeface="Wingdings" panose="05000000000000000000" pitchFamily="2" charset="2"/>
              <a:buChar char="Ø"/>
            </a:pPr>
            <a:endParaRPr lang="en-US" sz="2000"/>
          </a:p>
          <a:p>
            <a:pPr lvl="1">
              <a:buFont typeface="Wingdings" panose="05000000000000000000" pitchFamily="2" charset="2"/>
              <a:buChar char="Ø"/>
            </a:pPr>
            <a:r>
              <a:rPr lang="en-US" sz="2000"/>
              <a:t> </a:t>
            </a:r>
            <a:r>
              <a:rPr lang="en-US" sz="2000" i="1">
                <a:solidFill>
                  <a:srgbClr val="002060"/>
                </a:solidFill>
              </a:rPr>
              <a:t>Trường hợp 3: </a:t>
            </a:r>
            <a:r>
              <a:rPr lang="en-US" sz="2000"/>
              <a:t>Scheduling Policies tương tự trường hợp trên nhưng thay đổi NI value của tiến trình P1.</a:t>
            </a:r>
          </a:p>
          <a:p>
            <a:pPr lvl="1">
              <a:buFont typeface="Wingdings" panose="05000000000000000000" pitchFamily="2" charset="2"/>
              <a:buChar char="Ø"/>
            </a:pPr>
            <a:endParaRPr lang="en-US" sz="2000"/>
          </a:p>
          <a:p>
            <a:pPr marL="457200" lvl="1" indent="0">
              <a:buNone/>
            </a:pPr>
            <a:r>
              <a:rPr lang="en-US" sz="2000" b="1"/>
              <a:t>3.	Kết quả</a:t>
            </a:r>
            <a:endParaRPr lang="en-US" b="1"/>
          </a:p>
          <a:p>
            <a:pPr marL="457200" lvl="1" indent="0">
              <a:buNone/>
            </a:pPr>
            <a:r>
              <a:rPr lang="en-US" sz="2000" b="1"/>
              <a:t>	</a:t>
            </a:r>
          </a:p>
          <a:p>
            <a:pPr lvl="1">
              <a:buFont typeface="Wingdings" panose="05000000000000000000" pitchFamily="2" charset="2"/>
              <a:buChar char="§"/>
            </a:pPr>
            <a:endParaRPr lang="en-US" sz="2000"/>
          </a:p>
        </p:txBody>
      </p:sp>
    </p:spTree>
    <p:extLst>
      <p:ext uri="{BB962C8B-B14F-4D97-AF65-F5344CB8AC3E}">
        <p14:creationId xmlns:p14="http://schemas.microsoft.com/office/powerpoint/2010/main" val="1884971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21</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a:t>4.1. Trường hợp 1: SCHED_OTHER; NI thay đổi</a:t>
            </a:r>
          </a:p>
        </p:txBody>
      </p:sp>
      <p:sp>
        <p:nvSpPr>
          <p:cNvPr id="7" name="Text Placeholder 3">
            <a:extLst>
              <a:ext uri="{FF2B5EF4-FFF2-40B4-BE49-F238E27FC236}">
                <a16:creationId xmlns:a16="http://schemas.microsoft.com/office/drawing/2014/main" id="{D1244613-D384-4B95-9A2F-ADA2DB508AA7}"/>
              </a:ext>
            </a:extLst>
          </p:cNvPr>
          <p:cNvSpPr txBox="1">
            <a:spLocks/>
          </p:cNvSpPr>
          <p:nvPr/>
        </p:nvSpPr>
        <p:spPr>
          <a:xfrm>
            <a:off x="215848" y="1360046"/>
            <a:ext cx="8674100" cy="5132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b="1"/>
              <a:t>Mức độ ưu tiên của tiến trình</a:t>
            </a:r>
            <a:r>
              <a:rPr lang="en-US" sz="2000"/>
              <a:t>: Được thể hiện bởi priority của tiến trình, hay giá trị NI (nice value) của tiến trình đó.</a:t>
            </a:r>
          </a:p>
          <a:p>
            <a:pPr marL="457200" lvl="1" indent="0">
              <a:buNone/>
            </a:pPr>
            <a:r>
              <a:rPr lang="en-US" sz="2000"/>
              <a:t>	- Nice value thay đổi trong khoảng -20 đến 19.</a:t>
            </a:r>
          </a:p>
          <a:p>
            <a:pPr marL="457200" lvl="1" indent="0">
              <a:buNone/>
            </a:pPr>
            <a:endParaRPr lang="en-US" sz="2000"/>
          </a:p>
          <a:p>
            <a:pPr marL="457200" lvl="1" indent="0">
              <a:buNone/>
            </a:pPr>
            <a:r>
              <a:rPr lang="en-US" sz="2000"/>
              <a:t>	- Giá trị NI càng thấp thì mức độ ưu tiên càng cao.</a:t>
            </a:r>
          </a:p>
          <a:p>
            <a:pPr marL="457200" lvl="1" indent="0">
              <a:buNone/>
            </a:pPr>
            <a:endParaRPr lang="en-US" sz="2000"/>
          </a:p>
          <a:p>
            <a:pPr marL="457200" lvl="1" indent="0">
              <a:buNone/>
            </a:pPr>
            <a:r>
              <a:rPr lang="en-US" sz="2000"/>
              <a:t>	- Để thay đổi giá trị NI xuống mức âm (nâng cao mức độ ưu tiên) cần phải có quyền root thông qua lệnh sudo.</a:t>
            </a:r>
          </a:p>
          <a:p>
            <a:pPr marL="457200" lvl="1" indent="0">
              <a:buNone/>
            </a:pPr>
            <a:endParaRPr lang="en-US" sz="2000"/>
          </a:p>
          <a:p>
            <a:pPr lvl="1">
              <a:buFont typeface="Symbol" panose="05050102010706020507" pitchFamily="18" charset="2"/>
              <a:buChar char="Þ"/>
            </a:pPr>
            <a:r>
              <a:rPr lang="en-US" sz="2000"/>
              <a:t>Xây dựng chương trình renice.c (</a:t>
            </a:r>
            <a:r>
              <a:rPr lang="pt-BR" sz="1800">
                <a:hlinkClick r:id="rId2"/>
              </a:rPr>
              <a:t>[Github:] duongkien27/OS/renice.c</a:t>
            </a:r>
            <a:r>
              <a:rPr lang="en-US" sz="2000"/>
              <a:t>) để thực hiện thay đổi priority của tiến trình và theo dõi kết quả.</a:t>
            </a:r>
          </a:p>
        </p:txBody>
      </p:sp>
    </p:spTree>
    <p:extLst>
      <p:ext uri="{BB962C8B-B14F-4D97-AF65-F5344CB8AC3E}">
        <p14:creationId xmlns:p14="http://schemas.microsoft.com/office/powerpoint/2010/main" val="3398514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1768AD58-F0E2-45A0-9750-2D044F320176}"/>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22</a:t>
            </a:fld>
            <a:endParaRPr lang="en-US"/>
          </a:p>
        </p:txBody>
      </p:sp>
      <p:sp>
        <p:nvSpPr>
          <p:cNvPr id="8" name="Text Placeholder 3">
            <a:extLst>
              <a:ext uri="{FF2B5EF4-FFF2-40B4-BE49-F238E27FC236}">
                <a16:creationId xmlns:a16="http://schemas.microsoft.com/office/drawing/2014/main" id="{BF32DF11-A02E-4723-80A5-925A8D213E50}"/>
              </a:ext>
            </a:extLst>
          </p:cNvPr>
          <p:cNvSpPr txBox="1">
            <a:spLocks/>
          </p:cNvSpPr>
          <p:nvPr/>
        </p:nvSpPr>
        <p:spPr>
          <a:xfrm>
            <a:off x="150919" y="954344"/>
            <a:ext cx="8392799" cy="1167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b="1"/>
              <a:t>Theo dõi: </a:t>
            </a:r>
            <a:r>
              <a:rPr lang="en-US" sz="2000"/>
              <a:t>Thời gian sử dụng tài nguyên của tiến trình P1, P2, P3 trong 5 phút.</a:t>
            </a:r>
            <a:r>
              <a:rPr lang="en-US" sz="2000" b="1"/>
              <a:t> </a:t>
            </a:r>
          </a:p>
          <a:p>
            <a:pPr lvl="1">
              <a:buFont typeface="Wingdings" panose="05000000000000000000" pitchFamily="2" charset="2"/>
              <a:buChar char="§"/>
            </a:pPr>
            <a:r>
              <a:rPr lang="en-US" sz="2000" b="1"/>
              <a:t>Kết quả:</a:t>
            </a:r>
          </a:p>
          <a:p>
            <a:pPr marL="457200" lvl="1" indent="0">
              <a:buNone/>
            </a:pPr>
            <a:endParaRPr lang="en-US" sz="2000" b="1"/>
          </a:p>
        </p:txBody>
      </p:sp>
      <p:sp>
        <p:nvSpPr>
          <p:cNvPr id="9" name="Title 1">
            <a:extLst>
              <a:ext uri="{FF2B5EF4-FFF2-40B4-BE49-F238E27FC236}">
                <a16:creationId xmlns:a16="http://schemas.microsoft.com/office/drawing/2014/main" id="{41B7A4A2-955F-4894-861A-8C381E6544FE}"/>
              </a:ext>
            </a:extLst>
          </p:cNvPr>
          <p:cNvSpPr>
            <a:spLocks noGrp="1"/>
          </p:cNvSpPr>
          <p:nvPr>
            <p:ph type="title"/>
          </p:nvPr>
        </p:nvSpPr>
        <p:spPr>
          <a:xfrm>
            <a:off x="254052" y="112543"/>
            <a:ext cx="8635896" cy="436098"/>
          </a:xfrm>
          <a:prstGeom prst="rect">
            <a:avLst/>
          </a:prstGeom>
        </p:spPr>
        <p:txBody>
          <a:bodyPr/>
          <a:lstStyle/>
          <a:p>
            <a:r>
              <a:rPr lang="en-US"/>
              <a:t>4.1. Trường hợp 1: SCHED_OTHER; NI thay đổi</a:t>
            </a:r>
          </a:p>
        </p:txBody>
      </p:sp>
      <p:graphicFrame>
        <p:nvGraphicFramePr>
          <p:cNvPr id="11" name="Chart 10">
            <a:extLst>
              <a:ext uri="{FF2B5EF4-FFF2-40B4-BE49-F238E27FC236}">
                <a16:creationId xmlns:a16="http://schemas.microsoft.com/office/drawing/2014/main" id="{123D0754-1006-49FC-9E07-DD4617E3D5CA}"/>
              </a:ext>
            </a:extLst>
          </p:cNvPr>
          <p:cNvGraphicFramePr>
            <a:graphicFrameLocks/>
          </p:cNvGraphicFramePr>
          <p:nvPr>
            <p:extLst>
              <p:ext uri="{D42A27DB-BD31-4B8C-83A1-F6EECF244321}">
                <p14:modId xmlns:p14="http://schemas.microsoft.com/office/powerpoint/2010/main" val="2992673132"/>
              </p:ext>
            </p:extLst>
          </p:nvPr>
        </p:nvGraphicFramePr>
        <p:xfrm>
          <a:off x="3421736" y="1918996"/>
          <a:ext cx="5278380" cy="332373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 Placeholder 3">
            <a:extLst>
              <a:ext uri="{FF2B5EF4-FFF2-40B4-BE49-F238E27FC236}">
                <a16:creationId xmlns:a16="http://schemas.microsoft.com/office/drawing/2014/main" id="{A83F6C38-6898-4BDB-A2FD-1872ACDABE4D}"/>
              </a:ext>
            </a:extLst>
          </p:cNvPr>
          <p:cNvSpPr txBox="1">
            <a:spLocks/>
          </p:cNvSpPr>
          <p:nvPr/>
        </p:nvSpPr>
        <p:spPr>
          <a:xfrm>
            <a:off x="497149" y="5479640"/>
            <a:ext cx="8392799" cy="727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b="1"/>
              <a:t>Kết luận: </a:t>
            </a:r>
            <a:r>
              <a:rPr lang="en-US" sz="1800"/>
              <a:t>Thời gian chiếm dụng tài nguyên của 3 tiến trình P1, P2, P3 tương đương nhau khi ở SCHED_OTHER và cùng nice value.</a:t>
            </a:r>
            <a:endParaRPr lang="en-US" sz="1800" b="1"/>
          </a:p>
        </p:txBody>
      </p:sp>
      <p:pic>
        <p:nvPicPr>
          <p:cNvPr id="13" name="Picture 12">
            <a:extLst>
              <a:ext uri="{FF2B5EF4-FFF2-40B4-BE49-F238E27FC236}">
                <a16:creationId xmlns:a16="http://schemas.microsoft.com/office/drawing/2014/main" id="{D6E03BB5-9D31-4A30-8169-16CAC6A55A77}"/>
              </a:ext>
            </a:extLst>
          </p:cNvPr>
          <p:cNvPicPr>
            <a:picLocks noChangeAspect="1"/>
          </p:cNvPicPr>
          <p:nvPr/>
        </p:nvPicPr>
        <p:blipFill>
          <a:blip r:embed="rId3"/>
          <a:stretch>
            <a:fillRect/>
          </a:stretch>
        </p:blipFill>
        <p:spPr>
          <a:xfrm>
            <a:off x="600282" y="2065013"/>
            <a:ext cx="2734842" cy="2974946"/>
          </a:xfrm>
          <a:prstGeom prst="rect">
            <a:avLst/>
          </a:prstGeom>
        </p:spPr>
      </p:pic>
      <p:sp>
        <p:nvSpPr>
          <p:cNvPr id="5" name="Arrow: Right 4">
            <a:extLst>
              <a:ext uri="{FF2B5EF4-FFF2-40B4-BE49-F238E27FC236}">
                <a16:creationId xmlns:a16="http://schemas.microsoft.com/office/drawing/2014/main" id="{CE7B8BAB-999B-48B5-A28E-C528BE7F5E2D}"/>
              </a:ext>
            </a:extLst>
          </p:cNvPr>
          <p:cNvSpPr/>
          <p:nvPr/>
        </p:nvSpPr>
        <p:spPr>
          <a:xfrm>
            <a:off x="497149" y="5517936"/>
            <a:ext cx="426127" cy="288060"/>
          </a:xfrm>
          <a:prstGeom prst="rightArrow">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79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23</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a:t>4.2. Trường hợp 2: Thay đổi Scheduling Policies</a:t>
            </a:r>
          </a:p>
        </p:txBody>
      </p:sp>
      <p:sp>
        <p:nvSpPr>
          <p:cNvPr id="7" name="Text Placeholder 3">
            <a:extLst>
              <a:ext uri="{FF2B5EF4-FFF2-40B4-BE49-F238E27FC236}">
                <a16:creationId xmlns:a16="http://schemas.microsoft.com/office/drawing/2014/main" id="{D1244613-D384-4B95-9A2F-ADA2DB508AA7}"/>
              </a:ext>
            </a:extLst>
          </p:cNvPr>
          <p:cNvSpPr txBox="1">
            <a:spLocks/>
          </p:cNvSpPr>
          <p:nvPr/>
        </p:nvSpPr>
        <p:spPr>
          <a:xfrm>
            <a:off x="215848" y="1360046"/>
            <a:ext cx="8674100" cy="5132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a:t>Cho 3 tiến trình P1, P2, P3 chạy đồng thời.</a:t>
            </a:r>
          </a:p>
          <a:p>
            <a:pPr lvl="1">
              <a:buFont typeface="Wingdings" panose="05000000000000000000" pitchFamily="2" charset="2"/>
              <a:buChar char="§"/>
            </a:pPr>
            <a:endParaRPr lang="en-US" sz="2000"/>
          </a:p>
          <a:p>
            <a:pPr lvl="1">
              <a:buFont typeface="Wingdings" panose="05000000000000000000" pitchFamily="2" charset="2"/>
              <a:buChar char="§"/>
            </a:pPr>
            <a:r>
              <a:rPr lang="en-US" sz="2000"/>
              <a:t>Đặt tiến trình P1 ở SCHED_OTHER.</a:t>
            </a:r>
          </a:p>
          <a:p>
            <a:pPr lvl="1">
              <a:buFont typeface="Wingdings" panose="05000000000000000000" pitchFamily="2" charset="2"/>
              <a:buChar char="§"/>
            </a:pPr>
            <a:endParaRPr lang="en-US" sz="2000"/>
          </a:p>
          <a:p>
            <a:pPr lvl="1">
              <a:buFont typeface="Wingdings" panose="05000000000000000000" pitchFamily="2" charset="2"/>
              <a:buChar char="§"/>
            </a:pPr>
            <a:r>
              <a:rPr lang="en-US" sz="2000"/>
              <a:t>Đặt tiến trình P2 ở SCHED_FIFO.</a:t>
            </a:r>
          </a:p>
          <a:p>
            <a:pPr lvl="1">
              <a:buFont typeface="Wingdings" panose="05000000000000000000" pitchFamily="2" charset="2"/>
              <a:buChar char="§"/>
            </a:pPr>
            <a:endParaRPr lang="en-US" sz="2000"/>
          </a:p>
          <a:p>
            <a:pPr lvl="1">
              <a:buFont typeface="Wingdings" panose="05000000000000000000" pitchFamily="2" charset="2"/>
              <a:buChar char="§"/>
            </a:pPr>
            <a:r>
              <a:rPr lang="en-US" sz="2000"/>
              <a:t>Đặt tiến trình P3 ở SCHED_RR.</a:t>
            </a:r>
          </a:p>
          <a:p>
            <a:pPr lvl="1">
              <a:buFont typeface="Wingdings" panose="05000000000000000000" pitchFamily="2" charset="2"/>
              <a:buChar char="§"/>
            </a:pPr>
            <a:endParaRPr lang="en-US" sz="2000"/>
          </a:p>
          <a:p>
            <a:pPr lvl="1">
              <a:buFont typeface="Wingdings" panose="05000000000000000000" pitchFamily="2" charset="2"/>
              <a:buChar char="§"/>
            </a:pPr>
            <a:r>
              <a:rPr lang="en-US" sz="2000"/>
              <a:t>Theo dõi thời gian sử dụng tài nguyên của 3 tiến trình P1, P2, P3 trong 5 phút.</a:t>
            </a:r>
          </a:p>
        </p:txBody>
      </p:sp>
    </p:spTree>
    <p:extLst>
      <p:ext uri="{BB962C8B-B14F-4D97-AF65-F5344CB8AC3E}">
        <p14:creationId xmlns:p14="http://schemas.microsoft.com/office/powerpoint/2010/main" val="881506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1768AD58-F0E2-45A0-9750-2D044F320176}"/>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24</a:t>
            </a:fld>
            <a:endParaRPr lang="en-US"/>
          </a:p>
        </p:txBody>
      </p:sp>
      <p:sp>
        <p:nvSpPr>
          <p:cNvPr id="8" name="Text Placeholder 3">
            <a:extLst>
              <a:ext uri="{FF2B5EF4-FFF2-40B4-BE49-F238E27FC236}">
                <a16:creationId xmlns:a16="http://schemas.microsoft.com/office/drawing/2014/main" id="{BF32DF11-A02E-4723-80A5-925A8D213E50}"/>
              </a:ext>
            </a:extLst>
          </p:cNvPr>
          <p:cNvSpPr txBox="1">
            <a:spLocks/>
          </p:cNvSpPr>
          <p:nvPr/>
        </p:nvSpPr>
        <p:spPr>
          <a:xfrm>
            <a:off x="150919" y="954344"/>
            <a:ext cx="8392799" cy="1167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b="1"/>
              <a:t>Theo dõi: </a:t>
            </a:r>
            <a:r>
              <a:rPr lang="en-US" sz="2000"/>
              <a:t>Thời gian sử dụng tài nguyên của tiến trình P1, P2, P3 trong 5 phút.</a:t>
            </a:r>
            <a:r>
              <a:rPr lang="en-US" sz="2000" b="1"/>
              <a:t> </a:t>
            </a:r>
          </a:p>
          <a:p>
            <a:pPr lvl="1">
              <a:buFont typeface="Wingdings" panose="05000000000000000000" pitchFamily="2" charset="2"/>
              <a:buChar char="§"/>
            </a:pPr>
            <a:r>
              <a:rPr lang="en-US" sz="2000" b="1"/>
              <a:t>Kết quả:</a:t>
            </a:r>
          </a:p>
          <a:p>
            <a:pPr marL="457200" lvl="1" indent="0">
              <a:buNone/>
            </a:pPr>
            <a:endParaRPr lang="en-US" sz="2000" b="1"/>
          </a:p>
        </p:txBody>
      </p:sp>
      <p:sp>
        <p:nvSpPr>
          <p:cNvPr id="12" name="Text Placeholder 3">
            <a:extLst>
              <a:ext uri="{FF2B5EF4-FFF2-40B4-BE49-F238E27FC236}">
                <a16:creationId xmlns:a16="http://schemas.microsoft.com/office/drawing/2014/main" id="{A83F6C38-6898-4BDB-A2FD-1872ACDABE4D}"/>
              </a:ext>
            </a:extLst>
          </p:cNvPr>
          <p:cNvSpPr txBox="1">
            <a:spLocks/>
          </p:cNvSpPr>
          <p:nvPr/>
        </p:nvSpPr>
        <p:spPr>
          <a:xfrm>
            <a:off x="497149" y="5250687"/>
            <a:ext cx="8392799" cy="7277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b="1"/>
              <a:t>Kết luận: </a:t>
            </a:r>
            <a:r>
              <a:rPr lang="en-US" sz="1800"/>
              <a:t>Thời gian sử dụng tài nguyên của tiến trình P1 ở SCHED_OTHER thấp hơn thời gian sử dụng tài nguyên của P2 (SCHED_FIFO) và P3 (SCHED_RR)</a:t>
            </a:r>
            <a:endParaRPr lang="en-US" sz="1800" b="1"/>
          </a:p>
        </p:txBody>
      </p:sp>
      <p:sp>
        <p:nvSpPr>
          <p:cNvPr id="5" name="Arrow: Right 4">
            <a:extLst>
              <a:ext uri="{FF2B5EF4-FFF2-40B4-BE49-F238E27FC236}">
                <a16:creationId xmlns:a16="http://schemas.microsoft.com/office/drawing/2014/main" id="{CE7B8BAB-999B-48B5-A28E-C528BE7F5E2D}"/>
              </a:ext>
            </a:extLst>
          </p:cNvPr>
          <p:cNvSpPr/>
          <p:nvPr/>
        </p:nvSpPr>
        <p:spPr>
          <a:xfrm>
            <a:off x="497149" y="5288983"/>
            <a:ext cx="426127" cy="288060"/>
          </a:xfrm>
          <a:prstGeom prst="rightArrow">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327BF4F9-F8A0-4B34-A563-06962403CB84}"/>
              </a:ext>
            </a:extLst>
          </p:cNvPr>
          <p:cNvSpPr>
            <a:spLocks noGrp="1"/>
          </p:cNvSpPr>
          <p:nvPr>
            <p:ph type="title"/>
          </p:nvPr>
        </p:nvSpPr>
        <p:spPr>
          <a:xfrm>
            <a:off x="254052" y="112543"/>
            <a:ext cx="8635896" cy="436098"/>
          </a:xfrm>
          <a:prstGeom prst="rect">
            <a:avLst/>
          </a:prstGeom>
        </p:spPr>
        <p:txBody>
          <a:bodyPr/>
          <a:lstStyle/>
          <a:p>
            <a:r>
              <a:rPr lang="en-US"/>
              <a:t>4.2. Trường hợp 2: Thay đổi Scheduling Policies</a:t>
            </a:r>
          </a:p>
        </p:txBody>
      </p:sp>
      <p:graphicFrame>
        <p:nvGraphicFramePr>
          <p:cNvPr id="15" name="Chart 14">
            <a:extLst>
              <a:ext uri="{FF2B5EF4-FFF2-40B4-BE49-F238E27FC236}">
                <a16:creationId xmlns:a16="http://schemas.microsoft.com/office/drawing/2014/main" id="{379EAD7E-DE76-4AD7-9B7B-BB69359ECE61}"/>
              </a:ext>
            </a:extLst>
          </p:cNvPr>
          <p:cNvGraphicFramePr>
            <a:graphicFrameLocks/>
          </p:cNvGraphicFramePr>
          <p:nvPr>
            <p:extLst>
              <p:ext uri="{D42A27DB-BD31-4B8C-83A1-F6EECF244321}">
                <p14:modId xmlns:p14="http://schemas.microsoft.com/office/powerpoint/2010/main" val="2841887422"/>
              </p:ext>
            </p:extLst>
          </p:nvPr>
        </p:nvGraphicFramePr>
        <p:xfrm>
          <a:off x="4374875" y="2116547"/>
          <a:ext cx="4168843" cy="2610272"/>
        </p:xfrm>
        <a:graphic>
          <a:graphicData uri="http://schemas.openxmlformats.org/drawingml/2006/chart">
            <c:chart xmlns:c="http://schemas.openxmlformats.org/drawingml/2006/chart" xmlns:r="http://schemas.openxmlformats.org/officeDocument/2006/relationships" r:id="rId2"/>
          </a:graphicData>
        </a:graphic>
      </p:graphicFrame>
      <p:pic>
        <p:nvPicPr>
          <p:cNvPr id="16" name="Picture 15" descr="Text&#10;&#10;Description automatically generated">
            <a:extLst>
              <a:ext uri="{FF2B5EF4-FFF2-40B4-BE49-F238E27FC236}">
                <a16:creationId xmlns:a16="http://schemas.microsoft.com/office/drawing/2014/main" id="{DAE34991-103D-4A23-A21F-269AC25A4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68" y="2636215"/>
            <a:ext cx="3737499" cy="1749468"/>
          </a:xfrm>
          <a:prstGeom prst="rect">
            <a:avLst/>
          </a:prstGeom>
        </p:spPr>
      </p:pic>
      <p:sp>
        <p:nvSpPr>
          <p:cNvPr id="18" name="Rectangle 17">
            <a:extLst>
              <a:ext uri="{FF2B5EF4-FFF2-40B4-BE49-F238E27FC236}">
                <a16:creationId xmlns:a16="http://schemas.microsoft.com/office/drawing/2014/main" id="{7D9536E3-1632-4AC5-A2B4-674B4D25680C}"/>
              </a:ext>
            </a:extLst>
          </p:cNvPr>
          <p:cNvSpPr/>
          <p:nvPr/>
        </p:nvSpPr>
        <p:spPr>
          <a:xfrm>
            <a:off x="651468" y="3622089"/>
            <a:ext cx="3538792" cy="5948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736B4AE-F29E-4CD6-B1AA-38E5C62FBCE3}"/>
              </a:ext>
            </a:extLst>
          </p:cNvPr>
          <p:cNvCxnSpPr/>
          <p:nvPr/>
        </p:nvCxnSpPr>
        <p:spPr>
          <a:xfrm flipH="1">
            <a:off x="3430311" y="2725445"/>
            <a:ext cx="488272" cy="976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F2F037C-71B8-488B-9BB9-A1F7586882C3}"/>
              </a:ext>
            </a:extLst>
          </p:cNvPr>
          <p:cNvCxnSpPr/>
          <p:nvPr/>
        </p:nvCxnSpPr>
        <p:spPr>
          <a:xfrm flipH="1">
            <a:off x="3400096" y="3056365"/>
            <a:ext cx="488272" cy="976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2F7295-A09D-4072-9E7B-03B4BBFF4F23}"/>
              </a:ext>
            </a:extLst>
          </p:cNvPr>
          <p:cNvCxnSpPr>
            <a:cxnSpLocks/>
            <a:stCxn id="29" idx="1"/>
          </p:cNvCxnSpPr>
          <p:nvPr/>
        </p:nvCxnSpPr>
        <p:spPr>
          <a:xfrm flipH="1">
            <a:off x="3263116" y="3377350"/>
            <a:ext cx="585052" cy="1075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2F13747-8CD2-4626-88C9-27EE9221DB34}"/>
              </a:ext>
            </a:extLst>
          </p:cNvPr>
          <p:cNvSpPr txBox="1"/>
          <p:nvPr/>
        </p:nvSpPr>
        <p:spPr>
          <a:xfrm>
            <a:off x="3172580" y="4544154"/>
            <a:ext cx="641522" cy="338554"/>
          </a:xfrm>
          <a:prstGeom prst="rect">
            <a:avLst/>
          </a:prstGeom>
          <a:noFill/>
        </p:spPr>
        <p:txBody>
          <a:bodyPr wrap="none" rtlCol="0">
            <a:spAutoFit/>
          </a:bodyPr>
          <a:lstStyle/>
          <a:p>
            <a:r>
              <a:rPr lang="en-US" sz="1600" b="1">
                <a:solidFill>
                  <a:srgbClr val="FF0000"/>
                </a:solidFill>
                <a:latin typeface="Lato" panose="020F0502020204030203" pitchFamily="34" charset="0"/>
                <a:ea typeface="Lato" panose="020F0502020204030203" pitchFamily="34" charset="0"/>
                <a:cs typeface="Lato" panose="020F0502020204030203" pitchFamily="34" charset="0"/>
              </a:rPr>
              <a:t>Time</a:t>
            </a:r>
          </a:p>
        </p:txBody>
      </p:sp>
      <p:cxnSp>
        <p:nvCxnSpPr>
          <p:cNvPr id="26" name="Straight Arrow Connector 25">
            <a:extLst>
              <a:ext uri="{FF2B5EF4-FFF2-40B4-BE49-F238E27FC236}">
                <a16:creationId xmlns:a16="http://schemas.microsoft.com/office/drawing/2014/main" id="{F2BEE763-E54E-437F-9F7A-8E74B5F8E2BA}"/>
              </a:ext>
            </a:extLst>
          </p:cNvPr>
          <p:cNvCxnSpPr>
            <a:cxnSpLocks/>
            <a:stCxn id="25" idx="0"/>
          </p:cNvCxnSpPr>
          <p:nvPr/>
        </p:nvCxnSpPr>
        <p:spPr>
          <a:xfrm flipH="1" flipV="1">
            <a:off x="3285975" y="4207118"/>
            <a:ext cx="207366" cy="3370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8A8B24B-5ADB-480C-BE7F-D7F166698CFF}"/>
              </a:ext>
            </a:extLst>
          </p:cNvPr>
          <p:cNvSpPr txBox="1"/>
          <p:nvPr/>
        </p:nvSpPr>
        <p:spPr>
          <a:xfrm>
            <a:off x="3852642" y="2550686"/>
            <a:ext cx="429926" cy="338554"/>
          </a:xfrm>
          <a:prstGeom prst="rect">
            <a:avLst/>
          </a:prstGeom>
          <a:noFill/>
        </p:spPr>
        <p:txBody>
          <a:bodyPr wrap="none" rtlCol="0">
            <a:spAutoFit/>
          </a:bodyPr>
          <a:lstStyle/>
          <a:p>
            <a:r>
              <a:rPr lang="en-US" sz="1600" b="1">
                <a:solidFill>
                  <a:srgbClr val="FF0000"/>
                </a:solidFill>
                <a:latin typeface="Lato" panose="020F0502020204030203" pitchFamily="34" charset="0"/>
                <a:ea typeface="Lato" panose="020F0502020204030203" pitchFamily="34" charset="0"/>
                <a:cs typeface="Lato" panose="020F0502020204030203" pitchFamily="34" charset="0"/>
              </a:rPr>
              <a:t>P1</a:t>
            </a:r>
          </a:p>
        </p:txBody>
      </p:sp>
      <p:sp>
        <p:nvSpPr>
          <p:cNvPr id="28" name="TextBox 27">
            <a:extLst>
              <a:ext uri="{FF2B5EF4-FFF2-40B4-BE49-F238E27FC236}">
                <a16:creationId xmlns:a16="http://schemas.microsoft.com/office/drawing/2014/main" id="{A4349581-563B-46E1-BDAC-D2BA55AA434E}"/>
              </a:ext>
            </a:extLst>
          </p:cNvPr>
          <p:cNvSpPr txBox="1"/>
          <p:nvPr/>
        </p:nvSpPr>
        <p:spPr>
          <a:xfrm>
            <a:off x="3846725" y="2887088"/>
            <a:ext cx="429926" cy="338554"/>
          </a:xfrm>
          <a:prstGeom prst="rect">
            <a:avLst/>
          </a:prstGeom>
          <a:noFill/>
        </p:spPr>
        <p:txBody>
          <a:bodyPr wrap="none" rtlCol="0">
            <a:spAutoFit/>
          </a:bodyPr>
          <a:lstStyle/>
          <a:p>
            <a:r>
              <a:rPr lang="en-US" sz="1600" b="1">
                <a:solidFill>
                  <a:srgbClr val="FF0000"/>
                </a:solidFill>
                <a:latin typeface="Lato" panose="020F0502020204030203" pitchFamily="34" charset="0"/>
                <a:ea typeface="Lato" panose="020F0502020204030203" pitchFamily="34" charset="0"/>
                <a:cs typeface="Lato" panose="020F0502020204030203" pitchFamily="34" charset="0"/>
              </a:rPr>
              <a:t>P2</a:t>
            </a:r>
          </a:p>
        </p:txBody>
      </p:sp>
      <p:sp>
        <p:nvSpPr>
          <p:cNvPr id="29" name="TextBox 28">
            <a:extLst>
              <a:ext uri="{FF2B5EF4-FFF2-40B4-BE49-F238E27FC236}">
                <a16:creationId xmlns:a16="http://schemas.microsoft.com/office/drawing/2014/main" id="{27A30128-9CF3-41FD-98DE-0C5FBA0217FC}"/>
              </a:ext>
            </a:extLst>
          </p:cNvPr>
          <p:cNvSpPr txBox="1"/>
          <p:nvPr/>
        </p:nvSpPr>
        <p:spPr>
          <a:xfrm>
            <a:off x="3848168" y="3208073"/>
            <a:ext cx="429926" cy="338554"/>
          </a:xfrm>
          <a:prstGeom prst="rect">
            <a:avLst/>
          </a:prstGeom>
          <a:noFill/>
        </p:spPr>
        <p:txBody>
          <a:bodyPr wrap="none" rtlCol="0">
            <a:spAutoFit/>
          </a:bodyPr>
          <a:lstStyle/>
          <a:p>
            <a:r>
              <a:rPr lang="en-US" sz="1600" b="1">
                <a:solidFill>
                  <a:srgbClr val="FF0000"/>
                </a:solidFill>
                <a:latin typeface="Lato" panose="020F0502020204030203" pitchFamily="34" charset="0"/>
                <a:ea typeface="Lato" panose="020F0502020204030203" pitchFamily="34" charset="0"/>
                <a:cs typeface="Lato" panose="020F0502020204030203" pitchFamily="34" charset="0"/>
              </a:rPr>
              <a:t>P3</a:t>
            </a:r>
          </a:p>
        </p:txBody>
      </p:sp>
    </p:spTree>
    <p:extLst>
      <p:ext uri="{BB962C8B-B14F-4D97-AF65-F5344CB8AC3E}">
        <p14:creationId xmlns:p14="http://schemas.microsoft.com/office/powerpoint/2010/main" val="19695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25</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a:t>4.3. Trường hợp 3: Tương tự TH2, thay đổi NI</a:t>
            </a:r>
          </a:p>
        </p:txBody>
      </p:sp>
      <p:sp>
        <p:nvSpPr>
          <p:cNvPr id="7" name="Text Placeholder 3">
            <a:extLst>
              <a:ext uri="{FF2B5EF4-FFF2-40B4-BE49-F238E27FC236}">
                <a16:creationId xmlns:a16="http://schemas.microsoft.com/office/drawing/2014/main" id="{D1244613-D384-4B95-9A2F-ADA2DB508AA7}"/>
              </a:ext>
            </a:extLst>
          </p:cNvPr>
          <p:cNvSpPr txBox="1">
            <a:spLocks/>
          </p:cNvSpPr>
          <p:nvPr/>
        </p:nvSpPr>
        <p:spPr>
          <a:xfrm>
            <a:off x="215848" y="1360046"/>
            <a:ext cx="8674100" cy="5132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a:t>Cho 3 tiến trình P1, P2, P3 chạy đồng thời.</a:t>
            </a:r>
          </a:p>
          <a:p>
            <a:pPr lvl="1">
              <a:buFont typeface="Wingdings" panose="05000000000000000000" pitchFamily="2" charset="2"/>
              <a:buChar char="§"/>
            </a:pPr>
            <a:endParaRPr lang="en-US" sz="2000"/>
          </a:p>
          <a:p>
            <a:pPr lvl="1">
              <a:buFont typeface="Wingdings" panose="05000000000000000000" pitchFamily="2" charset="2"/>
              <a:buChar char="§"/>
            </a:pPr>
            <a:r>
              <a:rPr lang="en-US" sz="2000"/>
              <a:t>Đặt tiến trình P1 ở SCHED_OTHER.</a:t>
            </a:r>
          </a:p>
          <a:p>
            <a:pPr lvl="1">
              <a:buFont typeface="Wingdings" panose="05000000000000000000" pitchFamily="2" charset="2"/>
              <a:buChar char="§"/>
            </a:pPr>
            <a:endParaRPr lang="en-US" sz="2000"/>
          </a:p>
          <a:p>
            <a:pPr lvl="1">
              <a:buFont typeface="Wingdings" panose="05000000000000000000" pitchFamily="2" charset="2"/>
              <a:buChar char="§"/>
            </a:pPr>
            <a:r>
              <a:rPr lang="en-US" sz="2000"/>
              <a:t>Đặt tiến trình P2 ở SCHED_FIFO.</a:t>
            </a:r>
          </a:p>
          <a:p>
            <a:pPr lvl="1">
              <a:buFont typeface="Wingdings" panose="05000000000000000000" pitchFamily="2" charset="2"/>
              <a:buChar char="§"/>
            </a:pPr>
            <a:endParaRPr lang="en-US" sz="2000"/>
          </a:p>
          <a:p>
            <a:pPr lvl="1">
              <a:buFont typeface="Wingdings" panose="05000000000000000000" pitchFamily="2" charset="2"/>
              <a:buChar char="§"/>
            </a:pPr>
            <a:r>
              <a:rPr lang="en-US" sz="2000"/>
              <a:t>Đặt tiến trình P3 ở SCHED_RR.</a:t>
            </a:r>
          </a:p>
          <a:p>
            <a:pPr lvl="1">
              <a:buFont typeface="Wingdings" panose="05000000000000000000" pitchFamily="2" charset="2"/>
              <a:buChar char="§"/>
            </a:pPr>
            <a:endParaRPr lang="en-US" sz="2000"/>
          </a:p>
          <a:p>
            <a:pPr lvl="1">
              <a:buFont typeface="Wingdings" panose="05000000000000000000" pitchFamily="2" charset="2"/>
              <a:buChar char="§"/>
            </a:pPr>
            <a:r>
              <a:rPr lang="en-US" sz="2000"/>
              <a:t>Thay đổi NI của tiến trình P1 xuống -15 (mức độ ưu tiên cao)</a:t>
            </a:r>
          </a:p>
          <a:p>
            <a:pPr lvl="1">
              <a:buFont typeface="Wingdings" panose="05000000000000000000" pitchFamily="2" charset="2"/>
              <a:buChar char="§"/>
            </a:pPr>
            <a:endParaRPr lang="en-US" sz="2000"/>
          </a:p>
          <a:p>
            <a:pPr lvl="1">
              <a:buFont typeface="Wingdings" panose="05000000000000000000" pitchFamily="2" charset="2"/>
              <a:buChar char="§"/>
            </a:pPr>
            <a:r>
              <a:rPr lang="en-US" sz="2000"/>
              <a:t>Theo dõi thời gian sử dụng tài nguyên của 3 tiến trình P1, P2, P3 trong 5 phút.</a:t>
            </a:r>
          </a:p>
        </p:txBody>
      </p:sp>
    </p:spTree>
    <p:extLst>
      <p:ext uri="{BB962C8B-B14F-4D97-AF65-F5344CB8AC3E}">
        <p14:creationId xmlns:p14="http://schemas.microsoft.com/office/powerpoint/2010/main" val="4215954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a:extLst>
              <a:ext uri="{FF2B5EF4-FFF2-40B4-BE49-F238E27FC236}">
                <a16:creationId xmlns:a16="http://schemas.microsoft.com/office/drawing/2014/main" id="{1768AD58-F0E2-45A0-9750-2D044F320176}"/>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26</a:t>
            </a:fld>
            <a:endParaRPr lang="en-US"/>
          </a:p>
        </p:txBody>
      </p:sp>
      <p:sp>
        <p:nvSpPr>
          <p:cNvPr id="8" name="Text Placeholder 3">
            <a:extLst>
              <a:ext uri="{FF2B5EF4-FFF2-40B4-BE49-F238E27FC236}">
                <a16:creationId xmlns:a16="http://schemas.microsoft.com/office/drawing/2014/main" id="{BF32DF11-A02E-4723-80A5-925A8D213E50}"/>
              </a:ext>
            </a:extLst>
          </p:cNvPr>
          <p:cNvSpPr txBox="1">
            <a:spLocks/>
          </p:cNvSpPr>
          <p:nvPr/>
        </p:nvSpPr>
        <p:spPr>
          <a:xfrm>
            <a:off x="150919" y="954344"/>
            <a:ext cx="8392799" cy="1167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b="1"/>
              <a:t>Theo dõi: </a:t>
            </a:r>
            <a:r>
              <a:rPr lang="en-US" sz="2000"/>
              <a:t>Thời gian sử dụng tài nguyên của tiến trình P1, P2, P3 trong 5 phút.</a:t>
            </a:r>
            <a:r>
              <a:rPr lang="en-US" sz="2000" b="1"/>
              <a:t> </a:t>
            </a:r>
          </a:p>
          <a:p>
            <a:pPr lvl="1">
              <a:buFont typeface="Wingdings" panose="05000000000000000000" pitchFamily="2" charset="2"/>
              <a:buChar char="§"/>
            </a:pPr>
            <a:r>
              <a:rPr lang="en-US" sz="2000" b="1"/>
              <a:t>Kết quả:</a:t>
            </a:r>
          </a:p>
          <a:p>
            <a:pPr marL="457200" lvl="1" indent="0">
              <a:buNone/>
            </a:pPr>
            <a:endParaRPr lang="en-US" sz="2000" b="1"/>
          </a:p>
        </p:txBody>
      </p:sp>
      <p:sp>
        <p:nvSpPr>
          <p:cNvPr id="12" name="Text Placeholder 3">
            <a:extLst>
              <a:ext uri="{FF2B5EF4-FFF2-40B4-BE49-F238E27FC236}">
                <a16:creationId xmlns:a16="http://schemas.microsoft.com/office/drawing/2014/main" id="{A83F6C38-6898-4BDB-A2FD-1872ACDABE4D}"/>
              </a:ext>
            </a:extLst>
          </p:cNvPr>
          <p:cNvSpPr txBox="1">
            <a:spLocks/>
          </p:cNvSpPr>
          <p:nvPr/>
        </p:nvSpPr>
        <p:spPr>
          <a:xfrm>
            <a:off x="375600" y="4606554"/>
            <a:ext cx="8392799" cy="1833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800" b="1"/>
              <a:t>Kết luận: </a:t>
            </a:r>
          </a:p>
          <a:p>
            <a:pPr lvl="1">
              <a:buFont typeface="Wingdings" panose="05000000000000000000" pitchFamily="2" charset="2"/>
              <a:buChar char="ü"/>
            </a:pPr>
            <a:r>
              <a:rPr lang="en-US" sz="1800"/>
              <a:t>Thời gian sử dụng tài nguyên của tiến trình P1 ở SCHED_OTHER thấp hơn thời gian sử dụng tài nguyên của P2 (SCHED_FIFO) và P3 (SCHED_RR)</a:t>
            </a:r>
          </a:p>
          <a:p>
            <a:pPr lvl="1">
              <a:buFont typeface="Wingdings" panose="05000000000000000000" pitchFamily="2" charset="2"/>
              <a:buChar char="ü"/>
            </a:pPr>
            <a:r>
              <a:rPr lang="en-US" sz="1800"/>
              <a:t>Từ kết quả </a:t>
            </a:r>
            <a:r>
              <a:rPr lang="en-US" sz="1800" i="1">
                <a:solidFill>
                  <a:srgbClr val="003366"/>
                </a:solidFill>
              </a:rPr>
              <a:t>trường hợp 2 </a:t>
            </a:r>
            <a:r>
              <a:rPr lang="en-US" sz="1800"/>
              <a:t>và </a:t>
            </a:r>
            <a:r>
              <a:rPr lang="en-US" sz="1800" i="1">
                <a:solidFill>
                  <a:srgbClr val="003366"/>
                </a:solidFill>
              </a:rPr>
              <a:t>trường hợp 3 </a:t>
            </a:r>
            <a:r>
              <a:rPr lang="en-US" sz="1800"/>
              <a:t>có thể thấy: </a:t>
            </a:r>
          </a:p>
          <a:p>
            <a:pPr marL="457200" lvl="1" indent="0" algn="ctr">
              <a:buNone/>
            </a:pPr>
            <a:r>
              <a:rPr lang="en-US" sz="1800"/>
              <a:t>∑ t </a:t>
            </a:r>
            <a:r>
              <a:rPr lang="en-US" sz="1200"/>
              <a:t>(SCHED_FIFO) </a:t>
            </a:r>
            <a:r>
              <a:rPr lang="en-US" sz="1800"/>
              <a:t>= ∑ t </a:t>
            </a:r>
            <a:r>
              <a:rPr lang="en-US" sz="1200"/>
              <a:t>(SCHED_RR)</a:t>
            </a:r>
          </a:p>
          <a:p>
            <a:pPr marL="457200" lvl="1" indent="0">
              <a:buNone/>
            </a:pPr>
            <a:r>
              <a:rPr lang="en-US" sz="1800"/>
              <a:t>Và không bị ảnh hưởng bởi nice value</a:t>
            </a:r>
          </a:p>
        </p:txBody>
      </p:sp>
      <p:sp>
        <p:nvSpPr>
          <p:cNvPr id="5" name="Arrow: Right 4">
            <a:extLst>
              <a:ext uri="{FF2B5EF4-FFF2-40B4-BE49-F238E27FC236}">
                <a16:creationId xmlns:a16="http://schemas.microsoft.com/office/drawing/2014/main" id="{CE7B8BAB-999B-48B5-A28E-C528BE7F5E2D}"/>
              </a:ext>
            </a:extLst>
          </p:cNvPr>
          <p:cNvSpPr/>
          <p:nvPr/>
        </p:nvSpPr>
        <p:spPr>
          <a:xfrm>
            <a:off x="436560" y="4606555"/>
            <a:ext cx="426127" cy="288060"/>
          </a:xfrm>
          <a:prstGeom prst="rightArrow">
            <a:avLst/>
          </a:prstGeom>
          <a:solidFill>
            <a:srgbClr val="00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9D6662F0-00BA-46BF-BFEC-6F7C0204492B}"/>
              </a:ext>
            </a:extLst>
          </p:cNvPr>
          <p:cNvSpPr>
            <a:spLocks noGrp="1"/>
          </p:cNvSpPr>
          <p:nvPr>
            <p:ph type="title"/>
          </p:nvPr>
        </p:nvSpPr>
        <p:spPr>
          <a:xfrm>
            <a:off x="254052" y="112543"/>
            <a:ext cx="8635896" cy="436098"/>
          </a:xfrm>
          <a:prstGeom prst="rect">
            <a:avLst/>
          </a:prstGeom>
        </p:spPr>
        <p:txBody>
          <a:bodyPr/>
          <a:lstStyle/>
          <a:p>
            <a:r>
              <a:rPr lang="en-US"/>
              <a:t>4.3. Trường hợp 3: Tương tự TH2, thay đổi NI</a:t>
            </a:r>
          </a:p>
        </p:txBody>
      </p:sp>
      <p:pic>
        <p:nvPicPr>
          <p:cNvPr id="6" name="Picture 5" descr="Text&#10;&#10;Description automatically generated">
            <a:extLst>
              <a:ext uri="{FF2B5EF4-FFF2-40B4-BE49-F238E27FC236}">
                <a16:creationId xmlns:a16="http://schemas.microsoft.com/office/drawing/2014/main" id="{8F8742DC-7D97-4BE8-91B6-5F6230500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82" y="2335778"/>
            <a:ext cx="3736474" cy="1788398"/>
          </a:xfrm>
          <a:prstGeom prst="rect">
            <a:avLst/>
          </a:prstGeom>
        </p:spPr>
      </p:pic>
      <p:sp>
        <p:nvSpPr>
          <p:cNvPr id="20" name="Rectangle 19">
            <a:extLst>
              <a:ext uri="{FF2B5EF4-FFF2-40B4-BE49-F238E27FC236}">
                <a16:creationId xmlns:a16="http://schemas.microsoft.com/office/drawing/2014/main" id="{269506EE-0C07-45CE-B06E-1E88BAB5CF55}"/>
              </a:ext>
            </a:extLst>
          </p:cNvPr>
          <p:cNvSpPr/>
          <p:nvPr/>
        </p:nvSpPr>
        <p:spPr>
          <a:xfrm>
            <a:off x="600282" y="3360854"/>
            <a:ext cx="3538792" cy="5948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DA40CD5-DC3C-4B7A-9325-1A8249599B89}"/>
              </a:ext>
            </a:extLst>
          </p:cNvPr>
          <p:cNvCxnSpPr>
            <a:cxnSpLocks/>
            <a:stCxn id="28" idx="1"/>
          </p:cNvCxnSpPr>
          <p:nvPr/>
        </p:nvCxnSpPr>
        <p:spPr>
          <a:xfrm flipH="1" flipV="1">
            <a:off x="3530111" y="2509908"/>
            <a:ext cx="461534" cy="35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BC3CB5-4A2B-4CE9-9957-2CE7C2A75B80}"/>
              </a:ext>
            </a:extLst>
          </p:cNvPr>
          <p:cNvCxnSpPr>
            <a:cxnSpLocks/>
            <a:stCxn id="29" idx="1"/>
          </p:cNvCxnSpPr>
          <p:nvPr/>
        </p:nvCxnSpPr>
        <p:spPr>
          <a:xfrm flipH="1">
            <a:off x="3429000" y="2809639"/>
            <a:ext cx="548977" cy="367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F3078AD-5396-461C-AAD9-43D3B4114995}"/>
              </a:ext>
            </a:extLst>
          </p:cNvPr>
          <p:cNvCxnSpPr>
            <a:cxnSpLocks/>
            <a:stCxn id="30" idx="1"/>
          </p:cNvCxnSpPr>
          <p:nvPr/>
        </p:nvCxnSpPr>
        <p:spPr>
          <a:xfrm flipH="1">
            <a:off x="3285975" y="3076776"/>
            <a:ext cx="692002" cy="1155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902222D-F712-490C-9A10-6F58A74E5D5F}"/>
              </a:ext>
            </a:extLst>
          </p:cNvPr>
          <p:cNvSpPr txBox="1"/>
          <p:nvPr/>
        </p:nvSpPr>
        <p:spPr>
          <a:xfrm>
            <a:off x="3172580" y="4292694"/>
            <a:ext cx="641522" cy="338554"/>
          </a:xfrm>
          <a:prstGeom prst="rect">
            <a:avLst/>
          </a:prstGeom>
          <a:noFill/>
        </p:spPr>
        <p:txBody>
          <a:bodyPr wrap="none" rtlCol="0">
            <a:spAutoFit/>
          </a:bodyPr>
          <a:lstStyle/>
          <a:p>
            <a:r>
              <a:rPr lang="en-US" sz="1600" b="1">
                <a:solidFill>
                  <a:srgbClr val="FF0000"/>
                </a:solidFill>
                <a:latin typeface="Lato" panose="020F0502020204030203" pitchFamily="34" charset="0"/>
                <a:ea typeface="Lato" panose="020F0502020204030203" pitchFamily="34" charset="0"/>
                <a:cs typeface="Lato" panose="020F0502020204030203" pitchFamily="34" charset="0"/>
              </a:rPr>
              <a:t>Time</a:t>
            </a:r>
          </a:p>
        </p:txBody>
      </p:sp>
      <p:cxnSp>
        <p:nvCxnSpPr>
          <p:cNvPr id="27" name="Straight Arrow Connector 26">
            <a:extLst>
              <a:ext uri="{FF2B5EF4-FFF2-40B4-BE49-F238E27FC236}">
                <a16:creationId xmlns:a16="http://schemas.microsoft.com/office/drawing/2014/main" id="{B09D1C9E-36EB-492E-A18E-D17F5288BC69}"/>
              </a:ext>
            </a:extLst>
          </p:cNvPr>
          <p:cNvCxnSpPr>
            <a:cxnSpLocks/>
            <a:stCxn id="9" idx="0"/>
          </p:cNvCxnSpPr>
          <p:nvPr/>
        </p:nvCxnSpPr>
        <p:spPr>
          <a:xfrm flipH="1" flipV="1">
            <a:off x="3285975" y="3955658"/>
            <a:ext cx="207366" cy="3370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C59359B-C903-48F4-8965-6C5E2E03F14A}"/>
              </a:ext>
            </a:extLst>
          </p:cNvPr>
          <p:cNvSpPr txBox="1"/>
          <p:nvPr/>
        </p:nvSpPr>
        <p:spPr>
          <a:xfrm>
            <a:off x="3991645" y="2344165"/>
            <a:ext cx="429926" cy="338554"/>
          </a:xfrm>
          <a:prstGeom prst="rect">
            <a:avLst/>
          </a:prstGeom>
          <a:noFill/>
        </p:spPr>
        <p:txBody>
          <a:bodyPr wrap="none" rtlCol="0">
            <a:spAutoFit/>
          </a:bodyPr>
          <a:lstStyle/>
          <a:p>
            <a:r>
              <a:rPr lang="en-US" sz="1600" b="1">
                <a:solidFill>
                  <a:srgbClr val="FF0000"/>
                </a:solidFill>
                <a:latin typeface="Lato" panose="020F0502020204030203" pitchFamily="34" charset="0"/>
                <a:ea typeface="Lato" panose="020F0502020204030203" pitchFamily="34" charset="0"/>
                <a:cs typeface="Lato" panose="020F0502020204030203" pitchFamily="34" charset="0"/>
              </a:rPr>
              <a:t>P1</a:t>
            </a:r>
          </a:p>
        </p:txBody>
      </p:sp>
      <p:sp>
        <p:nvSpPr>
          <p:cNvPr id="29" name="TextBox 28">
            <a:extLst>
              <a:ext uri="{FF2B5EF4-FFF2-40B4-BE49-F238E27FC236}">
                <a16:creationId xmlns:a16="http://schemas.microsoft.com/office/drawing/2014/main" id="{F6E812B0-EA42-4847-A420-F3467B2964D3}"/>
              </a:ext>
            </a:extLst>
          </p:cNvPr>
          <p:cNvSpPr txBox="1"/>
          <p:nvPr/>
        </p:nvSpPr>
        <p:spPr>
          <a:xfrm>
            <a:off x="3977977" y="2640362"/>
            <a:ext cx="429926" cy="338554"/>
          </a:xfrm>
          <a:prstGeom prst="rect">
            <a:avLst/>
          </a:prstGeom>
          <a:noFill/>
        </p:spPr>
        <p:txBody>
          <a:bodyPr wrap="none" rtlCol="0">
            <a:spAutoFit/>
          </a:bodyPr>
          <a:lstStyle/>
          <a:p>
            <a:r>
              <a:rPr lang="en-US" sz="1600" b="1">
                <a:solidFill>
                  <a:srgbClr val="FF0000"/>
                </a:solidFill>
                <a:latin typeface="Lato" panose="020F0502020204030203" pitchFamily="34" charset="0"/>
                <a:ea typeface="Lato" panose="020F0502020204030203" pitchFamily="34" charset="0"/>
                <a:cs typeface="Lato" panose="020F0502020204030203" pitchFamily="34" charset="0"/>
              </a:rPr>
              <a:t>P2</a:t>
            </a:r>
          </a:p>
        </p:txBody>
      </p:sp>
      <p:sp>
        <p:nvSpPr>
          <p:cNvPr id="30" name="TextBox 29">
            <a:extLst>
              <a:ext uri="{FF2B5EF4-FFF2-40B4-BE49-F238E27FC236}">
                <a16:creationId xmlns:a16="http://schemas.microsoft.com/office/drawing/2014/main" id="{020F9970-86FD-4E02-BA08-9113145C94D4}"/>
              </a:ext>
            </a:extLst>
          </p:cNvPr>
          <p:cNvSpPr txBox="1"/>
          <p:nvPr/>
        </p:nvSpPr>
        <p:spPr>
          <a:xfrm>
            <a:off x="3977977" y="2907499"/>
            <a:ext cx="429926" cy="338554"/>
          </a:xfrm>
          <a:prstGeom prst="rect">
            <a:avLst/>
          </a:prstGeom>
          <a:noFill/>
        </p:spPr>
        <p:txBody>
          <a:bodyPr wrap="none" rtlCol="0">
            <a:spAutoFit/>
          </a:bodyPr>
          <a:lstStyle/>
          <a:p>
            <a:r>
              <a:rPr lang="en-US" sz="1600" b="1">
                <a:solidFill>
                  <a:srgbClr val="FF0000"/>
                </a:solidFill>
                <a:latin typeface="Lato" panose="020F0502020204030203" pitchFamily="34" charset="0"/>
                <a:ea typeface="Lato" panose="020F0502020204030203" pitchFamily="34" charset="0"/>
                <a:cs typeface="Lato" panose="020F0502020204030203" pitchFamily="34" charset="0"/>
              </a:rPr>
              <a:t>P3</a:t>
            </a:r>
          </a:p>
        </p:txBody>
      </p:sp>
      <p:graphicFrame>
        <p:nvGraphicFramePr>
          <p:cNvPr id="34" name="Chart 33">
            <a:extLst>
              <a:ext uri="{FF2B5EF4-FFF2-40B4-BE49-F238E27FC236}">
                <a16:creationId xmlns:a16="http://schemas.microsoft.com/office/drawing/2014/main" id="{0FD6726F-19D9-4CD2-809F-A2A8A9A2EF2C}"/>
              </a:ext>
            </a:extLst>
          </p:cNvPr>
          <p:cNvGraphicFramePr>
            <a:graphicFrameLocks/>
          </p:cNvGraphicFramePr>
          <p:nvPr>
            <p:extLst>
              <p:ext uri="{D42A27DB-BD31-4B8C-83A1-F6EECF244321}">
                <p14:modId xmlns:p14="http://schemas.microsoft.com/office/powerpoint/2010/main" val="3655880429"/>
              </p:ext>
            </p:extLst>
          </p:nvPr>
        </p:nvGraphicFramePr>
        <p:xfrm>
          <a:off x="4431887" y="1860738"/>
          <a:ext cx="4135815" cy="27196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251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27</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a:t>4.4. Theo dõi sự khác biệt trên Web Server</a:t>
            </a:r>
          </a:p>
        </p:txBody>
      </p:sp>
      <p:sp>
        <p:nvSpPr>
          <p:cNvPr id="7" name="Text Placeholder 3">
            <a:extLst>
              <a:ext uri="{FF2B5EF4-FFF2-40B4-BE49-F238E27FC236}">
                <a16:creationId xmlns:a16="http://schemas.microsoft.com/office/drawing/2014/main" id="{D1244613-D384-4B95-9A2F-ADA2DB508AA7}"/>
              </a:ext>
            </a:extLst>
          </p:cNvPr>
          <p:cNvSpPr txBox="1">
            <a:spLocks/>
          </p:cNvSpPr>
          <p:nvPr/>
        </p:nvSpPr>
        <p:spPr>
          <a:xfrm>
            <a:off x="322380" y="1031572"/>
            <a:ext cx="8674100" cy="743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a:t>Sử dụng dịch vụ EC2 – Virtual Machine của AWS Amazon để thuê Server VPS Ubuntu trên Cụm máy chủ N. Virginia</a:t>
            </a:r>
          </a:p>
        </p:txBody>
      </p:sp>
      <p:sp>
        <p:nvSpPr>
          <p:cNvPr id="6" name="Text Placeholder 3">
            <a:extLst>
              <a:ext uri="{FF2B5EF4-FFF2-40B4-BE49-F238E27FC236}">
                <a16:creationId xmlns:a16="http://schemas.microsoft.com/office/drawing/2014/main" id="{FFB23B0D-3D65-4E6B-9D54-BB145095D3D7}"/>
              </a:ext>
            </a:extLst>
          </p:cNvPr>
          <p:cNvSpPr txBox="1">
            <a:spLocks/>
          </p:cNvSpPr>
          <p:nvPr/>
        </p:nvSpPr>
        <p:spPr>
          <a:xfrm>
            <a:off x="1553372" y="1909309"/>
            <a:ext cx="4069373" cy="33695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2000"/>
              <a:t>Server 1</a:t>
            </a:r>
          </a:p>
        </p:txBody>
      </p:sp>
      <p:sp>
        <p:nvSpPr>
          <p:cNvPr id="8" name="Text Placeholder 3">
            <a:extLst>
              <a:ext uri="{FF2B5EF4-FFF2-40B4-BE49-F238E27FC236}">
                <a16:creationId xmlns:a16="http://schemas.microsoft.com/office/drawing/2014/main" id="{F45C756F-3B38-418E-9AAD-7E49540B9DFD}"/>
              </a:ext>
            </a:extLst>
          </p:cNvPr>
          <p:cNvSpPr txBox="1">
            <a:spLocks/>
          </p:cNvSpPr>
          <p:nvPr/>
        </p:nvSpPr>
        <p:spPr>
          <a:xfrm>
            <a:off x="4927107" y="1896452"/>
            <a:ext cx="4069373" cy="33695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2000"/>
              <a:t>Server 2</a:t>
            </a:r>
          </a:p>
        </p:txBody>
      </p:sp>
      <p:cxnSp>
        <p:nvCxnSpPr>
          <p:cNvPr id="4" name="Straight Connector 3">
            <a:extLst>
              <a:ext uri="{FF2B5EF4-FFF2-40B4-BE49-F238E27FC236}">
                <a16:creationId xmlns:a16="http://schemas.microsoft.com/office/drawing/2014/main" id="{A588E7C2-E32A-47F6-B531-F9AF3765E8C5}"/>
              </a:ext>
            </a:extLst>
          </p:cNvPr>
          <p:cNvCxnSpPr>
            <a:cxnSpLocks/>
          </p:cNvCxnSpPr>
          <p:nvPr/>
        </p:nvCxnSpPr>
        <p:spPr>
          <a:xfrm>
            <a:off x="5591718" y="1896454"/>
            <a:ext cx="0" cy="1867486"/>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08527CB-7D4D-4B2A-AB4E-D5F7D6D7D935}"/>
              </a:ext>
            </a:extLst>
          </p:cNvPr>
          <p:cNvCxnSpPr/>
          <p:nvPr/>
        </p:nvCxnSpPr>
        <p:spPr>
          <a:xfrm>
            <a:off x="340268" y="2309725"/>
            <a:ext cx="84576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A2B101F-8409-47D7-94CF-5BAB6EF68868}"/>
              </a:ext>
            </a:extLst>
          </p:cNvPr>
          <p:cNvCxnSpPr>
            <a:cxnSpLocks/>
          </p:cNvCxnSpPr>
          <p:nvPr/>
        </p:nvCxnSpPr>
        <p:spPr>
          <a:xfrm>
            <a:off x="1953353" y="1896452"/>
            <a:ext cx="0" cy="4061995"/>
          </a:xfrm>
          <a:prstGeom prst="line">
            <a:avLst/>
          </a:prstGeom>
          <a:ln w="38100"/>
        </p:spPr>
        <p:style>
          <a:lnRef idx="1">
            <a:schemeClr val="dk1"/>
          </a:lnRef>
          <a:fillRef idx="0">
            <a:schemeClr val="dk1"/>
          </a:fillRef>
          <a:effectRef idx="0">
            <a:schemeClr val="dk1"/>
          </a:effectRef>
          <a:fontRef idx="minor">
            <a:schemeClr val="tx1"/>
          </a:fontRef>
        </p:style>
      </p:cxnSp>
      <p:sp>
        <p:nvSpPr>
          <p:cNvPr id="14" name="Text Placeholder 3">
            <a:extLst>
              <a:ext uri="{FF2B5EF4-FFF2-40B4-BE49-F238E27FC236}">
                <a16:creationId xmlns:a16="http://schemas.microsoft.com/office/drawing/2014/main" id="{88917449-2DB2-4F31-9CCA-3D4AB31F41AD}"/>
              </a:ext>
            </a:extLst>
          </p:cNvPr>
          <p:cNvSpPr txBox="1">
            <a:spLocks/>
          </p:cNvSpPr>
          <p:nvPr/>
        </p:nvSpPr>
        <p:spPr>
          <a:xfrm>
            <a:off x="-225518" y="2814242"/>
            <a:ext cx="2009266" cy="569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2000"/>
              <a:t>CPU - RAM</a:t>
            </a:r>
          </a:p>
        </p:txBody>
      </p:sp>
      <p:sp>
        <p:nvSpPr>
          <p:cNvPr id="16" name="Text Placeholder 3">
            <a:extLst>
              <a:ext uri="{FF2B5EF4-FFF2-40B4-BE49-F238E27FC236}">
                <a16:creationId xmlns:a16="http://schemas.microsoft.com/office/drawing/2014/main" id="{3760C3F2-C79D-4275-98F4-487E8DCD9941}"/>
              </a:ext>
            </a:extLst>
          </p:cNvPr>
          <p:cNvSpPr txBox="1">
            <a:spLocks/>
          </p:cNvSpPr>
          <p:nvPr/>
        </p:nvSpPr>
        <p:spPr>
          <a:xfrm>
            <a:off x="-24252" y="4316202"/>
            <a:ext cx="1568653" cy="569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2000"/>
              <a:t>OS</a:t>
            </a:r>
          </a:p>
        </p:txBody>
      </p:sp>
      <p:pic>
        <p:nvPicPr>
          <p:cNvPr id="22" name="Picture 21">
            <a:extLst>
              <a:ext uri="{FF2B5EF4-FFF2-40B4-BE49-F238E27FC236}">
                <a16:creationId xmlns:a16="http://schemas.microsoft.com/office/drawing/2014/main" id="{EE9EC90D-FD8D-4D2F-A8A5-B07783855EC4}"/>
              </a:ext>
            </a:extLst>
          </p:cNvPr>
          <p:cNvPicPr>
            <a:picLocks noChangeAspect="1"/>
          </p:cNvPicPr>
          <p:nvPr/>
        </p:nvPicPr>
        <p:blipFill>
          <a:blip r:embed="rId2"/>
          <a:stretch>
            <a:fillRect/>
          </a:stretch>
        </p:blipFill>
        <p:spPr>
          <a:xfrm>
            <a:off x="2578631" y="3869019"/>
            <a:ext cx="5480268" cy="1370067"/>
          </a:xfrm>
          <a:prstGeom prst="rect">
            <a:avLst/>
          </a:prstGeom>
        </p:spPr>
      </p:pic>
      <p:cxnSp>
        <p:nvCxnSpPr>
          <p:cNvPr id="24" name="Straight Connector 23">
            <a:extLst>
              <a:ext uri="{FF2B5EF4-FFF2-40B4-BE49-F238E27FC236}">
                <a16:creationId xmlns:a16="http://schemas.microsoft.com/office/drawing/2014/main" id="{4796E493-9D41-45DC-906C-A6EF4E507CAB}"/>
              </a:ext>
            </a:extLst>
          </p:cNvPr>
          <p:cNvCxnSpPr/>
          <p:nvPr/>
        </p:nvCxnSpPr>
        <p:spPr>
          <a:xfrm>
            <a:off x="358156" y="3763940"/>
            <a:ext cx="84576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145C8504-C4C6-4F7D-BA9D-1F986D0A78D6}"/>
              </a:ext>
            </a:extLst>
          </p:cNvPr>
          <p:cNvCxnSpPr/>
          <p:nvPr/>
        </p:nvCxnSpPr>
        <p:spPr>
          <a:xfrm>
            <a:off x="3771058" y="4298519"/>
            <a:ext cx="4268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pic>
        <p:nvPicPr>
          <p:cNvPr id="28" name="Picture 27">
            <a:extLst>
              <a:ext uri="{FF2B5EF4-FFF2-40B4-BE49-F238E27FC236}">
                <a16:creationId xmlns:a16="http://schemas.microsoft.com/office/drawing/2014/main" id="{F3F7F18A-3EEC-4649-B26B-28071EB1DDFC}"/>
              </a:ext>
            </a:extLst>
          </p:cNvPr>
          <p:cNvPicPr>
            <a:picLocks noChangeAspect="1"/>
          </p:cNvPicPr>
          <p:nvPr/>
        </p:nvPicPr>
        <p:blipFill>
          <a:blip r:embed="rId3"/>
          <a:stretch>
            <a:fillRect/>
          </a:stretch>
        </p:blipFill>
        <p:spPr>
          <a:xfrm>
            <a:off x="1981424" y="2364565"/>
            <a:ext cx="3579268" cy="701968"/>
          </a:xfrm>
          <a:prstGeom prst="rect">
            <a:avLst/>
          </a:prstGeom>
        </p:spPr>
      </p:pic>
      <p:sp>
        <p:nvSpPr>
          <p:cNvPr id="29" name="Text Placeholder 3">
            <a:extLst>
              <a:ext uri="{FF2B5EF4-FFF2-40B4-BE49-F238E27FC236}">
                <a16:creationId xmlns:a16="http://schemas.microsoft.com/office/drawing/2014/main" id="{4F94E43A-C085-4291-A74D-95B63DDC369E}"/>
              </a:ext>
            </a:extLst>
          </p:cNvPr>
          <p:cNvSpPr txBox="1">
            <a:spLocks/>
          </p:cNvSpPr>
          <p:nvPr/>
        </p:nvSpPr>
        <p:spPr>
          <a:xfrm>
            <a:off x="2255682" y="3224352"/>
            <a:ext cx="2800105" cy="569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2000"/>
              <a:t>1CPU – 1GB RAM</a:t>
            </a:r>
          </a:p>
        </p:txBody>
      </p:sp>
      <p:sp>
        <p:nvSpPr>
          <p:cNvPr id="30" name="Oval 29">
            <a:extLst>
              <a:ext uri="{FF2B5EF4-FFF2-40B4-BE49-F238E27FC236}">
                <a16:creationId xmlns:a16="http://schemas.microsoft.com/office/drawing/2014/main" id="{F4D7543B-CB53-4600-A523-DC9F57D19C92}"/>
              </a:ext>
            </a:extLst>
          </p:cNvPr>
          <p:cNvSpPr/>
          <p:nvPr/>
        </p:nvSpPr>
        <p:spPr>
          <a:xfrm>
            <a:off x="4092738" y="2352219"/>
            <a:ext cx="497149" cy="75723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AACC1AE-493E-4536-8FD0-DFE9675A6BA3}"/>
              </a:ext>
            </a:extLst>
          </p:cNvPr>
          <p:cNvSpPr/>
          <p:nvPr/>
        </p:nvSpPr>
        <p:spPr>
          <a:xfrm>
            <a:off x="4861509" y="2352219"/>
            <a:ext cx="497149" cy="75723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114349CA-65C0-4C72-B7F1-6A1BBBB0C8B1}"/>
              </a:ext>
            </a:extLst>
          </p:cNvPr>
          <p:cNvPicPr>
            <a:picLocks noChangeAspect="1"/>
          </p:cNvPicPr>
          <p:nvPr/>
        </p:nvPicPr>
        <p:blipFill>
          <a:blip r:embed="rId4"/>
          <a:stretch>
            <a:fillRect/>
          </a:stretch>
        </p:blipFill>
        <p:spPr>
          <a:xfrm>
            <a:off x="5644475" y="2385804"/>
            <a:ext cx="3153430" cy="363330"/>
          </a:xfrm>
          <a:prstGeom prst="rect">
            <a:avLst/>
          </a:prstGeom>
        </p:spPr>
      </p:pic>
      <p:sp>
        <p:nvSpPr>
          <p:cNvPr id="36" name="Text Placeholder 3">
            <a:extLst>
              <a:ext uri="{FF2B5EF4-FFF2-40B4-BE49-F238E27FC236}">
                <a16:creationId xmlns:a16="http://schemas.microsoft.com/office/drawing/2014/main" id="{A5617971-6765-4570-B4B7-C037C59FF92C}"/>
              </a:ext>
            </a:extLst>
          </p:cNvPr>
          <p:cNvSpPr txBox="1">
            <a:spLocks/>
          </p:cNvSpPr>
          <p:nvPr/>
        </p:nvSpPr>
        <p:spPr>
          <a:xfrm>
            <a:off x="5653771" y="3211679"/>
            <a:ext cx="2800105" cy="569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2000"/>
              <a:t>1CPU – 2GB RAM</a:t>
            </a:r>
          </a:p>
        </p:txBody>
      </p:sp>
      <p:sp>
        <p:nvSpPr>
          <p:cNvPr id="37" name="Oval 36">
            <a:extLst>
              <a:ext uri="{FF2B5EF4-FFF2-40B4-BE49-F238E27FC236}">
                <a16:creationId xmlns:a16="http://schemas.microsoft.com/office/drawing/2014/main" id="{B12B6E68-AD5E-4C4C-B7CA-28C92493CF58}"/>
              </a:ext>
            </a:extLst>
          </p:cNvPr>
          <p:cNvSpPr/>
          <p:nvPr/>
        </p:nvSpPr>
        <p:spPr>
          <a:xfrm>
            <a:off x="7440127" y="2363176"/>
            <a:ext cx="497149" cy="75723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8FB2B7F-3334-43B3-9C5F-3136423197ED}"/>
              </a:ext>
            </a:extLst>
          </p:cNvPr>
          <p:cNvSpPr/>
          <p:nvPr/>
        </p:nvSpPr>
        <p:spPr>
          <a:xfrm>
            <a:off x="8151469" y="2364359"/>
            <a:ext cx="497149" cy="757239"/>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64862B23-44FE-4B91-818B-CF93F8565E66}"/>
              </a:ext>
            </a:extLst>
          </p:cNvPr>
          <p:cNvCxnSpPr/>
          <p:nvPr/>
        </p:nvCxnSpPr>
        <p:spPr>
          <a:xfrm>
            <a:off x="358156" y="5287477"/>
            <a:ext cx="8457636" cy="0"/>
          </a:xfrm>
          <a:prstGeom prst="line">
            <a:avLst/>
          </a:prstGeom>
          <a:ln w="28575"/>
        </p:spPr>
        <p:style>
          <a:lnRef idx="1">
            <a:schemeClr val="dk1"/>
          </a:lnRef>
          <a:fillRef idx="0">
            <a:schemeClr val="dk1"/>
          </a:fillRef>
          <a:effectRef idx="0">
            <a:schemeClr val="dk1"/>
          </a:effectRef>
          <a:fontRef idx="minor">
            <a:schemeClr val="tx1"/>
          </a:fontRef>
        </p:style>
      </p:cxnSp>
      <p:sp>
        <p:nvSpPr>
          <p:cNvPr id="40" name="Text Placeholder 3">
            <a:extLst>
              <a:ext uri="{FF2B5EF4-FFF2-40B4-BE49-F238E27FC236}">
                <a16:creationId xmlns:a16="http://schemas.microsoft.com/office/drawing/2014/main" id="{A8947544-A487-4E60-8BC4-521022479277}"/>
              </a:ext>
            </a:extLst>
          </p:cNvPr>
          <p:cNvSpPr txBox="1">
            <a:spLocks/>
          </p:cNvSpPr>
          <p:nvPr/>
        </p:nvSpPr>
        <p:spPr>
          <a:xfrm>
            <a:off x="-5212" y="5431901"/>
            <a:ext cx="1568653" cy="569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2000"/>
              <a:t>IP</a:t>
            </a:r>
          </a:p>
        </p:txBody>
      </p:sp>
      <p:cxnSp>
        <p:nvCxnSpPr>
          <p:cNvPr id="41" name="Straight Connector 40">
            <a:extLst>
              <a:ext uri="{FF2B5EF4-FFF2-40B4-BE49-F238E27FC236}">
                <a16:creationId xmlns:a16="http://schemas.microsoft.com/office/drawing/2014/main" id="{C77B32B6-EF5E-430B-91CC-2B771DCC6BFE}"/>
              </a:ext>
            </a:extLst>
          </p:cNvPr>
          <p:cNvCxnSpPr>
            <a:cxnSpLocks/>
          </p:cNvCxnSpPr>
          <p:nvPr/>
        </p:nvCxnSpPr>
        <p:spPr>
          <a:xfrm>
            <a:off x="5582973" y="5287477"/>
            <a:ext cx="0" cy="670970"/>
          </a:xfrm>
          <a:prstGeom prst="line">
            <a:avLst/>
          </a:prstGeom>
          <a:ln w="38100"/>
        </p:spPr>
        <p:style>
          <a:lnRef idx="1">
            <a:schemeClr val="dk1"/>
          </a:lnRef>
          <a:fillRef idx="0">
            <a:schemeClr val="dk1"/>
          </a:fillRef>
          <a:effectRef idx="0">
            <a:schemeClr val="dk1"/>
          </a:effectRef>
          <a:fontRef idx="minor">
            <a:schemeClr val="tx1"/>
          </a:fontRef>
        </p:style>
      </p:cxnSp>
      <p:sp>
        <p:nvSpPr>
          <p:cNvPr id="44" name="Text Placeholder 3">
            <a:extLst>
              <a:ext uri="{FF2B5EF4-FFF2-40B4-BE49-F238E27FC236}">
                <a16:creationId xmlns:a16="http://schemas.microsoft.com/office/drawing/2014/main" id="{55E0B879-5A8D-452B-92A7-DA48C203CB99}"/>
              </a:ext>
            </a:extLst>
          </p:cNvPr>
          <p:cNvSpPr txBox="1">
            <a:spLocks/>
          </p:cNvSpPr>
          <p:nvPr/>
        </p:nvSpPr>
        <p:spPr>
          <a:xfrm>
            <a:off x="2578631" y="5499867"/>
            <a:ext cx="2215439" cy="569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600" b="0" i="0">
                <a:solidFill>
                  <a:srgbClr val="000000"/>
                </a:solidFill>
                <a:effectLst/>
              </a:rPr>
              <a:t>172.31.86.205</a:t>
            </a:r>
            <a:endParaRPr lang="en-US" sz="2000"/>
          </a:p>
        </p:txBody>
      </p:sp>
      <p:sp>
        <p:nvSpPr>
          <p:cNvPr id="45" name="Text Placeholder 3">
            <a:extLst>
              <a:ext uri="{FF2B5EF4-FFF2-40B4-BE49-F238E27FC236}">
                <a16:creationId xmlns:a16="http://schemas.microsoft.com/office/drawing/2014/main" id="{6457C615-DE2D-4000-81E9-5A84316D25E7}"/>
              </a:ext>
            </a:extLst>
          </p:cNvPr>
          <p:cNvSpPr txBox="1">
            <a:spLocks/>
          </p:cNvSpPr>
          <p:nvPr/>
        </p:nvSpPr>
        <p:spPr>
          <a:xfrm>
            <a:off x="5962659" y="5499867"/>
            <a:ext cx="2215439" cy="569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600" b="0" i="0">
                <a:solidFill>
                  <a:srgbClr val="000000"/>
                </a:solidFill>
                <a:effectLst/>
              </a:rPr>
              <a:t>172.31.95.2</a:t>
            </a:r>
            <a:endParaRPr lang="en-US" sz="1600"/>
          </a:p>
        </p:txBody>
      </p:sp>
    </p:spTree>
    <p:extLst>
      <p:ext uri="{BB962C8B-B14F-4D97-AF65-F5344CB8AC3E}">
        <p14:creationId xmlns:p14="http://schemas.microsoft.com/office/powerpoint/2010/main" val="2074607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28</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a:t>4.4. Theo dõi sự khác biệt trên Web Server</a:t>
            </a:r>
          </a:p>
        </p:txBody>
      </p:sp>
      <p:sp>
        <p:nvSpPr>
          <p:cNvPr id="6" name="Text Placeholder 3">
            <a:extLst>
              <a:ext uri="{FF2B5EF4-FFF2-40B4-BE49-F238E27FC236}">
                <a16:creationId xmlns:a16="http://schemas.microsoft.com/office/drawing/2014/main" id="{FFB23B0D-3D65-4E6B-9D54-BB145095D3D7}"/>
              </a:ext>
            </a:extLst>
          </p:cNvPr>
          <p:cNvSpPr txBox="1">
            <a:spLocks/>
          </p:cNvSpPr>
          <p:nvPr/>
        </p:nvSpPr>
        <p:spPr>
          <a:xfrm>
            <a:off x="1481675" y="2271322"/>
            <a:ext cx="4069373" cy="33695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2000"/>
              <a:t>Server 1</a:t>
            </a:r>
          </a:p>
        </p:txBody>
      </p:sp>
      <p:sp>
        <p:nvSpPr>
          <p:cNvPr id="8" name="Text Placeholder 3">
            <a:extLst>
              <a:ext uri="{FF2B5EF4-FFF2-40B4-BE49-F238E27FC236}">
                <a16:creationId xmlns:a16="http://schemas.microsoft.com/office/drawing/2014/main" id="{F45C756F-3B38-418E-9AAD-7E49540B9DFD}"/>
              </a:ext>
            </a:extLst>
          </p:cNvPr>
          <p:cNvSpPr txBox="1">
            <a:spLocks/>
          </p:cNvSpPr>
          <p:nvPr/>
        </p:nvSpPr>
        <p:spPr>
          <a:xfrm>
            <a:off x="4855410" y="2258465"/>
            <a:ext cx="4069373" cy="33695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2000"/>
              <a:t>Server 2</a:t>
            </a:r>
          </a:p>
        </p:txBody>
      </p:sp>
      <p:cxnSp>
        <p:nvCxnSpPr>
          <p:cNvPr id="11" name="Straight Connector 10">
            <a:extLst>
              <a:ext uri="{FF2B5EF4-FFF2-40B4-BE49-F238E27FC236}">
                <a16:creationId xmlns:a16="http://schemas.microsoft.com/office/drawing/2014/main" id="{D08527CB-7D4D-4B2A-AB4E-D5F7D6D7D935}"/>
              </a:ext>
            </a:extLst>
          </p:cNvPr>
          <p:cNvCxnSpPr>
            <a:cxnSpLocks/>
          </p:cNvCxnSpPr>
          <p:nvPr/>
        </p:nvCxnSpPr>
        <p:spPr>
          <a:xfrm>
            <a:off x="268571" y="2671738"/>
            <a:ext cx="84576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796E493-9D41-45DC-906C-A6EF4E507CAB}"/>
              </a:ext>
            </a:extLst>
          </p:cNvPr>
          <p:cNvCxnSpPr>
            <a:cxnSpLocks/>
          </p:cNvCxnSpPr>
          <p:nvPr/>
        </p:nvCxnSpPr>
        <p:spPr>
          <a:xfrm>
            <a:off x="254052" y="3629619"/>
            <a:ext cx="8457636" cy="0"/>
          </a:xfrm>
          <a:prstGeom prst="line">
            <a:avLst/>
          </a:prstGeom>
          <a:ln w="28575"/>
        </p:spPr>
        <p:style>
          <a:lnRef idx="1">
            <a:schemeClr val="dk1"/>
          </a:lnRef>
          <a:fillRef idx="0">
            <a:schemeClr val="dk1"/>
          </a:fillRef>
          <a:effectRef idx="0">
            <a:schemeClr val="dk1"/>
          </a:effectRef>
          <a:fontRef idx="minor">
            <a:schemeClr val="tx1"/>
          </a:fontRef>
        </p:style>
      </p:cxnSp>
      <p:sp>
        <p:nvSpPr>
          <p:cNvPr id="32" name="Text Placeholder 3">
            <a:extLst>
              <a:ext uri="{FF2B5EF4-FFF2-40B4-BE49-F238E27FC236}">
                <a16:creationId xmlns:a16="http://schemas.microsoft.com/office/drawing/2014/main" id="{E928B4DC-F21B-4A29-885E-C8EBC28EABAB}"/>
              </a:ext>
            </a:extLst>
          </p:cNvPr>
          <p:cNvSpPr txBox="1">
            <a:spLocks/>
          </p:cNvSpPr>
          <p:nvPr/>
        </p:nvSpPr>
        <p:spPr>
          <a:xfrm>
            <a:off x="322380" y="1031572"/>
            <a:ext cx="8674100" cy="743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a:t>Cài đặt môi trường LAMP ( Linux – Apache – MySQL - PHP) để tạo thành Server Web.</a:t>
            </a:r>
          </a:p>
          <a:p>
            <a:pPr lvl="1">
              <a:buFont typeface="Wingdings" panose="05000000000000000000" pitchFamily="2" charset="2"/>
              <a:buChar char="§"/>
            </a:pPr>
            <a:r>
              <a:rPr lang="en-US" sz="2000"/>
              <a:t>Thay đổi Scheduler cho chương trình ./testserver và theo dõi thời gian phản hồi của Website (trung bình cho 5 lần đo)</a:t>
            </a:r>
          </a:p>
        </p:txBody>
      </p:sp>
      <p:cxnSp>
        <p:nvCxnSpPr>
          <p:cNvPr id="33" name="Straight Connector 32">
            <a:extLst>
              <a:ext uri="{FF2B5EF4-FFF2-40B4-BE49-F238E27FC236}">
                <a16:creationId xmlns:a16="http://schemas.microsoft.com/office/drawing/2014/main" id="{3F0F2113-1A0C-48BF-8DDC-0B40EF84BE03}"/>
              </a:ext>
            </a:extLst>
          </p:cNvPr>
          <p:cNvCxnSpPr>
            <a:cxnSpLocks/>
          </p:cNvCxnSpPr>
          <p:nvPr/>
        </p:nvCxnSpPr>
        <p:spPr>
          <a:xfrm>
            <a:off x="5551048" y="2258465"/>
            <a:ext cx="0" cy="1828437"/>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4002F6E-BDB0-41F4-B4E1-F06318171878}"/>
              </a:ext>
            </a:extLst>
          </p:cNvPr>
          <p:cNvCxnSpPr>
            <a:cxnSpLocks/>
          </p:cNvCxnSpPr>
          <p:nvPr/>
        </p:nvCxnSpPr>
        <p:spPr>
          <a:xfrm>
            <a:off x="299598" y="2671736"/>
            <a:ext cx="84576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B9F172C-584D-4C7A-9E9C-1C2A7FFAD49C}"/>
              </a:ext>
            </a:extLst>
          </p:cNvPr>
          <p:cNvCxnSpPr>
            <a:cxnSpLocks/>
          </p:cNvCxnSpPr>
          <p:nvPr/>
        </p:nvCxnSpPr>
        <p:spPr>
          <a:xfrm>
            <a:off x="1912683" y="2258463"/>
            <a:ext cx="0" cy="1828439"/>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97FEEEE-F754-429C-810A-0A4D71D5532B}"/>
              </a:ext>
            </a:extLst>
          </p:cNvPr>
          <p:cNvCxnSpPr>
            <a:cxnSpLocks/>
          </p:cNvCxnSpPr>
          <p:nvPr/>
        </p:nvCxnSpPr>
        <p:spPr>
          <a:xfrm>
            <a:off x="254052" y="3153028"/>
            <a:ext cx="84576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9B33032-D061-493C-AE5B-5C176E4AF0ED}"/>
              </a:ext>
            </a:extLst>
          </p:cNvPr>
          <p:cNvCxnSpPr>
            <a:cxnSpLocks/>
          </p:cNvCxnSpPr>
          <p:nvPr/>
        </p:nvCxnSpPr>
        <p:spPr>
          <a:xfrm>
            <a:off x="254052" y="4086902"/>
            <a:ext cx="8457636" cy="0"/>
          </a:xfrm>
          <a:prstGeom prst="line">
            <a:avLst/>
          </a:prstGeom>
          <a:ln w="28575"/>
        </p:spPr>
        <p:style>
          <a:lnRef idx="1">
            <a:schemeClr val="dk1"/>
          </a:lnRef>
          <a:fillRef idx="0">
            <a:schemeClr val="dk1"/>
          </a:fillRef>
          <a:effectRef idx="0">
            <a:schemeClr val="dk1"/>
          </a:effectRef>
          <a:fontRef idx="minor">
            <a:schemeClr val="tx1"/>
          </a:fontRef>
        </p:style>
      </p:cxnSp>
      <p:sp>
        <p:nvSpPr>
          <p:cNvPr id="42" name="Text Placeholder 3">
            <a:extLst>
              <a:ext uri="{FF2B5EF4-FFF2-40B4-BE49-F238E27FC236}">
                <a16:creationId xmlns:a16="http://schemas.microsoft.com/office/drawing/2014/main" id="{3637FD48-5DB2-4C1A-95DE-F6A4A1C0A5A7}"/>
              </a:ext>
            </a:extLst>
          </p:cNvPr>
          <p:cNvSpPr txBox="1">
            <a:spLocks/>
          </p:cNvSpPr>
          <p:nvPr/>
        </p:nvSpPr>
        <p:spPr>
          <a:xfrm>
            <a:off x="-135208" y="2807426"/>
            <a:ext cx="1965396"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SCHED_OTHER</a:t>
            </a:r>
          </a:p>
        </p:txBody>
      </p:sp>
      <p:sp>
        <p:nvSpPr>
          <p:cNvPr id="43" name="Text Placeholder 3">
            <a:extLst>
              <a:ext uri="{FF2B5EF4-FFF2-40B4-BE49-F238E27FC236}">
                <a16:creationId xmlns:a16="http://schemas.microsoft.com/office/drawing/2014/main" id="{1244AE01-1AAE-4166-8A10-95641BC7DE74}"/>
              </a:ext>
            </a:extLst>
          </p:cNvPr>
          <p:cNvSpPr txBox="1">
            <a:spLocks/>
          </p:cNvSpPr>
          <p:nvPr/>
        </p:nvSpPr>
        <p:spPr>
          <a:xfrm>
            <a:off x="-156241" y="3272463"/>
            <a:ext cx="1965396"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SCHED_IDLE</a:t>
            </a:r>
          </a:p>
        </p:txBody>
      </p:sp>
      <p:sp>
        <p:nvSpPr>
          <p:cNvPr id="44" name="Text Placeholder 3">
            <a:extLst>
              <a:ext uri="{FF2B5EF4-FFF2-40B4-BE49-F238E27FC236}">
                <a16:creationId xmlns:a16="http://schemas.microsoft.com/office/drawing/2014/main" id="{23A7AE18-D5C3-4544-A7C7-4C9AE87499D8}"/>
              </a:ext>
            </a:extLst>
          </p:cNvPr>
          <p:cNvSpPr txBox="1">
            <a:spLocks/>
          </p:cNvSpPr>
          <p:nvPr/>
        </p:nvSpPr>
        <p:spPr>
          <a:xfrm>
            <a:off x="-156241" y="3688771"/>
            <a:ext cx="1965396"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SHED_FIFO</a:t>
            </a:r>
          </a:p>
        </p:txBody>
      </p:sp>
      <p:sp>
        <p:nvSpPr>
          <p:cNvPr id="50" name="Text Placeholder 3">
            <a:extLst>
              <a:ext uri="{FF2B5EF4-FFF2-40B4-BE49-F238E27FC236}">
                <a16:creationId xmlns:a16="http://schemas.microsoft.com/office/drawing/2014/main" id="{36DFC055-0969-41E2-9E84-3CD8D9CE1641}"/>
              </a:ext>
            </a:extLst>
          </p:cNvPr>
          <p:cNvSpPr txBox="1">
            <a:spLocks/>
          </p:cNvSpPr>
          <p:nvPr/>
        </p:nvSpPr>
        <p:spPr>
          <a:xfrm>
            <a:off x="-156241" y="2310341"/>
            <a:ext cx="2151420" cy="345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b="1">
                <a:solidFill>
                  <a:srgbClr val="FF0000"/>
                </a:solidFill>
              </a:rPr>
              <a:t>Chỉ có 1 Request</a:t>
            </a:r>
          </a:p>
        </p:txBody>
      </p:sp>
      <p:sp>
        <p:nvSpPr>
          <p:cNvPr id="51" name="Text Placeholder 3">
            <a:extLst>
              <a:ext uri="{FF2B5EF4-FFF2-40B4-BE49-F238E27FC236}">
                <a16:creationId xmlns:a16="http://schemas.microsoft.com/office/drawing/2014/main" id="{55697B25-3E78-4034-A679-D542B3E18874}"/>
              </a:ext>
            </a:extLst>
          </p:cNvPr>
          <p:cNvSpPr txBox="1">
            <a:spLocks/>
          </p:cNvSpPr>
          <p:nvPr/>
        </p:nvSpPr>
        <p:spPr>
          <a:xfrm>
            <a:off x="1481675" y="4206758"/>
            <a:ext cx="4069373" cy="33695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2000"/>
              <a:t>Server 1</a:t>
            </a:r>
          </a:p>
        </p:txBody>
      </p:sp>
      <p:sp>
        <p:nvSpPr>
          <p:cNvPr id="52" name="Text Placeholder 3">
            <a:extLst>
              <a:ext uri="{FF2B5EF4-FFF2-40B4-BE49-F238E27FC236}">
                <a16:creationId xmlns:a16="http://schemas.microsoft.com/office/drawing/2014/main" id="{EEF71976-FBB4-414B-B0C9-50508529011B}"/>
              </a:ext>
            </a:extLst>
          </p:cNvPr>
          <p:cNvSpPr txBox="1">
            <a:spLocks/>
          </p:cNvSpPr>
          <p:nvPr/>
        </p:nvSpPr>
        <p:spPr>
          <a:xfrm>
            <a:off x="4855410" y="4193901"/>
            <a:ext cx="4069373" cy="33695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2000"/>
              <a:t>Server 2</a:t>
            </a:r>
          </a:p>
        </p:txBody>
      </p:sp>
      <p:cxnSp>
        <p:nvCxnSpPr>
          <p:cNvPr id="53" name="Straight Connector 52">
            <a:extLst>
              <a:ext uri="{FF2B5EF4-FFF2-40B4-BE49-F238E27FC236}">
                <a16:creationId xmlns:a16="http://schemas.microsoft.com/office/drawing/2014/main" id="{2C059B9F-32D0-454C-AB90-20544C6BCA27}"/>
              </a:ext>
            </a:extLst>
          </p:cNvPr>
          <p:cNvCxnSpPr>
            <a:cxnSpLocks/>
          </p:cNvCxnSpPr>
          <p:nvPr/>
        </p:nvCxnSpPr>
        <p:spPr>
          <a:xfrm>
            <a:off x="268571" y="4607174"/>
            <a:ext cx="84576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CECB5DC-3384-4F76-A5AD-28D12E798603}"/>
              </a:ext>
            </a:extLst>
          </p:cNvPr>
          <p:cNvCxnSpPr>
            <a:cxnSpLocks/>
          </p:cNvCxnSpPr>
          <p:nvPr/>
        </p:nvCxnSpPr>
        <p:spPr>
          <a:xfrm>
            <a:off x="254052" y="5565055"/>
            <a:ext cx="84576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44AA4873-A7CB-4454-AFD6-62870D5E3D4C}"/>
              </a:ext>
            </a:extLst>
          </p:cNvPr>
          <p:cNvCxnSpPr>
            <a:cxnSpLocks/>
          </p:cNvCxnSpPr>
          <p:nvPr/>
        </p:nvCxnSpPr>
        <p:spPr>
          <a:xfrm>
            <a:off x="5551048" y="4193901"/>
            <a:ext cx="0" cy="1828437"/>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9C9337D3-FBDE-48CA-BEA6-09C96326B994}"/>
              </a:ext>
            </a:extLst>
          </p:cNvPr>
          <p:cNvCxnSpPr>
            <a:cxnSpLocks/>
          </p:cNvCxnSpPr>
          <p:nvPr/>
        </p:nvCxnSpPr>
        <p:spPr>
          <a:xfrm>
            <a:off x="299598" y="4607172"/>
            <a:ext cx="84576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7656C591-88D2-4E30-A119-6F31C35D9F7D}"/>
              </a:ext>
            </a:extLst>
          </p:cNvPr>
          <p:cNvCxnSpPr>
            <a:cxnSpLocks/>
          </p:cNvCxnSpPr>
          <p:nvPr/>
        </p:nvCxnSpPr>
        <p:spPr>
          <a:xfrm>
            <a:off x="1912683" y="4193899"/>
            <a:ext cx="0" cy="1828439"/>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F39CD3CA-F284-41F0-9AF5-A025363FF1B3}"/>
              </a:ext>
            </a:extLst>
          </p:cNvPr>
          <p:cNvCxnSpPr>
            <a:cxnSpLocks/>
          </p:cNvCxnSpPr>
          <p:nvPr/>
        </p:nvCxnSpPr>
        <p:spPr>
          <a:xfrm>
            <a:off x="254052" y="5088464"/>
            <a:ext cx="84576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A9A7822D-387C-4417-BE76-EB9F89144217}"/>
              </a:ext>
            </a:extLst>
          </p:cNvPr>
          <p:cNvCxnSpPr>
            <a:cxnSpLocks/>
          </p:cNvCxnSpPr>
          <p:nvPr/>
        </p:nvCxnSpPr>
        <p:spPr>
          <a:xfrm>
            <a:off x="254052" y="6022338"/>
            <a:ext cx="8457636" cy="0"/>
          </a:xfrm>
          <a:prstGeom prst="line">
            <a:avLst/>
          </a:prstGeom>
          <a:ln w="28575"/>
        </p:spPr>
        <p:style>
          <a:lnRef idx="1">
            <a:schemeClr val="dk1"/>
          </a:lnRef>
          <a:fillRef idx="0">
            <a:schemeClr val="dk1"/>
          </a:fillRef>
          <a:effectRef idx="0">
            <a:schemeClr val="dk1"/>
          </a:effectRef>
          <a:fontRef idx="minor">
            <a:schemeClr val="tx1"/>
          </a:fontRef>
        </p:style>
      </p:cxnSp>
      <p:sp>
        <p:nvSpPr>
          <p:cNvPr id="60" name="Text Placeholder 3">
            <a:extLst>
              <a:ext uri="{FF2B5EF4-FFF2-40B4-BE49-F238E27FC236}">
                <a16:creationId xmlns:a16="http://schemas.microsoft.com/office/drawing/2014/main" id="{AEE43830-0704-4E79-9DF2-633AE96AADBF}"/>
              </a:ext>
            </a:extLst>
          </p:cNvPr>
          <p:cNvSpPr txBox="1">
            <a:spLocks/>
          </p:cNvSpPr>
          <p:nvPr/>
        </p:nvSpPr>
        <p:spPr>
          <a:xfrm>
            <a:off x="-135208" y="4742862"/>
            <a:ext cx="1965396"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SCHED_OTHER</a:t>
            </a:r>
          </a:p>
        </p:txBody>
      </p:sp>
      <p:sp>
        <p:nvSpPr>
          <p:cNvPr id="61" name="Text Placeholder 3">
            <a:extLst>
              <a:ext uri="{FF2B5EF4-FFF2-40B4-BE49-F238E27FC236}">
                <a16:creationId xmlns:a16="http://schemas.microsoft.com/office/drawing/2014/main" id="{FC757637-7C0D-4770-887C-DCEC253D2344}"/>
              </a:ext>
            </a:extLst>
          </p:cNvPr>
          <p:cNvSpPr txBox="1">
            <a:spLocks/>
          </p:cNvSpPr>
          <p:nvPr/>
        </p:nvSpPr>
        <p:spPr>
          <a:xfrm>
            <a:off x="-156241" y="5207899"/>
            <a:ext cx="1965396"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SCHED_IDLE</a:t>
            </a:r>
          </a:p>
        </p:txBody>
      </p:sp>
      <p:sp>
        <p:nvSpPr>
          <p:cNvPr id="62" name="Text Placeholder 3">
            <a:extLst>
              <a:ext uri="{FF2B5EF4-FFF2-40B4-BE49-F238E27FC236}">
                <a16:creationId xmlns:a16="http://schemas.microsoft.com/office/drawing/2014/main" id="{89BD6ADB-7873-4B7A-B47B-7F051C804AAE}"/>
              </a:ext>
            </a:extLst>
          </p:cNvPr>
          <p:cNvSpPr txBox="1">
            <a:spLocks/>
          </p:cNvSpPr>
          <p:nvPr/>
        </p:nvSpPr>
        <p:spPr>
          <a:xfrm>
            <a:off x="-156241" y="5624207"/>
            <a:ext cx="1965396"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SHED_FIFO</a:t>
            </a:r>
          </a:p>
        </p:txBody>
      </p:sp>
      <p:sp>
        <p:nvSpPr>
          <p:cNvPr id="64" name="Text Placeholder 3">
            <a:extLst>
              <a:ext uri="{FF2B5EF4-FFF2-40B4-BE49-F238E27FC236}">
                <a16:creationId xmlns:a16="http://schemas.microsoft.com/office/drawing/2014/main" id="{0FCC6D18-06F5-4DAE-8683-BA90D4DC42BF}"/>
              </a:ext>
            </a:extLst>
          </p:cNvPr>
          <p:cNvSpPr txBox="1">
            <a:spLocks/>
          </p:cNvSpPr>
          <p:nvPr/>
        </p:nvSpPr>
        <p:spPr>
          <a:xfrm>
            <a:off x="-528299" y="4261601"/>
            <a:ext cx="2501104" cy="3455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b="1">
                <a:solidFill>
                  <a:srgbClr val="FF0000"/>
                </a:solidFill>
              </a:rPr>
              <a:t>Có 10 Request cùng lúc</a:t>
            </a:r>
          </a:p>
        </p:txBody>
      </p:sp>
      <p:sp>
        <p:nvSpPr>
          <p:cNvPr id="65" name="Text Placeholder 3">
            <a:extLst>
              <a:ext uri="{FF2B5EF4-FFF2-40B4-BE49-F238E27FC236}">
                <a16:creationId xmlns:a16="http://schemas.microsoft.com/office/drawing/2014/main" id="{0933AEB4-B312-4310-B3FE-AEDB64B91BB6}"/>
              </a:ext>
            </a:extLst>
          </p:cNvPr>
          <p:cNvSpPr txBox="1">
            <a:spLocks/>
          </p:cNvSpPr>
          <p:nvPr/>
        </p:nvSpPr>
        <p:spPr>
          <a:xfrm>
            <a:off x="2675464" y="2781189"/>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4s</a:t>
            </a:r>
          </a:p>
        </p:txBody>
      </p:sp>
      <p:sp>
        <p:nvSpPr>
          <p:cNvPr id="66" name="Text Placeholder 3">
            <a:extLst>
              <a:ext uri="{FF2B5EF4-FFF2-40B4-BE49-F238E27FC236}">
                <a16:creationId xmlns:a16="http://schemas.microsoft.com/office/drawing/2014/main" id="{AADEF086-68F7-4899-ACBF-A448A29B59AE}"/>
              </a:ext>
            </a:extLst>
          </p:cNvPr>
          <p:cNvSpPr txBox="1">
            <a:spLocks/>
          </p:cNvSpPr>
          <p:nvPr/>
        </p:nvSpPr>
        <p:spPr>
          <a:xfrm>
            <a:off x="6071611" y="2781539"/>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2s</a:t>
            </a:r>
          </a:p>
        </p:txBody>
      </p:sp>
      <p:sp>
        <p:nvSpPr>
          <p:cNvPr id="68" name="Text Placeholder 3">
            <a:extLst>
              <a:ext uri="{FF2B5EF4-FFF2-40B4-BE49-F238E27FC236}">
                <a16:creationId xmlns:a16="http://schemas.microsoft.com/office/drawing/2014/main" id="{AA97F0D5-EBB0-460E-B80D-11C523B5A207}"/>
              </a:ext>
            </a:extLst>
          </p:cNvPr>
          <p:cNvSpPr txBox="1">
            <a:spLocks/>
          </p:cNvSpPr>
          <p:nvPr/>
        </p:nvSpPr>
        <p:spPr>
          <a:xfrm>
            <a:off x="2675464" y="3236187"/>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6s</a:t>
            </a:r>
          </a:p>
        </p:txBody>
      </p:sp>
      <p:sp>
        <p:nvSpPr>
          <p:cNvPr id="69" name="Text Placeholder 3">
            <a:extLst>
              <a:ext uri="{FF2B5EF4-FFF2-40B4-BE49-F238E27FC236}">
                <a16:creationId xmlns:a16="http://schemas.microsoft.com/office/drawing/2014/main" id="{DB784296-0C5C-4282-81C3-BB3EFE8933C9}"/>
              </a:ext>
            </a:extLst>
          </p:cNvPr>
          <p:cNvSpPr txBox="1">
            <a:spLocks/>
          </p:cNvSpPr>
          <p:nvPr/>
        </p:nvSpPr>
        <p:spPr>
          <a:xfrm>
            <a:off x="6051744" y="3260065"/>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4s</a:t>
            </a:r>
          </a:p>
        </p:txBody>
      </p:sp>
      <p:sp>
        <p:nvSpPr>
          <p:cNvPr id="70" name="Text Placeholder 3">
            <a:extLst>
              <a:ext uri="{FF2B5EF4-FFF2-40B4-BE49-F238E27FC236}">
                <a16:creationId xmlns:a16="http://schemas.microsoft.com/office/drawing/2014/main" id="{0B2E2CED-CF5E-4F04-BF6E-4AD6087D7452}"/>
              </a:ext>
            </a:extLst>
          </p:cNvPr>
          <p:cNvSpPr txBox="1">
            <a:spLocks/>
          </p:cNvSpPr>
          <p:nvPr/>
        </p:nvSpPr>
        <p:spPr>
          <a:xfrm>
            <a:off x="2661314" y="3723387"/>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3s</a:t>
            </a:r>
          </a:p>
        </p:txBody>
      </p:sp>
      <p:sp>
        <p:nvSpPr>
          <p:cNvPr id="71" name="Text Placeholder 3">
            <a:extLst>
              <a:ext uri="{FF2B5EF4-FFF2-40B4-BE49-F238E27FC236}">
                <a16:creationId xmlns:a16="http://schemas.microsoft.com/office/drawing/2014/main" id="{2B135FEA-2E1C-4936-9B8F-D8336A59CAEC}"/>
              </a:ext>
            </a:extLst>
          </p:cNvPr>
          <p:cNvSpPr txBox="1">
            <a:spLocks/>
          </p:cNvSpPr>
          <p:nvPr/>
        </p:nvSpPr>
        <p:spPr>
          <a:xfrm>
            <a:off x="6051744" y="3732371"/>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2s</a:t>
            </a:r>
          </a:p>
        </p:txBody>
      </p:sp>
      <p:sp>
        <p:nvSpPr>
          <p:cNvPr id="72" name="Text Placeholder 3">
            <a:extLst>
              <a:ext uri="{FF2B5EF4-FFF2-40B4-BE49-F238E27FC236}">
                <a16:creationId xmlns:a16="http://schemas.microsoft.com/office/drawing/2014/main" id="{11B65B55-AF20-4979-B650-F7E24A07EA03}"/>
              </a:ext>
            </a:extLst>
          </p:cNvPr>
          <p:cNvSpPr txBox="1">
            <a:spLocks/>
          </p:cNvSpPr>
          <p:nvPr/>
        </p:nvSpPr>
        <p:spPr>
          <a:xfrm>
            <a:off x="2641225" y="4724949"/>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6s</a:t>
            </a:r>
          </a:p>
        </p:txBody>
      </p:sp>
      <p:sp>
        <p:nvSpPr>
          <p:cNvPr id="73" name="Text Placeholder 3">
            <a:extLst>
              <a:ext uri="{FF2B5EF4-FFF2-40B4-BE49-F238E27FC236}">
                <a16:creationId xmlns:a16="http://schemas.microsoft.com/office/drawing/2014/main" id="{B67BFDBC-6FF7-4FB4-AEE0-2FFCB6B16914}"/>
              </a:ext>
            </a:extLst>
          </p:cNvPr>
          <p:cNvSpPr txBox="1">
            <a:spLocks/>
          </p:cNvSpPr>
          <p:nvPr/>
        </p:nvSpPr>
        <p:spPr>
          <a:xfrm>
            <a:off x="2652436" y="5188968"/>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10s</a:t>
            </a:r>
          </a:p>
        </p:txBody>
      </p:sp>
      <p:sp>
        <p:nvSpPr>
          <p:cNvPr id="74" name="Text Placeholder 3">
            <a:extLst>
              <a:ext uri="{FF2B5EF4-FFF2-40B4-BE49-F238E27FC236}">
                <a16:creationId xmlns:a16="http://schemas.microsoft.com/office/drawing/2014/main" id="{8504CFAE-AA13-4BBF-8CB0-C0A8D3D96C21}"/>
              </a:ext>
            </a:extLst>
          </p:cNvPr>
          <p:cNvSpPr txBox="1">
            <a:spLocks/>
          </p:cNvSpPr>
          <p:nvPr/>
        </p:nvSpPr>
        <p:spPr>
          <a:xfrm>
            <a:off x="2657104" y="5649838"/>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5s</a:t>
            </a:r>
          </a:p>
        </p:txBody>
      </p:sp>
      <p:sp>
        <p:nvSpPr>
          <p:cNvPr id="75" name="Text Placeholder 3">
            <a:extLst>
              <a:ext uri="{FF2B5EF4-FFF2-40B4-BE49-F238E27FC236}">
                <a16:creationId xmlns:a16="http://schemas.microsoft.com/office/drawing/2014/main" id="{50B335AF-F2C0-4666-A173-DD18E1AA3A45}"/>
              </a:ext>
            </a:extLst>
          </p:cNvPr>
          <p:cNvSpPr txBox="1">
            <a:spLocks/>
          </p:cNvSpPr>
          <p:nvPr/>
        </p:nvSpPr>
        <p:spPr>
          <a:xfrm>
            <a:off x="5999044" y="4716975"/>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2s</a:t>
            </a:r>
          </a:p>
        </p:txBody>
      </p:sp>
      <p:sp>
        <p:nvSpPr>
          <p:cNvPr id="76" name="Text Placeholder 3">
            <a:extLst>
              <a:ext uri="{FF2B5EF4-FFF2-40B4-BE49-F238E27FC236}">
                <a16:creationId xmlns:a16="http://schemas.microsoft.com/office/drawing/2014/main" id="{6AAFF007-0585-484B-AD19-8325A0AEE74B}"/>
              </a:ext>
            </a:extLst>
          </p:cNvPr>
          <p:cNvSpPr txBox="1">
            <a:spLocks/>
          </p:cNvSpPr>
          <p:nvPr/>
        </p:nvSpPr>
        <p:spPr>
          <a:xfrm>
            <a:off x="6003750" y="5169521"/>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4s</a:t>
            </a:r>
          </a:p>
        </p:txBody>
      </p:sp>
      <p:sp>
        <p:nvSpPr>
          <p:cNvPr id="77" name="Text Placeholder 3">
            <a:extLst>
              <a:ext uri="{FF2B5EF4-FFF2-40B4-BE49-F238E27FC236}">
                <a16:creationId xmlns:a16="http://schemas.microsoft.com/office/drawing/2014/main" id="{95B9B926-9F97-4C21-B867-F141A7F74ED6}"/>
              </a:ext>
            </a:extLst>
          </p:cNvPr>
          <p:cNvSpPr txBox="1">
            <a:spLocks/>
          </p:cNvSpPr>
          <p:nvPr/>
        </p:nvSpPr>
        <p:spPr>
          <a:xfrm>
            <a:off x="6014960" y="5641589"/>
            <a:ext cx="1750272" cy="3455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buNone/>
            </a:pPr>
            <a:r>
              <a:rPr lang="en-US" sz="1400"/>
              <a:t>3s</a:t>
            </a:r>
          </a:p>
        </p:txBody>
      </p:sp>
    </p:spTree>
    <p:extLst>
      <p:ext uri="{BB962C8B-B14F-4D97-AF65-F5344CB8AC3E}">
        <p14:creationId xmlns:p14="http://schemas.microsoft.com/office/powerpoint/2010/main" val="466345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3527156" y="3026553"/>
            <a:ext cx="5397627" cy="804893"/>
          </a:xfrm>
        </p:spPr>
        <p:txBody>
          <a:bodyPr/>
          <a:lstStyle/>
          <a:p>
            <a:pPr algn="ctr"/>
            <a:r>
              <a:rPr lang="en-US"/>
              <a:t>Phần 5:</a:t>
            </a:r>
            <a:br>
              <a:rPr lang="en-US"/>
            </a:br>
            <a:r>
              <a:rPr lang="en-US"/>
              <a:t>Tổng kết</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29</a:t>
            </a:fld>
            <a:endParaRPr lang="en-US" dirty="0"/>
          </a:p>
        </p:txBody>
      </p:sp>
    </p:spTree>
    <p:extLst>
      <p:ext uri="{BB962C8B-B14F-4D97-AF65-F5344CB8AC3E}">
        <p14:creationId xmlns:p14="http://schemas.microsoft.com/office/powerpoint/2010/main" val="147277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TỔNG QUAN</a:t>
            </a:r>
          </a:p>
        </p:txBody>
      </p:sp>
      <p:sp>
        <p:nvSpPr>
          <p:cNvPr id="5" name="Text Placeholder 3">
            <a:extLst>
              <a:ext uri="{FF2B5EF4-FFF2-40B4-BE49-F238E27FC236}">
                <a16:creationId xmlns:a16="http://schemas.microsoft.com/office/drawing/2014/main" id="{4786986A-7860-4B5A-9D70-20F8CEB0EE8D}"/>
              </a:ext>
            </a:extLst>
          </p:cNvPr>
          <p:cNvSpPr txBox="1">
            <a:spLocks/>
          </p:cNvSpPr>
          <p:nvPr/>
        </p:nvSpPr>
        <p:spPr>
          <a:xfrm>
            <a:off x="234950" y="963168"/>
            <a:ext cx="8674100" cy="5132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a:t>Lý thuyết về Scheduling</a:t>
            </a:r>
          </a:p>
          <a:p>
            <a:pPr marL="514350" indent="-514350">
              <a:buFont typeface="+mj-lt"/>
              <a:buAutoNum type="arabicPeriod"/>
            </a:pPr>
            <a:r>
              <a:rPr lang="en-US"/>
              <a:t>Scheduling Policies</a:t>
            </a:r>
          </a:p>
          <a:p>
            <a:pPr marL="514350" indent="-514350">
              <a:buFont typeface="+mj-lt"/>
              <a:buAutoNum type="arabicPeriod"/>
            </a:pPr>
            <a:r>
              <a:rPr lang="en-US"/>
              <a:t>Mô phỏng và đánh giá một số giải thuật Scheduling</a:t>
            </a:r>
          </a:p>
          <a:p>
            <a:pPr marL="514350" indent="-514350">
              <a:buFont typeface="+mj-lt"/>
              <a:buAutoNum type="arabicPeriod"/>
            </a:pPr>
            <a:r>
              <a:rPr lang="en-US"/>
              <a:t>Đánh giá trên Linux và Web Server (Ubuntu)</a:t>
            </a:r>
          </a:p>
          <a:p>
            <a:pPr marL="514350" indent="-514350">
              <a:buFont typeface="+mj-lt"/>
              <a:buAutoNum type="arabicPeriod"/>
            </a:pPr>
            <a:r>
              <a:rPr lang="en-US"/>
              <a:t>Tổng kết</a:t>
            </a:r>
          </a:p>
        </p:txBody>
      </p:sp>
    </p:spTree>
    <p:extLst>
      <p:ext uri="{BB962C8B-B14F-4D97-AF65-F5344CB8AC3E}">
        <p14:creationId xmlns:p14="http://schemas.microsoft.com/office/powerpoint/2010/main" val="292364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747E-B2EF-40FB-817D-1B9698A1DDF7}"/>
              </a:ext>
            </a:extLst>
          </p:cNvPr>
          <p:cNvSpPr>
            <a:spLocks noGrp="1"/>
          </p:cNvSpPr>
          <p:nvPr>
            <p:ph type="title"/>
          </p:nvPr>
        </p:nvSpPr>
        <p:spPr/>
        <p:txBody>
          <a:bodyPr/>
          <a:lstStyle/>
          <a:p>
            <a:r>
              <a:rPr lang="en-US"/>
              <a:t>5.1 Nhận xét kết quả tổng quan</a:t>
            </a:r>
          </a:p>
        </p:txBody>
      </p:sp>
      <p:sp>
        <p:nvSpPr>
          <p:cNvPr id="5" name="Slide Number Placeholder 4">
            <a:extLst>
              <a:ext uri="{FF2B5EF4-FFF2-40B4-BE49-F238E27FC236}">
                <a16:creationId xmlns:a16="http://schemas.microsoft.com/office/drawing/2014/main" id="{95F0CAEB-1E37-4136-AF3B-BBA69ACEC6DE}"/>
              </a:ext>
            </a:extLst>
          </p:cNvPr>
          <p:cNvSpPr>
            <a:spLocks noGrp="1"/>
          </p:cNvSpPr>
          <p:nvPr>
            <p:ph type="sldNum" sz="quarter" idx="12"/>
          </p:nvPr>
        </p:nvSpPr>
        <p:spPr/>
        <p:txBody>
          <a:bodyPr/>
          <a:lstStyle/>
          <a:p>
            <a:fld id="{9EA0BE3B-158A-4EDF-80DC-E394A0D1600F}" type="slidenum">
              <a:rPr lang="en-US" smtClean="0"/>
              <a:pPr/>
              <a:t>30</a:t>
            </a:fld>
            <a:endParaRPr lang="en-US" dirty="0"/>
          </a:p>
        </p:txBody>
      </p:sp>
      <p:sp>
        <p:nvSpPr>
          <p:cNvPr id="6" name="Text Placeholder 3">
            <a:extLst>
              <a:ext uri="{FF2B5EF4-FFF2-40B4-BE49-F238E27FC236}">
                <a16:creationId xmlns:a16="http://schemas.microsoft.com/office/drawing/2014/main" id="{BE3EA4C0-D324-4EE8-8D13-62FE9EC912F1}"/>
              </a:ext>
            </a:extLst>
          </p:cNvPr>
          <p:cNvSpPr txBox="1">
            <a:spLocks/>
          </p:cNvSpPr>
          <p:nvPr/>
        </p:nvSpPr>
        <p:spPr>
          <a:xfrm>
            <a:off x="118194" y="1502089"/>
            <a:ext cx="8674100" cy="5132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2000"/>
          </a:p>
          <a:p>
            <a:pPr lvl="1">
              <a:buFont typeface="Wingdings" panose="05000000000000000000" pitchFamily="2" charset="2"/>
              <a:buChar char="§"/>
            </a:pPr>
            <a:r>
              <a:rPr lang="en-US" sz="2000"/>
              <a:t>Các số liệu chúng em đo được chưa hoàn toàn chính xác, chỉ dừng lại ở mức độ có thể quan sát được bằng đồng hồ bấm giờ</a:t>
            </a:r>
          </a:p>
          <a:p>
            <a:pPr lvl="1">
              <a:buFont typeface="Wingdings" panose="05000000000000000000" pitchFamily="2" charset="2"/>
              <a:buChar char="§"/>
            </a:pPr>
            <a:endParaRPr lang="en-US" sz="2000"/>
          </a:p>
          <a:p>
            <a:pPr lvl="1">
              <a:buFont typeface="Wingdings" panose="05000000000000000000" pitchFamily="2" charset="2"/>
              <a:buChar char="§"/>
            </a:pPr>
            <a:r>
              <a:rPr lang="en-US" sz="2000"/>
              <a:t>Chưa đo được cái số liệu chi tiết trong các trường hợp Scheduling (ex: time quantum,…)</a:t>
            </a:r>
          </a:p>
          <a:p>
            <a:pPr lvl="1">
              <a:buFont typeface="Wingdings" panose="05000000000000000000" pitchFamily="2" charset="2"/>
              <a:buChar char="§"/>
            </a:pPr>
            <a:endParaRPr lang="en-US" sz="2000"/>
          </a:p>
          <a:p>
            <a:pPr lvl="1">
              <a:buFont typeface="Wingdings" panose="05000000000000000000" pitchFamily="2" charset="2"/>
              <a:buChar char="§"/>
            </a:pPr>
            <a:r>
              <a:rPr lang="en-US" sz="2000"/>
              <a:t>Các số liệu đo trong trường hợp khan hiếm tài nguyên chỉ dừng lại ở mức độ Server nhận 10 request cùng lúc bằng cách thủ công (truy cập từ nhiều  nơi cùng lúc)</a:t>
            </a:r>
          </a:p>
          <a:p>
            <a:pPr lvl="1">
              <a:buFont typeface="Wingdings" panose="05000000000000000000" pitchFamily="2" charset="2"/>
              <a:buChar char="§"/>
            </a:pPr>
            <a:endParaRPr lang="en-US" sz="2000"/>
          </a:p>
        </p:txBody>
      </p:sp>
    </p:spTree>
    <p:extLst>
      <p:ext uri="{BB962C8B-B14F-4D97-AF65-F5344CB8AC3E}">
        <p14:creationId xmlns:p14="http://schemas.microsoft.com/office/powerpoint/2010/main" val="1181222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747E-B2EF-40FB-817D-1B9698A1DDF7}"/>
              </a:ext>
            </a:extLst>
          </p:cNvPr>
          <p:cNvSpPr>
            <a:spLocks noGrp="1"/>
          </p:cNvSpPr>
          <p:nvPr>
            <p:ph type="title"/>
          </p:nvPr>
        </p:nvSpPr>
        <p:spPr/>
        <p:txBody>
          <a:bodyPr/>
          <a:lstStyle/>
          <a:p>
            <a:r>
              <a:rPr lang="en-US"/>
              <a:t>5.2 Tổng kết</a:t>
            </a:r>
          </a:p>
        </p:txBody>
      </p:sp>
      <p:sp>
        <p:nvSpPr>
          <p:cNvPr id="5" name="Slide Number Placeholder 4">
            <a:extLst>
              <a:ext uri="{FF2B5EF4-FFF2-40B4-BE49-F238E27FC236}">
                <a16:creationId xmlns:a16="http://schemas.microsoft.com/office/drawing/2014/main" id="{95F0CAEB-1E37-4136-AF3B-BBA69ACEC6DE}"/>
              </a:ext>
            </a:extLst>
          </p:cNvPr>
          <p:cNvSpPr>
            <a:spLocks noGrp="1"/>
          </p:cNvSpPr>
          <p:nvPr>
            <p:ph type="sldNum" sz="quarter" idx="12"/>
          </p:nvPr>
        </p:nvSpPr>
        <p:spPr/>
        <p:txBody>
          <a:bodyPr/>
          <a:lstStyle/>
          <a:p>
            <a:fld id="{9EA0BE3B-158A-4EDF-80DC-E394A0D1600F}" type="slidenum">
              <a:rPr lang="en-US" smtClean="0"/>
              <a:pPr/>
              <a:t>31</a:t>
            </a:fld>
            <a:endParaRPr lang="en-US" dirty="0"/>
          </a:p>
        </p:txBody>
      </p:sp>
      <p:sp>
        <p:nvSpPr>
          <p:cNvPr id="6" name="Text Placeholder 3">
            <a:extLst>
              <a:ext uri="{FF2B5EF4-FFF2-40B4-BE49-F238E27FC236}">
                <a16:creationId xmlns:a16="http://schemas.microsoft.com/office/drawing/2014/main" id="{BE3EA4C0-D324-4EE8-8D13-62FE9EC912F1}"/>
              </a:ext>
            </a:extLst>
          </p:cNvPr>
          <p:cNvSpPr txBox="1">
            <a:spLocks/>
          </p:cNvSpPr>
          <p:nvPr/>
        </p:nvSpPr>
        <p:spPr>
          <a:xfrm>
            <a:off x="215848" y="1360046"/>
            <a:ext cx="8674100" cy="5132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sz="2000" b="1"/>
              <a:t>Kiến thức thu được:</a:t>
            </a:r>
          </a:p>
          <a:p>
            <a:pPr lvl="1">
              <a:buFontTx/>
              <a:buChar char="-"/>
            </a:pPr>
            <a:r>
              <a:rPr lang="en-US" sz="2000"/>
              <a:t>Hiểu về tầm quan trọng của việc Schduling</a:t>
            </a:r>
          </a:p>
          <a:p>
            <a:pPr lvl="1">
              <a:buFontTx/>
              <a:buChar char="-"/>
            </a:pPr>
            <a:r>
              <a:rPr lang="en-US" sz="2000"/>
              <a:t>Các tiêu chí Schduling</a:t>
            </a:r>
          </a:p>
          <a:p>
            <a:pPr lvl="1">
              <a:buFontTx/>
              <a:buChar char="-"/>
            </a:pPr>
            <a:r>
              <a:rPr lang="en-US" sz="2000"/>
              <a:t>Các giải thuật Scheduling</a:t>
            </a:r>
          </a:p>
          <a:p>
            <a:pPr lvl="1">
              <a:buFontTx/>
              <a:buChar char="-"/>
            </a:pPr>
            <a:r>
              <a:rPr lang="en-US" sz="2000"/>
              <a:t>Các kiến thức liên quan như: thay đổi mức độ ưu tiên của tiến trình, đánh giá kết quả,…</a:t>
            </a:r>
          </a:p>
          <a:p>
            <a:pPr lvl="1">
              <a:buFont typeface="Wingdings" panose="05000000000000000000" pitchFamily="2" charset="2"/>
              <a:buChar char="§"/>
            </a:pPr>
            <a:r>
              <a:rPr lang="en-US" sz="2000" b="1"/>
              <a:t>Tài liệu tham khảo:</a:t>
            </a:r>
          </a:p>
          <a:p>
            <a:pPr lvl="1">
              <a:buFontTx/>
              <a:buChar char="-"/>
            </a:pPr>
            <a:r>
              <a:rPr lang="en-US" sz="2000">
                <a:hlinkClick r:id="rId2"/>
              </a:rPr>
              <a:t>https://man7.org/linux/man-pages/man7/sched.7.html</a:t>
            </a:r>
            <a:endParaRPr lang="en-US" sz="2000"/>
          </a:p>
          <a:p>
            <a:pPr lvl="1">
              <a:buFontTx/>
              <a:buChar char="-"/>
            </a:pPr>
            <a:r>
              <a:rPr lang="en-US" sz="2000">
                <a:hlinkClick r:id="rId3"/>
              </a:rPr>
              <a:t>https://www.geeksforgeeks.org/cpu-scheduling-in-operating-systems/</a:t>
            </a:r>
            <a:endParaRPr lang="en-US" sz="2000"/>
          </a:p>
          <a:p>
            <a:pPr lvl="1">
              <a:buFontTx/>
              <a:buChar char="-"/>
            </a:pPr>
            <a:r>
              <a:rPr lang="en-US" sz="2000">
                <a:hlinkClick r:id="rId4"/>
              </a:rPr>
              <a:t>https://www.youtube.com/watch?v=EWkQl0n0w5M&amp;list=PLBlnK6fEyqRitWSE_AyyySWfhRgyA-rHk</a:t>
            </a:r>
            <a:endParaRPr lang="en-US" sz="2000"/>
          </a:p>
        </p:txBody>
      </p:sp>
    </p:spTree>
    <p:extLst>
      <p:ext uri="{BB962C8B-B14F-4D97-AF65-F5344CB8AC3E}">
        <p14:creationId xmlns:p14="http://schemas.microsoft.com/office/powerpoint/2010/main" val="870228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32</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3527156" y="3026553"/>
            <a:ext cx="5397627" cy="804893"/>
          </a:xfrm>
        </p:spPr>
        <p:txBody>
          <a:bodyPr/>
          <a:lstStyle/>
          <a:p>
            <a:pPr algn="ctr"/>
            <a:r>
              <a:rPr lang="en-US"/>
              <a:t>Phần 1:</a:t>
            </a:r>
            <a:br>
              <a:rPr lang="en-US"/>
            </a:br>
            <a:r>
              <a:rPr lang="en-US"/>
              <a:t>Lý thuyết về Scheduling</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Tree>
    <p:extLst>
      <p:ext uri="{BB962C8B-B14F-4D97-AF65-F5344CB8AC3E}">
        <p14:creationId xmlns:p14="http://schemas.microsoft.com/office/powerpoint/2010/main" val="60541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5</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a:t>1.1. Đặt vấn đề</a:t>
            </a:r>
          </a:p>
        </p:txBody>
      </p:sp>
      <p:sp>
        <p:nvSpPr>
          <p:cNvPr id="6" name="Text Placeholder 3">
            <a:extLst>
              <a:ext uri="{FF2B5EF4-FFF2-40B4-BE49-F238E27FC236}">
                <a16:creationId xmlns:a16="http://schemas.microsoft.com/office/drawing/2014/main" id="{CDA1ABF8-F588-483A-BEB2-CD8D6460B915}"/>
              </a:ext>
            </a:extLst>
          </p:cNvPr>
          <p:cNvSpPr txBox="1">
            <a:spLocks/>
          </p:cNvSpPr>
          <p:nvPr/>
        </p:nvSpPr>
        <p:spPr>
          <a:xfrm>
            <a:off x="234950" y="963168"/>
            <a:ext cx="8674100" cy="5132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400" b="1"/>
              <a:t>Trong các hệ thống  Multiprogramming / Multitasking:</a:t>
            </a:r>
          </a:p>
          <a:p>
            <a:pPr>
              <a:buFont typeface="Wingdings" panose="05000000000000000000" pitchFamily="2" charset="2"/>
              <a:buChar char="v"/>
            </a:pPr>
            <a:endParaRPr lang="en-US" sz="2400" b="1"/>
          </a:p>
          <a:p>
            <a:pPr lvl="1">
              <a:buFont typeface="Wingdings" panose="05000000000000000000" pitchFamily="2" charset="2"/>
              <a:buChar char="Ø"/>
            </a:pPr>
            <a:r>
              <a:rPr lang="en-US" sz="2000"/>
              <a:t>Tại một thời điểm, trong bộ nhớ có nhiều Process</a:t>
            </a:r>
          </a:p>
          <a:p>
            <a:pPr lvl="1">
              <a:buFont typeface="Wingdings" panose="05000000000000000000" pitchFamily="2" charset="2"/>
              <a:buChar char="Ø"/>
            </a:pPr>
            <a:endParaRPr lang="en-US" sz="2000"/>
          </a:p>
          <a:p>
            <a:pPr lvl="1">
              <a:buFont typeface="Wingdings" panose="05000000000000000000" pitchFamily="2" charset="2"/>
              <a:buChar char="Ø"/>
            </a:pPr>
            <a:r>
              <a:rPr lang="en-US" sz="2000"/>
              <a:t>Tại mỗi thời điểm chỉ có một Process được thực thi (Giả sử hệ thống chỉ có 1 CPU (1 Processor) )</a:t>
            </a:r>
          </a:p>
          <a:p>
            <a:pPr lvl="1">
              <a:buFont typeface="Wingdings" panose="05000000000000000000" pitchFamily="2" charset="2"/>
              <a:buChar char="Ø"/>
            </a:pPr>
            <a:endParaRPr lang="en-US" sz="2000"/>
          </a:p>
          <a:p>
            <a:pPr lvl="1">
              <a:buFont typeface="Wingdings" panose="05000000000000000000" pitchFamily="2" charset="2"/>
              <a:buChar char="Ø"/>
            </a:pPr>
            <a:r>
              <a:rPr lang="en-US" sz="2000"/>
              <a:t>Do đó, cần phải giải quyết  vấn đề phân loại và lựa chọn Process thực thi sao cho được hiệu quả nhất (theo các tiêu chí định thời). Cần có </a:t>
            </a:r>
            <a:r>
              <a:rPr lang="en-US" sz="2000">
                <a:solidFill>
                  <a:srgbClr val="002060"/>
                </a:solidFill>
              </a:rPr>
              <a:t>chiến lược định thời CPU (Scheduling)</a:t>
            </a:r>
          </a:p>
          <a:p>
            <a:pPr lvl="1">
              <a:buFont typeface="Wingdings" panose="05000000000000000000" pitchFamily="2" charset="2"/>
              <a:buChar char="ü"/>
            </a:pPr>
            <a:endParaRPr lang="en-US" sz="1400"/>
          </a:p>
        </p:txBody>
      </p:sp>
    </p:spTree>
    <p:extLst>
      <p:ext uri="{BB962C8B-B14F-4D97-AF65-F5344CB8AC3E}">
        <p14:creationId xmlns:p14="http://schemas.microsoft.com/office/powerpoint/2010/main" val="6408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1.2. Phân loại các hoạt động định thời (Scheduling)</a:t>
            </a:r>
          </a:p>
        </p:txBody>
      </p:sp>
      <p:sp>
        <p:nvSpPr>
          <p:cNvPr id="7" name="Oval 6">
            <a:extLst>
              <a:ext uri="{FF2B5EF4-FFF2-40B4-BE49-F238E27FC236}">
                <a16:creationId xmlns:a16="http://schemas.microsoft.com/office/drawing/2014/main" id="{EEF054C9-D33D-413D-AE5B-C4784E2CE7BF}"/>
              </a:ext>
            </a:extLst>
          </p:cNvPr>
          <p:cNvSpPr/>
          <p:nvPr/>
        </p:nvSpPr>
        <p:spPr>
          <a:xfrm>
            <a:off x="2161712" y="1268972"/>
            <a:ext cx="1291701" cy="79898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7443266-18CC-410F-9351-6AA24FD5F616}"/>
              </a:ext>
            </a:extLst>
          </p:cNvPr>
          <p:cNvSpPr/>
          <p:nvPr/>
        </p:nvSpPr>
        <p:spPr>
          <a:xfrm>
            <a:off x="511943" y="2663964"/>
            <a:ext cx="1291701" cy="79898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40D7118-F606-4B8E-8958-D71D17480A1E}"/>
              </a:ext>
            </a:extLst>
          </p:cNvPr>
          <p:cNvSpPr/>
          <p:nvPr/>
        </p:nvSpPr>
        <p:spPr>
          <a:xfrm>
            <a:off x="3841071" y="2663965"/>
            <a:ext cx="1291701" cy="79898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7DCC908-C33E-42AF-883F-90E333B527F6}"/>
              </a:ext>
            </a:extLst>
          </p:cNvPr>
          <p:cNvSpPr/>
          <p:nvPr/>
        </p:nvSpPr>
        <p:spPr>
          <a:xfrm>
            <a:off x="511944" y="4484168"/>
            <a:ext cx="1291701" cy="79898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E9A3A94-0E79-438F-BD19-BC45F1049028}"/>
              </a:ext>
            </a:extLst>
          </p:cNvPr>
          <p:cNvSpPr/>
          <p:nvPr/>
        </p:nvSpPr>
        <p:spPr>
          <a:xfrm>
            <a:off x="3841071" y="4484167"/>
            <a:ext cx="1291701" cy="79898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9024A5F-038E-4EC6-BFB3-878B3B73D284}"/>
              </a:ext>
            </a:extLst>
          </p:cNvPr>
          <p:cNvSpPr/>
          <p:nvPr/>
        </p:nvSpPr>
        <p:spPr>
          <a:xfrm>
            <a:off x="6273553" y="3462954"/>
            <a:ext cx="1291701" cy="79898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A648BC8-D666-42E5-9E2A-C084EE60A20B}"/>
              </a:ext>
            </a:extLst>
          </p:cNvPr>
          <p:cNvSpPr/>
          <p:nvPr/>
        </p:nvSpPr>
        <p:spPr>
          <a:xfrm>
            <a:off x="7392274" y="5017540"/>
            <a:ext cx="1291701" cy="79898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4166E29-6FD7-453B-9836-9D31AAA5C84E}"/>
              </a:ext>
            </a:extLst>
          </p:cNvPr>
          <p:cNvSpPr txBox="1"/>
          <p:nvPr/>
        </p:nvSpPr>
        <p:spPr>
          <a:xfrm>
            <a:off x="2471572" y="1483800"/>
            <a:ext cx="671979" cy="369332"/>
          </a:xfrm>
          <a:prstGeom prst="rect">
            <a:avLst/>
          </a:prstGeom>
          <a:noFill/>
        </p:spPr>
        <p:txBody>
          <a:bodyPr wrap="none" rtlCol="0">
            <a:spAutoFit/>
          </a:bodyPr>
          <a:lstStyle/>
          <a:p>
            <a:r>
              <a:rPr lang="en-US" b="1">
                <a:latin typeface="Lato" panose="020F0502020204030203" pitchFamily="34" charset="0"/>
                <a:ea typeface="Lato" panose="020F0502020204030203" pitchFamily="34" charset="0"/>
                <a:cs typeface="Lato" panose="020F0502020204030203" pitchFamily="34" charset="0"/>
              </a:rPr>
              <a:t>New</a:t>
            </a:r>
          </a:p>
        </p:txBody>
      </p:sp>
      <p:sp>
        <p:nvSpPr>
          <p:cNvPr id="15" name="TextBox 14">
            <a:extLst>
              <a:ext uri="{FF2B5EF4-FFF2-40B4-BE49-F238E27FC236}">
                <a16:creationId xmlns:a16="http://schemas.microsoft.com/office/drawing/2014/main" id="{35BCD43F-351F-43DC-BED4-E3A20214FC8A}"/>
              </a:ext>
            </a:extLst>
          </p:cNvPr>
          <p:cNvSpPr txBox="1"/>
          <p:nvPr/>
        </p:nvSpPr>
        <p:spPr>
          <a:xfrm>
            <a:off x="473198" y="2832931"/>
            <a:ext cx="1369286" cy="646331"/>
          </a:xfrm>
          <a:prstGeom prst="rect">
            <a:avLst/>
          </a:prstGeom>
          <a:noFill/>
        </p:spPr>
        <p:txBody>
          <a:bodyPr wrap="none" rtlCol="0">
            <a:spAutoFit/>
          </a:bodyPr>
          <a:lstStyle/>
          <a:p>
            <a:pPr algn="ctr"/>
            <a:r>
              <a:rPr lang="en-US" b="1">
                <a:latin typeface="Lato" panose="020F0502020204030203" pitchFamily="34" charset="0"/>
                <a:ea typeface="Lato" panose="020F0502020204030203" pitchFamily="34" charset="0"/>
                <a:cs typeface="Lato" panose="020F0502020204030203" pitchFamily="34" charset="0"/>
              </a:rPr>
              <a:t>Suspended </a:t>
            </a:r>
          </a:p>
          <a:p>
            <a:pPr algn="ctr"/>
            <a:r>
              <a:rPr lang="en-US" b="1">
                <a:latin typeface="Lato" panose="020F0502020204030203" pitchFamily="34" charset="0"/>
                <a:ea typeface="Lato" panose="020F0502020204030203" pitchFamily="34" charset="0"/>
                <a:cs typeface="Lato" panose="020F0502020204030203" pitchFamily="34" charset="0"/>
              </a:rPr>
              <a:t>Ready</a:t>
            </a:r>
          </a:p>
        </p:txBody>
      </p:sp>
      <p:sp>
        <p:nvSpPr>
          <p:cNvPr id="16" name="TextBox 15">
            <a:extLst>
              <a:ext uri="{FF2B5EF4-FFF2-40B4-BE49-F238E27FC236}">
                <a16:creationId xmlns:a16="http://schemas.microsoft.com/office/drawing/2014/main" id="{D3878422-3FD4-4C95-AC94-950919A8B414}"/>
              </a:ext>
            </a:extLst>
          </p:cNvPr>
          <p:cNvSpPr txBox="1"/>
          <p:nvPr/>
        </p:nvSpPr>
        <p:spPr>
          <a:xfrm>
            <a:off x="4081929" y="2878792"/>
            <a:ext cx="827471" cy="369332"/>
          </a:xfrm>
          <a:prstGeom prst="rect">
            <a:avLst/>
          </a:prstGeom>
          <a:noFill/>
        </p:spPr>
        <p:txBody>
          <a:bodyPr wrap="none" rtlCol="0">
            <a:spAutoFit/>
          </a:bodyPr>
          <a:lstStyle/>
          <a:p>
            <a:r>
              <a:rPr lang="en-US" b="1">
                <a:latin typeface="Lato" panose="020F0502020204030203" pitchFamily="34" charset="0"/>
                <a:ea typeface="Lato" panose="020F0502020204030203" pitchFamily="34" charset="0"/>
                <a:cs typeface="Lato" panose="020F0502020204030203" pitchFamily="34" charset="0"/>
              </a:rPr>
              <a:t>Ready</a:t>
            </a:r>
          </a:p>
        </p:txBody>
      </p:sp>
      <p:sp>
        <p:nvSpPr>
          <p:cNvPr id="18" name="TextBox 17">
            <a:extLst>
              <a:ext uri="{FF2B5EF4-FFF2-40B4-BE49-F238E27FC236}">
                <a16:creationId xmlns:a16="http://schemas.microsoft.com/office/drawing/2014/main" id="{ADB2BE3F-0F4C-4F01-88B7-45E5756CE51B}"/>
              </a:ext>
            </a:extLst>
          </p:cNvPr>
          <p:cNvSpPr txBox="1"/>
          <p:nvPr/>
        </p:nvSpPr>
        <p:spPr>
          <a:xfrm>
            <a:off x="3987351" y="4698995"/>
            <a:ext cx="1016625" cy="369332"/>
          </a:xfrm>
          <a:prstGeom prst="rect">
            <a:avLst/>
          </a:prstGeom>
          <a:noFill/>
        </p:spPr>
        <p:txBody>
          <a:bodyPr wrap="none" rtlCol="0">
            <a:spAutoFit/>
          </a:bodyPr>
          <a:lstStyle/>
          <a:p>
            <a:r>
              <a:rPr lang="en-US" b="1">
                <a:latin typeface="Lato" panose="020F0502020204030203" pitchFamily="34" charset="0"/>
                <a:ea typeface="Lato" panose="020F0502020204030203" pitchFamily="34" charset="0"/>
                <a:cs typeface="Lato" panose="020F0502020204030203" pitchFamily="34" charset="0"/>
              </a:rPr>
              <a:t>Blocked</a:t>
            </a:r>
          </a:p>
        </p:txBody>
      </p:sp>
      <p:sp>
        <p:nvSpPr>
          <p:cNvPr id="19" name="TextBox 18">
            <a:extLst>
              <a:ext uri="{FF2B5EF4-FFF2-40B4-BE49-F238E27FC236}">
                <a16:creationId xmlns:a16="http://schemas.microsoft.com/office/drawing/2014/main" id="{D94D2C19-3C4B-4D2A-B847-6CE6F4927A06}"/>
              </a:ext>
            </a:extLst>
          </p:cNvPr>
          <p:cNvSpPr txBox="1"/>
          <p:nvPr/>
        </p:nvSpPr>
        <p:spPr>
          <a:xfrm>
            <a:off x="6583412" y="3677782"/>
            <a:ext cx="671979" cy="369332"/>
          </a:xfrm>
          <a:prstGeom prst="rect">
            <a:avLst/>
          </a:prstGeom>
          <a:noFill/>
        </p:spPr>
        <p:txBody>
          <a:bodyPr wrap="none" rtlCol="0">
            <a:spAutoFit/>
          </a:bodyPr>
          <a:lstStyle/>
          <a:p>
            <a:r>
              <a:rPr lang="en-US" b="1">
                <a:latin typeface="Lato" panose="020F0502020204030203" pitchFamily="34" charset="0"/>
                <a:ea typeface="Lato" panose="020F0502020204030203" pitchFamily="34" charset="0"/>
                <a:cs typeface="Lato" panose="020F0502020204030203" pitchFamily="34" charset="0"/>
              </a:rPr>
              <a:t>New</a:t>
            </a:r>
          </a:p>
        </p:txBody>
      </p:sp>
      <p:sp>
        <p:nvSpPr>
          <p:cNvPr id="20" name="TextBox 19">
            <a:extLst>
              <a:ext uri="{FF2B5EF4-FFF2-40B4-BE49-F238E27FC236}">
                <a16:creationId xmlns:a16="http://schemas.microsoft.com/office/drawing/2014/main" id="{800B864F-6474-42D4-8CCF-6B4F9B3BBDD0}"/>
              </a:ext>
            </a:extLst>
          </p:cNvPr>
          <p:cNvSpPr txBox="1"/>
          <p:nvPr/>
        </p:nvSpPr>
        <p:spPr>
          <a:xfrm>
            <a:off x="7351078" y="5236138"/>
            <a:ext cx="1374094" cy="369332"/>
          </a:xfrm>
          <a:prstGeom prst="rect">
            <a:avLst/>
          </a:prstGeom>
          <a:noFill/>
        </p:spPr>
        <p:txBody>
          <a:bodyPr wrap="none" rtlCol="0">
            <a:spAutoFit/>
          </a:bodyPr>
          <a:lstStyle/>
          <a:p>
            <a:r>
              <a:rPr lang="en-US" b="1">
                <a:latin typeface="Lato" panose="020F0502020204030203" pitchFamily="34" charset="0"/>
                <a:ea typeface="Lato" panose="020F0502020204030203" pitchFamily="34" charset="0"/>
                <a:cs typeface="Lato" panose="020F0502020204030203" pitchFamily="34" charset="0"/>
              </a:rPr>
              <a:t>Terminated</a:t>
            </a:r>
          </a:p>
        </p:txBody>
      </p:sp>
      <p:sp>
        <p:nvSpPr>
          <p:cNvPr id="21" name="TextBox 20">
            <a:extLst>
              <a:ext uri="{FF2B5EF4-FFF2-40B4-BE49-F238E27FC236}">
                <a16:creationId xmlns:a16="http://schemas.microsoft.com/office/drawing/2014/main" id="{A0F3E945-0C25-4231-9652-23D651BBFA3B}"/>
              </a:ext>
            </a:extLst>
          </p:cNvPr>
          <p:cNvSpPr txBox="1"/>
          <p:nvPr/>
        </p:nvSpPr>
        <p:spPr>
          <a:xfrm>
            <a:off x="500111" y="4611110"/>
            <a:ext cx="1369286" cy="646331"/>
          </a:xfrm>
          <a:prstGeom prst="rect">
            <a:avLst/>
          </a:prstGeom>
          <a:noFill/>
        </p:spPr>
        <p:txBody>
          <a:bodyPr wrap="none" rtlCol="0">
            <a:spAutoFit/>
          </a:bodyPr>
          <a:lstStyle/>
          <a:p>
            <a:pPr algn="ctr"/>
            <a:r>
              <a:rPr lang="en-US" b="1">
                <a:latin typeface="Lato" panose="020F0502020204030203" pitchFamily="34" charset="0"/>
                <a:ea typeface="Lato" panose="020F0502020204030203" pitchFamily="34" charset="0"/>
                <a:cs typeface="Lato" panose="020F0502020204030203" pitchFamily="34" charset="0"/>
              </a:rPr>
              <a:t>Suspended </a:t>
            </a:r>
          </a:p>
          <a:p>
            <a:pPr algn="ctr"/>
            <a:r>
              <a:rPr lang="en-US" b="1">
                <a:latin typeface="Lato" panose="020F0502020204030203" pitchFamily="34" charset="0"/>
                <a:ea typeface="Lato" panose="020F0502020204030203" pitchFamily="34" charset="0"/>
                <a:cs typeface="Lato" panose="020F0502020204030203" pitchFamily="34" charset="0"/>
              </a:rPr>
              <a:t>Blocked</a:t>
            </a:r>
          </a:p>
        </p:txBody>
      </p:sp>
      <p:cxnSp>
        <p:nvCxnSpPr>
          <p:cNvPr id="23" name="Straight Arrow Connector 22">
            <a:extLst>
              <a:ext uri="{FF2B5EF4-FFF2-40B4-BE49-F238E27FC236}">
                <a16:creationId xmlns:a16="http://schemas.microsoft.com/office/drawing/2014/main" id="{E8B3E9E6-90B5-4902-837F-65AFE510A6BC}"/>
              </a:ext>
            </a:extLst>
          </p:cNvPr>
          <p:cNvCxnSpPr>
            <a:stCxn id="7" idx="2"/>
            <a:endCxn id="8" idx="0"/>
          </p:cNvCxnSpPr>
          <p:nvPr/>
        </p:nvCxnSpPr>
        <p:spPr>
          <a:xfrm flipH="1">
            <a:off x="1157794" y="1668467"/>
            <a:ext cx="1003918" cy="9954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58A5D12-D331-48C3-AD56-E3E2571E0CF7}"/>
              </a:ext>
            </a:extLst>
          </p:cNvPr>
          <p:cNvCxnSpPr>
            <a:cxnSpLocks/>
            <a:stCxn id="10" idx="0"/>
            <a:endCxn id="8" idx="4"/>
          </p:cNvCxnSpPr>
          <p:nvPr/>
        </p:nvCxnSpPr>
        <p:spPr>
          <a:xfrm flipH="1" flipV="1">
            <a:off x="1157794" y="3462953"/>
            <a:ext cx="1" cy="10212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1A4A46C9-3C2B-4DE2-807E-7D545F779BDB}"/>
              </a:ext>
            </a:extLst>
          </p:cNvPr>
          <p:cNvCxnSpPr>
            <a:cxnSpLocks/>
            <a:stCxn id="12" idx="3"/>
            <a:endCxn id="11" idx="6"/>
          </p:cNvCxnSpPr>
          <p:nvPr/>
        </p:nvCxnSpPr>
        <p:spPr>
          <a:xfrm flipH="1">
            <a:off x="5132772" y="4144934"/>
            <a:ext cx="1329946" cy="7387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4B386A0-C6C0-4CF6-A8EC-57D86F78CCB9}"/>
              </a:ext>
            </a:extLst>
          </p:cNvPr>
          <p:cNvCxnSpPr>
            <a:cxnSpLocks/>
            <a:stCxn id="12" idx="6"/>
            <a:endCxn id="13" idx="0"/>
          </p:cNvCxnSpPr>
          <p:nvPr/>
        </p:nvCxnSpPr>
        <p:spPr>
          <a:xfrm>
            <a:off x="7565254" y="3862449"/>
            <a:ext cx="472871" cy="11550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E5BCB32B-9FD8-42BC-8A6E-9D5F45BFE248}"/>
              </a:ext>
            </a:extLst>
          </p:cNvPr>
          <p:cNvCxnSpPr>
            <a:cxnSpLocks/>
            <a:stCxn id="11" idx="0"/>
            <a:endCxn id="9" idx="4"/>
          </p:cNvCxnSpPr>
          <p:nvPr/>
        </p:nvCxnSpPr>
        <p:spPr>
          <a:xfrm flipV="1">
            <a:off x="4486922" y="3462954"/>
            <a:ext cx="0" cy="10212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EDFF571C-D7F4-4846-8582-218C0F0C56E3}"/>
              </a:ext>
            </a:extLst>
          </p:cNvPr>
          <p:cNvCxnSpPr>
            <a:stCxn id="10" idx="6"/>
            <a:endCxn id="11" idx="2"/>
          </p:cNvCxnSpPr>
          <p:nvPr/>
        </p:nvCxnSpPr>
        <p:spPr>
          <a:xfrm flipV="1">
            <a:off x="1803645" y="4883662"/>
            <a:ext cx="2037426" cy="1"/>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39172A4E-77C4-46B1-A4A7-4D076BD02268}"/>
              </a:ext>
            </a:extLst>
          </p:cNvPr>
          <p:cNvCxnSpPr>
            <a:cxnSpLocks/>
            <a:stCxn id="8" idx="6"/>
            <a:endCxn id="9" idx="2"/>
          </p:cNvCxnSpPr>
          <p:nvPr/>
        </p:nvCxnSpPr>
        <p:spPr>
          <a:xfrm>
            <a:off x="1803644" y="3063459"/>
            <a:ext cx="2037427" cy="1"/>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DB4A1E7-BCEA-4164-98E9-F39E43562C74}"/>
              </a:ext>
            </a:extLst>
          </p:cNvPr>
          <p:cNvCxnSpPr>
            <a:cxnSpLocks/>
            <a:stCxn id="9" idx="6"/>
            <a:endCxn id="12" idx="1"/>
          </p:cNvCxnSpPr>
          <p:nvPr/>
        </p:nvCxnSpPr>
        <p:spPr>
          <a:xfrm>
            <a:off x="5132772" y="3063460"/>
            <a:ext cx="1329946" cy="516503"/>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8ED31431-20AD-4193-9879-B692C172126F}"/>
              </a:ext>
            </a:extLst>
          </p:cNvPr>
          <p:cNvCxnSpPr>
            <a:cxnSpLocks/>
            <a:stCxn id="7" idx="6"/>
            <a:endCxn id="9" idx="0"/>
          </p:cNvCxnSpPr>
          <p:nvPr/>
        </p:nvCxnSpPr>
        <p:spPr>
          <a:xfrm>
            <a:off x="3453413" y="1668467"/>
            <a:ext cx="1033509" cy="995498"/>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6BC41FC4-197D-4F01-A861-D8883F1E0054}"/>
              </a:ext>
            </a:extLst>
          </p:cNvPr>
          <p:cNvCxnSpPr>
            <a:stCxn id="12" idx="2"/>
            <a:endCxn id="8" idx="5"/>
          </p:cNvCxnSpPr>
          <p:nvPr/>
        </p:nvCxnSpPr>
        <p:spPr>
          <a:xfrm flipH="1" flipV="1">
            <a:off x="1614479" y="3345944"/>
            <a:ext cx="4659074" cy="516505"/>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C7815B8A-C9FB-44AD-8B7A-30220D2FE8FA}"/>
              </a:ext>
            </a:extLst>
          </p:cNvPr>
          <p:cNvSpPr txBox="1"/>
          <p:nvPr/>
        </p:nvSpPr>
        <p:spPr>
          <a:xfrm>
            <a:off x="5697248" y="1271758"/>
            <a:ext cx="2952697" cy="646331"/>
          </a:xfrm>
          <a:prstGeom prst="rect">
            <a:avLst/>
          </a:prstGeom>
          <a:noFill/>
        </p:spPr>
        <p:txBody>
          <a:bodyPr wrap="square" rtlCol="0">
            <a:spAutoFit/>
          </a:bodyPr>
          <a:lstStyle/>
          <a:p>
            <a:r>
              <a:rPr lang="en-US" b="1">
                <a:latin typeface="Lato" panose="020F0502020204030203" pitchFamily="34" charset="0"/>
                <a:ea typeface="Lato" panose="020F0502020204030203" pitchFamily="34" charset="0"/>
                <a:cs typeface="Lato" panose="020F0502020204030203" pitchFamily="34" charset="0"/>
              </a:rPr>
              <a:t>*Đường nét đứt: </a:t>
            </a:r>
          </a:p>
          <a:p>
            <a:r>
              <a:rPr lang="en-US" b="1">
                <a:latin typeface="Lato" panose="020F0502020204030203" pitchFamily="34" charset="0"/>
                <a:ea typeface="Lato" panose="020F0502020204030203" pitchFamily="34" charset="0"/>
                <a:cs typeface="Lato" panose="020F0502020204030203" pitchFamily="34" charset="0"/>
              </a:rPr>
              <a:t>chuyển đổi không bắt buộc</a:t>
            </a:r>
          </a:p>
        </p:txBody>
      </p:sp>
      <p:sp>
        <p:nvSpPr>
          <p:cNvPr id="90" name="TextBox 89">
            <a:extLst>
              <a:ext uri="{FF2B5EF4-FFF2-40B4-BE49-F238E27FC236}">
                <a16:creationId xmlns:a16="http://schemas.microsoft.com/office/drawing/2014/main" id="{428DC15D-5B40-4D30-98AB-C7F0B03EC946}"/>
              </a:ext>
            </a:extLst>
          </p:cNvPr>
          <p:cNvSpPr txBox="1"/>
          <p:nvPr/>
        </p:nvSpPr>
        <p:spPr>
          <a:xfrm>
            <a:off x="479072" y="1537796"/>
            <a:ext cx="1305165" cy="646331"/>
          </a:xfrm>
          <a:prstGeom prst="rect">
            <a:avLst/>
          </a:prstGeom>
          <a:noFill/>
        </p:spPr>
        <p:txBody>
          <a:bodyPr wrap="none" rtlCol="0">
            <a:spAutoFit/>
          </a:bodyPr>
          <a:lstStyle/>
          <a:p>
            <a:pPr algn="ctr"/>
            <a:r>
              <a:rPr lang="en-US" b="1">
                <a:solidFill>
                  <a:srgbClr val="002060"/>
                </a:solidFill>
                <a:latin typeface="Lato" panose="020F0502020204030203" pitchFamily="34" charset="0"/>
                <a:ea typeface="Lato" panose="020F0502020204030203" pitchFamily="34" charset="0"/>
                <a:cs typeface="Lato" panose="020F0502020204030203" pitchFamily="34" charset="0"/>
              </a:rPr>
              <a:t>Long-term</a:t>
            </a:r>
          </a:p>
          <a:p>
            <a:pPr algn="ctr"/>
            <a:r>
              <a:rPr lang="en-US" b="1">
                <a:solidFill>
                  <a:srgbClr val="002060"/>
                </a:solidFill>
                <a:latin typeface="Lato" panose="020F0502020204030203" pitchFamily="34" charset="0"/>
                <a:ea typeface="Lato" panose="020F0502020204030203" pitchFamily="34" charset="0"/>
                <a:cs typeface="Lato" panose="020F0502020204030203" pitchFamily="34" charset="0"/>
              </a:rPr>
              <a:t>Scheduling</a:t>
            </a:r>
          </a:p>
        </p:txBody>
      </p:sp>
      <p:sp>
        <p:nvSpPr>
          <p:cNvPr id="91" name="TextBox 90">
            <a:extLst>
              <a:ext uri="{FF2B5EF4-FFF2-40B4-BE49-F238E27FC236}">
                <a16:creationId xmlns:a16="http://schemas.microsoft.com/office/drawing/2014/main" id="{CCBEF616-ED83-4670-99DE-84E5164C2E7C}"/>
              </a:ext>
            </a:extLst>
          </p:cNvPr>
          <p:cNvSpPr txBox="1"/>
          <p:nvPr/>
        </p:nvSpPr>
        <p:spPr>
          <a:xfrm>
            <a:off x="3922748" y="1529966"/>
            <a:ext cx="1305165" cy="646331"/>
          </a:xfrm>
          <a:prstGeom prst="rect">
            <a:avLst/>
          </a:prstGeom>
          <a:noFill/>
        </p:spPr>
        <p:txBody>
          <a:bodyPr wrap="none" rtlCol="0">
            <a:spAutoFit/>
          </a:bodyPr>
          <a:lstStyle/>
          <a:p>
            <a:pPr algn="ctr"/>
            <a:r>
              <a:rPr lang="en-US" b="1">
                <a:solidFill>
                  <a:srgbClr val="002060"/>
                </a:solidFill>
                <a:latin typeface="Lato" panose="020F0502020204030203" pitchFamily="34" charset="0"/>
                <a:ea typeface="Lato" panose="020F0502020204030203" pitchFamily="34" charset="0"/>
                <a:cs typeface="Lato" panose="020F0502020204030203" pitchFamily="34" charset="0"/>
              </a:rPr>
              <a:t>Long-term</a:t>
            </a:r>
          </a:p>
          <a:p>
            <a:pPr algn="ctr"/>
            <a:r>
              <a:rPr lang="en-US" b="1">
                <a:solidFill>
                  <a:srgbClr val="002060"/>
                </a:solidFill>
                <a:latin typeface="Lato" panose="020F0502020204030203" pitchFamily="34" charset="0"/>
                <a:ea typeface="Lato" panose="020F0502020204030203" pitchFamily="34" charset="0"/>
                <a:cs typeface="Lato" panose="020F0502020204030203" pitchFamily="34" charset="0"/>
              </a:rPr>
              <a:t>Scheduling</a:t>
            </a:r>
          </a:p>
        </p:txBody>
      </p:sp>
      <p:sp>
        <p:nvSpPr>
          <p:cNvPr id="92" name="TextBox 91">
            <a:extLst>
              <a:ext uri="{FF2B5EF4-FFF2-40B4-BE49-F238E27FC236}">
                <a16:creationId xmlns:a16="http://schemas.microsoft.com/office/drawing/2014/main" id="{410293E3-B041-4483-85D7-FD09DA719BBD}"/>
              </a:ext>
            </a:extLst>
          </p:cNvPr>
          <p:cNvSpPr txBox="1"/>
          <p:nvPr/>
        </p:nvSpPr>
        <p:spPr>
          <a:xfrm>
            <a:off x="5620970" y="2560105"/>
            <a:ext cx="1324402" cy="646331"/>
          </a:xfrm>
          <a:prstGeom prst="rect">
            <a:avLst/>
          </a:prstGeom>
          <a:noFill/>
        </p:spPr>
        <p:txBody>
          <a:bodyPr wrap="none" rtlCol="0">
            <a:spAutoFit/>
          </a:bodyPr>
          <a:lstStyle/>
          <a:p>
            <a:pPr algn="ctr"/>
            <a:r>
              <a:rPr lang="en-US" b="1">
                <a:solidFill>
                  <a:srgbClr val="002060"/>
                </a:solidFill>
                <a:latin typeface="Lato" panose="020F0502020204030203" pitchFamily="34" charset="0"/>
                <a:ea typeface="Lato" panose="020F0502020204030203" pitchFamily="34" charset="0"/>
                <a:cs typeface="Lato" panose="020F0502020204030203" pitchFamily="34" charset="0"/>
              </a:rPr>
              <a:t>Short-term</a:t>
            </a:r>
          </a:p>
          <a:p>
            <a:pPr algn="ctr"/>
            <a:r>
              <a:rPr lang="en-US" b="1">
                <a:solidFill>
                  <a:srgbClr val="002060"/>
                </a:solidFill>
                <a:latin typeface="Lato" panose="020F0502020204030203" pitchFamily="34" charset="0"/>
                <a:ea typeface="Lato" panose="020F0502020204030203" pitchFamily="34" charset="0"/>
                <a:cs typeface="Lato" panose="020F0502020204030203" pitchFamily="34" charset="0"/>
              </a:rPr>
              <a:t>Scheduling</a:t>
            </a:r>
          </a:p>
        </p:txBody>
      </p:sp>
      <p:sp>
        <p:nvSpPr>
          <p:cNvPr id="93" name="TextBox 92">
            <a:extLst>
              <a:ext uri="{FF2B5EF4-FFF2-40B4-BE49-F238E27FC236}">
                <a16:creationId xmlns:a16="http://schemas.microsoft.com/office/drawing/2014/main" id="{B95BFDC8-7461-40D8-B58B-A900A4EDC28C}"/>
              </a:ext>
            </a:extLst>
          </p:cNvPr>
          <p:cNvSpPr txBox="1"/>
          <p:nvPr/>
        </p:nvSpPr>
        <p:spPr>
          <a:xfrm>
            <a:off x="2013482" y="2461813"/>
            <a:ext cx="1617751" cy="646331"/>
          </a:xfrm>
          <a:prstGeom prst="rect">
            <a:avLst/>
          </a:prstGeom>
          <a:noFill/>
        </p:spPr>
        <p:txBody>
          <a:bodyPr wrap="none" rtlCol="0">
            <a:spAutoFit/>
          </a:bodyPr>
          <a:lstStyle/>
          <a:p>
            <a:pPr algn="ctr"/>
            <a:r>
              <a:rPr lang="en-US" b="1">
                <a:solidFill>
                  <a:srgbClr val="002060"/>
                </a:solidFill>
                <a:latin typeface="Lato" panose="020F0502020204030203" pitchFamily="34" charset="0"/>
                <a:ea typeface="Lato" panose="020F0502020204030203" pitchFamily="34" charset="0"/>
                <a:cs typeface="Lato" panose="020F0502020204030203" pitchFamily="34" charset="0"/>
              </a:rPr>
              <a:t>Medium-term</a:t>
            </a:r>
          </a:p>
          <a:p>
            <a:pPr algn="ctr"/>
            <a:r>
              <a:rPr lang="en-US" b="1">
                <a:solidFill>
                  <a:srgbClr val="002060"/>
                </a:solidFill>
                <a:latin typeface="Lato" panose="020F0502020204030203" pitchFamily="34" charset="0"/>
                <a:ea typeface="Lato" panose="020F0502020204030203" pitchFamily="34" charset="0"/>
                <a:cs typeface="Lato" panose="020F0502020204030203" pitchFamily="34" charset="0"/>
              </a:rPr>
              <a:t>Scheduling</a:t>
            </a:r>
          </a:p>
        </p:txBody>
      </p:sp>
      <p:sp>
        <p:nvSpPr>
          <p:cNvPr id="94" name="TextBox 93">
            <a:extLst>
              <a:ext uri="{FF2B5EF4-FFF2-40B4-BE49-F238E27FC236}">
                <a16:creationId xmlns:a16="http://schemas.microsoft.com/office/drawing/2014/main" id="{7EEF1CCD-A143-4E22-AB8B-591EC4FE43E5}"/>
              </a:ext>
            </a:extLst>
          </p:cNvPr>
          <p:cNvSpPr txBox="1"/>
          <p:nvPr/>
        </p:nvSpPr>
        <p:spPr>
          <a:xfrm>
            <a:off x="1946638" y="4257574"/>
            <a:ext cx="1617751" cy="646331"/>
          </a:xfrm>
          <a:prstGeom prst="rect">
            <a:avLst/>
          </a:prstGeom>
          <a:noFill/>
        </p:spPr>
        <p:txBody>
          <a:bodyPr wrap="none" rtlCol="0">
            <a:spAutoFit/>
          </a:bodyPr>
          <a:lstStyle/>
          <a:p>
            <a:pPr algn="ctr"/>
            <a:r>
              <a:rPr lang="en-US" b="1">
                <a:solidFill>
                  <a:srgbClr val="002060"/>
                </a:solidFill>
                <a:latin typeface="Lato" panose="020F0502020204030203" pitchFamily="34" charset="0"/>
                <a:ea typeface="Lato" panose="020F0502020204030203" pitchFamily="34" charset="0"/>
                <a:cs typeface="Lato" panose="020F0502020204030203" pitchFamily="34" charset="0"/>
              </a:rPr>
              <a:t>Medium-term</a:t>
            </a:r>
          </a:p>
          <a:p>
            <a:pPr algn="ctr"/>
            <a:r>
              <a:rPr lang="en-US" b="1">
                <a:solidFill>
                  <a:srgbClr val="002060"/>
                </a:solidFill>
                <a:latin typeface="Lato" panose="020F0502020204030203" pitchFamily="34" charset="0"/>
                <a:ea typeface="Lato" panose="020F0502020204030203" pitchFamily="34" charset="0"/>
                <a:cs typeface="Lato" panose="020F0502020204030203" pitchFamily="34" charset="0"/>
              </a:rPr>
              <a:t>Scheduling</a:t>
            </a:r>
          </a:p>
        </p:txBody>
      </p:sp>
      <p:sp>
        <p:nvSpPr>
          <p:cNvPr id="96" name="Rectangle: Rounded Corners 95">
            <a:extLst>
              <a:ext uri="{FF2B5EF4-FFF2-40B4-BE49-F238E27FC236}">
                <a16:creationId xmlns:a16="http://schemas.microsoft.com/office/drawing/2014/main" id="{EFB921EC-5D7F-4D01-84C4-98AC96412042}"/>
              </a:ext>
            </a:extLst>
          </p:cNvPr>
          <p:cNvSpPr/>
          <p:nvPr/>
        </p:nvSpPr>
        <p:spPr>
          <a:xfrm>
            <a:off x="5697248" y="2560105"/>
            <a:ext cx="1170135" cy="64633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35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arn(inVertical)">
                                      <p:cBhvr>
                                        <p:cTn id="7" dur="500"/>
                                        <p:tgtEl>
                                          <p:spTgt spid="9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barn(inVertical)">
                                      <p:cBhvr>
                                        <p:cTn id="10" dur="500"/>
                                        <p:tgtEl>
                                          <p:spTgt spid="9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barn(inVertical)">
                                      <p:cBhvr>
                                        <p:cTn id="15" dur="500"/>
                                        <p:tgtEl>
                                          <p:spTgt spid="9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4"/>
                                        </p:tgtEl>
                                        <p:attrNameLst>
                                          <p:attrName>style.visibility</p:attrName>
                                        </p:attrNameLst>
                                      </p:cBhvr>
                                      <p:to>
                                        <p:strVal val="visible"/>
                                      </p:to>
                                    </p:set>
                                    <p:animEffect transition="in" filter="barn(inVertical)">
                                      <p:cBhvr>
                                        <p:cTn id="18" dur="500"/>
                                        <p:tgtEl>
                                          <p:spTgt spid="9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barn(inVertical)">
                                      <p:cBhvr>
                                        <p:cTn id="23" dur="500"/>
                                        <p:tgtEl>
                                          <p:spTgt spid="92"/>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96"/>
                                        </p:tgtEl>
                                        <p:attrNameLst>
                                          <p:attrName>style.visibility</p:attrName>
                                        </p:attrNameLst>
                                      </p:cBhvr>
                                      <p:to>
                                        <p:strVal val="visible"/>
                                      </p:to>
                                    </p:set>
                                    <p:animEffect transition="in" filter="wheel(1)">
                                      <p:cBhvr>
                                        <p:cTn id="28" dur="1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1" grpId="0"/>
      <p:bldP spid="92" grpId="0"/>
      <p:bldP spid="93" grpId="0"/>
      <p:bldP spid="94" grpId="0"/>
      <p:bldP spid="9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1.3. Các tiêu chuẩn định thời CPU</a:t>
            </a:r>
          </a:p>
        </p:txBody>
      </p:sp>
      <p:sp>
        <p:nvSpPr>
          <p:cNvPr id="35" name="Rectangle 3">
            <a:extLst>
              <a:ext uri="{FF2B5EF4-FFF2-40B4-BE49-F238E27FC236}">
                <a16:creationId xmlns:a16="http://schemas.microsoft.com/office/drawing/2014/main" id="{3DD26F5D-DA2B-4EFF-A3F6-D807434EAD84}"/>
              </a:ext>
            </a:extLst>
          </p:cNvPr>
          <p:cNvSpPr txBox="1">
            <a:spLocks noChangeArrowheads="1"/>
          </p:cNvSpPr>
          <p:nvPr/>
        </p:nvSpPr>
        <p:spPr>
          <a:xfrm>
            <a:off x="1071563" y="1143000"/>
            <a:ext cx="7543800" cy="50006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en-US" altLang="en-US" sz="1800" b="1">
                <a:latin typeface="Lato" panose="020F0502020204030203" pitchFamily="34" charset="0"/>
                <a:ea typeface="Lato" panose="020F0502020204030203" pitchFamily="34" charset="0"/>
                <a:cs typeface="Lato" panose="020F0502020204030203" pitchFamily="34" charset="0"/>
              </a:rPr>
              <a:t>CPU utilization</a:t>
            </a:r>
            <a:r>
              <a:rPr lang="en-US" altLang="en-US" sz="1800">
                <a:latin typeface="Lato" panose="020F0502020204030203" pitchFamily="34" charset="0"/>
                <a:ea typeface="Lato" panose="020F0502020204030203" pitchFamily="34" charset="0"/>
                <a:cs typeface="Lato" panose="020F0502020204030203" pitchFamily="34" charset="0"/>
              </a:rPr>
              <a:t> – giữ cho CPU càng bận càng tốt (0-100%)</a:t>
            </a:r>
          </a:p>
          <a:p>
            <a:pPr>
              <a:lnSpc>
                <a:spcPct val="140000"/>
              </a:lnSpc>
            </a:pPr>
            <a:r>
              <a:rPr lang="en-US" altLang="en-US" sz="1800" b="1">
                <a:latin typeface="Lato" panose="020F0502020204030203" pitchFamily="34" charset="0"/>
                <a:ea typeface="Lato" panose="020F0502020204030203" pitchFamily="34" charset="0"/>
                <a:cs typeface="Lato" panose="020F0502020204030203" pitchFamily="34" charset="0"/>
              </a:rPr>
              <a:t>Throughput </a:t>
            </a:r>
            <a:r>
              <a:rPr lang="en-US" altLang="en-US" sz="1800">
                <a:latin typeface="Lato" panose="020F0502020204030203" pitchFamily="34" charset="0"/>
                <a:ea typeface="Lato" panose="020F0502020204030203" pitchFamily="34" charset="0"/>
                <a:cs typeface="Lato" panose="020F0502020204030203" pitchFamily="34" charset="0"/>
              </a:rPr>
              <a:t>– số tiến trình được hoàn thành trong một đơn vị thời gian</a:t>
            </a:r>
          </a:p>
          <a:p>
            <a:pPr>
              <a:lnSpc>
                <a:spcPct val="140000"/>
              </a:lnSpc>
            </a:pPr>
            <a:r>
              <a:rPr lang="en-US" altLang="en-US" sz="1800" b="1">
                <a:latin typeface="Lato" panose="020F0502020204030203" pitchFamily="34" charset="0"/>
                <a:ea typeface="Lato" panose="020F0502020204030203" pitchFamily="34" charset="0"/>
                <a:cs typeface="Lato" panose="020F0502020204030203" pitchFamily="34" charset="0"/>
              </a:rPr>
              <a:t>Turnaround time </a:t>
            </a:r>
            <a:r>
              <a:rPr lang="en-US" altLang="en-US" sz="1800">
                <a:latin typeface="Lato" panose="020F0502020204030203" pitchFamily="34" charset="0"/>
                <a:ea typeface="Lato" panose="020F0502020204030203" pitchFamily="34" charset="0"/>
                <a:cs typeface="Lato" panose="020F0502020204030203" pitchFamily="34" charset="0"/>
              </a:rPr>
              <a:t>– tổng lượng thời gian để thực hiện một tiến trình: t/g chờ được đưa vào bộ nhớ + t/g chờ trong ready queue + t/g thực hiện bởi CPU + t/g thực hiện vào-ra </a:t>
            </a:r>
          </a:p>
          <a:p>
            <a:pPr>
              <a:lnSpc>
                <a:spcPct val="140000"/>
              </a:lnSpc>
            </a:pPr>
            <a:r>
              <a:rPr lang="en-US" altLang="en-US" sz="1800" b="1">
                <a:latin typeface="Lato" panose="020F0502020204030203" pitchFamily="34" charset="0"/>
                <a:ea typeface="Lato" panose="020F0502020204030203" pitchFamily="34" charset="0"/>
                <a:cs typeface="Lato" panose="020F0502020204030203" pitchFamily="34" charset="0"/>
              </a:rPr>
              <a:t>Waiting time</a:t>
            </a:r>
            <a:r>
              <a:rPr lang="en-US" altLang="en-US" sz="1800">
                <a:latin typeface="Lato" panose="020F0502020204030203" pitchFamily="34" charset="0"/>
                <a:ea typeface="Lato" panose="020F0502020204030203" pitchFamily="34" charset="0"/>
                <a:cs typeface="Lato" panose="020F0502020204030203" pitchFamily="34" charset="0"/>
              </a:rPr>
              <a:t> – lượng thời gian mà một tiến trình chờ đợi ở trong ready queue</a:t>
            </a:r>
          </a:p>
          <a:p>
            <a:pPr>
              <a:lnSpc>
                <a:spcPct val="140000"/>
              </a:lnSpc>
            </a:pPr>
            <a:r>
              <a:rPr lang="en-US" altLang="en-US" sz="1800" b="1">
                <a:latin typeface="Lato" panose="020F0502020204030203" pitchFamily="34" charset="0"/>
                <a:ea typeface="Lato" panose="020F0502020204030203" pitchFamily="34" charset="0"/>
                <a:cs typeface="Lato" panose="020F0502020204030203" pitchFamily="34" charset="0"/>
              </a:rPr>
              <a:t>Response time</a:t>
            </a:r>
            <a:r>
              <a:rPr lang="en-US" altLang="en-US" sz="1800">
                <a:latin typeface="Lato" panose="020F0502020204030203" pitchFamily="34" charset="0"/>
                <a:ea typeface="Lato" panose="020F0502020204030203" pitchFamily="34" charset="0"/>
                <a:cs typeface="Lato" panose="020F0502020204030203" pitchFamily="34" charset="0"/>
              </a:rPr>
              <a:t> – lượng thời gian tính từ khi có một yêu cầu được gửi đến khi có sự trả lời đầu tiên được phát ra, không phải là thời gian đưa ra kết quả của sự trả lời đó. → là tiêu chuẩn tốt.</a:t>
            </a:r>
          </a:p>
          <a:p>
            <a:pPr marL="0" indent="0">
              <a:lnSpc>
                <a:spcPct val="140000"/>
              </a:lnSpc>
              <a:buNone/>
            </a:pPr>
            <a:r>
              <a:rPr lang="en-US" altLang="en-US" sz="1800">
                <a:latin typeface="Lato" panose="020F0502020204030203" pitchFamily="34" charset="0"/>
                <a:ea typeface="Lato" panose="020F0502020204030203" pitchFamily="34" charset="0"/>
                <a:cs typeface="Lato" panose="020F0502020204030203" pitchFamily="34" charset="0"/>
              </a:rPr>
              <a:t>Source: </a:t>
            </a:r>
            <a:r>
              <a:rPr lang="en-US" altLang="en-US" sz="1800">
                <a:latin typeface="Lato" panose="020F0502020204030203" pitchFamily="34" charset="0"/>
                <a:ea typeface="Lato" panose="020F0502020204030203" pitchFamily="34" charset="0"/>
                <a:cs typeface="Lato" panose="020F0502020204030203" pitchFamily="34" charset="0"/>
                <a:hlinkClick r:id="rId2"/>
              </a:rPr>
              <a:t>https://www.geeksforgeeks.org/cpu-scheduling-in-operating-systems/</a:t>
            </a:r>
            <a:endParaRPr lang="en-US" altLang="en-US" sz="1800">
              <a:latin typeface="Lato" panose="020F0502020204030203" pitchFamily="34" charset="0"/>
              <a:ea typeface="Lato" panose="020F0502020204030203" pitchFamily="34" charset="0"/>
              <a:cs typeface="Lato" panose="020F0502020204030203" pitchFamily="34" charset="0"/>
            </a:endParaRPr>
          </a:p>
          <a:p>
            <a:pPr>
              <a:lnSpc>
                <a:spcPct val="140000"/>
              </a:lnSpc>
            </a:pPr>
            <a:endParaRPr lang="en-US" altLang="en-US" sz="1800">
              <a:latin typeface="Lato" panose="020F0502020204030203" pitchFamily="34" charset="0"/>
              <a:ea typeface="Lato" panose="020F0502020204030203" pitchFamily="34" charset="0"/>
              <a:cs typeface="Lato" panose="020F0502020204030203" pitchFamily="34" charset="0"/>
            </a:endParaRPr>
          </a:p>
        </p:txBody>
      </p:sp>
      <p:sp>
        <p:nvSpPr>
          <p:cNvPr id="36" name="Oval 4">
            <a:extLst>
              <a:ext uri="{FF2B5EF4-FFF2-40B4-BE49-F238E27FC236}">
                <a16:creationId xmlns:a16="http://schemas.microsoft.com/office/drawing/2014/main" id="{2D303976-5D1F-49F3-946D-C2EA3CC72C8E}"/>
              </a:ext>
            </a:extLst>
          </p:cNvPr>
          <p:cNvSpPr>
            <a:spLocks noChangeArrowheads="1"/>
          </p:cNvSpPr>
          <p:nvPr/>
        </p:nvSpPr>
        <p:spPr bwMode="auto">
          <a:xfrm>
            <a:off x="235077" y="1680701"/>
            <a:ext cx="785812" cy="42862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a:latin typeface="Lato" panose="020F0502020204030203" pitchFamily="34" charset="0"/>
                <a:ea typeface="Lato" panose="020F0502020204030203" pitchFamily="34" charset="0"/>
                <a:cs typeface="Lato" panose="020F0502020204030203" pitchFamily="34" charset="0"/>
              </a:rPr>
              <a:t>Max</a:t>
            </a:r>
          </a:p>
        </p:txBody>
      </p:sp>
      <p:sp>
        <p:nvSpPr>
          <p:cNvPr id="38" name="Oval 5">
            <a:extLst>
              <a:ext uri="{FF2B5EF4-FFF2-40B4-BE49-F238E27FC236}">
                <a16:creationId xmlns:a16="http://schemas.microsoft.com/office/drawing/2014/main" id="{8D0748C5-3476-4E56-A7AB-E8095B4F653F}"/>
              </a:ext>
            </a:extLst>
          </p:cNvPr>
          <p:cNvSpPr>
            <a:spLocks noChangeArrowheads="1"/>
          </p:cNvSpPr>
          <p:nvPr/>
        </p:nvSpPr>
        <p:spPr bwMode="auto">
          <a:xfrm>
            <a:off x="235077" y="2211507"/>
            <a:ext cx="785812" cy="428625"/>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a:latin typeface="Lato" panose="020F0502020204030203" pitchFamily="34" charset="0"/>
                <a:ea typeface="Lato" panose="020F0502020204030203" pitchFamily="34" charset="0"/>
                <a:cs typeface="Lato" panose="020F0502020204030203" pitchFamily="34" charset="0"/>
              </a:rPr>
              <a:t>Min</a:t>
            </a:r>
          </a:p>
        </p:txBody>
      </p:sp>
      <p:sp>
        <p:nvSpPr>
          <p:cNvPr id="39" name="Oval 6">
            <a:extLst>
              <a:ext uri="{FF2B5EF4-FFF2-40B4-BE49-F238E27FC236}">
                <a16:creationId xmlns:a16="http://schemas.microsoft.com/office/drawing/2014/main" id="{6FA2083F-C84B-4D1A-917A-54B6B98F4D80}"/>
              </a:ext>
            </a:extLst>
          </p:cNvPr>
          <p:cNvSpPr>
            <a:spLocks noChangeArrowheads="1"/>
          </p:cNvSpPr>
          <p:nvPr/>
        </p:nvSpPr>
        <p:spPr bwMode="auto">
          <a:xfrm>
            <a:off x="235077" y="1157287"/>
            <a:ext cx="785812" cy="42862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a:latin typeface="Lato" panose="020F0502020204030203" pitchFamily="34" charset="0"/>
                <a:ea typeface="Lato" panose="020F0502020204030203" pitchFamily="34" charset="0"/>
                <a:cs typeface="Lato" panose="020F0502020204030203" pitchFamily="34" charset="0"/>
              </a:rPr>
              <a:t>Max</a:t>
            </a:r>
          </a:p>
        </p:txBody>
      </p:sp>
      <p:sp>
        <p:nvSpPr>
          <p:cNvPr id="40" name="Oval 7">
            <a:extLst>
              <a:ext uri="{FF2B5EF4-FFF2-40B4-BE49-F238E27FC236}">
                <a16:creationId xmlns:a16="http://schemas.microsoft.com/office/drawing/2014/main" id="{5E9E4480-6559-41CF-80C1-627D15EBB312}"/>
              </a:ext>
            </a:extLst>
          </p:cNvPr>
          <p:cNvSpPr>
            <a:spLocks noChangeArrowheads="1"/>
          </p:cNvSpPr>
          <p:nvPr/>
        </p:nvSpPr>
        <p:spPr bwMode="auto">
          <a:xfrm>
            <a:off x="229295" y="4367392"/>
            <a:ext cx="785812" cy="428625"/>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a:latin typeface="Lato" panose="020F0502020204030203" pitchFamily="34" charset="0"/>
                <a:ea typeface="Lato" panose="020F0502020204030203" pitchFamily="34" charset="0"/>
                <a:cs typeface="Lato" panose="020F0502020204030203" pitchFamily="34" charset="0"/>
              </a:rPr>
              <a:t>Min</a:t>
            </a:r>
          </a:p>
        </p:txBody>
      </p:sp>
      <p:sp>
        <p:nvSpPr>
          <p:cNvPr id="42" name="Oval 8">
            <a:extLst>
              <a:ext uri="{FF2B5EF4-FFF2-40B4-BE49-F238E27FC236}">
                <a16:creationId xmlns:a16="http://schemas.microsoft.com/office/drawing/2014/main" id="{BB4C2ABC-1A48-4F67-830D-18B4202B5D18}"/>
              </a:ext>
            </a:extLst>
          </p:cNvPr>
          <p:cNvSpPr>
            <a:spLocks noChangeArrowheads="1"/>
          </p:cNvSpPr>
          <p:nvPr/>
        </p:nvSpPr>
        <p:spPr bwMode="auto">
          <a:xfrm>
            <a:off x="229295" y="3527485"/>
            <a:ext cx="785812" cy="428625"/>
          </a:xfrm>
          <a:prstGeom prst="ellipse">
            <a:avLst/>
          </a:prstGeom>
          <a:solidFill>
            <a:srgbClr val="00B05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a:latin typeface="Lato" panose="020F0502020204030203" pitchFamily="34" charset="0"/>
                <a:ea typeface="Lato" panose="020F0502020204030203" pitchFamily="34" charset="0"/>
                <a:cs typeface="Lato" panose="020F0502020204030203" pitchFamily="34" charset="0"/>
              </a:rPr>
              <a:t>Min</a:t>
            </a:r>
          </a:p>
        </p:txBody>
      </p:sp>
    </p:spTree>
    <p:extLst>
      <p:ext uri="{BB962C8B-B14F-4D97-AF65-F5344CB8AC3E}">
        <p14:creationId xmlns:p14="http://schemas.microsoft.com/office/powerpoint/2010/main" val="167081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down)">
                                      <p:cBhvr>
                                        <p:cTn id="7" dur="500"/>
                                        <p:tgtEl>
                                          <p:spTgt spid="3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arn(inVertical)">
                                      <p:cBhvr>
                                        <p:cTn id="15" dur="500"/>
                                        <p:tgtEl>
                                          <p:spTgt spid="3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barn(inVertical)">
                                      <p:cBhvr>
                                        <p:cTn id="18" dur="500"/>
                                        <p:tgtEl>
                                          <p:spTgt spid="4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barn(inVertical)">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262621-C3B2-487C-8C48-69107F4BAE64}"/>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17812E2C-0379-4B57-ABE3-0F73ED0283EE}"/>
              </a:ext>
            </a:extLst>
          </p:cNvPr>
          <p:cNvSpPr>
            <a:spLocks noGrp="1"/>
          </p:cNvSpPr>
          <p:nvPr>
            <p:ph type="title"/>
          </p:nvPr>
        </p:nvSpPr>
        <p:spPr/>
        <p:txBody>
          <a:bodyPr/>
          <a:lstStyle/>
          <a:p>
            <a:r>
              <a:rPr lang="en-US"/>
              <a:t>1.4. Hai thành phần của chiến lược định thời</a:t>
            </a:r>
          </a:p>
        </p:txBody>
      </p:sp>
      <p:sp>
        <p:nvSpPr>
          <p:cNvPr id="4" name="Text Placeholder 3">
            <a:extLst>
              <a:ext uri="{FF2B5EF4-FFF2-40B4-BE49-F238E27FC236}">
                <a16:creationId xmlns:a16="http://schemas.microsoft.com/office/drawing/2014/main" id="{0427D489-716F-4F79-A41E-C1D541CFFD92}"/>
              </a:ext>
            </a:extLst>
          </p:cNvPr>
          <p:cNvSpPr>
            <a:spLocks noGrp="1"/>
          </p:cNvSpPr>
          <p:nvPr>
            <p:ph type="body" sz="quarter" idx="13"/>
          </p:nvPr>
        </p:nvSpPr>
        <p:spPr>
          <a:xfrm>
            <a:off x="234950" y="963168"/>
            <a:ext cx="8674100" cy="2465832"/>
          </a:xfrm>
        </p:spPr>
        <p:txBody>
          <a:bodyPr/>
          <a:lstStyle/>
          <a:p>
            <a:pPr>
              <a:buFont typeface="Wingdings" panose="05000000000000000000" pitchFamily="2" charset="2"/>
              <a:buChar char="v"/>
            </a:pPr>
            <a:r>
              <a:rPr lang="en-US"/>
              <a:t>Hàm lựa chọn (Selection Function)</a:t>
            </a:r>
          </a:p>
          <a:p>
            <a:pPr>
              <a:buFontTx/>
              <a:buChar char="-"/>
            </a:pPr>
            <a:r>
              <a:rPr lang="en-US" sz="2000"/>
              <a:t>Xác định Process vào Ready queue sẽ được thực thi tiếp theo. Thường theo các tiêu chí sau:</a:t>
            </a:r>
          </a:p>
          <a:p>
            <a:pPr marL="0" indent="0">
              <a:buNone/>
            </a:pPr>
            <a:r>
              <a:rPr lang="en-US" sz="2000"/>
              <a:t>	+ w = tổng thời gian thực thi của hệ thống</a:t>
            </a:r>
          </a:p>
          <a:p>
            <a:pPr marL="0" indent="0">
              <a:buNone/>
            </a:pPr>
            <a:r>
              <a:rPr lang="en-US" sz="2000"/>
              <a:t>	+ e = thời gian đã được phục vụ</a:t>
            </a:r>
          </a:p>
          <a:p>
            <a:pPr marL="0" indent="0">
              <a:buNone/>
            </a:pPr>
            <a:r>
              <a:rPr lang="en-US" sz="2000"/>
              <a:t>	+ s = tổng thời gian thực thi của Process (bao gồm cả giá trị e)</a:t>
            </a:r>
          </a:p>
          <a:p>
            <a:pPr marL="0" indent="0">
              <a:buNone/>
            </a:pPr>
            <a:endParaRPr lang="en-US" sz="1800"/>
          </a:p>
          <a:p>
            <a:pPr marL="0" indent="0">
              <a:buNone/>
            </a:pPr>
            <a:endParaRPr lang="en-US"/>
          </a:p>
        </p:txBody>
      </p:sp>
      <p:sp>
        <p:nvSpPr>
          <p:cNvPr id="5" name="Text Placeholder 3">
            <a:extLst>
              <a:ext uri="{FF2B5EF4-FFF2-40B4-BE49-F238E27FC236}">
                <a16:creationId xmlns:a16="http://schemas.microsoft.com/office/drawing/2014/main" id="{90F5FAD5-B1E8-4D09-9021-44594C7527A8}"/>
              </a:ext>
            </a:extLst>
          </p:cNvPr>
          <p:cNvSpPr txBox="1">
            <a:spLocks/>
          </p:cNvSpPr>
          <p:nvPr/>
        </p:nvSpPr>
        <p:spPr>
          <a:xfrm>
            <a:off x="250683" y="3308353"/>
            <a:ext cx="8674100" cy="2465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t> Chế độ quyết định (Decision Mode)</a:t>
            </a:r>
          </a:p>
          <a:p>
            <a:pPr>
              <a:buFontTx/>
              <a:buChar char="-"/>
            </a:pPr>
            <a:r>
              <a:rPr lang="en-US" sz="2000"/>
              <a:t>Định nghĩa thời điểm hàm lựa chọn được thực thi:</a:t>
            </a:r>
          </a:p>
          <a:p>
            <a:pPr marL="0" indent="0">
              <a:buNone/>
            </a:pPr>
            <a:r>
              <a:rPr lang="en-US" sz="2000"/>
              <a:t>	+ </a:t>
            </a:r>
            <a:r>
              <a:rPr lang="en-US" sz="2000" i="1"/>
              <a:t>Nonpreemptive</a:t>
            </a:r>
            <a:r>
              <a:rPr lang="en-US" sz="2000"/>
              <a:t>: Một Process ở trạng thái running cho đến khi nó block hoặc terminated</a:t>
            </a:r>
          </a:p>
          <a:p>
            <a:pPr marL="0" indent="0">
              <a:buNone/>
            </a:pPr>
            <a:r>
              <a:rPr lang="en-US" sz="2000"/>
              <a:t>	+</a:t>
            </a:r>
            <a:r>
              <a:rPr lang="en-US" sz="2000" i="1"/>
              <a:t>Preemtive</a:t>
            </a:r>
            <a:r>
              <a:rPr lang="en-US" sz="2000"/>
              <a:t>: Process đang thực thi có thể bị ngắt và chuyển về trạng thái Ready. Tránh trường hợp một Process độc chiếm CPU.</a:t>
            </a:r>
          </a:p>
          <a:p>
            <a:pPr marL="457200" lvl="1" indent="0">
              <a:buNone/>
            </a:pPr>
            <a:endParaRPr lang="en-US" sz="1600"/>
          </a:p>
          <a:p>
            <a:pPr marL="914400" lvl="2" indent="0">
              <a:buNone/>
            </a:pPr>
            <a:endParaRPr lang="en-US" sz="1000"/>
          </a:p>
        </p:txBody>
      </p:sp>
    </p:spTree>
    <p:extLst>
      <p:ext uri="{BB962C8B-B14F-4D97-AF65-F5344CB8AC3E}">
        <p14:creationId xmlns:p14="http://schemas.microsoft.com/office/powerpoint/2010/main" val="167889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DDFC75-CDD8-4924-A21C-283310514F27}"/>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6" name="Title 2">
            <a:extLst>
              <a:ext uri="{FF2B5EF4-FFF2-40B4-BE49-F238E27FC236}">
                <a16:creationId xmlns:a16="http://schemas.microsoft.com/office/drawing/2014/main" id="{59F1775D-F1A6-4B38-89C3-F233E38D7CDD}"/>
              </a:ext>
            </a:extLst>
          </p:cNvPr>
          <p:cNvSpPr>
            <a:spLocks noGrp="1"/>
          </p:cNvSpPr>
          <p:nvPr>
            <p:ph type="title"/>
          </p:nvPr>
        </p:nvSpPr>
        <p:spPr>
          <a:xfrm>
            <a:off x="235077" y="78613"/>
            <a:ext cx="8673846" cy="451739"/>
          </a:xfrm>
        </p:spPr>
        <p:txBody>
          <a:bodyPr/>
          <a:lstStyle/>
          <a:p>
            <a:r>
              <a:rPr lang="en-US"/>
              <a:t>1.4. Hai thành phần của chiến lược định thời</a:t>
            </a:r>
          </a:p>
        </p:txBody>
      </p:sp>
      <p:pic>
        <p:nvPicPr>
          <p:cNvPr id="8" name="Picture 7">
            <a:extLst>
              <a:ext uri="{FF2B5EF4-FFF2-40B4-BE49-F238E27FC236}">
                <a16:creationId xmlns:a16="http://schemas.microsoft.com/office/drawing/2014/main" id="{DAE04DC1-9E0E-4FC8-AB47-A9650796FAD0}"/>
              </a:ext>
            </a:extLst>
          </p:cNvPr>
          <p:cNvPicPr>
            <a:picLocks noChangeAspect="1"/>
          </p:cNvPicPr>
          <p:nvPr/>
        </p:nvPicPr>
        <p:blipFill>
          <a:blip r:embed="rId2"/>
          <a:stretch>
            <a:fillRect/>
          </a:stretch>
        </p:blipFill>
        <p:spPr>
          <a:xfrm>
            <a:off x="1114322" y="1091573"/>
            <a:ext cx="6915355" cy="3713681"/>
          </a:xfrm>
          <a:prstGeom prst="rect">
            <a:avLst/>
          </a:prstGeom>
        </p:spPr>
      </p:pic>
      <p:sp>
        <p:nvSpPr>
          <p:cNvPr id="9" name="Text Placeholder 3">
            <a:extLst>
              <a:ext uri="{FF2B5EF4-FFF2-40B4-BE49-F238E27FC236}">
                <a16:creationId xmlns:a16="http://schemas.microsoft.com/office/drawing/2014/main" id="{5F2106EC-E55F-4C3E-ABBB-D71361776B98}"/>
              </a:ext>
            </a:extLst>
          </p:cNvPr>
          <p:cNvSpPr>
            <a:spLocks noGrp="1"/>
          </p:cNvSpPr>
          <p:nvPr>
            <p:ph type="body" sz="quarter" idx="13"/>
          </p:nvPr>
        </p:nvSpPr>
        <p:spPr>
          <a:xfrm>
            <a:off x="250683" y="868999"/>
            <a:ext cx="8674100" cy="2465832"/>
          </a:xfrm>
        </p:spPr>
        <p:txBody>
          <a:bodyPr/>
          <a:lstStyle/>
          <a:p>
            <a:pPr>
              <a:buFont typeface="Wingdings" panose="05000000000000000000" pitchFamily="2" charset="2"/>
              <a:buChar char="v"/>
            </a:pPr>
            <a:r>
              <a:rPr lang="en-US"/>
              <a:t> Thời điểm thực thi </a:t>
            </a:r>
            <a:r>
              <a:rPr lang="en-US" i="1"/>
              <a:t>Selection Function (SF)</a:t>
            </a:r>
          </a:p>
          <a:p>
            <a:pPr marL="0" indent="0">
              <a:buNone/>
            </a:pPr>
            <a:endParaRPr lang="en-US"/>
          </a:p>
          <a:p>
            <a:pPr marL="0" indent="0">
              <a:buNone/>
            </a:pPr>
            <a:endParaRPr lang="en-US"/>
          </a:p>
        </p:txBody>
      </p:sp>
      <p:sp>
        <p:nvSpPr>
          <p:cNvPr id="10" name="Text Placeholder 3">
            <a:extLst>
              <a:ext uri="{FF2B5EF4-FFF2-40B4-BE49-F238E27FC236}">
                <a16:creationId xmlns:a16="http://schemas.microsoft.com/office/drawing/2014/main" id="{324BA1E8-5CE0-4229-BE49-CF57AF6D3AB1}"/>
              </a:ext>
            </a:extLst>
          </p:cNvPr>
          <p:cNvSpPr txBox="1">
            <a:spLocks/>
          </p:cNvSpPr>
          <p:nvPr/>
        </p:nvSpPr>
        <p:spPr>
          <a:xfrm>
            <a:off x="196593" y="4778471"/>
            <a:ext cx="8674100" cy="15175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11" name="Text Placeholder 3">
            <a:extLst>
              <a:ext uri="{FF2B5EF4-FFF2-40B4-BE49-F238E27FC236}">
                <a16:creationId xmlns:a16="http://schemas.microsoft.com/office/drawing/2014/main" id="{DC1FA64F-AF20-432C-A411-88546D1C6C77}"/>
              </a:ext>
            </a:extLst>
          </p:cNvPr>
          <p:cNvSpPr txBox="1">
            <a:spLocks/>
          </p:cNvSpPr>
          <p:nvPr/>
        </p:nvSpPr>
        <p:spPr>
          <a:xfrm>
            <a:off x="468142" y="4663938"/>
            <a:ext cx="8207714" cy="2090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i="1"/>
              <a:t>Nonpreemptive: </a:t>
            </a:r>
            <a:r>
              <a:rPr lang="en-US" sz="1800"/>
              <a:t>chỉ thực thi SF trong trường hợp (1) và (4): quá trình running nếu bị ngắt sẽ tiếp tục running sau đó.</a:t>
            </a:r>
          </a:p>
          <a:p>
            <a:pPr>
              <a:buFont typeface="Wingdings" panose="05000000000000000000" pitchFamily="2" charset="2"/>
              <a:buChar char="Ø"/>
            </a:pPr>
            <a:r>
              <a:rPr lang="en-US" sz="1800" i="1"/>
              <a:t>Preemptive: ngoài trường hợp (1) và (4) còn thực thi thêm SF trong trường hợp (2) hoặc (3) (hoặc đồng thời cả (2) và (3) ).</a:t>
            </a:r>
          </a:p>
          <a:p>
            <a:pPr marL="0" indent="0">
              <a:buNone/>
            </a:pPr>
            <a:r>
              <a:rPr lang="en-US" sz="1800" i="1"/>
              <a:t>Source: </a:t>
            </a:r>
            <a:r>
              <a:rPr lang="en-US" sz="1800" i="1">
                <a:hlinkClick r:id="rId3"/>
              </a:rPr>
              <a:t>https://www.youtube.com/watch?v=4DhFmL-6SDA&amp;list=PLBlnK6fEyqRitWSE_AyyySWfhRgyA-rHk&amp;index=3</a:t>
            </a:r>
            <a:endParaRPr lang="en-US" sz="1800" i="1"/>
          </a:p>
          <a:p>
            <a:pPr>
              <a:buFont typeface="Wingdings" panose="05000000000000000000" pitchFamily="2" charset="2"/>
              <a:buChar char="Ø"/>
            </a:pPr>
            <a:endParaRPr lang="en-US" sz="1800" i="1"/>
          </a:p>
        </p:txBody>
      </p:sp>
    </p:spTree>
    <p:extLst>
      <p:ext uri="{BB962C8B-B14F-4D97-AF65-F5344CB8AC3E}">
        <p14:creationId xmlns:p14="http://schemas.microsoft.com/office/powerpoint/2010/main" val="25467615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TotalTime>
  <Words>2589</Words>
  <Application>Microsoft Office PowerPoint</Application>
  <PresentationFormat>On-screen Show (4:3)</PresentationFormat>
  <Paragraphs>299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Lato</vt:lpstr>
      <vt:lpstr>Symbol</vt:lpstr>
      <vt:lpstr>Wingdings</vt:lpstr>
      <vt:lpstr>Office Theme</vt:lpstr>
      <vt:lpstr>PowerPoint Presentation</vt:lpstr>
      <vt:lpstr>PowerPoint Presentation</vt:lpstr>
      <vt:lpstr>TỔNG QUAN</vt:lpstr>
      <vt:lpstr>Phần 1: Lý thuyết về Scheduling</vt:lpstr>
      <vt:lpstr>1.1. Đặt vấn đề</vt:lpstr>
      <vt:lpstr>1.2. Phân loại các hoạt động định thời (Scheduling)</vt:lpstr>
      <vt:lpstr>1.3. Các tiêu chuẩn định thời CPU</vt:lpstr>
      <vt:lpstr>1.4. Hai thành phần của chiến lược định thời</vt:lpstr>
      <vt:lpstr>1.4. Hai thành phần của chiến lược định thời</vt:lpstr>
      <vt:lpstr>Phần 2: Scheduling Policies</vt:lpstr>
      <vt:lpstr>2.1. Time-sharing Scheduling</vt:lpstr>
      <vt:lpstr>2.2. Real-time Scheduling</vt:lpstr>
      <vt:lpstr>Phần 3: Mô phỏng và đánh giá một số giải thuật Scheduling</vt:lpstr>
      <vt:lpstr>3.1. Một số thông số cần lưu ý</vt:lpstr>
      <vt:lpstr>3.2. Mô phỏng một số giải thuật</vt:lpstr>
      <vt:lpstr>3.2.1. First Come – First Served (FCFS)</vt:lpstr>
      <vt:lpstr>3.2.2. Short Job First (SJF)</vt:lpstr>
      <vt:lpstr>3.2.3. Round – Robin (RR)</vt:lpstr>
      <vt:lpstr>Phần 4: Đánh giá trên Linux</vt:lpstr>
      <vt:lpstr>Bài toán đặt ra</vt:lpstr>
      <vt:lpstr>4.1. Trường hợp 1: SCHED_OTHER; NI thay đổi</vt:lpstr>
      <vt:lpstr>4.1. Trường hợp 1: SCHED_OTHER; NI thay đổi</vt:lpstr>
      <vt:lpstr>4.2. Trường hợp 2: Thay đổi Scheduling Policies</vt:lpstr>
      <vt:lpstr>4.2. Trường hợp 2: Thay đổi Scheduling Policies</vt:lpstr>
      <vt:lpstr>4.3. Trường hợp 3: Tương tự TH2, thay đổi NI</vt:lpstr>
      <vt:lpstr>4.3. Trường hợp 3: Tương tự TH2, thay đổi NI</vt:lpstr>
      <vt:lpstr>4.4. Theo dõi sự khác biệt trên Web Server</vt:lpstr>
      <vt:lpstr>4.4. Theo dõi sự khác biệt trên Web Server</vt:lpstr>
      <vt:lpstr>Phần 5: Tổng kết</vt:lpstr>
      <vt:lpstr>5.1 Nhận xét kết quả tổng quan</vt:lpstr>
      <vt:lpstr>5.2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DUONG CONG KIEN 20182614</cp:lastModifiedBy>
  <cp:revision>81</cp:revision>
  <dcterms:created xsi:type="dcterms:W3CDTF">2021-05-28T04:32:29Z</dcterms:created>
  <dcterms:modified xsi:type="dcterms:W3CDTF">2022-02-24T12:51:38Z</dcterms:modified>
</cp:coreProperties>
</file>