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3648" r:id="rId1"/>
  </p:sldMasterIdLst>
  <p:notesMasterIdLst>
    <p:notesMasterId r:id="rId34"/>
  </p:notesMasterIdLst>
  <p:sldIdLst>
    <p:sldId id="256" r:id="rId2"/>
    <p:sldId id="294" r:id="rId3"/>
    <p:sldId id="267" r:id="rId4"/>
    <p:sldId id="295" r:id="rId5"/>
    <p:sldId id="296" r:id="rId6"/>
    <p:sldId id="302" r:id="rId7"/>
    <p:sldId id="312" r:id="rId8"/>
    <p:sldId id="297" r:id="rId9"/>
    <p:sldId id="298" r:id="rId10"/>
    <p:sldId id="299" r:id="rId11"/>
    <p:sldId id="300" r:id="rId12"/>
    <p:sldId id="313" r:id="rId13"/>
    <p:sldId id="301" r:id="rId14"/>
    <p:sldId id="303" r:id="rId15"/>
    <p:sldId id="304" r:id="rId16"/>
    <p:sldId id="305" r:id="rId17"/>
    <p:sldId id="306" r:id="rId18"/>
    <p:sldId id="314" r:id="rId19"/>
    <p:sldId id="307" r:id="rId20"/>
    <p:sldId id="315" r:id="rId21"/>
    <p:sldId id="316" r:id="rId22"/>
    <p:sldId id="309" r:id="rId23"/>
    <p:sldId id="310" r:id="rId24"/>
    <p:sldId id="317" r:id="rId25"/>
    <p:sldId id="318" r:id="rId26"/>
    <p:sldId id="319" r:id="rId27"/>
    <p:sldId id="320" r:id="rId28"/>
    <p:sldId id="321" r:id="rId29"/>
    <p:sldId id="322" r:id="rId30"/>
    <p:sldId id="323" r:id="rId31"/>
    <p:sldId id="311" r:id="rId32"/>
    <p:sldId id="280" r:id="rId3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5" roundtripDataSignature="AMtx7mjNs6OnlgQ2EDBkLLeJa/6UNX27l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 HOANG ANH 20182337" initials="LHA2" lastIdx="4" clrIdx="0">
    <p:extLst>
      <p:ext uri="{19B8F6BF-5375-455C-9EA6-DF929625EA0E}">
        <p15:presenceInfo xmlns:p15="http://schemas.microsoft.com/office/powerpoint/2012/main" userId="LE HOANG ANH 20182337"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4AF4758-EED3-413A-9D57-9808416EBA4D}">
  <a:tblStyle styleId="{84AF4758-EED3-413A-9D57-9808416EBA4D}"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6" d="100"/>
          <a:sy n="96" d="100"/>
        </p:scale>
        <p:origin x="1066" y="-13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5" name="Google Shape;345;p2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27"/>
          <p:cNvSpPr txBox="1">
            <a:spLocks noGrp="1"/>
          </p:cNvSpPr>
          <p:nvPr>
            <p:ph type="ctrTitle"/>
          </p:nvPr>
        </p:nvSpPr>
        <p:spPr>
          <a:xfrm>
            <a:off x="1143000" y="1538287"/>
            <a:ext cx="6858000" cy="2387600"/>
          </a:xfrm>
          <a:prstGeom prst="rect">
            <a:avLst/>
          </a:prstGeom>
          <a:noFill/>
          <a:ln>
            <a:noFill/>
          </a:ln>
        </p:spPr>
        <p:txBody>
          <a:bodyPr spcFirstLastPara="1" wrap="square" lIns="91425" tIns="45700" rIns="91425" bIns="45700" anchor="b" anchorCtr="0">
            <a:normAutofit/>
          </a:bodyPr>
          <a:lstStyle>
            <a:lvl1pPr marR="0" lvl="0" algn="ctr">
              <a:lnSpc>
                <a:spcPct val="90000"/>
              </a:lnSpc>
              <a:spcBef>
                <a:spcPts val="0"/>
              </a:spcBef>
              <a:spcAft>
                <a:spcPts val="0"/>
              </a:spcAft>
              <a:buClr>
                <a:srgbClr val="3F3F3F"/>
              </a:buClr>
              <a:buSzPts val="4400"/>
              <a:buFont typeface="Calibri"/>
              <a:buNone/>
              <a:defRPr sz="4400">
                <a:solidFill>
                  <a:srgbClr val="3F3F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7"/>
          <p:cNvSpPr txBox="1">
            <a:spLocks noGrp="1"/>
          </p:cNvSpPr>
          <p:nvPr>
            <p:ph type="subTitle" idx="1"/>
          </p:nvPr>
        </p:nvSpPr>
        <p:spPr>
          <a:xfrm>
            <a:off x="1143000" y="43132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lt1"/>
              </a:buClr>
              <a:buSzPts val="2800"/>
              <a:buNone/>
              <a:defRPr sz="2800">
                <a:solidFill>
                  <a:schemeClr val="lt1"/>
                </a:solidFill>
              </a:defRPr>
            </a:lvl1pPr>
            <a:lvl2pPr lvl="1" algn="ctr">
              <a:lnSpc>
                <a:spcPct val="90000"/>
              </a:lnSpc>
              <a:spcBef>
                <a:spcPts val="375"/>
              </a:spcBef>
              <a:spcAft>
                <a:spcPts val="0"/>
              </a:spcAft>
              <a:buClr>
                <a:srgbClr val="3F3F3F"/>
              </a:buClr>
              <a:buSzPts val="1500"/>
              <a:buNone/>
              <a:defRPr sz="1500"/>
            </a:lvl2pPr>
            <a:lvl3pPr lvl="2" algn="ctr">
              <a:lnSpc>
                <a:spcPct val="90000"/>
              </a:lnSpc>
              <a:spcBef>
                <a:spcPts val="375"/>
              </a:spcBef>
              <a:spcAft>
                <a:spcPts val="0"/>
              </a:spcAft>
              <a:buClr>
                <a:srgbClr val="3F3F3F"/>
              </a:buClr>
              <a:buSzPts val="1350"/>
              <a:buNone/>
              <a:defRPr sz="1350"/>
            </a:lvl3pPr>
            <a:lvl4pPr lvl="3" algn="ctr">
              <a:lnSpc>
                <a:spcPct val="90000"/>
              </a:lnSpc>
              <a:spcBef>
                <a:spcPts val="375"/>
              </a:spcBef>
              <a:spcAft>
                <a:spcPts val="0"/>
              </a:spcAft>
              <a:buClr>
                <a:srgbClr val="3F3F3F"/>
              </a:buClr>
              <a:buSzPts val="1200"/>
              <a:buNone/>
              <a:defRPr sz="1200"/>
            </a:lvl4pPr>
            <a:lvl5pPr lvl="4" algn="ctr">
              <a:lnSpc>
                <a:spcPct val="90000"/>
              </a:lnSpc>
              <a:spcBef>
                <a:spcPts val="375"/>
              </a:spcBef>
              <a:spcAft>
                <a:spcPts val="0"/>
              </a:spcAft>
              <a:buClr>
                <a:srgbClr val="3F3F3F"/>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18" name="Google Shape;18;p2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37"/>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37"/>
          <p:cNvSpPr txBox="1">
            <a:spLocks noGrp="1"/>
          </p:cNvSpPr>
          <p:nvPr>
            <p:ph type="body" idx="1"/>
          </p:nvPr>
        </p:nvSpPr>
        <p:spPr>
          <a:xfrm rot="5400000">
            <a:off x="623093" y="370681"/>
            <a:ext cx="5811838"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rgbClr val="3F3F3F"/>
              </a:buClr>
              <a:buSzPts val="1800"/>
              <a:buChar char="•"/>
              <a:defRPr/>
            </a:lvl1pPr>
            <a:lvl2pPr marL="914400" lvl="1" indent="-342900" algn="l">
              <a:lnSpc>
                <a:spcPct val="90000"/>
              </a:lnSpc>
              <a:spcBef>
                <a:spcPts val="375"/>
              </a:spcBef>
              <a:spcAft>
                <a:spcPts val="0"/>
              </a:spcAft>
              <a:buClr>
                <a:srgbClr val="3F3F3F"/>
              </a:buClr>
              <a:buSzPts val="1800"/>
              <a:buChar char="•"/>
              <a:defRPr/>
            </a:lvl2pPr>
            <a:lvl3pPr marL="1371600" lvl="2" indent="-342900" algn="l">
              <a:lnSpc>
                <a:spcPct val="90000"/>
              </a:lnSpc>
              <a:spcBef>
                <a:spcPts val="375"/>
              </a:spcBef>
              <a:spcAft>
                <a:spcPts val="0"/>
              </a:spcAft>
              <a:buClr>
                <a:srgbClr val="3F3F3F"/>
              </a:buClr>
              <a:buSzPts val="1800"/>
              <a:buChar char="•"/>
              <a:defRPr/>
            </a:lvl3pPr>
            <a:lvl4pPr marL="1828800" lvl="3" indent="-342900" algn="l">
              <a:lnSpc>
                <a:spcPct val="90000"/>
              </a:lnSpc>
              <a:spcBef>
                <a:spcPts val="375"/>
              </a:spcBef>
              <a:spcAft>
                <a:spcPts val="0"/>
              </a:spcAft>
              <a:buClr>
                <a:srgbClr val="3F3F3F"/>
              </a:buClr>
              <a:buSzPts val="1800"/>
              <a:buChar char="•"/>
              <a:defRPr/>
            </a:lvl4pPr>
            <a:lvl5pPr marL="2286000" lvl="4" indent="-342900" algn="l">
              <a:lnSpc>
                <a:spcPct val="90000"/>
              </a:lnSpc>
              <a:spcBef>
                <a:spcPts val="375"/>
              </a:spcBef>
              <a:spcAft>
                <a:spcPts val="0"/>
              </a:spcAft>
              <a:buClr>
                <a:srgbClr val="3F3F3F"/>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0" name="Google Shape;80;p3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3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Title 6">
            <a:extLst>
              <a:ext uri="{FF2B5EF4-FFF2-40B4-BE49-F238E27FC236}">
                <a16:creationId xmlns:a16="http://schemas.microsoft.com/office/drawing/2014/main" id="{689FBFE6-E7AD-40DE-88B8-794C73F956C5}"/>
              </a:ext>
            </a:extLst>
          </p:cNvPr>
          <p:cNvSpPr>
            <a:spLocks noGrp="1"/>
          </p:cNvSpPr>
          <p:nvPr>
            <p:ph type="title" hasCustomPrompt="1"/>
          </p:nvPr>
        </p:nvSpPr>
        <p:spPr>
          <a:xfrm>
            <a:off x="3511295" y="224917"/>
            <a:ext cx="5397627" cy="451739"/>
          </a:xfrm>
          <a:prstGeom prst="rect">
            <a:avLst/>
          </a:prstGeom>
        </p:spPr>
        <p:txBody>
          <a:bodyPr/>
          <a:lstStyle>
            <a:lvl1pPr>
              <a:defRPr sz="2800" b="1">
                <a:solidFill>
                  <a:schemeClr val="tx1"/>
                </a:solidFill>
                <a:latin typeface="Lato" panose="020F0502020204030203" pitchFamily="34" charset="0"/>
                <a:ea typeface="Lato" panose="020F0502020204030203" pitchFamily="34" charset="0"/>
                <a:cs typeface="Lato" panose="020F0502020204030203" pitchFamily="34" charset="0"/>
              </a:defRPr>
            </a:lvl1pPr>
          </a:lstStyle>
          <a:p>
            <a:r>
              <a:rPr lang="en-US" dirty="0"/>
              <a:t>Title 4: ……………………………………</a:t>
            </a:r>
          </a:p>
        </p:txBody>
      </p:sp>
      <p:sp>
        <p:nvSpPr>
          <p:cNvPr id="12" name="Text Placeholder 7">
            <a:extLst>
              <a:ext uri="{FF2B5EF4-FFF2-40B4-BE49-F238E27FC236}">
                <a16:creationId xmlns:a16="http://schemas.microsoft.com/office/drawing/2014/main" id="{1C2ED7A5-CBB5-4B5C-BD2A-3596087A71FA}"/>
              </a:ext>
            </a:extLst>
          </p:cNvPr>
          <p:cNvSpPr>
            <a:spLocks noGrp="1"/>
          </p:cNvSpPr>
          <p:nvPr>
            <p:ph type="body" sz="quarter" idx="13"/>
          </p:nvPr>
        </p:nvSpPr>
        <p:spPr>
          <a:xfrm>
            <a:off x="3524251" y="1011238"/>
            <a:ext cx="5384672" cy="5529262"/>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Date Placeholder 3">
            <a:extLst>
              <a:ext uri="{FF2B5EF4-FFF2-40B4-BE49-F238E27FC236}">
                <a16:creationId xmlns:a16="http://schemas.microsoft.com/office/drawing/2014/main" id="{E21F2271-B488-4DC9-A50E-592D82F22CE9}"/>
              </a:ext>
            </a:extLst>
          </p:cNvPr>
          <p:cNvSpPr>
            <a:spLocks noGrp="1"/>
          </p:cNvSpPr>
          <p:nvPr>
            <p:ph type="dt" sz="half" idx="10"/>
          </p:nvPr>
        </p:nvSpPr>
        <p:spPr>
          <a:xfrm>
            <a:off x="628650" y="6565257"/>
            <a:ext cx="2057400" cy="365125"/>
          </a:xfrm>
          <a:prstGeom prst="rect">
            <a:avLst/>
          </a:prstGeom>
        </p:spPr>
        <p:txBody>
          <a:bodyPr/>
          <a:lstStyle>
            <a:lvl1pPr>
              <a:defRPr sz="1200" b="1">
                <a:solidFill>
                  <a:schemeClr val="bg1">
                    <a:lumMod val="95000"/>
                  </a:schemeClr>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12/20/2021</a:t>
            </a:fld>
            <a:endParaRPr lang="en-US"/>
          </a:p>
        </p:txBody>
      </p:sp>
      <p:sp>
        <p:nvSpPr>
          <p:cNvPr id="14" name="Footer Placeholder 4">
            <a:extLst>
              <a:ext uri="{FF2B5EF4-FFF2-40B4-BE49-F238E27FC236}">
                <a16:creationId xmlns:a16="http://schemas.microsoft.com/office/drawing/2014/main" id="{706E966D-F219-41DE-82BF-3F3121B7DCCC}"/>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dirty="0"/>
          </a:p>
        </p:txBody>
      </p:sp>
      <p:sp>
        <p:nvSpPr>
          <p:cNvPr id="15" name="Slide Number Placeholder 5">
            <a:extLst>
              <a:ext uri="{FF2B5EF4-FFF2-40B4-BE49-F238E27FC236}">
                <a16:creationId xmlns:a16="http://schemas.microsoft.com/office/drawing/2014/main" id="{AF61A491-C108-489A-B2EA-9FC27DAD4D24}"/>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Tree>
    <p:extLst>
      <p:ext uri="{BB962C8B-B14F-4D97-AF65-F5344CB8AC3E}">
        <p14:creationId xmlns:p14="http://schemas.microsoft.com/office/powerpoint/2010/main" val="1627780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8"/>
          <p:cNvSpPr txBox="1">
            <a:spLocks noGrp="1"/>
          </p:cNvSpPr>
          <p:nvPr>
            <p:ph type="title"/>
          </p:nvPr>
        </p:nvSpPr>
        <p:spPr>
          <a:xfrm>
            <a:off x="488950" y="-87315"/>
            <a:ext cx="80264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8"/>
          <p:cNvSpPr txBox="1">
            <a:spLocks noGrp="1"/>
          </p:cNvSpPr>
          <p:nvPr>
            <p:ph type="body" idx="1"/>
          </p:nvPr>
        </p:nvSpPr>
        <p:spPr>
          <a:xfrm>
            <a:off x="488950" y="1346200"/>
            <a:ext cx="8026400" cy="490219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rgbClr val="3F3F3F"/>
              </a:buClr>
              <a:buSzPts val="1800"/>
              <a:buChar char="•"/>
              <a:defRPr/>
            </a:lvl1pPr>
            <a:lvl2pPr marL="914400" lvl="1" indent="-342900" algn="l">
              <a:lnSpc>
                <a:spcPct val="90000"/>
              </a:lnSpc>
              <a:spcBef>
                <a:spcPts val="375"/>
              </a:spcBef>
              <a:spcAft>
                <a:spcPts val="0"/>
              </a:spcAft>
              <a:buClr>
                <a:srgbClr val="3F3F3F"/>
              </a:buClr>
              <a:buSzPts val="1800"/>
              <a:buChar char="•"/>
              <a:defRPr/>
            </a:lvl2pPr>
            <a:lvl3pPr marL="1371600" lvl="2" indent="-342900" algn="l">
              <a:lnSpc>
                <a:spcPct val="90000"/>
              </a:lnSpc>
              <a:spcBef>
                <a:spcPts val="375"/>
              </a:spcBef>
              <a:spcAft>
                <a:spcPts val="0"/>
              </a:spcAft>
              <a:buClr>
                <a:srgbClr val="3F3F3F"/>
              </a:buClr>
              <a:buSzPts val="1800"/>
              <a:buChar char="•"/>
              <a:defRPr/>
            </a:lvl3pPr>
            <a:lvl4pPr marL="1828800" lvl="3" indent="-342900" algn="l">
              <a:lnSpc>
                <a:spcPct val="90000"/>
              </a:lnSpc>
              <a:spcBef>
                <a:spcPts val="375"/>
              </a:spcBef>
              <a:spcAft>
                <a:spcPts val="0"/>
              </a:spcAft>
              <a:buClr>
                <a:srgbClr val="3F3F3F"/>
              </a:buClr>
              <a:buSzPts val="1800"/>
              <a:buChar char="•"/>
              <a:defRPr/>
            </a:lvl4pPr>
            <a:lvl5pPr marL="2286000" lvl="4" indent="-342900" algn="l">
              <a:lnSpc>
                <a:spcPct val="90000"/>
              </a:lnSpc>
              <a:spcBef>
                <a:spcPts val="375"/>
              </a:spcBef>
              <a:spcAft>
                <a:spcPts val="0"/>
              </a:spcAft>
              <a:buClr>
                <a:srgbClr val="3F3F3F"/>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4" name="Google Shape;24;p2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30"/>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30"/>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37" name="Google Shape;37;p3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3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3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31"/>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31"/>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rgbClr val="3F3F3F"/>
              </a:buClr>
              <a:buSzPts val="1800"/>
              <a:buNone/>
              <a:defRPr sz="1800" b="1"/>
            </a:lvl1pPr>
            <a:lvl2pPr marL="914400" lvl="1" indent="-228600" algn="l">
              <a:lnSpc>
                <a:spcPct val="90000"/>
              </a:lnSpc>
              <a:spcBef>
                <a:spcPts val="375"/>
              </a:spcBef>
              <a:spcAft>
                <a:spcPts val="0"/>
              </a:spcAft>
              <a:buClr>
                <a:srgbClr val="3F3F3F"/>
              </a:buClr>
              <a:buSzPts val="1500"/>
              <a:buNone/>
              <a:defRPr sz="1500" b="1"/>
            </a:lvl2pPr>
            <a:lvl3pPr marL="1371600" lvl="2" indent="-228600" algn="l">
              <a:lnSpc>
                <a:spcPct val="90000"/>
              </a:lnSpc>
              <a:spcBef>
                <a:spcPts val="375"/>
              </a:spcBef>
              <a:spcAft>
                <a:spcPts val="0"/>
              </a:spcAft>
              <a:buClr>
                <a:srgbClr val="3F3F3F"/>
              </a:buClr>
              <a:buSzPts val="1350"/>
              <a:buNone/>
              <a:defRPr sz="1350" b="1"/>
            </a:lvl3pPr>
            <a:lvl4pPr marL="1828800" lvl="3" indent="-228600" algn="l">
              <a:lnSpc>
                <a:spcPct val="90000"/>
              </a:lnSpc>
              <a:spcBef>
                <a:spcPts val="375"/>
              </a:spcBef>
              <a:spcAft>
                <a:spcPts val="0"/>
              </a:spcAft>
              <a:buClr>
                <a:srgbClr val="3F3F3F"/>
              </a:buClr>
              <a:buSzPts val="1200"/>
              <a:buNone/>
              <a:defRPr sz="1200" b="1"/>
            </a:lvl4pPr>
            <a:lvl5pPr marL="2286000" lvl="4" indent="-228600" algn="l">
              <a:lnSpc>
                <a:spcPct val="90000"/>
              </a:lnSpc>
              <a:spcBef>
                <a:spcPts val="375"/>
              </a:spcBef>
              <a:spcAft>
                <a:spcPts val="0"/>
              </a:spcAft>
              <a:buClr>
                <a:srgbClr val="3F3F3F"/>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3" name="Google Shape;43;p31"/>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rgbClr val="3F3F3F"/>
              </a:buClr>
              <a:buSzPts val="1800"/>
              <a:buChar char="•"/>
              <a:defRPr/>
            </a:lvl1pPr>
            <a:lvl2pPr marL="914400" lvl="1" indent="-342900" algn="l">
              <a:lnSpc>
                <a:spcPct val="90000"/>
              </a:lnSpc>
              <a:spcBef>
                <a:spcPts val="375"/>
              </a:spcBef>
              <a:spcAft>
                <a:spcPts val="0"/>
              </a:spcAft>
              <a:buClr>
                <a:srgbClr val="3F3F3F"/>
              </a:buClr>
              <a:buSzPts val="1800"/>
              <a:buChar char="•"/>
              <a:defRPr/>
            </a:lvl2pPr>
            <a:lvl3pPr marL="1371600" lvl="2" indent="-342900" algn="l">
              <a:lnSpc>
                <a:spcPct val="90000"/>
              </a:lnSpc>
              <a:spcBef>
                <a:spcPts val="375"/>
              </a:spcBef>
              <a:spcAft>
                <a:spcPts val="0"/>
              </a:spcAft>
              <a:buClr>
                <a:srgbClr val="3F3F3F"/>
              </a:buClr>
              <a:buSzPts val="1800"/>
              <a:buChar char="•"/>
              <a:defRPr/>
            </a:lvl3pPr>
            <a:lvl4pPr marL="1828800" lvl="3" indent="-342900" algn="l">
              <a:lnSpc>
                <a:spcPct val="90000"/>
              </a:lnSpc>
              <a:spcBef>
                <a:spcPts val="375"/>
              </a:spcBef>
              <a:spcAft>
                <a:spcPts val="0"/>
              </a:spcAft>
              <a:buClr>
                <a:srgbClr val="3F3F3F"/>
              </a:buClr>
              <a:buSzPts val="1800"/>
              <a:buChar char="•"/>
              <a:defRPr/>
            </a:lvl4pPr>
            <a:lvl5pPr marL="2286000" lvl="4" indent="-342900" algn="l">
              <a:lnSpc>
                <a:spcPct val="90000"/>
              </a:lnSpc>
              <a:spcBef>
                <a:spcPts val="375"/>
              </a:spcBef>
              <a:spcAft>
                <a:spcPts val="0"/>
              </a:spcAft>
              <a:buClr>
                <a:srgbClr val="3F3F3F"/>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4" name="Google Shape;44;p31"/>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rgbClr val="3F3F3F"/>
              </a:buClr>
              <a:buSzPts val="1800"/>
              <a:buNone/>
              <a:defRPr sz="1800" b="1"/>
            </a:lvl1pPr>
            <a:lvl2pPr marL="914400" lvl="1" indent="-228600" algn="l">
              <a:lnSpc>
                <a:spcPct val="90000"/>
              </a:lnSpc>
              <a:spcBef>
                <a:spcPts val="375"/>
              </a:spcBef>
              <a:spcAft>
                <a:spcPts val="0"/>
              </a:spcAft>
              <a:buClr>
                <a:srgbClr val="3F3F3F"/>
              </a:buClr>
              <a:buSzPts val="1500"/>
              <a:buNone/>
              <a:defRPr sz="1500" b="1"/>
            </a:lvl2pPr>
            <a:lvl3pPr marL="1371600" lvl="2" indent="-228600" algn="l">
              <a:lnSpc>
                <a:spcPct val="90000"/>
              </a:lnSpc>
              <a:spcBef>
                <a:spcPts val="375"/>
              </a:spcBef>
              <a:spcAft>
                <a:spcPts val="0"/>
              </a:spcAft>
              <a:buClr>
                <a:srgbClr val="3F3F3F"/>
              </a:buClr>
              <a:buSzPts val="1350"/>
              <a:buNone/>
              <a:defRPr sz="1350" b="1"/>
            </a:lvl3pPr>
            <a:lvl4pPr marL="1828800" lvl="3" indent="-228600" algn="l">
              <a:lnSpc>
                <a:spcPct val="90000"/>
              </a:lnSpc>
              <a:spcBef>
                <a:spcPts val="375"/>
              </a:spcBef>
              <a:spcAft>
                <a:spcPts val="0"/>
              </a:spcAft>
              <a:buClr>
                <a:srgbClr val="3F3F3F"/>
              </a:buClr>
              <a:buSzPts val="1200"/>
              <a:buNone/>
              <a:defRPr sz="1200" b="1"/>
            </a:lvl4pPr>
            <a:lvl5pPr marL="2286000" lvl="4" indent="-228600" algn="l">
              <a:lnSpc>
                <a:spcPct val="90000"/>
              </a:lnSpc>
              <a:spcBef>
                <a:spcPts val="375"/>
              </a:spcBef>
              <a:spcAft>
                <a:spcPts val="0"/>
              </a:spcAft>
              <a:buClr>
                <a:srgbClr val="3F3F3F"/>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5" name="Google Shape;45;p31"/>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rgbClr val="3F3F3F"/>
              </a:buClr>
              <a:buSzPts val="1800"/>
              <a:buChar char="•"/>
              <a:defRPr/>
            </a:lvl1pPr>
            <a:lvl2pPr marL="914400" lvl="1" indent="-342900" algn="l">
              <a:lnSpc>
                <a:spcPct val="90000"/>
              </a:lnSpc>
              <a:spcBef>
                <a:spcPts val="375"/>
              </a:spcBef>
              <a:spcAft>
                <a:spcPts val="0"/>
              </a:spcAft>
              <a:buClr>
                <a:srgbClr val="3F3F3F"/>
              </a:buClr>
              <a:buSzPts val="1800"/>
              <a:buChar char="•"/>
              <a:defRPr/>
            </a:lvl2pPr>
            <a:lvl3pPr marL="1371600" lvl="2" indent="-342900" algn="l">
              <a:lnSpc>
                <a:spcPct val="90000"/>
              </a:lnSpc>
              <a:spcBef>
                <a:spcPts val="375"/>
              </a:spcBef>
              <a:spcAft>
                <a:spcPts val="0"/>
              </a:spcAft>
              <a:buClr>
                <a:srgbClr val="3F3F3F"/>
              </a:buClr>
              <a:buSzPts val="1800"/>
              <a:buChar char="•"/>
              <a:defRPr/>
            </a:lvl3pPr>
            <a:lvl4pPr marL="1828800" lvl="3" indent="-342900" algn="l">
              <a:lnSpc>
                <a:spcPct val="90000"/>
              </a:lnSpc>
              <a:spcBef>
                <a:spcPts val="375"/>
              </a:spcBef>
              <a:spcAft>
                <a:spcPts val="0"/>
              </a:spcAft>
              <a:buClr>
                <a:srgbClr val="3F3F3F"/>
              </a:buClr>
              <a:buSzPts val="1800"/>
              <a:buChar char="•"/>
              <a:defRPr/>
            </a:lvl4pPr>
            <a:lvl5pPr marL="2286000" lvl="4" indent="-342900" algn="l">
              <a:lnSpc>
                <a:spcPct val="90000"/>
              </a:lnSpc>
              <a:spcBef>
                <a:spcPts val="375"/>
              </a:spcBef>
              <a:spcAft>
                <a:spcPts val="0"/>
              </a:spcAft>
              <a:buClr>
                <a:srgbClr val="3F3F3F"/>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6" name="Google Shape;46;p3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p:cSld name="Title Only">
    <p:bg>
      <p:bgPr>
        <a:blipFill>
          <a:blip r:embed="rId2">
            <a:alphaModFix/>
          </a:blip>
          <a:stretch>
            <a:fillRect/>
          </a:stretch>
        </a:blipFill>
        <a:effectLst/>
      </p:bgPr>
    </p:bg>
    <p:spTree>
      <p:nvGrpSpPr>
        <p:cNvPr id="1" name="Shape 49"/>
        <p:cNvGrpSpPr/>
        <p:nvPr/>
      </p:nvGrpSpPr>
      <p:grpSpPr>
        <a:xfrm>
          <a:off x="0" y="0"/>
          <a:ext cx="0" cy="0"/>
          <a:chOff x="0" y="0"/>
          <a:chExt cx="0" cy="0"/>
        </a:xfrm>
      </p:grpSpPr>
      <p:sp>
        <p:nvSpPr>
          <p:cNvPr id="50" name="Google Shape;50;p3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3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53"/>
        <p:cNvGrpSpPr/>
        <p:nvPr/>
      </p:nvGrpSpPr>
      <p:grpSpPr>
        <a:xfrm>
          <a:off x="0" y="0"/>
          <a:ext cx="0" cy="0"/>
          <a:chOff x="0" y="0"/>
          <a:chExt cx="0" cy="0"/>
        </a:xfrm>
      </p:grpSpPr>
      <p:sp>
        <p:nvSpPr>
          <p:cNvPr id="54" name="Google Shape;54;p3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3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34"/>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34"/>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rgbClr val="3F3F3F"/>
              </a:buClr>
              <a:buSzPts val="2400"/>
              <a:buChar char="•"/>
              <a:defRPr sz="2400"/>
            </a:lvl1pPr>
            <a:lvl2pPr marL="914400" lvl="1" indent="-361950" algn="l">
              <a:lnSpc>
                <a:spcPct val="90000"/>
              </a:lnSpc>
              <a:spcBef>
                <a:spcPts val="375"/>
              </a:spcBef>
              <a:spcAft>
                <a:spcPts val="0"/>
              </a:spcAft>
              <a:buClr>
                <a:srgbClr val="3F3F3F"/>
              </a:buClr>
              <a:buSzPts val="2100"/>
              <a:buChar char="•"/>
              <a:defRPr sz="2100"/>
            </a:lvl2pPr>
            <a:lvl3pPr marL="1371600" lvl="2" indent="-342900" algn="l">
              <a:lnSpc>
                <a:spcPct val="90000"/>
              </a:lnSpc>
              <a:spcBef>
                <a:spcPts val="375"/>
              </a:spcBef>
              <a:spcAft>
                <a:spcPts val="0"/>
              </a:spcAft>
              <a:buClr>
                <a:srgbClr val="3F3F3F"/>
              </a:buClr>
              <a:buSzPts val="1800"/>
              <a:buChar char="•"/>
              <a:defRPr sz="1800"/>
            </a:lvl3pPr>
            <a:lvl4pPr marL="1828800" lvl="3" indent="-323850" algn="l">
              <a:lnSpc>
                <a:spcPct val="90000"/>
              </a:lnSpc>
              <a:spcBef>
                <a:spcPts val="375"/>
              </a:spcBef>
              <a:spcAft>
                <a:spcPts val="0"/>
              </a:spcAft>
              <a:buClr>
                <a:srgbClr val="3F3F3F"/>
              </a:buClr>
              <a:buSzPts val="1500"/>
              <a:buChar char="•"/>
              <a:defRPr sz="1500"/>
            </a:lvl4pPr>
            <a:lvl5pPr marL="2286000" lvl="4" indent="-323850" algn="l">
              <a:lnSpc>
                <a:spcPct val="90000"/>
              </a:lnSpc>
              <a:spcBef>
                <a:spcPts val="375"/>
              </a:spcBef>
              <a:spcAft>
                <a:spcPts val="0"/>
              </a:spcAft>
              <a:buClr>
                <a:srgbClr val="3F3F3F"/>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60" name="Google Shape;60;p34"/>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rgbClr val="3F3F3F"/>
              </a:buClr>
              <a:buSzPts val="1200"/>
              <a:buNone/>
              <a:defRPr sz="1200"/>
            </a:lvl1pPr>
            <a:lvl2pPr marL="914400" lvl="1" indent="-228600" algn="l">
              <a:lnSpc>
                <a:spcPct val="90000"/>
              </a:lnSpc>
              <a:spcBef>
                <a:spcPts val="375"/>
              </a:spcBef>
              <a:spcAft>
                <a:spcPts val="0"/>
              </a:spcAft>
              <a:buClr>
                <a:srgbClr val="3F3F3F"/>
              </a:buClr>
              <a:buSzPts val="1050"/>
              <a:buNone/>
              <a:defRPr sz="1050"/>
            </a:lvl2pPr>
            <a:lvl3pPr marL="1371600" lvl="2" indent="-228600" algn="l">
              <a:lnSpc>
                <a:spcPct val="90000"/>
              </a:lnSpc>
              <a:spcBef>
                <a:spcPts val="375"/>
              </a:spcBef>
              <a:spcAft>
                <a:spcPts val="0"/>
              </a:spcAft>
              <a:buClr>
                <a:srgbClr val="3F3F3F"/>
              </a:buClr>
              <a:buSzPts val="900"/>
              <a:buNone/>
              <a:defRPr sz="900"/>
            </a:lvl3pPr>
            <a:lvl4pPr marL="1828800" lvl="3" indent="-228600" algn="l">
              <a:lnSpc>
                <a:spcPct val="90000"/>
              </a:lnSpc>
              <a:spcBef>
                <a:spcPts val="375"/>
              </a:spcBef>
              <a:spcAft>
                <a:spcPts val="0"/>
              </a:spcAft>
              <a:buClr>
                <a:srgbClr val="3F3F3F"/>
              </a:buClr>
              <a:buSzPts val="750"/>
              <a:buNone/>
              <a:defRPr sz="750"/>
            </a:lvl4pPr>
            <a:lvl5pPr marL="2286000" lvl="4" indent="-228600" algn="l">
              <a:lnSpc>
                <a:spcPct val="90000"/>
              </a:lnSpc>
              <a:spcBef>
                <a:spcPts val="375"/>
              </a:spcBef>
              <a:spcAft>
                <a:spcPts val="0"/>
              </a:spcAft>
              <a:buClr>
                <a:srgbClr val="3F3F3F"/>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1" name="Google Shape;61;p3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3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35"/>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35"/>
          <p:cNvSpPr>
            <a:spLocks noGrp="1"/>
          </p:cNvSpPr>
          <p:nvPr>
            <p:ph type="pic" idx="2"/>
          </p:nvPr>
        </p:nvSpPr>
        <p:spPr>
          <a:xfrm>
            <a:off x="3887391" y="987426"/>
            <a:ext cx="4629150" cy="4873625"/>
          </a:xfrm>
          <a:prstGeom prst="rect">
            <a:avLst/>
          </a:prstGeom>
          <a:noFill/>
          <a:ln>
            <a:noFill/>
          </a:ln>
        </p:spPr>
      </p:sp>
      <p:sp>
        <p:nvSpPr>
          <p:cNvPr id="67" name="Google Shape;67;p35"/>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rgbClr val="3F3F3F"/>
              </a:buClr>
              <a:buSzPts val="1200"/>
              <a:buNone/>
              <a:defRPr sz="1200"/>
            </a:lvl1pPr>
            <a:lvl2pPr marL="914400" lvl="1" indent="-228600" algn="l">
              <a:lnSpc>
                <a:spcPct val="90000"/>
              </a:lnSpc>
              <a:spcBef>
                <a:spcPts val="375"/>
              </a:spcBef>
              <a:spcAft>
                <a:spcPts val="0"/>
              </a:spcAft>
              <a:buClr>
                <a:srgbClr val="3F3F3F"/>
              </a:buClr>
              <a:buSzPts val="1050"/>
              <a:buNone/>
              <a:defRPr sz="1050"/>
            </a:lvl2pPr>
            <a:lvl3pPr marL="1371600" lvl="2" indent="-228600" algn="l">
              <a:lnSpc>
                <a:spcPct val="90000"/>
              </a:lnSpc>
              <a:spcBef>
                <a:spcPts val="375"/>
              </a:spcBef>
              <a:spcAft>
                <a:spcPts val="0"/>
              </a:spcAft>
              <a:buClr>
                <a:srgbClr val="3F3F3F"/>
              </a:buClr>
              <a:buSzPts val="900"/>
              <a:buNone/>
              <a:defRPr sz="900"/>
            </a:lvl3pPr>
            <a:lvl4pPr marL="1828800" lvl="3" indent="-228600" algn="l">
              <a:lnSpc>
                <a:spcPct val="90000"/>
              </a:lnSpc>
              <a:spcBef>
                <a:spcPts val="375"/>
              </a:spcBef>
              <a:spcAft>
                <a:spcPts val="0"/>
              </a:spcAft>
              <a:buClr>
                <a:srgbClr val="3F3F3F"/>
              </a:buClr>
              <a:buSzPts val="750"/>
              <a:buNone/>
              <a:defRPr sz="750"/>
            </a:lvl4pPr>
            <a:lvl5pPr marL="2286000" lvl="4" indent="-228600" algn="l">
              <a:lnSpc>
                <a:spcPct val="90000"/>
              </a:lnSpc>
              <a:spcBef>
                <a:spcPts val="375"/>
              </a:spcBef>
              <a:spcAft>
                <a:spcPts val="0"/>
              </a:spcAft>
              <a:buClr>
                <a:srgbClr val="3F3F3F"/>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8" name="Google Shape;68;p3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3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36"/>
          <p:cNvSpPr txBox="1">
            <a:spLocks noGrp="1"/>
          </p:cNvSpPr>
          <p:nvPr>
            <p:ph type="title"/>
          </p:nvPr>
        </p:nvSpPr>
        <p:spPr>
          <a:xfrm>
            <a:off x="488950" y="-87315"/>
            <a:ext cx="80264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36"/>
          <p:cNvSpPr txBox="1">
            <a:spLocks noGrp="1"/>
          </p:cNvSpPr>
          <p:nvPr>
            <p:ph type="body" idx="1"/>
          </p:nvPr>
        </p:nvSpPr>
        <p:spPr>
          <a:xfrm rot="5400000">
            <a:off x="2051050" y="-215901"/>
            <a:ext cx="4902199" cy="8026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rgbClr val="3F3F3F"/>
              </a:buClr>
              <a:buSzPts val="1800"/>
              <a:buChar char="•"/>
              <a:defRPr/>
            </a:lvl1pPr>
            <a:lvl2pPr marL="914400" lvl="1" indent="-342900" algn="l">
              <a:lnSpc>
                <a:spcPct val="90000"/>
              </a:lnSpc>
              <a:spcBef>
                <a:spcPts val="375"/>
              </a:spcBef>
              <a:spcAft>
                <a:spcPts val="0"/>
              </a:spcAft>
              <a:buClr>
                <a:srgbClr val="3F3F3F"/>
              </a:buClr>
              <a:buSzPts val="1800"/>
              <a:buChar char="•"/>
              <a:defRPr/>
            </a:lvl2pPr>
            <a:lvl3pPr marL="1371600" lvl="2" indent="-342900" algn="l">
              <a:lnSpc>
                <a:spcPct val="90000"/>
              </a:lnSpc>
              <a:spcBef>
                <a:spcPts val="375"/>
              </a:spcBef>
              <a:spcAft>
                <a:spcPts val="0"/>
              </a:spcAft>
              <a:buClr>
                <a:srgbClr val="3F3F3F"/>
              </a:buClr>
              <a:buSzPts val="1800"/>
              <a:buChar char="•"/>
              <a:defRPr/>
            </a:lvl3pPr>
            <a:lvl4pPr marL="1828800" lvl="3" indent="-342900" algn="l">
              <a:lnSpc>
                <a:spcPct val="90000"/>
              </a:lnSpc>
              <a:spcBef>
                <a:spcPts val="375"/>
              </a:spcBef>
              <a:spcAft>
                <a:spcPts val="0"/>
              </a:spcAft>
              <a:buClr>
                <a:srgbClr val="3F3F3F"/>
              </a:buClr>
              <a:buSzPts val="1800"/>
              <a:buChar char="•"/>
              <a:defRPr/>
            </a:lvl4pPr>
            <a:lvl5pPr marL="2286000" lvl="4" indent="-342900" algn="l">
              <a:lnSpc>
                <a:spcPct val="90000"/>
              </a:lnSpc>
              <a:spcBef>
                <a:spcPts val="375"/>
              </a:spcBef>
              <a:spcAft>
                <a:spcPts val="0"/>
              </a:spcAft>
              <a:buClr>
                <a:srgbClr val="3F3F3F"/>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4" name="Google Shape;74;p3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3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26"/>
          <p:cNvSpPr txBox="1">
            <a:spLocks noGrp="1"/>
          </p:cNvSpPr>
          <p:nvPr>
            <p:ph type="title"/>
          </p:nvPr>
        </p:nvSpPr>
        <p:spPr>
          <a:xfrm>
            <a:off x="488950" y="-87315"/>
            <a:ext cx="80264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3600"/>
              <a:buFont typeface="Calibri"/>
              <a:buNone/>
              <a:defRPr sz="3600" b="1" i="0" u="none" strike="noStrike" cap="non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6"/>
          <p:cNvSpPr txBox="1">
            <a:spLocks noGrp="1"/>
          </p:cNvSpPr>
          <p:nvPr>
            <p:ph type="body" idx="1"/>
          </p:nvPr>
        </p:nvSpPr>
        <p:spPr>
          <a:xfrm>
            <a:off x="488950" y="1346200"/>
            <a:ext cx="8026400" cy="4902199"/>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rgbClr val="3F3F3F"/>
              </a:buClr>
              <a:buSzPts val="2100"/>
              <a:buFont typeface="Arial"/>
              <a:buChar char="•"/>
              <a:defRPr sz="21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375"/>
              </a:spcBef>
              <a:spcAft>
                <a:spcPts val="0"/>
              </a:spcAft>
              <a:buClr>
                <a:srgbClr val="3F3F3F"/>
              </a:buClr>
              <a:buSzPts val="1800"/>
              <a:buFont typeface="Arial"/>
              <a:buChar char="•"/>
              <a:defRPr sz="1800" b="0" i="0" u="none" strike="noStrike" cap="none">
                <a:solidFill>
                  <a:srgbClr val="3F3F3F"/>
                </a:solidFill>
                <a:latin typeface="Calibri"/>
                <a:ea typeface="Calibri"/>
                <a:cs typeface="Calibri"/>
                <a:sym typeface="Calibri"/>
              </a:defRPr>
            </a:lvl2pPr>
            <a:lvl3pPr marL="1371600" marR="0" lvl="2" indent="-323850" algn="l" rtl="0">
              <a:lnSpc>
                <a:spcPct val="90000"/>
              </a:lnSpc>
              <a:spcBef>
                <a:spcPts val="375"/>
              </a:spcBef>
              <a:spcAft>
                <a:spcPts val="0"/>
              </a:spcAft>
              <a:buClr>
                <a:srgbClr val="3F3F3F"/>
              </a:buClr>
              <a:buSzPts val="1500"/>
              <a:buFont typeface="Arial"/>
              <a:buChar char="•"/>
              <a:defRPr sz="1500" b="0" i="0" u="none" strike="noStrike" cap="none">
                <a:solidFill>
                  <a:srgbClr val="3F3F3F"/>
                </a:solidFill>
                <a:latin typeface="Calibri"/>
                <a:ea typeface="Calibri"/>
                <a:cs typeface="Calibri"/>
                <a:sym typeface="Calibri"/>
              </a:defRPr>
            </a:lvl3pPr>
            <a:lvl4pPr marL="1828800" marR="0" lvl="3" indent="-314325" algn="l" rtl="0">
              <a:lnSpc>
                <a:spcPct val="90000"/>
              </a:lnSpc>
              <a:spcBef>
                <a:spcPts val="375"/>
              </a:spcBef>
              <a:spcAft>
                <a:spcPts val="0"/>
              </a:spcAft>
              <a:buClr>
                <a:srgbClr val="3F3F3F"/>
              </a:buClr>
              <a:buSzPts val="1350"/>
              <a:buFont typeface="Arial"/>
              <a:buChar char="•"/>
              <a:defRPr sz="1350" b="0" i="0" u="none" strike="noStrike" cap="none">
                <a:solidFill>
                  <a:srgbClr val="3F3F3F"/>
                </a:solidFill>
                <a:latin typeface="Calibri"/>
                <a:ea typeface="Calibri"/>
                <a:cs typeface="Calibri"/>
                <a:sym typeface="Calibri"/>
              </a:defRPr>
            </a:lvl4pPr>
            <a:lvl5pPr marL="2286000" marR="0" lvl="4" indent="-314325" algn="l" rtl="0">
              <a:lnSpc>
                <a:spcPct val="90000"/>
              </a:lnSpc>
              <a:spcBef>
                <a:spcPts val="375"/>
              </a:spcBef>
              <a:spcAft>
                <a:spcPts val="0"/>
              </a:spcAft>
              <a:buClr>
                <a:srgbClr val="3F3F3F"/>
              </a:buClr>
              <a:buSzPts val="1350"/>
              <a:buFont typeface="Arial"/>
              <a:buChar char="•"/>
              <a:defRPr sz="1350" b="0" i="0" u="none" strike="noStrike" cap="none">
                <a:solidFill>
                  <a:srgbClr val="3F3F3F"/>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 name="Google Shape;12;p2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iot47.com/iot-bai-9-tim-hieu-giao-thuc-tcp-va-udp/"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hyperlink" Target="http://www.google.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
          <p:cNvSpPr txBox="1">
            <a:spLocks noGrp="1"/>
          </p:cNvSpPr>
          <p:nvPr>
            <p:ph type="ctrTitle"/>
          </p:nvPr>
        </p:nvSpPr>
        <p:spPr>
          <a:xfrm>
            <a:off x="1210566" y="1659986"/>
            <a:ext cx="7278151" cy="928438"/>
          </a:xfrm>
          <a:prstGeom prst="rect">
            <a:avLst/>
          </a:prstGeom>
          <a:noFill/>
          <a:ln>
            <a:noFill/>
          </a:ln>
        </p:spPr>
        <p:txBody>
          <a:bodyPr spcFirstLastPara="1" wrap="square" lIns="91425" tIns="45700" rIns="91425" bIns="45700" anchor="b" anchorCtr="0">
            <a:normAutofit fontScale="90000"/>
          </a:bodyPr>
          <a:lstStyle/>
          <a:p>
            <a:pPr marL="0" marR="0" lvl="0" indent="0" algn="ctr" rtl="0">
              <a:lnSpc>
                <a:spcPct val="90000"/>
              </a:lnSpc>
              <a:spcBef>
                <a:spcPts val="0"/>
              </a:spcBef>
              <a:spcAft>
                <a:spcPts val="0"/>
              </a:spcAft>
              <a:buClr>
                <a:srgbClr val="FF0000"/>
              </a:buClr>
              <a:buSzPct val="100000"/>
              <a:buFont typeface="Times New Roman"/>
              <a:buNone/>
            </a:pPr>
            <a:r>
              <a:rPr lang="en-US" sz="4000" dirty="0" err="1">
                <a:solidFill>
                  <a:schemeClr val="tx1"/>
                </a:solidFill>
                <a:latin typeface="Montserrat" panose="00000500000000000000" pitchFamily="50" charset="0"/>
                <a:ea typeface="Times New Roman"/>
                <a:cs typeface="Times New Roman"/>
                <a:sym typeface="Times New Roman"/>
              </a:rPr>
              <a:t>Tìm</a:t>
            </a:r>
            <a:r>
              <a:rPr lang="en-US" sz="4000" dirty="0">
                <a:solidFill>
                  <a:schemeClr val="tx1"/>
                </a:solidFill>
                <a:latin typeface="Montserrat" panose="00000500000000000000" pitchFamily="50" charset="0"/>
                <a:ea typeface="Times New Roman"/>
                <a:cs typeface="Times New Roman"/>
                <a:sym typeface="Times New Roman"/>
              </a:rPr>
              <a:t> </a:t>
            </a:r>
            <a:r>
              <a:rPr lang="en-US" sz="4000" dirty="0" err="1">
                <a:solidFill>
                  <a:schemeClr val="tx1"/>
                </a:solidFill>
                <a:latin typeface="Montserrat" panose="00000500000000000000" pitchFamily="50" charset="0"/>
                <a:ea typeface="Times New Roman"/>
                <a:cs typeface="Times New Roman"/>
                <a:sym typeface="Times New Roman"/>
              </a:rPr>
              <a:t>hiểu</a:t>
            </a:r>
            <a:r>
              <a:rPr lang="en-US" sz="4000" dirty="0">
                <a:solidFill>
                  <a:schemeClr val="tx1"/>
                </a:solidFill>
                <a:latin typeface="Montserrat" panose="00000500000000000000" pitchFamily="50" charset="0"/>
                <a:ea typeface="Times New Roman"/>
                <a:cs typeface="Times New Roman"/>
                <a:sym typeface="Times New Roman"/>
              </a:rPr>
              <a:t> </a:t>
            </a:r>
            <a:r>
              <a:rPr lang="en-US" sz="4000" dirty="0" err="1">
                <a:solidFill>
                  <a:schemeClr val="tx1"/>
                </a:solidFill>
                <a:latin typeface="Montserrat" panose="00000500000000000000" pitchFamily="50" charset="0"/>
                <a:ea typeface="Times New Roman"/>
                <a:cs typeface="Times New Roman"/>
                <a:sym typeface="Times New Roman"/>
              </a:rPr>
              <a:t>về</a:t>
            </a:r>
            <a:br>
              <a:rPr lang="en-US" sz="4000" dirty="0">
                <a:solidFill>
                  <a:schemeClr val="tx1"/>
                </a:solidFill>
                <a:latin typeface="Montserrat" panose="00000500000000000000" pitchFamily="50" charset="0"/>
                <a:ea typeface="Times New Roman"/>
                <a:cs typeface="Times New Roman"/>
                <a:sym typeface="Times New Roman"/>
              </a:rPr>
            </a:br>
            <a:r>
              <a:rPr lang="en-US" sz="4000" dirty="0" err="1">
                <a:solidFill>
                  <a:schemeClr val="tx1"/>
                </a:solidFill>
                <a:latin typeface="Montserrat" panose="00000500000000000000" pitchFamily="50" charset="0"/>
                <a:ea typeface="Times New Roman"/>
                <a:cs typeface="Times New Roman"/>
                <a:sym typeface="Times New Roman"/>
              </a:rPr>
              <a:t>Lập</a:t>
            </a:r>
            <a:r>
              <a:rPr lang="en-US" sz="4000" dirty="0">
                <a:solidFill>
                  <a:schemeClr val="tx1"/>
                </a:solidFill>
                <a:latin typeface="Montserrat" panose="00000500000000000000" pitchFamily="50" charset="0"/>
                <a:ea typeface="Times New Roman"/>
                <a:cs typeface="Times New Roman"/>
                <a:sym typeface="Times New Roman"/>
              </a:rPr>
              <a:t> </a:t>
            </a:r>
            <a:r>
              <a:rPr lang="en-US" sz="4000" dirty="0" err="1">
                <a:solidFill>
                  <a:schemeClr val="tx1"/>
                </a:solidFill>
                <a:latin typeface="Montserrat" panose="00000500000000000000" pitchFamily="50" charset="0"/>
                <a:ea typeface="Times New Roman"/>
                <a:cs typeface="Times New Roman"/>
                <a:sym typeface="Times New Roman"/>
              </a:rPr>
              <a:t>trình</a:t>
            </a:r>
            <a:r>
              <a:rPr lang="en-US" sz="4000" dirty="0">
                <a:solidFill>
                  <a:schemeClr val="tx1"/>
                </a:solidFill>
                <a:latin typeface="Montserrat" panose="00000500000000000000" pitchFamily="50" charset="0"/>
                <a:ea typeface="Times New Roman"/>
                <a:cs typeface="Times New Roman"/>
                <a:sym typeface="Times New Roman"/>
              </a:rPr>
              <a:t> </a:t>
            </a:r>
            <a:r>
              <a:rPr lang="en-US" sz="4000" dirty="0" err="1">
                <a:solidFill>
                  <a:schemeClr val="tx1"/>
                </a:solidFill>
                <a:latin typeface="Montserrat" panose="00000500000000000000" pitchFamily="50" charset="0"/>
                <a:ea typeface="Times New Roman"/>
                <a:cs typeface="Times New Roman"/>
                <a:sym typeface="Times New Roman"/>
              </a:rPr>
              <a:t>mạng</a:t>
            </a:r>
            <a:r>
              <a:rPr lang="en-US" sz="4000" dirty="0">
                <a:solidFill>
                  <a:schemeClr val="tx1"/>
                </a:solidFill>
                <a:latin typeface="Montserrat" panose="00000500000000000000" pitchFamily="50" charset="0"/>
                <a:ea typeface="Times New Roman"/>
                <a:cs typeface="Times New Roman"/>
                <a:sym typeface="Times New Roman"/>
              </a:rPr>
              <a:t> </a:t>
            </a:r>
            <a:r>
              <a:rPr lang="en-US" sz="4000" dirty="0" err="1">
                <a:solidFill>
                  <a:schemeClr val="tx1"/>
                </a:solidFill>
                <a:latin typeface="Montserrat" panose="00000500000000000000" pitchFamily="50" charset="0"/>
                <a:ea typeface="Times New Roman"/>
                <a:cs typeface="Times New Roman"/>
                <a:sym typeface="Times New Roman"/>
              </a:rPr>
              <a:t>với</a:t>
            </a:r>
            <a:r>
              <a:rPr lang="en-US" sz="4000" dirty="0">
                <a:solidFill>
                  <a:schemeClr val="tx1"/>
                </a:solidFill>
                <a:latin typeface="Montserrat" panose="00000500000000000000" pitchFamily="50" charset="0"/>
                <a:ea typeface="Times New Roman"/>
                <a:cs typeface="Times New Roman"/>
                <a:sym typeface="Times New Roman"/>
              </a:rPr>
              <a:t> Socket</a:t>
            </a:r>
            <a:endParaRPr sz="2700" dirty="0">
              <a:solidFill>
                <a:schemeClr val="tx1"/>
              </a:solidFill>
              <a:latin typeface="Montserrat" panose="00000500000000000000" pitchFamily="50" charset="0"/>
              <a:ea typeface="Times New Roman"/>
              <a:cs typeface="Times New Roman"/>
              <a:sym typeface="Times New Roman"/>
            </a:endParaRPr>
          </a:p>
        </p:txBody>
      </p:sp>
      <p:sp>
        <p:nvSpPr>
          <p:cNvPr id="88" name="Google Shape;88;p1"/>
          <p:cNvSpPr txBox="1">
            <a:spLocks noGrp="1"/>
          </p:cNvSpPr>
          <p:nvPr>
            <p:ph type="subTitle" idx="1"/>
          </p:nvPr>
        </p:nvSpPr>
        <p:spPr>
          <a:xfrm>
            <a:off x="232013" y="4336869"/>
            <a:ext cx="8570794" cy="238460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800"/>
              <a:buNone/>
            </a:pPr>
            <a:r>
              <a:rPr lang="en-US" sz="2400" b="1" dirty="0" err="1">
                <a:latin typeface="Montserrat" panose="00000500000000000000" pitchFamily="50" charset="0"/>
                <a:ea typeface="Times New Roman"/>
                <a:cs typeface="Times New Roman"/>
                <a:sym typeface="Times New Roman"/>
              </a:rPr>
              <a:t>Sinh</a:t>
            </a:r>
            <a:r>
              <a:rPr lang="en-US" sz="2400" b="1" dirty="0">
                <a:latin typeface="Montserrat" panose="00000500000000000000" pitchFamily="50" charset="0"/>
                <a:ea typeface="Times New Roman"/>
                <a:cs typeface="Times New Roman"/>
                <a:sym typeface="Times New Roman"/>
              </a:rPr>
              <a:t> </a:t>
            </a:r>
            <a:r>
              <a:rPr lang="en-US" sz="2400" b="1" dirty="0" err="1">
                <a:latin typeface="Montserrat" panose="00000500000000000000" pitchFamily="50" charset="0"/>
                <a:ea typeface="Times New Roman"/>
                <a:cs typeface="Times New Roman"/>
                <a:sym typeface="Times New Roman"/>
              </a:rPr>
              <a:t>viên</a:t>
            </a:r>
            <a:r>
              <a:rPr lang="en-US" sz="2400" b="1" dirty="0">
                <a:latin typeface="Montserrat" panose="00000500000000000000" pitchFamily="50" charset="0"/>
                <a:ea typeface="Times New Roman"/>
                <a:cs typeface="Times New Roman"/>
                <a:sym typeface="Times New Roman"/>
              </a:rPr>
              <a:t> </a:t>
            </a:r>
            <a:r>
              <a:rPr lang="en-US" sz="2400" b="1" dirty="0" err="1">
                <a:latin typeface="Montserrat" panose="00000500000000000000" pitchFamily="50" charset="0"/>
                <a:ea typeface="Times New Roman"/>
                <a:cs typeface="Times New Roman"/>
                <a:sym typeface="Times New Roman"/>
              </a:rPr>
              <a:t>thực</a:t>
            </a:r>
            <a:r>
              <a:rPr lang="en-US" sz="2400" b="1" dirty="0">
                <a:latin typeface="Montserrat" panose="00000500000000000000" pitchFamily="50" charset="0"/>
                <a:ea typeface="Times New Roman"/>
                <a:cs typeface="Times New Roman"/>
                <a:sym typeface="Times New Roman"/>
              </a:rPr>
              <a:t> </a:t>
            </a:r>
            <a:r>
              <a:rPr lang="en-US" sz="2400" b="1" dirty="0" err="1">
                <a:latin typeface="Montserrat" panose="00000500000000000000" pitchFamily="50" charset="0"/>
                <a:ea typeface="Times New Roman"/>
                <a:cs typeface="Times New Roman"/>
                <a:sym typeface="Times New Roman"/>
              </a:rPr>
              <a:t>hiện</a:t>
            </a:r>
            <a:r>
              <a:rPr lang="en-US" sz="2400" b="1" dirty="0">
                <a:latin typeface="Montserrat" panose="00000500000000000000" pitchFamily="50" charset="0"/>
                <a:ea typeface="Times New Roman"/>
                <a:cs typeface="Times New Roman"/>
                <a:sym typeface="Times New Roman"/>
              </a:rPr>
              <a:t>: </a:t>
            </a:r>
            <a:r>
              <a:rPr lang="en-US" sz="2400" b="1" dirty="0" err="1">
                <a:latin typeface="Montserrat" panose="00000500000000000000" pitchFamily="50" charset="0"/>
                <a:ea typeface="Times New Roman"/>
                <a:cs typeface="Times New Roman"/>
                <a:sym typeface="Times New Roman"/>
              </a:rPr>
              <a:t>Nhóm</a:t>
            </a:r>
            <a:r>
              <a:rPr lang="en-US" sz="2400" b="1" dirty="0">
                <a:latin typeface="Montserrat" panose="00000500000000000000" pitchFamily="50" charset="0"/>
                <a:ea typeface="Times New Roman"/>
                <a:cs typeface="Times New Roman"/>
                <a:sym typeface="Times New Roman"/>
              </a:rPr>
              <a:t> 11-129266</a:t>
            </a:r>
            <a:endParaRPr sz="2400" b="1" dirty="0">
              <a:latin typeface="Montserrat" panose="00000500000000000000" pitchFamily="50" charset="0"/>
            </a:endParaRPr>
          </a:p>
          <a:p>
            <a:pPr marL="0" lvl="0" indent="0" algn="ctr" rtl="0">
              <a:lnSpc>
                <a:spcPct val="90000"/>
              </a:lnSpc>
              <a:spcBef>
                <a:spcPts val="750"/>
              </a:spcBef>
              <a:spcAft>
                <a:spcPts val="0"/>
              </a:spcAft>
              <a:buClr>
                <a:schemeClr val="lt1"/>
              </a:buClr>
              <a:buSzPts val="2400"/>
              <a:buNone/>
            </a:pPr>
            <a:endParaRPr sz="2400" dirty="0">
              <a:latin typeface="Times New Roman"/>
              <a:ea typeface="Times New Roman"/>
              <a:cs typeface="Times New Roman"/>
              <a:sym typeface="Times New Roman"/>
            </a:endParaRPr>
          </a:p>
          <a:p>
            <a:pPr marL="0" lvl="0" indent="0" algn="ctr" rtl="0">
              <a:lnSpc>
                <a:spcPct val="90000"/>
              </a:lnSpc>
              <a:spcBef>
                <a:spcPts val="750"/>
              </a:spcBef>
              <a:spcAft>
                <a:spcPts val="0"/>
              </a:spcAft>
              <a:buClr>
                <a:schemeClr val="lt1"/>
              </a:buClr>
              <a:buSzPts val="2400"/>
              <a:buNone/>
            </a:pPr>
            <a:endParaRPr sz="2400" b="1" dirty="0">
              <a:latin typeface="Times New Roman"/>
              <a:ea typeface="Times New Roman"/>
              <a:cs typeface="Times New Roman"/>
              <a:sym typeface="Times New Roman"/>
            </a:endParaRPr>
          </a:p>
          <a:p>
            <a:pPr marL="0" lvl="0" indent="0" algn="ctr" rtl="0">
              <a:lnSpc>
                <a:spcPct val="90000"/>
              </a:lnSpc>
              <a:spcBef>
                <a:spcPts val="750"/>
              </a:spcBef>
              <a:spcAft>
                <a:spcPts val="0"/>
              </a:spcAft>
              <a:buClr>
                <a:schemeClr val="lt1"/>
              </a:buClr>
              <a:buSzPts val="2800"/>
              <a:buNone/>
            </a:pPr>
            <a:endParaRPr b="1" dirty="0">
              <a:latin typeface="Calibri"/>
              <a:ea typeface="Calibri"/>
              <a:cs typeface="Calibri"/>
              <a:sym typeface="Calibri"/>
            </a:endParaRPr>
          </a:p>
        </p:txBody>
      </p:sp>
      <p:sp>
        <p:nvSpPr>
          <p:cNvPr id="89" name="Google Shape;89;p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0</a:t>
            </a:fld>
            <a:endParaRPr/>
          </a:p>
        </p:txBody>
      </p:sp>
      <p:graphicFrame>
        <p:nvGraphicFramePr>
          <p:cNvPr id="90" name="Google Shape;90;p1"/>
          <p:cNvGraphicFramePr/>
          <p:nvPr>
            <p:extLst>
              <p:ext uri="{D42A27DB-BD31-4B8C-83A1-F6EECF244321}">
                <p14:modId xmlns:p14="http://schemas.microsoft.com/office/powerpoint/2010/main" val="3572496764"/>
              </p:ext>
            </p:extLst>
          </p:nvPr>
        </p:nvGraphicFramePr>
        <p:xfrm>
          <a:off x="232013" y="4849324"/>
          <a:ext cx="8045150" cy="1750400"/>
        </p:xfrm>
        <a:graphic>
          <a:graphicData uri="http://schemas.openxmlformats.org/drawingml/2006/table">
            <a:tbl>
              <a:tblPr>
                <a:noFill/>
                <a:tableStyleId>{84AF4758-EED3-413A-9D57-9808416EBA4D}</a:tableStyleId>
              </a:tblPr>
              <a:tblGrid>
                <a:gridCol w="4022575">
                  <a:extLst>
                    <a:ext uri="{9D8B030D-6E8A-4147-A177-3AD203B41FA5}">
                      <a16:colId xmlns:a16="http://schemas.microsoft.com/office/drawing/2014/main" val="20000"/>
                    </a:ext>
                  </a:extLst>
                </a:gridCol>
                <a:gridCol w="4022575">
                  <a:extLst>
                    <a:ext uri="{9D8B030D-6E8A-4147-A177-3AD203B41FA5}">
                      <a16:colId xmlns:a16="http://schemas.microsoft.com/office/drawing/2014/main" val="20001"/>
                    </a:ext>
                  </a:extLst>
                </a:gridCol>
              </a:tblGrid>
              <a:tr h="437600">
                <a:tc>
                  <a:txBody>
                    <a:bodyPr/>
                    <a:lstStyle/>
                    <a:p>
                      <a:pPr marL="0" marR="0" lvl="0" indent="0" algn="l" rtl="0">
                        <a:spcBef>
                          <a:spcPts val="0"/>
                        </a:spcBef>
                        <a:spcAft>
                          <a:spcPts val="0"/>
                        </a:spcAft>
                        <a:buNone/>
                      </a:pPr>
                      <a:r>
                        <a:rPr lang="en-US" sz="1800" b="1" u="none" strike="noStrike" cap="none" dirty="0">
                          <a:solidFill>
                            <a:schemeClr val="lt1"/>
                          </a:solidFill>
                          <a:latin typeface="Montserrat" panose="00000500000000000000" pitchFamily="50" charset="0"/>
                          <a:ea typeface="Times New Roman"/>
                          <a:cs typeface="Times New Roman"/>
                          <a:sym typeface="Times New Roman"/>
                        </a:rPr>
                        <a:t>Lê </a:t>
                      </a:r>
                      <a:r>
                        <a:rPr lang="en-US" sz="1800" b="1" u="none" strike="noStrike" cap="none" dirty="0" err="1">
                          <a:solidFill>
                            <a:schemeClr val="lt1"/>
                          </a:solidFill>
                          <a:latin typeface="Montserrat" panose="00000500000000000000" pitchFamily="50" charset="0"/>
                          <a:ea typeface="Times New Roman"/>
                          <a:cs typeface="Times New Roman"/>
                          <a:sym typeface="Times New Roman"/>
                        </a:rPr>
                        <a:t>Hoàng</a:t>
                      </a:r>
                      <a:r>
                        <a:rPr lang="en-US" sz="1800" b="1" u="none" strike="noStrike" cap="none" dirty="0">
                          <a:solidFill>
                            <a:schemeClr val="lt1"/>
                          </a:solidFill>
                          <a:latin typeface="Montserrat" panose="00000500000000000000" pitchFamily="50" charset="0"/>
                          <a:ea typeface="Times New Roman"/>
                          <a:cs typeface="Times New Roman"/>
                          <a:sym typeface="Times New Roman"/>
                        </a:rPr>
                        <a:t> Anh</a:t>
                      </a:r>
                      <a:endParaRPr sz="1800" b="1" u="none" strike="noStrike" cap="none" dirty="0">
                        <a:solidFill>
                          <a:schemeClr val="lt1"/>
                        </a:solidFill>
                        <a:latin typeface="Montserrat" panose="00000500000000000000" pitchFamily="50" charset="0"/>
                        <a:ea typeface="Times New Roman"/>
                        <a:cs typeface="Times New Roman"/>
                        <a:sym typeface="Times New Roman"/>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1" u="none" strike="noStrike" cap="none" dirty="0">
                          <a:solidFill>
                            <a:schemeClr val="lt1"/>
                          </a:solidFill>
                          <a:latin typeface="Montserrat" panose="00000500000000000000" pitchFamily="50" charset="0"/>
                          <a:ea typeface="Times New Roman"/>
                          <a:cs typeface="Times New Roman"/>
                          <a:sym typeface="Times New Roman"/>
                        </a:rPr>
                        <a:t>20182337</a:t>
                      </a:r>
                      <a:endParaRPr sz="1800" b="1" u="none" strike="noStrike" cap="none" dirty="0">
                        <a:solidFill>
                          <a:schemeClr val="lt1"/>
                        </a:solidFill>
                        <a:latin typeface="Montserrat" panose="00000500000000000000" pitchFamily="50" charset="0"/>
                        <a:ea typeface="Times New Roman"/>
                        <a:cs typeface="Times New Roman"/>
                        <a:sym typeface="Times New Roman"/>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437600">
                <a:tc>
                  <a:txBody>
                    <a:bodyPr/>
                    <a:lstStyle/>
                    <a:p>
                      <a:pPr marL="0" marR="0" lvl="0" indent="0" algn="l" rtl="0">
                        <a:spcBef>
                          <a:spcPts val="0"/>
                        </a:spcBef>
                        <a:spcAft>
                          <a:spcPts val="0"/>
                        </a:spcAft>
                        <a:buNone/>
                      </a:pPr>
                      <a:r>
                        <a:rPr lang="en-US" sz="1800" b="1" u="none" strike="noStrike" cap="none" dirty="0">
                          <a:solidFill>
                            <a:schemeClr val="lt1"/>
                          </a:solidFill>
                          <a:latin typeface="Montserrat" panose="00000500000000000000" pitchFamily="50" charset="0"/>
                          <a:ea typeface="Times New Roman"/>
                          <a:cs typeface="Times New Roman"/>
                          <a:sym typeface="Times New Roman"/>
                        </a:rPr>
                        <a:t>Vũ </a:t>
                      </a:r>
                      <a:r>
                        <a:rPr lang="en-US" sz="1800" b="1" u="none" strike="noStrike" cap="none" dirty="0" err="1">
                          <a:solidFill>
                            <a:schemeClr val="lt1"/>
                          </a:solidFill>
                          <a:latin typeface="Montserrat" panose="00000500000000000000" pitchFamily="50" charset="0"/>
                          <a:ea typeface="Times New Roman"/>
                          <a:cs typeface="Times New Roman"/>
                          <a:sym typeface="Times New Roman"/>
                        </a:rPr>
                        <a:t>Mạnh</a:t>
                      </a:r>
                      <a:r>
                        <a:rPr lang="en-US" sz="1800" b="1" u="none" strike="noStrike" cap="none" dirty="0">
                          <a:solidFill>
                            <a:schemeClr val="lt1"/>
                          </a:solidFill>
                          <a:latin typeface="Montserrat" panose="00000500000000000000" pitchFamily="50" charset="0"/>
                          <a:ea typeface="Times New Roman"/>
                          <a:cs typeface="Times New Roman"/>
                          <a:sym typeface="Times New Roman"/>
                        </a:rPr>
                        <a:t> </a:t>
                      </a:r>
                      <a:r>
                        <a:rPr lang="en-US" sz="1800" b="1" u="none" strike="noStrike" cap="none" dirty="0" err="1">
                          <a:solidFill>
                            <a:schemeClr val="lt1"/>
                          </a:solidFill>
                          <a:latin typeface="Montserrat" panose="00000500000000000000" pitchFamily="50" charset="0"/>
                          <a:ea typeface="Times New Roman"/>
                          <a:cs typeface="Times New Roman"/>
                          <a:sym typeface="Times New Roman"/>
                        </a:rPr>
                        <a:t>Cường</a:t>
                      </a:r>
                      <a:endParaRPr sz="1800" b="1" u="none" strike="noStrike" cap="none" dirty="0">
                        <a:solidFill>
                          <a:schemeClr val="lt1"/>
                        </a:solidFill>
                        <a:latin typeface="Montserrat" panose="00000500000000000000" pitchFamily="50" charset="0"/>
                        <a:ea typeface="Times New Roman"/>
                        <a:cs typeface="Times New Roman"/>
                        <a:sym typeface="Times New Roman"/>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1" u="none" strike="noStrike" cap="none" dirty="0">
                          <a:solidFill>
                            <a:schemeClr val="lt1"/>
                          </a:solidFill>
                          <a:latin typeface="Montserrat" panose="00000500000000000000" pitchFamily="50" charset="0"/>
                          <a:ea typeface="Times New Roman"/>
                          <a:cs typeface="Times New Roman"/>
                          <a:sym typeface="Times New Roman"/>
                        </a:rPr>
                        <a:t>20182404</a:t>
                      </a:r>
                      <a:endParaRPr sz="1800" b="1" u="none" strike="noStrike" cap="none" dirty="0">
                        <a:solidFill>
                          <a:schemeClr val="lt1"/>
                        </a:solidFill>
                        <a:latin typeface="Montserrat" panose="00000500000000000000" pitchFamily="50" charset="0"/>
                        <a:ea typeface="Times New Roman"/>
                        <a:cs typeface="Times New Roman"/>
                        <a:sym typeface="Times New Roman"/>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437600">
                <a:tc>
                  <a:txBody>
                    <a:bodyPr/>
                    <a:lstStyle/>
                    <a:p>
                      <a:pPr marL="0" marR="0" lvl="0" indent="0" algn="l" rtl="0">
                        <a:spcBef>
                          <a:spcPts val="0"/>
                        </a:spcBef>
                        <a:spcAft>
                          <a:spcPts val="0"/>
                        </a:spcAft>
                        <a:buNone/>
                      </a:pPr>
                      <a:r>
                        <a:rPr lang="en-US" sz="1800" b="1" u="none" strike="noStrike" cap="none" dirty="0" err="1">
                          <a:solidFill>
                            <a:schemeClr val="lt1"/>
                          </a:solidFill>
                          <a:latin typeface="Montserrat" panose="00000500000000000000" pitchFamily="50" charset="0"/>
                          <a:ea typeface="Times New Roman"/>
                          <a:cs typeface="Times New Roman"/>
                          <a:sym typeface="Times New Roman"/>
                        </a:rPr>
                        <a:t>Dương</a:t>
                      </a:r>
                      <a:r>
                        <a:rPr lang="en-US" sz="1800" b="1" u="none" strike="noStrike" cap="none" dirty="0">
                          <a:solidFill>
                            <a:schemeClr val="lt1"/>
                          </a:solidFill>
                          <a:latin typeface="Montserrat" panose="00000500000000000000" pitchFamily="50" charset="0"/>
                          <a:ea typeface="Times New Roman"/>
                          <a:cs typeface="Times New Roman"/>
                          <a:sym typeface="Times New Roman"/>
                        </a:rPr>
                        <a:t> </a:t>
                      </a:r>
                      <a:r>
                        <a:rPr lang="en-US" sz="1800" b="1" u="none" strike="noStrike" cap="none" dirty="0" err="1">
                          <a:solidFill>
                            <a:schemeClr val="lt1"/>
                          </a:solidFill>
                          <a:latin typeface="Montserrat" panose="00000500000000000000" pitchFamily="50" charset="0"/>
                          <a:ea typeface="Times New Roman"/>
                          <a:cs typeface="Times New Roman"/>
                          <a:sym typeface="Times New Roman"/>
                        </a:rPr>
                        <a:t>Công</a:t>
                      </a:r>
                      <a:r>
                        <a:rPr lang="en-US" sz="1800" b="1" u="none" strike="noStrike" cap="none" dirty="0">
                          <a:solidFill>
                            <a:schemeClr val="lt1"/>
                          </a:solidFill>
                          <a:latin typeface="Montserrat" panose="00000500000000000000" pitchFamily="50" charset="0"/>
                          <a:ea typeface="Times New Roman"/>
                          <a:cs typeface="Times New Roman"/>
                          <a:sym typeface="Times New Roman"/>
                        </a:rPr>
                        <a:t> </a:t>
                      </a:r>
                      <a:r>
                        <a:rPr lang="en-US" sz="1800" b="1" u="none" strike="noStrike" cap="none" dirty="0" err="1">
                          <a:solidFill>
                            <a:schemeClr val="lt1"/>
                          </a:solidFill>
                          <a:latin typeface="Montserrat" panose="00000500000000000000" pitchFamily="50" charset="0"/>
                          <a:ea typeface="Times New Roman"/>
                          <a:cs typeface="Times New Roman"/>
                          <a:sym typeface="Times New Roman"/>
                        </a:rPr>
                        <a:t>Kiên</a:t>
                      </a:r>
                      <a:endParaRPr sz="1800" b="1" u="none" strike="noStrike" cap="none" dirty="0">
                        <a:solidFill>
                          <a:schemeClr val="lt1"/>
                        </a:solidFill>
                        <a:latin typeface="Montserrat" panose="00000500000000000000" pitchFamily="50" charset="0"/>
                        <a:ea typeface="Times New Roman"/>
                        <a:cs typeface="Times New Roman"/>
                        <a:sym typeface="Times New Roman"/>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1" u="none" strike="noStrike" cap="none" dirty="0">
                          <a:solidFill>
                            <a:schemeClr val="lt1"/>
                          </a:solidFill>
                          <a:latin typeface="Montserrat" panose="00000500000000000000" pitchFamily="50" charset="0"/>
                          <a:ea typeface="Times New Roman"/>
                          <a:cs typeface="Times New Roman"/>
                          <a:sym typeface="Times New Roman"/>
                        </a:rPr>
                        <a:t>20182614</a:t>
                      </a:r>
                      <a:endParaRPr sz="1800" b="1" u="none" strike="noStrike" cap="none" dirty="0">
                        <a:solidFill>
                          <a:schemeClr val="lt1"/>
                        </a:solidFill>
                        <a:latin typeface="Montserrat" panose="00000500000000000000" pitchFamily="50" charset="0"/>
                        <a:ea typeface="Times New Roman"/>
                        <a:cs typeface="Times New Roman"/>
                        <a:sym typeface="Times New Roman"/>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437600">
                <a:tc>
                  <a:txBody>
                    <a:bodyPr/>
                    <a:lstStyle/>
                    <a:p>
                      <a:pPr marL="0" marR="0" lvl="0" indent="0" algn="l" rtl="0">
                        <a:spcBef>
                          <a:spcPts val="0"/>
                        </a:spcBef>
                        <a:spcAft>
                          <a:spcPts val="0"/>
                        </a:spcAft>
                        <a:buNone/>
                      </a:pPr>
                      <a:endParaRPr sz="1800" b="1" u="none" strike="noStrike" cap="none" dirty="0">
                        <a:solidFill>
                          <a:schemeClr val="lt1"/>
                        </a:solidFill>
                        <a:latin typeface="Montserrat" panose="00000500000000000000" pitchFamily="50" charset="0"/>
                        <a:ea typeface="Times New Roman"/>
                        <a:cs typeface="Times New Roman"/>
                        <a:sym typeface="Times New Roman"/>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b="1" u="none" strike="noStrike" cap="none" dirty="0">
                        <a:solidFill>
                          <a:schemeClr val="lt1"/>
                        </a:solidFill>
                        <a:latin typeface="Montserrat" panose="00000500000000000000" pitchFamily="50" charset="0"/>
                        <a:ea typeface="Times New Roman"/>
                        <a:cs typeface="Times New Roman"/>
                        <a:sym typeface="Times New Roman"/>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91" name="Google Shape;91;p1"/>
          <p:cNvSpPr txBox="1"/>
          <p:nvPr/>
        </p:nvSpPr>
        <p:spPr>
          <a:xfrm>
            <a:off x="2886891" y="3004457"/>
            <a:ext cx="184731"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2" name="Google Shape;92;p1"/>
          <p:cNvSpPr txBox="1"/>
          <p:nvPr/>
        </p:nvSpPr>
        <p:spPr>
          <a:xfrm>
            <a:off x="69228" y="3598165"/>
            <a:ext cx="5820055"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Montserrat" panose="00000500000000000000" pitchFamily="50" charset="0"/>
                <a:ea typeface="Times New Roman"/>
                <a:cs typeface="Times New Roman"/>
                <a:sym typeface="Times New Roman"/>
              </a:rPr>
              <a:t>GVHD: TS. </a:t>
            </a:r>
            <a:r>
              <a:rPr lang="en-US" sz="1800" b="1" dirty="0" err="1">
                <a:solidFill>
                  <a:schemeClr val="dk1"/>
                </a:solidFill>
                <a:latin typeface="Montserrat" panose="00000500000000000000" pitchFamily="50" charset="0"/>
                <a:ea typeface="Times New Roman"/>
                <a:cs typeface="Times New Roman"/>
                <a:sym typeface="Times New Roman"/>
              </a:rPr>
              <a:t>Hàn</a:t>
            </a:r>
            <a:r>
              <a:rPr lang="en-US" sz="1800" b="1" dirty="0">
                <a:solidFill>
                  <a:schemeClr val="dk1"/>
                </a:solidFill>
                <a:latin typeface="Montserrat" panose="00000500000000000000" pitchFamily="50" charset="0"/>
                <a:ea typeface="Times New Roman"/>
                <a:cs typeface="Times New Roman"/>
                <a:sym typeface="Times New Roman"/>
              </a:rPr>
              <a:t> </a:t>
            </a:r>
            <a:r>
              <a:rPr lang="en-US" sz="1800" b="1" dirty="0" err="1">
                <a:solidFill>
                  <a:schemeClr val="dk1"/>
                </a:solidFill>
                <a:latin typeface="Montserrat" panose="00000500000000000000" pitchFamily="50" charset="0"/>
                <a:ea typeface="Times New Roman"/>
                <a:cs typeface="Times New Roman"/>
                <a:sym typeface="Times New Roman"/>
              </a:rPr>
              <a:t>Huy</a:t>
            </a:r>
            <a:r>
              <a:rPr lang="en-US" sz="1800" b="1" dirty="0">
                <a:solidFill>
                  <a:schemeClr val="dk1"/>
                </a:solidFill>
                <a:latin typeface="Montserrat" panose="00000500000000000000" pitchFamily="50" charset="0"/>
                <a:ea typeface="Times New Roman"/>
                <a:cs typeface="Times New Roman"/>
                <a:sym typeface="Times New Roman"/>
              </a:rPr>
              <a:t> </a:t>
            </a:r>
            <a:r>
              <a:rPr lang="en-US" sz="1800" b="1" dirty="0" err="1">
                <a:solidFill>
                  <a:schemeClr val="dk1"/>
                </a:solidFill>
                <a:latin typeface="Montserrat" panose="00000500000000000000" pitchFamily="50" charset="0"/>
                <a:ea typeface="Times New Roman"/>
                <a:cs typeface="Times New Roman"/>
                <a:sym typeface="Times New Roman"/>
              </a:rPr>
              <a:t>Dũng</a:t>
            </a:r>
            <a:endParaRPr sz="1800" b="1" dirty="0">
              <a:solidFill>
                <a:schemeClr val="dk1"/>
              </a:solidFill>
              <a:latin typeface="Montserrat" panose="00000500000000000000" pitchFamily="50" charset="0"/>
              <a:ea typeface="Times New Roman"/>
              <a:cs typeface="Times New Roman"/>
              <a:sym typeface="Times New Roman"/>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1D508C9-9604-4266-9BCE-D2D9B9461F3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
        <p:nvSpPr>
          <p:cNvPr id="6" name="Text Placeholder 5">
            <a:extLst>
              <a:ext uri="{FF2B5EF4-FFF2-40B4-BE49-F238E27FC236}">
                <a16:creationId xmlns:a16="http://schemas.microsoft.com/office/drawing/2014/main" id="{FEE0DEEA-B1AB-4E43-B099-DF5B09BE2C41}"/>
              </a:ext>
            </a:extLst>
          </p:cNvPr>
          <p:cNvSpPr>
            <a:spLocks noGrp="1"/>
          </p:cNvSpPr>
          <p:nvPr>
            <p:ph type="body" idx="1"/>
          </p:nvPr>
        </p:nvSpPr>
        <p:spPr>
          <a:xfrm>
            <a:off x="364662" y="906879"/>
            <a:ext cx="8026400" cy="4902199"/>
          </a:xfrm>
        </p:spPr>
        <p:txBody>
          <a:bodyPr>
            <a:normAutofit/>
          </a:bodyPr>
          <a:lstStyle/>
          <a:p>
            <a:pPr>
              <a:buFontTx/>
              <a:buChar char="-"/>
            </a:pPr>
            <a:r>
              <a:rPr lang="en-US" sz="1800" b="1" dirty="0" err="1">
                <a:latin typeface="Montserrat" panose="00000500000000000000" pitchFamily="50" charset="0"/>
              </a:rPr>
              <a:t>SOCK_DGRAM</a:t>
            </a:r>
            <a:r>
              <a:rPr lang="en-US" sz="1800" dirty="0">
                <a:latin typeface="Montserrat" panose="00000500000000000000" pitchFamily="50" charset="0"/>
              </a:rPr>
              <a:t>: </a:t>
            </a:r>
            <a:endParaRPr lang="vi-VN" sz="1800" dirty="0">
              <a:latin typeface="Montserrat" panose="00000500000000000000" pitchFamily="50" charset="0"/>
            </a:endParaRPr>
          </a:p>
          <a:p>
            <a:pPr>
              <a:buFont typeface="Arial" panose="020B0604020202020204" pitchFamily="34" charset="0"/>
              <a:buChar char="•"/>
            </a:pPr>
            <a:r>
              <a:rPr lang="en-US" sz="1800" dirty="0" err="1">
                <a:latin typeface="Montserrat" panose="00000500000000000000" pitchFamily="50" charset="0"/>
              </a:rPr>
              <a:t>Cách</a:t>
            </a:r>
            <a:r>
              <a:rPr lang="en-US" sz="1800" dirty="0">
                <a:latin typeface="Montserrat" panose="00000500000000000000" pitchFamily="50" charset="0"/>
              </a:rPr>
              <a:t> </a:t>
            </a:r>
            <a:r>
              <a:rPr lang="en-US" sz="1800" dirty="0" err="1">
                <a:latin typeface="Montserrat" panose="00000500000000000000" pitchFamily="50" charset="0"/>
              </a:rPr>
              <a:t>gửi</a:t>
            </a:r>
            <a:r>
              <a:rPr lang="en-US" sz="1800" dirty="0">
                <a:latin typeface="Montserrat" panose="00000500000000000000" pitchFamily="50" charset="0"/>
              </a:rPr>
              <a:t> </a:t>
            </a:r>
            <a:r>
              <a:rPr lang="en-US" sz="1800" dirty="0" err="1">
                <a:latin typeface="Montserrat" panose="00000500000000000000" pitchFamily="50" charset="0"/>
              </a:rPr>
              <a:t>nhận</a:t>
            </a:r>
            <a:r>
              <a:rPr lang="en-US" sz="1800" dirty="0">
                <a:latin typeface="Montserrat" panose="00000500000000000000" pitchFamily="50" charset="0"/>
              </a:rPr>
              <a:t> </a:t>
            </a:r>
            <a:r>
              <a:rPr lang="en-US" sz="1800" dirty="0" err="1">
                <a:latin typeface="Montserrat" panose="00000500000000000000" pitchFamily="50" charset="0"/>
              </a:rPr>
              <a:t>này</a:t>
            </a:r>
            <a:r>
              <a:rPr lang="en-US" sz="1800" dirty="0">
                <a:latin typeface="Montserrat" panose="00000500000000000000" pitchFamily="50" charset="0"/>
              </a:rPr>
              <a:t> </a:t>
            </a:r>
            <a:r>
              <a:rPr lang="en-US" sz="1800" dirty="0" err="1">
                <a:latin typeface="Montserrat" panose="00000500000000000000" pitchFamily="50" charset="0"/>
              </a:rPr>
              <a:t>chỉ</a:t>
            </a:r>
            <a:r>
              <a:rPr lang="en-US" sz="1800" dirty="0">
                <a:latin typeface="Montserrat" panose="00000500000000000000" pitchFamily="50" charset="0"/>
              </a:rPr>
              <a:t> </a:t>
            </a:r>
            <a:r>
              <a:rPr lang="en-US" sz="1800" dirty="0" err="1">
                <a:latin typeface="Montserrat" panose="00000500000000000000" pitchFamily="50" charset="0"/>
              </a:rPr>
              <a:t>diễn</a:t>
            </a:r>
            <a:r>
              <a:rPr lang="en-US" sz="1800" dirty="0">
                <a:latin typeface="Montserrat" panose="00000500000000000000" pitchFamily="50" charset="0"/>
              </a:rPr>
              <a:t> ra </a:t>
            </a:r>
            <a:r>
              <a:rPr lang="en-US" sz="1800" dirty="0" err="1">
                <a:latin typeface="Montserrat" panose="00000500000000000000" pitchFamily="50" charset="0"/>
              </a:rPr>
              <a:t>theo</a:t>
            </a:r>
            <a:r>
              <a:rPr lang="en-US" sz="1800" dirty="0">
                <a:latin typeface="Montserrat" panose="00000500000000000000" pitchFamily="50" charset="0"/>
              </a:rPr>
              <a:t> </a:t>
            </a:r>
            <a:r>
              <a:rPr lang="en-US" sz="1800" dirty="0" err="1">
                <a:latin typeface="Montserrat" panose="00000500000000000000" pitchFamily="50" charset="0"/>
              </a:rPr>
              <a:t>một</a:t>
            </a:r>
            <a:r>
              <a:rPr lang="en-US" sz="1800" dirty="0">
                <a:latin typeface="Montserrat" panose="00000500000000000000" pitchFamily="50" charset="0"/>
              </a:rPr>
              <a:t> </a:t>
            </a:r>
            <a:r>
              <a:rPr lang="en-US" sz="1800" dirty="0" err="1">
                <a:latin typeface="Montserrat" panose="00000500000000000000" pitchFamily="50" charset="0"/>
              </a:rPr>
              <a:t>chiều</a:t>
            </a:r>
            <a:r>
              <a:rPr lang="en-US" sz="1800" dirty="0">
                <a:latin typeface="Montserrat" panose="00000500000000000000" pitchFamily="50" charset="0"/>
              </a:rPr>
              <a:t>. Client </a:t>
            </a:r>
            <a:r>
              <a:rPr lang="en-US" sz="1800" dirty="0" err="1">
                <a:latin typeface="Montserrat" panose="00000500000000000000" pitchFamily="50" charset="0"/>
              </a:rPr>
              <a:t>gửi</a:t>
            </a:r>
            <a:r>
              <a:rPr lang="en-US" sz="1800" dirty="0">
                <a:latin typeface="Montserrat" panose="00000500000000000000" pitchFamily="50" charset="0"/>
              </a:rPr>
              <a:t> </a:t>
            </a:r>
            <a:r>
              <a:rPr lang="en-US" sz="1800" dirty="0" err="1">
                <a:latin typeface="Montserrat" panose="00000500000000000000" pitchFamily="50" charset="0"/>
              </a:rPr>
              <a:t>dữ</a:t>
            </a:r>
            <a:r>
              <a:rPr lang="en-US" sz="1800" dirty="0">
                <a:latin typeface="Montserrat" panose="00000500000000000000" pitchFamily="50" charset="0"/>
              </a:rPr>
              <a:t> </a:t>
            </a:r>
            <a:r>
              <a:rPr lang="en-US" sz="1800" dirty="0" err="1">
                <a:latin typeface="Montserrat" panose="00000500000000000000" pitchFamily="50" charset="0"/>
              </a:rPr>
              <a:t>liệu</a:t>
            </a:r>
            <a:r>
              <a:rPr lang="en-US" sz="1800" dirty="0">
                <a:latin typeface="Montserrat" panose="00000500000000000000" pitchFamily="50" charset="0"/>
              </a:rPr>
              <a:t> </a:t>
            </a:r>
            <a:r>
              <a:rPr lang="en-US" sz="1800" dirty="0" err="1">
                <a:latin typeface="Montserrat" panose="00000500000000000000" pitchFamily="50" charset="0"/>
              </a:rPr>
              <a:t>không</a:t>
            </a:r>
            <a:r>
              <a:rPr lang="en-US" sz="1800" dirty="0">
                <a:latin typeface="Montserrat" panose="00000500000000000000" pitchFamily="50" charset="0"/>
              </a:rPr>
              <a:t> </a:t>
            </a:r>
            <a:r>
              <a:rPr lang="en-US" sz="1800" dirty="0" err="1">
                <a:latin typeface="Montserrat" panose="00000500000000000000" pitchFamily="50" charset="0"/>
              </a:rPr>
              <a:t>cần</a:t>
            </a:r>
            <a:r>
              <a:rPr lang="en-US" sz="1800" dirty="0">
                <a:latin typeface="Montserrat" panose="00000500000000000000" pitchFamily="50" charset="0"/>
              </a:rPr>
              <a:t> </a:t>
            </a:r>
            <a:r>
              <a:rPr lang="en-US" sz="1800" dirty="0" err="1">
                <a:latin typeface="Montserrat" panose="00000500000000000000" pitchFamily="50" charset="0"/>
              </a:rPr>
              <a:t>quan</a:t>
            </a:r>
            <a:r>
              <a:rPr lang="en-US" sz="1800" dirty="0">
                <a:latin typeface="Montserrat" panose="00000500000000000000" pitchFamily="50" charset="0"/>
              </a:rPr>
              <a:t> </a:t>
            </a:r>
            <a:r>
              <a:rPr lang="en-US" sz="1800" dirty="0" err="1">
                <a:latin typeface="Montserrat" panose="00000500000000000000" pitchFamily="50" charset="0"/>
              </a:rPr>
              <a:t>tâm</a:t>
            </a:r>
            <a:r>
              <a:rPr lang="en-US" sz="1800" dirty="0">
                <a:latin typeface="Montserrat" panose="00000500000000000000" pitchFamily="50" charset="0"/>
              </a:rPr>
              <a:t> server </a:t>
            </a:r>
            <a:r>
              <a:rPr lang="en-US" sz="1800" dirty="0" err="1">
                <a:latin typeface="Montserrat" panose="00000500000000000000" pitchFamily="50" charset="0"/>
              </a:rPr>
              <a:t>có</a:t>
            </a:r>
            <a:r>
              <a:rPr lang="en-US" sz="1800" dirty="0">
                <a:latin typeface="Montserrat" panose="00000500000000000000" pitchFamily="50" charset="0"/>
              </a:rPr>
              <a:t> </a:t>
            </a:r>
            <a:r>
              <a:rPr lang="en-US" sz="1800" dirty="0" err="1">
                <a:latin typeface="Montserrat" panose="00000500000000000000" pitchFamily="50" charset="0"/>
              </a:rPr>
              <a:t>nhận</a:t>
            </a:r>
            <a:r>
              <a:rPr lang="en-US" sz="1800" dirty="0">
                <a:latin typeface="Montserrat" panose="00000500000000000000" pitchFamily="50" charset="0"/>
              </a:rPr>
              <a:t> dc data package </a:t>
            </a:r>
            <a:r>
              <a:rPr lang="en-US" sz="1800" dirty="0" err="1">
                <a:latin typeface="Montserrat" panose="00000500000000000000" pitchFamily="50" charset="0"/>
              </a:rPr>
              <a:t>một</a:t>
            </a:r>
            <a:r>
              <a:rPr lang="en-US" sz="1800" dirty="0">
                <a:latin typeface="Montserrat" panose="00000500000000000000" pitchFamily="50" charset="0"/>
              </a:rPr>
              <a:t> </a:t>
            </a:r>
            <a:r>
              <a:rPr lang="en-US" sz="1800" dirty="0" err="1">
                <a:latin typeface="Montserrat" panose="00000500000000000000" pitchFamily="50" charset="0"/>
              </a:rPr>
              <a:t>cách</a:t>
            </a:r>
            <a:r>
              <a:rPr lang="en-US" sz="1800" dirty="0">
                <a:latin typeface="Montserrat" panose="00000500000000000000" pitchFamily="50" charset="0"/>
              </a:rPr>
              <a:t> </a:t>
            </a:r>
            <a:r>
              <a:rPr lang="en-US" sz="1800" dirty="0" err="1">
                <a:latin typeface="Montserrat" panose="00000500000000000000" pitchFamily="50" charset="0"/>
              </a:rPr>
              <a:t>đầy</a:t>
            </a:r>
            <a:r>
              <a:rPr lang="en-US" sz="1800" dirty="0">
                <a:latin typeface="Montserrat" panose="00000500000000000000" pitchFamily="50" charset="0"/>
              </a:rPr>
              <a:t> </a:t>
            </a:r>
            <a:r>
              <a:rPr lang="en-US" sz="1800" dirty="0" err="1">
                <a:latin typeface="Montserrat" panose="00000500000000000000" pitchFamily="50" charset="0"/>
              </a:rPr>
              <a:t>đủ</a:t>
            </a:r>
            <a:r>
              <a:rPr lang="en-US" sz="1800" dirty="0">
                <a:latin typeface="Montserrat" panose="00000500000000000000" pitchFamily="50" charset="0"/>
              </a:rPr>
              <a:t> hay </a:t>
            </a:r>
            <a:r>
              <a:rPr lang="en-US" sz="1800" dirty="0" err="1">
                <a:latin typeface="Montserrat" panose="00000500000000000000" pitchFamily="50" charset="0"/>
              </a:rPr>
              <a:t>không</a:t>
            </a:r>
            <a:r>
              <a:rPr lang="en-US" sz="1800" dirty="0">
                <a:latin typeface="Montserrat" panose="00000500000000000000" pitchFamily="50" charset="0"/>
              </a:rPr>
              <a:t>. Server </a:t>
            </a:r>
            <a:r>
              <a:rPr lang="en-US" sz="1800" dirty="0" err="1">
                <a:latin typeface="Montserrat" panose="00000500000000000000" pitchFamily="50" charset="0"/>
              </a:rPr>
              <a:t>sau</a:t>
            </a:r>
            <a:r>
              <a:rPr lang="en-US" sz="1800" dirty="0">
                <a:latin typeface="Montserrat" panose="00000500000000000000" pitchFamily="50" charset="0"/>
              </a:rPr>
              <a:t> </a:t>
            </a:r>
            <a:r>
              <a:rPr lang="en-US" sz="1800" dirty="0" err="1">
                <a:latin typeface="Montserrat" panose="00000500000000000000" pitchFamily="50" charset="0"/>
              </a:rPr>
              <a:t>khi</a:t>
            </a:r>
            <a:r>
              <a:rPr lang="en-US" sz="1800" dirty="0">
                <a:latin typeface="Montserrat" panose="00000500000000000000" pitchFamily="50" charset="0"/>
              </a:rPr>
              <a:t> </a:t>
            </a:r>
            <a:r>
              <a:rPr lang="en-US" sz="1800" dirty="0" err="1">
                <a:latin typeface="Montserrat" panose="00000500000000000000" pitchFamily="50" charset="0"/>
              </a:rPr>
              <a:t>nhận</a:t>
            </a:r>
            <a:r>
              <a:rPr lang="en-US" sz="1800" dirty="0">
                <a:latin typeface="Montserrat" panose="00000500000000000000" pitchFamily="50" charset="0"/>
              </a:rPr>
              <a:t> </a:t>
            </a:r>
            <a:r>
              <a:rPr lang="en-US" sz="1800" dirty="0" err="1">
                <a:latin typeface="Montserrat" panose="00000500000000000000" pitchFamily="50" charset="0"/>
              </a:rPr>
              <a:t>cũng</a:t>
            </a:r>
            <a:r>
              <a:rPr lang="en-US" sz="1800" dirty="0">
                <a:latin typeface="Montserrat" panose="00000500000000000000" pitchFamily="50" charset="0"/>
              </a:rPr>
              <a:t> </a:t>
            </a:r>
            <a:r>
              <a:rPr lang="en-US" sz="1800" dirty="0" err="1">
                <a:latin typeface="Montserrat" panose="00000500000000000000" pitchFamily="50" charset="0"/>
              </a:rPr>
              <a:t>không</a:t>
            </a:r>
            <a:r>
              <a:rPr lang="en-US" sz="1800" dirty="0">
                <a:latin typeface="Montserrat" panose="00000500000000000000" pitchFamily="50" charset="0"/>
              </a:rPr>
              <a:t> </a:t>
            </a:r>
            <a:r>
              <a:rPr lang="en-US" sz="1800" dirty="0" err="1">
                <a:latin typeface="Montserrat" panose="00000500000000000000" pitchFamily="50" charset="0"/>
              </a:rPr>
              <a:t>cần</a:t>
            </a:r>
            <a:r>
              <a:rPr lang="en-US" sz="1800" dirty="0">
                <a:latin typeface="Montserrat" panose="00000500000000000000" pitchFamily="50" charset="0"/>
              </a:rPr>
              <a:t> </a:t>
            </a:r>
            <a:r>
              <a:rPr lang="en-US" sz="1800" dirty="0" err="1">
                <a:latin typeface="Montserrat" panose="00000500000000000000" pitchFamily="50" charset="0"/>
              </a:rPr>
              <a:t>phản</a:t>
            </a:r>
            <a:r>
              <a:rPr lang="en-US" sz="1800" dirty="0">
                <a:latin typeface="Montserrat" panose="00000500000000000000" pitchFamily="50" charset="0"/>
              </a:rPr>
              <a:t> </a:t>
            </a:r>
            <a:r>
              <a:rPr lang="en-US" sz="1800" dirty="0" err="1">
                <a:latin typeface="Montserrat" panose="00000500000000000000" pitchFamily="50" charset="0"/>
              </a:rPr>
              <a:t>hồi</a:t>
            </a:r>
            <a:r>
              <a:rPr lang="en-US" sz="1800" dirty="0">
                <a:latin typeface="Montserrat" panose="00000500000000000000" pitchFamily="50" charset="0"/>
              </a:rPr>
              <a:t> </a:t>
            </a:r>
            <a:r>
              <a:rPr lang="en-US" sz="1800" dirty="0" err="1">
                <a:latin typeface="Montserrat" panose="00000500000000000000" pitchFamily="50" charset="0"/>
              </a:rPr>
              <a:t>cho</a:t>
            </a:r>
            <a:r>
              <a:rPr lang="en-US" sz="1800" dirty="0">
                <a:latin typeface="Montserrat" panose="00000500000000000000" pitchFamily="50" charset="0"/>
              </a:rPr>
              <a:t> client.</a:t>
            </a:r>
          </a:p>
          <a:p>
            <a:pPr>
              <a:buFont typeface="Arial" panose="020B0604020202020204" pitchFamily="34" charset="0"/>
              <a:buChar char="•"/>
            </a:pPr>
            <a:r>
              <a:rPr lang="en-US" sz="1800" dirty="0" err="1">
                <a:latin typeface="Montserrat" panose="00000500000000000000" pitchFamily="50" charset="0"/>
              </a:rPr>
              <a:t>Cách</a:t>
            </a:r>
            <a:r>
              <a:rPr lang="en-US" sz="1800" dirty="0">
                <a:latin typeface="Montserrat" panose="00000500000000000000" pitchFamily="50" charset="0"/>
              </a:rPr>
              <a:t> </a:t>
            </a:r>
            <a:r>
              <a:rPr lang="en-US" sz="1800" dirty="0" err="1">
                <a:latin typeface="Montserrat" panose="00000500000000000000" pitchFamily="50" charset="0"/>
              </a:rPr>
              <a:t>gửi</a:t>
            </a:r>
            <a:r>
              <a:rPr lang="en-US" sz="1800" dirty="0">
                <a:latin typeface="Montserrat" panose="00000500000000000000" pitchFamily="50" charset="0"/>
              </a:rPr>
              <a:t> </a:t>
            </a:r>
            <a:r>
              <a:rPr lang="en-US" sz="1800" dirty="0" err="1">
                <a:latin typeface="Montserrat" panose="00000500000000000000" pitchFamily="50" charset="0"/>
              </a:rPr>
              <a:t>này</a:t>
            </a:r>
            <a:r>
              <a:rPr lang="en-US" sz="1800" dirty="0">
                <a:latin typeface="Montserrat" panose="00000500000000000000" pitchFamily="50" charset="0"/>
              </a:rPr>
              <a:t> </a:t>
            </a:r>
            <a:r>
              <a:rPr lang="en-US" sz="1800" dirty="0" err="1">
                <a:latin typeface="Montserrat" panose="00000500000000000000" pitchFamily="50" charset="0"/>
              </a:rPr>
              <a:t>không</a:t>
            </a:r>
            <a:r>
              <a:rPr lang="en-US" sz="1800" dirty="0">
                <a:latin typeface="Montserrat" panose="00000500000000000000" pitchFamily="50" charset="0"/>
              </a:rPr>
              <a:t> an </a:t>
            </a:r>
            <a:r>
              <a:rPr lang="en-US" sz="1800" dirty="0" err="1">
                <a:latin typeface="Montserrat" panose="00000500000000000000" pitchFamily="50" charset="0"/>
              </a:rPr>
              <a:t>toàn</a:t>
            </a:r>
            <a:r>
              <a:rPr lang="en-US" sz="1800" dirty="0">
                <a:latin typeface="Montserrat" panose="00000500000000000000" pitchFamily="50" charset="0"/>
              </a:rPr>
              <a:t> </a:t>
            </a:r>
            <a:r>
              <a:rPr lang="en-US" sz="1800" dirty="0" err="1">
                <a:latin typeface="Montserrat" panose="00000500000000000000" pitchFamily="50" charset="0"/>
              </a:rPr>
              <a:t>nhưng</a:t>
            </a:r>
            <a:r>
              <a:rPr lang="en-US" sz="1800" dirty="0">
                <a:latin typeface="Montserrat" panose="00000500000000000000" pitchFamily="50" charset="0"/>
              </a:rPr>
              <a:t> </a:t>
            </a:r>
            <a:r>
              <a:rPr lang="en-US" sz="1800" dirty="0" err="1">
                <a:latin typeface="Montserrat" panose="00000500000000000000" pitchFamily="50" charset="0"/>
              </a:rPr>
              <a:t>nhanh</a:t>
            </a:r>
            <a:r>
              <a:rPr lang="en-US" sz="1800" dirty="0">
                <a:latin typeface="Montserrat" panose="00000500000000000000" pitchFamily="50" charset="0"/>
              </a:rPr>
              <a:t> </a:t>
            </a:r>
            <a:r>
              <a:rPr lang="en-US" sz="1800" dirty="0" err="1">
                <a:latin typeface="Montserrat" panose="00000500000000000000" pitchFamily="50" charset="0"/>
              </a:rPr>
              <a:t>và</a:t>
            </a:r>
            <a:r>
              <a:rPr lang="en-US" sz="1800" dirty="0">
                <a:latin typeface="Montserrat" panose="00000500000000000000" pitchFamily="50" charset="0"/>
              </a:rPr>
              <a:t> </a:t>
            </a:r>
            <a:r>
              <a:rPr lang="en-US" sz="1800" dirty="0" err="1">
                <a:latin typeface="Montserrat" panose="00000500000000000000" pitchFamily="50" charset="0"/>
              </a:rPr>
              <a:t>tiêu</a:t>
            </a:r>
            <a:r>
              <a:rPr lang="en-US" sz="1800" dirty="0">
                <a:latin typeface="Montserrat" panose="00000500000000000000" pitchFamily="50" charset="0"/>
              </a:rPr>
              <a:t> </a:t>
            </a:r>
            <a:r>
              <a:rPr lang="en-US" sz="1800" dirty="0" err="1">
                <a:latin typeface="Montserrat" panose="00000500000000000000" pitchFamily="50" charset="0"/>
              </a:rPr>
              <a:t>tốn</a:t>
            </a:r>
            <a:r>
              <a:rPr lang="en-US" sz="1800" dirty="0">
                <a:latin typeface="Montserrat" panose="00000500000000000000" pitchFamily="50" charset="0"/>
              </a:rPr>
              <a:t> </a:t>
            </a:r>
            <a:r>
              <a:rPr lang="en-US" sz="1800" dirty="0" err="1">
                <a:latin typeface="Montserrat" panose="00000500000000000000" pitchFamily="50" charset="0"/>
              </a:rPr>
              <a:t>ít</a:t>
            </a:r>
            <a:r>
              <a:rPr lang="en-US" sz="1800" dirty="0">
                <a:latin typeface="Montserrat" panose="00000500000000000000" pitchFamily="50" charset="0"/>
              </a:rPr>
              <a:t> </a:t>
            </a:r>
            <a:r>
              <a:rPr lang="en-US" sz="1800" dirty="0" err="1">
                <a:latin typeface="Montserrat" panose="00000500000000000000" pitchFamily="50" charset="0"/>
              </a:rPr>
              <a:t>tài</a:t>
            </a:r>
            <a:r>
              <a:rPr lang="en-US" sz="1800" dirty="0">
                <a:latin typeface="Montserrat" panose="00000500000000000000" pitchFamily="50" charset="0"/>
              </a:rPr>
              <a:t> </a:t>
            </a:r>
            <a:r>
              <a:rPr lang="en-US" sz="1800" dirty="0" err="1">
                <a:latin typeface="Montserrat" panose="00000500000000000000" pitchFamily="50" charset="0"/>
              </a:rPr>
              <a:t>nguyên</a:t>
            </a:r>
            <a:endParaRPr lang="en-US" sz="1800" dirty="0">
              <a:latin typeface="Montserrat" panose="00000500000000000000" pitchFamily="50" charset="0"/>
            </a:endParaRPr>
          </a:p>
          <a:p>
            <a:pPr>
              <a:buFont typeface="Arial" panose="020B0604020202020204" pitchFamily="34" charset="0"/>
              <a:buChar char="•"/>
            </a:pPr>
            <a:r>
              <a:rPr lang="en-US" sz="1800" dirty="0" err="1">
                <a:latin typeface="Montserrat" panose="00000500000000000000" pitchFamily="50" charset="0"/>
              </a:rPr>
              <a:t>Kiểu</a:t>
            </a:r>
            <a:r>
              <a:rPr lang="en-US" sz="1800" dirty="0">
                <a:latin typeface="Montserrat" panose="00000500000000000000" pitchFamily="50" charset="0"/>
              </a:rPr>
              <a:t> </a:t>
            </a:r>
            <a:r>
              <a:rPr lang="en-US" sz="1800" dirty="0" err="1">
                <a:latin typeface="Montserrat" panose="00000500000000000000" pitchFamily="50" charset="0"/>
              </a:rPr>
              <a:t>truyền</a:t>
            </a:r>
            <a:r>
              <a:rPr lang="en-US" sz="1800" dirty="0">
                <a:latin typeface="Montserrat" panose="00000500000000000000" pitchFamily="50" charset="0"/>
              </a:rPr>
              <a:t> </a:t>
            </a:r>
            <a:r>
              <a:rPr lang="en-US" sz="1800" dirty="0" err="1">
                <a:latin typeface="Montserrat" panose="00000500000000000000" pitchFamily="50" charset="0"/>
              </a:rPr>
              <a:t>dữ</a:t>
            </a:r>
            <a:r>
              <a:rPr lang="en-US" sz="1800" dirty="0">
                <a:latin typeface="Montserrat" panose="00000500000000000000" pitchFamily="50" charset="0"/>
              </a:rPr>
              <a:t> </a:t>
            </a:r>
            <a:r>
              <a:rPr lang="en-US" sz="1800" dirty="0" err="1">
                <a:latin typeface="Montserrat" panose="00000500000000000000" pitchFamily="50" charset="0"/>
              </a:rPr>
              <a:t>liệu</a:t>
            </a:r>
            <a:r>
              <a:rPr lang="en-US" sz="1800" dirty="0">
                <a:latin typeface="Montserrat" panose="00000500000000000000" pitchFamily="50" charset="0"/>
              </a:rPr>
              <a:t> </a:t>
            </a:r>
            <a:r>
              <a:rPr lang="en-US" sz="1800" dirty="0" err="1">
                <a:latin typeface="Montserrat" panose="00000500000000000000" pitchFamily="50" charset="0"/>
              </a:rPr>
              <a:t>này</a:t>
            </a:r>
            <a:r>
              <a:rPr lang="en-US" sz="1800" dirty="0">
                <a:latin typeface="Montserrat" panose="00000500000000000000" pitchFamily="50" charset="0"/>
              </a:rPr>
              <a:t> </a:t>
            </a:r>
            <a:r>
              <a:rPr lang="en-US" sz="1800" dirty="0" err="1">
                <a:latin typeface="Montserrat" panose="00000500000000000000" pitchFamily="50" charset="0"/>
              </a:rPr>
              <a:t>trong</a:t>
            </a:r>
            <a:r>
              <a:rPr lang="en-US" sz="1800" dirty="0">
                <a:latin typeface="Montserrat" panose="00000500000000000000" pitchFamily="50" charset="0"/>
              </a:rPr>
              <a:t> </a:t>
            </a:r>
            <a:r>
              <a:rPr lang="en-US" sz="1800" dirty="0" err="1">
                <a:latin typeface="Montserrat" panose="00000500000000000000" pitchFamily="50" charset="0"/>
              </a:rPr>
              <a:t>AF_INET</a:t>
            </a:r>
            <a:r>
              <a:rPr lang="en-US" sz="1800" dirty="0">
                <a:latin typeface="Montserrat" panose="00000500000000000000" pitchFamily="50" charset="0"/>
              </a:rPr>
              <a:t> </a:t>
            </a:r>
            <a:r>
              <a:rPr lang="en-US" sz="1800" dirty="0" err="1">
                <a:latin typeface="Montserrat" panose="00000500000000000000" pitchFamily="50" charset="0"/>
              </a:rPr>
              <a:t>gọi</a:t>
            </a:r>
            <a:r>
              <a:rPr lang="en-US" sz="1800" dirty="0">
                <a:latin typeface="Montserrat" panose="00000500000000000000" pitchFamily="50" charset="0"/>
              </a:rPr>
              <a:t> </a:t>
            </a:r>
            <a:r>
              <a:rPr lang="en-US" sz="1800" dirty="0" err="1">
                <a:latin typeface="Montserrat" panose="00000500000000000000" pitchFamily="50" charset="0"/>
              </a:rPr>
              <a:t>là</a:t>
            </a:r>
            <a:r>
              <a:rPr lang="en-US" sz="1800" dirty="0">
                <a:latin typeface="Montserrat" panose="00000500000000000000" pitchFamily="50" charset="0"/>
              </a:rPr>
              <a:t> </a:t>
            </a:r>
            <a:r>
              <a:rPr lang="en-US" sz="1800" dirty="0" err="1">
                <a:latin typeface="Montserrat" panose="00000500000000000000" pitchFamily="50" charset="0"/>
              </a:rPr>
              <a:t>giao</a:t>
            </a:r>
            <a:r>
              <a:rPr lang="en-US" sz="1800" dirty="0">
                <a:latin typeface="Montserrat" panose="00000500000000000000" pitchFamily="50" charset="0"/>
              </a:rPr>
              <a:t> </a:t>
            </a:r>
            <a:r>
              <a:rPr lang="en-US" sz="1800" dirty="0" err="1">
                <a:latin typeface="Montserrat" panose="00000500000000000000" pitchFamily="50" charset="0"/>
              </a:rPr>
              <a:t>thức</a:t>
            </a:r>
            <a:r>
              <a:rPr lang="en-US" sz="1800" dirty="0">
                <a:latin typeface="Montserrat" panose="00000500000000000000" pitchFamily="50" charset="0"/>
              </a:rPr>
              <a:t> UDP</a:t>
            </a:r>
            <a:r>
              <a:rPr lang="vi-VN" sz="1800" dirty="0">
                <a:latin typeface="Montserrat" panose="00000500000000000000" pitchFamily="50" charset="0"/>
              </a:rPr>
              <a:t> ( </a:t>
            </a:r>
            <a:r>
              <a:rPr lang="vi-VN" sz="1800" dirty="0" err="1">
                <a:latin typeface="Montserrat" panose="00000500000000000000" pitchFamily="50" charset="0"/>
              </a:rPr>
              <a:t>User</a:t>
            </a:r>
            <a:r>
              <a:rPr lang="vi-VN" sz="1800" dirty="0">
                <a:latin typeface="Montserrat" panose="00000500000000000000" pitchFamily="50" charset="0"/>
              </a:rPr>
              <a:t> </a:t>
            </a:r>
            <a:r>
              <a:rPr lang="vi-VN" sz="1800" dirty="0" err="1">
                <a:latin typeface="Montserrat" panose="00000500000000000000" pitchFamily="50" charset="0"/>
              </a:rPr>
              <a:t>datagram</a:t>
            </a:r>
            <a:r>
              <a:rPr lang="vi-VN" sz="1800" dirty="0">
                <a:latin typeface="Montserrat" panose="00000500000000000000" pitchFamily="50" charset="0"/>
              </a:rPr>
              <a:t> </a:t>
            </a:r>
            <a:r>
              <a:rPr lang="vi-VN" sz="1800" dirty="0" err="1">
                <a:latin typeface="Montserrat" panose="00000500000000000000" pitchFamily="50" charset="0"/>
              </a:rPr>
              <a:t>protocol</a:t>
            </a:r>
            <a:r>
              <a:rPr lang="vi-VN" sz="1800" dirty="0">
                <a:latin typeface="Montserrat" panose="00000500000000000000" pitchFamily="50" charset="0"/>
              </a:rPr>
              <a:t>). Khi </a:t>
            </a:r>
            <a:r>
              <a:rPr lang="vi-VN" sz="1800" dirty="0" err="1">
                <a:latin typeface="Montserrat" panose="00000500000000000000" pitchFamily="50" charset="0"/>
              </a:rPr>
              <a:t>kết</a:t>
            </a:r>
            <a:r>
              <a:rPr lang="vi-VN" sz="1800" dirty="0">
                <a:latin typeface="Montserrat" panose="00000500000000000000" pitchFamily="50" charset="0"/>
              </a:rPr>
              <a:t> </a:t>
            </a:r>
            <a:r>
              <a:rPr lang="vi-VN" sz="1800" dirty="0" err="1">
                <a:latin typeface="Montserrat" panose="00000500000000000000" pitchFamily="50" charset="0"/>
              </a:rPr>
              <a:t>hợp</a:t>
            </a:r>
            <a:r>
              <a:rPr lang="vi-VN" sz="1800" dirty="0">
                <a:latin typeface="Montserrat" panose="00000500000000000000" pitchFamily="50" charset="0"/>
              </a:rPr>
              <a:t> </a:t>
            </a:r>
            <a:r>
              <a:rPr lang="vi-VN" sz="1800" dirty="0" err="1">
                <a:latin typeface="Montserrat" panose="00000500000000000000" pitchFamily="50" charset="0"/>
              </a:rPr>
              <a:t>với</a:t>
            </a:r>
            <a:r>
              <a:rPr lang="vi-VN" sz="1800" dirty="0">
                <a:latin typeface="Montserrat" panose="00000500000000000000" pitchFamily="50" charset="0"/>
              </a:rPr>
              <a:t> cơ </a:t>
            </a:r>
            <a:r>
              <a:rPr lang="vi-VN" sz="1800" dirty="0" err="1">
                <a:latin typeface="Montserrat" panose="00000500000000000000" pitchFamily="50" charset="0"/>
              </a:rPr>
              <a:t>chế</a:t>
            </a:r>
            <a:r>
              <a:rPr lang="vi-VN" sz="1800" dirty="0">
                <a:latin typeface="Montserrat" panose="00000500000000000000" pitchFamily="50" charset="0"/>
              </a:rPr>
              <a:t> </a:t>
            </a:r>
            <a:r>
              <a:rPr lang="vi-VN" sz="1800" dirty="0" err="1">
                <a:latin typeface="Montserrat" panose="00000500000000000000" pitchFamily="50" charset="0"/>
              </a:rPr>
              <a:t>định</a:t>
            </a:r>
            <a:r>
              <a:rPr lang="vi-VN" sz="1800" dirty="0">
                <a:latin typeface="Montserrat" panose="00000500000000000000" pitchFamily="50" charset="0"/>
              </a:rPr>
              <a:t> </a:t>
            </a:r>
            <a:r>
              <a:rPr lang="vi-VN" sz="1800" dirty="0" err="1">
                <a:latin typeface="Montserrat" panose="00000500000000000000" pitchFamily="50" charset="0"/>
              </a:rPr>
              <a:t>tuyến</a:t>
            </a:r>
            <a:r>
              <a:rPr lang="vi-VN" sz="1800" dirty="0">
                <a:latin typeface="Montserrat" panose="00000500000000000000" pitchFamily="50" charset="0"/>
              </a:rPr>
              <a:t> theo </a:t>
            </a:r>
            <a:r>
              <a:rPr lang="vi-VN" sz="1800" dirty="0" err="1">
                <a:latin typeface="Montserrat" panose="00000500000000000000" pitchFamily="50" charset="0"/>
              </a:rPr>
              <a:t>địa</a:t>
            </a:r>
            <a:r>
              <a:rPr lang="vi-VN" sz="1800" dirty="0">
                <a:latin typeface="Montserrat" panose="00000500000000000000" pitchFamily="50" charset="0"/>
              </a:rPr>
              <a:t> </a:t>
            </a:r>
            <a:r>
              <a:rPr lang="vi-VN" sz="1800" dirty="0" err="1">
                <a:latin typeface="Montserrat" panose="00000500000000000000" pitchFamily="50" charset="0"/>
              </a:rPr>
              <a:t>chỉ</a:t>
            </a:r>
            <a:r>
              <a:rPr lang="vi-VN" sz="1800" dirty="0">
                <a:latin typeface="Montserrat" panose="00000500000000000000" pitchFamily="50" charset="0"/>
              </a:rPr>
              <a:t> </a:t>
            </a:r>
            <a:r>
              <a:rPr lang="vi-VN" sz="1800" dirty="0" err="1">
                <a:latin typeface="Montserrat" panose="00000500000000000000" pitchFamily="50" charset="0"/>
              </a:rPr>
              <a:t>IP</a:t>
            </a:r>
            <a:r>
              <a:rPr lang="vi-VN" sz="1800" dirty="0">
                <a:latin typeface="Montserrat" panose="00000500000000000000" pitchFamily="50" charset="0"/>
              </a:rPr>
              <a:t> </a:t>
            </a:r>
            <a:r>
              <a:rPr lang="vi-VN" sz="1800" dirty="0" err="1">
                <a:latin typeface="Montserrat" panose="00000500000000000000" pitchFamily="50" charset="0"/>
              </a:rPr>
              <a:t>được</a:t>
            </a:r>
            <a:r>
              <a:rPr lang="vi-VN" sz="1800" dirty="0">
                <a:latin typeface="Montserrat" panose="00000500000000000000" pitchFamily="50" charset="0"/>
              </a:rPr>
              <a:t> </a:t>
            </a:r>
            <a:r>
              <a:rPr lang="vi-VN" sz="1800" dirty="0" err="1">
                <a:latin typeface="Montserrat" panose="00000500000000000000" pitchFamily="50" charset="0"/>
              </a:rPr>
              <a:t>gọi</a:t>
            </a:r>
            <a:r>
              <a:rPr lang="vi-VN" sz="1800" dirty="0">
                <a:latin typeface="Montserrat" panose="00000500000000000000" pitchFamily="50" charset="0"/>
              </a:rPr>
              <a:t> </a:t>
            </a:r>
            <a:r>
              <a:rPr lang="vi-VN" sz="1800" dirty="0" err="1">
                <a:latin typeface="Montserrat" panose="00000500000000000000" pitchFamily="50" charset="0"/>
              </a:rPr>
              <a:t>tắt</a:t>
            </a:r>
            <a:r>
              <a:rPr lang="vi-VN" sz="1800" dirty="0">
                <a:latin typeface="Montserrat" panose="00000500000000000000" pitchFamily="50" charset="0"/>
              </a:rPr>
              <a:t> </a:t>
            </a:r>
            <a:r>
              <a:rPr lang="vi-VN" sz="1800" dirty="0" err="1">
                <a:latin typeface="Montserrat" panose="00000500000000000000" pitchFamily="50" charset="0"/>
              </a:rPr>
              <a:t>là</a:t>
            </a:r>
            <a:r>
              <a:rPr lang="vi-VN" sz="1800" dirty="0">
                <a:latin typeface="Montserrat" panose="00000500000000000000" pitchFamily="50" charset="0"/>
              </a:rPr>
              <a:t> </a:t>
            </a:r>
            <a:r>
              <a:rPr lang="vi-VN" sz="1800" dirty="0" err="1">
                <a:latin typeface="Montserrat" panose="00000500000000000000" pitchFamily="50" charset="0"/>
              </a:rPr>
              <a:t>UDP</a:t>
            </a:r>
            <a:r>
              <a:rPr lang="vi-VN" sz="1800" dirty="0">
                <a:latin typeface="Montserrat" panose="00000500000000000000" pitchFamily="50" charset="0"/>
              </a:rPr>
              <a:t>/</a:t>
            </a:r>
            <a:r>
              <a:rPr lang="vi-VN" sz="1800" dirty="0" err="1">
                <a:latin typeface="Montserrat" panose="00000500000000000000" pitchFamily="50" charset="0"/>
              </a:rPr>
              <a:t>IP</a:t>
            </a:r>
            <a:endParaRPr lang="en-US" sz="1800" dirty="0">
              <a:latin typeface="Montserrat" panose="00000500000000000000" pitchFamily="50" charset="0"/>
            </a:endParaRPr>
          </a:p>
        </p:txBody>
      </p:sp>
      <p:sp>
        <p:nvSpPr>
          <p:cNvPr id="8" name="Title 1">
            <a:extLst>
              <a:ext uri="{FF2B5EF4-FFF2-40B4-BE49-F238E27FC236}">
                <a16:creationId xmlns:a16="http://schemas.microsoft.com/office/drawing/2014/main" id="{0E87EA4A-C0D1-4F1D-9EE3-53BE74386148}"/>
              </a:ext>
            </a:extLst>
          </p:cNvPr>
          <p:cNvSpPr>
            <a:spLocks noGrp="1"/>
          </p:cNvSpPr>
          <p:nvPr>
            <p:ph type="title"/>
          </p:nvPr>
        </p:nvSpPr>
        <p:spPr>
          <a:xfrm>
            <a:off x="488950" y="-202725"/>
            <a:ext cx="8026400" cy="1325563"/>
          </a:xfrm>
        </p:spPr>
        <p:txBody>
          <a:bodyPr/>
          <a:lstStyle/>
          <a:p>
            <a:r>
              <a:rPr lang="en-US" dirty="0"/>
              <a:t>2.Thuộc </a:t>
            </a:r>
            <a:r>
              <a:rPr lang="en-US" dirty="0" err="1"/>
              <a:t>tính</a:t>
            </a:r>
            <a:r>
              <a:rPr lang="en-US" dirty="0"/>
              <a:t> </a:t>
            </a:r>
            <a:r>
              <a:rPr lang="en-US" dirty="0" err="1"/>
              <a:t>của</a:t>
            </a:r>
            <a:r>
              <a:rPr lang="en-US" dirty="0"/>
              <a:t> socket</a:t>
            </a:r>
          </a:p>
        </p:txBody>
      </p:sp>
      <p:pic>
        <p:nvPicPr>
          <p:cNvPr id="4100" name="Picture 4" descr="Introduction to Socket Programming April What is a socket? An interface  between application and network –The application creates a socket –The  socket. - ppt download">
            <a:extLst>
              <a:ext uri="{FF2B5EF4-FFF2-40B4-BE49-F238E27FC236}">
                <a16:creationId xmlns:a16="http://schemas.microsoft.com/office/drawing/2014/main" id="{4BA03FD6-3356-4F94-BFE3-B66F3B642A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1682" y="4118730"/>
            <a:ext cx="3652360" cy="2739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456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AA1D0-A0CD-47EB-9ADB-E5A9EC3F8411}"/>
              </a:ext>
            </a:extLst>
          </p:cNvPr>
          <p:cNvSpPr>
            <a:spLocks noGrp="1"/>
          </p:cNvSpPr>
          <p:nvPr>
            <p:ph type="title"/>
          </p:nvPr>
        </p:nvSpPr>
        <p:spPr>
          <a:xfrm>
            <a:off x="488950" y="-202725"/>
            <a:ext cx="8026400" cy="1325563"/>
          </a:xfrm>
        </p:spPr>
        <p:txBody>
          <a:bodyPr/>
          <a:lstStyle/>
          <a:p>
            <a:r>
              <a:rPr lang="en-US" dirty="0"/>
              <a:t>2.Thuộc </a:t>
            </a:r>
            <a:r>
              <a:rPr lang="en-US" dirty="0" err="1"/>
              <a:t>tính</a:t>
            </a:r>
            <a:r>
              <a:rPr lang="en-US" dirty="0"/>
              <a:t> </a:t>
            </a:r>
            <a:r>
              <a:rPr lang="en-US" dirty="0" err="1"/>
              <a:t>của</a:t>
            </a:r>
            <a:r>
              <a:rPr lang="en-US" dirty="0"/>
              <a:t> socket</a:t>
            </a:r>
          </a:p>
        </p:txBody>
      </p:sp>
      <p:sp>
        <p:nvSpPr>
          <p:cNvPr id="4" name="Slide Number Placeholder 3">
            <a:extLst>
              <a:ext uri="{FF2B5EF4-FFF2-40B4-BE49-F238E27FC236}">
                <a16:creationId xmlns:a16="http://schemas.microsoft.com/office/drawing/2014/main" id="{81D508C9-9604-4266-9BCE-D2D9B9461F3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
        <p:nvSpPr>
          <p:cNvPr id="6" name="Text Placeholder 5">
            <a:extLst>
              <a:ext uri="{FF2B5EF4-FFF2-40B4-BE49-F238E27FC236}">
                <a16:creationId xmlns:a16="http://schemas.microsoft.com/office/drawing/2014/main" id="{FEE0DEEA-B1AB-4E43-B099-DF5B09BE2C41}"/>
              </a:ext>
            </a:extLst>
          </p:cNvPr>
          <p:cNvSpPr>
            <a:spLocks noGrp="1"/>
          </p:cNvSpPr>
          <p:nvPr>
            <p:ph type="body" idx="1"/>
          </p:nvPr>
        </p:nvSpPr>
        <p:spPr>
          <a:xfrm>
            <a:off x="488950" y="1122838"/>
            <a:ext cx="8026400" cy="4902199"/>
          </a:xfrm>
        </p:spPr>
        <p:txBody>
          <a:bodyPr>
            <a:normAutofit/>
          </a:bodyPr>
          <a:lstStyle/>
          <a:p>
            <a:pPr marL="114300" indent="0">
              <a:buNone/>
            </a:pPr>
            <a:r>
              <a:rPr lang="vi-VN" sz="1800" b="1" dirty="0">
                <a:latin typeface="Montserrat" panose="00000500000000000000" pitchFamily="50" charset="0"/>
              </a:rPr>
              <a:t>2.3 Giao </a:t>
            </a:r>
            <a:r>
              <a:rPr lang="vi-VN" sz="1800" b="1" dirty="0" err="1">
                <a:latin typeface="Montserrat" panose="00000500000000000000" pitchFamily="50" charset="0"/>
              </a:rPr>
              <a:t>thức</a:t>
            </a:r>
            <a:r>
              <a:rPr lang="vi-VN" sz="1800" b="1" dirty="0">
                <a:latin typeface="Montserrat" panose="00000500000000000000" pitchFamily="50" charset="0"/>
              </a:rPr>
              <a:t> </a:t>
            </a:r>
            <a:r>
              <a:rPr lang="vi-VN" sz="1800" b="1" dirty="0" err="1">
                <a:latin typeface="Montserrat" panose="00000500000000000000" pitchFamily="50" charset="0"/>
              </a:rPr>
              <a:t>của</a:t>
            </a:r>
            <a:r>
              <a:rPr lang="vi-VN" sz="1800" b="1" dirty="0">
                <a:latin typeface="Montserrat" panose="00000500000000000000" pitchFamily="50" charset="0"/>
              </a:rPr>
              <a:t> </a:t>
            </a:r>
            <a:r>
              <a:rPr lang="vi-VN" sz="1800" b="1" dirty="0" err="1">
                <a:latin typeface="Montserrat" panose="00000500000000000000" pitchFamily="50" charset="0"/>
              </a:rPr>
              <a:t>socket</a:t>
            </a:r>
            <a:r>
              <a:rPr lang="vi-VN" sz="1800" b="1" dirty="0">
                <a:latin typeface="Montserrat" panose="00000500000000000000" pitchFamily="50" charset="0"/>
              </a:rPr>
              <a:t> ( </a:t>
            </a:r>
            <a:r>
              <a:rPr lang="vi-VN" sz="1800" b="1" dirty="0" err="1">
                <a:latin typeface="Montserrat" panose="00000500000000000000" pitchFamily="50" charset="0"/>
              </a:rPr>
              <a:t>protocol</a:t>
            </a:r>
            <a:r>
              <a:rPr lang="vi-VN" sz="1800" b="1" dirty="0">
                <a:latin typeface="Montserrat" panose="00000500000000000000" pitchFamily="50" charset="0"/>
              </a:rPr>
              <a:t> )</a:t>
            </a:r>
          </a:p>
          <a:p>
            <a:pPr marL="114300" indent="0">
              <a:buNone/>
            </a:pPr>
            <a:r>
              <a:rPr lang="vi-VN" sz="1800" dirty="0">
                <a:latin typeface="Montserrat" panose="00000500000000000000" pitchFamily="50" charset="0"/>
              </a:rPr>
              <a:t>- Giao </a:t>
            </a:r>
            <a:r>
              <a:rPr lang="vi-VN" sz="1800" dirty="0" err="1">
                <a:latin typeface="Montserrat" panose="00000500000000000000" pitchFamily="50" charset="0"/>
              </a:rPr>
              <a:t>thức</a:t>
            </a:r>
            <a:r>
              <a:rPr lang="vi-VN" sz="1800" dirty="0">
                <a:latin typeface="Montserrat" panose="00000500000000000000" pitchFamily="50" charset="0"/>
              </a:rPr>
              <a:t> </a:t>
            </a:r>
            <a:r>
              <a:rPr lang="vi-VN" sz="1800" dirty="0" err="1">
                <a:latin typeface="Montserrat" panose="00000500000000000000" pitchFamily="50" charset="0"/>
              </a:rPr>
              <a:t>là</a:t>
            </a:r>
            <a:r>
              <a:rPr lang="vi-VN" sz="1800" dirty="0">
                <a:latin typeface="Montserrat" panose="00000500000000000000" pitchFamily="50" charset="0"/>
              </a:rPr>
              <a:t> </a:t>
            </a:r>
            <a:r>
              <a:rPr lang="vi-VN" sz="1800" dirty="0" err="1">
                <a:latin typeface="Montserrat" panose="00000500000000000000" pitchFamily="50" charset="0"/>
              </a:rPr>
              <a:t>cách</a:t>
            </a:r>
            <a:r>
              <a:rPr lang="vi-VN" sz="1800" dirty="0">
                <a:latin typeface="Montserrat" panose="00000500000000000000" pitchFamily="50" charset="0"/>
              </a:rPr>
              <a:t> quy </a:t>
            </a:r>
            <a:r>
              <a:rPr lang="vi-VN" sz="1800" dirty="0" err="1">
                <a:latin typeface="Montserrat" panose="00000500000000000000" pitchFamily="50" charset="0"/>
              </a:rPr>
              <a:t>ước</a:t>
            </a:r>
            <a:r>
              <a:rPr lang="vi-VN" sz="1800" dirty="0">
                <a:latin typeface="Montserrat" panose="00000500000000000000" pitchFamily="50" charset="0"/>
              </a:rPr>
              <a:t> </a:t>
            </a:r>
            <a:r>
              <a:rPr lang="vi-VN" sz="1800" dirty="0" err="1">
                <a:latin typeface="Montserrat" panose="00000500000000000000" pitchFamily="50" charset="0"/>
              </a:rPr>
              <a:t>gửi</a:t>
            </a:r>
            <a:r>
              <a:rPr lang="vi-VN" sz="1800" dirty="0">
                <a:latin typeface="Montserrat" panose="00000500000000000000" pitchFamily="50" charset="0"/>
              </a:rPr>
              <a:t> </a:t>
            </a:r>
            <a:r>
              <a:rPr lang="vi-VN" sz="1800" dirty="0" err="1">
                <a:latin typeface="Montserrat" panose="00000500000000000000" pitchFamily="50" charset="0"/>
              </a:rPr>
              <a:t>nhận</a:t>
            </a:r>
            <a:r>
              <a:rPr lang="vi-VN" sz="1800" dirty="0">
                <a:latin typeface="Montserrat" panose="00000500000000000000" pitchFamily="50" charset="0"/>
              </a:rPr>
              <a:t> </a:t>
            </a:r>
            <a:r>
              <a:rPr lang="vi-VN" sz="1800" dirty="0" err="1">
                <a:latin typeface="Montserrat" panose="00000500000000000000" pitchFamily="50" charset="0"/>
              </a:rPr>
              <a:t>dữ</a:t>
            </a:r>
            <a:r>
              <a:rPr lang="vi-VN" sz="1800" dirty="0">
                <a:latin typeface="Montserrat" panose="00000500000000000000" pitchFamily="50" charset="0"/>
              </a:rPr>
              <a:t> </a:t>
            </a:r>
            <a:r>
              <a:rPr lang="vi-VN" sz="1800" dirty="0" err="1">
                <a:latin typeface="Montserrat" panose="00000500000000000000" pitchFamily="50" charset="0"/>
              </a:rPr>
              <a:t>liệu</a:t>
            </a:r>
            <a:r>
              <a:rPr lang="vi-VN" sz="1800" dirty="0">
                <a:latin typeface="Montserrat" panose="00000500000000000000" pitchFamily="50" charset="0"/>
              </a:rPr>
              <a:t> </a:t>
            </a:r>
            <a:r>
              <a:rPr lang="vi-VN" sz="1800" dirty="0" err="1">
                <a:latin typeface="Montserrat" panose="00000500000000000000" pitchFamily="50" charset="0"/>
              </a:rPr>
              <a:t>giữa</a:t>
            </a:r>
            <a:r>
              <a:rPr lang="vi-VN" sz="1800" dirty="0">
                <a:latin typeface="Montserrat" panose="00000500000000000000" pitchFamily="50" charset="0"/>
              </a:rPr>
              <a:t> hai hay </a:t>
            </a:r>
            <a:r>
              <a:rPr lang="vi-VN" sz="1800" dirty="0" err="1">
                <a:latin typeface="Montserrat" panose="00000500000000000000" pitchFamily="50" charset="0"/>
              </a:rPr>
              <a:t>nhiều</a:t>
            </a:r>
            <a:r>
              <a:rPr lang="vi-VN" sz="1800" dirty="0">
                <a:latin typeface="Montserrat" panose="00000500000000000000" pitchFamily="50" charset="0"/>
              </a:rPr>
              <a:t> </a:t>
            </a:r>
            <a:r>
              <a:rPr lang="vi-VN" sz="1800" dirty="0" err="1">
                <a:latin typeface="Montserrat" panose="00000500000000000000" pitchFamily="50" charset="0"/>
              </a:rPr>
              <a:t>máy</a:t>
            </a:r>
            <a:r>
              <a:rPr lang="vi-VN" sz="1800" dirty="0">
                <a:latin typeface="Montserrat" panose="00000500000000000000" pitchFamily="50" charset="0"/>
              </a:rPr>
              <a:t> tinh trong </a:t>
            </a:r>
            <a:r>
              <a:rPr lang="vi-VN" sz="1800" dirty="0" err="1">
                <a:latin typeface="Montserrat" panose="00000500000000000000" pitchFamily="50" charset="0"/>
              </a:rPr>
              <a:t>mạng</a:t>
            </a:r>
            <a:r>
              <a:rPr lang="vi-VN" sz="1800" dirty="0">
                <a:latin typeface="Montserrat" panose="00000500000000000000" pitchFamily="50" charset="0"/>
              </a:rPr>
              <a:t> </a:t>
            </a:r>
            <a:r>
              <a:rPr lang="vi-VN" sz="1800" dirty="0" err="1">
                <a:latin typeface="Montserrat" panose="00000500000000000000" pitchFamily="50" charset="0"/>
              </a:rPr>
              <a:t>tùy</a:t>
            </a:r>
            <a:r>
              <a:rPr lang="vi-VN" sz="1800" dirty="0">
                <a:latin typeface="Montserrat" panose="00000500000000000000" pitchFamily="50" charset="0"/>
              </a:rPr>
              <a:t> theo </a:t>
            </a:r>
            <a:r>
              <a:rPr lang="vi-VN" sz="1800" dirty="0" err="1">
                <a:latin typeface="Montserrat" panose="00000500000000000000" pitchFamily="50" charset="0"/>
              </a:rPr>
              <a:t>mỗi</a:t>
            </a:r>
            <a:r>
              <a:rPr lang="vi-VN" sz="1800" dirty="0">
                <a:latin typeface="Montserrat" panose="00000500000000000000" pitchFamily="50" charset="0"/>
              </a:rPr>
              <a:t> </a:t>
            </a:r>
            <a:r>
              <a:rPr lang="vi-VN" sz="1800" dirty="0" err="1">
                <a:latin typeface="Montserrat" panose="00000500000000000000" pitchFamily="50" charset="0"/>
              </a:rPr>
              <a:t>kiểu</a:t>
            </a:r>
            <a:r>
              <a:rPr lang="vi-VN" sz="1800" dirty="0">
                <a:latin typeface="Montserrat" panose="00000500000000000000" pitchFamily="50" charset="0"/>
              </a:rPr>
              <a:t> </a:t>
            </a:r>
            <a:r>
              <a:rPr lang="vi-VN" sz="1800" dirty="0" err="1">
                <a:latin typeface="Montserrat" panose="00000500000000000000" pitchFamily="50" charset="0"/>
              </a:rPr>
              <a:t>gửi</a:t>
            </a:r>
            <a:r>
              <a:rPr lang="vi-VN" sz="1800" dirty="0">
                <a:latin typeface="Montserrat" panose="00000500000000000000" pitchFamily="50" charset="0"/>
              </a:rPr>
              <a:t> </a:t>
            </a:r>
            <a:r>
              <a:rPr lang="vi-VN" sz="1800" dirty="0" err="1">
                <a:latin typeface="Montserrat" panose="00000500000000000000" pitchFamily="50" charset="0"/>
              </a:rPr>
              <a:t>nhận</a:t>
            </a:r>
            <a:r>
              <a:rPr lang="vi-VN" sz="1800" dirty="0">
                <a:latin typeface="Montserrat" panose="00000500000000000000" pitchFamily="50" charset="0"/>
              </a:rPr>
              <a:t> </a:t>
            </a:r>
            <a:r>
              <a:rPr lang="vi-VN" sz="1800" dirty="0" err="1">
                <a:latin typeface="Montserrat" panose="00000500000000000000" pitchFamily="50" charset="0"/>
              </a:rPr>
              <a:t>dữ</a:t>
            </a:r>
            <a:r>
              <a:rPr lang="vi-VN" sz="1800" dirty="0">
                <a:latin typeface="Montserrat" panose="00000500000000000000" pitchFamily="50" charset="0"/>
              </a:rPr>
              <a:t> </a:t>
            </a:r>
            <a:r>
              <a:rPr lang="vi-VN" sz="1800" dirty="0" err="1">
                <a:latin typeface="Montserrat" panose="00000500000000000000" pitchFamily="50" charset="0"/>
              </a:rPr>
              <a:t>liệu</a:t>
            </a:r>
            <a:endParaRPr lang="vi-VN" sz="1800" dirty="0">
              <a:latin typeface="Montserrat" panose="00000500000000000000" pitchFamily="50" charset="0"/>
            </a:endParaRPr>
          </a:p>
          <a:p>
            <a:pPr marL="114300" indent="0">
              <a:buNone/>
            </a:pPr>
            <a:r>
              <a:rPr lang="vi-VN" sz="1800" dirty="0">
                <a:latin typeface="Montserrat" panose="00000500000000000000" pitchFamily="50" charset="0"/>
              </a:rPr>
              <a:t>- </a:t>
            </a:r>
            <a:r>
              <a:rPr lang="vi-VN" sz="1800" dirty="0" err="1">
                <a:latin typeface="Montserrat" panose="00000500000000000000" pitchFamily="50" charset="0"/>
              </a:rPr>
              <a:t>Hiện</a:t>
            </a:r>
            <a:r>
              <a:rPr lang="vi-VN" sz="1800" dirty="0">
                <a:latin typeface="Montserrat" panose="00000500000000000000" pitchFamily="50" charset="0"/>
              </a:rPr>
              <a:t> nay giao </a:t>
            </a:r>
            <a:r>
              <a:rPr lang="vi-VN" sz="1800" dirty="0" err="1">
                <a:latin typeface="Montserrat" panose="00000500000000000000" pitchFamily="50" charset="0"/>
              </a:rPr>
              <a:t>thức</a:t>
            </a:r>
            <a:r>
              <a:rPr lang="vi-VN" sz="1800" dirty="0">
                <a:latin typeface="Montserrat" panose="00000500000000000000" pitchFamily="50" charset="0"/>
              </a:rPr>
              <a:t> </a:t>
            </a:r>
            <a:r>
              <a:rPr lang="vi-VN" sz="1800" dirty="0" err="1">
                <a:latin typeface="Montserrat" panose="00000500000000000000" pitchFamily="50" charset="0"/>
              </a:rPr>
              <a:t>TCP</a:t>
            </a:r>
            <a:r>
              <a:rPr lang="vi-VN" sz="1800" dirty="0">
                <a:latin typeface="Montserrat" panose="00000500000000000000" pitchFamily="50" charset="0"/>
              </a:rPr>
              <a:t> </a:t>
            </a:r>
            <a:r>
              <a:rPr lang="vi-VN" sz="1800" dirty="0" err="1">
                <a:latin typeface="Montserrat" panose="00000500000000000000" pitchFamily="50" charset="0"/>
              </a:rPr>
              <a:t>và</a:t>
            </a:r>
            <a:r>
              <a:rPr lang="vi-VN" sz="1800" dirty="0">
                <a:latin typeface="Montserrat" panose="00000500000000000000" pitchFamily="50" charset="0"/>
              </a:rPr>
              <a:t> </a:t>
            </a:r>
            <a:r>
              <a:rPr lang="vi-VN" sz="1800" dirty="0" err="1">
                <a:latin typeface="Montserrat" panose="00000500000000000000" pitchFamily="50" charset="0"/>
              </a:rPr>
              <a:t>UDP</a:t>
            </a:r>
            <a:r>
              <a:rPr lang="vi-VN" sz="1800" dirty="0">
                <a:latin typeface="Montserrat" panose="00000500000000000000" pitchFamily="50" charset="0"/>
              </a:rPr>
              <a:t> </a:t>
            </a:r>
            <a:r>
              <a:rPr lang="vi-VN" sz="1800" dirty="0" err="1">
                <a:latin typeface="Montserrat" panose="00000500000000000000" pitchFamily="50" charset="0"/>
              </a:rPr>
              <a:t>được</a:t>
            </a:r>
            <a:r>
              <a:rPr lang="vi-VN" sz="1800" dirty="0">
                <a:latin typeface="Montserrat" panose="00000500000000000000" pitchFamily="50" charset="0"/>
              </a:rPr>
              <a:t> </a:t>
            </a:r>
            <a:r>
              <a:rPr lang="vi-VN" sz="1800" dirty="0" err="1">
                <a:latin typeface="Montserrat" panose="00000500000000000000" pitchFamily="50" charset="0"/>
              </a:rPr>
              <a:t>sử</a:t>
            </a:r>
            <a:r>
              <a:rPr lang="vi-VN" sz="1800" dirty="0">
                <a:latin typeface="Montserrat" panose="00000500000000000000" pitchFamily="50" charset="0"/>
              </a:rPr>
              <a:t> </a:t>
            </a:r>
            <a:r>
              <a:rPr lang="vi-VN" sz="1800" dirty="0" err="1">
                <a:latin typeface="Montserrat" panose="00000500000000000000" pitchFamily="50" charset="0"/>
              </a:rPr>
              <a:t>dụng</a:t>
            </a:r>
            <a:r>
              <a:rPr lang="vi-VN" sz="1800" dirty="0">
                <a:latin typeface="Montserrat" panose="00000500000000000000" pitchFamily="50" charset="0"/>
              </a:rPr>
              <a:t> </a:t>
            </a:r>
            <a:r>
              <a:rPr lang="vi-VN" sz="1800" dirty="0" err="1">
                <a:latin typeface="Montserrat" panose="00000500000000000000" pitchFamily="50" charset="0"/>
              </a:rPr>
              <a:t>nhiều</a:t>
            </a:r>
            <a:r>
              <a:rPr lang="vi-VN" sz="1800" dirty="0">
                <a:latin typeface="Montserrat" panose="00000500000000000000" pitchFamily="50" charset="0"/>
              </a:rPr>
              <a:t> </a:t>
            </a:r>
            <a:r>
              <a:rPr lang="vi-VN" sz="1800" dirty="0" err="1">
                <a:latin typeface="Montserrat" panose="00000500000000000000" pitchFamily="50" charset="0"/>
              </a:rPr>
              <a:t>nhất</a:t>
            </a:r>
            <a:endParaRPr lang="vi-VN" sz="1800" dirty="0">
              <a:latin typeface="Montserrat" panose="00000500000000000000" pitchFamily="50" charset="0"/>
            </a:endParaRPr>
          </a:p>
          <a:p>
            <a:pPr marL="114300" indent="0">
              <a:buNone/>
            </a:pPr>
            <a:r>
              <a:rPr lang="vi-VN" sz="1800" dirty="0">
                <a:latin typeface="Montserrat" panose="00000500000000000000" pitchFamily="50" charset="0"/>
              </a:rPr>
              <a:t>- Tuy nhiên, </a:t>
            </a:r>
            <a:r>
              <a:rPr lang="vi-VN" sz="1800" dirty="0" err="1">
                <a:latin typeface="Montserrat" panose="00000500000000000000" pitchFamily="50" charset="0"/>
              </a:rPr>
              <a:t>điều</a:t>
            </a:r>
            <a:r>
              <a:rPr lang="vi-VN" sz="1800" dirty="0">
                <a:latin typeface="Montserrat" panose="00000500000000000000" pitchFamily="50" charset="0"/>
              </a:rPr>
              <a:t> </a:t>
            </a:r>
            <a:r>
              <a:rPr lang="vi-VN" sz="1800" dirty="0" err="1">
                <a:latin typeface="Montserrat" panose="00000500000000000000" pitchFamily="50" charset="0"/>
              </a:rPr>
              <a:t>này</a:t>
            </a:r>
            <a:r>
              <a:rPr lang="vi-VN" sz="1800" dirty="0">
                <a:latin typeface="Montserrat" panose="00000500000000000000" pitchFamily="50" charset="0"/>
              </a:rPr>
              <a:t> không </a:t>
            </a:r>
            <a:r>
              <a:rPr lang="vi-VN" sz="1800" dirty="0" err="1">
                <a:latin typeface="Montserrat" panose="00000500000000000000" pitchFamily="50" charset="0"/>
              </a:rPr>
              <a:t>bắt</a:t>
            </a:r>
            <a:r>
              <a:rPr lang="vi-VN" sz="1800" dirty="0">
                <a:latin typeface="Montserrat" panose="00000500000000000000" pitchFamily="50" charset="0"/>
              </a:rPr>
              <a:t> </a:t>
            </a:r>
            <a:r>
              <a:rPr lang="vi-VN" sz="1800" dirty="0" err="1">
                <a:latin typeface="Montserrat" panose="00000500000000000000" pitchFamily="50" charset="0"/>
              </a:rPr>
              <a:t>buộc</a:t>
            </a:r>
            <a:r>
              <a:rPr lang="vi-VN" sz="1800" dirty="0">
                <a:latin typeface="Montserrat" panose="00000500000000000000" pitchFamily="50" charset="0"/>
              </a:rPr>
              <a:t> , </a:t>
            </a:r>
            <a:r>
              <a:rPr lang="vi-VN" sz="1800" dirty="0" err="1">
                <a:latin typeface="Montserrat" panose="00000500000000000000" pitchFamily="50" charset="0"/>
              </a:rPr>
              <a:t>TCP</a:t>
            </a:r>
            <a:r>
              <a:rPr lang="vi-VN" sz="1800" dirty="0">
                <a:latin typeface="Montserrat" panose="00000500000000000000" pitchFamily="50" charset="0"/>
              </a:rPr>
              <a:t> </a:t>
            </a:r>
            <a:r>
              <a:rPr lang="vi-VN" sz="1800" dirty="0" err="1">
                <a:latin typeface="Montserrat" panose="00000500000000000000" pitchFamily="50" charset="0"/>
              </a:rPr>
              <a:t>và</a:t>
            </a:r>
            <a:r>
              <a:rPr lang="vi-VN" sz="1800" dirty="0">
                <a:latin typeface="Montserrat" panose="00000500000000000000" pitchFamily="50" charset="0"/>
              </a:rPr>
              <a:t> </a:t>
            </a:r>
            <a:r>
              <a:rPr lang="vi-VN" sz="1800" dirty="0" err="1">
                <a:latin typeface="Montserrat" panose="00000500000000000000" pitchFamily="50" charset="0"/>
              </a:rPr>
              <a:t>UDP</a:t>
            </a:r>
            <a:r>
              <a:rPr lang="vi-VN" sz="1800" dirty="0">
                <a:latin typeface="Montserrat" panose="00000500000000000000" pitchFamily="50" charset="0"/>
              </a:rPr>
              <a:t> </a:t>
            </a:r>
            <a:r>
              <a:rPr lang="vi-VN" sz="1800" dirty="0" err="1">
                <a:latin typeface="Montserrat" panose="00000500000000000000" pitchFamily="50" charset="0"/>
              </a:rPr>
              <a:t>chỉ</a:t>
            </a:r>
            <a:r>
              <a:rPr lang="vi-VN" sz="1800" dirty="0">
                <a:latin typeface="Montserrat" panose="00000500000000000000" pitchFamily="50" charset="0"/>
              </a:rPr>
              <a:t> </a:t>
            </a:r>
            <a:r>
              <a:rPr lang="vi-VN" sz="1800" dirty="0" err="1">
                <a:latin typeface="Montserrat" panose="00000500000000000000" pitchFamily="50" charset="0"/>
              </a:rPr>
              <a:t>là</a:t>
            </a:r>
            <a:r>
              <a:rPr lang="vi-VN" sz="1800" dirty="0">
                <a:latin typeface="Montserrat" panose="00000500000000000000" pitchFamily="50" charset="0"/>
              </a:rPr>
              <a:t> </a:t>
            </a:r>
            <a:r>
              <a:rPr lang="vi-VN" sz="1800" dirty="0" err="1">
                <a:latin typeface="Montserrat" panose="00000500000000000000" pitchFamily="50" charset="0"/>
              </a:rPr>
              <a:t>cách</a:t>
            </a:r>
            <a:r>
              <a:rPr lang="vi-VN" sz="1800" dirty="0">
                <a:latin typeface="Montserrat" panose="00000500000000000000" pitchFamily="50" charset="0"/>
              </a:rPr>
              <a:t> </a:t>
            </a:r>
            <a:r>
              <a:rPr lang="vi-VN" sz="1800" dirty="0" err="1">
                <a:latin typeface="Montserrat" panose="00000500000000000000" pitchFamily="50" charset="0"/>
              </a:rPr>
              <a:t>cài</a:t>
            </a:r>
            <a:r>
              <a:rPr lang="vi-VN" sz="1800" dirty="0">
                <a:latin typeface="Montserrat" panose="00000500000000000000" pitchFamily="50" charset="0"/>
              </a:rPr>
              <a:t> </a:t>
            </a:r>
            <a:r>
              <a:rPr lang="vi-VN" sz="1800" dirty="0" err="1">
                <a:latin typeface="Montserrat" panose="00000500000000000000" pitchFamily="50" charset="0"/>
              </a:rPr>
              <a:t>đặt</a:t>
            </a:r>
            <a:r>
              <a:rPr lang="vi-VN" sz="1800" dirty="0">
                <a:latin typeface="Montserrat" panose="00000500000000000000" pitchFamily="50" charset="0"/>
              </a:rPr>
              <a:t> cho vung </a:t>
            </a:r>
            <a:r>
              <a:rPr lang="vi-VN" sz="1800" dirty="0" err="1">
                <a:latin typeface="Montserrat" panose="00000500000000000000" pitchFamily="50" charset="0"/>
              </a:rPr>
              <a:t>socket</a:t>
            </a:r>
            <a:r>
              <a:rPr lang="vi-VN" sz="1800" dirty="0">
                <a:latin typeface="Montserrat" panose="00000500000000000000" pitchFamily="50" charset="0"/>
              </a:rPr>
              <a:t> </a:t>
            </a:r>
            <a:r>
              <a:rPr lang="vi-VN" sz="1800" dirty="0" err="1">
                <a:latin typeface="Montserrat" panose="00000500000000000000" pitchFamily="50" charset="0"/>
              </a:rPr>
              <a:t>AF_INET</a:t>
            </a:r>
            <a:r>
              <a:rPr lang="vi-VN" sz="1800" dirty="0">
                <a:latin typeface="Montserrat" panose="00000500000000000000" pitchFamily="50" charset="0"/>
              </a:rPr>
              <a:t> theo giao </a:t>
            </a:r>
            <a:r>
              <a:rPr lang="vi-VN" sz="1800" dirty="0" err="1">
                <a:latin typeface="Montserrat" panose="00000500000000000000" pitchFamily="50" charset="0"/>
              </a:rPr>
              <a:t>tiếp</a:t>
            </a:r>
            <a:r>
              <a:rPr lang="vi-VN" sz="1800" dirty="0">
                <a:latin typeface="Montserrat" panose="00000500000000000000" pitchFamily="50" charset="0"/>
              </a:rPr>
              <a:t> </a:t>
            </a:r>
            <a:r>
              <a:rPr lang="vi-VN" sz="1800" dirty="0" err="1">
                <a:latin typeface="Montserrat" panose="00000500000000000000" pitchFamily="50" charset="0"/>
              </a:rPr>
              <a:t>internet</a:t>
            </a:r>
            <a:r>
              <a:rPr lang="vi-VN" sz="1800" dirty="0">
                <a:latin typeface="Montserrat" panose="00000500000000000000" pitchFamily="50" charset="0"/>
              </a:rPr>
              <a:t> </a:t>
            </a:r>
            <a:r>
              <a:rPr lang="vi-VN" sz="1800" dirty="0" err="1">
                <a:latin typeface="Montserrat" panose="00000500000000000000" pitchFamily="50" charset="0"/>
              </a:rPr>
              <a:t>mà</a:t>
            </a:r>
            <a:r>
              <a:rPr lang="vi-VN" sz="1800" dirty="0">
                <a:latin typeface="Montserrat" panose="00000500000000000000" pitchFamily="50" charset="0"/>
              </a:rPr>
              <a:t> thôi</a:t>
            </a:r>
          </a:p>
        </p:txBody>
      </p:sp>
      <p:pic>
        <p:nvPicPr>
          <p:cNvPr id="5122" name="Picture 2" descr="LẬP TRÌNH SOCKET VỚI TCP/UDP | DucLoi &amp;#39;s Blog">
            <a:extLst>
              <a:ext uri="{FF2B5EF4-FFF2-40B4-BE49-F238E27FC236}">
                <a16:creationId xmlns:a16="http://schemas.microsoft.com/office/drawing/2014/main" id="{72218ABA-2F37-4738-BA91-859EF4B47E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6402" y="3429000"/>
            <a:ext cx="4071548" cy="307628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C17BBC3-6AB0-4713-BD24-8ACED8508CE3}"/>
              </a:ext>
            </a:extLst>
          </p:cNvPr>
          <p:cNvSpPr txBox="1"/>
          <p:nvPr/>
        </p:nvSpPr>
        <p:spPr>
          <a:xfrm>
            <a:off x="6946500" y="6025037"/>
            <a:ext cx="2057400" cy="307777"/>
          </a:xfrm>
          <a:prstGeom prst="rect">
            <a:avLst/>
          </a:prstGeom>
          <a:noFill/>
        </p:spPr>
        <p:txBody>
          <a:bodyPr wrap="square" rtlCol="0">
            <a:spAutoFit/>
          </a:bodyPr>
          <a:lstStyle/>
          <a:p>
            <a:r>
              <a:rPr lang="vi-VN" dirty="0" err="1">
                <a:latin typeface="Montserrat" panose="00000500000000000000" pitchFamily="50" charset="0"/>
              </a:rPr>
              <a:t>Nguồn</a:t>
            </a:r>
            <a:r>
              <a:rPr lang="vi-VN" dirty="0">
                <a:latin typeface="Montserrat" panose="00000500000000000000" pitchFamily="50" charset="0"/>
              </a:rPr>
              <a:t>: iot47.com</a:t>
            </a:r>
            <a:endParaRPr lang="en-US" dirty="0">
              <a:latin typeface="Montserrat" panose="00000500000000000000" pitchFamily="50" charset="0"/>
            </a:endParaRPr>
          </a:p>
        </p:txBody>
      </p:sp>
    </p:spTree>
    <p:extLst>
      <p:ext uri="{BB962C8B-B14F-4D97-AF65-F5344CB8AC3E}">
        <p14:creationId xmlns:p14="http://schemas.microsoft.com/office/powerpoint/2010/main" val="3308615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A7ECF-1792-4255-AF79-1338056A166B}"/>
              </a:ext>
            </a:extLst>
          </p:cNvPr>
          <p:cNvSpPr>
            <a:spLocks noGrp="1"/>
          </p:cNvSpPr>
          <p:nvPr>
            <p:ph type="title"/>
          </p:nvPr>
        </p:nvSpPr>
        <p:spPr>
          <a:xfrm>
            <a:off x="4392891" y="2800607"/>
            <a:ext cx="3817856" cy="1256785"/>
          </a:xfrm>
        </p:spPr>
        <p:txBody>
          <a:bodyPr>
            <a:normAutofit/>
          </a:bodyPr>
          <a:lstStyle/>
          <a:p>
            <a:pPr algn="ctr"/>
            <a:r>
              <a:rPr lang="en-US"/>
              <a:t>Phần 3:</a:t>
            </a:r>
            <a:br>
              <a:rPr lang="en-US"/>
            </a:br>
            <a:r>
              <a:rPr lang="en-US"/>
              <a:t>Cách Socket làm việc</a:t>
            </a:r>
          </a:p>
        </p:txBody>
      </p:sp>
      <p:sp>
        <p:nvSpPr>
          <p:cNvPr id="4" name="Slide Number Placeholder 3">
            <a:extLst>
              <a:ext uri="{FF2B5EF4-FFF2-40B4-BE49-F238E27FC236}">
                <a16:creationId xmlns:a16="http://schemas.microsoft.com/office/drawing/2014/main" id="{FB67697B-E2F6-452F-B4AF-9444ACC6F580}"/>
              </a:ext>
            </a:extLst>
          </p:cNvPr>
          <p:cNvSpPr>
            <a:spLocks noGrp="1"/>
          </p:cNvSpPr>
          <p:nvPr>
            <p:ph type="sldNum" sz="quarter" idx="12"/>
          </p:nvPr>
        </p:nvSpPr>
        <p:spPr/>
        <p:txBody>
          <a:bodyPr/>
          <a:lstStyle/>
          <a:p>
            <a:fld id="{9EA0BE3B-158A-4EDF-80DC-E394A0D1600F}" type="slidenum">
              <a:rPr lang="en-US" smtClean="0"/>
              <a:pPr/>
              <a:t>11</a:t>
            </a:fld>
            <a:endParaRPr lang="en-US" dirty="0"/>
          </a:p>
        </p:txBody>
      </p:sp>
    </p:spTree>
    <p:extLst>
      <p:ext uri="{BB962C8B-B14F-4D97-AF65-F5344CB8AC3E}">
        <p14:creationId xmlns:p14="http://schemas.microsoft.com/office/powerpoint/2010/main" val="1877838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AA1D0-A0CD-47EB-9ADB-E5A9EC3F8411}"/>
              </a:ext>
            </a:extLst>
          </p:cNvPr>
          <p:cNvSpPr>
            <a:spLocks noGrp="1"/>
          </p:cNvSpPr>
          <p:nvPr>
            <p:ph type="title"/>
          </p:nvPr>
        </p:nvSpPr>
        <p:spPr>
          <a:xfrm>
            <a:off x="488950" y="-202725"/>
            <a:ext cx="8026400" cy="1325563"/>
          </a:xfrm>
        </p:spPr>
        <p:txBody>
          <a:bodyPr/>
          <a:lstStyle/>
          <a:p>
            <a:r>
              <a:rPr lang="vi-VN" dirty="0"/>
              <a:t>3. </a:t>
            </a:r>
            <a:r>
              <a:rPr lang="vi-VN" dirty="0" err="1"/>
              <a:t>Cách</a:t>
            </a:r>
            <a:r>
              <a:rPr lang="vi-VN" dirty="0"/>
              <a:t> </a:t>
            </a:r>
            <a:r>
              <a:rPr lang="vi-VN" dirty="0" err="1"/>
              <a:t>socket</a:t>
            </a:r>
            <a:r>
              <a:rPr lang="vi-VN" dirty="0"/>
              <a:t> </a:t>
            </a:r>
            <a:r>
              <a:rPr lang="vi-VN" dirty="0" err="1"/>
              <a:t>làm</a:t>
            </a:r>
            <a:r>
              <a:rPr lang="vi-VN" dirty="0"/>
              <a:t> </a:t>
            </a:r>
            <a:r>
              <a:rPr lang="vi-VN" dirty="0" err="1"/>
              <a:t>việc</a:t>
            </a:r>
            <a:endParaRPr lang="en-US" dirty="0"/>
          </a:p>
        </p:txBody>
      </p:sp>
      <p:sp>
        <p:nvSpPr>
          <p:cNvPr id="4" name="Slide Number Placeholder 3">
            <a:extLst>
              <a:ext uri="{FF2B5EF4-FFF2-40B4-BE49-F238E27FC236}">
                <a16:creationId xmlns:a16="http://schemas.microsoft.com/office/drawing/2014/main" id="{81D508C9-9604-4266-9BCE-D2D9B9461F3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
        <p:nvSpPr>
          <p:cNvPr id="6" name="Text Placeholder 5">
            <a:extLst>
              <a:ext uri="{FF2B5EF4-FFF2-40B4-BE49-F238E27FC236}">
                <a16:creationId xmlns:a16="http://schemas.microsoft.com/office/drawing/2014/main" id="{FEE0DEEA-B1AB-4E43-B099-DF5B09BE2C41}"/>
              </a:ext>
            </a:extLst>
          </p:cNvPr>
          <p:cNvSpPr>
            <a:spLocks noGrp="1"/>
          </p:cNvSpPr>
          <p:nvPr>
            <p:ph type="body" idx="1"/>
          </p:nvPr>
        </p:nvSpPr>
        <p:spPr>
          <a:xfrm>
            <a:off x="302518" y="977900"/>
            <a:ext cx="8026400" cy="4902199"/>
          </a:xfrm>
        </p:spPr>
        <p:txBody>
          <a:bodyPr>
            <a:normAutofit/>
          </a:bodyPr>
          <a:lstStyle/>
          <a:p>
            <a:pPr marL="114300" indent="0">
              <a:buNone/>
            </a:pPr>
            <a:r>
              <a:rPr lang="vi-VN" sz="1800" b="1" dirty="0">
                <a:latin typeface="Montserrat" panose="00000500000000000000" pitchFamily="50" charset="0"/>
              </a:rPr>
              <a:t>3.1 </a:t>
            </a:r>
            <a:r>
              <a:rPr lang="vi-VN" sz="1800" b="1" dirty="0" err="1">
                <a:latin typeface="Montserrat" panose="00000500000000000000" pitchFamily="50" charset="0"/>
              </a:rPr>
              <a:t>Tạo</a:t>
            </a:r>
            <a:r>
              <a:rPr lang="vi-VN" sz="1800" b="1" dirty="0">
                <a:latin typeface="Montserrat" panose="00000500000000000000" pitchFamily="50" charset="0"/>
              </a:rPr>
              <a:t> </a:t>
            </a:r>
            <a:r>
              <a:rPr lang="vi-VN" sz="1800" b="1" dirty="0" err="1">
                <a:latin typeface="Montserrat" panose="00000500000000000000" pitchFamily="50" charset="0"/>
              </a:rPr>
              <a:t>socket</a:t>
            </a:r>
            <a:r>
              <a:rPr lang="vi-VN" sz="1800" b="1" dirty="0">
                <a:latin typeface="Montserrat" panose="00000500000000000000" pitchFamily="50" charset="0"/>
              </a:rPr>
              <a:t>:</a:t>
            </a:r>
          </a:p>
          <a:p>
            <a:pPr marL="114300" indent="0">
              <a:buNone/>
            </a:pPr>
            <a:r>
              <a:rPr lang="vi-VN" sz="1800" dirty="0">
                <a:solidFill>
                  <a:schemeClr val="tx1"/>
                </a:solidFill>
                <a:latin typeface="Montserrat" panose="00000500000000000000" pitchFamily="50" charset="0"/>
              </a:rPr>
              <a:t> -   </a:t>
            </a:r>
            <a:r>
              <a:rPr lang="en-US" altLang="en-US" sz="1800" dirty="0" err="1">
                <a:solidFill>
                  <a:schemeClr val="tx1"/>
                </a:solidFill>
                <a:latin typeface="Montserrat" panose="00000500000000000000" pitchFamily="50" charset="0"/>
              </a:rPr>
              <a:t>Tạo</a:t>
            </a:r>
            <a:r>
              <a:rPr lang="en-US" altLang="en-US" sz="1800" dirty="0">
                <a:solidFill>
                  <a:schemeClr val="tx1"/>
                </a:solidFill>
                <a:latin typeface="Montserrat" panose="00000500000000000000" pitchFamily="50" charset="0"/>
              </a:rPr>
              <a:t> socket </a:t>
            </a:r>
            <a:r>
              <a:rPr lang="en-US" altLang="en-US" sz="1800" dirty="0" err="1">
                <a:solidFill>
                  <a:schemeClr val="tx1"/>
                </a:solidFill>
                <a:latin typeface="Montserrat" panose="00000500000000000000" pitchFamily="50" charset="0"/>
              </a:rPr>
              <a:t>với</a:t>
            </a:r>
            <a:r>
              <a:rPr lang="en-US" altLang="en-US" sz="1800" dirty="0">
                <a:solidFill>
                  <a:schemeClr val="tx1"/>
                </a:solidFill>
                <a:latin typeface="Montserrat" panose="00000500000000000000" pitchFamily="50" charset="0"/>
              </a:rPr>
              <a:t> </a:t>
            </a:r>
            <a:r>
              <a:rPr lang="en-US" altLang="en-US" sz="1800" dirty="0" err="1">
                <a:solidFill>
                  <a:schemeClr val="tx1"/>
                </a:solidFill>
                <a:latin typeface="Montserrat" panose="00000500000000000000" pitchFamily="50" charset="0"/>
              </a:rPr>
              <a:t>hàm</a:t>
            </a:r>
            <a:r>
              <a:rPr lang="en-US" altLang="en-US" sz="1800" dirty="0">
                <a:solidFill>
                  <a:schemeClr val="tx1"/>
                </a:solidFill>
                <a:latin typeface="Montserrat" panose="00000500000000000000" pitchFamily="50" charset="0"/>
              </a:rPr>
              <a:t> socket (int </a:t>
            </a:r>
            <a:r>
              <a:rPr lang="vi-VN" altLang="en-US" sz="1800" dirty="0" err="1">
                <a:solidFill>
                  <a:schemeClr val="tx1"/>
                </a:solidFill>
                <a:latin typeface="Montserrat" panose="00000500000000000000" pitchFamily="50" charset="0"/>
              </a:rPr>
              <a:t>domain</a:t>
            </a:r>
            <a:r>
              <a:rPr lang="en-US" altLang="en-US" sz="1800" dirty="0">
                <a:solidFill>
                  <a:schemeClr val="tx1"/>
                </a:solidFill>
                <a:latin typeface="Montserrat" panose="00000500000000000000" pitchFamily="50" charset="0"/>
              </a:rPr>
              <a:t>, int type, int protocol) </a:t>
            </a:r>
            <a:r>
              <a:rPr lang="en-US" altLang="en-US" sz="1800" dirty="0" err="1">
                <a:solidFill>
                  <a:schemeClr val="tx1"/>
                </a:solidFill>
                <a:latin typeface="Montserrat" panose="00000500000000000000" pitchFamily="50" charset="0"/>
              </a:rPr>
              <a:t>các</a:t>
            </a:r>
            <a:r>
              <a:rPr lang="en-US" altLang="en-US" sz="1800" dirty="0">
                <a:solidFill>
                  <a:schemeClr val="tx1"/>
                </a:solidFill>
                <a:latin typeface="Montserrat" panose="00000500000000000000" pitchFamily="50" charset="0"/>
              </a:rPr>
              <a:t> </a:t>
            </a:r>
            <a:r>
              <a:rPr lang="en-US" altLang="en-US" sz="1800" dirty="0" err="1">
                <a:solidFill>
                  <a:schemeClr val="tx1"/>
                </a:solidFill>
                <a:latin typeface="Montserrat" panose="00000500000000000000" pitchFamily="50" charset="0"/>
              </a:rPr>
              <a:t>tham</a:t>
            </a:r>
            <a:r>
              <a:rPr lang="en-US" altLang="en-US" sz="1800" dirty="0">
                <a:solidFill>
                  <a:schemeClr val="tx1"/>
                </a:solidFill>
                <a:latin typeface="Montserrat" panose="00000500000000000000" pitchFamily="50" charset="0"/>
              </a:rPr>
              <a:t> </a:t>
            </a:r>
            <a:r>
              <a:rPr lang="en-US" altLang="en-US" sz="1800" dirty="0" err="1">
                <a:solidFill>
                  <a:schemeClr val="tx1"/>
                </a:solidFill>
                <a:latin typeface="Montserrat" panose="00000500000000000000" pitchFamily="50" charset="0"/>
              </a:rPr>
              <a:t>số</a:t>
            </a:r>
            <a:r>
              <a:rPr lang="en-US" altLang="en-US" sz="1800" dirty="0">
                <a:solidFill>
                  <a:schemeClr val="tx1"/>
                </a:solidFill>
                <a:latin typeface="Montserrat" panose="00000500000000000000" pitchFamily="50" charset="0"/>
              </a:rPr>
              <a:t> </a:t>
            </a:r>
            <a:r>
              <a:rPr lang="en-US" altLang="en-US" sz="1800" dirty="0" err="1">
                <a:solidFill>
                  <a:schemeClr val="tx1"/>
                </a:solidFill>
                <a:latin typeface="Montserrat" panose="00000500000000000000" pitchFamily="50" charset="0"/>
              </a:rPr>
              <a:t>trong</a:t>
            </a:r>
            <a:r>
              <a:rPr lang="en-US" altLang="en-US" sz="1800" dirty="0">
                <a:solidFill>
                  <a:schemeClr val="tx1"/>
                </a:solidFill>
                <a:latin typeface="Montserrat" panose="00000500000000000000" pitchFamily="50" charset="0"/>
              </a:rPr>
              <a:t> </a:t>
            </a:r>
            <a:r>
              <a:rPr lang="en-US" altLang="en-US" sz="1800" dirty="0" err="1">
                <a:solidFill>
                  <a:schemeClr val="tx1"/>
                </a:solidFill>
                <a:latin typeface="Montserrat" panose="00000500000000000000" pitchFamily="50" charset="0"/>
              </a:rPr>
              <a:t>đó</a:t>
            </a:r>
            <a:r>
              <a:rPr lang="en-US" altLang="en-US" sz="1800" dirty="0">
                <a:solidFill>
                  <a:schemeClr val="tx1"/>
                </a:solidFill>
                <a:latin typeface="Montserrat" panose="00000500000000000000" pitchFamily="50" charset="0"/>
              </a:rPr>
              <a:t> </a:t>
            </a:r>
            <a:r>
              <a:rPr lang="en-US" altLang="en-US" sz="1800" dirty="0" err="1">
                <a:solidFill>
                  <a:schemeClr val="tx1"/>
                </a:solidFill>
                <a:latin typeface="Montserrat" panose="00000500000000000000" pitchFamily="50" charset="0"/>
              </a:rPr>
              <a:t>theo</a:t>
            </a:r>
            <a:r>
              <a:rPr lang="en-US" altLang="en-US" sz="1800" dirty="0">
                <a:solidFill>
                  <a:schemeClr val="tx1"/>
                </a:solidFill>
                <a:latin typeface="Montserrat" panose="00000500000000000000" pitchFamily="50" charset="0"/>
              </a:rPr>
              <a:t> </a:t>
            </a:r>
            <a:r>
              <a:rPr lang="en-US" altLang="en-US" sz="1800" dirty="0" err="1">
                <a:solidFill>
                  <a:schemeClr val="tx1"/>
                </a:solidFill>
                <a:latin typeface="Montserrat" panose="00000500000000000000" pitchFamily="50" charset="0"/>
              </a:rPr>
              <a:t>thứ</a:t>
            </a:r>
            <a:r>
              <a:rPr lang="en-US" altLang="en-US" sz="1800" dirty="0">
                <a:solidFill>
                  <a:schemeClr val="tx1"/>
                </a:solidFill>
                <a:latin typeface="Montserrat" panose="00000500000000000000" pitchFamily="50" charset="0"/>
              </a:rPr>
              <a:t> </a:t>
            </a:r>
            <a:r>
              <a:rPr lang="en-US" altLang="en-US" sz="1800" dirty="0" err="1">
                <a:solidFill>
                  <a:schemeClr val="tx1"/>
                </a:solidFill>
                <a:latin typeface="Montserrat" panose="00000500000000000000" pitchFamily="50" charset="0"/>
              </a:rPr>
              <a:t>tự</a:t>
            </a:r>
            <a:r>
              <a:rPr lang="en-US" altLang="en-US" sz="1800" dirty="0">
                <a:solidFill>
                  <a:schemeClr val="tx1"/>
                </a:solidFill>
                <a:latin typeface="Montserrat" panose="00000500000000000000" pitchFamily="50" charset="0"/>
              </a:rPr>
              <a:t> </a:t>
            </a:r>
            <a:r>
              <a:rPr lang="en-US" altLang="en-US" sz="1800" dirty="0" err="1">
                <a:solidFill>
                  <a:schemeClr val="tx1"/>
                </a:solidFill>
                <a:latin typeface="Montserrat" panose="00000500000000000000" pitchFamily="50" charset="0"/>
              </a:rPr>
              <a:t>là</a:t>
            </a:r>
            <a:r>
              <a:rPr lang="en-US" altLang="en-US" sz="1800" dirty="0">
                <a:solidFill>
                  <a:schemeClr val="tx1"/>
                </a:solidFill>
                <a:latin typeface="Montserrat" panose="00000500000000000000" pitchFamily="50" charset="0"/>
              </a:rPr>
              <a:t> </a:t>
            </a:r>
            <a:r>
              <a:rPr lang="en-US" altLang="en-US" sz="1800" dirty="0" err="1">
                <a:solidFill>
                  <a:schemeClr val="tx1"/>
                </a:solidFill>
                <a:latin typeface="Montserrat" panose="00000500000000000000" pitchFamily="50" charset="0"/>
              </a:rPr>
              <a:t>họ</a:t>
            </a:r>
            <a:r>
              <a:rPr lang="en-US" altLang="en-US" sz="1800" dirty="0">
                <a:solidFill>
                  <a:schemeClr val="tx1"/>
                </a:solidFill>
                <a:latin typeface="Montserrat" panose="00000500000000000000" pitchFamily="50" charset="0"/>
              </a:rPr>
              <a:t> </a:t>
            </a:r>
            <a:r>
              <a:rPr lang="en-US" altLang="en-US" sz="1800" dirty="0" err="1">
                <a:solidFill>
                  <a:schemeClr val="tx1"/>
                </a:solidFill>
                <a:latin typeface="Montserrat" panose="00000500000000000000" pitchFamily="50" charset="0"/>
              </a:rPr>
              <a:t>giao</a:t>
            </a:r>
            <a:r>
              <a:rPr lang="en-US" altLang="en-US" sz="1800" dirty="0">
                <a:solidFill>
                  <a:schemeClr val="tx1"/>
                </a:solidFill>
                <a:latin typeface="Montserrat" panose="00000500000000000000" pitchFamily="50" charset="0"/>
              </a:rPr>
              <a:t> </a:t>
            </a:r>
            <a:r>
              <a:rPr lang="en-US" altLang="en-US" sz="1800" dirty="0" err="1">
                <a:solidFill>
                  <a:schemeClr val="tx1"/>
                </a:solidFill>
                <a:latin typeface="Montserrat" panose="00000500000000000000" pitchFamily="50" charset="0"/>
              </a:rPr>
              <a:t>thức</a:t>
            </a:r>
            <a:r>
              <a:rPr lang="en-US" altLang="en-US" sz="1800" dirty="0">
                <a:solidFill>
                  <a:schemeClr val="tx1"/>
                </a:solidFill>
                <a:latin typeface="Montserrat" panose="00000500000000000000" pitchFamily="50" charset="0"/>
              </a:rPr>
              <a:t>, </a:t>
            </a:r>
            <a:r>
              <a:rPr lang="en-US" altLang="en-US" sz="1800" dirty="0" err="1">
                <a:solidFill>
                  <a:schemeClr val="tx1"/>
                </a:solidFill>
                <a:latin typeface="Montserrat" panose="00000500000000000000" pitchFamily="50" charset="0"/>
              </a:rPr>
              <a:t>kiểu</a:t>
            </a:r>
            <a:r>
              <a:rPr lang="en-US" altLang="en-US" sz="1800" dirty="0">
                <a:solidFill>
                  <a:schemeClr val="tx1"/>
                </a:solidFill>
                <a:latin typeface="Montserrat" panose="00000500000000000000" pitchFamily="50" charset="0"/>
              </a:rPr>
              <a:t> socket, </a:t>
            </a:r>
            <a:r>
              <a:rPr lang="en-US" altLang="en-US" sz="1800" dirty="0" err="1">
                <a:solidFill>
                  <a:schemeClr val="tx1"/>
                </a:solidFill>
                <a:latin typeface="Montserrat" panose="00000500000000000000" pitchFamily="50" charset="0"/>
              </a:rPr>
              <a:t>kiểu</a:t>
            </a:r>
            <a:r>
              <a:rPr lang="en-US" altLang="en-US" sz="1800" dirty="0">
                <a:solidFill>
                  <a:schemeClr val="tx1"/>
                </a:solidFill>
                <a:latin typeface="Montserrat" panose="00000500000000000000" pitchFamily="50" charset="0"/>
              </a:rPr>
              <a:t> </a:t>
            </a:r>
            <a:r>
              <a:rPr lang="en-US" altLang="en-US" sz="1800" dirty="0" err="1">
                <a:solidFill>
                  <a:schemeClr val="tx1"/>
                </a:solidFill>
                <a:latin typeface="Montserrat" panose="00000500000000000000" pitchFamily="50" charset="0"/>
              </a:rPr>
              <a:t>giao</a:t>
            </a:r>
            <a:r>
              <a:rPr lang="en-US" altLang="en-US" sz="1800" dirty="0">
                <a:solidFill>
                  <a:schemeClr val="tx1"/>
                </a:solidFill>
                <a:latin typeface="Montserrat" panose="00000500000000000000" pitchFamily="50" charset="0"/>
              </a:rPr>
              <a:t> </a:t>
            </a:r>
            <a:r>
              <a:rPr lang="en-US" altLang="en-US" sz="1800" dirty="0" err="1">
                <a:solidFill>
                  <a:schemeClr val="tx1"/>
                </a:solidFill>
                <a:latin typeface="Montserrat" panose="00000500000000000000" pitchFamily="50" charset="0"/>
              </a:rPr>
              <a:t>thức</a:t>
            </a:r>
            <a:r>
              <a:rPr lang="en-US" altLang="en-US" sz="1800" dirty="0">
                <a:solidFill>
                  <a:schemeClr val="tx1"/>
                </a:solidFill>
                <a:latin typeface="Montserrat" panose="00000500000000000000" pitchFamily="50" charset="0"/>
              </a:rPr>
              <a:t>.</a:t>
            </a:r>
            <a:endParaRPr lang="vi-VN" altLang="en-US" sz="1800" dirty="0">
              <a:solidFill>
                <a:schemeClr val="tx1"/>
              </a:solidFill>
              <a:latin typeface="Montserrat" panose="00000500000000000000" pitchFamily="50" charset="0"/>
            </a:endParaRPr>
          </a:p>
          <a:p>
            <a:pPr marL="114300" indent="0">
              <a:buNone/>
            </a:pPr>
            <a:endParaRPr lang="vi-VN" altLang="en-US" sz="1800" dirty="0">
              <a:solidFill>
                <a:schemeClr val="tx1"/>
              </a:solidFill>
              <a:latin typeface="Montserrat" panose="00000500000000000000" pitchFamily="50" charset="0"/>
            </a:endParaRPr>
          </a:p>
          <a:p>
            <a:pPr>
              <a:buFontTx/>
              <a:buChar char="-"/>
            </a:pPr>
            <a:r>
              <a:rPr lang="vi-VN" altLang="en-US" sz="1800" dirty="0">
                <a:solidFill>
                  <a:schemeClr val="tx1"/>
                </a:solidFill>
                <a:latin typeface="Montserrat" panose="00000500000000000000" pitchFamily="50" charset="0"/>
              </a:rPr>
              <a:t>Tham </a:t>
            </a:r>
            <a:r>
              <a:rPr lang="vi-VN" altLang="en-US" sz="1800" dirty="0" err="1">
                <a:solidFill>
                  <a:schemeClr val="tx1"/>
                </a:solidFill>
                <a:latin typeface="Montserrat" panose="00000500000000000000" pitchFamily="50" charset="0"/>
              </a:rPr>
              <a:t>số</a:t>
            </a:r>
            <a:r>
              <a:rPr lang="vi-VN" altLang="en-US" sz="1800" dirty="0">
                <a:solidFill>
                  <a:schemeClr val="tx1"/>
                </a:solidFill>
                <a:latin typeface="Montserrat" panose="00000500000000000000" pitchFamily="50" charset="0"/>
              </a:rPr>
              <a:t> </a:t>
            </a:r>
            <a:r>
              <a:rPr lang="vi-VN" altLang="en-US" sz="1800" dirty="0" err="1">
                <a:solidFill>
                  <a:schemeClr val="tx1"/>
                </a:solidFill>
                <a:latin typeface="Montserrat" panose="00000500000000000000" pitchFamily="50" charset="0"/>
              </a:rPr>
              <a:t>domain</a:t>
            </a:r>
            <a:r>
              <a:rPr lang="vi-VN" altLang="en-US" sz="1800" dirty="0">
                <a:solidFill>
                  <a:schemeClr val="tx1"/>
                </a:solidFill>
                <a:latin typeface="Montserrat" panose="00000500000000000000" pitchFamily="50" charset="0"/>
              </a:rPr>
              <a:t> </a:t>
            </a:r>
            <a:r>
              <a:rPr lang="vi-VN" altLang="en-US" sz="1800" dirty="0" err="1">
                <a:solidFill>
                  <a:schemeClr val="tx1"/>
                </a:solidFill>
                <a:latin typeface="Montserrat" panose="00000500000000000000" pitchFamily="50" charset="0"/>
              </a:rPr>
              <a:t>có</a:t>
            </a:r>
            <a:r>
              <a:rPr lang="vi-VN" altLang="en-US" sz="1800" dirty="0">
                <a:solidFill>
                  <a:schemeClr val="tx1"/>
                </a:solidFill>
                <a:latin typeface="Montserrat" panose="00000500000000000000" pitchFamily="50" charset="0"/>
              </a:rPr>
              <a:t> </a:t>
            </a:r>
            <a:r>
              <a:rPr lang="vi-VN" altLang="en-US" sz="1800" dirty="0" err="1">
                <a:solidFill>
                  <a:schemeClr val="tx1"/>
                </a:solidFill>
                <a:latin typeface="Montserrat" panose="00000500000000000000" pitchFamily="50" charset="0"/>
              </a:rPr>
              <a:t>thể</a:t>
            </a:r>
            <a:r>
              <a:rPr lang="vi-VN" altLang="en-US" sz="1800" dirty="0">
                <a:solidFill>
                  <a:schemeClr val="tx1"/>
                </a:solidFill>
                <a:latin typeface="Montserrat" panose="00000500000000000000" pitchFamily="50" charset="0"/>
              </a:rPr>
              <a:t> </a:t>
            </a:r>
            <a:r>
              <a:rPr lang="vi-VN" altLang="en-US" sz="1800" dirty="0" err="1">
                <a:solidFill>
                  <a:schemeClr val="tx1"/>
                </a:solidFill>
                <a:latin typeface="Montserrat" panose="00000500000000000000" pitchFamily="50" charset="0"/>
              </a:rPr>
              <a:t>nhận</a:t>
            </a:r>
            <a:r>
              <a:rPr lang="vi-VN" altLang="en-US" sz="1800" dirty="0">
                <a:solidFill>
                  <a:schemeClr val="tx1"/>
                </a:solidFill>
                <a:latin typeface="Montserrat" panose="00000500000000000000" pitchFamily="50" charset="0"/>
              </a:rPr>
              <a:t> 1 trong </a:t>
            </a:r>
            <a:r>
              <a:rPr lang="vi-VN" altLang="en-US" sz="1800" dirty="0" err="1">
                <a:solidFill>
                  <a:schemeClr val="tx1"/>
                </a:solidFill>
                <a:latin typeface="Montserrat" panose="00000500000000000000" pitchFamily="50" charset="0"/>
              </a:rPr>
              <a:t>các</a:t>
            </a:r>
            <a:r>
              <a:rPr lang="vi-VN" altLang="en-US" sz="1800" dirty="0">
                <a:solidFill>
                  <a:schemeClr val="tx1"/>
                </a:solidFill>
                <a:latin typeface="Montserrat" panose="00000500000000000000" pitchFamily="50" charset="0"/>
              </a:rPr>
              <a:t> </a:t>
            </a:r>
            <a:r>
              <a:rPr lang="vi-VN" altLang="en-US" sz="1800" dirty="0" err="1">
                <a:solidFill>
                  <a:schemeClr val="tx1"/>
                </a:solidFill>
                <a:latin typeface="Montserrat" panose="00000500000000000000" pitchFamily="50" charset="0"/>
              </a:rPr>
              <a:t>giá</a:t>
            </a:r>
            <a:r>
              <a:rPr lang="vi-VN" altLang="en-US" sz="1800" dirty="0">
                <a:solidFill>
                  <a:schemeClr val="tx1"/>
                </a:solidFill>
                <a:latin typeface="Montserrat" panose="00000500000000000000" pitchFamily="50" charset="0"/>
              </a:rPr>
              <a:t> </a:t>
            </a:r>
            <a:r>
              <a:rPr lang="vi-VN" altLang="en-US" sz="1800" dirty="0" err="1">
                <a:solidFill>
                  <a:schemeClr val="tx1"/>
                </a:solidFill>
                <a:latin typeface="Montserrat" panose="00000500000000000000" pitchFamily="50" charset="0"/>
              </a:rPr>
              <a:t>trị</a:t>
            </a:r>
            <a:r>
              <a:rPr lang="vi-VN" altLang="en-US" sz="1800" dirty="0">
                <a:solidFill>
                  <a:schemeClr val="tx1"/>
                </a:solidFill>
                <a:latin typeface="Montserrat" panose="00000500000000000000" pitchFamily="50" charset="0"/>
              </a:rPr>
              <a:t>: </a:t>
            </a:r>
          </a:p>
          <a:p>
            <a:pPr>
              <a:buFontTx/>
              <a:buChar char="-"/>
            </a:pPr>
            <a:endParaRPr lang="en-US" altLang="en-US" sz="1800" dirty="0">
              <a:solidFill>
                <a:schemeClr val="tx1"/>
              </a:solidFill>
              <a:latin typeface="Montserrat" panose="00000500000000000000" pitchFamily="50" charset="0"/>
            </a:endParaRPr>
          </a:p>
          <a:p>
            <a:pPr marL="114300" indent="0">
              <a:buNone/>
            </a:pPr>
            <a:endParaRPr lang="vi-VN" sz="1800" dirty="0">
              <a:latin typeface="Montserrat" panose="00000500000000000000" pitchFamily="50" charset="0"/>
            </a:endParaRPr>
          </a:p>
          <a:p>
            <a:pPr marL="114300" indent="0">
              <a:buNone/>
            </a:pPr>
            <a:endParaRPr lang="vi-VN" sz="1800" dirty="0">
              <a:latin typeface="Montserrat" panose="00000500000000000000" pitchFamily="50" charset="0"/>
            </a:endParaRPr>
          </a:p>
          <a:p>
            <a:pPr marL="114300" indent="0">
              <a:buNone/>
            </a:pPr>
            <a:endParaRPr lang="vi-VN" sz="1800" dirty="0">
              <a:latin typeface="Montserrat" panose="00000500000000000000" pitchFamily="50" charset="0"/>
            </a:endParaRPr>
          </a:p>
          <a:p>
            <a:pPr marL="114300" indent="0">
              <a:buNone/>
            </a:pPr>
            <a:endParaRPr lang="vi-VN" sz="1800" dirty="0">
              <a:latin typeface="Montserrat" panose="00000500000000000000" pitchFamily="50" charset="0"/>
            </a:endParaRPr>
          </a:p>
          <a:p>
            <a:pPr>
              <a:buFontTx/>
              <a:buChar char="-"/>
            </a:pPr>
            <a:r>
              <a:rPr lang="vi-VN" sz="1800" dirty="0" err="1">
                <a:latin typeface="Montserrat" panose="00000500000000000000" pitchFamily="50" charset="0"/>
              </a:rPr>
              <a:t>Type</a:t>
            </a:r>
            <a:r>
              <a:rPr lang="vi-VN" sz="1800" dirty="0">
                <a:latin typeface="Montserrat" panose="00000500000000000000" pitchFamily="50" charset="0"/>
              </a:rPr>
              <a:t> </a:t>
            </a:r>
            <a:r>
              <a:rPr lang="vi-VN" sz="1800" dirty="0" err="1">
                <a:latin typeface="Montserrat" panose="00000500000000000000" pitchFamily="50" charset="0"/>
              </a:rPr>
              <a:t>có</a:t>
            </a:r>
            <a:r>
              <a:rPr lang="vi-VN" sz="1800" dirty="0">
                <a:latin typeface="Montserrat" panose="00000500000000000000" pitchFamily="50" charset="0"/>
              </a:rPr>
              <a:t> </a:t>
            </a:r>
            <a:r>
              <a:rPr lang="vi-VN" sz="1800" dirty="0" err="1">
                <a:latin typeface="Montserrat" panose="00000500000000000000" pitchFamily="50" charset="0"/>
              </a:rPr>
              <a:t>thể</a:t>
            </a:r>
            <a:r>
              <a:rPr lang="vi-VN" sz="1800" dirty="0">
                <a:latin typeface="Montserrat" panose="00000500000000000000" pitchFamily="50" charset="0"/>
              </a:rPr>
              <a:t> </a:t>
            </a:r>
            <a:r>
              <a:rPr lang="vi-VN" sz="1800" dirty="0" err="1">
                <a:latin typeface="Montserrat" panose="00000500000000000000" pitchFamily="50" charset="0"/>
              </a:rPr>
              <a:t>chọn</a:t>
            </a:r>
            <a:r>
              <a:rPr lang="vi-VN" sz="1800" dirty="0">
                <a:latin typeface="Montserrat" panose="00000500000000000000" pitchFamily="50" charset="0"/>
              </a:rPr>
              <a:t> </a:t>
            </a:r>
            <a:r>
              <a:rPr lang="vi-VN" sz="1800" dirty="0" err="1">
                <a:latin typeface="Montserrat" panose="00000500000000000000" pitchFamily="50" charset="0"/>
              </a:rPr>
              <a:t>SOCK_STREAM</a:t>
            </a:r>
            <a:r>
              <a:rPr lang="vi-VN" sz="1800" dirty="0">
                <a:latin typeface="Montserrat" panose="00000500000000000000" pitchFamily="50" charset="0"/>
              </a:rPr>
              <a:t> </a:t>
            </a:r>
            <a:r>
              <a:rPr lang="vi-VN" sz="1800" dirty="0" err="1">
                <a:latin typeface="Montserrat" panose="00000500000000000000" pitchFamily="50" charset="0"/>
              </a:rPr>
              <a:t>hoặc</a:t>
            </a:r>
            <a:r>
              <a:rPr lang="vi-VN" sz="1800" dirty="0">
                <a:latin typeface="Montserrat" panose="00000500000000000000" pitchFamily="50" charset="0"/>
              </a:rPr>
              <a:t> </a:t>
            </a:r>
            <a:r>
              <a:rPr lang="vi-VN" sz="1800" dirty="0" err="1">
                <a:latin typeface="Montserrat" panose="00000500000000000000" pitchFamily="50" charset="0"/>
              </a:rPr>
              <a:t>SOCK_GRAM</a:t>
            </a:r>
            <a:endParaRPr lang="vi-VN" sz="1800" dirty="0">
              <a:latin typeface="Montserrat" panose="00000500000000000000" pitchFamily="50" charset="0"/>
            </a:endParaRPr>
          </a:p>
          <a:p>
            <a:pPr>
              <a:buFontTx/>
              <a:buChar char="-"/>
            </a:pPr>
            <a:r>
              <a:rPr lang="vi-VN" sz="1800" dirty="0" err="1">
                <a:latin typeface="Montserrat" panose="00000500000000000000" pitchFamily="50" charset="0"/>
              </a:rPr>
              <a:t>Protocol</a:t>
            </a:r>
            <a:r>
              <a:rPr lang="vi-VN" sz="1800" dirty="0">
                <a:latin typeface="Montserrat" panose="00000500000000000000" pitchFamily="50" charset="0"/>
              </a:rPr>
              <a:t> </a:t>
            </a:r>
            <a:r>
              <a:rPr lang="vi-VN" sz="1800" dirty="0" err="1">
                <a:latin typeface="Montserrat" panose="00000500000000000000" pitchFamily="50" charset="0"/>
              </a:rPr>
              <a:t>có</a:t>
            </a:r>
            <a:r>
              <a:rPr lang="vi-VN" sz="1800" dirty="0">
                <a:latin typeface="Montserrat" panose="00000500000000000000" pitchFamily="50" charset="0"/>
              </a:rPr>
              <a:t> </a:t>
            </a:r>
            <a:r>
              <a:rPr lang="vi-VN" sz="1800" dirty="0" err="1">
                <a:latin typeface="Montserrat" panose="00000500000000000000" pitchFamily="50" charset="0"/>
              </a:rPr>
              <a:t>thể</a:t>
            </a:r>
            <a:r>
              <a:rPr lang="vi-VN" sz="1800" dirty="0">
                <a:latin typeface="Montserrat" panose="00000500000000000000" pitchFamily="50" charset="0"/>
              </a:rPr>
              <a:t> </a:t>
            </a:r>
            <a:r>
              <a:rPr lang="vi-VN" sz="1800" dirty="0" err="1">
                <a:latin typeface="Montserrat" panose="00000500000000000000" pitchFamily="50" charset="0"/>
              </a:rPr>
              <a:t>là</a:t>
            </a:r>
            <a:r>
              <a:rPr lang="vi-VN" sz="1800" dirty="0">
                <a:latin typeface="Montserrat" panose="00000500000000000000" pitchFamily="50" charset="0"/>
              </a:rPr>
              <a:t> </a:t>
            </a:r>
            <a:r>
              <a:rPr lang="vi-VN" sz="1800" dirty="0" err="1">
                <a:latin typeface="Montserrat" panose="00000500000000000000" pitchFamily="50" charset="0"/>
              </a:rPr>
              <a:t>TCP</a:t>
            </a:r>
            <a:r>
              <a:rPr lang="vi-VN" sz="1800" dirty="0">
                <a:latin typeface="Montserrat" panose="00000500000000000000" pitchFamily="50" charset="0"/>
              </a:rPr>
              <a:t> </a:t>
            </a:r>
            <a:r>
              <a:rPr lang="vi-VN" sz="1800" dirty="0" err="1">
                <a:latin typeface="Montserrat" panose="00000500000000000000" pitchFamily="50" charset="0"/>
              </a:rPr>
              <a:t>hoặc</a:t>
            </a:r>
            <a:r>
              <a:rPr lang="vi-VN" sz="1800" dirty="0">
                <a:latin typeface="Montserrat" panose="00000500000000000000" pitchFamily="50" charset="0"/>
              </a:rPr>
              <a:t> </a:t>
            </a:r>
            <a:r>
              <a:rPr lang="vi-VN" sz="1800" dirty="0" err="1">
                <a:latin typeface="Montserrat" panose="00000500000000000000" pitchFamily="50" charset="0"/>
              </a:rPr>
              <a:t>UDP</a:t>
            </a:r>
            <a:r>
              <a:rPr lang="vi-VN" sz="1800" dirty="0">
                <a:latin typeface="Montserrat" panose="00000500000000000000" pitchFamily="50" charset="0"/>
              </a:rPr>
              <a:t>, </a:t>
            </a:r>
            <a:r>
              <a:rPr lang="vi-VN" sz="1800" dirty="0" err="1">
                <a:latin typeface="Montserrat" panose="00000500000000000000" pitchFamily="50" charset="0"/>
              </a:rPr>
              <a:t>giá</a:t>
            </a:r>
            <a:r>
              <a:rPr lang="vi-VN" sz="1800" dirty="0">
                <a:latin typeface="Montserrat" panose="00000500000000000000" pitchFamily="50" charset="0"/>
              </a:rPr>
              <a:t> </a:t>
            </a:r>
            <a:r>
              <a:rPr lang="vi-VN" sz="1800" dirty="0" err="1">
                <a:latin typeface="Montserrat" panose="00000500000000000000" pitchFamily="50" charset="0"/>
              </a:rPr>
              <a:t>trị</a:t>
            </a:r>
            <a:r>
              <a:rPr lang="vi-VN" sz="1800" dirty="0">
                <a:latin typeface="Montserrat" panose="00000500000000000000" pitchFamily="50" charset="0"/>
              </a:rPr>
              <a:t> 0 </a:t>
            </a:r>
            <a:r>
              <a:rPr lang="vi-VN" sz="1800" dirty="0" err="1">
                <a:latin typeface="Montserrat" panose="00000500000000000000" pitchFamily="50" charset="0"/>
              </a:rPr>
              <a:t>là</a:t>
            </a:r>
            <a:r>
              <a:rPr lang="vi-VN" sz="1800" dirty="0">
                <a:latin typeface="Montserrat" panose="00000500000000000000" pitchFamily="50" charset="0"/>
              </a:rPr>
              <a:t> </a:t>
            </a:r>
            <a:r>
              <a:rPr lang="vi-VN" sz="1800" dirty="0" err="1">
                <a:latin typeface="Montserrat" panose="00000500000000000000" pitchFamily="50" charset="0"/>
              </a:rPr>
              <a:t>giá</a:t>
            </a:r>
            <a:r>
              <a:rPr lang="vi-VN" sz="1800" dirty="0">
                <a:latin typeface="Montserrat" panose="00000500000000000000" pitchFamily="50" charset="0"/>
              </a:rPr>
              <a:t> </a:t>
            </a:r>
            <a:r>
              <a:rPr lang="vi-VN" sz="1800" dirty="0" err="1">
                <a:latin typeface="Montserrat" panose="00000500000000000000" pitchFamily="50" charset="0"/>
              </a:rPr>
              <a:t>trị</a:t>
            </a:r>
            <a:r>
              <a:rPr lang="vi-VN" sz="1800" dirty="0">
                <a:latin typeface="Montserrat" panose="00000500000000000000" pitchFamily="50" charset="0"/>
              </a:rPr>
              <a:t> giao </a:t>
            </a:r>
            <a:r>
              <a:rPr lang="vi-VN" sz="1800" dirty="0" err="1">
                <a:latin typeface="Montserrat" panose="00000500000000000000" pitchFamily="50" charset="0"/>
              </a:rPr>
              <a:t>thức</a:t>
            </a:r>
            <a:r>
              <a:rPr lang="vi-VN" sz="1800" dirty="0">
                <a:latin typeface="Montserrat" panose="00000500000000000000" pitchFamily="50" charset="0"/>
              </a:rPr>
              <a:t> </a:t>
            </a:r>
            <a:r>
              <a:rPr lang="vi-VN" sz="1800" dirty="0" err="1">
                <a:latin typeface="Montserrat" panose="00000500000000000000" pitchFamily="50" charset="0"/>
              </a:rPr>
              <a:t>mặc</a:t>
            </a:r>
            <a:r>
              <a:rPr lang="vi-VN" sz="1800" dirty="0">
                <a:latin typeface="Montserrat" panose="00000500000000000000" pitchFamily="50" charset="0"/>
              </a:rPr>
              <a:t> </a:t>
            </a:r>
            <a:r>
              <a:rPr lang="vi-VN" sz="1800" dirty="0" err="1">
                <a:latin typeface="Montserrat" panose="00000500000000000000" pitchFamily="50" charset="0"/>
              </a:rPr>
              <a:t>định</a:t>
            </a:r>
            <a:endParaRPr lang="en-US" sz="1800" dirty="0">
              <a:latin typeface="Montserrat" panose="00000500000000000000" pitchFamily="50" charset="0"/>
            </a:endParaRPr>
          </a:p>
        </p:txBody>
      </p:sp>
      <p:pic>
        <p:nvPicPr>
          <p:cNvPr id="9" name="Picture 8">
            <a:extLst>
              <a:ext uri="{FF2B5EF4-FFF2-40B4-BE49-F238E27FC236}">
                <a16:creationId xmlns:a16="http://schemas.microsoft.com/office/drawing/2014/main" id="{644435C8-C67F-4B71-BCDF-C183DF4A4DF9}"/>
              </a:ext>
            </a:extLst>
          </p:cNvPr>
          <p:cNvPicPr>
            <a:picLocks noChangeAspect="1"/>
          </p:cNvPicPr>
          <p:nvPr/>
        </p:nvPicPr>
        <p:blipFill>
          <a:blip r:embed="rId2"/>
          <a:stretch>
            <a:fillRect/>
          </a:stretch>
        </p:blipFill>
        <p:spPr>
          <a:xfrm>
            <a:off x="815082" y="3006067"/>
            <a:ext cx="5877745" cy="1467055"/>
          </a:xfrm>
          <a:prstGeom prst="rect">
            <a:avLst/>
          </a:prstGeom>
        </p:spPr>
      </p:pic>
    </p:spTree>
    <p:extLst>
      <p:ext uri="{BB962C8B-B14F-4D97-AF65-F5344CB8AC3E}">
        <p14:creationId xmlns:p14="http://schemas.microsoft.com/office/powerpoint/2010/main" val="37392736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2DFEE-FFEA-4460-8E23-F20E6C1BBEF8}"/>
              </a:ext>
            </a:extLst>
          </p:cNvPr>
          <p:cNvSpPr>
            <a:spLocks noGrp="1"/>
          </p:cNvSpPr>
          <p:nvPr>
            <p:ph type="title"/>
          </p:nvPr>
        </p:nvSpPr>
        <p:spPr>
          <a:xfrm>
            <a:off x="488950" y="-220480"/>
            <a:ext cx="8026400" cy="1325563"/>
          </a:xfrm>
        </p:spPr>
        <p:txBody>
          <a:bodyPr/>
          <a:lstStyle/>
          <a:p>
            <a:r>
              <a:rPr lang="vi-VN" dirty="0"/>
              <a:t>3. </a:t>
            </a:r>
            <a:r>
              <a:rPr lang="vi-VN" dirty="0" err="1"/>
              <a:t>Cách</a:t>
            </a:r>
            <a:r>
              <a:rPr lang="vi-VN" dirty="0"/>
              <a:t> </a:t>
            </a:r>
            <a:r>
              <a:rPr lang="vi-VN" dirty="0" err="1"/>
              <a:t>socket</a:t>
            </a:r>
            <a:r>
              <a:rPr lang="vi-VN" dirty="0"/>
              <a:t> </a:t>
            </a:r>
            <a:r>
              <a:rPr lang="vi-VN" dirty="0" err="1"/>
              <a:t>làm</a:t>
            </a:r>
            <a:r>
              <a:rPr lang="vi-VN" dirty="0"/>
              <a:t> </a:t>
            </a:r>
            <a:r>
              <a:rPr lang="vi-VN" dirty="0" err="1"/>
              <a:t>việc</a:t>
            </a:r>
            <a:endParaRPr lang="en-US" dirty="0"/>
          </a:p>
        </p:txBody>
      </p:sp>
      <p:sp>
        <p:nvSpPr>
          <p:cNvPr id="3" name="Text Placeholder 2">
            <a:extLst>
              <a:ext uri="{FF2B5EF4-FFF2-40B4-BE49-F238E27FC236}">
                <a16:creationId xmlns:a16="http://schemas.microsoft.com/office/drawing/2014/main" id="{80BE873E-83E5-4BDC-8F77-DAE0D112E140}"/>
              </a:ext>
            </a:extLst>
          </p:cNvPr>
          <p:cNvSpPr>
            <a:spLocks noGrp="1"/>
          </p:cNvSpPr>
          <p:nvPr>
            <p:ph type="body" idx="1"/>
          </p:nvPr>
        </p:nvSpPr>
        <p:spPr>
          <a:xfrm>
            <a:off x="391295" y="880245"/>
            <a:ext cx="8026400" cy="5476106"/>
          </a:xfrm>
        </p:spPr>
        <p:txBody>
          <a:bodyPr>
            <a:normAutofit/>
          </a:bodyPr>
          <a:lstStyle/>
          <a:p>
            <a:pPr marL="114300" indent="0">
              <a:buNone/>
            </a:pPr>
            <a:r>
              <a:rPr lang="vi-VN" sz="2000" b="1" dirty="0">
                <a:latin typeface="Montserrat" panose="00000500000000000000" pitchFamily="50" charset="0"/>
              </a:rPr>
              <a:t>3.2 </a:t>
            </a:r>
            <a:r>
              <a:rPr lang="vi-VN" sz="2000" b="1" dirty="0" err="1">
                <a:latin typeface="Montserrat" panose="00000500000000000000" pitchFamily="50" charset="0"/>
              </a:rPr>
              <a:t>Định</a:t>
            </a:r>
            <a:r>
              <a:rPr lang="vi-VN" sz="2000" b="1" dirty="0">
                <a:latin typeface="Montserrat" panose="00000500000000000000" pitchFamily="50" charset="0"/>
              </a:rPr>
              <a:t> </a:t>
            </a:r>
            <a:r>
              <a:rPr lang="vi-VN" sz="2000" b="1" dirty="0" err="1">
                <a:latin typeface="Montserrat" panose="00000500000000000000" pitchFamily="50" charset="0"/>
              </a:rPr>
              <a:t>địa</a:t>
            </a:r>
            <a:r>
              <a:rPr lang="vi-VN" sz="2000" b="1" dirty="0">
                <a:latin typeface="Montserrat" panose="00000500000000000000" pitchFamily="50" charset="0"/>
              </a:rPr>
              <a:t> </a:t>
            </a:r>
            <a:r>
              <a:rPr lang="vi-VN" sz="2000" b="1" dirty="0" err="1">
                <a:latin typeface="Montserrat" panose="00000500000000000000" pitchFamily="50" charset="0"/>
              </a:rPr>
              <a:t>chỉ</a:t>
            </a:r>
            <a:r>
              <a:rPr lang="vi-VN" sz="2000" b="1" dirty="0">
                <a:latin typeface="Montserrat" panose="00000500000000000000" pitchFamily="50" charset="0"/>
              </a:rPr>
              <a:t> cho </a:t>
            </a:r>
            <a:r>
              <a:rPr lang="vi-VN" sz="2000" b="1" dirty="0" err="1">
                <a:latin typeface="Montserrat" panose="00000500000000000000" pitchFamily="50" charset="0"/>
              </a:rPr>
              <a:t>socket</a:t>
            </a:r>
            <a:endParaRPr lang="vi-VN" sz="2000" b="1" dirty="0">
              <a:latin typeface="Montserrat" panose="00000500000000000000" pitchFamily="50" charset="0"/>
            </a:endParaRPr>
          </a:p>
          <a:p>
            <a:pPr marL="114300" indent="0">
              <a:buNone/>
            </a:pPr>
            <a:r>
              <a:rPr lang="vi-VN" sz="2000" dirty="0" err="1">
                <a:latin typeface="Montserrat" panose="00000500000000000000" pitchFamily="50" charset="0"/>
              </a:rPr>
              <a:t>Bạn</a:t>
            </a:r>
            <a:r>
              <a:rPr lang="vi-VN" sz="2000" dirty="0">
                <a:latin typeface="Montserrat" panose="00000500000000000000" pitchFamily="50" charset="0"/>
              </a:rPr>
              <a:t> </a:t>
            </a:r>
            <a:r>
              <a:rPr lang="vi-VN" sz="2000" dirty="0" err="1">
                <a:latin typeface="Montserrat" panose="00000500000000000000" pitchFamily="50" charset="0"/>
              </a:rPr>
              <a:t>thường</a:t>
            </a:r>
            <a:r>
              <a:rPr lang="vi-VN" sz="2000" dirty="0">
                <a:latin typeface="Montserrat" panose="00000500000000000000" pitchFamily="50" charset="0"/>
              </a:rPr>
              <a:t> </a:t>
            </a:r>
            <a:r>
              <a:rPr lang="vi-VN" sz="2000" dirty="0" err="1">
                <a:latin typeface="Montserrat" panose="00000500000000000000" pitchFamily="50" charset="0"/>
              </a:rPr>
              <a:t>dùng</a:t>
            </a:r>
            <a:r>
              <a:rPr lang="vi-VN" sz="2000" dirty="0">
                <a:latin typeface="Montserrat" panose="00000500000000000000" pitchFamily="50" charset="0"/>
              </a:rPr>
              <a:t> </a:t>
            </a:r>
            <a:r>
              <a:rPr lang="vi-VN" sz="2000" dirty="0" err="1">
                <a:latin typeface="Montserrat" panose="00000500000000000000" pitchFamily="50" charset="0"/>
              </a:rPr>
              <a:t>AF_INET</a:t>
            </a:r>
            <a:r>
              <a:rPr lang="vi-VN" sz="2000" dirty="0">
                <a:latin typeface="Montserrat" panose="00000500000000000000" pitchFamily="50" charset="0"/>
              </a:rPr>
              <a:t> </a:t>
            </a:r>
            <a:r>
              <a:rPr lang="vi-VN" sz="2000" dirty="0" err="1">
                <a:latin typeface="Montserrat" panose="00000500000000000000" pitchFamily="50" charset="0"/>
              </a:rPr>
              <a:t>với</a:t>
            </a:r>
            <a:r>
              <a:rPr lang="vi-VN" sz="2000" dirty="0">
                <a:latin typeface="Montserrat" panose="00000500000000000000" pitchFamily="50" charset="0"/>
              </a:rPr>
              <a:t> </a:t>
            </a:r>
            <a:r>
              <a:rPr lang="vi-VN" sz="2000" dirty="0" err="1">
                <a:latin typeface="Montserrat" panose="00000500000000000000" pitchFamily="50" charset="0"/>
              </a:rPr>
              <a:t>cấu</a:t>
            </a:r>
            <a:r>
              <a:rPr lang="vi-VN" sz="2000" dirty="0">
                <a:latin typeface="Montserrat" panose="00000500000000000000" pitchFamily="50" charset="0"/>
              </a:rPr>
              <a:t> </a:t>
            </a:r>
            <a:r>
              <a:rPr lang="vi-VN" sz="2000" dirty="0" err="1">
                <a:latin typeface="Montserrat" panose="00000500000000000000" pitchFamily="50" charset="0"/>
              </a:rPr>
              <a:t>trúc</a:t>
            </a:r>
            <a:r>
              <a:rPr lang="vi-VN" sz="2000" dirty="0">
                <a:latin typeface="Montserrat" panose="00000500000000000000" pitchFamily="50" charset="0"/>
              </a:rPr>
              <a:t> </a:t>
            </a:r>
            <a:r>
              <a:rPr lang="vi-VN" sz="2000" dirty="0" err="1">
                <a:latin typeface="Montserrat" panose="00000500000000000000" pitchFamily="50" charset="0"/>
              </a:rPr>
              <a:t>địa</a:t>
            </a:r>
            <a:r>
              <a:rPr lang="vi-VN" sz="2000" dirty="0">
                <a:latin typeface="Montserrat" panose="00000500000000000000" pitchFamily="50" charset="0"/>
              </a:rPr>
              <a:t> </a:t>
            </a:r>
            <a:r>
              <a:rPr lang="vi-VN" sz="2000" dirty="0" err="1">
                <a:latin typeface="Montserrat" panose="00000500000000000000" pitchFamily="50" charset="0"/>
              </a:rPr>
              <a:t>chỉ</a:t>
            </a:r>
            <a:r>
              <a:rPr lang="vi-VN" sz="2000" dirty="0">
                <a:latin typeface="Montserrat" panose="00000500000000000000" pitchFamily="50" charset="0"/>
              </a:rPr>
              <a:t> </a:t>
            </a:r>
            <a:r>
              <a:rPr lang="vi-VN" sz="2000" dirty="0" err="1">
                <a:latin typeface="Montserrat" panose="00000500000000000000" pitchFamily="50" charset="0"/>
              </a:rPr>
              <a:t>được</a:t>
            </a:r>
            <a:r>
              <a:rPr lang="vi-VN" sz="2000" dirty="0">
                <a:latin typeface="Montserrat" panose="00000500000000000000" pitchFamily="50" charset="0"/>
              </a:rPr>
              <a:t> </a:t>
            </a:r>
            <a:r>
              <a:rPr lang="vi-VN" sz="2000" dirty="0" err="1">
                <a:latin typeface="Montserrat" panose="00000500000000000000" pitchFamily="50" charset="0"/>
              </a:rPr>
              <a:t>định</a:t>
            </a:r>
            <a:r>
              <a:rPr lang="vi-VN" sz="2000" dirty="0">
                <a:latin typeface="Montserrat" panose="00000500000000000000" pitchFamily="50" charset="0"/>
              </a:rPr>
              <a:t> </a:t>
            </a:r>
            <a:r>
              <a:rPr lang="vi-VN" sz="2000" dirty="0" err="1">
                <a:latin typeface="Montserrat" panose="00000500000000000000" pitchFamily="50" charset="0"/>
              </a:rPr>
              <a:t>nghĩa</a:t>
            </a:r>
            <a:r>
              <a:rPr lang="vi-VN" sz="2000" dirty="0">
                <a:latin typeface="Montserrat" panose="00000500000000000000" pitchFamily="50" charset="0"/>
              </a:rPr>
              <a:t> trong </a:t>
            </a:r>
            <a:r>
              <a:rPr lang="vi-VN" sz="2000" dirty="0" err="1">
                <a:latin typeface="Montserrat" panose="00000500000000000000" pitchFamily="50" charset="0"/>
              </a:rPr>
              <a:t>sockadd_in</a:t>
            </a:r>
            <a:r>
              <a:rPr lang="vi-VN" sz="2000" dirty="0">
                <a:latin typeface="Montserrat" panose="00000500000000000000" pitchFamily="50" charset="0"/>
              </a:rPr>
              <a:t> </a:t>
            </a:r>
            <a:r>
              <a:rPr lang="vi-VN" sz="2000" dirty="0" err="1">
                <a:latin typeface="Montserrat" panose="00000500000000000000" pitchFamily="50" charset="0"/>
              </a:rPr>
              <a:t>của</a:t>
            </a:r>
            <a:r>
              <a:rPr lang="vi-VN" sz="2000" dirty="0">
                <a:latin typeface="Montserrat" panose="00000500000000000000" pitchFamily="50" charset="0"/>
              </a:rPr>
              <a:t> </a:t>
            </a:r>
            <a:r>
              <a:rPr lang="vi-VN" sz="2000" dirty="0" err="1">
                <a:latin typeface="Montserrat" panose="00000500000000000000" pitchFamily="50" charset="0"/>
              </a:rPr>
              <a:t>file</a:t>
            </a:r>
            <a:r>
              <a:rPr lang="vi-VN" sz="2000" dirty="0">
                <a:latin typeface="Montserrat" panose="00000500000000000000" pitchFamily="50" charset="0"/>
              </a:rPr>
              <a:t> </a:t>
            </a:r>
            <a:r>
              <a:rPr lang="vi-VN" sz="2000" dirty="0" err="1">
                <a:latin typeface="Montserrat" panose="00000500000000000000" pitchFamily="50" charset="0"/>
              </a:rPr>
              <a:t>include</a:t>
            </a:r>
            <a:r>
              <a:rPr lang="vi-VN" sz="2000" dirty="0">
                <a:latin typeface="Montserrat" panose="00000500000000000000" pitchFamily="50" charset="0"/>
              </a:rPr>
              <a:t> </a:t>
            </a:r>
            <a:r>
              <a:rPr lang="vi-VN" sz="2000" dirty="0" err="1">
                <a:latin typeface="Montserrat" panose="00000500000000000000" pitchFamily="50" charset="0"/>
              </a:rPr>
              <a:t>netinet</a:t>
            </a:r>
            <a:r>
              <a:rPr lang="vi-VN" sz="2000" dirty="0">
                <a:latin typeface="Montserrat" panose="00000500000000000000" pitchFamily="50" charset="0"/>
              </a:rPr>
              <a:t>/</a:t>
            </a:r>
            <a:r>
              <a:rPr lang="vi-VN" sz="2000" dirty="0" err="1">
                <a:latin typeface="Montserrat" panose="00000500000000000000" pitchFamily="50" charset="0"/>
              </a:rPr>
              <a:t>in.h</a:t>
            </a:r>
            <a:r>
              <a:rPr lang="vi-VN" sz="2000" dirty="0">
                <a:latin typeface="Montserrat" panose="00000500000000000000" pitchFamily="50" charset="0"/>
              </a:rPr>
              <a:t> như sau</a:t>
            </a:r>
          </a:p>
          <a:p>
            <a:pPr marL="114300" indent="0">
              <a:buNone/>
            </a:pPr>
            <a:endParaRPr lang="vi-VN" sz="2000" dirty="0">
              <a:latin typeface="Montserrat" panose="00000500000000000000" pitchFamily="50" charset="0"/>
            </a:endParaRPr>
          </a:p>
          <a:p>
            <a:pPr marL="114300" indent="0">
              <a:buNone/>
            </a:pPr>
            <a:endParaRPr lang="vi-VN" sz="2000" dirty="0">
              <a:latin typeface="Montserrat" panose="00000500000000000000" pitchFamily="50" charset="0"/>
            </a:endParaRPr>
          </a:p>
          <a:p>
            <a:pPr marL="114300" indent="0">
              <a:buNone/>
            </a:pPr>
            <a:endParaRPr lang="vi-VN" sz="2000" dirty="0">
              <a:latin typeface="Montserrat" panose="00000500000000000000" pitchFamily="50" charset="0"/>
            </a:endParaRPr>
          </a:p>
          <a:p>
            <a:pPr marL="114300" indent="0">
              <a:buNone/>
            </a:pPr>
            <a:r>
              <a:rPr lang="vi-VN" sz="2000" dirty="0" err="1">
                <a:latin typeface="Montserrat" panose="00000500000000000000" pitchFamily="50" charset="0"/>
              </a:rPr>
              <a:t>Cấu</a:t>
            </a:r>
            <a:r>
              <a:rPr lang="vi-VN" sz="2000" dirty="0">
                <a:latin typeface="Montserrat" panose="00000500000000000000" pitchFamily="50" charset="0"/>
              </a:rPr>
              <a:t> </a:t>
            </a:r>
            <a:r>
              <a:rPr lang="vi-VN" sz="2000" dirty="0" err="1">
                <a:latin typeface="Montserrat" panose="00000500000000000000" pitchFamily="50" charset="0"/>
              </a:rPr>
              <a:t>trúc</a:t>
            </a:r>
            <a:r>
              <a:rPr lang="vi-VN" sz="2000" dirty="0">
                <a:latin typeface="Montserrat" panose="00000500000000000000" pitchFamily="50" charset="0"/>
              </a:rPr>
              <a:t> </a:t>
            </a:r>
            <a:r>
              <a:rPr lang="vi-VN" sz="2000" dirty="0" err="1">
                <a:latin typeface="Montserrat" panose="00000500000000000000" pitchFamily="50" charset="0"/>
              </a:rPr>
              <a:t>in_addr</a:t>
            </a:r>
            <a:r>
              <a:rPr lang="vi-VN" sz="2000" dirty="0">
                <a:latin typeface="Montserrat" panose="00000500000000000000" pitchFamily="50" charset="0"/>
              </a:rPr>
              <a:t> mô </a:t>
            </a:r>
            <a:r>
              <a:rPr lang="vi-VN" sz="2000" dirty="0" err="1">
                <a:latin typeface="Montserrat" panose="00000500000000000000" pitchFamily="50" charset="0"/>
              </a:rPr>
              <a:t>tả</a:t>
            </a:r>
            <a:r>
              <a:rPr lang="vi-VN" sz="2000" dirty="0">
                <a:latin typeface="Montserrat" panose="00000500000000000000" pitchFamily="50" charset="0"/>
              </a:rPr>
              <a:t> </a:t>
            </a:r>
            <a:r>
              <a:rPr lang="vi-VN" sz="2000" dirty="0" err="1">
                <a:latin typeface="Montserrat" panose="00000500000000000000" pitchFamily="50" charset="0"/>
              </a:rPr>
              <a:t>địa</a:t>
            </a:r>
            <a:r>
              <a:rPr lang="vi-VN" sz="2000" dirty="0">
                <a:latin typeface="Montserrat" panose="00000500000000000000" pitchFamily="50" charset="0"/>
              </a:rPr>
              <a:t> </a:t>
            </a:r>
            <a:r>
              <a:rPr lang="vi-VN" sz="2000" dirty="0" err="1">
                <a:latin typeface="Montserrat" panose="00000500000000000000" pitchFamily="50" charset="0"/>
              </a:rPr>
              <a:t>chỉ</a:t>
            </a:r>
            <a:r>
              <a:rPr lang="vi-VN" sz="2000" dirty="0">
                <a:latin typeface="Montserrat" panose="00000500000000000000" pitchFamily="50" charset="0"/>
              </a:rPr>
              <a:t> </a:t>
            </a:r>
            <a:r>
              <a:rPr lang="vi-VN" sz="2000" dirty="0" err="1">
                <a:latin typeface="Montserrat" panose="00000500000000000000" pitchFamily="50" charset="0"/>
              </a:rPr>
              <a:t>IP</a:t>
            </a:r>
            <a:r>
              <a:rPr lang="vi-VN" sz="2000" dirty="0">
                <a:latin typeface="Montserrat" panose="00000500000000000000" pitchFamily="50" charset="0"/>
              </a:rPr>
              <a:t> </a:t>
            </a:r>
            <a:r>
              <a:rPr lang="vi-VN" sz="2000" dirty="0" err="1">
                <a:latin typeface="Montserrat" panose="00000500000000000000" pitchFamily="50" charset="0"/>
              </a:rPr>
              <a:t>được</a:t>
            </a:r>
            <a:r>
              <a:rPr lang="vi-VN" sz="2000" dirty="0">
                <a:latin typeface="Montserrat" panose="00000500000000000000" pitchFamily="50" charset="0"/>
              </a:rPr>
              <a:t> </a:t>
            </a:r>
            <a:r>
              <a:rPr lang="vi-VN" sz="2000" dirty="0" err="1">
                <a:latin typeface="Montserrat" panose="00000500000000000000" pitchFamily="50" charset="0"/>
              </a:rPr>
              <a:t>định</a:t>
            </a:r>
            <a:r>
              <a:rPr lang="vi-VN" sz="2000" dirty="0">
                <a:latin typeface="Montserrat" panose="00000500000000000000" pitchFamily="50" charset="0"/>
              </a:rPr>
              <a:t> </a:t>
            </a:r>
            <a:r>
              <a:rPr lang="vi-VN" sz="2000" dirty="0" err="1">
                <a:latin typeface="Montserrat" panose="00000500000000000000" pitchFamily="50" charset="0"/>
              </a:rPr>
              <a:t>nghĩa</a:t>
            </a:r>
            <a:r>
              <a:rPr lang="vi-VN" sz="2000" dirty="0">
                <a:latin typeface="Montserrat" panose="00000500000000000000" pitchFamily="50" charset="0"/>
              </a:rPr>
              <a:t> như sau</a:t>
            </a:r>
          </a:p>
          <a:p>
            <a:pPr marL="114300" indent="0">
              <a:buNone/>
            </a:pPr>
            <a:endParaRPr lang="vi-VN" sz="2000" dirty="0">
              <a:latin typeface="Montserrat" panose="00000500000000000000" pitchFamily="50" charset="0"/>
            </a:endParaRPr>
          </a:p>
          <a:p>
            <a:pPr marL="114300" indent="0">
              <a:buNone/>
            </a:pPr>
            <a:endParaRPr lang="vi-VN" sz="2000" dirty="0">
              <a:latin typeface="Montserrat" panose="00000500000000000000" pitchFamily="50" charset="0"/>
            </a:endParaRPr>
          </a:p>
          <a:p>
            <a:pPr marL="114300" indent="0">
              <a:buNone/>
            </a:pPr>
            <a:endParaRPr lang="vi-VN" sz="2000" dirty="0">
              <a:latin typeface="Montserrat" panose="00000500000000000000" pitchFamily="50" charset="0"/>
            </a:endParaRPr>
          </a:p>
          <a:p>
            <a:pPr marL="114300" indent="0">
              <a:buNone/>
            </a:pPr>
            <a:r>
              <a:rPr lang="vi-VN" sz="2000" b="1" dirty="0">
                <a:latin typeface="Montserrat" panose="00000500000000000000" pitchFamily="50" charset="0"/>
              </a:rPr>
              <a:t>3.3 </a:t>
            </a:r>
            <a:r>
              <a:rPr lang="vi-VN" sz="2000" b="1" dirty="0" err="1">
                <a:latin typeface="Montserrat" panose="00000500000000000000" pitchFamily="50" charset="0"/>
              </a:rPr>
              <a:t>Đặt</a:t>
            </a:r>
            <a:r>
              <a:rPr lang="vi-VN" sz="2000" b="1" dirty="0">
                <a:latin typeface="Montserrat" panose="00000500000000000000" pitchFamily="50" charset="0"/>
              </a:rPr>
              <a:t> tên cho </a:t>
            </a:r>
            <a:r>
              <a:rPr lang="vi-VN" sz="2000" b="1" dirty="0" err="1">
                <a:latin typeface="Montserrat" panose="00000500000000000000" pitchFamily="50" charset="0"/>
              </a:rPr>
              <a:t>socket</a:t>
            </a:r>
            <a:r>
              <a:rPr lang="vi-VN" sz="2000" b="1" dirty="0">
                <a:latin typeface="Montserrat" panose="00000500000000000000" pitchFamily="50" charset="0"/>
              </a:rPr>
              <a:t> </a:t>
            </a:r>
          </a:p>
          <a:p>
            <a:pPr marL="114300" indent="0">
              <a:buNone/>
            </a:pPr>
            <a:endParaRPr lang="vi-VN" sz="2000" b="1" dirty="0">
              <a:latin typeface="Montserrat" panose="00000500000000000000" pitchFamily="50" charset="0"/>
            </a:endParaRPr>
          </a:p>
          <a:p>
            <a:pPr marL="114300" indent="0">
              <a:buNone/>
            </a:pPr>
            <a:r>
              <a:rPr kumimoji="0" lang="en-US" altLang="en-US" sz="1800" b="0" i="0" u="none" strike="noStrike" cap="none" normalizeH="0" baseline="0" dirty="0" err="1">
                <a:ln>
                  <a:noFill/>
                </a:ln>
                <a:solidFill>
                  <a:srgbClr val="1B1B1B"/>
                </a:solidFill>
                <a:effectLst/>
                <a:latin typeface="Montserrat" panose="00000500000000000000" pitchFamily="50" charset="0"/>
                <a:cs typeface="Open Sans" panose="020B0606030504020204" pitchFamily="34" charset="0"/>
              </a:rPr>
              <a:t>Gán</a:t>
            </a:r>
            <a:r>
              <a:rPr kumimoji="0" lang="en-US" altLang="en-US" sz="1800" b="0" i="0" u="none" strike="noStrike" cap="none" normalizeH="0" baseline="0" dirty="0">
                <a:ln>
                  <a:noFill/>
                </a:ln>
                <a:solidFill>
                  <a:srgbClr val="1B1B1B"/>
                </a:solidFill>
                <a:effectLst/>
                <a:latin typeface="Montserrat" panose="00000500000000000000" pitchFamily="50" charset="0"/>
                <a:cs typeface="Open Sans" panose="020B0606030504020204" pitchFamily="34" charset="0"/>
              </a:rPr>
              <a:t> </a:t>
            </a:r>
            <a:r>
              <a:rPr kumimoji="0" lang="en-US" altLang="en-US" sz="1800" b="0" i="0" u="none" strike="noStrike" cap="none" normalizeH="0" baseline="0" dirty="0" err="1">
                <a:ln>
                  <a:noFill/>
                </a:ln>
                <a:solidFill>
                  <a:srgbClr val="1B1B1B"/>
                </a:solidFill>
                <a:effectLst/>
                <a:latin typeface="Montserrat" panose="00000500000000000000" pitchFamily="50" charset="0"/>
                <a:cs typeface="Open Sans" panose="020B0606030504020204" pitchFamily="34" charset="0"/>
              </a:rPr>
              <a:t>địa</a:t>
            </a:r>
            <a:r>
              <a:rPr kumimoji="0" lang="en-US" altLang="en-US" sz="1800" b="0" i="0" u="none" strike="noStrike" cap="none" normalizeH="0" baseline="0" dirty="0">
                <a:ln>
                  <a:noFill/>
                </a:ln>
                <a:solidFill>
                  <a:srgbClr val="1B1B1B"/>
                </a:solidFill>
                <a:effectLst/>
                <a:latin typeface="Montserrat" panose="00000500000000000000" pitchFamily="50" charset="0"/>
                <a:cs typeface="Open Sans" panose="020B0606030504020204" pitchFamily="34" charset="0"/>
              </a:rPr>
              <a:t> </a:t>
            </a:r>
            <a:r>
              <a:rPr kumimoji="0" lang="en-US" altLang="en-US" sz="1800" b="0" i="0" u="none" strike="noStrike" cap="none" normalizeH="0" baseline="0" dirty="0" err="1">
                <a:ln>
                  <a:noFill/>
                </a:ln>
                <a:solidFill>
                  <a:srgbClr val="1B1B1B"/>
                </a:solidFill>
                <a:effectLst/>
                <a:latin typeface="Montserrat" panose="00000500000000000000" pitchFamily="50" charset="0"/>
                <a:cs typeface="Open Sans" panose="020B0606030504020204" pitchFamily="34" charset="0"/>
              </a:rPr>
              <a:t>chỉ</a:t>
            </a:r>
            <a:r>
              <a:rPr kumimoji="0" lang="en-US" altLang="en-US" sz="1800" b="0" i="0" u="none" strike="noStrike" cap="none" normalizeH="0" baseline="0" dirty="0">
                <a:ln>
                  <a:noFill/>
                </a:ln>
                <a:solidFill>
                  <a:srgbClr val="1B1B1B"/>
                </a:solidFill>
                <a:effectLst/>
                <a:latin typeface="Montserrat" panose="00000500000000000000" pitchFamily="50" charset="0"/>
                <a:cs typeface="Open Sans" panose="020B0606030504020204" pitchFamily="34" charset="0"/>
              </a:rPr>
              <a:t> </a:t>
            </a:r>
            <a:r>
              <a:rPr kumimoji="0" lang="en-US" altLang="en-US" sz="1800" b="0" i="0" u="none" strike="noStrike" cap="none" normalizeH="0" baseline="0" dirty="0" err="1">
                <a:ln>
                  <a:noFill/>
                </a:ln>
                <a:solidFill>
                  <a:srgbClr val="1B1B1B"/>
                </a:solidFill>
                <a:effectLst/>
                <a:latin typeface="Montserrat" panose="00000500000000000000" pitchFamily="50" charset="0"/>
                <a:cs typeface="Open Sans" panose="020B0606030504020204" pitchFamily="34" charset="0"/>
              </a:rPr>
              <a:t>cho</a:t>
            </a:r>
            <a:r>
              <a:rPr kumimoji="0" lang="en-US" altLang="en-US" sz="1800" b="0" i="0" u="none" strike="noStrike" cap="none" normalizeH="0" baseline="0" dirty="0">
                <a:ln>
                  <a:noFill/>
                </a:ln>
                <a:solidFill>
                  <a:srgbClr val="1B1B1B"/>
                </a:solidFill>
                <a:effectLst/>
                <a:latin typeface="Montserrat" panose="00000500000000000000" pitchFamily="50" charset="0"/>
                <a:cs typeface="Open Sans" panose="020B0606030504020204" pitchFamily="34" charset="0"/>
              </a:rPr>
              <a:t> socket bind (int </a:t>
            </a:r>
            <a:r>
              <a:rPr kumimoji="0" lang="en-US" altLang="en-US" sz="1800" b="0" i="0" u="none" strike="noStrike" cap="none" normalizeH="0" baseline="0" dirty="0" err="1">
                <a:ln>
                  <a:noFill/>
                </a:ln>
                <a:solidFill>
                  <a:srgbClr val="1B1B1B"/>
                </a:solidFill>
                <a:effectLst/>
                <a:latin typeface="Montserrat" panose="00000500000000000000" pitchFamily="50" charset="0"/>
                <a:cs typeface="Open Sans" panose="020B0606030504020204" pitchFamily="34" charset="0"/>
              </a:rPr>
              <a:t>sockfd</a:t>
            </a:r>
            <a:r>
              <a:rPr kumimoji="0" lang="en-US" altLang="en-US" sz="1800" b="0" i="0" u="none" strike="noStrike" cap="none" normalizeH="0" baseline="0" dirty="0">
                <a:ln>
                  <a:noFill/>
                </a:ln>
                <a:solidFill>
                  <a:srgbClr val="1B1B1B"/>
                </a:solidFill>
                <a:effectLst/>
                <a:latin typeface="Montserrat" panose="00000500000000000000" pitchFamily="50" charset="0"/>
                <a:cs typeface="Open Sans" panose="020B0606030504020204" pitchFamily="34" charset="0"/>
              </a:rPr>
              <a:t>, const struct </a:t>
            </a:r>
            <a:r>
              <a:rPr kumimoji="0" lang="en-US" altLang="en-US" sz="1800" b="0" i="0" u="none" strike="noStrike" cap="none" normalizeH="0" baseline="0" dirty="0" err="1">
                <a:ln>
                  <a:noFill/>
                </a:ln>
                <a:solidFill>
                  <a:srgbClr val="1B1B1B"/>
                </a:solidFill>
                <a:effectLst/>
                <a:latin typeface="Montserrat" panose="00000500000000000000" pitchFamily="50" charset="0"/>
                <a:cs typeface="Open Sans" panose="020B0606030504020204" pitchFamily="34" charset="0"/>
              </a:rPr>
              <a:t>sockaddr</a:t>
            </a:r>
            <a:r>
              <a:rPr kumimoji="0" lang="en-US" altLang="en-US" sz="1800" b="0" i="0" u="none" strike="noStrike" cap="none" normalizeH="0" baseline="0" dirty="0">
                <a:ln>
                  <a:noFill/>
                </a:ln>
                <a:solidFill>
                  <a:srgbClr val="1B1B1B"/>
                </a:solidFill>
                <a:effectLst/>
                <a:latin typeface="Montserrat" panose="00000500000000000000" pitchFamily="50" charset="0"/>
                <a:cs typeface="Open Sans" panose="020B0606030504020204" pitchFamily="34" charset="0"/>
              </a:rPr>
              <a:t> *</a:t>
            </a:r>
            <a:r>
              <a:rPr kumimoji="0" lang="en-US" altLang="en-US" sz="1800" b="0" i="0" u="none" strike="noStrike" cap="none" normalizeH="0" baseline="0" dirty="0" err="1">
                <a:ln>
                  <a:noFill/>
                </a:ln>
                <a:solidFill>
                  <a:srgbClr val="1B1B1B"/>
                </a:solidFill>
                <a:effectLst/>
                <a:latin typeface="Montserrat" panose="00000500000000000000" pitchFamily="50" charset="0"/>
                <a:cs typeface="Open Sans" panose="020B0606030504020204" pitchFamily="34" charset="0"/>
              </a:rPr>
              <a:t>sockaddr</a:t>
            </a:r>
            <a:r>
              <a:rPr kumimoji="0" lang="en-US" altLang="en-US" sz="1800" b="0" i="0" u="none" strike="noStrike" cap="none" normalizeH="0" baseline="0" dirty="0">
                <a:ln>
                  <a:noFill/>
                </a:ln>
                <a:solidFill>
                  <a:srgbClr val="1B1B1B"/>
                </a:solidFill>
                <a:effectLst/>
                <a:latin typeface="Montserrat" panose="00000500000000000000" pitchFamily="50" charset="0"/>
                <a:cs typeface="Open Sans" panose="020B0606030504020204" pitchFamily="34" charset="0"/>
              </a:rPr>
              <a:t>, </a:t>
            </a:r>
            <a:r>
              <a:rPr kumimoji="0" lang="en-US" altLang="en-US" sz="1800" b="0" i="0" u="none" strike="noStrike" cap="none" normalizeH="0" baseline="0" dirty="0" err="1">
                <a:ln>
                  <a:noFill/>
                </a:ln>
                <a:solidFill>
                  <a:srgbClr val="1B1B1B"/>
                </a:solidFill>
                <a:effectLst/>
                <a:latin typeface="Montserrat" panose="00000500000000000000" pitchFamily="50" charset="0"/>
                <a:cs typeface="Open Sans" panose="020B0606030504020204" pitchFamily="34" charset="0"/>
              </a:rPr>
              <a:t>socklen_t</a:t>
            </a:r>
            <a:r>
              <a:rPr kumimoji="0" lang="en-US" altLang="en-US" sz="1800" b="0" i="0" u="none" strike="noStrike" cap="none" normalizeH="0" baseline="0" dirty="0">
                <a:ln>
                  <a:noFill/>
                </a:ln>
                <a:solidFill>
                  <a:srgbClr val="1B1B1B"/>
                </a:solidFill>
                <a:effectLst/>
                <a:latin typeface="Montserrat" panose="00000500000000000000" pitchFamily="50" charset="0"/>
                <a:cs typeface="Open Sans" panose="020B0606030504020204" pitchFamily="34" charset="0"/>
              </a:rPr>
              <a:t> </a:t>
            </a:r>
            <a:r>
              <a:rPr kumimoji="0" lang="en-US" altLang="en-US" sz="1800" b="0" i="0" u="none" strike="noStrike" cap="none" normalizeH="0" baseline="0" dirty="0" err="1">
                <a:ln>
                  <a:noFill/>
                </a:ln>
                <a:solidFill>
                  <a:srgbClr val="1B1B1B"/>
                </a:solidFill>
                <a:effectLst/>
                <a:latin typeface="Montserrat" panose="00000500000000000000" pitchFamily="50" charset="0"/>
                <a:cs typeface="Open Sans" panose="020B0606030504020204" pitchFamily="34" charset="0"/>
              </a:rPr>
              <a:t>addrlen</a:t>
            </a:r>
            <a:r>
              <a:rPr kumimoji="0" lang="en-US" altLang="en-US" sz="1800" b="0" i="0" u="none" strike="noStrike" cap="none" normalizeH="0" baseline="0" dirty="0">
                <a:ln>
                  <a:noFill/>
                </a:ln>
                <a:solidFill>
                  <a:srgbClr val="1B1B1B"/>
                </a:solidFill>
                <a:effectLst/>
                <a:latin typeface="Montserrat" panose="00000500000000000000" pitchFamily="50" charset="0"/>
                <a:cs typeface="Open Sans" panose="020B0606030504020204" pitchFamily="34" charset="0"/>
              </a:rPr>
              <a:t>) </a:t>
            </a:r>
            <a:r>
              <a:rPr kumimoji="0" lang="en-US" altLang="en-US" sz="1800" b="0" i="0" u="none" strike="noStrike" cap="none" normalizeH="0" baseline="0" dirty="0" err="1">
                <a:ln>
                  <a:noFill/>
                </a:ln>
                <a:solidFill>
                  <a:srgbClr val="1B1B1B"/>
                </a:solidFill>
                <a:effectLst/>
                <a:latin typeface="Montserrat" panose="00000500000000000000" pitchFamily="50" charset="0"/>
                <a:cs typeface="Open Sans" panose="020B0606030504020204" pitchFamily="34" charset="0"/>
              </a:rPr>
              <a:t>các</a:t>
            </a:r>
            <a:r>
              <a:rPr kumimoji="0" lang="en-US" altLang="en-US" sz="1800" b="0" i="0" u="none" strike="noStrike" cap="none" normalizeH="0" baseline="0" dirty="0">
                <a:ln>
                  <a:noFill/>
                </a:ln>
                <a:solidFill>
                  <a:srgbClr val="1B1B1B"/>
                </a:solidFill>
                <a:effectLst/>
                <a:latin typeface="Montserrat" panose="00000500000000000000" pitchFamily="50" charset="0"/>
                <a:cs typeface="Open Sans" panose="020B0606030504020204" pitchFamily="34" charset="0"/>
              </a:rPr>
              <a:t> </a:t>
            </a:r>
            <a:r>
              <a:rPr kumimoji="0" lang="en-US" altLang="en-US" sz="1800" b="0" i="0" u="none" strike="noStrike" cap="none" normalizeH="0" baseline="0" dirty="0" err="1">
                <a:ln>
                  <a:noFill/>
                </a:ln>
                <a:solidFill>
                  <a:srgbClr val="1B1B1B"/>
                </a:solidFill>
                <a:effectLst/>
                <a:latin typeface="Montserrat" panose="00000500000000000000" pitchFamily="50" charset="0"/>
                <a:cs typeface="Open Sans" panose="020B0606030504020204" pitchFamily="34" charset="0"/>
              </a:rPr>
              <a:t>tham</a:t>
            </a:r>
            <a:r>
              <a:rPr kumimoji="0" lang="en-US" altLang="en-US" sz="1800" b="0" i="0" u="none" strike="noStrike" cap="none" normalizeH="0" baseline="0" dirty="0">
                <a:ln>
                  <a:noFill/>
                </a:ln>
                <a:solidFill>
                  <a:srgbClr val="1B1B1B"/>
                </a:solidFill>
                <a:effectLst/>
                <a:latin typeface="Montserrat" panose="00000500000000000000" pitchFamily="50" charset="0"/>
                <a:cs typeface="Open Sans" panose="020B0606030504020204" pitchFamily="34" charset="0"/>
              </a:rPr>
              <a:t> </a:t>
            </a:r>
            <a:r>
              <a:rPr kumimoji="0" lang="en-US" altLang="en-US" sz="1800" b="0" i="0" u="none" strike="noStrike" cap="none" normalizeH="0" baseline="0" dirty="0" err="1">
                <a:ln>
                  <a:noFill/>
                </a:ln>
                <a:solidFill>
                  <a:srgbClr val="1B1B1B"/>
                </a:solidFill>
                <a:effectLst/>
                <a:latin typeface="Montserrat" panose="00000500000000000000" pitchFamily="50" charset="0"/>
                <a:cs typeface="Open Sans" panose="020B0606030504020204" pitchFamily="34" charset="0"/>
              </a:rPr>
              <a:t>số</a:t>
            </a:r>
            <a:r>
              <a:rPr kumimoji="0" lang="en-US" altLang="en-US" sz="1800" b="0" i="0" u="none" strike="noStrike" cap="none" normalizeH="0" baseline="0" dirty="0">
                <a:ln>
                  <a:noFill/>
                </a:ln>
                <a:solidFill>
                  <a:srgbClr val="1B1B1B"/>
                </a:solidFill>
                <a:effectLst/>
                <a:latin typeface="Montserrat" panose="00000500000000000000" pitchFamily="50" charset="0"/>
                <a:cs typeface="Open Sans" panose="020B0606030504020204" pitchFamily="34" charset="0"/>
              </a:rPr>
              <a:t> </a:t>
            </a:r>
            <a:r>
              <a:rPr kumimoji="0" lang="en-US" altLang="en-US" sz="1800" b="0" i="0" u="none" strike="noStrike" cap="none" normalizeH="0" baseline="0" dirty="0" err="1">
                <a:ln>
                  <a:noFill/>
                </a:ln>
                <a:solidFill>
                  <a:srgbClr val="1B1B1B"/>
                </a:solidFill>
                <a:effectLst/>
                <a:latin typeface="Montserrat" panose="00000500000000000000" pitchFamily="50" charset="0"/>
                <a:cs typeface="Open Sans" panose="020B0606030504020204" pitchFamily="34" charset="0"/>
              </a:rPr>
              <a:t>lần</a:t>
            </a:r>
            <a:r>
              <a:rPr kumimoji="0" lang="en-US" altLang="en-US" sz="1800" b="0" i="0" u="none" strike="noStrike" cap="none" normalizeH="0" baseline="0" dirty="0">
                <a:ln>
                  <a:noFill/>
                </a:ln>
                <a:solidFill>
                  <a:srgbClr val="1B1B1B"/>
                </a:solidFill>
                <a:effectLst/>
                <a:latin typeface="Montserrat" panose="00000500000000000000" pitchFamily="50" charset="0"/>
                <a:cs typeface="Open Sans" panose="020B0606030504020204" pitchFamily="34" charset="0"/>
              </a:rPr>
              <a:t> </a:t>
            </a:r>
            <a:r>
              <a:rPr kumimoji="0" lang="en-US" altLang="en-US" sz="1800" b="0" i="0" u="none" strike="noStrike" cap="none" normalizeH="0" baseline="0" dirty="0" err="1">
                <a:ln>
                  <a:noFill/>
                </a:ln>
                <a:solidFill>
                  <a:srgbClr val="1B1B1B"/>
                </a:solidFill>
                <a:effectLst/>
                <a:latin typeface="Montserrat" panose="00000500000000000000" pitchFamily="50" charset="0"/>
                <a:cs typeface="Open Sans" panose="020B0606030504020204" pitchFamily="34" charset="0"/>
              </a:rPr>
              <a:t>lượt</a:t>
            </a:r>
            <a:r>
              <a:rPr kumimoji="0" lang="en-US" altLang="en-US" sz="1800" b="0" i="0" u="none" strike="noStrike" cap="none" normalizeH="0" baseline="0" dirty="0">
                <a:ln>
                  <a:noFill/>
                </a:ln>
                <a:solidFill>
                  <a:srgbClr val="1B1B1B"/>
                </a:solidFill>
                <a:effectLst/>
                <a:latin typeface="Montserrat" panose="00000500000000000000" pitchFamily="50" charset="0"/>
                <a:cs typeface="Open Sans" panose="020B0606030504020204" pitchFamily="34" charset="0"/>
              </a:rPr>
              <a:t> </a:t>
            </a:r>
            <a:r>
              <a:rPr kumimoji="0" lang="en-US" altLang="en-US" sz="1800" b="0" i="0" u="none" strike="noStrike" cap="none" normalizeH="0" baseline="0" dirty="0" err="1">
                <a:ln>
                  <a:noFill/>
                </a:ln>
                <a:solidFill>
                  <a:srgbClr val="1B1B1B"/>
                </a:solidFill>
                <a:effectLst/>
                <a:latin typeface="Montserrat" panose="00000500000000000000" pitchFamily="50" charset="0"/>
                <a:cs typeface="Open Sans" panose="020B0606030504020204" pitchFamily="34" charset="0"/>
              </a:rPr>
              <a:t>là</a:t>
            </a:r>
            <a:r>
              <a:rPr kumimoji="0" lang="en-US" altLang="en-US" sz="1800" b="0" i="0" u="none" strike="noStrike" cap="none" normalizeH="0" baseline="0" dirty="0">
                <a:ln>
                  <a:noFill/>
                </a:ln>
                <a:solidFill>
                  <a:srgbClr val="1B1B1B"/>
                </a:solidFill>
                <a:effectLst/>
                <a:latin typeface="Montserrat" panose="00000500000000000000" pitchFamily="50" charset="0"/>
                <a:cs typeface="Open Sans" panose="020B0606030504020204" pitchFamily="34" charset="0"/>
              </a:rPr>
              <a:t> </a:t>
            </a:r>
            <a:r>
              <a:rPr kumimoji="0" lang="en-US" altLang="en-US" sz="1800" b="0" i="0" u="none" strike="noStrike" cap="none" normalizeH="0" baseline="0" dirty="0" err="1">
                <a:ln>
                  <a:noFill/>
                </a:ln>
                <a:solidFill>
                  <a:srgbClr val="1B1B1B"/>
                </a:solidFill>
                <a:effectLst/>
                <a:latin typeface="Montserrat" panose="00000500000000000000" pitchFamily="50" charset="0"/>
                <a:cs typeface="Open Sans" panose="020B0606030504020204" pitchFamily="34" charset="0"/>
              </a:rPr>
              <a:t>mô</a:t>
            </a:r>
            <a:r>
              <a:rPr kumimoji="0" lang="en-US" altLang="en-US" sz="1800" b="0" i="0" u="none" strike="noStrike" cap="none" normalizeH="0" baseline="0" dirty="0">
                <a:ln>
                  <a:noFill/>
                </a:ln>
                <a:solidFill>
                  <a:srgbClr val="1B1B1B"/>
                </a:solidFill>
                <a:effectLst/>
                <a:latin typeface="Montserrat" panose="00000500000000000000" pitchFamily="50" charset="0"/>
                <a:cs typeface="Open Sans" panose="020B0606030504020204" pitchFamily="34" charset="0"/>
              </a:rPr>
              <a:t> </a:t>
            </a:r>
            <a:r>
              <a:rPr kumimoji="0" lang="en-US" altLang="en-US" sz="1800" b="0" i="0" u="none" strike="noStrike" cap="none" normalizeH="0" baseline="0" dirty="0" err="1">
                <a:ln>
                  <a:noFill/>
                </a:ln>
                <a:solidFill>
                  <a:srgbClr val="1B1B1B"/>
                </a:solidFill>
                <a:effectLst/>
                <a:latin typeface="Montserrat" panose="00000500000000000000" pitchFamily="50" charset="0"/>
                <a:cs typeface="Open Sans" panose="020B0606030504020204" pitchFamily="34" charset="0"/>
              </a:rPr>
              <a:t>tả</a:t>
            </a:r>
            <a:r>
              <a:rPr kumimoji="0" lang="en-US" altLang="en-US" sz="1800" b="0" i="0" u="none" strike="noStrike" cap="none" normalizeH="0" baseline="0" dirty="0">
                <a:ln>
                  <a:noFill/>
                </a:ln>
                <a:solidFill>
                  <a:srgbClr val="1B1B1B"/>
                </a:solidFill>
                <a:effectLst/>
                <a:latin typeface="Montserrat" panose="00000500000000000000" pitchFamily="50" charset="0"/>
                <a:cs typeface="Open Sans" panose="020B0606030504020204" pitchFamily="34" charset="0"/>
              </a:rPr>
              <a:t> socket </a:t>
            </a:r>
            <a:r>
              <a:rPr kumimoji="0" lang="en-US" altLang="en-US" sz="1800" b="0" i="0" u="none" strike="noStrike" cap="none" normalizeH="0" baseline="0" dirty="0" err="1">
                <a:ln>
                  <a:noFill/>
                </a:ln>
                <a:solidFill>
                  <a:srgbClr val="1B1B1B"/>
                </a:solidFill>
                <a:effectLst/>
                <a:latin typeface="Montserrat" panose="00000500000000000000" pitchFamily="50" charset="0"/>
                <a:cs typeface="Open Sans" panose="020B0606030504020204" pitchFamily="34" charset="0"/>
              </a:rPr>
              <a:t>vừa</a:t>
            </a:r>
            <a:r>
              <a:rPr kumimoji="0" lang="en-US" altLang="en-US" sz="1800" b="0" i="0" u="none" strike="noStrike" cap="none" normalizeH="0" baseline="0" dirty="0">
                <a:ln>
                  <a:noFill/>
                </a:ln>
                <a:solidFill>
                  <a:srgbClr val="1B1B1B"/>
                </a:solidFill>
                <a:effectLst/>
                <a:latin typeface="Montserrat" panose="00000500000000000000" pitchFamily="50" charset="0"/>
                <a:cs typeface="Open Sans" panose="020B0606030504020204" pitchFamily="34" charset="0"/>
              </a:rPr>
              <a:t> </a:t>
            </a:r>
            <a:r>
              <a:rPr kumimoji="0" lang="en-US" altLang="en-US" sz="1800" b="0" i="0" u="none" strike="noStrike" cap="none" normalizeH="0" baseline="0" dirty="0" err="1">
                <a:ln>
                  <a:noFill/>
                </a:ln>
                <a:solidFill>
                  <a:srgbClr val="1B1B1B"/>
                </a:solidFill>
                <a:effectLst/>
                <a:latin typeface="Montserrat" panose="00000500000000000000" pitchFamily="50" charset="0"/>
                <a:cs typeface="Open Sans" panose="020B0606030504020204" pitchFamily="34" charset="0"/>
              </a:rPr>
              <a:t>tạo</a:t>
            </a:r>
            <a:r>
              <a:rPr kumimoji="0" lang="en-US" altLang="en-US" sz="1800" b="0" i="0" u="none" strike="noStrike" cap="none" normalizeH="0" baseline="0" dirty="0">
                <a:ln>
                  <a:noFill/>
                </a:ln>
                <a:solidFill>
                  <a:srgbClr val="1B1B1B"/>
                </a:solidFill>
                <a:effectLst/>
                <a:latin typeface="Montserrat" panose="00000500000000000000" pitchFamily="50" charset="0"/>
                <a:cs typeface="Open Sans" panose="020B0606030504020204" pitchFamily="34" charset="0"/>
              </a:rPr>
              <a:t>, con </a:t>
            </a:r>
            <a:r>
              <a:rPr kumimoji="0" lang="en-US" altLang="en-US" sz="1800" b="0" i="0" u="none" strike="noStrike" cap="none" normalizeH="0" baseline="0" dirty="0" err="1">
                <a:ln>
                  <a:noFill/>
                </a:ln>
                <a:solidFill>
                  <a:srgbClr val="1B1B1B"/>
                </a:solidFill>
                <a:effectLst/>
                <a:latin typeface="Montserrat" panose="00000500000000000000" pitchFamily="50" charset="0"/>
                <a:cs typeface="Open Sans" panose="020B0606030504020204" pitchFamily="34" charset="0"/>
              </a:rPr>
              <a:t>trỏ</a:t>
            </a:r>
            <a:r>
              <a:rPr kumimoji="0" lang="en-US" altLang="en-US" sz="1800" b="0" i="0" u="none" strike="noStrike" cap="none" normalizeH="0" baseline="0" dirty="0">
                <a:ln>
                  <a:noFill/>
                </a:ln>
                <a:solidFill>
                  <a:srgbClr val="1B1B1B"/>
                </a:solidFill>
                <a:effectLst/>
                <a:latin typeface="Montserrat" panose="00000500000000000000" pitchFamily="50" charset="0"/>
                <a:cs typeface="Open Sans" panose="020B0606030504020204" pitchFamily="34" charset="0"/>
              </a:rPr>
              <a:t> </a:t>
            </a:r>
            <a:r>
              <a:rPr kumimoji="0" lang="en-US" altLang="en-US" sz="1800" b="0" i="0" u="none" strike="noStrike" cap="none" normalizeH="0" baseline="0" dirty="0" err="1">
                <a:ln>
                  <a:noFill/>
                </a:ln>
                <a:solidFill>
                  <a:srgbClr val="1B1B1B"/>
                </a:solidFill>
                <a:effectLst/>
                <a:latin typeface="Montserrat" panose="00000500000000000000" pitchFamily="50" charset="0"/>
                <a:cs typeface="Open Sans" panose="020B0606030504020204" pitchFamily="34" charset="0"/>
              </a:rPr>
              <a:t>chỏ</a:t>
            </a:r>
            <a:r>
              <a:rPr kumimoji="0" lang="en-US" altLang="en-US" sz="1800" b="0" i="0" u="none" strike="noStrike" cap="none" normalizeH="0" baseline="0" dirty="0">
                <a:ln>
                  <a:noFill/>
                </a:ln>
                <a:solidFill>
                  <a:srgbClr val="1B1B1B"/>
                </a:solidFill>
                <a:effectLst/>
                <a:latin typeface="Montserrat" panose="00000500000000000000" pitchFamily="50" charset="0"/>
                <a:cs typeface="Open Sans" panose="020B0606030504020204" pitchFamily="34" charset="0"/>
              </a:rPr>
              <a:t> </a:t>
            </a:r>
            <a:r>
              <a:rPr kumimoji="0" lang="en-US" altLang="en-US" sz="1800" b="0" i="0" u="none" strike="noStrike" cap="none" normalizeH="0" baseline="0" dirty="0" err="1">
                <a:ln>
                  <a:noFill/>
                </a:ln>
                <a:solidFill>
                  <a:srgbClr val="1B1B1B"/>
                </a:solidFill>
                <a:effectLst/>
                <a:latin typeface="Montserrat" panose="00000500000000000000" pitchFamily="50" charset="0"/>
                <a:cs typeface="Open Sans" panose="020B0606030504020204" pitchFamily="34" charset="0"/>
              </a:rPr>
              <a:t>đến</a:t>
            </a:r>
            <a:r>
              <a:rPr kumimoji="0" lang="en-US" altLang="en-US" sz="1800" b="0" i="0" u="none" strike="noStrike" cap="none" normalizeH="0" baseline="0" dirty="0">
                <a:ln>
                  <a:noFill/>
                </a:ln>
                <a:solidFill>
                  <a:srgbClr val="1B1B1B"/>
                </a:solidFill>
                <a:effectLst/>
                <a:latin typeface="Montserrat" panose="00000500000000000000" pitchFamily="50" charset="0"/>
                <a:cs typeface="Open Sans" panose="020B0606030504020204" pitchFamily="34" charset="0"/>
              </a:rPr>
              <a:t> </a:t>
            </a:r>
            <a:r>
              <a:rPr kumimoji="0" lang="en-US" altLang="en-US" sz="1800" b="0" i="0" u="none" strike="noStrike" cap="none" normalizeH="0" baseline="0" dirty="0" err="1">
                <a:ln>
                  <a:noFill/>
                </a:ln>
                <a:solidFill>
                  <a:srgbClr val="1B1B1B"/>
                </a:solidFill>
                <a:effectLst/>
                <a:latin typeface="Montserrat" panose="00000500000000000000" pitchFamily="50" charset="0"/>
                <a:cs typeface="Open Sans" panose="020B0606030504020204" pitchFamily="34" charset="0"/>
              </a:rPr>
              <a:t>địa</a:t>
            </a:r>
            <a:r>
              <a:rPr kumimoji="0" lang="en-US" altLang="en-US" sz="1800" b="0" i="0" u="none" strike="noStrike" cap="none" normalizeH="0" baseline="0" dirty="0">
                <a:ln>
                  <a:noFill/>
                </a:ln>
                <a:solidFill>
                  <a:srgbClr val="1B1B1B"/>
                </a:solidFill>
                <a:effectLst/>
                <a:latin typeface="Montserrat" panose="00000500000000000000" pitchFamily="50" charset="0"/>
                <a:cs typeface="Open Sans" panose="020B0606030504020204" pitchFamily="34" charset="0"/>
              </a:rPr>
              <a:t> </a:t>
            </a:r>
            <a:r>
              <a:rPr kumimoji="0" lang="en-US" altLang="en-US" sz="1800" b="0" i="0" u="none" strike="noStrike" cap="none" normalizeH="0" baseline="0" dirty="0" err="1">
                <a:ln>
                  <a:noFill/>
                </a:ln>
                <a:solidFill>
                  <a:srgbClr val="1B1B1B"/>
                </a:solidFill>
                <a:effectLst/>
                <a:latin typeface="Montserrat" panose="00000500000000000000" pitchFamily="50" charset="0"/>
                <a:cs typeface="Open Sans" panose="020B0606030504020204" pitchFamily="34" charset="0"/>
              </a:rPr>
              <a:t>chỉ</a:t>
            </a:r>
            <a:r>
              <a:rPr kumimoji="0" lang="en-US" altLang="en-US" sz="1800" b="0" i="0" u="none" strike="noStrike" cap="none" normalizeH="0" baseline="0" dirty="0">
                <a:ln>
                  <a:noFill/>
                </a:ln>
                <a:solidFill>
                  <a:srgbClr val="1B1B1B"/>
                </a:solidFill>
                <a:effectLst/>
                <a:latin typeface="Montserrat" panose="00000500000000000000" pitchFamily="50" charset="0"/>
                <a:cs typeface="Open Sans" panose="020B0606030504020204" pitchFamily="34" charset="0"/>
              </a:rPr>
              <a:t> socket, </a:t>
            </a:r>
            <a:r>
              <a:rPr kumimoji="0" lang="en-US" altLang="en-US" sz="1800" b="0" i="0" u="none" strike="noStrike" cap="none" normalizeH="0" baseline="0" dirty="0" err="1">
                <a:ln>
                  <a:noFill/>
                </a:ln>
                <a:solidFill>
                  <a:srgbClr val="1B1B1B"/>
                </a:solidFill>
                <a:effectLst/>
                <a:latin typeface="Montserrat" panose="00000500000000000000" pitchFamily="50" charset="0"/>
                <a:cs typeface="Open Sans" panose="020B0606030504020204" pitchFamily="34" charset="0"/>
              </a:rPr>
              <a:t>độ</a:t>
            </a:r>
            <a:r>
              <a:rPr kumimoji="0" lang="en-US" altLang="en-US" sz="1800" b="0" i="0" u="none" strike="noStrike" cap="none" normalizeH="0" baseline="0" dirty="0">
                <a:ln>
                  <a:noFill/>
                </a:ln>
                <a:solidFill>
                  <a:srgbClr val="1B1B1B"/>
                </a:solidFill>
                <a:effectLst/>
                <a:latin typeface="Montserrat" panose="00000500000000000000" pitchFamily="50" charset="0"/>
                <a:cs typeface="Open Sans" panose="020B0606030504020204" pitchFamily="34" charset="0"/>
              </a:rPr>
              <a:t> </a:t>
            </a:r>
            <a:r>
              <a:rPr kumimoji="0" lang="en-US" altLang="en-US" sz="1800" b="0" i="0" u="none" strike="noStrike" cap="none" normalizeH="0" baseline="0" dirty="0" err="1">
                <a:ln>
                  <a:noFill/>
                </a:ln>
                <a:solidFill>
                  <a:srgbClr val="1B1B1B"/>
                </a:solidFill>
                <a:effectLst/>
                <a:latin typeface="Montserrat" panose="00000500000000000000" pitchFamily="50" charset="0"/>
                <a:cs typeface="Open Sans" panose="020B0606030504020204" pitchFamily="34" charset="0"/>
              </a:rPr>
              <a:t>lớn</a:t>
            </a:r>
            <a:r>
              <a:rPr kumimoji="0" lang="en-US" altLang="en-US" sz="1800" b="0" i="0" u="none" strike="noStrike" cap="none" normalizeH="0" baseline="0" dirty="0">
                <a:ln>
                  <a:noFill/>
                </a:ln>
                <a:solidFill>
                  <a:srgbClr val="1B1B1B"/>
                </a:solidFill>
                <a:effectLst/>
                <a:latin typeface="Montserrat" panose="00000500000000000000" pitchFamily="50" charset="0"/>
                <a:cs typeface="Open Sans" panose="020B0606030504020204" pitchFamily="34" charset="0"/>
              </a:rPr>
              <a:t> </a:t>
            </a:r>
            <a:r>
              <a:rPr kumimoji="0" lang="en-US" altLang="en-US" sz="1800" b="0" i="0" u="none" strike="noStrike" cap="none" normalizeH="0" baseline="0" dirty="0" err="1">
                <a:ln>
                  <a:noFill/>
                </a:ln>
                <a:solidFill>
                  <a:srgbClr val="1B1B1B"/>
                </a:solidFill>
                <a:effectLst/>
                <a:latin typeface="Montserrat" panose="00000500000000000000" pitchFamily="50" charset="0"/>
                <a:cs typeface="Open Sans" panose="020B0606030504020204" pitchFamily="34" charset="0"/>
              </a:rPr>
              <a:t>địa</a:t>
            </a:r>
            <a:r>
              <a:rPr kumimoji="0" lang="en-US" altLang="en-US" sz="1800" b="0" i="0" u="none" strike="noStrike" cap="none" normalizeH="0" baseline="0" dirty="0">
                <a:ln>
                  <a:noFill/>
                </a:ln>
                <a:solidFill>
                  <a:srgbClr val="1B1B1B"/>
                </a:solidFill>
                <a:effectLst/>
                <a:latin typeface="Montserrat" panose="00000500000000000000" pitchFamily="50" charset="0"/>
                <a:cs typeface="Open Sans" panose="020B0606030504020204" pitchFamily="34" charset="0"/>
              </a:rPr>
              <a:t> </a:t>
            </a:r>
            <a:r>
              <a:rPr kumimoji="0" lang="en-US" altLang="en-US" sz="1800" b="0" i="0" u="none" strike="noStrike" cap="none" normalizeH="0" baseline="0" dirty="0" err="1">
                <a:ln>
                  <a:noFill/>
                </a:ln>
                <a:solidFill>
                  <a:srgbClr val="1B1B1B"/>
                </a:solidFill>
                <a:effectLst/>
                <a:latin typeface="Montserrat" panose="00000500000000000000" pitchFamily="50" charset="0"/>
                <a:cs typeface="Open Sans" panose="020B0606030504020204" pitchFamily="34" charset="0"/>
              </a:rPr>
              <a:t>chỉ</a:t>
            </a:r>
            <a:endParaRPr kumimoji="0" lang="en-US" altLang="en-US" sz="1800" b="0" i="0" u="none" strike="noStrike" cap="none" normalizeH="0" baseline="0" dirty="0">
              <a:ln>
                <a:noFill/>
              </a:ln>
              <a:solidFill>
                <a:srgbClr val="1B1B1B"/>
              </a:solidFill>
              <a:effectLst/>
              <a:latin typeface="Montserrat" panose="00000500000000000000" pitchFamily="50" charset="0"/>
              <a:cs typeface="Open Sans" panose="020B0606030504020204" pitchFamily="34" charset="0"/>
            </a:endParaRPr>
          </a:p>
          <a:p>
            <a:pPr marL="114300" indent="0">
              <a:buNone/>
            </a:pPr>
            <a:endParaRPr lang="en-US" sz="2000" dirty="0">
              <a:latin typeface="Montserrat" panose="00000500000000000000" pitchFamily="50" charset="0"/>
            </a:endParaRPr>
          </a:p>
        </p:txBody>
      </p:sp>
      <p:sp>
        <p:nvSpPr>
          <p:cNvPr id="4" name="Slide Number Placeholder 3">
            <a:extLst>
              <a:ext uri="{FF2B5EF4-FFF2-40B4-BE49-F238E27FC236}">
                <a16:creationId xmlns:a16="http://schemas.microsoft.com/office/drawing/2014/main" id="{0C166372-59E9-448D-A5CD-BE05D6FD2B9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pic>
        <p:nvPicPr>
          <p:cNvPr id="6" name="Picture 5">
            <a:extLst>
              <a:ext uri="{FF2B5EF4-FFF2-40B4-BE49-F238E27FC236}">
                <a16:creationId xmlns:a16="http://schemas.microsoft.com/office/drawing/2014/main" id="{4A7D0EC8-838F-4FFD-8369-A4A4F64211E2}"/>
              </a:ext>
            </a:extLst>
          </p:cNvPr>
          <p:cNvPicPr>
            <a:picLocks noChangeAspect="1"/>
          </p:cNvPicPr>
          <p:nvPr/>
        </p:nvPicPr>
        <p:blipFill>
          <a:blip r:embed="rId2"/>
          <a:stretch>
            <a:fillRect/>
          </a:stretch>
        </p:blipFill>
        <p:spPr>
          <a:xfrm>
            <a:off x="566506" y="2030077"/>
            <a:ext cx="2851397" cy="987022"/>
          </a:xfrm>
          <a:prstGeom prst="rect">
            <a:avLst/>
          </a:prstGeom>
        </p:spPr>
      </p:pic>
      <p:pic>
        <p:nvPicPr>
          <p:cNvPr id="8" name="Picture 7">
            <a:extLst>
              <a:ext uri="{FF2B5EF4-FFF2-40B4-BE49-F238E27FC236}">
                <a16:creationId xmlns:a16="http://schemas.microsoft.com/office/drawing/2014/main" id="{51A9465D-D090-4A09-848C-7E1AE82DF75D}"/>
              </a:ext>
            </a:extLst>
          </p:cNvPr>
          <p:cNvPicPr>
            <a:picLocks noChangeAspect="1"/>
          </p:cNvPicPr>
          <p:nvPr/>
        </p:nvPicPr>
        <p:blipFill>
          <a:blip r:embed="rId3"/>
          <a:stretch>
            <a:fillRect/>
          </a:stretch>
        </p:blipFill>
        <p:spPr>
          <a:xfrm>
            <a:off x="566506" y="3513408"/>
            <a:ext cx="2543530" cy="738996"/>
          </a:xfrm>
          <a:prstGeom prst="rect">
            <a:avLst/>
          </a:prstGeom>
        </p:spPr>
      </p:pic>
    </p:spTree>
    <p:extLst>
      <p:ext uri="{BB962C8B-B14F-4D97-AF65-F5344CB8AC3E}">
        <p14:creationId xmlns:p14="http://schemas.microsoft.com/office/powerpoint/2010/main" val="11242873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8E709-5CA4-4615-8AA8-FA448997C346}"/>
              </a:ext>
            </a:extLst>
          </p:cNvPr>
          <p:cNvSpPr>
            <a:spLocks noGrp="1"/>
          </p:cNvSpPr>
          <p:nvPr>
            <p:ph type="title"/>
          </p:nvPr>
        </p:nvSpPr>
        <p:spPr>
          <a:xfrm>
            <a:off x="488950" y="-167214"/>
            <a:ext cx="8026400" cy="1325563"/>
          </a:xfrm>
        </p:spPr>
        <p:txBody>
          <a:bodyPr/>
          <a:lstStyle/>
          <a:p>
            <a:r>
              <a:rPr lang="vi-VN" dirty="0"/>
              <a:t>3. </a:t>
            </a:r>
            <a:r>
              <a:rPr lang="vi-VN" dirty="0" err="1"/>
              <a:t>Cách</a:t>
            </a:r>
            <a:r>
              <a:rPr lang="vi-VN" dirty="0"/>
              <a:t> </a:t>
            </a:r>
            <a:r>
              <a:rPr lang="vi-VN" dirty="0" err="1"/>
              <a:t>socket</a:t>
            </a:r>
            <a:r>
              <a:rPr lang="vi-VN" dirty="0"/>
              <a:t> </a:t>
            </a:r>
            <a:r>
              <a:rPr lang="vi-VN" dirty="0" err="1"/>
              <a:t>làm</a:t>
            </a:r>
            <a:r>
              <a:rPr lang="vi-VN" dirty="0"/>
              <a:t> </a:t>
            </a:r>
            <a:r>
              <a:rPr lang="vi-VN" dirty="0" err="1"/>
              <a:t>việc</a:t>
            </a:r>
            <a:endParaRPr lang="en-US" dirty="0"/>
          </a:p>
        </p:txBody>
      </p:sp>
      <p:sp>
        <p:nvSpPr>
          <p:cNvPr id="3" name="Text Placeholder 2">
            <a:extLst>
              <a:ext uri="{FF2B5EF4-FFF2-40B4-BE49-F238E27FC236}">
                <a16:creationId xmlns:a16="http://schemas.microsoft.com/office/drawing/2014/main" id="{07754726-C801-41AA-B481-742C2A01D502}"/>
              </a:ext>
            </a:extLst>
          </p:cNvPr>
          <p:cNvSpPr>
            <a:spLocks noGrp="1"/>
          </p:cNvSpPr>
          <p:nvPr>
            <p:ph type="body" idx="1"/>
          </p:nvPr>
        </p:nvSpPr>
        <p:spPr>
          <a:xfrm>
            <a:off x="488950" y="981075"/>
            <a:ext cx="8026400" cy="5499624"/>
          </a:xfrm>
        </p:spPr>
        <p:txBody>
          <a:bodyPr>
            <a:normAutofit/>
          </a:bodyPr>
          <a:lstStyle/>
          <a:p>
            <a:pPr marL="114300" indent="0">
              <a:buNone/>
            </a:pPr>
            <a:r>
              <a:rPr lang="vi-VN" sz="1600" b="1" dirty="0">
                <a:latin typeface="Montserrat" panose="00000500000000000000" pitchFamily="50" charset="0"/>
              </a:rPr>
              <a:t>3.4 </a:t>
            </a:r>
            <a:r>
              <a:rPr lang="vi-VN" sz="1600" b="1" dirty="0" err="1">
                <a:latin typeface="Montserrat" panose="00000500000000000000" pitchFamily="50" charset="0"/>
              </a:rPr>
              <a:t>Tạo</a:t>
            </a:r>
            <a:r>
              <a:rPr lang="vi-VN" sz="1600" b="1" dirty="0">
                <a:latin typeface="Montserrat" panose="00000500000000000000" pitchFamily="50" charset="0"/>
              </a:rPr>
              <a:t> </a:t>
            </a:r>
            <a:r>
              <a:rPr lang="vi-VN" sz="1600" b="1" dirty="0" err="1">
                <a:latin typeface="Montserrat" panose="00000500000000000000" pitchFamily="50" charset="0"/>
              </a:rPr>
              <a:t>hàng</a:t>
            </a:r>
            <a:r>
              <a:rPr lang="vi-VN" sz="1600" b="1" dirty="0">
                <a:latin typeface="Montserrat" panose="00000500000000000000" pitchFamily="50" charset="0"/>
              </a:rPr>
              <a:t> </a:t>
            </a:r>
            <a:r>
              <a:rPr lang="vi-VN" sz="1600" b="1" dirty="0" err="1">
                <a:latin typeface="Montserrat" panose="00000500000000000000" pitchFamily="50" charset="0"/>
              </a:rPr>
              <a:t>đợi</a:t>
            </a:r>
            <a:r>
              <a:rPr lang="vi-VN" sz="1600" b="1" dirty="0">
                <a:latin typeface="Montserrat" panose="00000500000000000000" pitchFamily="50" charset="0"/>
              </a:rPr>
              <a:t> cho </a:t>
            </a:r>
            <a:r>
              <a:rPr lang="vi-VN" sz="1600" b="1" dirty="0" err="1">
                <a:latin typeface="Montserrat" panose="00000500000000000000" pitchFamily="50" charset="0"/>
              </a:rPr>
              <a:t>socket</a:t>
            </a:r>
            <a:endParaRPr lang="vi-VN" sz="1600" b="1" dirty="0">
              <a:latin typeface="Montserrat" panose="00000500000000000000" pitchFamily="50" charset="0"/>
            </a:endParaRPr>
          </a:p>
          <a:p>
            <a:pPr marL="114300" indent="0">
              <a:buNone/>
            </a:pPr>
            <a:endParaRPr lang="vi-VN" sz="1600" dirty="0">
              <a:latin typeface="Montserrat" panose="00000500000000000000" pitchFamily="50" charset="0"/>
            </a:endParaRPr>
          </a:p>
          <a:p>
            <a:pPr marL="114300" indent="0">
              <a:buNone/>
            </a:pPr>
            <a:endParaRPr lang="vi-VN" sz="1600" dirty="0">
              <a:latin typeface="Montserrat" panose="00000500000000000000" pitchFamily="50" charset="0"/>
            </a:endParaRPr>
          </a:p>
          <a:p>
            <a:pPr marL="114300" indent="0">
              <a:buNone/>
            </a:pPr>
            <a:endParaRPr lang="vi-VN" sz="1600" dirty="0">
              <a:latin typeface="Montserrat" panose="00000500000000000000" pitchFamily="50" charset="0"/>
            </a:endParaRPr>
          </a:p>
          <a:p>
            <a:pPr>
              <a:buFont typeface="Arial" panose="020B0604020202020204" pitchFamily="34" charset="0"/>
              <a:buChar char="•"/>
            </a:pPr>
            <a:endParaRPr lang="vi-VN" sz="1600" dirty="0">
              <a:latin typeface="Montserrat" panose="00000500000000000000" pitchFamily="50" charset="0"/>
            </a:endParaRPr>
          </a:p>
          <a:p>
            <a:pPr>
              <a:buFont typeface="Arial" panose="020B0604020202020204" pitchFamily="34" charset="0"/>
              <a:buChar char="•"/>
            </a:pPr>
            <a:r>
              <a:rPr lang="vi-VN" sz="1600" dirty="0" err="1">
                <a:latin typeface="Montserrat" panose="00000500000000000000" pitchFamily="50" charset="0"/>
              </a:rPr>
              <a:t>Socketd</a:t>
            </a:r>
            <a:r>
              <a:rPr lang="vi-VN" sz="1600" dirty="0">
                <a:latin typeface="Montserrat" panose="00000500000000000000" pitchFamily="50" charset="0"/>
              </a:rPr>
              <a:t>: </a:t>
            </a:r>
            <a:r>
              <a:rPr lang="vi-VN" sz="1600" dirty="0" err="1">
                <a:latin typeface="Montserrat" panose="00000500000000000000" pitchFamily="50" charset="0"/>
              </a:rPr>
              <a:t>số</a:t>
            </a:r>
            <a:r>
              <a:rPr lang="vi-VN" sz="1600" dirty="0">
                <a:latin typeface="Montserrat" panose="00000500000000000000" pitchFamily="50" charset="0"/>
              </a:rPr>
              <a:t> mô </a:t>
            </a:r>
            <a:r>
              <a:rPr lang="vi-VN" sz="1600" dirty="0" err="1">
                <a:latin typeface="Montserrat" panose="00000500000000000000" pitchFamily="50" charset="0"/>
              </a:rPr>
              <a:t>tả</a:t>
            </a:r>
            <a:r>
              <a:rPr lang="vi-VN" sz="1600" dirty="0">
                <a:latin typeface="Montserrat" panose="00000500000000000000" pitchFamily="50" charset="0"/>
              </a:rPr>
              <a:t> </a:t>
            </a:r>
            <a:r>
              <a:rPr lang="vi-VN" sz="1600" dirty="0" err="1">
                <a:latin typeface="Montserrat" panose="00000500000000000000" pitchFamily="50" charset="0"/>
              </a:rPr>
              <a:t>socket</a:t>
            </a:r>
            <a:r>
              <a:rPr lang="vi-VN" sz="1600" dirty="0">
                <a:latin typeface="Montserrat" panose="00000500000000000000" pitchFamily="50" charset="0"/>
              </a:rPr>
              <a:t> </a:t>
            </a:r>
            <a:r>
              <a:rPr lang="vi-VN" sz="1600" dirty="0" err="1">
                <a:latin typeface="Montserrat" panose="00000500000000000000" pitchFamily="50" charset="0"/>
              </a:rPr>
              <a:t>cần</a:t>
            </a:r>
            <a:r>
              <a:rPr lang="vi-VN" sz="1600" dirty="0">
                <a:latin typeface="Montserrat" panose="00000500000000000000" pitchFamily="50" charset="0"/>
              </a:rPr>
              <a:t> </a:t>
            </a:r>
            <a:r>
              <a:rPr lang="vi-VN" sz="1600" dirty="0" err="1">
                <a:latin typeface="Montserrat" panose="00000500000000000000" pitchFamily="50" charset="0"/>
              </a:rPr>
              <a:t>tạo</a:t>
            </a:r>
            <a:r>
              <a:rPr lang="vi-VN" sz="1600" dirty="0">
                <a:latin typeface="Montserrat" panose="00000500000000000000" pitchFamily="50" charset="0"/>
              </a:rPr>
              <a:t> </a:t>
            </a:r>
            <a:r>
              <a:rPr lang="vi-VN" sz="1600" dirty="0" err="1">
                <a:latin typeface="Montserrat" panose="00000500000000000000" pitchFamily="50" charset="0"/>
              </a:rPr>
              <a:t>hàng</a:t>
            </a:r>
            <a:r>
              <a:rPr lang="vi-VN" sz="1600" dirty="0">
                <a:latin typeface="Montserrat" panose="00000500000000000000" pitchFamily="50" charset="0"/>
              </a:rPr>
              <a:t> </a:t>
            </a:r>
            <a:r>
              <a:rPr lang="vi-VN" sz="1600" dirty="0" err="1">
                <a:latin typeface="Montserrat" panose="00000500000000000000" pitchFamily="50" charset="0"/>
              </a:rPr>
              <a:t>đợi</a:t>
            </a:r>
            <a:endParaRPr lang="vi-VN" sz="1600" dirty="0">
              <a:latin typeface="Montserrat" panose="00000500000000000000" pitchFamily="50" charset="0"/>
            </a:endParaRPr>
          </a:p>
          <a:p>
            <a:pPr>
              <a:buFont typeface="Arial" panose="020B0604020202020204" pitchFamily="34" charset="0"/>
              <a:buChar char="•"/>
            </a:pPr>
            <a:r>
              <a:rPr lang="vi-VN" sz="1600" dirty="0" err="1">
                <a:latin typeface="Montserrat" panose="00000500000000000000" pitchFamily="50" charset="0"/>
              </a:rPr>
              <a:t>Backlog</a:t>
            </a:r>
            <a:r>
              <a:rPr lang="vi-VN" sz="1600" dirty="0">
                <a:latin typeface="Montserrat" panose="00000500000000000000" pitchFamily="50" charset="0"/>
              </a:rPr>
              <a:t>: </a:t>
            </a:r>
            <a:r>
              <a:rPr lang="vi-VN" sz="1600" dirty="0" err="1">
                <a:latin typeface="Montserrat" panose="00000500000000000000" pitchFamily="50" charset="0"/>
              </a:rPr>
              <a:t>số</a:t>
            </a:r>
            <a:r>
              <a:rPr lang="vi-VN" sz="1600" dirty="0">
                <a:latin typeface="Montserrat" panose="00000500000000000000" pitchFamily="50" charset="0"/>
              </a:rPr>
              <a:t> </a:t>
            </a:r>
            <a:r>
              <a:rPr lang="vi-VN" sz="1600" dirty="0" err="1">
                <a:latin typeface="Montserrat" panose="00000500000000000000" pitchFamily="50" charset="0"/>
              </a:rPr>
              <a:t>kết</a:t>
            </a:r>
            <a:r>
              <a:rPr lang="vi-VN" sz="1600" dirty="0">
                <a:latin typeface="Montserrat" panose="00000500000000000000" pitchFamily="50" charset="0"/>
              </a:rPr>
              <a:t> </a:t>
            </a:r>
            <a:r>
              <a:rPr lang="vi-VN" sz="1600" dirty="0" err="1">
                <a:latin typeface="Montserrat" panose="00000500000000000000" pitchFamily="50" charset="0"/>
              </a:rPr>
              <a:t>nối</a:t>
            </a:r>
            <a:r>
              <a:rPr lang="vi-VN" sz="1600" dirty="0">
                <a:latin typeface="Montserrat" panose="00000500000000000000" pitchFamily="50" charset="0"/>
              </a:rPr>
              <a:t> </a:t>
            </a:r>
            <a:r>
              <a:rPr lang="vi-VN" sz="1600" dirty="0" err="1">
                <a:latin typeface="Montserrat" panose="00000500000000000000" pitchFamily="50" charset="0"/>
              </a:rPr>
              <a:t>tối</a:t>
            </a:r>
            <a:r>
              <a:rPr lang="vi-VN" sz="1600" dirty="0">
                <a:latin typeface="Montserrat" panose="00000500000000000000" pitchFamily="50" charset="0"/>
              </a:rPr>
              <a:t> đa </a:t>
            </a:r>
            <a:r>
              <a:rPr lang="vi-VN" sz="1600" dirty="0" err="1">
                <a:latin typeface="Montserrat" panose="00000500000000000000" pitchFamily="50" charset="0"/>
              </a:rPr>
              <a:t>được</a:t>
            </a:r>
            <a:r>
              <a:rPr lang="vi-VN" sz="1600" dirty="0">
                <a:latin typeface="Montserrat" panose="00000500000000000000" pitchFamily="50" charset="0"/>
              </a:rPr>
              <a:t> </a:t>
            </a:r>
            <a:r>
              <a:rPr lang="vi-VN" sz="1600" dirty="0" err="1">
                <a:latin typeface="Montserrat" panose="00000500000000000000" pitchFamily="50" charset="0"/>
              </a:rPr>
              <a:t>phép</a:t>
            </a:r>
            <a:r>
              <a:rPr lang="vi-VN" sz="1600" dirty="0">
                <a:latin typeface="Montserrat" panose="00000500000000000000" pitchFamily="50" charset="0"/>
              </a:rPr>
              <a:t> đưa </a:t>
            </a:r>
            <a:r>
              <a:rPr lang="vi-VN" sz="1600" dirty="0" err="1">
                <a:latin typeface="Montserrat" panose="00000500000000000000" pitchFamily="50" charset="0"/>
              </a:rPr>
              <a:t>vào</a:t>
            </a:r>
            <a:r>
              <a:rPr lang="vi-VN" sz="1600" dirty="0">
                <a:latin typeface="Montserrat" panose="00000500000000000000" pitchFamily="50" charset="0"/>
              </a:rPr>
              <a:t> </a:t>
            </a:r>
            <a:r>
              <a:rPr lang="vi-VN" sz="1600" dirty="0" err="1">
                <a:latin typeface="Montserrat" panose="00000500000000000000" pitchFamily="50" charset="0"/>
              </a:rPr>
              <a:t>hàng</a:t>
            </a:r>
            <a:r>
              <a:rPr lang="vi-VN" sz="1600" dirty="0">
                <a:latin typeface="Montserrat" panose="00000500000000000000" pitchFamily="50" charset="0"/>
              </a:rPr>
              <a:t> </a:t>
            </a:r>
            <a:r>
              <a:rPr lang="vi-VN" sz="1600" dirty="0" err="1">
                <a:latin typeface="Montserrat" panose="00000500000000000000" pitchFamily="50" charset="0"/>
              </a:rPr>
              <a:t>đợi</a:t>
            </a:r>
            <a:endParaRPr lang="vi-VN" sz="1600" dirty="0">
              <a:latin typeface="Montserrat" panose="00000500000000000000" pitchFamily="50" charset="0"/>
            </a:endParaRPr>
          </a:p>
          <a:p>
            <a:pPr>
              <a:buFont typeface="Arial" panose="020B0604020202020204" pitchFamily="34" charset="0"/>
              <a:buChar char="•"/>
            </a:pPr>
            <a:r>
              <a:rPr lang="vi-VN" sz="1600" dirty="0" err="1">
                <a:latin typeface="Montserrat" panose="00000500000000000000" pitchFamily="50" charset="0"/>
              </a:rPr>
              <a:t>Hàm</a:t>
            </a:r>
            <a:r>
              <a:rPr lang="vi-VN" sz="1600" dirty="0">
                <a:latin typeface="Montserrat" panose="00000500000000000000" pitchFamily="50" charset="0"/>
              </a:rPr>
              <a:t> </a:t>
            </a:r>
            <a:r>
              <a:rPr lang="vi-VN" sz="1600" dirty="0" err="1">
                <a:latin typeface="Montserrat" panose="00000500000000000000" pitchFamily="50" charset="0"/>
              </a:rPr>
              <a:t>này</a:t>
            </a:r>
            <a:r>
              <a:rPr lang="vi-VN" sz="1600" dirty="0">
                <a:latin typeface="Montserrat" panose="00000500000000000000" pitchFamily="50" charset="0"/>
              </a:rPr>
              <a:t> </a:t>
            </a:r>
            <a:r>
              <a:rPr lang="vi-VN" sz="1600" dirty="0" err="1">
                <a:latin typeface="Montserrat" panose="00000500000000000000" pitchFamily="50" charset="0"/>
              </a:rPr>
              <a:t>trả</a:t>
            </a:r>
            <a:r>
              <a:rPr lang="vi-VN" sz="1600" dirty="0">
                <a:latin typeface="Montserrat" panose="00000500000000000000" pitchFamily="50" charset="0"/>
              </a:rPr>
              <a:t> </a:t>
            </a:r>
            <a:r>
              <a:rPr lang="vi-VN" sz="1600" dirty="0" err="1">
                <a:latin typeface="Montserrat" panose="00000500000000000000" pitchFamily="50" charset="0"/>
              </a:rPr>
              <a:t>về</a:t>
            </a:r>
            <a:r>
              <a:rPr lang="vi-VN" sz="1600" dirty="0">
                <a:latin typeface="Montserrat" panose="00000500000000000000" pitchFamily="50" charset="0"/>
              </a:rPr>
              <a:t> 0 </a:t>
            </a:r>
            <a:r>
              <a:rPr lang="vi-VN" sz="1600" dirty="0" err="1">
                <a:latin typeface="Montserrat" panose="00000500000000000000" pitchFamily="50" charset="0"/>
              </a:rPr>
              <a:t>nếu</a:t>
            </a:r>
            <a:r>
              <a:rPr lang="vi-VN" sz="1600" dirty="0">
                <a:latin typeface="Montserrat" panose="00000500000000000000" pitchFamily="50" charset="0"/>
              </a:rPr>
              <a:t> </a:t>
            </a:r>
            <a:r>
              <a:rPr lang="vi-VN" sz="1600" dirty="0" err="1">
                <a:latin typeface="Montserrat" panose="00000500000000000000" pitchFamily="50" charset="0"/>
              </a:rPr>
              <a:t>thành</a:t>
            </a:r>
            <a:r>
              <a:rPr lang="vi-VN" sz="1600" dirty="0">
                <a:latin typeface="Montserrat" panose="00000500000000000000" pitchFamily="50" charset="0"/>
              </a:rPr>
              <a:t> công </a:t>
            </a:r>
            <a:r>
              <a:rPr lang="vi-VN" sz="1600" dirty="0" err="1">
                <a:latin typeface="Montserrat" panose="00000500000000000000" pitchFamily="50" charset="0"/>
              </a:rPr>
              <a:t>và</a:t>
            </a:r>
            <a:r>
              <a:rPr lang="vi-VN" sz="1600" dirty="0">
                <a:latin typeface="Montserrat" panose="00000500000000000000" pitchFamily="50" charset="0"/>
              </a:rPr>
              <a:t> -1 </a:t>
            </a:r>
            <a:r>
              <a:rPr lang="vi-VN" sz="1600" dirty="0" err="1">
                <a:latin typeface="Montserrat" panose="00000500000000000000" pitchFamily="50" charset="0"/>
              </a:rPr>
              <a:t>nếu</a:t>
            </a:r>
            <a:r>
              <a:rPr lang="vi-VN" sz="1600" dirty="0">
                <a:latin typeface="Montserrat" panose="00000500000000000000" pitchFamily="50" charset="0"/>
              </a:rPr>
              <a:t> </a:t>
            </a:r>
            <a:r>
              <a:rPr lang="vi-VN" sz="1600" dirty="0" err="1">
                <a:latin typeface="Montserrat" panose="00000500000000000000" pitchFamily="50" charset="0"/>
              </a:rPr>
              <a:t>thất</a:t>
            </a:r>
            <a:r>
              <a:rPr lang="vi-VN" sz="1600" dirty="0">
                <a:latin typeface="Montserrat" panose="00000500000000000000" pitchFamily="50" charset="0"/>
              </a:rPr>
              <a:t> </a:t>
            </a:r>
            <a:r>
              <a:rPr lang="vi-VN" sz="1600" dirty="0" err="1">
                <a:latin typeface="Montserrat" panose="00000500000000000000" pitchFamily="50" charset="0"/>
              </a:rPr>
              <a:t>bại</a:t>
            </a:r>
            <a:r>
              <a:rPr lang="vi-VN" sz="1600" dirty="0">
                <a:latin typeface="Montserrat" panose="00000500000000000000" pitchFamily="50" charset="0"/>
              </a:rPr>
              <a:t> </a:t>
            </a:r>
          </a:p>
          <a:p>
            <a:pPr>
              <a:buFont typeface="Arial" panose="020B0604020202020204" pitchFamily="34" charset="0"/>
              <a:buChar char="•"/>
            </a:pPr>
            <a:endParaRPr lang="vi-VN" sz="1600" dirty="0">
              <a:latin typeface="Montserrat" panose="00000500000000000000" pitchFamily="50" charset="0"/>
            </a:endParaRPr>
          </a:p>
          <a:p>
            <a:pPr marL="114300" indent="0">
              <a:buNone/>
            </a:pPr>
            <a:r>
              <a:rPr lang="vi-VN" sz="1600" dirty="0">
                <a:latin typeface="Montserrat" panose="00000500000000000000" pitchFamily="50" charset="0"/>
              </a:rPr>
              <a:t>3.5 </a:t>
            </a:r>
            <a:r>
              <a:rPr lang="vi-VN" sz="1600" dirty="0" err="1">
                <a:latin typeface="Montserrat" panose="00000500000000000000" pitchFamily="50" charset="0"/>
              </a:rPr>
              <a:t>Chờ</a:t>
            </a:r>
            <a:r>
              <a:rPr lang="vi-VN" sz="1600" dirty="0">
                <a:latin typeface="Montserrat" panose="00000500000000000000" pitchFamily="50" charset="0"/>
              </a:rPr>
              <a:t> </a:t>
            </a:r>
            <a:r>
              <a:rPr lang="vi-VN" sz="1600" dirty="0" err="1">
                <a:latin typeface="Montserrat" panose="00000500000000000000" pitchFamily="50" charset="0"/>
              </a:rPr>
              <a:t>và</a:t>
            </a:r>
            <a:r>
              <a:rPr lang="vi-VN" sz="1600" dirty="0">
                <a:latin typeface="Montserrat" panose="00000500000000000000" pitchFamily="50" charset="0"/>
              </a:rPr>
              <a:t> </a:t>
            </a:r>
            <a:r>
              <a:rPr lang="vi-VN" sz="1600" dirty="0" err="1">
                <a:latin typeface="Montserrat" panose="00000500000000000000" pitchFamily="50" charset="0"/>
              </a:rPr>
              <a:t>chấp</a:t>
            </a:r>
            <a:r>
              <a:rPr lang="vi-VN" sz="1600" dirty="0">
                <a:latin typeface="Montserrat" panose="00000500000000000000" pitchFamily="50" charset="0"/>
              </a:rPr>
              <a:t> </a:t>
            </a:r>
            <a:r>
              <a:rPr lang="vi-VN" sz="1600" dirty="0" err="1">
                <a:latin typeface="Montserrat" panose="00000500000000000000" pitchFamily="50" charset="0"/>
              </a:rPr>
              <a:t>nhận</a:t>
            </a:r>
            <a:r>
              <a:rPr lang="vi-VN" sz="1600" dirty="0">
                <a:latin typeface="Montserrat" panose="00000500000000000000" pitchFamily="50" charset="0"/>
              </a:rPr>
              <a:t> </a:t>
            </a:r>
            <a:r>
              <a:rPr lang="vi-VN" sz="1600" dirty="0" err="1">
                <a:latin typeface="Montserrat" panose="00000500000000000000" pitchFamily="50" charset="0"/>
              </a:rPr>
              <a:t>kết</a:t>
            </a:r>
            <a:r>
              <a:rPr lang="vi-VN" sz="1600" dirty="0">
                <a:latin typeface="Montserrat" panose="00000500000000000000" pitchFamily="50" charset="0"/>
              </a:rPr>
              <a:t> </a:t>
            </a:r>
            <a:r>
              <a:rPr lang="vi-VN" sz="1600" dirty="0" err="1">
                <a:latin typeface="Montserrat" panose="00000500000000000000" pitchFamily="50" charset="0"/>
              </a:rPr>
              <a:t>nối</a:t>
            </a:r>
            <a:r>
              <a:rPr lang="vi-VN" sz="1600" dirty="0">
                <a:latin typeface="Montserrat" panose="00000500000000000000" pitchFamily="50" charset="0"/>
              </a:rPr>
              <a:t>:</a:t>
            </a:r>
          </a:p>
          <a:p>
            <a:pPr marL="114300" indent="0">
              <a:buNone/>
            </a:pPr>
            <a:endParaRPr lang="vi-VN" sz="1600" dirty="0">
              <a:latin typeface="Montserrat" panose="00000500000000000000" pitchFamily="50" charset="0"/>
            </a:endParaRPr>
          </a:p>
          <a:p>
            <a:pPr marL="114300" indent="0">
              <a:buNone/>
            </a:pPr>
            <a:endParaRPr lang="vi-VN" sz="1600" dirty="0">
              <a:latin typeface="Montserrat" panose="00000500000000000000" pitchFamily="50" charset="0"/>
            </a:endParaRPr>
          </a:p>
          <a:p>
            <a:pPr marL="114300" indent="0">
              <a:buNone/>
            </a:pPr>
            <a:endParaRPr lang="vi-VN" sz="1600" dirty="0">
              <a:latin typeface="Montserrat" panose="00000500000000000000" pitchFamily="50" charset="0"/>
            </a:endParaRPr>
          </a:p>
          <a:p>
            <a:pPr>
              <a:buFont typeface="Arial" panose="020B0604020202020204" pitchFamily="34" charset="0"/>
              <a:buChar char="•"/>
            </a:pPr>
            <a:r>
              <a:rPr lang="vi-VN" sz="1600" dirty="0" err="1">
                <a:latin typeface="Montserrat" panose="00000500000000000000" pitchFamily="50" charset="0"/>
              </a:rPr>
              <a:t>Socketd</a:t>
            </a:r>
            <a:r>
              <a:rPr lang="vi-VN" sz="1600" dirty="0">
                <a:latin typeface="Montserrat" panose="00000500000000000000" pitchFamily="50" charset="0"/>
              </a:rPr>
              <a:t>: </a:t>
            </a:r>
            <a:r>
              <a:rPr lang="vi-VN" sz="1600" dirty="0" err="1">
                <a:latin typeface="Montserrat" panose="00000500000000000000" pitchFamily="50" charset="0"/>
              </a:rPr>
              <a:t>số</a:t>
            </a:r>
            <a:r>
              <a:rPr lang="vi-VN" sz="1600" dirty="0">
                <a:latin typeface="Montserrat" panose="00000500000000000000" pitchFamily="50" charset="0"/>
              </a:rPr>
              <a:t> mô </a:t>
            </a:r>
            <a:r>
              <a:rPr lang="vi-VN" sz="1600" dirty="0" err="1">
                <a:latin typeface="Montserrat" panose="00000500000000000000" pitchFamily="50" charset="0"/>
              </a:rPr>
              <a:t>tả</a:t>
            </a:r>
            <a:r>
              <a:rPr lang="vi-VN" sz="1600" dirty="0">
                <a:latin typeface="Montserrat" panose="00000500000000000000" pitchFamily="50" charset="0"/>
              </a:rPr>
              <a:t> </a:t>
            </a:r>
            <a:r>
              <a:rPr lang="vi-VN" sz="1600" dirty="0" err="1">
                <a:latin typeface="Montserrat" panose="00000500000000000000" pitchFamily="50" charset="0"/>
              </a:rPr>
              <a:t>socket</a:t>
            </a:r>
            <a:r>
              <a:rPr lang="vi-VN" sz="1600" dirty="0">
                <a:latin typeface="Montserrat" panose="00000500000000000000" pitchFamily="50" charset="0"/>
              </a:rPr>
              <a:t> </a:t>
            </a:r>
            <a:r>
              <a:rPr lang="vi-VN" sz="1600" dirty="0" err="1">
                <a:latin typeface="Montserrat" panose="00000500000000000000" pitchFamily="50" charset="0"/>
              </a:rPr>
              <a:t>cần</a:t>
            </a:r>
            <a:r>
              <a:rPr lang="vi-VN" sz="1600" dirty="0">
                <a:latin typeface="Montserrat" panose="00000500000000000000" pitchFamily="50" charset="0"/>
              </a:rPr>
              <a:t> </a:t>
            </a:r>
            <a:r>
              <a:rPr lang="vi-VN" sz="1600" dirty="0" err="1">
                <a:latin typeface="Montserrat" panose="00000500000000000000" pitchFamily="50" charset="0"/>
              </a:rPr>
              <a:t>chấp</a:t>
            </a:r>
            <a:r>
              <a:rPr lang="vi-VN" sz="1600" dirty="0">
                <a:latin typeface="Montserrat" panose="00000500000000000000" pitchFamily="50" charset="0"/>
              </a:rPr>
              <a:t> </a:t>
            </a:r>
            <a:r>
              <a:rPr lang="vi-VN" sz="1600" dirty="0" err="1">
                <a:latin typeface="Montserrat" panose="00000500000000000000" pitchFamily="50" charset="0"/>
              </a:rPr>
              <a:t>nhận</a:t>
            </a:r>
            <a:r>
              <a:rPr lang="vi-VN" sz="1600" dirty="0">
                <a:latin typeface="Montserrat" panose="00000500000000000000" pitchFamily="50" charset="0"/>
              </a:rPr>
              <a:t> </a:t>
            </a:r>
            <a:r>
              <a:rPr lang="vi-VN" sz="1600" dirty="0" err="1">
                <a:latin typeface="Montserrat" panose="00000500000000000000" pitchFamily="50" charset="0"/>
              </a:rPr>
              <a:t>kết</a:t>
            </a:r>
            <a:r>
              <a:rPr lang="vi-VN" sz="1600" dirty="0">
                <a:latin typeface="Montserrat" panose="00000500000000000000" pitchFamily="50" charset="0"/>
              </a:rPr>
              <a:t> </a:t>
            </a:r>
            <a:r>
              <a:rPr lang="vi-VN" sz="1600" dirty="0" err="1">
                <a:latin typeface="Montserrat" panose="00000500000000000000" pitchFamily="50" charset="0"/>
              </a:rPr>
              <a:t>nối</a:t>
            </a:r>
            <a:endParaRPr lang="vi-VN" sz="1600" dirty="0">
              <a:latin typeface="Montserrat" panose="00000500000000000000" pitchFamily="50" charset="0"/>
            </a:endParaRPr>
          </a:p>
          <a:p>
            <a:pPr>
              <a:buFont typeface="Arial" panose="020B0604020202020204" pitchFamily="34" charset="0"/>
              <a:buChar char="•"/>
            </a:pPr>
            <a:r>
              <a:rPr lang="vi-VN" sz="1600" dirty="0" err="1">
                <a:latin typeface="Montserrat" panose="00000500000000000000" pitchFamily="50" charset="0"/>
              </a:rPr>
              <a:t>Socketaddr</a:t>
            </a:r>
            <a:r>
              <a:rPr lang="vi-VN" sz="1600" dirty="0">
                <a:latin typeface="Montserrat" panose="00000500000000000000" pitchFamily="50" charset="0"/>
              </a:rPr>
              <a:t>*</a:t>
            </a:r>
            <a:r>
              <a:rPr lang="vi-VN" sz="1600" dirty="0" err="1">
                <a:latin typeface="Montserrat" panose="00000500000000000000" pitchFamily="50" charset="0"/>
              </a:rPr>
              <a:t>address</a:t>
            </a:r>
            <a:r>
              <a:rPr lang="vi-VN" sz="1600" dirty="0">
                <a:latin typeface="Montserrat" panose="00000500000000000000" pitchFamily="50" charset="0"/>
              </a:rPr>
              <a:t> : con </a:t>
            </a:r>
            <a:r>
              <a:rPr lang="vi-VN" sz="1600" dirty="0" err="1">
                <a:latin typeface="Montserrat" panose="00000500000000000000" pitchFamily="50" charset="0"/>
              </a:rPr>
              <a:t>trỏ</a:t>
            </a:r>
            <a:r>
              <a:rPr lang="vi-VN" sz="1600" dirty="0">
                <a:latin typeface="Montserrat" panose="00000500000000000000" pitchFamily="50" charset="0"/>
              </a:rPr>
              <a:t> </a:t>
            </a:r>
            <a:r>
              <a:rPr lang="vi-VN" sz="1600" dirty="0" err="1">
                <a:latin typeface="Montserrat" panose="00000500000000000000" pitchFamily="50" charset="0"/>
              </a:rPr>
              <a:t>tới</a:t>
            </a:r>
            <a:r>
              <a:rPr lang="vi-VN" sz="1600" dirty="0">
                <a:latin typeface="Montserrat" panose="00000500000000000000" pitchFamily="50" charset="0"/>
              </a:rPr>
              <a:t> </a:t>
            </a:r>
            <a:r>
              <a:rPr lang="vi-VN" sz="1600" dirty="0" err="1">
                <a:latin typeface="Montserrat" panose="00000500000000000000" pitchFamily="50" charset="0"/>
              </a:rPr>
              <a:t>cấu</a:t>
            </a:r>
            <a:r>
              <a:rPr lang="vi-VN" sz="1600" dirty="0">
                <a:latin typeface="Montserrat" panose="00000500000000000000" pitchFamily="50" charset="0"/>
              </a:rPr>
              <a:t> </a:t>
            </a:r>
            <a:r>
              <a:rPr lang="vi-VN" sz="1600" dirty="0" err="1">
                <a:latin typeface="Montserrat" panose="00000500000000000000" pitchFamily="50" charset="0"/>
              </a:rPr>
              <a:t>trúc</a:t>
            </a:r>
            <a:r>
              <a:rPr lang="vi-VN" sz="1600" dirty="0">
                <a:latin typeface="Montserrat" panose="00000500000000000000" pitchFamily="50" charset="0"/>
              </a:rPr>
              <a:t> </a:t>
            </a:r>
            <a:r>
              <a:rPr lang="vi-VN" sz="1600" dirty="0" err="1">
                <a:latin typeface="Montserrat" panose="00000500000000000000" pitchFamily="50" charset="0"/>
              </a:rPr>
              <a:t>địa</a:t>
            </a:r>
            <a:r>
              <a:rPr lang="vi-VN" sz="1600" dirty="0">
                <a:latin typeface="Montserrat" panose="00000500000000000000" pitchFamily="50" charset="0"/>
              </a:rPr>
              <a:t> </a:t>
            </a:r>
            <a:r>
              <a:rPr lang="vi-VN" sz="1600" dirty="0" err="1">
                <a:latin typeface="Montserrat" panose="00000500000000000000" pitchFamily="50" charset="0"/>
              </a:rPr>
              <a:t>chỉ</a:t>
            </a:r>
            <a:r>
              <a:rPr lang="vi-VN" sz="1600" dirty="0">
                <a:latin typeface="Montserrat" panose="00000500000000000000" pitchFamily="50" charset="0"/>
              </a:rPr>
              <a:t> </a:t>
            </a:r>
            <a:r>
              <a:rPr lang="vi-VN" sz="1600" dirty="0" err="1">
                <a:latin typeface="Montserrat" panose="00000500000000000000" pitchFamily="50" charset="0"/>
              </a:rPr>
              <a:t>socket</a:t>
            </a:r>
            <a:endParaRPr lang="vi-VN" sz="1600" dirty="0">
              <a:latin typeface="Montserrat" panose="00000500000000000000" pitchFamily="50" charset="0"/>
            </a:endParaRPr>
          </a:p>
          <a:p>
            <a:pPr>
              <a:buFont typeface="Arial" panose="020B0604020202020204" pitchFamily="34" charset="0"/>
              <a:buChar char="•"/>
            </a:pPr>
            <a:r>
              <a:rPr lang="vi-VN" sz="1600" dirty="0">
                <a:latin typeface="Montserrat" panose="00000500000000000000" pitchFamily="50" charset="0"/>
              </a:rPr>
              <a:t>*</a:t>
            </a:r>
            <a:r>
              <a:rPr lang="vi-VN" sz="1600" dirty="0" err="1">
                <a:latin typeface="Montserrat" panose="00000500000000000000" pitchFamily="50" charset="0"/>
              </a:rPr>
              <a:t>address_len</a:t>
            </a:r>
            <a:r>
              <a:rPr lang="vi-VN" sz="1600" dirty="0">
                <a:latin typeface="Montserrat" panose="00000500000000000000" pitchFamily="50" charset="0"/>
              </a:rPr>
              <a:t>: </a:t>
            </a:r>
            <a:r>
              <a:rPr lang="vi-VN" sz="1600" dirty="0" err="1">
                <a:latin typeface="Montserrat" panose="00000500000000000000" pitchFamily="50" charset="0"/>
              </a:rPr>
              <a:t>độ</a:t>
            </a:r>
            <a:r>
              <a:rPr lang="vi-VN" sz="1600" dirty="0">
                <a:latin typeface="Montserrat" panose="00000500000000000000" pitchFamily="50" charset="0"/>
              </a:rPr>
              <a:t> </a:t>
            </a:r>
            <a:r>
              <a:rPr lang="vi-VN" sz="1600" dirty="0" err="1">
                <a:latin typeface="Montserrat" panose="00000500000000000000" pitchFamily="50" charset="0"/>
              </a:rPr>
              <a:t>lớn</a:t>
            </a:r>
            <a:r>
              <a:rPr lang="vi-VN" sz="1600" dirty="0">
                <a:latin typeface="Montserrat" panose="00000500000000000000" pitchFamily="50" charset="0"/>
              </a:rPr>
              <a:t> </a:t>
            </a:r>
            <a:r>
              <a:rPr lang="vi-VN" sz="1600" dirty="0" err="1">
                <a:latin typeface="Montserrat" panose="00000500000000000000" pitchFamily="50" charset="0"/>
              </a:rPr>
              <a:t>cấu</a:t>
            </a:r>
            <a:r>
              <a:rPr lang="vi-VN" sz="1600" dirty="0">
                <a:latin typeface="Montserrat" panose="00000500000000000000" pitchFamily="50" charset="0"/>
              </a:rPr>
              <a:t> </a:t>
            </a:r>
            <a:r>
              <a:rPr lang="vi-VN" sz="1600" dirty="0" err="1">
                <a:latin typeface="Montserrat" panose="00000500000000000000" pitchFamily="50" charset="0"/>
              </a:rPr>
              <a:t>trúc</a:t>
            </a:r>
            <a:r>
              <a:rPr lang="vi-VN" sz="1600" dirty="0">
                <a:latin typeface="Montserrat" panose="00000500000000000000" pitchFamily="50" charset="0"/>
              </a:rPr>
              <a:t> </a:t>
            </a:r>
            <a:r>
              <a:rPr lang="vi-VN" sz="1600" dirty="0" err="1">
                <a:latin typeface="Montserrat" panose="00000500000000000000" pitchFamily="50" charset="0"/>
              </a:rPr>
              <a:t>địa</a:t>
            </a:r>
            <a:r>
              <a:rPr lang="vi-VN" sz="1600" dirty="0">
                <a:latin typeface="Montserrat" panose="00000500000000000000" pitchFamily="50" charset="0"/>
              </a:rPr>
              <a:t> </a:t>
            </a:r>
            <a:r>
              <a:rPr lang="vi-VN" sz="1600" dirty="0" err="1">
                <a:latin typeface="Montserrat" panose="00000500000000000000" pitchFamily="50" charset="0"/>
              </a:rPr>
              <a:t>chỉ</a:t>
            </a:r>
            <a:endParaRPr lang="vi-VN" sz="1600" dirty="0">
              <a:latin typeface="Montserrat" panose="00000500000000000000" pitchFamily="50" charset="0"/>
            </a:endParaRPr>
          </a:p>
          <a:p>
            <a:pPr marL="114300" indent="0">
              <a:buNone/>
            </a:pPr>
            <a:endParaRPr lang="vi-VN" sz="1600" dirty="0">
              <a:latin typeface="Montserrat" panose="00000500000000000000" pitchFamily="50" charset="0"/>
            </a:endParaRPr>
          </a:p>
          <a:p>
            <a:pPr marL="114300" indent="0">
              <a:buNone/>
            </a:pPr>
            <a:endParaRPr lang="en-US" sz="1600" dirty="0">
              <a:latin typeface="Montserrat" panose="00000500000000000000" pitchFamily="50" charset="0"/>
            </a:endParaRPr>
          </a:p>
        </p:txBody>
      </p:sp>
      <p:sp>
        <p:nvSpPr>
          <p:cNvPr id="4" name="Slide Number Placeholder 3">
            <a:extLst>
              <a:ext uri="{FF2B5EF4-FFF2-40B4-BE49-F238E27FC236}">
                <a16:creationId xmlns:a16="http://schemas.microsoft.com/office/drawing/2014/main" id="{5F5E3072-9598-4772-94D2-847B02A15E8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pic>
        <p:nvPicPr>
          <p:cNvPr id="6" name="Picture 5">
            <a:extLst>
              <a:ext uri="{FF2B5EF4-FFF2-40B4-BE49-F238E27FC236}">
                <a16:creationId xmlns:a16="http://schemas.microsoft.com/office/drawing/2014/main" id="{CCB325C0-1485-4869-9910-275F8F7A6EE2}"/>
              </a:ext>
            </a:extLst>
          </p:cNvPr>
          <p:cNvPicPr>
            <a:picLocks noChangeAspect="1"/>
          </p:cNvPicPr>
          <p:nvPr/>
        </p:nvPicPr>
        <p:blipFill>
          <a:blip r:embed="rId2"/>
          <a:stretch>
            <a:fillRect/>
          </a:stretch>
        </p:blipFill>
        <p:spPr>
          <a:xfrm>
            <a:off x="293151" y="1562513"/>
            <a:ext cx="7480495" cy="950224"/>
          </a:xfrm>
          <a:prstGeom prst="rect">
            <a:avLst/>
          </a:prstGeom>
        </p:spPr>
      </p:pic>
      <p:pic>
        <p:nvPicPr>
          <p:cNvPr id="8" name="Picture 7">
            <a:extLst>
              <a:ext uri="{FF2B5EF4-FFF2-40B4-BE49-F238E27FC236}">
                <a16:creationId xmlns:a16="http://schemas.microsoft.com/office/drawing/2014/main" id="{A3C71753-BFC4-4E05-9E68-0C2213FD5C6D}"/>
              </a:ext>
            </a:extLst>
          </p:cNvPr>
          <p:cNvPicPr>
            <a:picLocks noChangeAspect="1"/>
          </p:cNvPicPr>
          <p:nvPr/>
        </p:nvPicPr>
        <p:blipFill>
          <a:blip r:embed="rId3"/>
          <a:stretch>
            <a:fillRect/>
          </a:stretch>
        </p:blipFill>
        <p:spPr>
          <a:xfrm>
            <a:off x="293151" y="3994469"/>
            <a:ext cx="8361899" cy="727677"/>
          </a:xfrm>
          <a:prstGeom prst="rect">
            <a:avLst/>
          </a:prstGeom>
        </p:spPr>
      </p:pic>
    </p:spTree>
    <p:extLst>
      <p:ext uri="{BB962C8B-B14F-4D97-AF65-F5344CB8AC3E}">
        <p14:creationId xmlns:p14="http://schemas.microsoft.com/office/powerpoint/2010/main" val="9806830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8C421-609B-4B97-BF6B-FDA04E3A6F8E}"/>
              </a:ext>
            </a:extLst>
          </p:cNvPr>
          <p:cNvSpPr>
            <a:spLocks noGrp="1"/>
          </p:cNvSpPr>
          <p:nvPr>
            <p:ph type="title"/>
          </p:nvPr>
        </p:nvSpPr>
        <p:spPr>
          <a:xfrm>
            <a:off x="488950" y="-169116"/>
            <a:ext cx="8026400" cy="1325563"/>
          </a:xfrm>
        </p:spPr>
        <p:txBody>
          <a:bodyPr/>
          <a:lstStyle/>
          <a:p>
            <a:r>
              <a:rPr lang="vi-VN" dirty="0"/>
              <a:t>3. </a:t>
            </a:r>
            <a:r>
              <a:rPr lang="vi-VN" dirty="0" err="1"/>
              <a:t>Cách</a:t>
            </a:r>
            <a:r>
              <a:rPr lang="vi-VN" dirty="0"/>
              <a:t> </a:t>
            </a:r>
            <a:r>
              <a:rPr lang="vi-VN" dirty="0" err="1"/>
              <a:t>socket</a:t>
            </a:r>
            <a:r>
              <a:rPr lang="vi-VN" dirty="0"/>
              <a:t> </a:t>
            </a:r>
            <a:r>
              <a:rPr lang="vi-VN" dirty="0" err="1"/>
              <a:t>làm</a:t>
            </a:r>
            <a:r>
              <a:rPr lang="vi-VN" dirty="0"/>
              <a:t> </a:t>
            </a:r>
            <a:r>
              <a:rPr lang="vi-VN" dirty="0" err="1"/>
              <a:t>việc</a:t>
            </a:r>
            <a:endParaRPr lang="en-US" dirty="0"/>
          </a:p>
        </p:txBody>
      </p:sp>
      <p:sp>
        <p:nvSpPr>
          <p:cNvPr id="3" name="Text Placeholder 2">
            <a:extLst>
              <a:ext uri="{FF2B5EF4-FFF2-40B4-BE49-F238E27FC236}">
                <a16:creationId xmlns:a16="http://schemas.microsoft.com/office/drawing/2014/main" id="{AB2355AE-CB30-4C99-90D2-E0651C0ADCF8}"/>
              </a:ext>
            </a:extLst>
          </p:cNvPr>
          <p:cNvSpPr>
            <a:spLocks noGrp="1"/>
          </p:cNvSpPr>
          <p:nvPr>
            <p:ph type="body" idx="1"/>
          </p:nvPr>
        </p:nvSpPr>
        <p:spPr>
          <a:xfrm>
            <a:off x="409051" y="977900"/>
            <a:ext cx="8026400" cy="4902199"/>
          </a:xfrm>
        </p:spPr>
        <p:txBody>
          <a:bodyPr/>
          <a:lstStyle/>
          <a:p>
            <a:pPr marL="114300" indent="0">
              <a:buNone/>
            </a:pPr>
            <a:endParaRPr lang="vi-VN" dirty="0"/>
          </a:p>
          <a:p>
            <a:pPr marL="114300" indent="0">
              <a:buNone/>
            </a:pPr>
            <a:endParaRPr lang="vi-VN" dirty="0"/>
          </a:p>
          <a:p>
            <a:pPr marL="114300" indent="0">
              <a:buNone/>
            </a:pPr>
            <a:endParaRPr lang="vi-VN" dirty="0"/>
          </a:p>
          <a:p>
            <a:pPr marL="114300" indent="0">
              <a:buNone/>
            </a:pPr>
            <a:endParaRPr lang="vi-VN" dirty="0"/>
          </a:p>
          <a:p>
            <a:pPr marL="114300" indent="0">
              <a:buNone/>
            </a:pPr>
            <a:endParaRPr lang="en-US" dirty="0"/>
          </a:p>
        </p:txBody>
      </p:sp>
      <p:sp>
        <p:nvSpPr>
          <p:cNvPr id="4" name="Slide Number Placeholder 3">
            <a:extLst>
              <a:ext uri="{FF2B5EF4-FFF2-40B4-BE49-F238E27FC236}">
                <a16:creationId xmlns:a16="http://schemas.microsoft.com/office/drawing/2014/main" id="{632DDC3F-0FFC-43D3-B4C3-31F99029302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pic>
        <p:nvPicPr>
          <p:cNvPr id="6" name="Picture 5">
            <a:extLst>
              <a:ext uri="{FF2B5EF4-FFF2-40B4-BE49-F238E27FC236}">
                <a16:creationId xmlns:a16="http://schemas.microsoft.com/office/drawing/2014/main" id="{69A39134-D029-4AF9-B722-853FA1A00369}"/>
              </a:ext>
            </a:extLst>
          </p:cNvPr>
          <p:cNvPicPr>
            <a:picLocks noChangeAspect="1"/>
          </p:cNvPicPr>
          <p:nvPr/>
        </p:nvPicPr>
        <p:blipFill>
          <a:blip r:embed="rId2"/>
          <a:stretch>
            <a:fillRect/>
          </a:stretch>
        </p:blipFill>
        <p:spPr>
          <a:xfrm>
            <a:off x="488950" y="1008062"/>
            <a:ext cx="6086475" cy="676275"/>
          </a:xfrm>
          <a:prstGeom prst="rect">
            <a:avLst/>
          </a:prstGeom>
        </p:spPr>
      </p:pic>
      <p:sp>
        <p:nvSpPr>
          <p:cNvPr id="7" name="TextBox 6">
            <a:extLst>
              <a:ext uri="{FF2B5EF4-FFF2-40B4-BE49-F238E27FC236}">
                <a16:creationId xmlns:a16="http://schemas.microsoft.com/office/drawing/2014/main" id="{6CC560C1-B5DA-484B-A445-E38FF8642C22}"/>
              </a:ext>
            </a:extLst>
          </p:cNvPr>
          <p:cNvSpPr txBox="1"/>
          <p:nvPr/>
        </p:nvSpPr>
        <p:spPr>
          <a:xfrm>
            <a:off x="409051" y="1684337"/>
            <a:ext cx="8026400" cy="4832092"/>
          </a:xfrm>
          <a:prstGeom prst="rect">
            <a:avLst/>
          </a:prstGeom>
          <a:noFill/>
        </p:spPr>
        <p:txBody>
          <a:bodyPr wrap="square" rtlCol="0">
            <a:spAutoFit/>
          </a:bodyPr>
          <a:lstStyle/>
          <a:p>
            <a:r>
              <a:rPr lang="vi-VN" dirty="0" err="1">
                <a:latin typeface="Montserrat" panose="00000500000000000000" pitchFamily="50" charset="0"/>
              </a:rPr>
              <a:t>Nếu</a:t>
            </a:r>
            <a:r>
              <a:rPr lang="vi-VN" dirty="0">
                <a:latin typeface="Montserrat" panose="00000500000000000000" pitchFamily="50" charset="0"/>
              </a:rPr>
              <a:t> chưa </a:t>
            </a:r>
            <a:r>
              <a:rPr lang="vi-VN" dirty="0" err="1">
                <a:latin typeface="Montserrat" panose="00000500000000000000" pitchFamily="50" charset="0"/>
              </a:rPr>
              <a:t>kết</a:t>
            </a:r>
            <a:r>
              <a:rPr lang="vi-VN" dirty="0">
                <a:latin typeface="Montserrat" panose="00000500000000000000" pitchFamily="50" charset="0"/>
              </a:rPr>
              <a:t> </a:t>
            </a:r>
            <a:r>
              <a:rPr lang="vi-VN" dirty="0" err="1">
                <a:latin typeface="Montserrat" panose="00000500000000000000" pitchFamily="50" charset="0"/>
              </a:rPr>
              <a:t>nối</a:t>
            </a:r>
            <a:r>
              <a:rPr lang="vi-VN" dirty="0">
                <a:latin typeface="Montserrat" panose="00000500000000000000" pitchFamily="50" charset="0"/>
              </a:rPr>
              <a:t> trong </a:t>
            </a:r>
            <a:r>
              <a:rPr lang="vi-VN" dirty="0" err="1">
                <a:latin typeface="Montserrat" panose="00000500000000000000" pitchFamily="50" charset="0"/>
              </a:rPr>
              <a:t>hàng</a:t>
            </a:r>
            <a:r>
              <a:rPr lang="vi-VN" dirty="0">
                <a:latin typeface="Montserrat" panose="00000500000000000000" pitchFamily="50" charset="0"/>
              </a:rPr>
              <a:t> </a:t>
            </a:r>
            <a:r>
              <a:rPr lang="vi-VN" dirty="0" err="1">
                <a:latin typeface="Montserrat" panose="00000500000000000000" pitchFamily="50" charset="0"/>
              </a:rPr>
              <a:t>đợi</a:t>
            </a:r>
            <a:r>
              <a:rPr lang="vi-VN" dirty="0">
                <a:latin typeface="Montserrat" panose="00000500000000000000" pitchFamily="50" charset="0"/>
              </a:rPr>
              <a:t> </a:t>
            </a:r>
            <a:r>
              <a:rPr lang="vi-VN" dirty="0" err="1">
                <a:latin typeface="Montserrat" panose="00000500000000000000" pitchFamily="50" charset="0"/>
              </a:rPr>
              <a:t>accept</a:t>
            </a:r>
            <a:r>
              <a:rPr lang="vi-VN" dirty="0">
                <a:latin typeface="Montserrat" panose="00000500000000000000" pitchFamily="50" charset="0"/>
              </a:rPr>
              <a:t>() </a:t>
            </a:r>
            <a:r>
              <a:rPr lang="vi-VN" dirty="0" err="1">
                <a:latin typeface="Montserrat" panose="00000500000000000000" pitchFamily="50" charset="0"/>
              </a:rPr>
              <a:t>sẽ</a:t>
            </a:r>
            <a:r>
              <a:rPr lang="vi-VN" dirty="0">
                <a:latin typeface="Montserrat" panose="00000500000000000000" pitchFamily="50" charset="0"/>
              </a:rPr>
              <a:t> </a:t>
            </a:r>
            <a:r>
              <a:rPr lang="vi-VN" dirty="0" err="1">
                <a:latin typeface="Montserrat" panose="00000500000000000000" pitchFamily="50" charset="0"/>
              </a:rPr>
              <a:t>dừng</a:t>
            </a:r>
            <a:r>
              <a:rPr lang="vi-VN" dirty="0">
                <a:latin typeface="Montserrat" panose="00000500000000000000" pitchFamily="50" charset="0"/>
              </a:rPr>
              <a:t> </a:t>
            </a:r>
            <a:r>
              <a:rPr lang="vi-VN" dirty="0" err="1">
                <a:latin typeface="Montserrat" panose="00000500000000000000" pitchFamily="50" charset="0"/>
              </a:rPr>
              <a:t>lại</a:t>
            </a:r>
            <a:r>
              <a:rPr lang="vi-VN" dirty="0">
                <a:latin typeface="Montserrat" panose="00000500000000000000" pitchFamily="50" charset="0"/>
              </a:rPr>
              <a:t> </a:t>
            </a:r>
            <a:r>
              <a:rPr lang="vi-VN" dirty="0" err="1">
                <a:latin typeface="Montserrat" panose="00000500000000000000" pitchFamily="50" charset="0"/>
              </a:rPr>
              <a:t>chờ</a:t>
            </a:r>
            <a:r>
              <a:rPr lang="vi-VN" dirty="0">
                <a:latin typeface="Montserrat" panose="00000500000000000000" pitchFamily="50" charset="0"/>
              </a:rPr>
              <a:t>. </a:t>
            </a:r>
            <a:r>
              <a:rPr lang="vi-VN" dirty="0" err="1">
                <a:latin typeface="Montserrat" panose="00000500000000000000" pitchFamily="50" charset="0"/>
              </a:rPr>
              <a:t>Bạn</a:t>
            </a:r>
            <a:r>
              <a:rPr lang="vi-VN" dirty="0">
                <a:latin typeface="Montserrat" panose="00000500000000000000" pitchFamily="50" charset="0"/>
              </a:rPr>
              <a:t> </a:t>
            </a:r>
            <a:r>
              <a:rPr lang="vi-VN" dirty="0" err="1">
                <a:latin typeface="Montserrat" panose="00000500000000000000" pitchFamily="50" charset="0"/>
              </a:rPr>
              <a:t>có</a:t>
            </a:r>
            <a:r>
              <a:rPr lang="vi-VN" dirty="0">
                <a:latin typeface="Montserrat" panose="00000500000000000000" pitchFamily="50" charset="0"/>
              </a:rPr>
              <a:t> </a:t>
            </a:r>
            <a:r>
              <a:rPr lang="vi-VN" dirty="0" err="1">
                <a:latin typeface="Montserrat" panose="00000500000000000000" pitchFamily="50" charset="0"/>
              </a:rPr>
              <a:t>thể</a:t>
            </a:r>
            <a:r>
              <a:rPr lang="vi-VN" dirty="0">
                <a:latin typeface="Montserrat" panose="00000500000000000000" pitchFamily="50" charset="0"/>
              </a:rPr>
              <a:t> thay </a:t>
            </a:r>
            <a:r>
              <a:rPr lang="vi-VN" dirty="0" err="1">
                <a:latin typeface="Montserrat" panose="00000500000000000000" pitchFamily="50" charset="0"/>
              </a:rPr>
              <a:t>đổi</a:t>
            </a:r>
            <a:r>
              <a:rPr lang="vi-VN" dirty="0">
                <a:latin typeface="Montserrat" panose="00000500000000000000" pitchFamily="50" charset="0"/>
              </a:rPr>
              <a:t> cơ </a:t>
            </a:r>
            <a:r>
              <a:rPr lang="vi-VN" dirty="0" err="1">
                <a:latin typeface="Montserrat" panose="00000500000000000000" pitchFamily="50" charset="0"/>
              </a:rPr>
              <a:t>chế</a:t>
            </a:r>
            <a:r>
              <a:rPr lang="vi-VN" dirty="0">
                <a:latin typeface="Montserrat" panose="00000500000000000000" pitchFamily="50" charset="0"/>
              </a:rPr>
              <a:t> </a:t>
            </a:r>
            <a:r>
              <a:rPr lang="vi-VN" dirty="0" err="1">
                <a:latin typeface="Montserrat" panose="00000500000000000000" pitchFamily="50" charset="0"/>
              </a:rPr>
              <a:t>này</a:t>
            </a:r>
            <a:r>
              <a:rPr lang="vi-VN" dirty="0">
                <a:latin typeface="Montserrat" panose="00000500000000000000" pitchFamily="50" charset="0"/>
              </a:rPr>
              <a:t> </a:t>
            </a:r>
            <a:r>
              <a:rPr lang="vi-VN" dirty="0" err="1">
                <a:latin typeface="Montserrat" panose="00000500000000000000" pitchFamily="50" charset="0"/>
              </a:rPr>
              <a:t>bằng</a:t>
            </a:r>
            <a:r>
              <a:rPr lang="vi-VN" dirty="0">
                <a:latin typeface="Montserrat" panose="00000500000000000000" pitchFamily="50" charset="0"/>
              </a:rPr>
              <a:t> </a:t>
            </a:r>
            <a:r>
              <a:rPr lang="vi-VN" dirty="0" err="1">
                <a:latin typeface="Montserrat" panose="00000500000000000000" pitchFamily="50" charset="0"/>
              </a:rPr>
              <a:t>cách</a:t>
            </a:r>
            <a:r>
              <a:rPr lang="vi-VN" dirty="0">
                <a:latin typeface="Montserrat" panose="00000500000000000000" pitchFamily="50" charset="0"/>
              </a:rPr>
              <a:t> </a:t>
            </a:r>
            <a:r>
              <a:rPr lang="vi-VN" dirty="0" err="1">
                <a:latin typeface="Montserrat" panose="00000500000000000000" pitchFamily="50" charset="0"/>
              </a:rPr>
              <a:t>gọi</a:t>
            </a:r>
            <a:r>
              <a:rPr lang="vi-VN" dirty="0">
                <a:latin typeface="Montserrat" panose="00000500000000000000" pitchFamily="50" charset="0"/>
              </a:rPr>
              <a:t> </a:t>
            </a:r>
            <a:r>
              <a:rPr lang="vi-VN" dirty="0" err="1">
                <a:latin typeface="Montserrat" panose="00000500000000000000" pitchFamily="50" charset="0"/>
              </a:rPr>
              <a:t>hàm</a:t>
            </a:r>
            <a:r>
              <a:rPr lang="vi-VN" dirty="0">
                <a:latin typeface="Montserrat" panose="00000500000000000000" pitchFamily="50" charset="0"/>
              </a:rPr>
              <a:t> </a:t>
            </a:r>
            <a:r>
              <a:rPr lang="vi-VN" dirty="0" err="1">
                <a:latin typeface="Montserrat" panose="00000500000000000000" pitchFamily="50" charset="0"/>
              </a:rPr>
              <a:t>fcntl</a:t>
            </a:r>
            <a:r>
              <a:rPr lang="vi-VN" dirty="0">
                <a:latin typeface="Montserrat" panose="00000500000000000000" pitchFamily="50" charset="0"/>
              </a:rPr>
              <a:t>() </a:t>
            </a:r>
            <a:r>
              <a:rPr lang="vi-VN" dirty="0" err="1">
                <a:latin typeface="Montserrat" panose="00000500000000000000" pitchFamily="50" charset="0"/>
              </a:rPr>
              <a:t>điều</a:t>
            </a:r>
            <a:r>
              <a:rPr lang="vi-VN" dirty="0">
                <a:latin typeface="Montserrat" panose="00000500000000000000" pitchFamily="50" charset="0"/>
              </a:rPr>
              <a:t> </a:t>
            </a:r>
            <a:r>
              <a:rPr lang="vi-VN" dirty="0" err="1">
                <a:latin typeface="Montserrat" panose="00000500000000000000" pitchFamily="50" charset="0"/>
              </a:rPr>
              <a:t>chỉnh</a:t>
            </a:r>
            <a:r>
              <a:rPr lang="vi-VN" dirty="0">
                <a:latin typeface="Montserrat" panose="00000500000000000000" pitchFamily="50" charset="0"/>
              </a:rPr>
              <a:t> </a:t>
            </a:r>
            <a:r>
              <a:rPr lang="vi-VN" dirty="0" err="1">
                <a:latin typeface="Montserrat" panose="00000500000000000000" pitchFamily="50" charset="0"/>
              </a:rPr>
              <a:t>và</a:t>
            </a:r>
            <a:r>
              <a:rPr lang="vi-VN" dirty="0">
                <a:latin typeface="Montserrat" panose="00000500000000000000" pitchFamily="50" charset="0"/>
              </a:rPr>
              <a:t> thêm </a:t>
            </a:r>
            <a:r>
              <a:rPr lang="vi-VN" dirty="0" err="1">
                <a:latin typeface="Montserrat" panose="00000500000000000000" pitchFamily="50" charset="0"/>
              </a:rPr>
              <a:t>cờ</a:t>
            </a:r>
            <a:r>
              <a:rPr lang="vi-VN" dirty="0">
                <a:latin typeface="Montserrat" panose="00000500000000000000" pitchFamily="50" charset="0"/>
              </a:rPr>
              <a:t> </a:t>
            </a:r>
            <a:r>
              <a:rPr lang="vi-VN" dirty="0" err="1">
                <a:latin typeface="Montserrat" panose="00000500000000000000" pitchFamily="50" charset="0"/>
              </a:rPr>
              <a:t>O_NONBLOCK</a:t>
            </a:r>
            <a:endParaRPr lang="vi-VN" dirty="0">
              <a:latin typeface="Montserrat" panose="00000500000000000000" pitchFamily="50" charset="0"/>
            </a:endParaRPr>
          </a:p>
          <a:p>
            <a:r>
              <a:rPr lang="vi-VN" dirty="0">
                <a:latin typeface="Montserrat" panose="00000500000000000000" pitchFamily="50" charset="0"/>
              </a:rPr>
              <a:t>Sau khi </a:t>
            </a:r>
            <a:r>
              <a:rPr lang="vi-VN" dirty="0" err="1">
                <a:latin typeface="Montserrat" panose="00000500000000000000" pitchFamily="50" charset="0"/>
              </a:rPr>
              <a:t>đặt</a:t>
            </a:r>
            <a:r>
              <a:rPr lang="vi-VN" dirty="0">
                <a:latin typeface="Montserrat" panose="00000500000000000000" pitchFamily="50" charset="0"/>
              </a:rPr>
              <a:t> </a:t>
            </a:r>
            <a:r>
              <a:rPr lang="vi-VN" dirty="0" err="1">
                <a:latin typeface="Montserrat" panose="00000500000000000000" pitchFamily="50" charset="0"/>
              </a:rPr>
              <a:t>cờ</a:t>
            </a:r>
            <a:r>
              <a:rPr lang="vi-VN" dirty="0">
                <a:latin typeface="Montserrat" panose="00000500000000000000" pitchFamily="50" charset="0"/>
              </a:rPr>
              <a:t> </a:t>
            </a:r>
            <a:r>
              <a:rPr lang="vi-VN" dirty="0" err="1">
                <a:latin typeface="Montserrat" panose="00000500000000000000" pitchFamily="50" charset="0"/>
              </a:rPr>
              <a:t>này</a:t>
            </a:r>
            <a:r>
              <a:rPr lang="vi-VN" dirty="0">
                <a:latin typeface="Montserrat" panose="00000500000000000000" pitchFamily="50" charset="0"/>
              </a:rPr>
              <a:t>, </a:t>
            </a:r>
            <a:r>
              <a:rPr lang="vi-VN" dirty="0" err="1">
                <a:latin typeface="Montserrat" panose="00000500000000000000" pitchFamily="50" charset="0"/>
              </a:rPr>
              <a:t>hàm</a:t>
            </a:r>
            <a:r>
              <a:rPr lang="vi-VN" dirty="0">
                <a:latin typeface="Montserrat" panose="00000500000000000000" pitchFamily="50" charset="0"/>
              </a:rPr>
              <a:t> </a:t>
            </a:r>
            <a:r>
              <a:rPr lang="vi-VN" dirty="0" err="1">
                <a:latin typeface="Montserrat" panose="00000500000000000000" pitchFamily="50" charset="0"/>
              </a:rPr>
              <a:t>accept</a:t>
            </a:r>
            <a:r>
              <a:rPr lang="vi-VN" dirty="0">
                <a:latin typeface="Montserrat" panose="00000500000000000000" pitchFamily="50" charset="0"/>
              </a:rPr>
              <a:t>() </a:t>
            </a:r>
            <a:r>
              <a:rPr lang="vi-VN" dirty="0" err="1">
                <a:latin typeface="Montserrat" panose="00000500000000000000" pitchFamily="50" charset="0"/>
              </a:rPr>
              <a:t>sẽ</a:t>
            </a:r>
            <a:r>
              <a:rPr lang="vi-VN" dirty="0">
                <a:latin typeface="Montserrat" panose="00000500000000000000" pitchFamily="50" charset="0"/>
              </a:rPr>
              <a:t> không </a:t>
            </a:r>
            <a:r>
              <a:rPr lang="vi-VN" dirty="0" err="1">
                <a:latin typeface="Montserrat" panose="00000500000000000000" pitchFamily="50" charset="0"/>
              </a:rPr>
              <a:t>dừng</a:t>
            </a:r>
            <a:r>
              <a:rPr lang="vi-VN" dirty="0">
                <a:latin typeface="Montserrat" panose="00000500000000000000" pitchFamily="50" charset="0"/>
              </a:rPr>
              <a:t> </a:t>
            </a:r>
            <a:r>
              <a:rPr lang="vi-VN" dirty="0" err="1">
                <a:latin typeface="Montserrat" panose="00000500000000000000" pitchFamily="50" charset="0"/>
              </a:rPr>
              <a:t>lại</a:t>
            </a:r>
            <a:r>
              <a:rPr lang="vi-VN" dirty="0">
                <a:latin typeface="Montserrat" panose="00000500000000000000" pitchFamily="50" charset="0"/>
              </a:rPr>
              <a:t> </a:t>
            </a:r>
            <a:r>
              <a:rPr lang="vi-VN" dirty="0" err="1">
                <a:latin typeface="Montserrat" panose="00000500000000000000" pitchFamily="50" charset="0"/>
              </a:rPr>
              <a:t>chờ</a:t>
            </a:r>
            <a:r>
              <a:rPr lang="vi-VN" dirty="0">
                <a:latin typeface="Montserrat" panose="00000500000000000000" pitchFamily="50" charset="0"/>
              </a:rPr>
              <a:t> , </a:t>
            </a:r>
            <a:r>
              <a:rPr lang="vi-VN" dirty="0" err="1">
                <a:latin typeface="Montserrat" panose="00000500000000000000" pitchFamily="50" charset="0"/>
              </a:rPr>
              <a:t>accept</a:t>
            </a:r>
            <a:r>
              <a:rPr lang="vi-VN" dirty="0">
                <a:latin typeface="Montserrat" panose="00000500000000000000" pitchFamily="50" charset="0"/>
              </a:rPr>
              <a:t>() </a:t>
            </a:r>
            <a:r>
              <a:rPr lang="vi-VN" dirty="0" err="1">
                <a:latin typeface="Montserrat" panose="00000500000000000000" pitchFamily="50" charset="0"/>
              </a:rPr>
              <a:t>sẽ</a:t>
            </a:r>
            <a:r>
              <a:rPr lang="vi-VN" dirty="0">
                <a:latin typeface="Montserrat" panose="00000500000000000000" pitchFamily="50" charset="0"/>
              </a:rPr>
              <a:t> </a:t>
            </a:r>
            <a:r>
              <a:rPr lang="vi-VN" dirty="0" err="1">
                <a:latin typeface="Montserrat" panose="00000500000000000000" pitchFamily="50" charset="0"/>
              </a:rPr>
              <a:t>trả</a:t>
            </a:r>
            <a:r>
              <a:rPr lang="vi-VN" dirty="0">
                <a:latin typeface="Montserrat" panose="00000500000000000000" pitchFamily="50" charset="0"/>
              </a:rPr>
              <a:t> </a:t>
            </a:r>
            <a:r>
              <a:rPr lang="vi-VN" dirty="0" err="1">
                <a:latin typeface="Montserrat" panose="00000500000000000000" pitchFamily="50" charset="0"/>
              </a:rPr>
              <a:t>về</a:t>
            </a:r>
            <a:r>
              <a:rPr lang="vi-VN" dirty="0">
                <a:latin typeface="Montserrat" panose="00000500000000000000" pitchFamily="50" charset="0"/>
              </a:rPr>
              <a:t> ngay </a:t>
            </a:r>
            <a:r>
              <a:rPr lang="vi-VN" dirty="0" err="1">
                <a:latin typeface="Montserrat" panose="00000500000000000000" pitchFamily="50" charset="0"/>
              </a:rPr>
              <a:t>socketd</a:t>
            </a:r>
            <a:r>
              <a:rPr lang="vi-VN" dirty="0">
                <a:latin typeface="Montserrat" panose="00000500000000000000" pitchFamily="50" charset="0"/>
              </a:rPr>
              <a:t> </a:t>
            </a:r>
            <a:r>
              <a:rPr lang="vi-VN" dirty="0" err="1">
                <a:latin typeface="Montserrat" panose="00000500000000000000" pitchFamily="50" charset="0"/>
              </a:rPr>
              <a:t>nếu</a:t>
            </a:r>
            <a:r>
              <a:rPr lang="vi-VN" dirty="0">
                <a:latin typeface="Montserrat" panose="00000500000000000000" pitchFamily="50" charset="0"/>
              </a:rPr>
              <a:t> </a:t>
            </a:r>
            <a:r>
              <a:rPr lang="vi-VN" dirty="0" err="1">
                <a:latin typeface="Montserrat" panose="00000500000000000000" pitchFamily="50" charset="0"/>
              </a:rPr>
              <a:t>có</a:t>
            </a:r>
            <a:r>
              <a:rPr lang="vi-VN" dirty="0">
                <a:latin typeface="Montserrat" panose="00000500000000000000" pitchFamily="50" charset="0"/>
              </a:rPr>
              <a:t> </a:t>
            </a:r>
            <a:r>
              <a:rPr lang="vi-VN" dirty="0" err="1">
                <a:latin typeface="Montserrat" panose="00000500000000000000" pitchFamily="50" charset="0"/>
              </a:rPr>
              <a:t>kết</a:t>
            </a:r>
            <a:r>
              <a:rPr lang="vi-VN" dirty="0">
                <a:latin typeface="Montserrat" panose="00000500000000000000" pitchFamily="50" charset="0"/>
              </a:rPr>
              <a:t> </a:t>
            </a:r>
            <a:r>
              <a:rPr lang="vi-VN" dirty="0" err="1">
                <a:latin typeface="Montserrat" panose="00000500000000000000" pitchFamily="50" charset="0"/>
              </a:rPr>
              <a:t>nối</a:t>
            </a:r>
            <a:r>
              <a:rPr lang="vi-VN" dirty="0">
                <a:latin typeface="Montserrat" panose="00000500000000000000" pitchFamily="50" charset="0"/>
              </a:rPr>
              <a:t> trong </a:t>
            </a:r>
            <a:r>
              <a:rPr lang="vi-VN" dirty="0" err="1">
                <a:latin typeface="Montserrat" panose="00000500000000000000" pitchFamily="50" charset="0"/>
              </a:rPr>
              <a:t>hàng</a:t>
            </a:r>
            <a:r>
              <a:rPr lang="vi-VN" dirty="0">
                <a:latin typeface="Montserrat" panose="00000500000000000000" pitchFamily="50" charset="0"/>
              </a:rPr>
              <a:t> </a:t>
            </a:r>
            <a:r>
              <a:rPr lang="vi-VN" dirty="0" err="1">
                <a:latin typeface="Montserrat" panose="00000500000000000000" pitchFamily="50" charset="0"/>
              </a:rPr>
              <a:t>đợi</a:t>
            </a:r>
            <a:r>
              <a:rPr lang="vi-VN" dirty="0">
                <a:latin typeface="Montserrat" panose="00000500000000000000" pitchFamily="50" charset="0"/>
              </a:rPr>
              <a:t> </a:t>
            </a:r>
            <a:r>
              <a:rPr lang="vi-VN" dirty="0" err="1">
                <a:latin typeface="Montserrat" panose="00000500000000000000" pitchFamily="50" charset="0"/>
              </a:rPr>
              <a:t>và</a:t>
            </a:r>
            <a:r>
              <a:rPr lang="vi-VN" dirty="0">
                <a:latin typeface="Montserrat" panose="00000500000000000000" pitchFamily="50" charset="0"/>
              </a:rPr>
              <a:t> -1 </a:t>
            </a:r>
            <a:r>
              <a:rPr lang="vi-VN" dirty="0" err="1">
                <a:latin typeface="Montserrat" panose="00000500000000000000" pitchFamily="50" charset="0"/>
              </a:rPr>
              <a:t>nếu</a:t>
            </a:r>
            <a:r>
              <a:rPr lang="vi-VN" dirty="0">
                <a:latin typeface="Montserrat" panose="00000500000000000000" pitchFamily="50" charset="0"/>
              </a:rPr>
              <a:t> không </a:t>
            </a:r>
            <a:r>
              <a:rPr lang="vi-VN" dirty="0" err="1">
                <a:latin typeface="Montserrat" panose="00000500000000000000" pitchFamily="50" charset="0"/>
              </a:rPr>
              <a:t>có</a:t>
            </a:r>
            <a:endParaRPr lang="vi-VN" dirty="0">
              <a:latin typeface="Montserrat" panose="00000500000000000000" pitchFamily="50" charset="0"/>
            </a:endParaRPr>
          </a:p>
          <a:p>
            <a:r>
              <a:rPr lang="vi-VN" b="1" dirty="0">
                <a:latin typeface="Montserrat" panose="00000500000000000000" pitchFamily="50" charset="0"/>
              </a:rPr>
              <a:t>3.6. Yêu </a:t>
            </a:r>
            <a:r>
              <a:rPr lang="vi-VN" b="1" dirty="0" err="1">
                <a:latin typeface="Montserrat" panose="00000500000000000000" pitchFamily="50" charset="0"/>
              </a:rPr>
              <a:t>cầu</a:t>
            </a:r>
            <a:r>
              <a:rPr lang="vi-VN" b="1" dirty="0">
                <a:latin typeface="Montserrat" panose="00000500000000000000" pitchFamily="50" charset="0"/>
              </a:rPr>
              <a:t> </a:t>
            </a:r>
            <a:r>
              <a:rPr lang="vi-VN" b="1" dirty="0" err="1">
                <a:latin typeface="Montserrat" panose="00000500000000000000" pitchFamily="50" charset="0"/>
              </a:rPr>
              <a:t>kết</a:t>
            </a:r>
            <a:r>
              <a:rPr lang="vi-VN" b="1" dirty="0">
                <a:latin typeface="Montserrat" panose="00000500000000000000" pitchFamily="50" charset="0"/>
              </a:rPr>
              <a:t> </a:t>
            </a:r>
            <a:r>
              <a:rPr lang="vi-VN" b="1" dirty="0" err="1">
                <a:latin typeface="Montserrat" panose="00000500000000000000" pitchFamily="50" charset="0"/>
              </a:rPr>
              <a:t>nối</a:t>
            </a:r>
            <a:endParaRPr lang="vi-VN" b="1" dirty="0">
              <a:latin typeface="Montserrat" panose="00000500000000000000" pitchFamily="50" charset="0"/>
            </a:endParaRPr>
          </a:p>
          <a:p>
            <a:endParaRPr lang="vi-VN" dirty="0">
              <a:latin typeface="Montserrat" panose="00000500000000000000" pitchFamily="50" charset="0"/>
            </a:endParaRPr>
          </a:p>
          <a:p>
            <a:endParaRPr lang="vi-VN" dirty="0">
              <a:latin typeface="Montserrat" panose="00000500000000000000" pitchFamily="50" charset="0"/>
            </a:endParaRPr>
          </a:p>
          <a:p>
            <a:pPr marL="285750" indent="-285750">
              <a:buFont typeface="Arial" panose="020B0604020202020204" pitchFamily="34" charset="0"/>
              <a:buChar char="•"/>
            </a:pPr>
            <a:r>
              <a:rPr lang="vi-VN" dirty="0" err="1">
                <a:latin typeface="Montserrat" panose="00000500000000000000" pitchFamily="50" charset="0"/>
              </a:rPr>
              <a:t>Socketd</a:t>
            </a:r>
            <a:r>
              <a:rPr lang="vi-VN" dirty="0">
                <a:latin typeface="Montserrat" panose="00000500000000000000" pitchFamily="50" charset="0"/>
              </a:rPr>
              <a:t>: </a:t>
            </a:r>
            <a:r>
              <a:rPr lang="vi-VN" dirty="0" err="1">
                <a:latin typeface="Montserrat" panose="00000500000000000000" pitchFamily="50" charset="0"/>
              </a:rPr>
              <a:t>số</a:t>
            </a:r>
            <a:r>
              <a:rPr lang="vi-VN" dirty="0">
                <a:latin typeface="Montserrat" panose="00000500000000000000" pitchFamily="50" charset="0"/>
              </a:rPr>
              <a:t> mô </a:t>
            </a:r>
            <a:r>
              <a:rPr lang="vi-VN" dirty="0" err="1">
                <a:latin typeface="Montserrat" panose="00000500000000000000" pitchFamily="50" charset="0"/>
              </a:rPr>
              <a:t>tả</a:t>
            </a:r>
            <a:r>
              <a:rPr lang="vi-VN" dirty="0">
                <a:latin typeface="Montserrat" panose="00000500000000000000" pitchFamily="50" charset="0"/>
              </a:rPr>
              <a:t> </a:t>
            </a:r>
            <a:r>
              <a:rPr lang="vi-VN" dirty="0" err="1">
                <a:latin typeface="Montserrat" panose="00000500000000000000" pitchFamily="50" charset="0"/>
              </a:rPr>
              <a:t>socket</a:t>
            </a:r>
            <a:endParaRPr lang="vi-VN" dirty="0">
              <a:latin typeface="Montserrat" panose="00000500000000000000" pitchFamily="50" charset="0"/>
            </a:endParaRPr>
          </a:p>
          <a:p>
            <a:pPr marL="285750" indent="-285750">
              <a:buFont typeface="Arial" panose="020B0604020202020204" pitchFamily="34" charset="0"/>
              <a:buChar char="•"/>
            </a:pPr>
            <a:r>
              <a:rPr lang="vi-VN" dirty="0" err="1">
                <a:latin typeface="Montserrat" panose="00000500000000000000" pitchFamily="50" charset="0"/>
              </a:rPr>
              <a:t>Address</a:t>
            </a:r>
            <a:r>
              <a:rPr lang="vi-VN" dirty="0">
                <a:latin typeface="Montserrat" panose="00000500000000000000" pitchFamily="50" charset="0"/>
              </a:rPr>
              <a:t>: </a:t>
            </a:r>
            <a:r>
              <a:rPr lang="vi-VN" dirty="0" err="1">
                <a:latin typeface="Montserrat" panose="00000500000000000000" pitchFamily="50" charset="0"/>
              </a:rPr>
              <a:t>cấu</a:t>
            </a:r>
            <a:r>
              <a:rPr lang="vi-VN" dirty="0">
                <a:latin typeface="Montserrat" panose="00000500000000000000" pitchFamily="50" charset="0"/>
              </a:rPr>
              <a:t> </a:t>
            </a:r>
            <a:r>
              <a:rPr lang="vi-VN" dirty="0" err="1">
                <a:latin typeface="Montserrat" panose="00000500000000000000" pitchFamily="50" charset="0"/>
              </a:rPr>
              <a:t>trúc</a:t>
            </a:r>
            <a:r>
              <a:rPr lang="vi-VN" dirty="0">
                <a:latin typeface="Montserrat" panose="00000500000000000000" pitchFamily="50" charset="0"/>
              </a:rPr>
              <a:t> </a:t>
            </a:r>
            <a:r>
              <a:rPr lang="vi-VN" dirty="0" err="1">
                <a:latin typeface="Montserrat" panose="00000500000000000000" pitchFamily="50" charset="0"/>
              </a:rPr>
              <a:t>địa</a:t>
            </a:r>
            <a:r>
              <a:rPr lang="vi-VN" dirty="0">
                <a:latin typeface="Montserrat" panose="00000500000000000000" pitchFamily="50" charset="0"/>
              </a:rPr>
              <a:t> </a:t>
            </a:r>
            <a:r>
              <a:rPr lang="vi-VN" dirty="0" err="1">
                <a:latin typeface="Montserrat" panose="00000500000000000000" pitchFamily="50" charset="0"/>
              </a:rPr>
              <a:t>chỉ</a:t>
            </a:r>
            <a:r>
              <a:rPr lang="vi-VN" dirty="0">
                <a:latin typeface="Montserrat" panose="00000500000000000000" pitchFamily="50" charset="0"/>
              </a:rPr>
              <a:t> </a:t>
            </a:r>
            <a:r>
              <a:rPr lang="vi-VN" dirty="0" err="1">
                <a:latin typeface="Montserrat" panose="00000500000000000000" pitchFamily="50" charset="0"/>
              </a:rPr>
              <a:t>trỏ</a:t>
            </a:r>
            <a:r>
              <a:rPr lang="vi-VN" dirty="0">
                <a:latin typeface="Montserrat" panose="00000500000000000000" pitchFamily="50" charset="0"/>
              </a:rPr>
              <a:t> </a:t>
            </a:r>
            <a:r>
              <a:rPr lang="vi-VN" dirty="0" err="1">
                <a:latin typeface="Montserrat" panose="00000500000000000000" pitchFamily="50" charset="0"/>
              </a:rPr>
              <a:t>đến</a:t>
            </a:r>
            <a:r>
              <a:rPr lang="vi-VN" dirty="0">
                <a:latin typeface="Montserrat" panose="00000500000000000000" pitchFamily="50" charset="0"/>
              </a:rPr>
              <a:t> </a:t>
            </a:r>
            <a:r>
              <a:rPr lang="vi-VN" dirty="0" err="1">
                <a:latin typeface="Montserrat" panose="00000500000000000000" pitchFamily="50" charset="0"/>
              </a:rPr>
              <a:t>socket</a:t>
            </a:r>
            <a:r>
              <a:rPr lang="vi-VN" dirty="0">
                <a:latin typeface="Montserrat" panose="00000500000000000000" pitchFamily="50" charset="0"/>
              </a:rPr>
              <a:t> </a:t>
            </a:r>
            <a:r>
              <a:rPr lang="vi-VN" dirty="0" err="1">
                <a:latin typeface="Montserrat" panose="00000500000000000000" pitchFamily="50" charset="0"/>
              </a:rPr>
              <a:t>của</a:t>
            </a:r>
            <a:r>
              <a:rPr lang="vi-VN" dirty="0">
                <a:latin typeface="Montserrat" panose="00000500000000000000" pitchFamily="50" charset="0"/>
              </a:rPr>
              <a:t> Server</a:t>
            </a:r>
          </a:p>
          <a:p>
            <a:pPr marL="285750" indent="-285750">
              <a:buFont typeface="Arial" panose="020B0604020202020204" pitchFamily="34" charset="0"/>
              <a:buChar char="•"/>
            </a:pPr>
            <a:r>
              <a:rPr lang="vi-VN" dirty="0" err="1">
                <a:latin typeface="Montserrat" panose="00000500000000000000" pitchFamily="50" charset="0"/>
              </a:rPr>
              <a:t>Address_len</a:t>
            </a:r>
            <a:r>
              <a:rPr lang="vi-VN" dirty="0">
                <a:latin typeface="Montserrat" panose="00000500000000000000" pitchFamily="50" charset="0"/>
              </a:rPr>
              <a:t>: </a:t>
            </a:r>
            <a:r>
              <a:rPr lang="vi-VN" dirty="0" err="1">
                <a:latin typeface="Montserrat" panose="00000500000000000000" pitchFamily="50" charset="0"/>
              </a:rPr>
              <a:t>chiều</a:t>
            </a:r>
            <a:r>
              <a:rPr lang="vi-VN" dirty="0">
                <a:latin typeface="Montserrat" panose="00000500000000000000" pitchFamily="50" charset="0"/>
              </a:rPr>
              <a:t> </a:t>
            </a:r>
            <a:r>
              <a:rPr lang="vi-VN" dirty="0" err="1">
                <a:latin typeface="Montserrat" panose="00000500000000000000" pitchFamily="50" charset="0"/>
              </a:rPr>
              <a:t>dài</a:t>
            </a:r>
            <a:r>
              <a:rPr lang="vi-VN" dirty="0">
                <a:latin typeface="Montserrat" panose="00000500000000000000" pitchFamily="50" charset="0"/>
              </a:rPr>
              <a:t> </a:t>
            </a:r>
            <a:r>
              <a:rPr lang="vi-VN" dirty="0" err="1">
                <a:latin typeface="Montserrat" panose="00000500000000000000" pitchFamily="50" charset="0"/>
              </a:rPr>
              <a:t>của</a:t>
            </a:r>
            <a:r>
              <a:rPr lang="vi-VN" dirty="0">
                <a:latin typeface="Montserrat" panose="00000500000000000000" pitchFamily="50" charset="0"/>
              </a:rPr>
              <a:t> </a:t>
            </a:r>
            <a:r>
              <a:rPr lang="vi-VN" dirty="0" err="1">
                <a:latin typeface="Montserrat" panose="00000500000000000000" pitchFamily="50" charset="0"/>
              </a:rPr>
              <a:t>biến</a:t>
            </a:r>
            <a:r>
              <a:rPr lang="vi-VN" dirty="0">
                <a:latin typeface="Montserrat" panose="00000500000000000000" pitchFamily="50" charset="0"/>
              </a:rPr>
              <a:t> </a:t>
            </a:r>
            <a:r>
              <a:rPr lang="vi-VN" dirty="0" err="1">
                <a:latin typeface="Montserrat" panose="00000500000000000000" pitchFamily="50" charset="0"/>
              </a:rPr>
              <a:t>cấu</a:t>
            </a:r>
            <a:r>
              <a:rPr lang="vi-VN" dirty="0">
                <a:latin typeface="Montserrat" panose="00000500000000000000" pitchFamily="50" charset="0"/>
              </a:rPr>
              <a:t> </a:t>
            </a:r>
            <a:r>
              <a:rPr lang="vi-VN" dirty="0" err="1">
                <a:latin typeface="Montserrat" panose="00000500000000000000" pitchFamily="50" charset="0"/>
              </a:rPr>
              <a:t>trúc</a:t>
            </a:r>
            <a:r>
              <a:rPr lang="vi-VN" dirty="0">
                <a:latin typeface="Montserrat" panose="00000500000000000000" pitchFamily="50" charset="0"/>
              </a:rPr>
              <a:t> </a:t>
            </a:r>
            <a:r>
              <a:rPr lang="vi-VN" dirty="0" err="1">
                <a:latin typeface="Montserrat" panose="00000500000000000000" pitchFamily="50" charset="0"/>
              </a:rPr>
              <a:t>address</a:t>
            </a:r>
            <a:endParaRPr lang="vi-VN" dirty="0">
              <a:latin typeface="Montserrat" panose="00000500000000000000" pitchFamily="50" charset="0"/>
            </a:endParaRPr>
          </a:p>
          <a:p>
            <a:pPr marL="285750" indent="-285750">
              <a:buFont typeface="Arial" panose="020B0604020202020204" pitchFamily="34" charset="0"/>
              <a:buChar char="•"/>
            </a:pPr>
            <a:r>
              <a:rPr lang="vi-VN" dirty="0" err="1">
                <a:latin typeface="Montserrat" panose="00000500000000000000" pitchFamily="50" charset="0"/>
              </a:rPr>
              <a:t>Trả</a:t>
            </a:r>
            <a:r>
              <a:rPr lang="vi-VN" dirty="0">
                <a:latin typeface="Montserrat" panose="00000500000000000000" pitchFamily="50" charset="0"/>
              </a:rPr>
              <a:t> </a:t>
            </a:r>
            <a:r>
              <a:rPr lang="vi-VN" dirty="0" err="1">
                <a:latin typeface="Montserrat" panose="00000500000000000000" pitchFamily="50" charset="0"/>
              </a:rPr>
              <a:t>về</a:t>
            </a:r>
            <a:r>
              <a:rPr lang="vi-VN" dirty="0">
                <a:latin typeface="Montserrat" panose="00000500000000000000" pitchFamily="50" charset="0"/>
              </a:rPr>
              <a:t> 0 </a:t>
            </a:r>
            <a:r>
              <a:rPr lang="vi-VN" dirty="0" err="1">
                <a:latin typeface="Montserrat" panose="00000500000000000000" pitchFamily="50" charset="0"/>
              </a:rPr>
              <a:t>nếu</a:t>
            </a:r>
            <a:r>
              <a:rPr lang="vi-VN" dirty="0">
                <a:latin typeface="Montserrat" panose="00000500000000000000" pitchFamily="50" charset="0"/>
              </a:rPr>
              <a:t> thanh công , -1 </a:t>
            </a:r>
            <a:r>
              <a:rPr lang="vi-VN" dirty="0" err="1">
                <a:latin typeface="Montserrat" panose="00000500000000000000" pitchFamily="50" charset="0"/>
              </a:rPr>
              <a:t>nếu</a:t>
            </a:r>
            <a:r>
              <a:rPr lang="vi-VN" dirty="0">
                <a:latin typeface="Montserrat" panose="00000500000000000000" pitchFamily="50" charset="0"/>
              </a:rPr>
              <a:t> </a:t>
            </a:r>
            <a:r>
              <a:rPr lang="vi-VN" dirty="0" err="1">
                <a:latin typeface="Montserrat" panose="00000500000000000000" pitchFamily="50" charset="0"/>
              </a:rPr>
              <a:t>thất</a:t>
            </a:r>
            <a:r>
              <a:rPr lang="vi-VN" dirty="0">
                <a:latin typeface="Montserrat" panose="00000500000000000000" pitchFamily="50" charset="0"/>
              </a:rPr>
              <a:t> </a:t>
            </a:r>
            <a:r>
              <a:rPr lang="vi-VN" dirty="0" err="1">
                <a:latin typeface="Montserrat" panose="00000500000000000000" pitchFamily="50" charset="0"/>
              </a:rPr>
              <a:t>bại</a:t>
            </a:r>
            <a:r>
              <a:rPr lang="vi-VN" dirty="0">
                <a:latin typeface="Montserrat" panose="00000500000000000000" pitchFamily="50" charset="0"/>
              </a:rPr>
              <a:t> , </a:t>
            </a:r>
            <a:r>
              <a:rPr lang="vi-VN" dirty="0" err="1">
                <a:latin typeface="Montserrat" panose="00000500000000000000" pitchFamily="50" charset="0"/>
              </a:rPr>
              <a:t>biến</a:t>
            </a:r>
            <a:r>
              <a:rPr lang="vi-VN" dirty="0">
                <a:latin typeface="Montserrat" panose="00000500000000000000" pitchFamily="50" charset="0"/>
              </a:rPr>
              <a:t> </a:t>
            </a:r>
            <a:r>
              <a:rPr lang="vi-VN" dirty="0" err="1">
                <a:latin typeface="Montserrat" panose="00000500000000000000" pitchFamily="50" charset="0"/>
              </a:rPr>
              <a:t>errno</a:t>
            </a:r>
            <a:r>
              <a:rPr lang="vi-VN" dirty="0">
                <a:latin typeface="Montserrat" panose="00000500000000000000" pitchFamily="50" charset="0"/>
              </a:rPr>
              <a:t> </a:t>
            </a:r>
            <a:r>
              <a:rPr lang="vi-VN" dirty="0" err="1">
                <a:latin typeface="Montserrat" panose="00000500000000000000" pitchFamily="50" charset="0"/>
              </a:rPr>
              <a:t>sẽ</a:t>
            </a:r>
            <a:r>
              <a:rPr lang="vi-VN" dirty="0">
                <a:latin typeface="Montserrat" panose="00000500000000000000" pitchFamily="50" charset="0"/>
              </a:rPr>
              <a:t> </a:t>
            </a:r>
            <a:r>
              <a:rPr lang="vi-VN" dirty="0" err="1">
                <a:latin typeface="Montserrat" panose="00000500000000000000" pitchFamily="50" charset="0"/>
              </a:rPr>
              <a:t>nhận</a:t>
            </a:r>
            <a:r>
              <a:rPr lang="vi-VN" dirty="0">
                <a:latin typeface="Montserrat" panose="00000500000000000000" pitchFamily="50" charset="0"/>
              </a:rPr>
              <a:t> </a:t>
            </a:r>
            <a:r>
              <a:rPr lang="vi-VN" dirty="0" err="1">
                <a:latin typeface="Montserrat" panose="00000500000000000000" pitchFamily="50" charset="0"/>
              </a:rPr>
              <a:t>một</a:t>
            </a:r>
            <a:r>
              <a:rPr lang="vi-VN" dirty="0">
                <a:latin typeface="Montserrat" panose="00000500000000000000" pitchFamily="50" charset="0"/>
              </a:rPr>
              <a:t> trong </a:t>
            </a:r>
            <a:r>
              <a:rPr lang="vi-VN" dirty="0" err="1">
                <a:latin typeface="Montserrat" panose="00000500000000000000" pitchFamily="50" charset="0"/>
              </a:rPr>
              <a:t>nhữn</a:t>
            </a:r>
            <a:r>
              <a:rPr lang="vi-VN" dirty="0">
                <a:latin typeface="Montserrat" panose="00000500000000000000" pitchFamily="50" charset="0"/>
              </a:rPr>
              <a:t> </a:t>
            </a:r>
            <a:r>
              <a:rPr lang="vi-VN" dirty="0" err="1">
                <a:latin typeface="Montserrat" panose="00000500000000000000" pitchFamily="50" charset="0"/>
              </a:rPr>
              <a:t>giá</a:t>
            </a:r>
            <a:r>
              <a:rPr lang="vi-VN" dirty="0">
                <a:latin typeface="Montserrat" panose="00000500000000000000" pitchFamily="50" charset="0"/>
              </a:rPr>
              <a:t> </a:t>
            </a:r>
            <a:r>
              <a:rPr lang="vi-VN" dirty="0" err="1">
                <a:latin typeface="Montserrat" panose="00000500000000000000" pitchFamily="50" charset="0"/>
              </a:rPr>
              <a:t>trị</a:t>
            </a:r>
            <a:endParaRPr lang="vi-VN" dirty="0">
              <a:latin typeface="Montserrat" panose="00000500000000000000" pitchFamily="50" charset="0"/>
            </a:endParaRPr>
          </a:p>
          <a:p>
            <a:endParaRPr lang="vi-VN" dirty="0">
              <a:latin typeface="Montserrat" panose="00000500000000000000" pitchFamily="50" charset="0"/>
            </a:endParaRPr>
          </a:p>
          <a:p>
            <a:endParaRPr lang="vi-VN" dirty="0">
              <a:latin typeface="Montserrat" panose="00000500000000000000" pitchFamily="50" charset="0"/>
            </a:endParaRPr>
          </a:p>
          <a:p>
            <a:endParaRPr lang="vi-VN" dirty="0">
              <a:latin typeface="Montserrat" panose="00000500000000000000" pitchFamily="50" charset="0"/>
            </a:endParaRPr>
          </a:p>
          <a:p>
            <a:endParaRPr lang="vi-VN" dirty="0">
              <a:latin typeface="Montserrat" panose="00000500000000000000" pitchFamily="50" charset="0"/>
            </a:endParaRPr>
          </a:p>
          <a:p>
            <a:endParaRPr lang="vi-VN" dirty="0">
              <a:latin typeface="Montserrat" panose="00000500000000000000" pitchFamily="50" charset="0"/>
            </a:endParaRPr>
          </a:p>
          <a:p>
            <a:endParaRPr lang="vi-VN" dirty="0">
              <a:latin typeface="Montserrat" panose="00000500000000000000" pitchFamily="50" charset="0"/>
            </a:endParaRPr>
          </a:p>
          <a:p>
            <a:endParaRPr lang="vi-VN" dirty="0">
              <a:latin typeface="Montserrat" panose="00000500000000000000" pitchFamily="50" charset="0"/>
            </a:endParaRPr>
          </a:p>
          <a:p>
            <a:pPr marL="285750" indent="-285750">
              <a:buFont typeface="Arial" panose="020B0604020202020204" pitchFamily="34" charset="0"/>
              <a:buChar char="•"/>
            </a:pPr>
            <a:r>
              <a:rPr lang="vi-VN" dirty="0" err="1">
                <a:latin typeface="Montserrat" panose="00000500000000000000" pitchFamily="50" charset="0"/>
              </a:rPr>
              <a:t>Nếu</a:t>
            </a:r>
            <a:r>
              <a:rPr lang="vi-VN" dirty="0">
                <a:latin typeface="Montserrat" panose="00000500000000000000" pitchFamily="50" charset="0"/>
              </a:rPr>
              <a:t> </a:t>
            </a:r>
            <a:r>
              <a:rPr lang="vi-VN" dirty="0" err="1">
                <a:latin typeface="Montserrat" panose="00000500000000000000" pitchFamily="50" charset="0"/>
              </a:rPr>
              <a:t>kết</a:t>
            </a:r>
            <a:r>
              <a:rPr lang="vi-VN" dirty="0">
                <a:latin typeface="Montserrat" panose="00000500000000000000" pitchFamily="50" charset="0"/>
              </a:rPr>
              <a:t> </a:t>
            </a:r>
            <a:r>
              <a:rPr lang="vi-VN" dirty="0" err="1">
                <a:latin typeface="Montserrat" panose="00000500000000000000" pitchFamily="50" charset="0"/>
              </a:rPr>
              <a:t>nối</a:t>
            </a:r>
            <a:r>
              <a:rPr lang="vi-VN" dirty="0">
                <a:latin typeface="Montserrat" panose="00000500000000000000" pitchFamily="50" charset="0"/>
              </a:rPr>
              <a:t> không thanh công , </a:t>
            </a:r>
            <a:r>
              <a:rPr lang="vi-VN" dirty="0" err="1">
                <a:latin typeface="Montserrat" panose="00000500000000000000" pitchFamily="50" charset="0"/>
              </a:rPr>
              <a:t>hàm</a:t>
            </a:r>
            <a:r>
              <a:rPr lang="vi-VN" dirty="0">
                <a:latin typeface="Montserrat" panose="00000500000000000000" pitchFamily="50" charset="0"/>
              </a:rPr>
              <a:t> </a:t>
            </a:r>
            <a:r>
              <a:rPr lang="vi-VN" dirty="0" err="1">
                <a:latin typeface="Montserrat" panose="00000500000000000000" pitchFamily="50" charset="0"/>
              </a:rPr>
              <a:t>connect</a:t>
            </a:r>
            <a:r>
              <a:rPr lang="vi-VN" dirty="0">
                <a:latin typeface="Montserrat" panose="00000500000000000000" pitchFamily="50" charset="0"/>
              </a:rPr>
              <a:t> </a:t>
            </a:r>
            <a:r>
              <a:rPr lang="vi-VN" dirty="0" err="1">
                <a:latin typeface="Montserrat" panose="00000500000000000000" pitchFamily="50" charset="0"/>
              </a:rPr>
              <a:t>sẽ</a:t>
            </a:r>
            <a:r>
              <a:rPr lang="vi-VN" dirty="0">
                <a:latin typeface="Montserrat" panose="00000500000000000000" pitchFamily="50" charset="0"/>
              </a:rPr>
              <a:t> </a:t>
            </a:r>
            <a:r>
              <a:rPr lang="vi-VN" dirty="0" err="1">
                <a:latin typeface="Montserrat" panose="00000500000000000000" pitchFamily="50" charset="0"/>
              </a:rPr>
              <a:t>cố</a:t>
            </a:r>
            <a:r>
              <a:rPr lang="vi-VN" dirty="0">
                <a:latin typeface="Montserrat" panose="00000500000000000000" pitchFamily="50" charset="0"/>
              </a:rPr>
              <a:t> </a:t>
            </a:r>
            <a:r>
              <a:rPr lang="vi-VN" dirty="0" err="1">
                <a:latin typeface="Montserrat" panose="00000500000000000000" pitchFamily="50" charset="0"/>
              </a:rPr>
              <a:t>gắng</a:t>
            </a:r>
            <a:r>
              <a:rPr lang="vi-VN" dirty="0">
                <a:latin typeface="Montserrat" panose="00000500000000000000" pitchFamily="50" charset="0"/>
              </a:rPr>
              <a:t> </a:t>
            </a:r>
            <a:r>
              <a:rPr lang="vi-VN" dirty="0" err="1">
                <a:latin typeface="Montserrat" panose="00000500000000000000" pitchFamily="50" charset="0"/>
              </a:rPr>
              <a:t>chờ</a:t>
            </a:r>
            <a:r>
              <a:rPr lang="vi-VN" dirty="0">
                <a:latin typeface="Montserrat" panose="00000500000000000000" pitchFamily="50" charset="0"/>
              </a:rPr>
              <a:t> </a:t>
            </a:r>
            <a:r>
              <a:rPr lang="vi-VN" dirty="0" err="1">
                <a:latin typeface="Montserrat" panose="00000500000000000000" pitchFamily="50" charset="0"/>
              </a:rPr>
              <a:t>kết</a:t>
            </a:r>
            <a:r>
              <a:rPr lang="vi-VN" dirty="0">
                <a:latin typeface="Montserrat" panose="00000500000000000000" pitchFamily="50" charset="0"/>
              </a:rPr>
              <a:t> </a:t>
            </a:r>
            <a:r>
              <a:rPr lang="vi-VN" dirty="0" err="1">
                <a:latin typeface="Montserrat" panose="00000500000000000000" pitchFamily="50" charset="0"/>
              </a:rPr>
              <a:t>nối</a:t>
            </a:r>
            <a:r>
              <a:rPr lang="vi-VN" dirty="0">
                <a:latin typeface="Montserrat" panose="00000500000000000000" pitchFamily="50" charset="0"/>
              </a:rPr>
              <a:t> </a:t>
            </a:r>
            <a:r>
              <a:rPr lang="vi-VN" dirty="0" err="1">
                <a:latin typeface="Montserrat" panose="00000500000000000000" pitchFamily="50" charset="0"/>
              </a:rPr>
              <a:t>lại</a:t>
            </a:r>
            <a:r>
              <a:rPr lang="vi-VN" dirty="0">
                <a:latin typeface="Montserrat" panose="00000500000000000000" pitchFamily="50" charset="0"/>
              </a:rPr>
              <a:t>. </a:t>
            </a:r>
            <a:r>
              <a:rPr lang="vi-VN" dirty="0" err="1">
                <a:latin typeface="Montserrat" panose="00000500000000000000" pitchFamily="50" charset="0"/>
              </a:rPr>
              <a:t>Nếu</a:t>
            </a:r>
            <a:r>
              <a:rPr lang="vi-VN" dirty="0">
                <a:latin typeface="Montserrat" panose="00000500000000000000" pitchFamily="50" charset="0"/>
              </a:rPr>
              <a:t> sau </a:t>
            </a:r>
            <a:r>
              <a:rPr lang="vi-VN" dirty="0" err="1">
                <a:latin typeface="Montserrat" panose="00000500000000000000" pitchFamily="50" charset="0"/>
              </a:rPr>
              <a:t>vài</a:t>
            </a:r>
            <a:r>
              <a:rPr lang="vi-VN" dirty="0">
                <a:latin typeface="Montserrat" panose="00000500000000000000" pitchFamily="50" charset="0"/>
              </a:rPr>
              <a:t> </a:t>
            </a:r>
            <a:r>
              <a:rPr lang="vi-VN" dirty="0" err="1">
                <a:latin typeface="Montserrat" panose="00000500000000000000" pitchFamily="50" charset="0"/>
              </a:rPr>
              <a:t>lần</a:t>
            </a:r>
            <a:r>
              <a:rPr lang="vi-VN" dirty="0">
                <a:latin typeface="Montserrat" panose="00000500000000000000" pitchFamily="50" charset="0"/>
              </a:rPr>
              <a:t> </a:t>
            </a:r>
            <a:r>
              <a:rPr lang="vi-VN" dirty="0" err="1">
                <a:latin typeface="Montserrat" panose="00000500000000000000" pitchFamily="50" charset="0"/>
              </a:rPr>
              <a:t>hàm</a:t>
            </a:r>
            <a:r>
              <a:rPr lang="vi-VN" dirty="0">
                <a:latin typeface="Montserrat" panose="00000500000000000000" pitchFamily="50" charset="0"/>
              </a:rPr>
              <a:t> </a:t>
            </a:r>
            <a:r>
              <a:rPr lang="vi-VN" dirty="0" err="1">
                <a:latin typeface="Montserrat" panose="00000500000000000000" pitchFamily="50" charset="0"/>
              </a:rPr>
              <a:t>này</a:t>
            </a:r>
            <a:r>
              <a:rPr lang="vi-VN" dirty="0">
                <a:latin typeface="Montserrat" panose="00000500000000000000" pitchFamily="50" charset="0"/>
              </a:rPr>
              <a:t> </a:t>
            </a:r>
            <a:r>
              <a:rPr lang="vi-VN" dirty="0" err="1">
                <a:latin typeface="Montserrat" panose="00000500000000000000" pitchFamily="50" charset="0"/>
              </a:rPr>
              <a:t>sẽ</a:t>
            </a:r>
            <a:r>
              <a:rPr lang="vi-VN" dirty="0">
                <a:latin typeface="Montserrat" panose="00000500000000000000" pitchFamily="50" charset="0"/>
              </a:rPr>
              <a:t> </a:t>
            </a:r>
            <a:r>
              <a:rPr lang="vi-VN" dirty="0" err="1">
                <a:latin typeface="Montserrat" panose="00000500000000000000" pitchFamily="50" charset="0"/>
              </a:rPr>
              <a:t>trả</a:t>
            </a:r>
            <a:r>
              <a:rPr lang="vi-VN" dirty="0">
                <a:latin typeface="Montserrat" panose="00000500000000000000" pitchFamily="50" charset="0"/>
              </a:rPr>
              <a:t> </a:t>
            </a:r>
            <a:r>
              <a:rPr lang="vi-VN" dirty="0" err="1">
                <a:latin typeface="Montserrat" panose="00000500000000000000" pitchFamily="50" charset="0"/>
              </a:rPr>
              <a:t>về</a:t>
            </a:r>
            <a:r>
              <a:rPr lang="vi-VN" dirty="0">
                <a:latin typeface="Montserrat" panose="00000500000000000000" pitchFamily="50" charset="0"/>
              </a:rPr>
              <a:t> </a:t>
            </a:r>
            <a:r>
              <a:rPr lang="vi-VN" dirty="0" err="1">
                <a:latin typeface="Montserrat" panose="00000500000000000000" pitchFamily="50" charset="0"/>
              </a:rPr>
              <a:t>ETIMEOUT</a:t>
            </a:r>
            <a:endParaRPr lang="vi-VN" dirty="0">
              <a:latin typeface="Montserrat" panose="00000500000000000000" pitchFamily="50" charset="0"/>
            </a:endParaRPr>
          </a:p>
          <a:p>
            <a:endParaRPr lang="vi-VN" dirty="0">
              <a:latin typeface="Montserrat" panose="00000500000000000000" pitchFamily="50" charset="0"/>
            </a:endParaRPr>
          </a:p>
          <a:p>
            <a:endParaRPr lang="en-US" dirty="0">
              <a:latin typeface="Montserrat" panose="00000500000000000000" pitchFamily="50" charset="0"/>
            </a:endParaRPr>
          </a:p>
        </p:txBody>
      </p:sp>
      <p:pic>
        <p:nvPicPr>
          <p:cNvPr id="9" name="Picture 8">
            <a:extLst>
              <a:ext uri="{FF2B5EF4-FFF2-40B4-BE49-F238E27FC236}">
                <a16:creationId xmlns:a16="http://schemas.microsoft.com/office/drawing/2014/main" id="{0A17B452-0A5A-4DE6-B1A4-D03C97AA760F}"/>
              </a:ext>
            </a:extLst>
          </p:cNvPr>
          <p:cNvPicPr>
            <a:picLocks noChangeAspect="1"/>
          </p:cNvPicPr>
          <p:nvPr/>
        </p:nvPicPr>
        <p:blipFill>
          <a:blip r:embed="rId3"/>
          <a:stretch>
            <a:fillRect/>
          </a:stretch>
        </p:blipFill>
        <p:spPr>
          <a:xfrm>
            <a:off x="488950" y="2861515"/>
            <a:ext cx="6630325" cy="381053"/>
          </a:xfrm>
          <a:prstGeom prst="rect">
            <a:avLst/>
          </a:prstGeom>
        </p:spPr>
      </p:pic>
      <p:pic>
        <p:nvPicPr>
          <p:cNvPr id="11" name="Picture 10">
            <a:extLst>
              <a:ext uri="{FF2B5EF4-FFF2-40B4-BE49-F238E27FC236}">
                <a16:creationId xmlns:a16="http://schemas.microsoft.com/office/drawing/2014/main" id="{C6D26DD7-F57E-45B3-BC85-62E2BA84A0E8}"/>
              </a:ext>
            </a:extLst>
          </p:cNvPr>
          <p:cNvPicPr>
            <a:picLocks noChangeAspect="1"/>
          </p:cNvPicPr>
          <p:nvPr/>
        </p:nvPicPr>
        <p:blipFill>
          <a:blip r:embed="rId4"/>
          <a:stretch>
            <a:fillRect/>
          </a:stretch>
        </p:blipFill>
        <p:spPr>
          <a:xfrm>
            <a:off x="629425" y="4243818"/>
            <a:ext cx="5294273" cy="1159203"/>
          </a:xfrm>
          <a:prstGeom prst="rect">
            <a:avLst/>
          </a:prstGeom>
        </p:spPr>
      </p:pic>
    </p:spTree>
    <p:extLst>
      <p:ext uri="{BB962C8B-B14F-4D97-AF65-F5344CB8AC3E}">
        <p14:creationId xmlns:p14="http://schemas.microsoft.com/office/powerpoint/2010/main" val="12504141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FB62C-D1B6-4FE6-A670-AC4BD40DC0F4}"/>
              </a:ext>
            </a:extLst>
          </p:cNvPr>
          <p:cNvSpPr>
            <a:spLocks noGrp="1"/>
          </p:cNvSpPr>
          <p:nvPr>
            <p:ph type="title"/>
          </p:nvPr>
        </p:nvSpPr>
        <p:spPr>
          <a:xfrm>
            <a:off x="488950" y="-193847"/>
            <a:ext cx="8026400" cy="1325563"/>
          </a:xfrm>
        </p:spPr>
        <p:txBody>
          <a:bodyPr/>
          <a:lstStyle/>
          <a:p>
            <a:r>
              <a:rPr lang="vi-VN" dirty="0"/>
              <a:t>3. </a:t>
            </a:r>
            <a:r>
              <a:rPr lang="vi-VN" dirty="0" err="1"/>
              <a:t>Cách</a:t>
            </a:r>
            <a:r>
              <a:rPr lang="vi-VN" dirty="0"/>
              <a:t> </a:t>
            </a:r>
            <a:r>
              <a:rPr lang="vi-VN" dirty="0" err="1"/>
              <a:t>socket</a:t>
            </a:r>
            <a:r>
              <a:rPr lang="vi-VN" dirty="0"/>
              <a:t> </a:t>
            </a:r>
            <a:r>
              <a:rPr lang="vi-VN" dirty="0" err="1"/>
              <a:t>làm</a:t>
            </a:r>
            <a:r>
              <a:rPr lang="vi-VN" dirty="0"/>
              <a:t> </a:t>
            </a:r>
            <a:r>
              <a:rPr lang="vi-VN" dirty="0" err="1"/>
              <a:t>việc</a:t>
            </a:r>
            <a:endParaRPr lang="en-US" dirty="0"/>
          </a:p>
        </p:txBody>
      </p:sp>
      <p:sp>
        <p:nvSpPr>
          <p:cNvPr id="3" name="Text Placeholder 2">
            <a:extLst>
              <a:ext uri="{FF2B5EF4-FFF2-40B4-BE49-F238E27FC236}">
                <a16:creationId xmlns:a16="http://schemas.microsoft.com/office/drawing/2014/main" id="{A8425E70-606F-49A4-8D02-C6F9D2DB5B58}"/>
              </a:ext>
            </a:extLst>
          </p:cNvPr>
          <p:cNvSpPr>
            <a:spLocks noGrp="1"/>
          </p:cNvSpPr>
          <p:nvPr>
            <p:ph type="body" idx="1"/>
          </p:nvPr>
        </p:nvSpPr>
        <p:spPr/>
        <p:txBody>
          <a:bodyPr>
            <a:normAutofit/>
          </a:bodyPr>
          <a:lstStyle/>
          <a:p>
            <a:r>
              <a:rPr lang="vi-VN" sz="2000" b="1" dirty="0">
                <a:latin typeface="Montserrat" panose="00000500000000000000" pitchFamily="50" charset="0"/>
              </a:rPr>
              <a:t>3.7  </a:t>
            </a:r>
            <a:r>
              <a:rPr lang="vi-VN" sz="2000" b="1" dirty="0" err="1">
                <a:latin typeface="Montserrat" panose="00000500000000000000" pitchFamily="50" charset="0"/>
              </a:rPr>
              <a:t>Đóng</a:t>
            </a:r>
            <a:r>
              <a:rPr lang="vi-VN" sz="2000" b="1" dirty="0">
                <a:latin typeface="Montserrat" panose="00000500000000000000" pitchFamily="50" charset="0"/>
              </a:rPr>
              <a:t> </a:t>
            </a:r>
            <a:r>
              <a:rPr lang="vi-VN" sz="2000" b="1" dirty="0" err="1">
                <a:latin typeface="Montserrat" panose="00000500000000000000" pitchFamily="50" charset="0"/>
              </a:rPr>
              <a:t>kết</a:t>
            </a:r>
            <a:r>
              <a:rPr lang="vi-VN" sz="2000" b="1" dirty="0">
                <a:latin typeface="Montserrat" panose="00000500000000000000" pitchFamily="50" charset="0"/>
              </a:rPr>
              <a:t> </a:t>
            </a:r>
            <a:r>
              <a:rPr lang="vi-VN" sz="2000" b="1" dirty="0" err="1">
                <a:latin typeface="Montserrat" panose="00000500000000000000" pitchFamily="50" charset="0"/>
              </a:rPr>
              <a:t>nối</a:t>
            </a:r>
            <a:r>
              <a:rPr lang="vi-VN" sz="2000" b="1" dirty="0">
                <a:latin typeface="Montserrat" panose="00000500000000000000" pitchFamily="50" charset="0"/>
              </a:rPr>
              <a:t>: </a:t>
            </a:r>
          </a:p>
          <a:p>
            <a:endParaRPr lang="vi-VN" sz="2000" b="1" dirty="0">
              <a:latin typeface="Montserrat" panose="00000500000000000000" pitchFamily="50" charset="0"/>
            </a:endParaRPr>
          </a:p>
          <a:p>
            <a:r>
              <a:rPr lang="vi-VN" sz="2000" dirty="0">
                <a:latin typeface="Montserrat" panose="00000500000000000000" pitchFamily="50" charset="0"/>
              </a:rPr>
              <a:t>Ta </a:t>
            </a:r>
            <a:r>
              <a:rPr lang="vi-VN" sz="2000" dirty="0" err="1">
                <a:latin typeface="Montserrat" panose="00000500000000000000" pitchFamily="50" charset="0"/>
              </a:rPr>
              <a:t>cần</a:t>
            </a:r>
            <a:r>
              <a:rPr lang="vi-VN" sz="2000" dirty="0">
                <a:latin typeface="Montserrat" panose="00000500000000000000" pitchFamily="50" charset="0"/>
              </a:rPr>
              <a:t> </a:t>
            </a:r>
            <a:r>
              <a:rPr lang="vi-VN" sz="2000" dirty="0" err="1">
                <a:latin typeface="Montserrat" panose="00000500000000000000" pitchFamily="50" charset="0"/>
              </a:rPr>
              <a:t>phải</a:t>
            </a:r>
            <a:r>
              <a:rPr lang="vi-VN" sz="2000" dirty="0">
                <a:latin typeface="Montserrat" panose="00000500000000000000" pitchFamily="50" charset="0"/>
              </a:rPr>
              <a:t> </a:t>
            </a:r>
            <a:r>
              <a:rPr lang="vi-VN" sz="2000" dirty="0" err="1">
                <a:latin typeface="Montserrat" panose="00000500000000000000" pitchFamily="50" charset="0"/>
              </a:rPr>
              <a:t>có</a:t>
            </a:r>
            <a:r>
              <a:rPr lang="vi-VN" sz="2000" dirty="0">
                <a:latin typeface="Montserrat" panose="00000500000000000000" pitchFamily="50" charset="0"/>
              </a:rPr>
              <a:t> </a:t>
            </a:r>
            <a:r>
              <a:rPr lang="vi-VN" sz="2000" dirty="0" err="1">
                <a:latin typeface="Montserrat" panose="00000500000000000000" pitchFamily="50" charset="0"/>
              </a:rPr>
              <a:t>trách</a:t>
            </a:r>
            <a:r>
              <a:rPr lang="vi-VN" sz="2000" dirty="0">
                <a:latin typeface="Montserrat" panose="00000500000000000000" pitchFamily="50" charset="0"/>
              </a:rPr>
              <a:t> </a:t>
            </a:r>
            <a:r>
              <a:rPr lang="vi-VN" sz="2000" dirty="0" err="1">
                <a:latin typeface="Montserrat" panose="00000500000000000000" pitchFamily="50" charset="0"/>
              </a:rPr>
              <a:t>nhiệm</a:t>
            </a:r>
            <a:r>
              <a:rPr lang="vi-VN" sz="2000" dirty="0">
                <a:latin typeface="Montserrat" panose="00000500000000000000" pitchFamily="50" charset="0"/>
              </a:rPr>
              <a:t> </a:t>
            </a:r>
            <a:r>
              <a:rPr lang="vi-VN" sz="2000" dirty="0" err="1">
                <a:latin typeface="Montserrat" panose="00000500000000000000" pitchFamily="50" charset="0"/>
              </a:rPr>
              <a:t>đóng</a:t>
            </a:r>
            <a:r>
              <a:rPr lang="vi-VN" sz="2000" dirty="0">
                <a:latin typeface="Montserrat" panose="00000500000000000000" pitchFamily="50" charset="0"/>
              </a:rPr>
              <a:t> </a:t>
            </a:r>
            <a:r>
              <a:rPr lang="vi-VN" sz="2000" dirty="0" err="1">
                <a:latin typeface="Montserrat" panose="00000500000000000000" pitchFamily="50" charset="0"/>
              </a:rPr>
              <a:t>kết</a:t>
            </a:r>
            <a:r>
              <a:rPr lang="vi-VN" sz="2000" dirty="0">
                <a:latin typeface="Montserrat" panose="00000500000000000000" pitchFamily="50" charset="0"/>
              </a:rPr>
              <a:t> </a:t>
            </a:r>
            <a:r>
              <a:rPr lang="vi-VN" sz="2000" dirty="0" err="1">
                <a:latin typeface="Montserrat" panose="00000500000000000000" pitchFamily="50" charset="0"/>
              </a:rPr>
              <a:t>nối</a:t>
            </a:r>
            <a:r>
              <a:rPr lang="vi-VN" sz="2000" dirty="0">
                <a:latin typeface="Montserrat" panose="00000500000000000000" pitchFamily="50" charset="0"/>
              </a:rPr>
              <a:t> </a:t>
            </a:r>
            <a:r>
              <a:rPr lang="vi-VN" sz="2000" dirty="0" err="1">
                <a:latin typeface="Montserrat" panose="00000500000000000000" pitchFamily="50" charset="0"/>
              </a:rPr>
              <a:t>tạo</a:t>
            </a:r>
            <a:r>
              <a:rPr lang="vi-VN" sz="2000" dirty="0">
                <a:latin typeface="Montserrat" panose="00000500000000000000" pitchFamily="50" charset="0"/>
              </a:rPr>
              <a:t> ra</a:t>
            </a:r>
          </a:p>
          <a:p>
            <a:r>
              <a:rPr lang="vi-VN" sz="2000" dirty="0" err="1">
                <a:latin typeface="Montserrat" panose="00000500000000000000" pitchFamily="50" charset="0"/>
              </a:rPr>
              <a:t>Để</a:t>
            </a:r>
            <a:r>
              <a:rPr lang="vi-VN" sz="2000" dirty="0">
                <a:latin typeface="Montserrat" panose="00000500000000000000" pitchFamily="50" charset="0"/>
              </a:rPr>
              <a:t> </a:t>
            </a:r>
            <a:r>
              <a:rPr lang="vi-VN" sz="2000" dirty="0" err="1">
                <a:latin typeface="Montserrat" panose="00000500000000000000" pitchFamily="50" charset="0"/>
              </a:rPr>
              <a:t>đảm</a:t>
            </a:r>
            <a:r>
              <a:rPr lang="vi-VN" sz="2000" dirty="0">
                <a:latin typeface="Montserrat" panose="00000500000000000000" pitchFamily="50" charset="0"/>
              </a:rPr>
              <a:t> </a:t>
            </a:r>
            <a:r>
              <a:rPr lang="vi-VN" sz="2000" dirty="0" err="1">
                <a:latin typeface="Montserrat" panose="00000500000000000000" pitchFamily="50" charset="0"/>
              </a:rPr>
              <a:t>bảo</a:t>
            </a:r>
            <a:r>
              <a:rPr lang="vi-VN" sz="2000" dirty="0">
                <a:latin typeface="Montserrat" panose="00000500000000000000" pitchFamily="50" charset="0"/>
              </a:rPr>
              <a:t> </a:t>
            </a:r>
            <a:r>
              <a:rPr lang="vi-VN" sz="2000" dirty="0" err="1">
                <a:latin typeface="Montserrat" panose="00000500000000000000" pitchFamily="50" charset="0"/>
              </a:rPr>
              <a:t>tài</a:t>
            </a:r>
            <a:r>
              <a:rPr lang="vi-VN" sz="2000" dirty="0">
                <a:latin typeface="Montserrat" panose="00000500000000000000" pitchFamily="50" charset="0"/>
              </a:rPr>
              <a:t> nguyên </a:t>
            </a:r>
            <a:r>
              <a:rPr lang="vi-VN" sz="2000" dirty="0" err="1">
                <a:latin typeface="Montserrat" panose="00000500000000000000" pitchFamily="50" charset="0"/>
              </a:rPr>
              <a:t>và</a:t>
            </a:r>
            <a:r>
              <a:rPr lang="vi-VN" sz="2000" dirty="0">
                <a:latin typeface="Montserrat" panose="00000500000000000000" pitchFamily="50" charset="0"/>
              </a:rPr>
              <a:t> </a:t>
            </a:r>
            <a:r>
              <a:rPr lang="vi-VN" sz="2000" dirty="0" err="1">
                <a:latin typeface="Montserrat" panose="00000500000000000000" pitchFamily="50" charset="0"/>
              </a:rPr>
              <a:t>đảm</a:t>
            </a:r>
            <a:r>
              <a:rPr lang="vi-VN" sz="2000" dirty="0">
                <a:latin typeface="Montserrat" panose="00000500000000000000" pitchFamily="50" charset="0"/>
              </a:rPr>
              <a:t> </a:t>
            </a:r>
            <a:r>
              <a:rPr lang="vi-VN" sz="2000" dirty="0" err="1">
                <a:latin typeface="Montserrat" panose="00000500000000000000" pitchFamily="50" charset="0"/>
              </a:rPr>
              <a:t>bảo</a:t>
            </a:r>
            <a:r>
              <a:rPr lang="vi-VN" sz="2000" dirty="0">
                <a:latin typeface="Montserrat" panose="00000500000000000000" pitchFamily="50" charset="0"/>
              </a:rPr>
              <a:t> </a:t>
            </a:r>
            <a:r>
              <a:rPr lang="vi-VN" sz="2000" dirty="0" err="1">
                <a:latin typeface="Montserrat" panose="00000500000000000000" pitchFamily="50" charset="0"/>
              </a:rPr>
              <a:t>dữ</a:t>
            </a:r>
            <a:r>
              <a:rPr lang="vi-VN" sz="2000" dirty="0">
                <a:latin typeface="Montserrat" panose="00000500000000000000" pitchFamily="50" charset="0"/>
              </a:rPr>
              <a:t> </a:t>
            </a:r>
            <a:r>
              <a:rPr lang="vi-VN" sz="2000" dirty="0" err="1">
                <a:latin typeface="Montserrat" panose="00000500000000000000" pitchFamily="50" charset="0"/>
              </a:rPr>
              <a:t>liệu</a:t>
            </a:r>
            <a:r>
              <a:rPr lang="vi-VN" sz="2000" dirty="0">
                <a:latin typeface="Montserrat" panose="00000500000000000000" pitchFamily="50" charset="0"/>
              </a:rPr>
              <a:t> </a:t>
            </a:r>
            <a:r>
              <a:rPr lang="vi-VN" sz="2000" dirty="0" err="1">
                <a:latin typeface="Montserrat" panose="00000500000000000000" pitchFamily="50" charset="0"/>
              </a:rPr>
              <a:t>đã</a:t>
            </a:r>
            <a:r>
              <a:rPr lang="vi-VN" sz="2000" dirty="0">
                <a:latin typeface="Montserrat" panose="00000500000000000000" pitchFamily="50" charset="0"/>
              </a:rPr>
              <a:t> </a:t>
            </a:r>
            <a:r>
              <a:rPr lang="vi-VN" sz="2000" dirty="0" err="1">
                <a:latin typeface="Montserrat" panose="00000500000000000000" pitchFamily="50" charset="0"/>
              </a:rPr>
              <a:t>chuyển</a:t>
            </a:r>
            <a:r>
              <a:rPr lang="vi-VN" sz="2000" dirty="0">
                <a:latin typeface="Montserrat" panose="00000500000000000000" pitchFamily="50" charset="0"/>
              </a:rPr>
              <a:t> </a:t>
            </a:r>
            <a:r>
              <a:rPr lang="vi-VN" sz="2000" dirty="0" err="1">
                <a:latin typeface="Montserrat" panose="00000500000000000000" pitchFamily="50" charset="0"/>
              </a:rPr>
              <a:t>tải</a:t>
            </a:r>
            <a:r>
              <a:rPr lang="vi-VN" sz="2000" dirty="0">
                <a:latin typeface="Montserrat" panose="00000500000000000000" pitchFamily="50" charset="0"/>
              </a:rPr>
              <a:t> hoan </a:t>
            </a:r>
            <a:r>
              <a:rPr lang="vi-VN" sz="2000" dirty="0" err="1">
                <a:latin typeface="Montserrat" panose="00000500000000000000" pitchFamily="50" charset="0"/>
              </a:rPr>
              <a:t>tất</a:t>
            </a:r>
            <a:r>
              <a:rPr lang="vi-VN" sz="2000" dirty="0">
                <a:latin typeface="Montserrat" panose="00000500000000000000" pitchFamily="50" charset="0"/>
              </a:rPr>
              <a:t> ở </a:t>
            </a:r>
            <a:r>
              <a:rPr lang="vi-VN" sz="2000" dirty="0" err="1">
                <a:latin typeface="Montserrat" panose="00000500000000000000" pitchFamily="50" charset="0"/>
              </a:rPr>
              <a:t>cả</a:t>
            </a:r>
            <a:r>
              <a:rPr lang="vi-VN" sz="2000" dirty="0">
                <a:latin typeface="Montserrat" panose="00000500000000000000" pitchFamily="50" charset="0"/>
              </a:rPr>
              <a:t> nơi </a:t>
            </a:r>
            <a:r>
              <a:rPr lang="vi-VN" sz="2000" dirty="0" err="1">
                <a:latin typeface="Montserrat" panose="00000500000000000000" pitchFamily="50" charset="0"/>
              </a:rPr>
              <a:t>gửi</a:t>
            </a:r>
            <a:r>
              <a:rPr lang="vi-VN" sz="2000" dirty="0">
                <a:latin typeface="Montserrat" panose="00000500000000000000" pitchFamily="50" charset="0"/>
              </a:rPr>
              <a:t> </a:t>
            </a:r>
            <a:r>
              <a:rPr lang="vi-VN" sz="2000" dirty="0" err="1">
                <a:latin typeface="Montserrat" panose="00000500000000000000" pitchFamily="50" charset="0"/>
              </a:rPr>
              <a:t>và</a:t>
            </a:r>
            <a:r>
              <a:rPr lang="vi-VN" sz="2000" dirty="0">
                <a:latin typeface="Montserrat" panose="00000500000000000000" pitchFamily="50" charset="0"/>
              </a:rPr>
              <a:t> </a:t>
            </a:r>
            <a:r>
              <a:rPr lang="vi-VN" sz="2000" dirty="0" err="1">
                <a:latin typeface="Montserrat" panose="00000500000000000000" pitchFamily="50" charset="0"/>
              </a:rPr>
              <a:t>nhận</a:t>
            </a:r>
            <a:endParaRPr lang="vi-VN" sz="2000" dirty="0">
              <a:latin typeface="Montserrat" panose="00000500000000000000" pitchFamily="50" charset="0"/>
            </a:endParaRPr>
          </a:p>
          <a:p>
            <a:endParaRPr lang="vi-VN" sz="2000" dirty="0">
              <a:latin typeface="Montserrat" panose="00000500000000000000" pitchFamily="50" charset="0"/>
            </a:endParaRPr>
          </a:p>
          <a:p>
            <a:endParaRPr lang="vi-VN" sz="2000" dirty="0">
              <a:latin typeface="Montserrat" panose="00000500000000000000" pitchFamily="50" charset="0"/>
            </a:endParaRPr>
          </a:p>
          <a:p>
            <a:r>
              <a:rPr lang="vi-VN" sz="2000" dirty="0">
                <a:latin typeface="Montserrat" panose="00000500000000000000" pitchFamily="50" charset="0"/>
              </a:rPr>
              <a:t>Thông </a:t>
            </a:r>
            <a:r>
              <a:rPr lang="vi-VN" sz="2000" dirty="0" err="1">
                <a:latin typeface="Montserrat" panose="00000500000000000000" pitchFamily="50" charset="0"/>
              </a:rPr>
              <a:t>thường</a:t>
            </a:r>
            <a:r>
              <a:rPr lang="vi-VN" sz="2000" dirty="0">
                <a:latin typeface="Montserrat" panose="00000500000000000000" pitchFamily="50" charset="0"/>
              </a:rPr>
              <a:t> </a:t>
            </a:r>
            <a:r>
              <a:rPr lang="vi-VN" sz="2000" dirty="0" err="1">
                <a:latin typeface="Montserrat" panose="00000500000000000000" pitchFamily="50" charset="0"/>
              </a:rPr>
              <a:t>close</a:t>
            </a:r>
            <a:r>
              <a:rPr lang="vi-VN" sz="2000" dirty="0">
                <a:latin typeface="Montserrat" panose="00000500000000000000" pitchFamily="50" charset="0"/>
              </a:rPr>
              <a:t>() </a:t>
            </a:r>
            <a:r>
              <a:rPr lang="vi-VN" sz="2000" dirty="0" err="1">
                <a:latin typeface="Montserrat" panose="00000500000000000000" pitchFamily="50" charset="0"/>
              </a:rPr>
              <a:t>trở</a:t>
            </a:r>
            <a:r>
              <a:rPr lang="vi-VN" sz="2000" dirty="0">
                <a:latin typeface="Montserrat" panose="00000500000000000000" pitchFamily="50" charset="0"/>
              </a:rPr>
              <a:t> </a:t>
            </a:r>
            <a:r>
              <a:rPr lang="vi-VN" sz="2000" dirty="0" err="1">
                <a:latin typeface="Montserrat" panose="00000500000000000000" pitchFamily="50" charset="0"/>
              </a:rPr>
              <a:t>về</a:t>
            </a:r>
            <a:r>
              <a:rPr lang="vi-VN" sz="2000" dirty="0">
                <a:latin typeface="Montserrat" panose="00000500000000000000" pitchFamily="50" charset="0"/>
              </a:rPr>
              <a:t> ngay </a:t>
            </a:r>
            <a:r>
              <a:rPr lang="vi-VN" sz="2000" dirty="0" err="1">
                <a:latin typeface="Montserrat" panose="00000500000000000000" pitchFamily="50" charset="0"/>
              </a:rPr>
              <a:t>tức</a:t>
            </a:r>
            <a:r>
              <a:rPr lang="vi-VN" sz="2000" dirty="0">
                <a:latin typeface="Montserrat" panose="00000500000000000000" pitchFamily="50" charset="0"/>
              </a:rPr>
              <a:t> </a:t>
            </a:r>
            <a:r>
              <a:rPr lang="vi-VN" sz="2000" dirty="0" err="1">
                <a:latin typeface="Montserrat" panose="00000500000000000000" pitchFamily="50" charset="0"/>
              </a:rPr>
              <a:t>khắc</a:t>
            </a:r>
            <a:r>
              <a:rPr lang="vi-VN" sz="2000" dirty="0">
                <a:latin typeface="Montserrat" panose="00000500000000000000" pitchFamily="50" charset="0"/>
              </a:rPr>
              <a:t> , tuy nhiên </a:t>
            </a:r>
            <a:r>
              <a:rPr lang="vi-VN" sz="2000" dirty="0" err="1">
                <a:latin typeface="Montserrat" panose="00000500000000000000" pitchFamily="50" charset="0"/>
              </a:rPr>
              <a:t>close</a:t>
            </a:r>
            <a:r>
              <a:rPr lang="vi-VN" sz="2000" dirty="0">
                <a:latin typeface="Montserrat" panose="00000500000000000000" pitchFamily="50" charset="0"/>
              </a:rPr>
              <a:t>() </a:t>
            </a:r>
            <a:r>
              <a:rPr lang="vi-VN" sz="2000" dirty="0" err="1">
                <a:latin typeface="Montserrat" panose="00000500000000000000" pitchFamily="50" charset="0"/>
              </a:rPr>
              <a:t>có</a:t>
            </a:r>
            <a:r>
              <a:rPr lang="vi-VN" sz="2000" dirty="0">
                <a:latin typeface="Montserrat" panose="00000500000000000000" pitchFamily="50" charset="0"/>
              </a:rPr>
              <a:t> </a:t>
            </a:r>
            <a:r>
              <a:rPr lang="vi-VN" sz="2000" dirty="0" err="1">
                <a:latin typeface="Montserrat" panose="00000500000000000000" pitchFamily="50" charset="0"/>
              </a:rPr>
              <a:t>thể</a:t>
            </a:r>
            <a:r>
              <a:rPr lang="vi-VN" sz="2000" dirty="0">
                <a:latin typeface="Montserrat" panose="00000500000000000000" pitchFamily="50" charset="0"/>
              </a:rPr>
              <a:t> rơi </a:t>
            </a:r>
            <a:r>
              <a:rPr lang="vi-VN" sz="2000" dirty="0" err="1">
                <a:latin typeface="Montserrat" panose="00000500000000000000" pitchFamily="50" charset="0"/>
              </a:rPr>
              <a:t>vào</a:t>
            </a:r>
            <a:r>
              <a:rPr lang="vi-VN" sz="2000" dirty="0">
                <a:latin typeface="Montserrat" panose="00000500000000000000" pitchFamily="50" charset="0"/>
              </a:rPr>
              <a:t> </a:t>
            </a:r>
            <a:r>
              <a:rPr lang="vi-VN" sz="2000" dirty="0" err="1">
                <a:latin typeface="Montserrat" panose="00000500000000000000" pitchFamily="50" charset="0"/>
              </a:rPr>
              <a:t>trạng</a:t>
            </a:r>
            <a:r>
              <a:rPr lang="vi-VN" sz="2000" dirty="0">
                <a:latin typeface="Montserrat" panose="00000500000000000000" pitchFamily="50" charset="0"/>
              </a:rPr>
              <a:t> </a:t>
            </a:r>
            <a:r>
              <a:rPr lang="vi-VN" sz="2000" dirty="0" err="1">
                <a:latin typeface="Montserrat" panose="00000500000000000000" pitchFamily="50" charset="0"/>
              </a:rPr>
              <a:t>thái</a:t>
            </a:r>
            <a:r>
              <a:rPr lang="vi-VN" sz="2000" dirty="0">
                <a:latin typeface="Montserrat" panose="00000500000000000000" pitchFamily="50" charset="0"/>
              </a:rPr>
              <a:t> </a:t>
            </a:r>
            <a:r>
              <a:rPr lang="vi-VN" sz="2000" dirty="0" err="1">
                <a:latin typeface="Montserrat" panose="00000500000000000000" pitchFamily="50" charset="0"/>
              </a:rPr>
              <a:t>chờ</a:t>
            </a:r>
            <a:r>
              <a:rPr lang="vi-VN" sz="2000" dirty="0">
                <a:latin typeface="Montserrat" panose="00000500000000000000" pitchFamily="50" charset="0"/>
              </a:rPr>
              <a:t> </a:t>
            </a:r>
            <a:r>
              <a:rPr lang="vi-VN" sz="2000" dirty="0" err="1">
                <a:latin typeface="Montserrat" panose="00000500000000000000" pitchFamily="50" charset="0"/>
              </a:rPr>
              <a:t>nếu</a:t>
            </a:r>
            <a:r>
              <a:rPr lang="vi-VN" sz="2000" dirty="0">
                <a:latin typeface="Montserrat" panose="00000500000000000000" pitchFamily="50" charset="0"/>
              </a:rPr>
              <a:t> </a:t>
            </a:r>
            <a:r>
              <a:rPr lang="vi-VN" sz="2000" dirty="0" err="1">
                <a:latin typeface="Montserrat" panose="00000500000000000000" pitchFamily="50" charset="0"/>
              </a:rPr>
              <a:t>socket</a:t>
            </a:r>
            <a:r>
              <a:rPr lang="vi-VN" sz="2000" dirty="0">
                <a:latin typeface="Montserrat" panose="00000500000000000000" pitchFamily="50" charset="0"/>
              </a:rPr>
              <a:t> </a:t>
            </a:r>
            <a:r>
              <a:rPr lang="vi-VN" sz="2000" dirty="0" err="1">
                <a:latin typeface="Montserrat" panose="00000500000000000000" pitchFamily="50" charset="0"/>
              </a:rPr>
              <a:t>của</a:t>
            </a:r>
            <a:r>
              <a:rPr lang="vi-VN" sz="2000" dirty="0">
                <a:latin typeface="Montserrat" panose="00000500000000000000" pitchFamily="50" charset="0"/>
              </a:rPr>
              <a:t> </a:t>
            </a:r>
            <a:r>
              <a:rPr lang="vi-VN" sz="2000" dirty="0" err="1">
                <a:latin typeface="Montserrat" panose="00000500000000000000" pitchFamily="50" charset="0"/>
              </a:rPr>
              <a:t>bạn</a:t>
            </a:r>
            <a:r>
              <a:rPr lang="vi-VN" sz="2000" dirty="0">
                <a:latin typeface="Montserrat" panose="00000500000000000000" pitchFamily="50" charset="0"/>
              </a:rPr>
              <a:t> </a:t>
            </a:r>
            <a:r>
              <a:rPr lang="vi-VN" sz="2000" dirty="0" err="1">
                <a:latin typeface="Montserrat" panose="00000500000000000000" pitchFamily="50" charset="0"/>
              </a:rPr>
              <a:t>thiết</a:t>
            </a:r>
            <a:r>
              <a:rPr lang="vi-VN" sz="2000" dirty="0">
                <a:latin typeface="Montserrat" panose="00000500000000000000" pitchFamily="50" charset="0"/>
              </a:rPr>
              <a:t> </a:t>
            </a:r>
            <a:r>
              <a:rPr lang="vi-VN" sz="2000" dirty="0" err="1">
                <a:latin typeface="Montserrat" panose="00000500000000000000" pitchFamily="50" charset="0"/>
              </a:rPr>
              <a:t>lặp</a:t>
            </a:r>
            <a:r>
              <a:rPr lang="vi-VN" sz="2000" dirty="0">
                <a:latin typeface="Montserrat" panose="00000500000000000000" pitchFamily="50" charset="0"/>
              </a:rPr>
              <a:t> </a:t>
            </a:r>
            <a:r>
              <a:rPr lang="vi-VN" sz="2000" dirty="0" err="1">
                <a:latin typeface="Montserrat" panose="00000500000000000000" pitchFamily="50" charset="0"/>
              </a:rPr>
              <a:t>kiểu</a:t>
            </a:r>
            <a:r>
              <a:rPr lang="vi-VN" sz="2000" dirty="0">
                <a:latin typeface="Montserrat" panose="00000500000000000000" pitchFamily="50" charset="0"/>
              </a:rPr>
              <a:t> </a:t>
            </a:r>
            <a:r>
              <a:rPr lang="vi-VN" sz="2000" dirty="0" err="1">
                <a:latin typeface="Montserrat" panose="00000500000000000000" pitchFamily="50" charset="0"/>
              </a:rPr>
              <a:t>SOCK_STREAM</a:t>
            </a:r>
            <a:r>
              <a:rPr lang="vi-VN" sz="2000" dirty="0">
                <a:latin typeface="Montserrat" panose="00000500000000000000" pitchFamily="50" charset="0"/>
              </a:rPr>
              <a:t>, </a:t>
            </a:r>
            <a:r>
              <a:rPr lang="vi-VN" sz="2000" dirty="0" err="1">
                <a:latin typeface="Montserrat" panose="00000500000000000000" pitchFamily="50" charset="0"/>
              </a:rPr>
              <a:t>SOCK_LINGER</a:t>
            </a:r>
            <a:r>
              <a:rPr lang="vi-VN" sz="2000" dirty="0">
                <a:latin typeface="Montserrat" panose="00000500000000000000" pitchFamily="50" charset="0"/>
              </a:rPr>
              <a:t> </a:t>
            </a:r>
            <a:r>
              <a:rPr lang="vi-VN" sz="2000" dirty="0" err="1">
                <a:latin typeface="Montserrat" panose="00000500000000000000" pitchFamily="50" charset="0"/>
              </a:rPr>
              <a:t>và</a:t>
            </a:r>
            <a:r>
              <a:rPr lang="vi-VN" sz="2000" dirty="0">
                <a:latin typeface="Montserrat" panose="00000500000000000000" pitchFamily="50" charset="0"/>
              </a:rPr>
              <a:t> </a:t>
            </a:r>
            <a:r>
              <a:rPr lang="vi-VN" sz="2000" dirty="0" err="1">
                <a:latin typeface="Montserrat" panose="00000500000000000000" pitchFamily="50" charset="0"/>
              </a:rPr>
              <a:t>dữ</a:t>
            </a:r>
            <a:r>
              <a:rPr lang="vi-VN" sz="2000" dirty="0">
                <a:latin typeface="Montserrat" panose="00000500000000000000" pitchFamily="50" charset="0"/>
              </a:rPr>
              <a:t> </a:t>
            </a:r>
            <a:r>
              <a:rPr lang="vi-VN" sz="2000" dirty="0" err="1">
                <a:latin typeface="Montserrat" panose="00000500000000000000" pitchFamily="50" charset="0"/>
              </a:rPr>
              <a:t>liệu</a:t>
            </a:r>
            <a:r>
              <a:rPr lang="vi-VN" sz="2000" dirty="0">
                <a:latin typeface="Montserrat" panose="00000500000000000000" pitchFamily="50" charset="0"/>
              </a:rPr>
              <a:t> chưa </a:t>
            </a:r>
            <a:r>
              <a:rPr lang="vi-VN" sz="2000" dirty="0" err="1">
                <a:latin typeface="Montserrat" panose="00000500000000000000" pitchFamily="50" charset="0"/>
              </a:rPr>
              <a:t>chuyển</a:t>
            </a:r>
            <a:r>
              <a:rPr lang="vi-VN" sz="2000" dirty="0">
                <a:latin typeface="Montserrat" panose="00000500000000000000" pitchFamily="50" charset="0"/>
              </a:rPr>
              <a:t> </a:t>
            </a:r>
            <a:r>
              <a:rPr lang="vi-VN" sz="2000" dirty="0" err="1">
                <a:latin typeface="Montserrat" panose="00000500000000000000" pitchFamily="50" charset="0"/>
              </a:rPr>
              <a:t>hết</a:t>
            </a:r>
            <a:endParaRPr lang="vi-VN" sz="2000" dirty="0">
              <a:latin typeface="Montserrat" panose="00000500000000000000" pitchFamily="50" charset="0"/>
            </a:endParaRPr>
          </a:p>
          <a:p>
            <a:pPr marL="114300" indent="0">
              <a:buNone/>
            </a:pPr>
            <a:endParaRPr lang="vi-VN" sz="2000" dirty="0">
              <a:latin typeface="Montserrat" panose="00000500000000000000" pitchFamily="50" charset="0"/>
            </a:endParaRPr>
          </a:p>
          <a:p>
            <a:endParaRPr lang="vi-VN" sz="2000" dirty="0">
              <a:latin typeface="Montserrat" panose="00000500000000000000" pitchFamily="50" charset="0"/>
            </a:endParaRPr>
          </a:p>
          <a:p>
            <a:endParaRPr lang="vi-VN" sz="2000" dirty="0">
              <a:latin typeface="Montserrat" panose="00000500000000000000" pitchFamily="50" charset="0"/>
            </a:endParaRPr>
          </a:p>
          <a:p>
            <a:endParaRPr lang="vi-VN" sz="2000" dirty="0">
              <a:latin typeface="Montserrat" panose="00000500000000000000" pitchFamily="50" charset="0"/>
            </a:endParaRPr>
          </a:p>
        </p:txBody>
      </p:sp>
      <p:sp>
        <p:nvSpPr>
          <p:cNvPr id="4" name="Slide Number Placeholder 3">
            <a:extLst>
              <a:ext uri="{FF2B5EF4-FFF2-40B4-BE49-F238E27FC236}">
                <a16:creationId xmlns:a16="http://schemas.microsoft.com/office/drawing/2014/main" id="{AA187BCC-4DEE-464C-AE46-566D324A20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pic>
        <p:nvPicPr>
          <p:cNvPr id="6" name="Picture 5">
            <a:extLst>
              <a:ext uri="{FF2B5EF4-FFF2-40B4-BE49-F238E27FC236}">
                <a16:creationId xmlns:a16="http://schemas.microsoft.com/office/drawing/2014/main" id="{10DA291F-279B-4CE7-96BF-F8067646071C}"/>
              </a:ext>
            </a:extLst>
          </p:cNvPr>
          <p:cNvPicPr>
            <a:picLocks noChangeAspect="1"/>
          </p:cNvPicPr>
          <p:nvPr/>
        </p:nvPicPr>
        <p:blipFill>
          <a:blip r:embed="rId2"/>
          <a:stretch>
            <a:fillRect/>
          </a:stretch>
        </p:blipFill>
        <p:spPr>
          <a:xfrm>
            <a:off x="1077981" y="3294556"/>
            <a:ext cx="2960132" cy="602742"/>
          </a:xfrm>
          <a:prstGeom prst="rect">
            <a:avLst/>
          </a:prstGeom>
        </p:spPr>
      </p:pic>
    </p:spTree>
    <p:extLst>
      <p:ext uri="{BB962C8B-B14F-4D97-AF65-F5344CB8AC3E}">
        <p14:creationId xmlns:p14="http://schemas.microsoft.com/office/powerpoint/2010/main" val="36621221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A7ECF-1792-4255-AF79-1338056A166B}"/>
              </a:ext>
            </a:extLst>
          </p:cNvPr>
          <p:cNvSpPr>
            <a:spLocks noGrp="1"/>
          </p:cNvSpPr>
          <p:nvPr>
            <p:ph type="title"/>
          </p:nvPr>
        </p:nvSpPr>
        <p:spPr>
          <a:xfrm>
            <a:off x="4355184" y="2716439"/>
            <a:ext cx="3817856" cy="1707926"/>
          </a:xfrm>
        </p:spPr>
        <p:txBody>
          <a:bodyPr>
            <a:normAutofit fontScale="90000"/>
          </a:bodyPr>
          <a:lstStyle/>
          <a:p>
            <a:pPr algn="ctr"/>
            <a:r>
              <a:rPr lang="en-US"/>
              <a:t>Phần 4:</a:t>
            </a:r>
            <a:br>
              <a:rPr lang="en-US"/>
            </a:br>
            <a:r>
              <a:rPr lang="en-US" sz="2800">
                <a:solidFill>
                  <a:schemeClr val="tx1"/>
                </a:solidFill>
              </a:rPr>
              <a:t>Xây dựng chương trình theo mô hình client/server</a:t>
            </a:r>
            <a:br>
              <a:rPr lang="en-US" sz="2800">
                <a:solidFill>
                  <a:schemeClr val="tx1"/>
                </a:solidFill>
                <a:latin typeface="Montserrat" panose="00000500000000000000" pitchFamily="50" charset="0"/>
              </a:rPr>
            </a:br>
            <a:endParaRPr lang="en-US"/>
          </a:p>
        </p:txBody>
      </p:sp>
      <p:sp>
        <p:nvSpPr>
          <p:cNvPr id="4" name="Slide Number Placeholder 3">
            <a:extLst>
              <a:ext uri="{FF2B5EF4-FFF2-40B4-BE49-F238E27FC236}">
                <a16:creationId xmlns:a16="http://schemas.microsoft.com/office/drawing/2014/main" id="{FB67697B-E2F6-452F-B4AF-9444ACC6F580}"/>
              </a:ext>
            </a:extLst>
          </p:cNvPr>
          <p:cNvSpPr>
            <a:spLocks noGrp="1"/>
          </p:cNvSpPr>
          <p:nvPr>
            <p:ph type="sldNum" sz="quarter" idx="12"/>
          </p:nvPr>
        </p:nvSpPr>
        <p:spPr/>
        <p:txBody>
          <a:bodyPr/>
          <a:lstStyle/>
          <a:p>
            <a:fld id="{9EA0BE3B-158A-4EDF-80DC-E394A0D1600F}" type="slidenum">
              <a:rPr lang="en-US" smtClean="0"/>
              <a:pPr/>
              <a:t>17</a:t>
            </a:fld>
            <a:endParaRPr lang="en-US" dirty="0"/>
          </a:p>
        </p:txBody>
      </p:sp>
    </p:spTree>
    <p:extLst>
      <p:ext uri="{BB962C8B-B14F-4D97-AF65-F5344CB8AC3E}">
        <p14:creationId xmlns:p14="http://schemas.microsoft.com/office/powerpoint/2010/main" val="11345350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5B3C9-DF44-41C4-8EC1-DAC6DC25F685}"/>
              </a:ext>
            </a:extLst>
          </p:cNvPr>
          <p:cNvSpPr>
            <a:spLocks noGrp="1"/>
          </p:cNvSpPr>
          <p:nvPr>
            <p:ph type="title"/>
          </p:nvPr>
        </p:nvSpPr>
        <p:spPr>
          <a:xfrm>
            <a:off x="488950" y="-184969"/>
            <a:ext cx="8026400" cy="1325563"/>
          </a:xfrm>
        </p:spPr>
        <p:txBody>
          <a:bodyPr>
            <a:normAutofit/>
          </a:bodyPr>
          <a:lstStyle/>
          <a:p>
            <a:r>
              <a:rPr lang="vi-VN" sz="2800" dirty="0"/>
              <a:t>4. Xây </a:t>
            </a:r>
            <a:r>
              <a:rPr lang="vi-VN" sz="2800" dirty="0" err="1"/>
              <a:t>dựng</a:t>
            </a:r>
            <a:r>
              <a:rPr lang="vi-VN" sz="2800" dirty="0"/>
              <a:t> chương trinh mô </a:t>
            </a:r>
            <a:r>
              <a:rPr lang="vi-VN" sz="2800" dirty="0" err="1"/>
              <a:t>hình</a:t>
            </a:r>
            <a:r>
              <a:rPr lang="vi-VN" sz="2800" dirty="0"/>
              <a:t> </a:t>
            </a:r>
            <a:r>
              <a:rPr lang="vi-VN" sz="2800" dirty="0" err="1"/>
              <a:t>client</a:t>
            </a:r>
            <a:r>
              <a:rPr lang="vi-VN" sz="2800" dirty="0"/>
              <a:t>/</a:t>
            </a:r>
            <a:r>
              <a:rPr lang="vi-VN" sz="2800" dirty="0" err="1"/>
              <a:t>server</a:t>
            </a:r>
            <a:endParaRPr lang="en-US" sz="2800" dirty="0"/>
          </a:p>
        </p:txBody>
      </p:sp>
      <p:sp>
        <p:nvSpPr>
          <p:cNvPr id="3" name="Text Placeholder 2">
            <a:extLst>
              <a:ext uri="{FF2B5EF4-FFF2-40B4-BE49-F238E27FC236}">
                <a16:creationId xmlns:a16="http://schemas.microsoft.com/office/drawing/2014/main" id="{9B872D55-3CDB-40AA-839D-F0344BF7DFF6}"/>
              </a:ext>
            </a:extLst>
          </p:cNvPr>
          <p:cNvSpPr>
            <a:spLocks noGrp="1"/>
          </p:cNvSpPr>
          <p:nvPr>
            <p:ph type="body" idx="1"/>
          </p:nvPr>
        </p:nvSpPr>
        <p:spPr>
          <a:xfrm>
            <a:off x="373540" y="1079684"/>
            <a:ext cx="3621411" cy="4902199"/>
          </a:xfrm>
        </p:spPr>
        <p:txBody>
          <a:bodyPr/>
          <a:lstStyle/>
          <a:p>
            <a:pPr marL="114300" indent="0">
              <a:buNone/>
            </a:pPr>
            <a:r>
              <a:rPr lang="vi-VN" b="1">
                <a:latin typeface="Montserrat" panose="00000500000000000000" pitchFamily="50" charset="0"/>
              </a:rPr>
              <a:t>4.1 </a:t>
            </a:r>
            <a:r>
              <a:rPr lang="vi-VN" b="1" dirty="0" err="1">
                <a:latin typeface="Montserrat" panose="00000500000000000000" pitchFamily="50" charset="0"/>
              </a:rPr>
              <a:t>Version</a:t>
            </a:r>
            <a:r>
              <a:rPr lang="vi-VN" b="1" dirty="0">
                <a:latin typeface="Montserrat" panose="00000500000000000000" pitchFamily="50" charset="0"/>
              </a:rPr>
              <a:t> 1:</a:t>
            </a:r>
          </a:p>
          <a:p>
            <a:pPr marL="114300" indent="0">
              <a:buNone/>
            </a:pPr>
            <a:r>
              <a:rPr lang="vi-VN" dirty="0">
                <a:latin typeface="Montserrat" panose="00000500000000000000" pitchFamily="50" charset="0"/>
              </a:rPr>
              <a:t>Đây </a:t>
            </a:r>
            <a:r>
              <a:rPr lang="vi-VN" dirty="0" err="1">
                <a:latin typeface="Montserrat" panose="00000500000000000000" pitchFamily="50" charset="0"/>
              </a:rPr>
              <a:t>là</a:t>
            </a:r>
            <a:r>
              <a:rPr lang="vi-VN" dirty="0">
                <a:latin typeface="Montserrat" panose="00000500000000000000" pitchFamily="50" charset="0"/>
              </a:rPr>
              <a:t> </a:t>
            </a:r>
            <a:r>
              <a:rPr lang="vi-VN" dirty="0" err="1">
                <a:latin typeface="Montserrat" panose="00000500000000000000" pitchFamily="50" charset="0"/>
              </a:rPr>
              <a:t>trình</a:t>
            </a:r>
            <a:r>
              <a:rPr lang="vi-VN" dirty="0">
                <a:latin typeface="Montserrat" panose="00000500000000000000" pitchFamily="50" charset="0"/>
              </a:rPr>
              <a:t> </a:t>
            </a:r>
            <a:r>
              <a:rPr lang="vi-VN" dirty="0" err="1">
                <a:latin typeface="Montserrat" panose="00000500000000000000" pitchFamily="50" charset="0"/>
              </a:rPr>
              <a:t>server</a:t>
            </a:r>
            <a:r>
              <a:rPr lang="vi-VN" dirty="0">
                <a:latin typeface="Montserrat" panose="00000500000000000000" pitchFamily="50" charset="0"/>
              </a:rPr>
              <a:t> server1.c </a:t>
            </a:r>
            <a:r>
              <a:rPr lang="vi-VN" dirty="0" err="1">
                <a:latin typeface="Montserrat" panose="00000500000000000000" pitchFamily="50" charset="0"/>
              </a:rPr>
              <a:t>thực</a:t>
            </a:r>
            <a:r>
              <a:rPr lang="vi-VN" dirty="0">
                <a:latin typeface="Montserrat" panose="00000500000000000000" pitchFamily="50" charset="0"/>
              </a:rPr>
              <a:t> </a:t>
            </a:r>
            <a:r>
              <a:rPr lang="vi-VN" dirty="0" err="1">
                <a:latin typeface="Montserrat" panose="00000500000000000000" pitchFamily="50" charset="0"/>
              </a:rPr>
              <a:t>hiện</a:t>
            </a:r>
            <a:r>
              <a:rPr lang="vi-VN" dirty="0">
                <a:latin typeface="Montserrat" panose="00000500000000000000" pitchFamily="50" charset="0"/>
              </a:rPr>
              <a:t> </a:t>
            </a:r>
            <a:r>
              <a:rPr lang="vi-VN" dirty="0" err="1">
                <a:latin typeface="Montserrat" panose="00000500000000000000" pitchFamily="50" charset="0"/>
              </a:rPr>
              <a:t>mở</a:t>
            </a:r>
            <a:r>
              <a:rPr lang="vi-VN" dirty="0">
                <a:latin typeface="Montserrat" panose="00000500000000000000" pitchFamily="50" charset="0"/>
              </a:rPr>
              <a:t> </a:t>
            </a:r>
            <a:r>
              <a:rPr lang="vi-VN" dirty="0" err="1">
                <a:latin typeface="Montserrat" panose="00000500000000000000" pitchFamily="50" charset="0"/>
              </a:rPr>
              <a:t>socket</a:t>
            </a:r>
            <a:r>
              <a:rPr lang="vi-VN" dirty="0">
                <a:latin typeface="Montserrat" panose="00000500000000000000" pitchFamily="50" charset="0"/>
              </a:rPr>
              <a:t>, </a:t>
            </a:r>
            <a:r>
              <a:rPr lang="vi-VN" dirty="0" err="1">
                <a:latin typeface="Montserrat" panose="00000500000000000000" pitchFamily="50" charset="0"/>
              </a:rPr>
              <a:t>đặt</a:t>
            </a:r>
            <a:r>
              <a:rPr lang="vi-VN" dirty="0">
                <a:latin typeface="Montserrat" panose="00000500000000000000" pitchFamily="50" charset="0"/>
              </a:rPr>
              <a:t> tên cho </a:t>
            </a:r>
            <a:r>
              <a:rPr lang="vi-VN" dirty="0" err="1">
                <a:latin typeface="Montserrat" panose="00000500000000000000" pitchFamily="50" charset="0"/>
              </a:rPr>
              <a:t>socket</a:t>
            </a:r>
            <a:r>
              <a:rPr lang="vi-VN" dirty="0">
                <a:latin typeface="Montserrat" panose="00000500000000000000" pitchFamily="50" charset="0"/>
              </a:rPr>
              <a:t> </a:t>
            </a:r>
            <a:r>
              <a:rPr lang="vi-VN" dirty="0" err="1">
                <a:latin typeface="Montserrat" panose="00000500000000000000" pitchFamily="50" charset="0"/>
              </a:rPr>
              <a:t>là</a:t>
            </a:r>
            <a:r>
              <a:rPr lang="vi-VN" dirty="0">
                <a:latin typeface="Montserrat" panose="00000500000000000000" pitchFamily="50" charset="0"/>
              </a:rPr>
              <a:t> </a:t>
            </a:r>
            <a:r>
              <a:rPr lang="vi-VN" dirty="0" err="1">
                <a:latin typeface="Montserrat" panose="00000500000000000000" pitchFamily="50" charset="0"/>
              </a:rPr>
              <a:t>server_socket</a:t>
            </a:r>
            <a:r>
              <a:rPr lang="vi-VN" dirty="0">
                <a:latin typeface="Montserrat" panose="00000500000000000000" pitchFamily="50" charset="0"/>
              </a:rPr>
              <a:t>, </a:t>
            </a:r>
            <a:r>
              <a:rPr lang="vi-VN" dirty="0" err="1">
                <a:latin typeface="Montserrat" panose="00000500000000000000" pitchFamily="50" charset="0"/>
              </a:rPr>
              <a:t>mở</a:t>
            </a:r>
            <a:r>
              <a:rPr lang="vi-VN" dirty="0">
                <a:latin typeface="Montserrat" panose="00000500000000000000" pitchFamily="50" charset="0"/>
              </a:rPr>
              <a:t> </a:t>
            </a:r>
            <a:r>
              <a:rPr lang="vi-VN" dirty="0" err="1">
                <a:latin typeface="Montserrat" panose="00000500000000000000" pitchFamily="50" charset="0"/>
              </a:rPr>
              <a:t>hàng</a:t>
            </a:r>
            <a:r>
              <a:rPr lang="vi-VN" dirty="0">
                <a:latin typeface="Montserrat" panose="00000500000000000000" pitchFamily="50" charset="0"/>
              </a:rPr>
              <a:t> </a:t>
            </a:r>
            <a:r>
              <a:rPr lang="vi-VN" dirty="0" err="1">
                <a:latin typeface="Montserrat" panose="00000500000000000000" pitchFamily="50" charset="0"/>
              </a:rPr>
              <a:t>đợi</a:t>
            </a:r>
            <a:r>
              <a:rPr lang="vi-VN" dirty="0">
                <a:latin typeface="Montserrat" panose="00000500000000000000" pitchFamily="50" charset="0"/>
              </a:rPr>
              <a:t> </a:t>
            </a:r>
            <a:r>
              <a:rPr lang="vi-VN" dirty="0" err="1">
                <a:latin typeface="Montserrat" panose="00000500000000000000" pitchFamily="50" charset="0"/>
              </a:rPr>
              <a:t>lắng</a:t>
            </a:r>
            <a:r>
              <a:rPr lang="vi-VN" dirty="0">
                <a:latin typeface="Montserrat" panose="00000500000000000000" pitchFamily="50" charset="0"/>
              </a:rPr>
              <a:t> nghe </a:t>
            </a:r>
            <a:r>
              <a:rPr lang="vi-VN" dirty="0" err="1">
                <a:latin typeface="Montserrat" panose="00000500000000000000" pitchFamily="50" charset="0"/>
              </a:rPr>
              <a:t>kết</a:t>
            </a:r>
            <a:r>
              <a:rPr lang="vi-VN" dirty="0">
                <a:latin typeface="Montserrat" panose="00000500000000000000" pitchFamily="50" charset="0"/>
              </a:rPr>
              <a:t> </a:t>
            </a:r>
            <a:r>
              <a:rPr lang="vi-VN" dirty="0" err="1">
                <a:latin typeface="Montserrat" panose="00000500000000000000" pitchFamily="50" charset="0"/>
              </a:rPr>
              <a:t>nối</a:t>
            </a:r>
            <a:r>
              <a:rPr lang="vi-VN" dirty="0">
                <a:latin typeface="Montserrat" panose="00000500000000000000" pitchFamily="50" charset="0"/>
              </a:rPr>
              <a:t> </a:t>
            </a:r>
            <a:r>
              <a:rPr lang="vi-VN" dirty="0" err="1">
                <a:latin typeface="Montserrat" panose="00000500000000000000" pitchFamily="50" charset="0"/>
              </a:rPr>
              <a:t>của</a:t>
            </a:r>
            <a:r>
              <a:rPr lang="vi-VN" dirty="0">
                <a:latin typeface="Montserrat" panose="00000500000000000000" pitchFamily="50" charset="0"/>
              </a:rPr>
              <a:t> </a:t>
            </a:r>
            <a:r>
              <a:rPr lang="vi-VN" dirty="0" err="1">
                <a:latin typeface="Montserrat" panose="00000500000000000000" pitchFamily="50" charset="0"/>
              </a:rPr>
              <a:t>trình</a:t>
            </a:r>
            <a:r>
              <a:rPr lang="vi-VN" dirty="0">
                <a:latin typeface="Montserrat" panose="00000500000000000000" pitchFamily="50" charset="0"/>
              </a:rPr>
              <a:t> </a:t>
            </a:r>
            <a:r>
              <a:rPr lang="vi-VN" dirty="0" err="1">
                <a:latin typeface="Montserrat" panose="00000500000000000000" pitchFamily="50" charset="0"/>
              </a:rPr>
              <a:t>client</a:t>
            </a:r>
            <a:r>
              <a:rPr lang="vi-VN" dirty="0">
                <a:latin typeface="Montserrat" panose="00000500000000000000" pitchFamily="50" charset="0"/>
              </a:rPr>
              <a:t> </a:t>
            </a:r>
            <a:r>
              <a:rPr lang="vi-VN" dirty="0" err="1">
                <a:latin typeface="Montserrat" panose="00000500000000000000" pitchFamily="50" charset="0"/>
              </a:rPr>
              <a:t>bằng</a:t>
            </a:r>
            <a:r>
              <a:rPr lang="vi-VN" dirty="0">
                <a:latin typeface="Montserrat" panose="00000500000000000000" pitchFamily="50" charset="0"/>
              </a:rPr>
              <a:t> </a:t>
            </a:r>
            <a:r>
              <a:rPr lang="vi-VN" dirty="0" err="1">
                <a:latin typeface="Montserrat" panose="00000500000000000000" pitchFamily="50" charset="0"/>
              </a:rPr>
              <a:t>listen</a:t>
            </a:r>
            <a:r>
              <a:rPr lang="vi-VN" dirty="0">
                <a:latin typeface="Montserrat" panose="00000500000000000000" pitchFamily="50" charset="0"/>
              </a:rPr>
              <a:t>() , </a:t>
            </a:r>
            <a:r>
              <a:rPr lang="vi-VN" dirty="0" err="1">
                <a:latin typeface="Montserrat" panose="00000500000000000000" pitchFamily="50" charset="0"/>
              </a:rPr>
              <a:t>chấp</a:t>
            </a:r>
            <a:r>
              <a:rPr lang="vi-VN" dirty="0">
                <a:latin typeface="Montserrat" panose="00000500000000000000" pitchFamily="50" charset="0"/>
              </a:rPr>
              <a:t> </a:t>
            </a:r>
            <a:r>
              <a:rPr lang="vi-VN" dirty="0" err="1">
                <a:latin typeface="Montserrat" panose="00000500000000000000" pitchFamily="50" charset="0"/>
              </a:rPr>
              <a:t>nhận</a:t>
            </a:r>
            <a:r>
              <a:rPr lang="vi-VN" dirty="0">
                <a:latin typeface="Montserrat" panose="00000500000000000000" pitchFamily="50" charset="0"/>
              </a:rPr>
              <a:t> </a:t>
            </a:r>
            <a:r>
              <a:rPr lang="vi-VN" dirty="0" err="1">
                <a:latin typeface="Montserrat" panose="00000500000000000000" pitchFamily="50" charset="0"/>
              </a:rPr>
              <a:t>kết</a:t>
            </a:r>
            <a:r>
              <a:rPr lang="vi-VN" dirty="0">
                <a:latin typeface="Montserrat" panose="00000500000000000000" pitchFamily="50" charset="0"/>
              </a:rPr>
              <a:t> </a:t>
            </a:r>
            <a:r>
              <a:rPr lang="vi-VN" dirty="0" err="1">
                <a:latin typeface="Montserrat" panose="00000500000000000000" pitchFamily="50" charset="0"/>
              </a:rPr>
              <a:t>nối</a:t>
            </a:r>
            <a:r>
              <a:rPr lang="vi-VN" dirty="0">
                <a:latin typeface="Montserrat" panose="00000500000000000000" pitchFamily="50" charset="0"/>
              </a:rPr>
              <a:t> </a:t>
            </a:r>
            <a:r>
              <a:rPr lang="vi-VN" dirty="0" err="1">
                <a:latin typeface="Montserrat" panose="00000500000000000000" pitchFamily="50" charset="0"/>
              </a:rPr>
              <a:t>bằng</a:t>
            </a:r>
            <a:r>
              <a:rPr lang="vi-VN" dirty="0">
                <a:latin typeface="Montserrat" panose="00000500000000000000" pitchFamily="50" charset="0"/>
              </a:rPr>
              <a:t> </a:t>
            </a:r>
            <a:r>
              <a:rPr lang="vi-VN" dirty="0" err="1">
                <a:latin typeface="Montserrat" panose="00000500000000000000" pitchFamily="50" charset="0"/>
              </a:rPr>
              <a:t>accept</a:t>
            </a:r>
            <a:r>
              <a:rPr lang="vi-VN" dirty="0">
                <a:latin typeface="Montserrat" panose="00000500000000000000" pitchFamily="50" charset="0"/>
              </a:rPr>
              <a:t>() . Sau </a:t>
            </a:r>
            <a:r>
              <a:rPr lang="vi-VN" dirty="0" err="1">
                <a:latin typeface="Montserrat" panose="00000500000000000000" pitchFamily="50" charset="0"/>
              </a:rPr>
              <a:t>cùng</a:t>
            </a:r>
            <a:r>
              <a:rPr lang="vi-VN" dirty="0">
                <a:latin typeface="Montserrat" panose="00000500000000000000" pitchFamily="50" charset="0"/>
              </a:rPr>
              <a:t> </a:t>
            </a:r>
            <a:r>
              <a:rPr lang="vi-VN" dirty="0" err="1">
                <a:latin typeface="Montserrat" panose="00000500000000000000" pitchFamily="50" charset="0"/>
              </a:rPr>
              <a:t>nhận</a:t>
            </a:r>
            <a:r>
              <a:rPr lang="vi-VN" dirty="0">
                <a:latin typeface="Montserrat" panose="00000500000000000000" pitchFamily="50" charset="0"/>
              </a:rPr>
              <a:t> / </a:t>
            </a:r>
            <a:r>
              <a:rPr lang="vi-VN" dirty="0" err="1">
                <a:latin typeface="Montserrat" panose="00000500000000000000" pitchFamily="50" charset="0"/>
              </a:rPr>
              <a:t>gửi</a:t>
            </a:r>
            <a:r>
              <a:rPr lang="vi-VN" dirty="0">
                <a:latin typeface="Montserrat" panose="00000500000000000000" pitchFamily="50" charset="0"/>
              </a:rPr>
              <a:t> </a:t>
            </a:r>
            <a:r>
              <a:rPr lang="vi-VN" dirty="0" err="1">
                <a:latin typeface="Montserrat" panose="00000500000000000000" pitchFamily="50" charset="0"/>
              </a:rPr>
              <a:t>dữ</a:t>
            </a:r>
            <a:r>
              <a:rPr lang="vi-VN" dirty="0">
                <a:latin typeface="Montserrat" panose="00000500000000000000" pitchFamily="50" charset="0"/>
              </a:rPr>
              <a:t> </a:t>
            </a:r>
            <a:r>
              <a:rPr lang="vi-VN" dirty="0" err="1">
                <a:latin typeface="Montserrat" panose="00000500000000000000" pitchFamily="50" charset="0"/>
              </a:rPr>
              <a:t>liệu</a:t>
            </a:r>
            <a:r>
              <a:rPr lang="vi-VN" dirty="0">
                <a:latin typeface="Montserrat" panose="00000500000000000000" pitchFamily="50" charset="0"/>
              </a:rPr>
              <a:t> </a:t>
            </a:r>
            <a:r>
              <a:rPr lang="vi-VN" dirty="0" err="1">
                <a:latin typeface="Montserrat" panose="00000500000000000000" pitchFamily="50" charset="0"/>
              </a:rPr>
              <a:t>về</a:t>
            </a:r>
            <a:r>
              <a:rPr lang="vi-VN" dirty="0">
                <a:latin typeface="Montserrat" panose="00000500000000000000" pitchFamily="50" charset="0"/>
              </a:rPr>
              <a:t> trinh </a:t>
            </a:r>
            <a:r>
              <a:rPr lang="vi-VN" dirty="0" err="1">
                <a:latin typeface="Montserrat" panose="00000500000000000000" pitchFamily="50" charset="0"/>
              </a:rPr>
              <a:t>client</a:t>
            </a:r>
            <a:r>
              <a:rPr lang="vi-VN" dirty="0">
                <a:latin typeface="Montserrat" panose="00000500000000000000" pitchFamily="50" charset="0"/>
              </a:rPr>
              <a:t> </a:t>
            </a:r>
            <a:r>
              <a:rPr lang="vi-VN" dirty="0" err="1">
                <a:latin typeface="Montserrat" panose="00000500000000000000" pitchFamily="50" charset="0"/>
              </a:rPr>
              <a:t>và</a:t>
            </a:r>
            <a:r>
              <a:rPr lang="vi-VN" dirty="0">
                <a:latin typeface="Montserrat" panose="00000500000000000000" pitchFamily="50" charset="0"/>
              </a:rPr>
              <a:t> </a:t>
            </a:r>
            <a:r>
              <a:rPr lang="vi-VN" dirty="0" err="1">
                <a:latin typeface="Montserrat" panose="00000500000000000000" pitchFamily="50" charset="0"/>
              </a:rPr>
              <a:t>đóng</a:t>
            </a:r>
            <a:r>
              <a:rPr lang="vi-VN" dirty="0">
                <a:latin typeface="Montserrat" panose="00000500000000000000" pitchFamily="50" charset="0"/>
              </a:rPr>
              <a:t> </a:t>
            </a:r>
            <a:r>
              <a:rPr lang="vi-VN" dirty="0" err="1">
                <a:latin typeface="Montserrat" panose="00000500000000000000" pitchFamily="50" charset="0"/>
              </a:rPr>
              <a:t>kết</a:t>
            </a:r>
            <a:r>
              <a:rPr lang="vi-VN" dirty="0">
                <a:latin typeface="Montserrat" panose="00000500000000000000" pitchFamily="50" charset="0"/>
              </a:rPr>
              <a:t> </a:t>
            </a:r>
            <a:r>
              <a:rPr lang="vi-VN" dirty="0" err="1">
                <a:latin typeface="Montserrat" panose="00000500000000000000" pitchFamily="50" charset="0"/>
              </a:rPr>
              <a:t>nối</a:t>
            </a:r>
            <a:endParaRPr lang="en-US" dirty="0">
              <a:latin typeface="Montserrat" panose="00000500000000000000" pitchFamily="50" charset="0"/>
            </a:endParaRPr>
          </a:p>
        </p:txBody>
      </p:sp>
      <p:sp>
        <p:nvSpPr>
          <p:cNvPr id="4" name="Slide Number Placeholder 3">
            <a:extLst>
              <a:ext uri="{FF2B5EF4-FFF2-40B4-BE49-F238E27FC236}">
                <a16:creationId xmlns:a16="http://schemas.microsoft.com/office/drawing/2014/main" id="{C54AF31C-3C2B-4814-BD64-DD4A2C21806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pic>
        <p:nvPicPr>
          <p:cNvPr id="8" name="Picture 7">
            <a:extLst>
              <a:ext uri="{FF2B5EF4-FFF2-40B4-BE49-F238E27FC236}">
                <a16:creationId xmlns:a16="http://schemas.microsoft.com/office/drawing/2014/main" id="{EA82E034-77D3-4A76-95F1-815B8A673C70}"/>
              </a:ext>
            </a:extLst>
          </p:cNvPr>
          <p:cNvPicPr>
            <a:picLocks noChangeAspect="1"/>
          </p:cNvPicPr>
          <p:nvPr/>
        </p:nvPicPr>
        <p:blipFill>
          <a:blip r:embed="rId2"/>
          <a:stretch>
            <a:fillRect/>
          </a:stretch>
        </p:blipFill>
        <p:spPr>
          <a:xfrm>
            <a:off x="4110361" y="914400"/>
            <a:ext cx="5033639" cy="5943600"/>
          </a:xfrm>
          <a:prstGeom prst="rect">
            <a:avLst/>
          </a:prstGeom>
        </p:spPr>
      </p:pic>
    </p:spTree>
    <p:extLst>
      <p:ext uri="{BB962C8B-B14F-4D97-AF65-F5344CB8AC3E}">
        <p14:creationId xmlns:p14="http://schemas.microsoft.com/office/powerpoint/2010/main" val="1529206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AA1D0-A0CD-47EB-9ADB-E5A9EC3F8411}"/>
              </a:ext>
            </a:extLst>
          </p:cNvPr>
          <p:cNvSpPr>
            <a:spLocks noGrp="1"/>
          </p:cNvSpPr>
          <p:nvPr>
            <p:ph type="title"/>
          </p:nvPr>
        </p:nvSpPr>
        <p:spPr>
          <a:xfrm>
            <a:off x="488950" y="-202725"/>
            <a:ext cx="8026400" cy="1325563"/>
          </a:xfrm>
        </p:spPr>
        <p:txBody>
          <a:bodyPr/>
          <a:lstStyle/>
          <a:p>
            <a:r>
              <a:rPr lang="en-US" dirty="0" err="1"/>
              <a:t>MỤC</a:t>
            </a:r>
            <a:r>
              <a:rPr lang="en-US" dirty="0"/>
              <a:t> </a:t>
            </a:r>
            <a:r>
              <a:rPr lang="en-US" dirty="0" err="1"/>
              <a:t>LỤC</a:t>
            </a:r>
            <a:endParaRPr lang="en-US" dirty="0"/>
          </a:p>
        </p:txBody>
      </p:sp>
      <p:sp>
        <p:nvSpPr>
          <p:cNvPr id="3" name="Text Placeholder 2">
            <a:extLst>
              <a:ext uri="{FF2B5EF4-FFF2-40B4-BE49-F238E27FC236}">
                <a16:creationId xmlns:a16="http://schemas.microsoft.com/office/drawing/2014/main" id="{FFBF89BF-33EF-4EE1-8B95-412F3CA76669}"/>
              </a:ext>
            </a:extLst>
          </p:cNvPr>
          <p:cNvSpPr>
            <a:spLocks noGrp="1"/>
          </p:cNvSpPr>
          <p:nvPr>
            <p:ph type="body" idx="1"/>
          </p:nvPr>
        </p:nvSpPr>
        <p:spPr>
          <a:xfrm>
            <a:off x="488950" y="1873805"/>
            <a:ext cx="8026400" cy="3110390"/>
          </a:xfrm>
        </p:spPr>
        <p:txBody>
          <a:bodyPr>
            <a:normAutofit lnSpcReduction="10000"/>
          </a:bodyPr>
          <a:lstStyle/>
          <a:p>
            <a:pPr>
              <a:buFont typeface="+mj-lt"/>
              <a:buAutoNum type="arabicPeriod"/>
            </a:pPr>
            <a:r>
              <a:rPr lang="en-US" sz="3200" dirty="0" err="1">
                <a:solidFill>
                  <a:schemeClr val="tx1"/>
                </a:solidFill>
                <a:latin typeface="Montserrat" panose="00000500000000000000" pitchFamily="50" charset="0"/>
              </a:rPr>
              <a:t>Giới</a:t>
            </a:r>
            <a:r>
              <a:rPr lang="en-US" sz="3200" dirty="0">
                <a:solidFill>
                  <a:schemeClr val="tx1"/>
                </a:solidFill>
                <a:latin typeface="Montserrat" panose="00000500000000000000" pitchFamily="50" charset="0"/>
              </a:rPr>
              <a:t> </a:t>
            </a:r>
            <a:r>
              <a:rPr lang="en-US" sz="3200" dirty="0" err="1">
                <a:solidFill>
                  <a:schemeClr val="tx1"/>
                </a:solidFill>
                <a:latin typeface="Montserrat" panose="00000500000000000000" pitchFamily="50" charset="0"/>
              </a:rPr>
              <a:t>thiệu</a:t>
            </a:r>
            <a:r>
              <a:rPr lang="en-US" sz="3200" dirty="0">
                <a:solidFill>
                  <a:schemeClr val="tx1"/>
                </a:solidFill>
                <a:latin typeface="Montserrat" panose="00000500000000000000" pitchFamily="50" charset="0"/>
              </a:rPr>
              <a:t> Socket</a:t>
            </a:r>
          </a:p>
          <a:p>
            <a:pPr>
              <a:buFont typeface="+mj-lt"/>
              <a:buAutoNum type="arabicPeriod"/>
            </a:pPr>
            <a:r>
              <a:rPr lang="en-US" sz="3200" dirty="0" err="1">
                <a:solidFill>
                  <a:schemeClr val="tx1"/>
                </a:solidFill>
                <a:latin typeface="Montserrat" panose="00000500000000000000" pitchFamily="50" charset="0"/>
              </a:rPr>
              <a:t>Thuộc</a:t>
            </a:r>
            <a:r>
              <a:rPr lang="en-US" sz="3200" dirty="0">
                <a:solidFill>
                  <a:schemeClr val="tx1"/>
                </a:solidFill>
                <a:latin typeface="Montserrat" panose="00000500000000000000" pitchFamily="50" charset="0"/>
              </a:rPr>
              <a:t> </a:t>
            </a:r>
            <a:r>
              <a:rPr lang="en-US" sz="3200" dirty="0" err="1">
                <a:solidFill>
                  <a:schemeClr val="tx1"/>
                </a:solidFill>
                <a:latin typeface="Montserrat" panose="00000500000000000000" pitchFamily="50" charset="0"/>
              </a:rPr>
              <a:t>tính</a:t>
            </a:r>
            <a:r>
              <a:rPr lang="en-US" sz="3200" dirty="0">
                <a:solidFill>
                  <a:schemeClr val="tx1"/>
                </a:solidFill>
                <a:latin typeface="Montserrat" panose="00000500000000000000" pitchFamily="50" charset="0"/>
              </a:rPr>
              <a:t> </a:t>
            </a:r>
            <a:r>
              <a:rPr lang="en-US" sz="3200" dirty="0" err="1">
                <a:solidFill>
                  <a:schemeClr val="tx1"/>
                </a:solidFill>
                <a:latin typeface="Montserrat" panose="00000500000000000000" pitchFamily="50" charset="0"/>
              </a:rPr>
              <a:t>của</a:t>
            </a:r>
            <a:r>
              <a:rPr lang="en-US" sz="3200" dirty="0">
                <a:solidFill>
                  <a:schemeClr val="tx1"/>
                </a:solidFill>
                <a:latin typeface="Montserrat" panose="00000500000000000000" pitchFamily="50" charset="0"/>
              </a:rPr>
              <a:t> Socket</a:t>
            </a:r>
          </a:p>
          <a:p>
            <a:pPr>
              <a:buFont typeface="+mj-lt"/>
              <a:buAutoNum type="arabicPeriod"/>
            </a:pPr>
            <a:r>
              <a:rPr lang="en-US" sz="3200" err="1">
                <a:solidFill>
                  <a:schemeClr val="tx1"/>
                </a:solidFill>
                <a:latin typeface="Montserrat" panose="00000500000000000000" pitchFamily="50" charset="0"/>
              </a:rPr>
              <a:t>Cách</a:t>
            </a:r>
            <a:r>
              <a:rPr lang="en-US" sz="3200">
                <a:solidFill>
                  <a:schemeClr val="tx1"/>
                </a:solidFill>
                <a:latin typeface="Montserrat" panose="00000500000000000000" pitchFamily="50" charset="0"/>
              </a:rPr>
              <a:t> Socket </a:t>
            </a:r>
            <a:r>
              <a:rPr lang="en-US" sz="3200" dirty="0" err="1">
                <a:solidFill>
                  <a:schemeClr val="tx1"/>
                </a:solidFill>
                <a:latin typeface="Montserrat" panose="00000500000000000000" pitchFamily="50" charset="0"/>
              </a:rPr>
              <a:t>làm</a:t>
            </a:r>
            <a:r>
              <a:rPr lang="en-US" sz="3200" dirty="0">
                <a:solidFill>
                  <a:schemeClr val="tx1"/>
                </a:solidFill>
                <a:latin typeface="Montserrat" panose="00000500000000000000" pitchFamily="50" charset="0"/>
              </a:rPr>
              <a:t> </a:t>
            </a:r>
            <a:r>
              <a:rPr lang="en-US" sz="3200" dirty="0" err="1">
                <a:solidFill>
                  <a:schemeClr val="tx1"/>
                </a:solidFill>
                <a:latin typeface="Montserrat" panose="00000500000000000000" pitchFamily="50" charset="0"/>
              </a:rPr>
              <a:t>việc</a:t>
            </a:r>
            <a:endParaRPr lang="en-US" sz="3200" dirty="0">
              <a:solidFill>
                <a:schemeClr val="tx1"/>
              </a:solidFill>
              <a:latin typeface="Montserrat" panose="00000500000000000000" pitchFamily="50" charset="0"/>
            </a:endParaRPr>
          </a:p>
          <a:p>
            <a:pPr>
              <a:buFont typeface="+mj-lt"/>
              <a:buAutoNum type="arabicPeriod"/>
            </a:pPr>
            <a:r>
              <a:rPr lang="en-US" sz="3200" dirty="0" err="1">
                <a:solidFill>
                  <a:schemeClr val="tx1"/>
                </a:solidFill>
                <a:latin typeface="Montserrat" panose="00000500000000000000" pitchFamily="50" charset="0"/>
              </a:rPr>
              <a:t>Xây</a:t>
            </a:r>
            <a:r>
              <a:rPr lang="en-US" sz="3200" dirty="0">
                <a:solidFill>
                  <a:schemeClr val="tx1"/>
                </a:solidFill>
                <a:latin typeface="Montserrat" panose="00000500000000000000" pitchFamily="50" charset="0"/>
              </a:rPr>
              <a:t> </a:t>
            </a:r>
            <a:r>
              <a:rPr lang="en-US" sz="3200" dirty="0" err="1">
                <a:solidFill>
                  <a:schemeClr val="tx1"/>
                </a:solidFill>
                <a:latin typeface="Montserrat" panose="00000500000000000000" pitchFamily="50" charset="0"/>
              </a:rPr>
              <a:t>dựng</a:t>
            </a:r>
            <a:r>
              <a:rPr lang="en-US" sz="3200" dirty="0">
                <a:solidFill>
                  <a:schemeClr val="tx1"/>
                </a:solidFill>
                <a:latin typeface="Montserrat" panose="00000500000000000000" pitchFamily="50" charset="0"/>
              </a:rPr>
              <a:t> </a:t>
            </a:r>
            <a:r>
              <a:rPr lang="en-US" sz="3200" dirty="0" err="1">
                <a:solidFill>
                  <a:schemeClr val="tx1"/>
                </a:solidFill>
                <a:latin typeface="Montserrat" panose="00000500000000000000" pitchFamily="50" charset="0"/>
              </a:rPr>
              <a:t>chương</a:t>
            </a:r>
            <a:r>
              <a:rPr lang="en-US" sz="3200" dirty="0">
                <a:solidFill>
                  <a:schemeClr val="tx1"/>
                </a:solidFill>
                <a:latin typeface="Montserrat" panose="00000500000000000000" pitchFamily="50" charset="0"/>
              </a:rPr>
              <a:t> </a:t>
            </a:r>
            <a:r>
              <a:rPr lang="en-US" sz="3200" dirty="0" err="1">
                <a:solidFill>
                  <a:schemeClr val="tx1"/>
                </a:solidFill>
                <a:latin typeface="Montserrat" panose="00000500000000000000" pitchFamily="50" charset="0"/>
              </a:rPr>
              <a:t>trình</a:t>
            </a:r>
            <a:r>
              <a:rPr lang="en-US" sz="3200" dirty="0">
                <a:solidFill>
                  <a:schemeClr val="tx1"/>
                </a:solidFill>
                <a:latin typeface="Montserrat" panose="00000500000000000000" pitchFamily="50" charset="0"/>
              </a:rPr>
              <a:t> </a:t>
            </a:r>
            <a:r>
              <a:rPr lang="en-US" sz="3200" dirty="0" err="1">
                <a:solidFill>
                  <a:schemeClr val="tx1"/>
                </a:solidFill>
                <a:latin typeface="Montserrat" panose="00000500000000000000" pitchFamily="50" charset="0"/>
              </a:rPr>
              <a:t>theo</a:t>
            </a:r>
            <a:r>
              <a:rPr lang="en-US" sz="3200" dirty="0">
                <a:solidFill>
                  <a:schemeClr val="tx1"/>
                </a:solidFill>
                <a:latin typeface="Montserrat" panose="00000500000000000000" pitchFamily="50" charset="0"/>
              </a:rPr>
              <a:t> </a:t>
            </a:r>
            <a:r>
              <a:rPr lang="en-US" sz="3200" dirty="0" err="1">
                <a:solidFill>
                  <a:schemeClr val="tx1"/>
                </a:solidFill>
                <a:latin typeface="Montserrat" panose="00000500000000000000" pitchFamily="50" charset="0"/>
              </a:rPr>
              <a:t>mô</a:t>
            </a:r>
            <a:r>
              <a:rPr lang="en-US" sz="3200" dirty="0">
                <a:solidFill>
                  <a:schemeClr val="tx1"/>
                </a:solidFill>
                <a:latin typeface="Montserrat" panose="00000500000000000000" pitchFamily="50" charset="0"/>
              </a:rPr>
              <a:t> </a:t>
            </a:r>
            <a:r>
              <a:rPr lang="en-US" sz="3200" dirty="0" err="1">
                <a:solidFill>
                  <a:schemeClr val="tx1"/>
                </a:solidFill>
                <a:latin typeface="Montserrat" panose="00000500000000000000" pitchFamily="50" charset="0"/>
              </a:rPr>
              <a:t>hình</a:t>
            </a:r>
            <a:r>
              <a:rPr lang="en-US" sz="3200" dirty="0">
                <a:solidFill>
                  <a:schemeClr val="tx1"/>
                </a:solidFill>
                <a:latin typeface="Montserrat" panose="00000500000000000000" pitchFamily="50" charset="0"/>
              </a:rPr>
              <a:t> client</a:t>
            </a:r>
            <a:r>
              <a:rPr lang="en-US" sz="3200">
                <a:solidFill>
                  <a:schemeClr val="tx1"/>
                </a:solidFill>
                <a:latin typeface="Montserrat" panose="00000500000000000000" pitchFamily="50" charset="0"/>
              </a:rPr>
              <a:t>/server</a:t>
            </a:r>
          </a:p>
          <a:p>
            <a:pPr>
              <a:buFont typeface="+mj-lt"/>
              <a:buAutoNum type="arabicPeriod"/>
            </a:pPr>
            <a:r>
              <a:rPr lang="en-US" sz="3200">
                <a:solidFill>
                  <a:schemeClr val="tx1"/>
                </a:solidFill>
                <a:latin typeface="Montserrat" panose="00000500000000000000" pitchFamily="50" charset="0"/>
              </a:rPr>
              <a:t>Tổng kết</a:t>
            </a:r>
            <a:endParaRPr lang="en-US" sz="3200" dirty="0">
              <a:solidFill>
                <a:schemeClr val="tx1"/>
              </a:solidFill>
              <a:latin typeface="Montserrat" panose="00000500000000000000" pitchFamily="50" charset="0"/>
            </a:endParaRPr>
          </a:p>
        </p:txBody>
      </p:sp>
      <p:sp>
        <p:nvSpPr>
          <p:cNvPr id="4" name="Slide Number Placeholder 3">
            <a:extLst>
              <a:ext uri="{FF2B5EF4-FFF2-40B4-BE49-F238E27FC236}">
                <a16:creationId xmlns:a16="http://schemas.microsoft.com/office/drawing/2014/main" id="{81D508C9-9604-4266-9BCE-D2D9B9461F3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a:t>
            </a:fld>
            <a:endParaRPr lang="en-US"/>
          </a:p>
        </p:txBody>
      </p:sp>
    </p:spTree>
    <p:extLst>
      <p:ext uri="{BB962C8B-B14F-4D97-AF65-F5344CB8AC3E}">
        <p14:creationId xmlns:p14="http://schemas.microsoft.com/office/powerpoint/2010/main" val="23614616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40DC4BF-EE11-4B31-8015-66D27F7237C7}"/>
              </a:ext>
            </a:extLst>
          </p:cNvPr>
          <p:cNvSpPr>
            <a:spLocks noGrp="1"/>
          </p:cNvSpPr>
          <p:nvPr>
            <p:ph type="title"/>
          </p:nvPr>
        </p:nvSpPr>
        <p:spPr>
          <a:xfrm>
            <a:off x="488950" y="-184969"/>
            <a:ext cx="8026400" cy="1325563"/>
          </a:xfrm>
        </p:spPr>
        <p:txBody>
          <a:bodyPr>
            <a:normAutofit/>
          </a:bodyPr>
          <a:lstStyle/>
          <a:p>
            <a:r>
              <a:rPr lang="vi-VN" sz="2800" dirty="0"/>
              <a:t>4. Xây </a:t>
            </a:r>
            <a:r>
              <a:rPr lang="vi-VN" sz="2800" dirty="0" err="1"/>
              <a:t>dựng</a:t>
            </a:r>
            <a:r>
              <a:rPr lang="vi-VN" sz="2800" dirty="0"/>
              <a:t> chương trinh mô </a:t>
            </a:r>
            <a:r>
              <a:rPr lang="vi-VN" sz="2800" dirty="0" err="1"/>
              <a:t>hình</a:t>
            </a:r>
            <a:r>
              <a:rPr lang="vi-VN" sz="2800" dirty="0"/>
              <a:t> </a:t>
            </a:r>
            <a:r>
              <a:rPr lang="vi-VN" sz="2800" dirty="0" err="1"/>
              <a:t>client</a:t>
            </a:r>
            <a:r>
              <a:rPr lang="vi-VN" sz="2800" dirty="0"/>
              <a:t>/</a:t>
            </a:r>
            <a:r>
              <a:rPr lang="vi-VN" sz="2800" dirty="0" err="1"/>
              <a:t>server</a:t>
            </a:r>
            <a:endParaRPr lang="en-US" sz="2800" dirty="0"/>
          </a:p>
        </p:txBody>
      </p:sp>
      <p:sp>
        <p:nvSpPr>
          <p:cNvPr id="6" name="Text Placeholder 2">
            <a:extLst>
              <a:ext uri="{FF2B5EF4-FFF2-40B4-BE49-F238E27FC236}">
                <a16:creationId xmlns:a16="http://schemas.microsoft.com/office/drawing/2014/main" id="{1D2819F4-759A-4F8A-BE25-0D65274BD5E4}"/>
              </a:ext>
            </a:extLst>
          </p:cNvPr>
          <p:cNvSpPr>
            <a:spLocks noGrp="1"/>
          </p:cNvSpPr>
          <p:nvPr>
            <p:ph type="body" idx="1"/>
          </p:nvPr>
        </p:nvSpPr>
        <p:spPr>
          <a:xfrm>
            <a:off x="373540" y="1079684"/>
            <a:ext cx="3621411" cy="4902199"/>
          </a:xfrm>
        </p:spPr>
        <p:txBody>
          <a:bodyPr/>
          <a:lstStyle/>
          <a:p>
            <a:pPr marL="114300" indent="0">
              <a:buNone/>
            </a:pPr>
            <a:r>
              <a:rPr lang="vi-VN" b="1">
                <a:latin typeface="Montserrat" panose="00000500000000000000" pitchFamily="50" charset="0"/>
              </a:rPr>
              <a:t>4.1</a:t>
            </a:r>
            <a:r>
              <a:rPr lang="en-US" b="1">
                <a:latin typeface="Montserrat" panose="00000500000000000000" pitchFamily="50" charset="0"/>
              </a:rPr>
              <a:t>.1. Kết quả</a:t>
            </a:r>
            <a:r>
              <a:rPr lang="vi-VN" b="1">
                <a:latin typeface="Montserrat" panose="00000500000000000000" pitchFamily="50" charset="0"/>
              </a:rPr>
              <a:t> Version 1:</a:t>
            </a:r>
            <a:endParaRPr lang="vi-VN" b="1" dirty="0">
              <a:latin typeface="Montserrat" panose="00000500000000000000" pitchFamily="50" charset="0"/>
            </a:endParaRPr>
          </a:p>
        </p:txBody>
      </p:sp>
      <p:pic>
        <p:nvPicPr>
          <p:cNvPr id="12" name="Picture 11">
            <a:extLst>
              <a:ext uri="{FF2B5EF4-FFF2-40B4-BE49-F238E27FC236}">
                <a16:creationId xmlns:a16="http://schemas.microsoft.com/office/drawing/2014/main" id="{C37D4701-E6E8-4618-8869-E9CDD98557D9}"/>
              </a:ext>
            </a:extLst>
          </p:cNvPr>
          <p:cNvPicPr>
            <a:picLocks noChangeAspect="1"/>
          </p:cNvPicPr>
          <p:nvPr/>
        </p:nvPicPr>
        <p:blipFill>
          <a:blip r:embed="rId2"/>
          <a:stretch>
            <a:fillRect/>
          </a:stretch>
        </p:blipFill>
        <p:spPr>
          <a:xfrm>
            <a:off x="3906392" y="1862519"/>
            <a:ext cx="5098222" cy="1005927"/>
          </a:xfrm>
          <a:prstGeom prst="rect">
            <a:avLst/>
          </a:prstGeom>
        </p:spPr>
      </p:pic>
      <p:sp>
        <p:nvSpPr>
          <p:cNvPr id="13" name="Text Placeholder 2">
            <a:extLst>
              <a:ext uri="{FF2B5EF4-FFF2-40B4-BE49-F238E27FC236}">
                <a16:creationId xmlns:a16="http://schemas.microsoft.com/office/drawing/2014/main" id="{D93EB9AD-FDA3-4590-882B-08A4582A451C}"/>
              </a:ext>
            </a:extLst>
          </p:cNvPr>
          <p:cNvSpPr txBox="1">
            <a:spLocks/>
          </p:cNvSpPr>
          <p:nvPr/>
        </p:nvSpPr>
        <p:spPr>
          <a:xfrm>
            <a:off x="284981" y="1692837"/>
            <a:ext cx="3621411" cy="1589403"/>
          </a:xfrm>
          <a:prstGeom prst="rect">
            <a:avLst/>
          </a:prstGeom>
          <a:noFill/>
          <a:ln>
            <a:noFill/>
          </a:ln>
        </p:spPr>
        <p:txBody>
          <a:bodyPr spcFirstLastPara="1" wrap="square" lIns="91425" tIns="45700" rIns="91425" bIns="45700" anchor="t" anchorCtr="0">
            <a:normAutofit lnSpcReduction="10000"/>
          </a:bodyPr>
          <a:lstStyle>
            <a:defPPr marR="0" lvl="0" algn="l" rtl="0">
              <a:lnSpc>
                <a:spcPct val="100000"/>
              </a:lnSpc>
              <a:spcBef>
                <a:spcPts val="0"/>
              </a:spcBef>
              <a:spcAft>
                <a:spcPts val="0"/>
              </a:spcAft>
            </a:defPPr>
            <a:lvl1pPr marL="457200" marR="0" lvl="0" indent="-342900" algn="l" rtl="0">
              <a:lnSpc>
                <a:spcPct val="90000"/>
              </a:lnSpc>
              <a:spcBef>
                <a:spcPts val="750"/>
              </a:spcBef>
              <a:spcAft>
                <a:spcPts val="0"/>
              </a:spcAft>
              <a:buClr>
                <a:srgbClr val="3F3F3F"/>
              </a:buClr>
              <a:buSzPts val="1800"/>
              <a:buFont typeface="Arial"/>
              <a:buChar char="•"/>
              <a:defRPr sz="21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375"/>
              </a:spcBef>
              <a:spcAft>
                <a:spcPts val="0"/>
              </a:spcAft>
              <a:buClr>
                <a:srgbClr val="3F3F3F"/>
              </a:buClr>
              <a:buSzPts val="1800"/>
              <a:buFont typeface="Arial"/>
              <a:buChar char="•"/>
              <a:defRPr sz="1800" b="0" i="0" u="none" strike="noStrike" cap="none">
                <a:solidFill>
                  <a:srgbClr val="3F3F3F"/>
                </a:solidFill>
                <a:latin typeface="Calibri"/>
                <a:ea typeface="Calibri"/>
                <a:cs typeface="Calibri"/>
                <a:sym typeface="Calibri"/>
              </a:defRPr>
            </a:lvl2pPr>
            <a:lvl3pPr marL="1371600" marR="0" lvl="2" indent="-342900" algn="l" rtl="0">
              <a:lnSpc>
                <a:spcPct val="90000"/>
              </a:lnSpc>
              <a:spcBef>
                <a:spcPts val="375"/>
              </a:spcBef>
              <a:spcAft>
                <a:spcPts val="0"/>
              </a:spcAft>
              <a:buClr>
                <a:srgbClr val="3F3F3F"/>
              </a:buClr>
              <a:buSzPts val="1800"/>
              <a:buFont typeface="Arial"/>
              <a:buChar char="•"/>
              <a:defRPr sz="1500" b="0" i="0" u="none" strike="noStrike" cap="none">
                <a:solidFill>
                  <a:srgbClr val="3F3F3F"/>
                </a:solidFill>
                <a:latin typeface="Calibri"/>
                <a:ea typeface="Calibri"/>
                <a:cs typeface="Calibri"/>
                <a:sym typeface="Calibri"/>
              </a:defRPr>
            </a:lvl3pPr>
            <a:lvl4pPr marL="1828800" marR="0" lvl="3" indent="-342900" algn="l" rtl="0">
              <a:lnSpc>
                <a:spcPct val="90000"/>
              </a:lnSpc>
              <a:spcBef>
                <a:spcPts val="375"/>
              </a:spcBef>
              <a:spcAft>
                <a:spcPts val="0"/>
              </a:spcAft>
              <a:buClr>
                <a:srgbClr val="3F3F3F"/>
              </a:buClr>
              <a:buSzPts val="1800"/>
              <a:buFont typeface="Arial"/>
              <a:buChar char="•"/>
              <a:defRPr sz="1350" b="0" i="0" u="none" strike="noStrike" cap="none">
                <a:solidFill>
                  <a:srgbClr val="3F3F3F"/>
                </a:solidFill>
                <a:latin typeface="Calibri"/>
                <a:ea typeface="Calibri"/>
                <a:cs typeface="Calibri"/>
                <a:sym typeface="Calibri"/>
              </a:defRPr>
            </a:lvl4pPr>
            <a:lvl5pPr marL="2286000" marR="0" lvl="4" indent="-342900" algn="l" rtl="0">
              <a:lnSpc>
                <a:spcPct val="90000"/>
              </a:lnSpc>
              <a:spcBef>
                <a:spcPts val="375"/>
              </a:spcBef>
              <a:spcAft>
                <a:spcPts val="0"/>
              </a:spcAft>
              <a:buClr>
                <a:srgbClr val="3F3F3F"/>
              </a:buClr>
              <a:buSzPts val="1800"/>
              <a:buFont typeface="Arial"/>
              <a:buChar char="•"/>
              <a:defRPr sz="1350" b="0" i="0" u="none" strike="noStrike" cap="none">
                <a:solidFill>
                  <a:srgbClr val="3F3F3F"/>
                </a:solidFill>
                <a:latin typeface="Calibri"/>
                <a:ea typeface="Calibri"/>
                <a:cs typeface="Calibri"/>
                <a:sym typeface="Calibri"/>
              </a:defRPr>
            </a:lvl5pPr>
            <a:lvl6pPr marL="2743200" marR="0" lvl="5" indent="-342900"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9pPr>
          </a:lstStyle>
          <a:p>
            <a:pPr marL="114300" indent="0">
              <a:buFont typeface="Arial"/>
              <a:buNone/>
            </a:pPr>
            <a:r>
              <a:rPr lang="en-US">
                <a:latin typeface="Montserrat" panose="00000500000000000000" pitchFamily="50" charset="0"/>
              </a:rPr>
              <a:t>1. Đặt server1 chạy trong nền để server1 liên tục hoạt động và trong trạng thái sẵn sàng chờ client tốt nhất kết nối</a:t>
            </a:r>
            <a:endParaRPr lang="en-US" dirty="0">
              <a:latin typeface="Montserrat" panose="00000500000000000000" pitchFamily="50" charset="0"/>
            </a:endParaRPr>
          </a:p>
        </p:txBody>
      </p:sp>
      <p:pic>
        <p:nvPicPr>
          <p:cNvPr id="17" name="Picture 16">
            <a:extLst>
              <a:ext uri="{FF2B5EF4-FFF2-40B4-BE49-F238E27FC236}">
                <a16:creationId xmlns:a16="http://schemas.microsoft.com/office/drawing/2014/main" id="{88CFF180-C46D-4701-A4EB-61B45135EFFD}"/>
              </a:ext>
            </a:extLst>
          </p:cNvPr>
          <p:cNvPicPr>
            <a:picLocks noChangeAspect="1"/>
          </p:cNvPicPr>
          <p:nvPr/>
        </p:nvPicPr>
        <p:blipFill>
          <a:blip r:embed="rId3"/>
          <a:stretch>
            <a:fillRect/>
          </a:stretch>
        </p:blipFill>
        <p:spPr>
          <a:xfrm>
            <a:off x="3906392" y="3400261"/>
            <a:ext cx="5086779" cy="1527539"/>
          </a:xfrm>
          <a:prstGeom prst="rect">
            <a:avLst/>
          </a:prstGeom>
        </p:spPr>
      </p:pic>
      <p:sp>
        <p:nvSpPr>
          <p:cNvPr id="18" name="Text Placeholder 2">
            <a:extLst>
              <a:ext uri="{FF2B5EF4-FFF2-40B4-BE49-F238E27FC236}">
                <a16:creationId xmlns:a16="http://schemas.microsoft.com/office/drawing/2014/main" id="{7100CBA2-4DAE-48BB-BAC9-66A57A225E5C}"/>
              </a:ext>
            </a:extLst>
          </p:cNvPr>
          <p:cNvSpPr txBox="1">
            <a:spLocks/>
          </p:cNvSpPr>
          <p:nvPr/>
        </p:nvSpPr>
        <p:spPr>
          <a:xfrm>
            <a:off x="284981" y="3338397"/>
            <a:ext cx="3621411" cy="1589403"/>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750"/>
              </a:spcBef>
              <a:spcAft>
                <a:spcPts val="0"/>
              </a:spcAft>
              <a:buClr>
                <a:srgbClr val="3F3F3F"/>
              </a:buClr>
              <a:buSzPts val="1800"/>
              <a:buFont typeface="Arial"/>
              <a:buChar char="•"/>
              <a:defRPr sz="21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375"/>
              </a:spcBef>
              <a:spcAft>
                <a:spcPts val="0"/>
              </a:spcAft>
              <a:buClr>
                <a:srgbClr val="3F3F3F"/>
              </a:buClr>
              <a:buSzPts val="1800"/>
              <a:buFont typeface="Arial"/>
              <a:buChar char="•"/>
              <a:defRPr sz="1800" b="0" i="0" u="none" strike="noStrike" cap="none">
                <a:solidFill>
                  <a:srgbClr val="3F3F3F"/>
                </a:solidFill>
                <a:latin typeface="Calibri"/>
                <a:ea typeface="Calibri"/>
                <a:cs typeface="Calibri"/>
                <a:sym typeface="Calibri"/>
              </a:defRPr>
            </a:lvl2pPr>
            <a:lvl3pPr marL="1371600" marR="0" lvl="2" indent="-342900" algn="l" rtl="0">
              <a:lnSpc>
                <a:spcPct val="90000"/>
              </a:lnSpc>
              <a:spcBef>
                <a:spcPts val="375"/>
              </a:spcBef>
              <a:spcAft>
                <a:spcPts val="0"/>
              </a:spcAft>
              <a:buClr>
                <a:srgbClr val="3F3F3F"/>
              </a:buClr>
              <a:buSzPts val="1800"/>
              <a:buFont typeface="Arial"/>
              <a:buChar char="•"/>
              <a:defRPr sz="1500" b="0" i="0" u="none" strike="noStrike" cap="none">
                <a:solidFill>
                  <a:srgbClr val="3F3F3F"/>
                </a:solidFill>
                <a:latin typeface="Calibri"/>
                <a:ea typeface="Calibri"/>
                <a:cs typeface="Calibri"/>
                <a:sym typeface="Calibri"/>
              </a:defRPr>
            </a:lvl3pPr>
            <a:lvl4pPr marL="1828800" marR="0" lvl="3" indent="-342900" algn="l" rtl="0">
              <a:lnSpc>
                <a:spcPct val="90000"/>
              </a:lnSpc>
              <a:spcBef>
                <a:spcPts val="375"/>
              </a:spcBef>
              <a:spcAft>
                <a:spcPts val="0"/>
              </a:spcAft>
              <a:buClr>
                <a:srgbClr val="3F3F3F"/>
              </a:buClr>
              <a:buSzPts val="1800"/>
              <a:buFont typeface="Arial"/>
              <a:buChar char="•"/>
              <a:defRPr sz="1350" b="0" i="0" u="none" strike="noStrike" cap="none">
                <a:solidFill>
                  <a:srgbClr val="3F3F3F"/>
                </a:solidFill>
                <a:latin typeface="Calibri"/>
                <a:ea typeface="Calibri"/>
                <a:cs typeface="Calibri"/>
                <a:sym typeface="Calibri"/>
              </a:defRPr>
            </a:lvl4pPr>
            <a:lvl5pPr marL="2286000" marR="0" lvl="4" indent="-342900" algn="l" rtl="0">
              <a:lnSpc>
                <a:spcPct val="90000"/>
              </a:lnSpc>
              <a:spcBef>
                <a:spcPts val="375"/>
              </a:spcBef>
              <a:spcAft>
                <a:spcPts val="0"/>
              </a:spcAft>
              <a:buClr>
                <a:srgbClr val="3F3F3F"/>
              </a:buClr>
              <a:buSzPts val="1800"/>
              <a:buFont typeface="Arial"/>
              <a:buChar char="•"/>
              <a:defRPr sz="1350" b="0" i="0" u="none" strike="noStrike" cap="none">
                <a:solidFill>
                  <a:srgbClr val="3F3F3F"/>
                </a:solidFill>
                <a:latin typeface="Calibri"/>
                <a:ea typeface="Calibri"/>
                <a:cs typeface="Calibri"/>
                <a:sym typeface="Calibri"/>
              </a:defRPr>
            </a:lvl5pPr>
            <a:lvl6pPr marL="2743200" marR="0" lvl="5" indent="-342900"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9pPr>
          </a:lstStyle>
          <a:p>
            <a:pPr marL="114300" indent="0">
              <a:buFont typeface="Arial"/>
              <a:buNone/>
            </a:pPr>
            <a:r>
              <a:rPr lang="en-US">
                <a:latin typeface="Montserrat" panose="00000500000000000000" pitchFamily="50" charset="0"/>
              </a:rPr>
              <a:t>2. Dùng lệnh htop để theo dõi thông tin server1</a:t>
            </a:r>
            <a:endParaRPr lang="en-US" dirty="0">
              <a:latin typeface="Montserrat" panose="00000500000000000000" pitchFamily="50" charset="0"/>
            </a:endParaRPr>
          </a:p>
        </p:txBody>
      </p:sp>
      <p:sp>
        <p:nvSpPr>
          <p:cNvPr id="21" name="Text Placeholder 2">
            <a:extLst>
              <a:ext uri="{FF2B5EF4-FFF2-40B4-BE49-F238E27FC236}">
                <a16:creationId xmlns:a16="http://schemas.microsoft.com/office/drawing/2014/main" id="{7BEC004C-45CE-4EFF-8F4A-315ABBEC41FD}"/>
              </a:ext>
            </a:extLst>
          </p:cNvPr>
          <p:cNvSpPr txBox="1">
            <a:spLocks/>
          </p:cNvSpPr>
          <p:nvPr/>
        </p:nvSpPr>
        <p:spPr>
          <a:xfrm>
            <a:off x="284981" y="5459615"/>
            <a:ext cx="3621411" cy="1589403"/>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750"/>
              </a:spcBef>
              <a:spcAft>
                <a:spcPts val="0"/>
              </a:spcAft>
              <a:buClr>
                <a:srgbClr val="3F3F3F"/>
              </a:buClr>
              <a:buSzPts val="1800"/>
              <a:buFont typeface="Arial"/>
              <a:buChar char="•"/>
              <a:defRPr sz="21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375"/>
              </a:spcBef>
              <a:spcAft>
                <a:spcPts val="0"/>
              </a:spcAft>
              <a:buClr>
                <a:srgbClr val="3F3F3F"/>
              </a:buClr>
              <a:buSzPts val="1800"/>
              <a:buFont typeface="Arial"/>
              <a:buChar char="•"/>
              <a:defRPr sz="1800" b="0" i="0" u="none" strike="noStrike" cap="none">
                <a:solidFill>
                  <a:srgbClr val="3F3F3F"/>
                </a:solidFill>
                <a:latin typeface="Calibri"/>
                <a:ea typeface="Calibri"/>
                <a:cs typeface="Calibri"/>
                <a:sym typeface="Calibri"/>
              </a:defRPr>
            </a:lvl2pPr>
            <a:lvl3pPr marL="1371600" marR="0" lvl="2" indent="-342900" algn="l" rtl="0">
              <a:lnSpc>
                <a:spcPct val="90000"/>
              </a:lnSpc>
              <a:spcBef>
                <a:spcPts val="375"/>
              </a:spcBef>
              <a:spcAft>
                <a:spcPts val="0"/>
              </a:spcAft>
              <a:buClr>
                <a:srgbClr val="3F3F3F"/>
              </a:buClr>
              <a:buSzPts val="1800"/>
              <a:buFont typeface="Arial"/>
              <a:buChar char="•"/>
              <a:defRPr sz="1500" b="0" i="0" u="none" strike="noStrike" cap="none">
                <a:solidFill>
                  <a:srgbClr val="3F3F3F"/>
                </a:solidFill>
                <a:latin typeface="Calibri"/>
                <a:ea typeface="Calibri"/>
                <a:cs typeface="Calibri"/>
                <a:sym typeface="Calibri"/>
              </a:defRPr>
            </a:lvl3pPr>
            <a:lvl4pPr marL="1828800" marR="0" lvl="3" indent="-342900" algn="l" rtl="0">
              <a:lnSpc>
                <a:spcPct val="90000"/>
              </a:lnSpc>
              <a:spcBef>
                <a:spcPts val="375"/>
              </a:spcBef>
              <a:spcAft>
                <a:spcPts val="0"/>
              </a:spcAft>
              <a:buClr>
                <a:srgbClr val="3F3F3F"/>
              </a:buClr>
              <a:buSzPts val="1800"/>
              <a:buFont typeface="Arial"/>
              <a:buChar char="•"/>
              <a:defRPr sz="1350" b="0" i="0" u="none" strike="noStrike" cap="none">
                <a:solidFill>
                  <a:srgbClr val="3F3F3F"/>
                </a:solidFill>
                <a:latin typeface="Calibri"/>
                <a:ea typeface="Calibri"/>
                <a:cs typeface="Calibri"/>
                <a:sym typeface="Calibri"/>
              </a:defRPr>
            </a:lvl4pPr>
            <a:lvl5pPr marL="2286000" marR="0" lvl="4" indent="-342900" algn="l" rtl="0">
              <a:lnSpc>
                <a:spcPct val="90000"/>
              </a:lnSpc>
              <a:spcBef>
                <a:spcPts val="375"/>
              </a:spcBef>
              <a:spcAft>
                <a:spcPts val="0"/>
              </a:spcAft>
              <a:buClr>
                <a:srgbClr val="3F3F3F"/>
              </a:buClr>
              <a:buSzPts val="1800"/>
              <a:buFont typeface="Arial"/>
              <a:buChar char="•"/>
              <a:defRPr sz="1350" b="0" i="0" u="none" strike="noStrike" cap="none">
                <a:solidFill>
                  <a:srgbClr val="3F3F3F"/>
                </a:solidFill>
                <a:latin typeface="Calibri"/>
                <a:ea typeface="Calibri"/>
                <a:cs typeface="Calibri"/>
                <a:sym typeface="Calibri"/>
              </a:defRPr>
            </a:lvl5pPr>
            <a:lvl6pPr marL="2743200" marR="0" lvl="5" indent="-342900"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9pPr>
          </a:lstStyle>
          <a:p>
            <a:pPr marL="114300" indent="0">
              <a:buFont typeface="Arial"/>
              <a:buNone/>
            </a:pPr>
            <a:r>
              <a:rPr lang="en-US">
                <a:latin typeface="Montserrat" panose="00000500000000000000" pitchFamily="50" charset="0"/>
              </a:rPr>
              <a:t>3. Gọi client1 kết nối tới server1</a:t>
            </a:r>
            <a:endParaRPr lang="en-US" dirty="0">
              <a:latin typeface="Montserrat" panose="00000500000000000000" pitchFamily="50" charset="0"/>
            </a:endParaRPr>
          </a:p>
        </p:txBody>
      </p:sp>
      <p:pic>
        <p:nvPicPr>
          <p:cNvPr id="25" name="Picture 24">
            <a:extLst>
              <a:ext uri="{FF2B5EF4-FFF2-40B4-BE49-F238E27FC236}">
                <a16:creationId xmlns:a16="http://schemas.microsoft.com/office/drawing/2014/main" id="{C3C53030-2065-4EC9-9132-13AF6BAB5B60}"/>
              </a:ext>
            </a:extLst>
          </p:cNvPr>
          <p:cNvPicPr>
            <a:picLocks noChangeAspect="1"/>
          </p:cNvPicPr>
          <p:nvPr/>
        </p:nvPicPr>
        <p:blipFill>
          <a:blip r:embed="rId4"/>
          <a:stretch>
            <a:fillRect/>
          </a:stretch>
        </p:blipFill>
        <p:spPr>
          <a:xfrm>
            <a:off x="3906391" y="5649448"/>
            <a:ext cx="5086779" cy="664870"/>
          </a:xfrm>
          <a:prstGeom prst="rect">
            <a:avLst/>
          </a:prstGeom>
        </p:spPr>
      </p:pic>
    </p:spTree>
    <p:extLst>
      <p:ext uri="{BB962C8B-B14F-4D97-AF65-F5344CB8AC3E}">
        <p14:creationId xmlns:p14="http://schemas.microsoft.com/office/powerpoint/2010/main" val="98721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C2EC8DD-72A3-4CC9-87E4-392704324347}"/>
              </a:ext>
            </a:extLst>
          </p:cNvPr>
          <p:cNvSpPr>
            <a:spLocks noGrp="1"/>
          </p:cNvSpPr>
          <p:nvPr>
            <p:ph type="title"/>
          </p:nvPr>
        </p:nvSpPr>
        <p:spPr>
          <a:xfrm>
            <a:off x="488950" y="-184969"/>
            <a:ext cx="8026400" cy="1325563"/>
          </a:xfrm>
        </p:spPr>
        <p:txBody>
          <a:bodyPr>
            <a:normAutofit/>
          </a:bodyPr>
          <a:lstStyle/>
          <a:p>
            <a:r>
              <a:rPr lang="vi-VN" sz="2800" dirty="0"/>
              <a:t>4. Xây </a:t>
            </a:r>
            <a:r>
              <a:rPr lang="vi-VN" sz="2800" dirty="0" err="1"/>
              <a:t>dựng</a:t>
            </a:r>
            <a:r>
              <a:rPr lang="vi-VN" sz="2800" dirty="0"/>
              <a:t> chương trinh mô </a:t>
            </a:r>
            <a:r>
              <a:rPr lang="vi-VN" sz="2800" dirty="0" err="1"/>
              <a:t>hình</a:t>
            </a:r>
            <a:r>
              <a:rPr lang="vi-VN" sz="2800" dirty="0"/>
              <a:t> </a:t>
            </a:r>
            <a:r>
              <a:rPr lang="vi-VN" sz="2800" dirty="0" err="1"/>
              <a:t>client</a:t>
            </a:r>
            <a:r>
              <a:rPr lang="vi-VN" sz="2800" dirty="0"/>
              <a:t>/</a:t>
            </a:r>
            <a:r>
              <a:rPr lang="vi-VN" sz="2800" dirty="0" err="1"/>
              <a:t>server</a:t>
            </a:r>
            <a:endParaRPr lang="en-US" sz="2800" dirty="0"/>
          </a:p>
        </p:txBody>
      </p:sp>
      <p:sp>
        <p:nvSpPr>
          <p:cNvPr id="6" name="Text Placeholder 2">
            <a:extLst>
              <a:ext uri="{FF2B5EF4-FFF2-40B4-BE49-F238E27FC236}">
                <a16:creationId xmlns:a16="http://schemas.microsoft.com/office/drawing/2014/main" id="{EDDB4825-26A6-457A-97E5-57457BF1674D}"/>
              </a:ext>
            </a:extLst>
          </p:cNvPr>
          <p:cNvSpPr>
            <a:spLocks noGrp="1"/>
          </p:cNvSpPr>
          <p:nvPr>
            <p:ph type="body" idx="1"/>
          </p:nvPr>
        </p:nvSpPr>
        <p:spPr>
          <a:xfrm>
            <a:off x="373540" y="1079684"/>
            <a:ext cx="7130196" cy="4902199"/>
          </a:xfrm>
        </p:spPr>
        <p:txBody>
          <a:bodyPr/>
          <a:lstStyle/>
          <a:p>
            <a:pPr marL="114300" indent="0">
              <a:buNone/>
            </a:pPr>
            <a:r>
              <a:rPr lang="vi-VN" b="1">
                <a:latin typeface="Montserrat" panose="00000500000000000000" pitchFamily="50" charset="0"/>
              </a:rPr>
              <a:t>4.1</a:t>
            </a:r>
            <a:r>
              <a:rPr lang="en-US" b="1">
                <a:latin typeface="Montserrat" panose="00000500000000000000" pitchFamily="50" charset="0"/>
              </a:rPr>
              <a:t>.2. Thử nghiệm nhiều client kết nối tới server</a:t>
            </a:r>
            <a:endParaRPr lang="vi-VN" b="1" dirty="0">
              <a:latin typeface="Montserrat" panose="00000500000000000000" pitchFamily="50" charset="0"/>
            </a:endParaRPr>
          </a:p>
        </p:txBody>
      </p:sp>
      <p:pic>
        <p:nvPicPr>
          <p:cNvPr id="10" name="Picture 9">
            <a:extLst>
              <a:ext uri="{FF2B5EF4-FFF2-40B4-BE49-F238E27FC236}">
                <a16:creationId xmlns:a16="http://schemas.microsoft.com/office/drawing/2014/main" id="{B5C7B019-2175-4639-8E6B-D76588505F54}"/>
              </a:ext>
            </a:extLst>
          </p:cNvPr>
          <p:cNvPicPr>
            <a:picLocks noChangeAspect="1"/>
          </p:cNvPicPr>
          <p:nvPr/>
        </p:nvPicPr>
        <p:blipFill>
          <a:blip r:embed="rId2"/>
          <a:stretch>
            <a:fillRect/>
          </a:stretch>
        </p:blipFill>
        <p:spPr>
          <a:xfrm>
            <a:off x="1701557" y="1620319"/>
            <a:ext cx="5601185" cy="1569856"/>
          </a:xfrm>
          <a:prstGeom prst="rect">
            <a:avLst/>
          </a:prstGeom>
        </p:spPr>
      </p:pic>
      <p:sp>
        <p:nvSpPr>
          <p:cNvPr id="11" name="Text Placeholder 2">
            <a:extLst>
              <a:ext uri="{FF2B5EF4-FFF2-40B4-BE49-F238E27FC236}">
                <a16:creationId xmlns:a16="http://schemas.microsoft.com/office/drawing/2014/main" id="{1A3B4666-38F8-4E28-AF77-25798FA4934C}"/>
              </a:ext>
            </a:extLst>
          </p:cNvPr>
          <p:cNvSpPr txBox="1">
            <a:spLocks/>
          </p:cNvSpPr>
          <p:nvPr/>
        </p:nvSpPr>
        <p:spPr>
          <a:xfrm>
            <a:off x="744060" y="3190175"/>
            <a:ext cx="8026400" cy="490219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750"/>
              </a:spcBef>
              <a:spcAft>
                <a:spcPts val="0"/>
              </a:spcAft>
              <a:buClr>
                <a:srgbClr val="3F3F3F"/>
              </a:buClr>
              <a:buSzPts val="1800"/>
              <a:buFont typeface="Arial"/>
              <a:buChar char="•"/>
              <a:defRPr sz="21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375"/>
              </a:spcBef>
              <a:spcAft>
                <a:spcPts val="0"/>
              </a:spcAft>
              <a:buClr>
                <a:srgbClr val="3F3F3F"/>
              </a:buClr>
              <a:buSzPts val="1800"/>
              <a:buFont typeface="Arial"/>
              <a:buChar char="•"/>
              <a:defRPr sz="1800" b="0" i="0" u="none" strike="noStrike" cap="none">
                <a:solidFill>
                  <a:srgbClr val="3F3F3F"/>
                </a:solidFill>
                <a:latin typeface="Calibri"/>
                <a:ea typeface="Calibri"/>
                <a:cs typeface="Calibri"/>
                <a:sym typeface="Calibri"/>
              </a:defRPr>
            </a:lvl2pPr>
            <a:lvl3pPr marL="1371600" marR="0" lvl="2" indent="-342900" algn="l" rtl="0">
              <a:lnSpc>
                <a:spcPct val="90000"/>
              </a:lnSpc>
              <a:spcBef>
                <a:spcPts val="375"/>
              </a:spcBef>
              <a:spcAft>
                <a:spcPts val="0"/>
              </a:spcAft>
              <a:buClr>
                <a:srgbClr val="3F3F3F"/>
              </a:buClr>
              <a:buSzPts val="1800"/>
              <a:buFont typeface="Arial"/>
              <a:buChar char="•"/>
              <a:defRPr sz="1500" b="0" i="0" u="none" strike="noStrike" cap="none">
                <a:solidFill>
                  <a:srgbClr val="3F3F3F"/>
                </a:solidFill>
                <a:latin typeface="Calibri"/>
                <a:ea typeface="Calibri"/>
                <a:cs typeface="Calibri"/>
                <a:sym typeface="Calibri"/>
              </a:defRPr>
            </a:lvl3pPr>
            <a:lvl4pPr marL="1828800" marR="0" lvl="3" indent="-342900" algn="l" rtl="0">
              <a:lnSpc>
                <a:spcPct val="90000"/>
              </a:lnSpc>
              <a:spcBef>
                <a:spcPts val="375"/>
              </a:spcBef>
              <a:spcAft>
                <a:spcPts val="0"/>
              </a:spcAft>
              <a:buClr>
                <a:srgbClr val="3F3F3F"/>
              </a:buClr>
              <a:buSzPts val="1800"/>
              <a:buFont typeface="Arial"/>
              <a:buChar char="•"/>
              <a:defRPr sz="1350" b="0" i="0" u="none" strike="noStrike" cap="none">
                <a:solidFill>
                  <a:srgbClr val="3F3F3F"/>
                </a:solidFill>
                <a:latin typeface="Calibri"/>
                <a:ea typeface="Calibri"/>
                <a:cs typeface="Calibri"/>
                <a:sym typeface="Calibri"/>
              </a:defRPr>
            </a:lvl4pPr>
            <a:lvl5pPr marL="2286000" marR="0" lvl="4" indent="-342900" algn="l" rtl="0">
              <a:lnSpc>
                <a:spcPct val="90000"/>
              </a:lnSpc>
              <a:spcBef>
                <a:spcPts val="375"/>
              </a:spcBef>
              <a:spcAft>
                <a:spcPts val="0"/>
              </a:spcAft>
              <a:buClr>
                <a:srgbClr val="3F3F3F"/>
              </a:buClr>
              <a:buSzPts val="1800"/>
              <a:buFont typeface="Arial"/>
              <a:buChar char="•"/>
              <a:defRPr sz="1350" b="0" i="0" u="none" strike="noStrike" cap="none">
                <a:solidFill>
                  <a:srgbClr val="3F3F3F"/>
                </a:solidFill>
                <a:latin typeface="Calibri"/>
                <a:ea typeface="Calibri"/>
                <a:cs typeface="Calibri"/>
                <a:sym typeface="Calibri"/>
              </a:defRPr>
            </a:lvl5pPr>
            <a:lvl6pPr marL="2743200" marR="0" lvl="5" indent="-342900"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9pPr>
          </a:lstStyle>
          <a:p>
            <a:pPr>
              <a:buFont typeface="Symbol" panose="05050102010706020507" pitchFamily="18" charset="2"/>
              <a:buChar char="Þ"/>
            </a:pPr>
            <a:r>
              <a:rPr lang="vi-VN" sz="2400">
                <a:latin typeface="Montserrat" panose="00000500000000000000" pitchFamily="50" charset="0"/>
              </a:rPr>
              <a:t>Chương tr</a:t>
            </a:r>
            <a:r>
              <a:rPr lang="en-US" sz="2400">
                <a:latin typeface="Montserrat" panose="00000500000000000000" pitchFamily="50" charset="0"/>
              </a:rPr>
              <a:t>ì</a:t>
            </a:r>
            <a:r>
              <a:rPr lang="vi-VN" sz="2400">
                <a:latin typeface="Montserrat" panose="00000500000000000000" pitchFamily="50" charset="0"/>
              </a:rPr>
              <a:t>nh này cho thấy mỗi lúc chỉ có khả năng phục vụ cho một yêu cầu đến từ client</a:t>
            </a:r>
            <a:r>
              <a:rPr lang="en-US" sz="2400">
                <a:latin typeface="Montserrat" panose="00000500000000000000" pitchFamily="50" charset="0"/>
              </a:rPr>
              <a:t> theo thứ tự hàng đợi</a:t>
            </a:r>
            <a:r>
              <a:rPr lang="vi-VN" sz="2400">
                <a:latin typeface="Montserrat" panose="00000500000000000000" pitchFamily="50" charset="0"/>
              </a:rPr>
              <a:t>. Trình server phải xử lý xong 1 tác vụ của client mới có thể quay lại xử lý task tiếp theo </a:t>
            </a:r>
          </a:p>
          <a:p>
            <a:pPr>
              <a:buFont typeface="Symbol" panose="05050102010706020507" pitchFamily="18" charset="2"/>
              <a:buChar char="Þ"/>
            </a:pPr>
            <a:r>
              <a:rPr lang="vi-VN" sz="2400">
                <a:latin typeface="Montserrat" panose="00000500000000000000" pitchFamily="50" charset="0"/>
              </a:rPr>
              <a:t> Điều này khó chấp nhận khi server</a:t>
            </a:r>
            <a:r>
              <a:rPr lang="en-US" sz="2400">
                <a:latin typeface="Montserrat" panose="00000500000000000000" pitchFamily="50" charset="0"/>
              </a:rPr>
              <a:t> thực tế</a:t>
            </a:r>
            <a:r>
              <a:rPr lang="vi-VN" sz="2400">
                <a:latin typeface="Montserrat" panose="00000500000000000000" pitchFamily="50" charset="0"/>
              </a:rPr>
              <a:t> cần phải xử lý cùng lúc nhiều task của nhiều client.</a:t>
            </a:r>
          </a:p>
          <a:p>
            <a:pPr>
              <a:buFont typeface="Symbol" panose="05050102010706020507" pitchFamily="18" charset="2"/>
              <a:buChar char="Þ"/>
            </a:pPr>
            <a:r>
              <a:rPr lang="vi-VN" sz="2400">
                <a:solidFill>
                  <a:srgbClr val="FF0000"/>
                </a:solidFill>
                <a:latin typeface="Montserrat" panose="00000500000000000000" pitchFamily="50" charset="0"/>
              </a:rPr>
              <a:t>Version 2</a:t>
            </a:r>
            <a:endParaRPr lang="en-US" sz="2400" dirty="0">
              <a:solidFill>
                <a:srgbClr val="FF0000"/>
              </a:solidFill>
              <a:latin typeface="Montserrat" panose="00000500000000000000" pitchFamily="50" charset="0"/>
            </a:endParaRPr>
          </a:p>
        </p:txBody>
      </p:sp>
    </p:spTree>
    <p:extLst>
      <p:ext uri="{BB962C8B-B14F-4D97-AF65-F5344CB8AC3E}">
        <p14:creationId xmlns:p14="http://schemas.microsoft.com/office/powerpoint/2010/main" val="12344760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5B190A6-CC92-4C26-8120-1E4D7BA31AF3}"/>
              </a:ext>
            </a:extLst>
          </p:cNvPr>
          <p:cNvSpPr>
            <a:spLocks noGrp="1"/>
          </p:cNvSpPr>
          <p:nvPr>
            <p:ph type="body" idx="1"/>
          </p:nvPr>
        </p:nvSpPr>
        <p:spPr>
          <a:xfrm>
            <a:off x="488950" y="1137389"/>
            <a:ext cx="8026400" cy="4902199"/>
          </a:xfrm>
        </p:spPr>
        <p:txBody>
          <a:bodyPr/>
          <a:lstStyle/>
          <a:p>
            <a:pPr marL="114300" indent="0">
              <a:buNone/>
            </a:pPr>
            <a:r>
              <a:rPr lang="vi-VN" sz="2400" b="1" dirty="0">
                <a:latin typeface="Montserrat" panose="00000500000000000000" pitchFamily="50" charset="0"/>
              </a:rPr>
              <a:t>4.2 </a:t>
            </a:r>
            <a:r>
              <a:rPr lang="vi-VN" sz="2400" b="1" dirty="0" err="1">
                <a:latin typeface="Montserrat" panose="00000500000000000000" pitchFamily="50" charset="0"/>
              </a:rPr>
              <a:t>Version</a:t>
            </a:r>
            <a:r>
              <a:rPr lang="vi-VN" sz="2400" b="1" dirty="0">
                <a:latin typeface="Montserrat" panose="00000500000000000000" pitchFamily="50" charset="0"/>
              </a:rPr>
              <a:t> 2:</a:t>
            </a:r>
          </a:p>
          <a:p>
            <a:pPr marL="114300" indent="0">
              <a:buNone/>
            </a:pPr>
            <a:endParaRPr lang="vi-VN" sz="2400" b="1" dirty="0">
              <a:latin typeface="Montserrat" panose="00000500000000000000" pitchFamily="50" charset="0"/>
            </a:endParaRPr>
          </a:p>
          <a:p>
            <a:pPr marL="114300" indent="0">
              <a:buNone/>
            </a:pPr>
            <a:r>
              <a:rPr lang="vi-VN" sz="2400" dirty="0" err="1">
                <a:latin typeface="Montserrat" panose="00000500000000000000" pitchFamily="50" charset="0"/>
              </a:rPr>
              <a:t>Trình</a:t>
            </a:r>
            <a:r>
              <a:rPr lang="vi-VN" sz="2400" dirty="0">
                <a:latin typeface="Montserrat" panose="00000500000000000000" pitchFamily="50" charset="0"/>
              </a:rPr>
              <a:t> </a:t>
            </a:r>
            <a:r>
              <a:rPr lang="vi-VN" sz="2400" dirty="0" err="1">
                <a:latin typeface="Montserrat" panose="00000500000000000000" pitchFamily="50" charset="0"/>
              </a:rPr>
              <a:t>client</a:t>
            </a:r>
            <a:r>
              <a:rPr lang="vi-VN" sz="2400" dirty="0">
                <a:latin typeface="Montserrat" panose="00000500000000000000" pitchFamily="50" charset="0"/>
              </a:rPr>
              <a:t> </a:t>
            </a:r>
            <a:r>
              <a:rPr lang="vi-VN" sz="2400" dirty="0" err="1">
                <a:latin typeface="Montserrat" panose="00000500000000000000" pitchFamily="50" charset="0"/>
              </a:rPr>
              <a:t>sử</a:t>
            </a:r>
            <a:r>
              <a:rPr lang="vi-VN" sz="2400" dirty="0">
                <a:latin typeface="Montserrat" panose="00000500000000000000" pitchFamily="50" charset="0"/>
              </a:rPr>
              <a:t> </a:t>
            </a:r>
            <a:r>
              <a:rPr lang="vi-VN" sz="2400" dirty="0" err="1">
                <a:latin typeface="Montserrat" panose="00000500000000000000" pitchFamily="50" charset="0"/>
              </a:rPr>
              <a:t>dụng</a:t>
            </a:r>
            <a:r>
              <a:rPr lang="vi-VN" sz="2400" dirty="0">
                <a:latin typeface="Montserrat" panose="00000500000000000000" pitchFamily="50" charset="0"/>
              </a:rPr>
              <a:t> </a:t>
            </a:r>
            <a:r>
              <a:rPr lang="vi-VN" sz="2400" dirty="0" err="1">
                <a:latin typeface="Montserrat" panose="00000500000000000000" pitchFamily="50" charset="0"/>
              </a:rPr>
              <a:t>cấu</a:t>
            </a:r>
            <a:r>
              <a:rPr lang="vi-VN" sz="2400" dirty="0">
                <a:latin typeface="Montserrat" panose="00000500000000000000" pitchFamily="50" charset="0"/>
              </a:rPr>
              <a:t> </a:t>
            </a:r>
            <a:r>
              <a:rPr lang="vi-VN" sz="2400" dirty="0" err="1">
                <a:latin typeface="Montserrat" panose="00000500000000000000" pitchFamily="50" charset="0"/>
              </a:rPr>
              <a:t>trúc</a:t>
            </a:r>
            <a:r>
              <a:rPr lang="vi-VN" sz="2400" dirty="0">
                <a:latin typeface="Montserrat" panose="00000500000000000000" pitchFamily="50" charset="0"/>
              </a:rPr>
              <a:t> </a:t>
            </a:r>
            <a:r>
              <a:rPr lang="vi-VN" sz="2400" dirty="0" err="1">
                <a:latin typeface="Montserrat" panose="00000500000000000000" pitchFamily="50" charset="0"/>
              </a:rPr>
              <a:t>sockaddr_in</a:t>
            </a:r>
            <a:r>
              <a:rPr lang="vi-VN" sz="2400" dirty="0">
                <a:latin typeface="Montserrat" panose="00000500000000000000" pitchFamily="50" charset="0"/>
              </a:rPr>
              <a:t> khai </a:t>
            </a:r>
            <a:r>
              <a:rPr lang="vi-VN" sz="2400" dirty="0" err="1">
                <a:latin typeface="Montserrat" panose="00000500000000000000" pitchFamily="50" charset="0"/>
              </a:rPr>
              <a:t>báo</a:t>
            </a:r>
            <a:r>
              <a:rPr lang="vi-VN" sz="2400" dirty="0">
                <a:latin typeface="Montserrat" panose="00000500000000000000" pitchFamily="50" charset="0"/>
              </a:rPr>
              <a:t> trong </a:t>
            </a:r>
            <a:r>
              <a:rPr lang="vi-VN" sz="2400" dirty="0" err="1">
                <a:latin typeface="Montserrat" panose="00000500000000000000" pitchFamily="50" charset="0"/>
              </a:rPr>
              <a:t>file</a:t>
            </a:r>
            <a:r>
              <a:rPr lang="vi-VN" sz="2400" dirty="0">
                <a:latin typeface="Montserrat" panose="00000500000000000000" pitchFamily="50" charset="0"/>
              </a:rPr>
              <a:t> </a:t>
            </a:r>
            <a:r>
              <a:rPr lang="vi-VN" sz="2400" dirty="0" err="1">
                <a:latin typeface="Montserrat" panose="00000500000000000000" pitchFamily="50" charset="0"/>
              </a:rPr>
              <a:t>netinet</a:t>
            </a:r>
            <a:r>
              <a:rPr lang="vi-VN" sz="2400" dirty="0">
                <a:latin typeface="Montserrat" panose="00000500000000000000" pitchFamily="50" charset="0"/>
              </a:rPr>
              <a:t>/</a:t>
            </a:r>
            <a:r>
              <a:rPr lang="vi-VN" sz="2400" dirty="0" err="1">
                <a:latin typeface="Montserrat" panose="00000500000000000000" pitchFamily="50" charset="0"/>
              </a:rPr>
              <a:t>in.h</a:t>
            </a:r>
            <a:r>
              <a:rPr lang="vi-VN" sz="2400" dirty="0">
                <a:latin typeface="Montserrat" panose="00000500000000000000" pitchFamily="50" charset="0"/>
              </a:rPr>
              <a:t> </a:t>
            </a:r>
            <a:r>
              <a:rPr lang="vi-VN" sz="2400" dirty="0" err="1">
                <a:latin typeface="Montserrat" panose="00000500000000000000" pitchFamily="50" charset="0"/>
              </a:rPr>
              <a:t>để</a:t>
            </a:r>
            <a:r>
              <a:rPr lang="vi-VN" sz="2400" dirty="0">
                <a:latin typeface="Montserrat" panose="00000500000000000000" pitchFamily="50" charset="0"/>
              </a:rPr>
              <a:t> </a:t>
            </a:r>
            <a:r>
              <a:rPr lang="vi-VN" sz="2400" dirty="0" err="1">
                <a:latin typeface="Montserrat" panose="00000500000000000000" pitchFamily="50" charset="0"/>
              </a:rPr>
              <a:t>chỉ</a:t>
            </a:r>
            <a:r>
              <a:rPr lang="vi-VN" sz="2400" dirty="0">
                <a:latin typeface="Montserrat" panose="00000500000000000000" pitchFamily="50" charset="0"/>
              </a:rPr>
              <a:t> </a:t>
            </a:r>
            <a:r>
              <a:rPr lang="vi-VN" sz="2400" dirty="0" err="1">
                <a:latin typeface="Montserrat" panose="00000500000000000000" pitchFamily="50" charset="0"/>
              </a:rPr>
              <a:t>gán</a:t>
            </a:r>
            <a:r>
              <a:rPr lang="vi-VN" sz="2400" dirty="0">
                <a:latin typeface="Montserrat" panose="00000500000000000000" pitchFamily="50" charset="0"/>
              </a:rPr>
              <a:t> </a:t>
            </a:r>
            <a:r>
              <a:rPr lang="vi-VN" sz="2400" dirty="0" err="1">
                <a:latin typeface="Montserrat" panose="00000500000000000000" pitchFamily="50" charset="0"/>
              </a:rPr>
              <a:t>địa</a:t>
            </a:r>
            <a:r>
              <a:rPr lang="vi-VN" sz="2400" dirty="0">
                <a:latin typeface="Montserrat" panose="00000500000000000000" pitchFamily="50" charset="0"/>
              </a:rPr>
              <a:t> </a:t>
            </a:r>
            <a:r>
              <a:rPr lang="vi-VN" sz="2400" dirty="0" err="1">
                <a:latin typeface="Montserrat" panose="00000500000000000000" pitchFamily="50" charset="0"/>
              </a:rPr>
              <a:t>chỉ</a:t>
            </a:r>
            <a:r>
              <a:rPr lang="vi-VN" sz="2400" dirty="0">
                <a:latin typeface="Montserrat" panose="00000500000000000000" pitchFamily="50" charset="0"/>
              </a:rPr>
              <a:t> </a:t>
            </a:r>
            <a:r>
              <a:rPr lang="vi-VN" sz="2400" dirty="0" err="1">
                <a:latin typeface="Montserrat" panose="00000500000000000000" pitchFamily="50" charset="0"/>
              </a:rPr>
              <a:t>IP</a:t>
            </a:r>
            <a:r>
              <a:rPr lang="vi-VN" sz="2400" dirty="0">
                <a:latin typeface="Montserrat" panose="00000500000000000000" pitchFamily="50" charset="0"/>
              </a:rPr>
              <a:t> 127.0.0.1 </a:t>
            </a:r>
            <a:r>
              <a:rPr lang="vi-VN" sz="2400" dirty="0" err="1">
                <a:latin typeface="Montserrat" panose="00000500000000000000" pitchFamily="50" charset="0"/>
              </a:rPr>
              <a:t>cục</a:t>
            </a:r>
            <a:r>
              <a:rPr lang="vi-VN" sz="2400" dirty="0">
                <a:latin typeface="Montserrat" panose="00000500000000000000" pitchFamily="50" charset="0"/>
              </a:rPr>
              <a:t> </a:t>
            </a:r>
            <a:r>
              <a:rPr lang="vi-VN" sz="2400" dirty="0" err="1">
                <a:latin typeface="Montserrat" panose="00000500000000000000" pitchFamily="50" charset="0"/>
              </a:rPr>
              <a:t>bộ</a:t>
            </a:r>
            <a:r>
              <a:rPr lang="vi-VN" sz="2400" dirty="0">
                <a:latin typeface="Montserrat" panose="00000500000000000000" pitchFamily="50" charset="0"/>
              </a:rPr>
              <a:t> </a:t>
            </a:r>
            <a:r>
              <a:rPr lang="vi-VN" sz="2400" dirty="0" err="1">
                <a:latin typeface="Montserrat" panose="00000500000000000000" pitchFamily="50" charset="0"/>
              </a:rPr>
              <a:t>và</a:t>
            </a:r>
            <a:r>
              <a:rPr lang="vi-VN" sz="2400" dirty="0">
                <a:latin typeface="Montserrat" panose="00000500000000000000" pitchFamily="50" charset="0"/>
              </a:rPr>
              <a:t> </a:t>
            </a:r>
            <a:r>
              <a:rPr lang="vi-VN" sz="2400" dirty="0" err="1">
                <a:latin typeface="Montserrat" panose="00000500000000000000" pitchFamily="50" charset="0"/>
              </a:rPr>
              <a:t>số</a:t>
            </a:r>
            <a:r>
              <a:rPr lang="vi-VN" sz="2400" dirty="0">
                <a:latin typeface="Montserrat" panose="00000500000000000000" pitchFamily="50" charset="0"/>
              </a:rPr>
              <a:t> </a:t>
            </a:r>
            <a:r>
              <a:rPr lang="vi-VN" sz="2400" dirty="0" err="1">
                <a:latin typeface="Montserrat" panose="00000500000000000000" pitchFamily="50" charset="0"/>
              </a:rPr>
              <a:t>hiệu</a:t>
            </a:r>
            <a:r>
              <a:rPr lang="vi-VN" sz="2400" dirty="0">
                <a:latin typeface="Montserrat" panose="00000500000000000000" pitchFamily="50" charset="0"/>
              </a:rPr>
              <a:t> </a:t>
            </a:r>
            <a:r>
              <a:rPr lang="vi-VN" sz="2400" dirty="0" err="1">
                <a:latin typeface="Montserrat" panose="00000500000000000000" pitchFamily="50" charset="0"/>
              </a:rPr>
              <a:t>cổng</a:t>
            </a:r>
            <a:r>
              <a:rPr lang="vi-VN" sz="2400" dirty="0">
                <a:latin typeface="Montserrat" panose="00000500000000000000" pitchFamily="50" charset="0"/>
              </a:rPr>
              <a:t> 9734 cho </a:t>
            </a:r>
            <a:r>
              <a:rPr lang="vi-VN" sz="2400" dirty="0" err="1">
                <a:latin typeface="Montserrat" panose="00000500000000000000" pitchFamily="50" charset="0"/>
              </a:rPr>
              <a:t>socket</a:t>
            </a:r>
            <a:r>
              <a:rPr lang="vi-VN" sz="2400" dirty="0">
                <a:latin typeface="Montserrat" panose="00000500000000000000" pitchFamily="50" charset="0"/>
              </a:rPr>
              <a:t>. Lưu ý  </a:t>
            </a:r>
            <a:r>
              <a:rPr lang="vi-VN" sz="2400" dirty="0" err="1">
                <a:latin typeface="Montserrat" panose="00000500000000000000" pitchFamily="50" charset="0"/>
              </a:rPr>
              <a:t>hàm</a:t>
            </a:r>
            <a:r>
              <a:rPr lang="vi-VN" sz="2400" dirty="0">
                <a:latin typeface="Montserrat" panose="00000500000000000000" pitchFamily="50" charset="0"/>
              </a:rPr>
              <a:t> </a:t>
            </a:r>
            <a:r>
              <a:rPr lang="vi-VN" sz="2400" dirty="0" err="1">
                <a:latin typeface="Montserrat" panose="00000500000000000000" pitchFamily="50" charset="0"/>
              </a:rPr>
              <a:t>inet_addr</a:t>
            </a:r>
            <a:r>
              <a:rPr lang="vi-VN" sz="2400" dirty="0">
                <a:latin typeface="Montserrat" panose="00000500000000000000" pitchFamily="50" charset="0"/>
              </a:rPr>
              <a:t>() </a:t>
            </a:r>
            <a:r>
              <a:rPr lang="vi-VN" sz="2400" dirty="0" err="1">
                <a:latin typeface="Montserrat" panose="00000500000000000000" pitchFamily="50" charset="0"/>
              </a:rPr>
              <a:t>dùng</a:t>
            </a:r>
            <a:r>
              <a:rPr lang="vi-VN" sz="2400" dirty="0">
                <a:latin typeface="Montserrat" panose="00000500000000000000" pitchFamily="50" charset="0"/>
              </a:rPr>
              <a:t> </a:t>
            </a:r>
            <a:r>
              <a:rPr lang="vi-VN" sz="2400" dirty="0" err="1">
                <a:latin typeface="Montserrat" panose="00000500000000000000" pitchFamily="50" charset="0"/>
              </a:rPr>
              <a:t>để</a:t>
            </a:r>
            <a:r>
              <a:rPr lang="vi-VN" sz="2400" dirty="0">
                <a:latin typeface="Montserrat" panose="00000500000000000000" pitchFamily="50" charset="0"/>
              </a:rPr>
              <a:t> </a:t>
            </a:r>
            <a:r>
              <a:rPr lang="vi-VN" sz="2400" dirty="0" err="1">
                <a:latin typeface="Montserrat" panose="00000500000000000000" pitchFamily="50" charset="0"/>
              </a:rPr>
              <a:t>chuyển</a:t>
            </a:r>
            <a:r>
              <a:rPr lang="vi-VN" sz="2400" dirty="0">
                <a:latin typeface="Montserrat" panose="00000500000000000000" pitchFamily="50" charset="0"/>
              </a:rPr>
              <a:t> </a:t>
            </a:r>
            <a:r>
              <a:rPr lang="vi-VN" sz="2400" dirty="0" err="1">
                <a:latin typeface="Montserrat" panose="00000500000000000000" pitchFamily="50" charset="0"/>
              </a:rPr>
              <a:t>đổi</a:t>
            </a:r>
            <a:r>
              <a:rPr lang="vi-VN" sz="2400" dirty="0">
                <a:latin typeface="Montserrat" panose="00000500000000000000" pitchFamily="50" charset="0"/>
              </a:rPr>
              <a:t> </a:t>
            </a:r>
            <a:r>
              <a:rPr lang="vi-VN" sz="2400" dirty="0" err="1">
                <a:latin typeface="Montserrat" panose="00000500000000000000" pitchFamily="50" charset="0"/>
              </a:rPr>
              <a:t>chuỗi</a:t>
            </a:r>
            <a:r>
              <a:rPr lang="vi-VN" sz="2400" dirty="0">
                <a:latin typeface="Montserrat" panose="00000500000000000000" pitchFamily="50" charset="0"/>
              </a:rPr>
              <a:t> </a:t>
            </a:r>
            <a:r>
              <a:rPr lang="vi-VN" sz="2400" dirty="0" err="1">
                <a:latin typeface="Montserrat" panose="00000500000000000000" pitchFamily="50" charset="0"/>
              </a:rPr>
              <a:t>địa</a:t>
            </a:r>
            <a:r>
              <a:rPr lang="vi-VN" sz="2400" dirty="0">
                <a:latin typeface="Montserrat" panose="00000500000000000000" pitchFamily="50" charset="0"/>
              </a:rPr>
              <a:t> </a:t>
            </a:r>
            <a:r>
              <a:rPr lang="vi-VN" sz="2400" dirty="0" err="1">
                <a:latin typeface="Montserrat" panose="00000500000000000000" pitchFamily="50" charset="0"/>
              </a:rPr>
              <a:t>chỉ</a:t>
            </a:r>
            <a:r>
              <a:rPr lang="vi-VN" sz="2400" dirty="0">
                <a:latin typeface="Montserrat" panose="00000500000000000000" pitchFamily="50" charset="0"/>
              </a:rPr>
              <a:t> ra </a:t>
            </a:r>
            <a:r>
              <a:rPr lang="vi-VN" sz="2400" dirty="0" err="1">
                <a:latin typeface="Montserrat" panose="00000500000000000000" pitchFamily="50" charset="0"/>
              </a:rPr>
              <a:t>số</a:t>
            </a:r>
            <a:r>
              <a:rPr lang="vi-VN" sz="2400" dirty="0">
                <a:latin typeface="Montserrat" panose="00000500000000000000" pitchFamily="50" charset="0"/>
              </a:rPr>
              <a:t> nguyên </a:t>
            </a:r>
            <a:r>
              <a:rPr lang="vi-VN" sz="2400" dirty="0" err="1">
                <a:latin typeface="Montserrat" panose="00000500000000000000" pitchFamily="50" charset="0"/>
              </a:rPr>
              <a:t>kiểu</a:t>
            </a:r>
            <a:r>
              <a:rPr lang="vi-VN" sz="2400" dirty="0">
                <a:latin typeface="Montserrat" panose="00000500000000000000" pitchFamily="50" charset="0"/>
              </a:rPr>
              <a:t> long 4 </a:t>
            </a:r>
            <a:r>
              <a:rPr lang="vi-VN" sz="2400" dirty="0" err="1">
                <a:latin typeface="Montserrat" panose="00000500000000000000" pitchFamily="50" charset="0"/>
              </a:rPr>
              <a:t>byte</a:t>
            </a:r>
            <a:r>
              <a:rPr lang="vi-VN" sz="2400" dirty="0">
                <a:latin typeface="Montserrat" panose="00000500000000000000" pitchFamily="50" charset="0"/>
              </a:rPr>
              <a:t>.</a:t>
            </a:r>
          </a:p>
          <a:p>
            <a:pPr marL="114300" indent="0">
              <a:buNone/>
            </a:pPr>
            <a:endParaRPr lang="vi-VN" sz="2400" dirty="0">
              <a:latin typeface="Montserrat" panose="00000500000000000000" pitchFamily="50" charset="0"/>
            </a:endParaRPr>
          </a:p>
          <a:p>
            <a:pPr marL="114300" indent="0">
              <a:buNone/>
            </a:pPr>
            <a:r>
              <a:rPr lang="vi-VN" sz="2400" dirty="0" err="1">
                <a:latin typeface="Montserrat" panose="00000500000000000000" pitchFamily="50" charset="0"/>
              </a:rPr>
              <a:t>Chúng</a:t>
            </a:r>
            <a:r>
              <a:rPr lang="vi-VN" sz="2400" dirty="0">
                <a:latin typeface="Montserrat" panose="00000500000000000000" pitchFamily="50" charset="0"/>
              </a:rPr>
              <a:t> ta </a:t>
            </a:r>
            <a:r>
              <a:rPr lang="vi-VN" sz="2400" dirty="0" err="1">
                <a:latin typeface="Montserrat" panose="00000500000000000000" pitchFamily="50" charset="0"/>
              </a:rPr>
              <a:t>cần</a:t>
            </a:r>
            <a:r>
              <a:rPr lang="vi-VN" sz="2400" dirty="0">
                <a:latin typeface="Montserrat" panose="00000500000000000000" pitchFamily="50" charset="0"/>
              </a:rPr>
              <a:t> </a:t>
            </a:r>
            <a:r>
              <a:rPr lang="vi-VN" sz="2400" dirty="0" err="1">
                <a:latin typeface="Montserrat" panose="00000500000000000000" pitchFamily="50" charset="0"/>
              </a:rPr>
              <a:t>sửa</a:t>
            </a:r>
            <a:r>
              <a:rPr lang="vi-VN" sz="2400" dirty="0">
                <a:latin typeface="Montserrat" panose="00000500000000000000" pitchFamily="50" charset="0"/>
              </a:rPr>
              <a:t> </a:t>
            </a:r>
            <a:r>
              <a:rPr lang="vi-VN" sz="2400" dirty="0" err="1">
                <a:latin typeface="Montserrat" panose="00000500000000000000" pitchFamily="50" charset="0"/>
              </a:rPr>
              <a:t>lại</a:t>
            </a:r>
            <a:r>
              <a:rPr lang="vi-VN" sz="2400" dirty="0">
                <a:latin typeface="Montserrat" panose="00000500000000000000" pitchFamily="50" charset="0"/>
              </a:rPr>
              <a:t> chương trinh server1 </a:t>
            </a:r>
            <a:r>
              <a:rPr lang="vi-VN" sz="2400" dirty="0" err="1">
                <a:latin typeface="Montserrat" panose="00000500000000000000" pitchFamily="50" charset="0"/>
              </a:rPr>
              <a:t>để</a:t>
            </a:r>
            <a:r>
              <a:rPr lang="vi-VN" sz="2400" dirty="0">
                <a:latin typeface="Montserrat" panose="00000500000000000000" pitchFamily="50" charset="0"/>
              </a:rPr>
              <a:t> </a:t>
            </a:r>
            <a:r>
              <a:rPr lang="vi-VN" sz="2400" dirty="0" err="1">
                <a:latin typeface="Montserrat" panose="00000500000000000000" pitchFamily="50" charset="0"/>
              </a:rPr>
              <a:t>socket</a:t>
            </a:r>
            <a:r>
              <a:rPr lang="vi-VN" sz="2400" dirty="0">
                <a:latin typeface="Montserrat" panose="00000500000000000000" pitchFamily="50" charset="0"/>
              </a:rPr>
              <a:t> </a:t>
            </a:r>
            <a:r>
              <a:rPr lang="vi-VN" sz="2400" dirty="0" err="1">
                <a:latin typeface="Montserrat" panose="00000500000000000000" pitchFamily="50" charset="0"/>
              </a:rPr>
              <a:t>của</a:t>
            </a:r>
            <a:r>
              <a:rPr lang="vi-VN" sz="2400" dirty="0">
                <a:latin typeface="Montserrat" panose="00000500000000000000" pitchFamily="50" charset="0"/>
              </a:rPr>
              <a:t> </a:t>
            </a:r>
            <a:r>
              <a:rPr lang="vi-VN" sz="2400" dirty="0" err="1">
                <a:latin typeface="Montserrat" panose="00000500000000000000" pitchFamily="50" charset="0"/>
              </a:rPr>
              <a:t>server</a:t>
            </a:r>
            <a:r>
              <a:rPr lang="vi-VN" sz="2400" dirty="0">
                <a:latin typeface="Montserrat" panose="00000500000000000000" pitchFamily="50" charset="0"/>
              </a:rPr>
              <a:t> </a:t>
            </a:r>
            <a:r>
              <a:rPr lang="vi-VN" sz="2400" dirty="0" err="1">
                <a:latin typeface="Montserrat" panose="00000500000000000000" pitchFamily="50" charset="0"/>
              </a:rPr>
              <a:t>có</a:t>
            </a:r>
            <a:r>
              <a:rPr lang="vi-VN" sz="2400" dirty="0">
                <a:latin typeface="Montserrat" panose="00000500000000000000" pitchFamily="50" charset="0"/>
              </a:rPr>
              <a:t> </a:t>
            </a:r>
            <a:r>
              <a:rPr lang="vi-VN" sz="2400" dirty="0" err="1">
                <a:latin typeface="Montserrat" panose="00000500000000000000" pitchFamily="50" charset="0"/>
              </a:rPr>
              <a:t>thể</a:t>
            </a:r>
            <a:r>
              <a:rPr lang="vi-VN" sz="2400" dirty="0">
                <a:latin typeface="Montserrat" panose="00000500000000000000" pitchFamily="50" charset="0"/>
              </a:rPr>
              <a:t> </a:t>
            </a:r>
            <a:r>
              <a:rPr lang="vi-VN" sz="2400" dirty="0" err="1">
                <a:latin typeface="Montserrat" panose="00000500000000000000" pitchFamily="50" charset="0"/>
              </a:rPr>
              <a:t>lắng</a:t>
            </a:r>
            <a:r>
              <a:rPr lang="vi-VN" sz="2400" dirty="0">
                <a:latin typeface="Montserrat" panose="00000500000000000000" pitchFamily="50" charset="0"/>
              </a:rPr>
              <a:t> nghe </a:t>
            </a:r>
            <a:r>
              <a:rPr lang="vi-VN" sz="2400" dirty="0" err="1">
                <a:latin typeface="Montserrat" panose="00000500000000000000" pitchFamily="50" charset="0"/>
              </a:rPr>
              <a:t>kết</a:t>
            </a:r>
            <a:r>
              <a:rPr lang="vi-VN" sz="2400" dirty="0">
                <a:latin typeface="Montserrat" panose="00000500000000000000" pitchFamily="50" charset="0"/>
              </a:rPr>
              <a:t> </a:t>
            </a:r>
            <a:r>
              <a:rPr lang="vi-VN" sz="2400" dirty="0" err="1">
                <a:latin typeface="Montserrat" panose="00000500000000000000" pitchFamily="50" charset="0"/>
              </a:rPr>
              <a:t>nối</a:t>
            </a:r>
            <a:r>
              <a:rPr lang="vi-VN" sz="2400" dirty="0">
                <a:latin typeface="Montserrat" panose="00000500000000000000" pitchFamily="50" charset="0"/>
              </a:rPr>
              <a:t> </a:t>
            </a:r>
            <a:r>
              <a:rPr lang="vi-VN" sz="2400" dirty="0" err="1">
                <a:latin typeface="Montserrat" panose="00000500000000000000" pitchFamily="50" charset="0"/>
              </a:rPr>
              <a:t>từ</a:t>
            </a:r>
            <a:r>
              <a:rPr lang="vi-VN" sz="2400" dirty="0">
                <a:latin typeface="Montserrat" panose="00000500000000000000" pitchFamily="50" charset="0"/>
              </a:rPr>
              <a:t> </a:t>
            </a:r>
            <a:r>
              <a:rPr lang="vi-VN" sz="2400" dirty="0" err="1">
                <a:latin typeface="Montserrat" panose="00000500000000000000" pitchFamily="50" charset="0"/>
              </a:rPr>
              <a:t>client</a:t>
            </a:r>
            <a:r>
              <a:rPr lang="vi-VN" sz="2400" dirty="0">
                <a:latin typeface="Montserrat" panose="00000500000000000000" pitchFamily="50" charset="0"/>
              </a:rPr>
              <a:t> theo giao </a:t>
            </a:r>
            <a:r>
              <a:rPr lang="vi-VN" sz="2400" dirty="0" err="1">
                <a:latin typeface="Montserrat" panose="00000500000000000000" pitchFamily="50" charset="0"/>
              </a:rPr>
              <a:t>thức</a:t>
            </a:r>
            <a:r>
              <a:rPr lang="vi-VN" sz="2400" dirty="0">
                <a:latin typeface="Montserrat" panose="00000500000000000000" pitchFamily="50" charset="0"/>
              </a:rPr>
              <a:t> </a:t>
            </a:r>
            <a:r>
              <a:rPr lang="vi-VN" sz="2400" dirty="0" err="1">
                <a:latin typeface="Montserrat" panose="00000500000000000000" pitchFamily="50" charset="0"/>
              </a:rPr>
              <a:t>internet</a:t>
            </a:r>
            <a:r>
              <a:rPr lang="vi-VN" sz="2400" dirty="0">
                <a:latin typeface="Montserrat" panose="00000500000000000000" pitchFamily="50" charset="0"/>
              </a:rPr>
              <a:t>. </a:t>
            </a:r>
            <a:r>
              <a:rPr lang="vi-VN" sz="2400" dirty="0" err="1">
                <a:latin typeface="Montserrat" panose="00000500000000000000" pitchFamily="50" charset="0"/>
              </a:rPr>
              <a:t>Mã</a:t>
            </a:r>
            <a:r>
              <a:rPr lang="vi-VN" sz="2400" dirty="0">
                <a:latin typeface="Montserrat" panose="00000500000000000000" pitchFamily="50" charset="0"/>
              </a:rPr>
              <a:t> </a:t>
            </a:r>
            <a:r>
              <a:rPr lang="vi-VN" sz="2400" dirty="0" err="1">
                <a:latin typeface="Montserrat" panose="00000500000000000000" pitchFamily="50" charset="0"/>
              </a:rPr>
              <a:t>nguồn</a:t>
            </a:r>
            <a:r>
              <a:rPr lang="vi-VN" sz="2400" dirty="0">
                <a:latin typeface="Montserrat" panose="00000500000000000000" pitchFamily="50" charset="0"/>
              </a:rPr>
              <a:t> server2 </a:t>
            </a:r>
            <a:r>
              <a:rPr lang="vi-VN" sz="2400" dirty="0" err="1">
                <a:latin typeface="Montserrat" panose="00000500000000000000" pitchFamily="50" charset="0"/>
              </a:rPr>
              <a:t>sẽ</a:t>
            </a:r>
            <a:r>
              <a:rPr lang="vi-VN" sz="2400" dirty="0">
                <a:latin typeface="Montserrat" panose="00000500000000000000" pitchFamily="50" charset="0"/>
              </a:rPr>
              <a:t> </a:t>
            </a:r>
            <a:r>
              <a:rPr lang="vi-VN" sz="2400" dirty="0" err="1">
                <a:latin typeface="Montserrat" panose="00000500000000000000" pitchFamily="50" charset="0"/>
              </a:rPr>
              <a:t>được</a:t>
            </a:r>
            <a:r>
              <a:rPr lang="vi-VN" sz="2400" dirty="0">
                <a:latin typeface="Montserrat" panose="00000500000000000000" pitchFamily="50" charset="0"/>
              </a:rPr>
              <a:t> </a:t>
            </a:r>
            <a:r>
              <a:rPr lang="vi-VN" sz="2400" dirty="0" err="1">
                <a:latin typeface="Montserrat" panose="00000500000000000000" pitchFamily="50" charset="0"/>
              </a:rPr>
              <a:t>sửa</a:t>
            </a:r>
            <a:r>
              <a:rPr lang="vi-VN" sz="2400" dirty="0">
                <a:latin typeface="Montserrat" panose="00000500000000000000" pitchFamily="50" charset="0"/>
              </a:rPr>
              <a:t> như sau:</a:t>
            </a:r>
          </a:p>
          <a:p>
            <a:pPr marL="114300" indent="0">
              <a:buNone/>
            </a:pPr>
            <a:endParaRPr lang="en-US" dirty="0">
              <a:latin typeface="Montserrat" panose="00000500000000000000" pitchFamily="50" charset="0"/>
            </a:endParaRPr>
          </a:p>
        </p:txBody>
      </p:sp>
      <p:sp>
        <p:nvSpPr>
          <p:cNvPr id="4" name="Slide Number Placeholder 3">
            <a:extLst>
              <a:ext uri="{FF2B5EF4-FFF2-40B4-BE49-F238E27FC236}">
                <a16:creationId xmlns:a16="http://schemas.microsoft.com/office/drawing/2014/main" id="{399D0AFD-9C3B-4721-BFA0-C4056737F81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sp>
        <p:nvSpPr>
          <p:cNvPr id="5" name="Title 1">
            <a:extLst>
              <a:ext uri="{FF2B5EF4-FFF2-40B4-BE49-F238E27FC236}">
                <a16:creationId xmlns:a16="http://schemas.microsoft.com/office/drawing/2014/main" id="{03EB0704-22FB-40E1-A734-3ACD2D94F2C1}"/>
              </a:ext>
            </a:extLst>
          </p:cNvPr>
          <p:cNvSpPr>
            <a:spLocks noGrp="1"/>
          </p:cNvSpPr>
          <p:nvPr>
            <p:ph type="title"/>
          </p:nvPr>
        </p:nvSpPr>
        <p:spPr>
          <a:xfrm>
            <a:off x="488950" y="-176091"/>
            <a:ext cx="8026400" cy="1325563"/>
          </a:xfrm>
        </p:spPr>
        <p:txBody>
          <a:bodyPr>
            <a:normAutofit/>
          </a:bodyPr>
          <a:lstStyle/>
          <a:p>
            <a:r>
              <a:rPr lang="vi-VN" sz="2800" dirty="0"/>
              <a:t>4. Xây </a:t>
            </a:r>
            <a:r>
              <a:rPr lang="vi-VN" sz="2800" dirty="0" err="1"/>
              <a:t>dựng</a:t>
            </a:r>
            <a:r>
              <a:rPr lang="vi-VN" sz="2800" dirty="0"/>
              <a:t> chương trinh mô </a:t>
            </a:r>
            <a:r>
              <a:rPr lang="vi-VN" sz="2800" dirty="0" err="1"/>
              <a:t>hình</a:t>
            </a:r>
            <a:r>
              <a:rPr lang="vi-VN" sz="2800" dirty="0"/>
              <a:t> </a:t>
            </a:r>
            <a:r>
              <a:rPr lang="vi-VN" sz="2800" dirty="0" err="1"/>
              <a:t>client</a:t>
            </a:r>
            <a:r>
              <a:rPr lang="vi-VN" sz="2800" dirty="0"/>
              <a:t>/</a:t>
            </a:r>
            <a:r>
              <a:rPr lang="vi-VN" sz="2800" dirty="0" err="1"/>
              <a:t>server</a:t>
            </a:r>
            <a:endParaRPr lang="en-US" sz="2800" dirty="0"/>
          </a:p>
        </p:txBody>
      </p:sp>
    </p:spTree>
    <p:extLst>
      <p:ext uri="{BB962C8B-B14F-4D97-AF65-F5344CB8AC3E}">
        <p14:creationId xmlns:p14="http://schemas.microsoft.com/office/powerpoint/2010/main" val="22606529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B2443DF-1FF9-4ADD-864E-C0043944E8E5}"/>
              </a:ext>
            </a:extLst>
          </p:cNvPr>
          <p:cNvSpPr>
            <a:spLocks noGrp="1"/>
          </p:cNvSpPr>
          <p:nvPr>
            <p:ph type="body" idx="1"/>
          </p:nvPr>
        </p:nvSpPr>
        <p:spPr>
          <a:xfrm>
            <a:off x="488950" y="1149472"/>
            <a:ext cx="2849054" cy="4902199"/>
          </a:xfrm>
        </p:spPr>
        <p:txBody>
          <a:bodyPr>
            <a:normAutofit lnSpcReduction="10000"/>
          </a:bodyPr>
          <a:lstStyle/>
          <a:p>
            <a:pPr marL="114300" indent="0">
              <a:buNone/>
            </a:pPr>
            <a:r>
              <a:rPr lang="vi-VN" sz="1400" dirty="0">
                <a:solidFill>
                  <a:srgbClr val="FF0000"/>
                </a:solidFill>
                <a:latin typeface="Montserrat" panose="00000500000000000000" pitchFamily="50" charset="0"/>
              </a:rPr>
              <a:t>**</a:t>
            </a:r>
            <a:r>
              <a:rPr lang="vi-VN" sz="1400" dirty="0" err="1">
                <a:solidFill>
                  <a:srgbClr val="FF0000"/>
                </a:solidFill>
                <a:latin typeface="Montserrat" panose="00000500000000000000" pitchFamily="50" charset="0"/>
              </a:rPr>
              <a:t>Phần</a:t>
            </a:r>
            <a:r>
              <a:rPr lang="vi-VN" sz="1400" dirty="0">
                <a:solidFill>
                  <a:srgbClr val="FF0000"/>
                </a:solidFill>
                <a:latin typeface="Montserrat" panose="00000500000000000000" pitchFamily="50" charset="0"/>
              </a:rPr>
              <a:t> </a:t>
            </a:r>
            <a:r>
              <a:rPr lang="vi-VN" sz="1400" dirty="0" err="1">
                <a:solidFill>
                  <a:srgbClr val="FF0000"/>
                </a:solidFill>
                <a:latin typeface="Montserrat" panose="00000500000000000000" pitchFamily="50" charset="0"/>
              </a:rPr>
              <a:t>còn</a:t>
            </a:r>
            <a:r>
              <a:rPr lang="vi-VN" sz="1400" dirty="0">
                <a:solidFill>
                  <a:srgbClr val="FF0000"/>
                </a:solidFill>
                <a:latin typeface="Montserrat" panose="00000500000000000000" pitchFamily="50" charset="0"/>
              </a:rPr>
              <a:t> </a:t>
            </a:r>
            <a:r>
              <a:rPr lang="vi-VN" sz="1400" dirty="0" err="1">
                <a:solidFill>
                  <a:srgbClr val="FF0000"/>
                </a:solidFill>
                <a:latin typeface="Montserrat" panose="00000500000000000000" pitchFamily="50" charset="0"/>
              </a:rPr>
              <a:t>lại</a:t>
            </a:r>
            <a:r>
              <a:rPr lang="vi-VN" sz="1400" dirty="0">
                <a:solidFill>
                  <a:srgbClr val="FF0000"/>
                </a:solidFill>
                <a:latin typeface="Montserrat" panose="00000500000000000000" pitchFamily="50" charset="0"/>
              </a:rPr>
              <a:t> </a:t>
            </a:r>
            <a:r>
              <a:rPr lang="vi-VN" sz="1400" dirty="0" err="1">
                <a:solidFill>
                  <a:srgbClr val="FF0000"/>
                </a:solidFill>
                <a:latin typeface="Montserrat" panose="00000500000000000000" pitchFamily="50" charset="0"/>
              </a:rPr>
              <a:t>giống</a:t>
            </a:r>
            <a:r>
              <a:rPr lang="vi-VN" sz="1400" dirty="0">
                <a:solidFill>
                  <a:srgbClr val="FF0000"/>
                </a:solidFill>
                <a:latin typeface="Montserrat" panose="00000500000000000000" pitchFamily="50" charset="0"/>
              </a:rPr>
              <a:t> server1.c</a:t>
            </a:r>
          </a:p>
          <a:p>
            <a:pPr marL="114300" indent="0">
              <a:buNone/>
            </a:pPr>
            <a:r>
              <a:rPr lang="vi-VN" dirty="0" err="1">
                <a:latin typeface="Montserrat" panose="00000500000000000000" pitchFamily="50" charset="0"/>
              </a:rPr>
              <a:t>Trình</a:t>
            </a:r>
            <a:r>
              <a:rPr lang="vi-VN" dirty="0">
                <a:latin typeface="Montserrat" panose="00000500000000000000" pitchFamily="50" charset="0"/>
              </a:rPr>
              <a:t> </a:t>
            </a:r>
            <a:r>
              <a:rPr lang="vi-VN" dirty="0" err="1">
                <a:latin typeface="Montserrat" panose="00000500000000000000" pitchFamily="50" charset="0"/>
              </a:rPr>
              <a:t>chủ</a:t>
            </a:r>
            <a:r>
              <a:rPr lang="vi-VN" dirty="0">
                <a:latin typeface="Montserrat" panose="00000500000000000000" pitchFamily="50" charset="0"/>
              </a:rPr>
              <a:t> </a:t>
            </a:r>
            <a:r>
              <a:rPr lang="vi-VN" dirty="0" err="1">
                <a:latin typeface="Montserrat" panose="00000500000000000000" pitchFamily="50" charset="0"/>
              </a:rPr>
              <a:t>tạo</a:t>
            </a:r>
            <a:r>
              <a:rPr lang="vi-VN" dirty="0">
                <a:latin typeface="Montserrat" panose="00000500000000000000" pitchFamily="50" charset="0"/>
              </a:rPr>
              <a:t> </a:t>
            </a:r>
            <a:r>
              <a:rPr lang="vi-VN" dirty="0" err="1">
                <a:latin typeface="Montserrat" panose="00000500000000000000" pitchFamily="50" charset="0"/>
              </a:rPr>
              <a:t>socket</a:t>
            </a:r>
            <a:r>
              <a:rPr lang="vi-VN" dirty="0">
                <a:latin typeface="Montserrat" panose="00000500000000000000" pitchFamily="50" charset="0"/>
              </a:rPr>
              <a:t> theo giao </a:t>
            </a:r>
            <a:r>
              <a:rPr lang="vi-VN" dirty="0" err="1">
                <a:latin typeface="Montserrat" panose="00000500000000000000" pitchFamily="50" charset="0"/>
              </a:rPr>
              <a:t>thức</a:t>
            </a:r>
            <a:r>
              <a:rPr lang="vi-VN" dirty="0">
                <a:latin typeface="Montserrat" panose="00000500000000000000" pitchFamily="50" charset="0"/>
              </a:rPr>
              <a:t> </a:t>
            </a:r>
            <a:r>
              <a:rPr lang="vi-VN" dirty="0" err="1">
                <a:latin typeface="Montserrat" panose="00000500000000000000" pitchFamily="50" charset="0"/>
              </a:rPr>
              <a:t>và</a:t>
            </a:r>
            <a:r>
              <a:rPr lang="vi-VN" dirty="0">
                <a:latin typeface="Montserrat" panose="00000500000000000000" pitchFamily="50" charset="0"/>
              </a:rPr>
              <a:t> </a:t>
            </a:r>
            <a:r>
              <a:rPr lang="vi-VN" dirty="0" err="1">
                <a:latin typeface="Montserrat" panose="00000500000000000000" pitchFamily="50" charset="0"/>
              </a:rPr>
              <a:t>địa</a:t>
            </a:r>
            <a:r>
              <a:rPr lang="vi-VN" dirty="0">
                <a:latin typeface="Montserrat" panose="00000500000000000000" pitchFamily="50" charset="0"/>
              </a:rPr>
              <a:t> </a:t>
            </a:r>
            <a:r>
              <a:rPr lang="vi-VN" dirty="0" err="1">
                <a:latin typeface="Montserrat" panose="00000500000000000000" pitchFamily="50" charset="0"/>
              </a:rPr>
              <a:t>chỉ</a:t>
            </a:r>
            <a:r>
              <a:rPr lang="vi-VN" dirty="0">
                <a:latin typeface="Montserrat" panose="00000500000000000000" pitchFamily="50" charset="0"/>
              </a:rPr>
              <a:t> </a:t>
            </a:r>
            <a:r>
              <a:rPr lang="vi-VN" dirty="0" err="1">
                <a:latin typeface="Montserrat" panose="00000500000000000000" pitchFamily="50" charset="0"/>
              </a:rPr>
              <a:t>AF_INET</a:t>
            </a:r>
            <a:r>
              <a:rPr lang="vi-VN" dirty="0">
                <a:latin typeface="Montserrat" panose="00000500000000000000" pitchFamily="50" charset="0"/>
              </a:rPr>
              <a:t> sau </a:t>
            </a:r>
            <a:r>
              <a:rPr lang="vi-VN" dirty="0" err="1">
                <a:latin typeface="Montserrat" panose="00000500000000000000" pitchFamily="50" charset="0"/>
              </a:rPr>
              <a:t>đó</a:t>
            </a:r>
            <a:r>
              <a:rPr lang="vi-VN" dirty="0">
                <a:latin typeface="Montserrat" panose="00000500000000000000" pitchFamily="50" charset="0"/>
              </a:rPr>
              <a:t> </a:t>
            </a:r>
            <a:r>
              <a:rPr lang="vi-VN" dirty="0" err="1">
                <a:latin typeface="Montserrat" panose="00000500000000000000" pitchFamily="50" charset="0"/>
              </a:rPr>
              <a:t>chuẩn</a:t>
            </a:r>
            <a:r>
              <a:rPr lang="vi-VN" dirty="0">
                <a:latin typeface="Montserrat" panose="00000500000000000000" pitchFamily="50" charset="0"/>
              </a:rPr>
              <a:t> </a:t>
            </a:r>
            <a:r>
              <a:rPr lang="vi-VN" dirty="0" err="1">
                <a:latin typeface="Montserrat" panose="00000500000000000000" pitchFamily="50" charset="0"/>
              </a:rPr>
              <a:t>bị</a:t>
            </a:r>
            <a:r>
              <a:rPr lang="vi-VN" dirty="0">
                <a:latin typeface="Montserrat" panose="00000500000000000000" pitchFamily="50" charset="0"/>
              </a:rPr>
              <a:t> </a:t>
            </a:r>
            <a:r>
              <a:rPr lang="vi-VN" dirty="0" err="1">
                <a:latin typeface="Montserrat" panose="00000500000000000000" pitchFamily="50" charset="0"/>
              </a:rPr>
              <a:t>nhận</a:t>
            </a:r>
            <a:r>
              <a:rPr lang="vi-VN" dirty="0">
                <a:latin typeface="Montserrat" panose="00000500000000000000" pitchFamily="50" charset="0"/>
              </a:rPr>
              <a:t> </a:t>
            </a:r>
            <a:r>
              <a:rPr lang="vi-VN" dirty="0" err="1">
                <a:latin typeface="Montserrat" panose="00000500000000000000" pitchFamily="50" charset="0"/>
              </a:rPr>
              <a:t>kết</a:t>
            </a:r>
            <a:r>
              <a:rPr lang="vi-VN" dirty="0">
                <a:latin typeface="Montserrat" panose="00000500000000000000" pitchFamily="50" charset="0"/>
              </a:rPr>
              <a:t> </a:t>
            </a:r>
            <a:r>
              <a:rPr lang="vi-VN" dirty="0" err="1">
                <a:latin typeface="Montserrat" panose="00000500000000000000" pitchFamily="50" charset="0"/>
              </a:rPr>
              <a:t>nối</a:t>
            </a:r>
            <a:r>
              <a:rPr lang="vi-VN" dirty="0">
                <a:latin typeface="Montserrat" panose="00000500000000000000" pitchFamily="50" charset="0"/>
              </a:rPr>
              <a:t> </a:t>
            </a:r>
            <a:r>
              <a:rPr lang="vi-VN" dirty="0" err="1">
                <a:latin typeface="Montserrat" panose="00000500000000000000" pitchFamily="50" charset="0"/>
              </a:rPr>
              <a:t>từ</a:t>
            </a:r>
            <a:r>
              <a:rPr lang="vi-VN" dirty="0">
                <a:latin typeface="Montserrat" panose="00000500000000000000" pitchFamily="50" charset="0"/>
              </a:rPr>
              <a:t> </a:t>
            </a:r>
            <a:r>
              <a:rPr lang="vi-VN" dirty="0" err="1">
                <a:latin typeface="Montserrat" panose="00000500000000000000" pitchFamily="50" charset="0"/>
              </a:rPr>
              <a:t>client</a:t>
            </a:r>
            <a:r>
              <a:rPr lang="vi-VN" dirty="0">
                <a:latin typeface="Montserrat" panose="00000500000000000000" pitchFamily="50" charset="0"/>
              </a:rPr>
              <a:t> </a:t>
            </a:r>
            <a:r>
              <a:rPr lang="vi-VN" dirty="0" err="1">
                <a:latin typeface="Montserrat" panose="00000500000000000000" pitchFamily="50" charset="0"/>
              </a:rPr>
              <a:t>gửi</a:t>
            </a:r>
            <a:r>
              <a:rPr lang="vi-VN" dirty="0">
                <a:latin typeface="Montserrat" panose="00000500000000000000" pitchFamily="50" charset="0"/>
              </a:rPr>
              <a:t> </a:t>
            </a:r>
            <a:r>
              <a:rPr lang="vi-VN" dirty="0" err="1">
                <a:latin typeface="Montserrat" panose="00000500000000000000" pitchFamily="50" charset="0"/>
              </a:rPr>
              <a:t>đến</a:t>
            </a:r>
            <a:r>
              <a:rPr lang="vi-VN" dirty="0">
                <a:latin typeface="Montserrat" panose="00000500000000000000" pitchFamily="50" charset="0"/>
              </a:rPr>
              <a:t>. </a:t>
            </a:r>
          </a:p>
          <a:p>
            <a:pPr marL="114300" indent="0">
              <a:buNone/>
            </a:pPr>
            <a:r>
              <a:rPr lang="vi-VN" dirty="0" err="1">
                <a:latin typeface="Montserrat" panose="00000500000000000000" pitchFamily="50" charset="0"/>
              </a:rPr>
              <a:t>Chúng</a:t>
            </a:r>
            <a:r>
              <a:rPr lang="vi-VN" dirty="0">
                <a:latin typeface="Montserrat" panose="00000500000000000000" pitchFamily="50" charset="0"/>
              </a:rPr>
              <a:t> ta </a:t>
            </a:r>
            <a:r>
              <a:rPr lang="vi-VN" dirty="0" err="1">
                <a:latin typeface="Montserrat" panose="00000500000000000000" pitchFamily="50" charset="0"/>
              </a:rPr>
              <a:t>sử</a:t>
            </a:r>
            <a:r>
              <a:rPr lang="vi-VN" dirty="0">
                <a:latin typeface="Montserrat" panose="00000500000000000000" pitchFamily="50" charset="0"/>
              </a:rPr>
              <a:t> </a:t>
            </a:r>
            <a:r>
              <a:rPr lang="vi-VN" dirty="0" err="1">
                <a:latin typeface="Montserrat" panose="00000500000000000000" pitchFamily="50" charset="0"/>
              </a:rPr>
              <a:t>dụng</a:t>
            </a:r>
            <a:r>
              <a:rPr lang="vi-VN" dirty="0">
                <a:latin typeface="Montserrat" panose="00000500000000000000" pitchFamily="50" charset="0"/>
              </a:rPr>
              <a:t> </a:t>
            </a:r>
            <a:r>
              <a:rPr lang="vi-VN" dirty="0" err="1">
                <a:latin typeface="Montserrat" panose="00000500000000000000" pitchFamily="50" charset="0"/>
              </a:rPr>
              <a:t>địa</a:t>
            </a:r>
            <a:r>
              <a:rPr lang="vi-VN" dirty="0">
                <a:latin typeface="Montserrat" panose="00000500000000000000" pitchFamily="50" charset="0"/>
              </a:rPr>
              <a:t> </a:t>
            </a:r>
            <a:r>
              <a:rPr lang="vi-VN" dirty="0" err="1">
                <a:latin typeface="Montserrat" panose="00000500000000000000" pitchFamily="50" charset="0"/>
              </a:rPr>
              <a:t>chỉ</a:t>
            </a:r>
            <a:r>
              <a:rPr lang="vi-VN" dirty="0">
                <a:latin typeface="Montserrat" panose="00000500000000000000" pitchFamily="50" charset="0"/>
              </a:rPr>
              <a:t> </a:t>
            </a:r>
            <a:r>
              <a:rPr lang="vi-VN" dirty="0" err="1">
                <a:latin typeface="Montserrat" panose="00000500000000000000" pitchFamily="50" charset="0"/>
              </a:rPr>
              <a:t>hồi</a:t>
            </a:r>
            <a:r>
              <a:rPr lang="vi-VN" dirty="0">
                <a:latin typeface="Montserrat" panose="00000500000000000000" pitchFamily="50" charset="0"/>
              </a:rPr>
              <a:t> quy 127.0.0.1 </a:t>
            </a:r>
            <a:r>
              <a:rPr lang="vi-VN" dirty="0" err="1">
                <a:latin typeface="Montserrat" panose="00000500000000000000" pitchFamily="50" charset="0"/>
              </a:rPr>
              <a:t>để</a:t>
            </a:r>
            <a:r>
              <a:rPr lang="vi-VN" dirty="0">
                <a:latin typeface="Montserrat" panose="00000500000000000000" pitchFamily="50" charset="0"/>
              </a:rPr>
              <a:t> cho </a:t>
            </a:r>
            <a:r>
              <a:rPr lang="vi-VN" dirty="0" err="1">
                <a:latin typeface="Montserrat" panose="00000500000000000000" pitchFamily="50" charset="0"/>
              </a:rPr>
              <a:t>phép</a:t>
            </a:r>
            <a:r>
              <a:rPr lang="vi-VN" dirty="0">
                <a:latin typeface="Montserrat" panose="00000500000000000000" pitchFamily="50" charset="0"/>
              </a:rPr>
              <a:t> </a:t>
            </a:r>
            <a:r>
              <a:rPr lang="vi-VN" dirty="0" err="1">
                <a:latin typeface="Montserrat" panose="00000500000000000000" pitchFamily="50" charset="0"/>
              </a:rPr>
              <a:t>cả</a:t>
            </a:r>
            <a:r>
              <a:rPr lang="vi-VN" dirty="0">
                <a:latin typeface="Montserrat" panose="00000500000000000000" pitchFamily="50" charset="0"/>
              </a:rPr>
              <a:t> hai trinh </a:t>
            </a:r>
            <a:r>
              <a:rPr lang="vi-VN" dirty="0" err="1">
                <a:latin typeface="Montserrat" panose="00000500000000000000" pitchFamily="50" charset="0"/>
              </a:rPr>
              <a:t>client</a:t>
            </a:r>
            <a:r>
              <a:rPr lang="vi-VN" dirty="0">
                <a:latin typeface="Montserrat" panose="00000500000000000000" pitchFamily="50" charset="0"/>
              </a:rPr>
              <a:t> </a:t>
            </a:r>
            <a:r>
              <a:rPr lang="vi-VN" dirty="0" err="1">
                <a:latin typeface="Montserrat" panose="00000500000000000000" pitchFamily="50" charset="0"/>
              </a:rPr>
              <a:t>server</a:t>
            </a:r>
            <a:r>
              <a:rPr lang="vi-VN" dirty="0">
                <a:latin typeface="Montserrat" panose="00000500000000000000" pitchFamily="50" charset="0"/>
              </a:rPr>
              <a:t> trên </a:t>
            </a:r>
            <a:r>
              <a:rPr lang="vi-VN" dirty="0" err="1">
                <a:latin typeface="Montserrat" panose="00000500000000000000" pitchFamily="50" charset="0"/>
              </a:rPr>
              <a:t>cùng</a:t>
            </a:r>
            <a:r>
              <a:rPr lang="vi-VN" dirty="0">
                <a:latin typeface="Montserrat" panose="00000500000000000000" pitchFamily="50" charset="0"/>
              </a:rPr>
              <a:t> 1 </a:t>
            </a:r>
            <a:r>
              <a:rPr lang="vi-VN" dirty="0" err="1">
                <a:latin typeface="Montserrat" panose="00000500000000000000" pitchFamily="50" charset="0"/>
              </a:rPr>
              <a:t>máy</a:t>
            </a:r>
            <a:r>
              <a:rPr lang="vi-VN" dirty="0">
                <a:latin typeface="Montserrat" panose="00000500000000000000" pitchFamily="50" charset="0"/>
              </a:rPr>
              <a:t> </a:t>
            </a:r>
            <a:r>
              <a:rPr lang="vi-VN" dirty="0" err="1">
                <a:latin typeface="Montserrat" panose="00000500000000000000" pitchFamily="50" charset="0"/>
              </a:rPr>
              <a:t>có</a:t>
            </a:r>
            <a:r>
              <a:rPr lang="vi-VN" dirty="0">
                <a:latin typeface="Montserrat" panose="00000500000000000000" pitchFamily="50" charset="0"/>
              </a:rPr>
              <a:t> </a:t>
            </a:r>
            <a:r>
              <a:rPr lang="vi-VN" dirty="0" err="1">
                <a:latin typeface="Montserrat" panose="00000500000000000000" pitchFamily="50" charset="0"/>
              </a:rPr>
              <a:t>thể</a:t>
            </a:r>
            <a:r>
              <a:rPr lang="vi-VN" dirty="0">
                <a:latin typeface="Montserrat" panose="00000500000000000000" pitchFamily="50" charset="0"/>
              </a:rPr>
              <a:t> </a:t>
            </a:r>
            <a:r>
              <a:rPr lang="vi-VN" dirty="0" err="1">
                <a:latin typeface="Montserrat" panose="00000500000000000000" pitchFamily="50" charset="0"/>
              </a:rPr>
              <a:t>gửi</a:t>
            </a:r>
            <a:r>
              <a:rPr lang="vi-VN" dirty="0">
                <a:latin typeface="Montserrat" panose="00000500000000000000" pitchFamily="50" charset="0"/>
              </a:rPr>
              <a:t> </a:t>
            </a:r>
            <a:r>
              <a:rPr lang="vi-VN" dirty="0" err="1">
                <a:latin typeface="Montserrat" panose="00000500000000000000" pitchFamily="50" charset="0"/>
              </a:rPr>
              <a:t>nhận</a:t>
            </a:r>
            <a:r>
              <a:rPr lang="vi-VN" dirty="0">
                <a:latin typeface="Montserrat" panose="00000500000000000000" pitchFamily="50" charset="0"/>
              </a:rPr>
              <a:t> </a:t>
            </a:r>
            <a:r>
              <a:rPr lang="vi-VN" dirty="0" err="1">
                <a:latin typeface="Montserrat" panose="00000500000000000000" pitchFamily="50" charset="0"/>
              </a:rPr>
              <a:t>dữ</a:t>
            </a:r>
            <a:r>
              <a:rPr lang="vi-VN" dirty="0">
                <a:latin typeface="Montserrat" panose="00000500000000000000" pitchFamily="50" charset="0"/>
              </a:rPr>
              <a:t> </a:t>
            </a:r>
            <a:r>
              <a:rPr lang="vi-VN" dirty="0" err="1">
                <a:latin typeface="Montserrat" panose="00000500000000000000" pitchFamily="50" charset="0"/>
              </a:rPr>
              <a:t>liệu</a:t>
            </a:r>
            <a:r>
              <a:rPr lang="vi-VN" dirty="0">
                <a:latin typeface="Montserrat" panose="00000500000000000000" pitchFamily="50" charset="0"/>
              </a:rPr>
              <a:t> </a:t>
            </a:r>
            <a:r>
              <a:rPr lang="vi-VN" dirty="0" err="1">
                <a:latin typeface="Montserrat" panose="00000500000000000000" pitchFamily="50" charset="0"/>
              </a:rPr>
              <a:t>đồng</a:t>
            </a:r>
            <a:r>
              <a:rPr lang="vi-VN" dirty="0">
                <a:latin typeface="Montserrat" panose="00000500000000000000" pitchFamily="50" charset="0"/>
              </a:rPr>
              <a:t> </a:t>
            </a:r>
            <a:r>
              <a:rPr lang="vi-VN" dirty="0" err="1">
                <a:latin typeface="Montserrat" panose="00000500000000000000" pitchFamily="50" charset="0"/>
              </a:rPr>
              <a:t>thời</a:t>
            </a:r>
            <a:endParaRPr lang="vi-VN" dirty="0">
              <a:latin typeface="Montserrat" panose="00000500000000000000" pitchFamily="50" charset="0"/>
            </a:endParaRPr>
          </a:p>
        </p:txBody>
      </p:sp>
      <p:sp>
        <p:nvSpPr>
          <p:cNvPr id="4" name="Slide Number Placeholder 3">
            <a:extLst>
              <a:ext uri="{FF2B5EF4-FFF2-40B4-BE49-F238E27FC236}">
                <a16:creationId xmlns:a16="http://schemas.microsoft.com/office/drawing/2014/main" id="{4EBAA899-8C9D-4827-BF0B-6304723F237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sp>
        <p:nvSpPr>
          <p:cNvPr id="5" name="Title 1">
            <a:extLst>
              <a:ext uri="{FF2B5EF4-FFF2-40B4-BE49-F238E27FC236}">
                <a16:creationId xmlns:a16="http://schemas.microsoft.com/office/drawing/2014/main" id="{4DADDE9C-674E-4A0A-B04B-35B1164075AB}"/>
              </a:ext>
            </a:extLst>
          </p:cNvPr>
          <p:cNvSpPr>
            <a:spLocks noGrp="1"/>
          </p:cNvSpPr>
          <p:nvPr>
            <p:ph type="title"/>
          </p:nvPr>
        </p:nvSpPr>
        <p:spPr>
          <a:xfrm>
            <a:off x="488950" y="-176091"/>
            <a:ext cx="8026400" cy="1325563"/>
          </a:xfrm>
        </p:spPr>
        <p:txBody>
          <a:bodyPr>
            <a:normAutofit/>
          </a:bodyPr>
          <a:lstStyle/>
          <a:p>
            <a:r>
              <a:rPr lang="vi-VN" sz="2800" dirty="0"/>
              <a:t>4. Xây </a:t>
            </a:r>
            <a:r>
              <a:rPr lang="vi-VN" sz="2800" dirty="0" err="1"/>
              <a:t>dựng</a:t>
            </a:r>
            <a:r>
              <a:rPr lang="vi-VN" sz="2800" dirty="0"/>
              <a:t> chương trinh mô </a:t>
            </a:r>
            <a:r>
              <a:rPr lang="vi-VN" sz="2800" dirty="0" err="1"/>
              <a:t>hình</a:t>
            </a:r>
            <a:r>
              <a:rPr lang="vi-VN" sz="2800" dirty="0"/>
              <a:t> </a:t>
            </a:r>
            <a:r>
              <a:rPr lang="vi-VN" sz="2800" dirty="0" err="1"/>
              <a:t>client</a:t>
            </a:r>
            <a:r>
              <a:rPr lang="vi-VN" sz="2800" dirty="0"/>
              <a:t>/</a:t>
            </a:r>
            <a:r>
              <a:rPr lang="vi-VN" sz="2800" dirty="0" err="1"/>
              <a:t>server</a:t>
            </a:r>
            <a:endParaRPr lang="en-US" sz="2800" dirty="0"/>
          </a:p>
        </p:txBody>
      </p:sp>
      <p:pic>
        <p:nvPicPr>
          <p:cNvPr id="7" name="Picture 6">
            <a:extLst>
              <a:ext uri="{FF2B5EF4-FFF2-40B4-BE49-F238E27FC236}">
                <a16:creationId xmlns:a16="http://schemas.microsoft.com/office/drawing/2014/main" id="{34388347-C6AB-4ED3-9890-87634061DA15}"/>
              </a:ext>
            </a:extLst>
          </p:cNvPr>
          <p:cNvPicPr>
            <a:picLocks noChangeAspect="1"/>
          </p:cNvPicPr>
          <p:nvPr/>
        </p:nvPicPr>
        <p:blipFill>
          <a:blip r:embed="rId2"/>
          <a:stretch>
            <a:fillRect/>
          </a:stretch>
        </p:blipFill>
        <p:spPr>
          <a:xfrm>
            <a:off x="3486219" y="878890"/>
            <a:ext cx="5657781" cy="5908089"/>
          </a:xfrm>
          <a:prstGeom prst="rect">
            <a:avLst/>
          </a:prstGeom>
        </p:spPr>
      </p:pic>
    </p:spTree>
    <p:extLst>
      <p:ext uri="{BB962C8B-B14F-4D97-AF65-F5344CB8AC3E}">
        <p14:creationId xmlns:p14="http://schemas.microsoft.com/office/powerpoint/2010/main" val="19125298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C7ED28B-E765-4D83-B301-EEA4C161370C}"/>
              </a:ext>
            </a:extLst>
          </p:cNvPr>
          <p:cNvSpPr>
            <a:spLocks noGrp="1"/>
          </p:cNvSpPr>
          <p:nvPr>
            <p:ph type="title"/>
          </p:nvPr>
        </p:nvSpPr>
        <p:spPr>
          <a:xfrm>
            <a:off x="488950" y="-176091"/>
            <a:ext cx="8026400" cy="1325563"/>
          </a:xfrm>
        </p:spPr>
        <p:txBody>
          <a:bodyPr>
            <a:normAutofit/>
          </a:bodyPr>
          <a:lstStyle/>
          <a:p>
            <a:r>
              <a:rPr lang="vi-VN" sz="2800" dirty="0"/>
              <a:t>4. Xây </a:t>
            </a:r>
            <a:r>
              <a:rPr lang="vi-VN" sz="2800" dirty="0" err="1"/>
              <a:t>dựng</a:t>
            </a:r>
            <a:r>
              <a:rPr lang="vi-VN" sz="2800" dirty="0"/>
              <a:t> chương trinh mô </a:t>
            </a:r>
            <a:r>
              <a:rPr lang="vi-VN" sz="2800" dirty="0" err="1"/>
              <a:t>hình</a:t>
            </a:r>
            <a:r>
              <a:rPr lang="vi-VN" sz="2800" dirty="0"/>
              <a:t> </a:t>
            </a:r>
            <a:r>
              <a:rPr lang="vi-VN" sz="2800" dirty="0" err="1"/>
              <a:t>client</a:t>
            </a:r>
            <a:r>
              <a:rPr lang="vi-VN" sz="2800" dirty="0"/>
              <a:t>/</a:t>
            </a:r>
            <a:r>
              <a:rPr lang="vi-VN" sz="2800" dirty="0" err="1"/>
              <a:t>server</a:t>
            </a:r>
            <a:endParaRPr lang="en-US" sz="2800" dirty="0"/>
          </a:p>
        </p:txBody>
      </p:sp>
      <p:sp>
        <p:nvSpPr>
          <p:cNvPr id="6" name="Text Placeholder 2">
            <a:extLst>
              <a:ext uri="{FF2B5EF4-FFF2-40B4-BE49-F238E27FC236}">
                <a16:creationId xmlns:a16="http://schemas.microsoft.com/office/drawing/2014/main" id="{EE04C69F-B5E2-47FA-82E5-8C1562B1EED2}"/>
              </a:ext>
            </a:extLst>
          </p:cNvPr>
          <p:cNvSpPr>
            <a:spLocks noGrp="1"/>
          </p:cNvSpPr>
          <p:nvPr>
            <p:ph type="body" idx="1"/>
          </p:nvPr>
        </p:nvSpPr>
        <p:spPr>
          <a:xfrm>
            <a:off x="373540" y="1079685"/>
            <a:ext cx="3621411" cy="796250"/>
          </a:xfrm>
        </p:spPr>
        <p:txBody>
          <a:bodyPr/>
          <a:lstStyle/>
          <a:p>
            <a:pPr marL="114300" indent="0">
              <a:buNone/>
            </a:pPr>
            <a:r>
              <a:rPr lang="vi-VN" b="1">
                <a:latin typeface="Montserrat" panose="00000500000000000000" pitchFamily="50" charset="0"/>
              </a:rPr>
              <a:t>4.</a:t>
            </a:r>
            <a:r>
              <a:rPr lang="en-US" b="1">
                <a:latin typeface="Montserrat" panose="00000500000000000000" pitchFamily="50" charset="0"/>
              </a:rPr>
              <a:t>2.1. Kết quả</a:t>
            </a:r>
            <a:r>
              <a:rPr lang="vi-VN" b="1">
                <a:latin typeface="Montserrat" panose="00000500000000000000" pitchFamily="50" charset="0"/>
              </a:rPr>
              <a:t> Version </a:t>
            </a:r>
            <a:r>
              <a:rPr lang="en-US" b="1">
                <a:latin typeface="Montserrat" panose="00000500000000000000" pitchFamily="50" charset="0"/>
              </a:rPr>
              <a:t>2</a:t>
            </a:r>
            <a:r>
              <a:rPr lang="vi-VN" b="1">
                <a:latin typeface="Montserrat" panose="00000500000000000000" pitchFamily="50" charset="0"/>
              </a:rPr>
              <a:t>:</a:t>
            </a:r>
            <a:endParaRPr lang="vi-VN" b="1" dirty="0">
              <a:latin typeface="Montserrat" panose="00000500000000000000" pitchFamily="50" charset="0"/>
            </a:endParaRPr>
          </a:p>
        </p:txBody>
      </p:sp>
      <p:pic>
        <p:nvPicPr>
          <p:cNvPr id="8" name="Picture 7">
            <a:extLst>
              <a:ext uri="{FF2B5EF4-FFF2-40B4-BE49-F238E27FC236}">
                <a16:creationId xmlns:a16="http://schemas.microsoft.com/office/drawing/2014/main" id="{435D9EB0-4D77-411F-B111-E2056864737C}"/>
              </a:ext>
            </a:extLst>
          </p:cNvPr>
          <p:cNvPicPr>
            <a:picLocks noChangeAspect="1"/>
          </p:cNvPicPr>
          <p:nvPr/>
        </p:nvPicPr>
        <p:blipFill>
          <a:blip r:embed="rId2"/>
          <a:stretch>
            <a:fillRect/>
          </a:stretch>
        </p:blipFill>
        <p:spPr>
          <a:xfrm>
            <a:off x="3667027" y="1760930"/>
            <a:ext cx="5222449" cy="1601456"/>
          </a:xfrm>
          <a:prstGeom prst="rect">
            <a:avLst/>
          </a:prstGeom>
        </p:spPr>
      </p:pic>
      <p:sp>
        <p:nvSpPr>
          <p:cNvPr id="9" name="Text Placeholder 2">
            <a:extLst>
              <a:ext uri="{FF2B5EF4-FFF2-40B4-BE49-F238E27FC236}">
                <a16:creationId xmlns:a16="http://schemas.microsoft.com/office/drawing/2014/main" id="{5CBD340C-23EC-4F73-A421-6F8AAA266EB2}"/>
              </a:ext>
            </a:extLst>
          </p:cNvPr>
          <p:cNvSpPr txBox="1">
            <a:spLocks/>
          </p:cNvSpPr>
          <p:nvPr/>
        </p:nvSpPr>
        <p:spPr>
          <a:xfrm>
            <a:off x="234426" y="1932867"/>
            <a:ext cx="3621411" cy="1589403"/>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750"/>
              </a:spcBef>
              <a:spcAft>
                <a:spcPts val="0"/>
              </a:spcAft>
              <a:buClr>
                <a:srgbClr val="3F3F3F"/>
              </a:buClr>
              <a:buSzPts val="1800"/>
              <a:buFont typeface="Arial"/>
              <a:buChar char="•"/>
              <a:defRPr sz="21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375"/>
              </a:spcBef>
              <a:spcAft>
                <a:spcPts val="0"/>
              </a:spcAft>
              <a:buClr>
                <a:srgbClr val="3F3F3F"/>
              </a:buClr>
              <a:buSzPts val="1800"/>
              <a:buFont typeface="Arial"/>
              <a:buChar char="•"/>
              <a:defRPr sz="1800" b="0" i="0" u="none" strike="noStrike" cap="none">
                <a:solidFill>
                  <a:srgbClr val="3F3F3F"/>
                </a:solidFill>
                <a:latin typeface="Calibri"/>
                <a:ea typeface="Calibri"/>
                <a:cs typeface="Calibri"/>
                <a:sym typeface="Calibri"/>
              </a:defRPr>
            </a:lvl2pPr>
            <a:lvl3pPr marL="1371600" marR="0" lvl="2" indent="-342900" algn="l" rtl="0">
              <a:lnSpc>
                <a:spcPct val="90000"/>
              </a:lnSpc>
              <a:spcBef>
                <a:spcPts val="375"/>
              </a:spcBef>
              <a:spcAft>
                <a:spcPts val="0"/>
              </a:spcAft>
              <a:buClr>
                <a:srgbClr val="3F3F3F"/>
              </a:buClr>
              <a:buSzPts val="1800"/>
              <a:buFont typeface="Arial"/>
              <a:buChar char="•"/>
              <a:defRPr sz="1500" b="0" i="0" u="none" strike="noStrike" cap="none">
                <a:solidFill>
                  <a:srgbClr val="3F3F3F"/>
                </a:solidFill>
                <a:latin typeface="Calibri"/>
                <a:ea typeface="Calibri"/>
                <a:cs typeface="Calibri"/>
                <a:sym typeface="Calibri"/>
              </a:defRPr>
            </a:lvl3pPr>
            <a:lvl4pPr marL="1828800" marR="0" lvl="3" indent="-342900" algn="l" rtl="0">
              <a:lnSpc>
                <a:spcPct val="90000"/>
              </a:lnSpc>
              <a:spcBef>
                <a:spcPts val="375"/>
              </a:spcBef>
              <a:spcAft>
                <a:spcPts val="0"/>
              </a:spcAft>
              <a:buClr>
                <a:srgbClr val="3F3F3F"/>
              </a:buClr>
              <a:buSzPts val="1800"/>
              <a:buFont typeface="Arial"/>
              <a:buChar char="•"/>
              <a:defRPr sz="1350" b="0" i="0" u="none" strike="noStrike" cap="none">
                <a:solidFill>
                  <a:srgbClr val="3F3F3F"/>
                </a:solidFill>
                <a:latin typeface="Calibri"/>
                <a:ea typeface="Calibri"/>
                <a:cs typeface="Calibri"/>
                <a:sym typeface="Calibri"/>
              </a:defRPr>
            </a:lvl4pPr>
            <a:lvl5pPr marL="2286000" marR="0" lvl="4" indent="-342900" algn="l" rtl="0">
              <a:lnSpc>
                <a:spcPct val="90000"/>
              </a:lnSpc>
              <a:spcBef>
                <a:spcPts val="375"/>
              </a:spcBef>
              <a:spcAft>
                <a:spcPts val="0"/>
              </a:spcAft>
              <a:buClr>
                <a:srgbClr val="3F3F3F"/>
              </a:buClr>
              <a:buSzPts val="1800"/>
              <a:buFont typeface="Arial"/>
              <a:buChar char="•"/>
              <a:defRPr sz="1350" b="0" i="0" u="none" strike="noStrike" cap="none">
                <a:solidFill>
                  <a:srgbClr val="3F3F3F"/>
                </a:solidFill>
                <a:latin typeface="Calibri"/>
                <a:ea typeface="Calibri"/>
                <a:cs typeface="Calibri"/>
                <a:sym typeface="Calibri"/>
              </a:defRPr>
            </a:lvl5pPr>
            <a:lvl6pPr marL="2743200" marR="0" lvl="5" indent="-342900"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9pPr>
          </a:lstStyle>
          <a:p>
            <a:pPr marL="114300" indent="0">
              <a:buFont typeface="Arial"/>
              <a:buNone/>
            </a:pPr>
            <a:r>
              <a:rPr lang="en-US">
                <a:latin typeface="Montserrat" panose="00000500000000000000" pitchFamily="50" charset="0"/>
              </a:rPr>
              <a:t>Các bước thực hiện kết nối đơn giản ban đầu tương tự như với client1/server1</a:t>
            </a:r>
            <a:endParaRPr lang="en-US" dirty="0">
              <a:latin typeface="Montserrat" panose="00000500000000000000" pitchFamily="50" charset="0"/>
            </a:endParaRPr>
          </a:p>
        </p:txBody>
      </p:sp>
      <p:sp>
        <p:nvSpPr>
          <p:cNvPr id="12" name="Text Placeholder 2">
            <a:extLst>
              <a:ext uri="{FF2B5EF4-FFF2-40B4-BE49-F238E27FC236}">
                <a16:creationId xmlns:a16="http://schemas.microsoft.com/office/drawing/2014/main" id="{C2B959C9-EF87-4A7A-8A1B-4820495CBFAE}"/>
              </a:ext>
            </a:extLst>
          </p:cNvPr>
          <p:cNvSpPr txBox="1">
            <a:spLocks/>
          </p:cNvSpPr>
          <p:nvPr/>
        </p:nvSpPr>
        <p:spPr>
          <a:xfrm>
            <a:off x="234426" y="3846716"/>
            <a:ext cx="3389175" cy="199790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750"/>
              </a:spcBef>
              <a:spcAft>
                <a:spcPts val="0"/>
              </a:spcAft>
              <a:buClr>
                <a:srgbClr val="3F3F3F"/>
              </a:buClr>
              <a:buSzPts val="1800"/>
              <a:buFont typeface="Arial"/>
              <a:buChar char="•"/>
              <a:defRPr sz="21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375"/>
              </a:spcBef>
              <a:spcAft>
                <a:spcPts val="0"/>
              </a:spcAft>
              <a:buClr>
                <a:srgbClr val="3F3F3F"/>
              </a:buClr>
              <a:buSzPts val="1800"/>
              <a:buFont typeface="Arial"/>
              <a:buChar char="•"/>
              <a:defRPr sz="1800" b="0" i="0" u="none" strike="noStrike" cap="none">
                <a:solidFill>
                  <a:srgbClr val="3F3F3F"/>
                </a:solidFill>
                <a:latin typeface="Calibri"/>
                <a:ea typeface="Calibri"/>
                <a:cs typeface="Calibri"/>
                <a:sym typeface="Calibri"/>
              </a:defRPr>
            </a:lvl2pPr>
            <a:lvl3pPr marL="1371600" marR="0" lvl="2" indent="-342900" algn="l" rtl="0">
              <a:lnSpc>
                <a:spcPct val="90000"/>
              </a:lnSpc>
              <a:spcBef>
                <a:spcPts val="375"/>
              </a:spcBef>
              <a:spcAft>
                <a:spcPts val="0"/>
              </a:spcAft>
              <a:buClr>
                <a:srgbClr val="3F3F3F"/>
              </a:buClr>
              <a:buSzPts val="1800"/>
              <a:buFont typeface="Arial"/>
              <a:buChar char="•"/>
              <a:defRPr sz="1500" b="0" i="0" u="none" strike="noStrike" cap="none">
                <a:solidFill>
                  <a:srgbClr val="3F3F3F"/>
                </a:solidFill>
                <a:latin typeface="Calibri"/>
                <a:ea typeface="Calibri"/>
                <a:cs typeface="Calibri"/>
                <a:sym typeface="Calibri"/>
              </a:defRPr>
            </a:lvl3pPr>
            <a:lvl4pPr marL="1828800" marR="0" lvl="3" indent="-342900" algn="l" rtl="0">
              <a:lnSpc>
                <a:spcPct val="90000"/>
              </a:lnSpc>
              <a:spcBef>
                <a:spcPts val="375"/>
              </a:spcBef>
              <a:spcAft>
                <a:spcPts val="0"/>
              </a:spcAft>
              <a:buClr>
                <a:srgbClr val="3F3F3F"/>
              </a:buClr>
              <a:buSzPts val="1800"/>
              <a:buFont typeface="Arial"/>
              <a:buChar char="•"/>
              <a:defRPr sz="1350" b="0" i="0" u="none" strike="noStrike" cap="none">
                <a:solidFill>
                  <a:srgbClr val="3F3F3F"/>
                </a:solidFill>
                <a:latin typeface="Calibri"/>
                <a:ea typeface="Calibri"/>
                <a:cs typeface="Calibri"/>
                <a:sym typeface="Calibri"/>
              </a:defRPr>
            </a:lvl4pPr>
            <a:lvl5pPr marL="2286000" marR="0" lvl="4" indent="-342900" algn="l" rtl="0">
              <a:lnSpc>
                <a:spcPct val="90000"/>
              </a:lnSpc>
              <a:spcBef>
                <a:spcPts val="375"/>
              </a:spcBef>
              <a:spcAft>
                <a:spcPts val="0"/>
              </a:spcAft>
              <a:buClr>
                <a:srgbClr val="3F3F3F"/>
              </a:buClr>
              <a:buSzPts val="1800"/>
              <a:buFont typeface="Arial"/>
              <a:buChar char="•"/>
              <a:defRPr sz="1350" b="0" i="0" u="none" strike="noStrike" cap="none">
                <a:solidFill>
                  <a:srgbClr val="3F3F3F"/>
                </a:solidFill>
                <a:latin typeface="Calibri"/>
                <a:ea typeface="Calibri"/>
                <a:cs typeface="Calibri"/>
                <a:sym typeface="Calibri"/>
              </a:defRPr>
            </a:lvl5pPr>
            <a:lvl6pPr marL="2743200" marR="0" lvl="5" indent="-342900"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9pPr>
          </a:lstStyle>
          <a:p>
            <a:pPr marL="114300" indent="0">
              <a:buFont typeface="Arial"/>
              <a:buNone/>
            </a:pPr>
            <a:r>
              <a:rPr lang="en-US">
                <a:latin typeface="Montserrat" panose="00000500000000000000" pitchFamily="50" charset="0"/>
              </a:rPr>
              <a:t>Server2 đã có khả năng thực hiện đồng thời nhiều kết nối đơn giản đến từ nhiều client</a:t>
            </a:r>
          </a:p>
          <a:p>
            <a:pPr marL="114300" indent="0">
              <a:buFont typeface="Arial"/>
              <a:buNone/>
            </a:pPr>
            <a:r>
              <a:rPr lang="en-US">
                <a:latin typeface="Montserrat" panose="00000500000000000000" pitchFamily="50" charset="0"/>
              </a:rPr>
              <a:t>(Do chỉ có 1 màn hình hiển thị nên các thông tin hiển thị cùng lúc)</a:t>
            </a:r>
            <a:endParaRPr lang="en-US" dirty="0">
              <a:latin typeface="Montserrat" panose="00000500000000000000" pitchFamily="50" charset="0"/>
            </a:endParaRPr>
          </a:p>
        </p:txBody>
      </p:sp>
      <p:pic>
        <p:nvPicPr>
          <p:cNvPr id="14" name="Picture 13">
            <a:extLst>
              <a:ext uri="{FF2B5EF4-FFF2-40B4-BE49-F238E27FC236}">
                <a16:creationId xmlns:a16="http://schemas.microsoft.com/office/drawing/2014/main" id="{55EA1734-A6D7-4A29-BC8F-0CB3E208AB6E}"/>
              </a:ext>
            </a:extLst>
          </p:cNvPr>
          <p:cNvPicPr>
            <a:picLocks noChangeAspect="1"/>
          </p:cNvPicPr>
          <p:nvPr/>
        </p:nvPicPr>
        <p:blipFill>
          <a:blip r:embed="rId3"/>
          <a:stretch>
            <a:fillRect/>
          </a:stretch>
        </p:blipFill>
        <p:spPr>
          <a:xfrm>
            <a:off x="3663221" y="4094140"/>
            <a:ext cx="5226255" cy="2174684"/>
          </a:xfrm>
          <a:prstGeom prst="rect">
            <a:avLst/>
          </a:prstGeom>
        </p:spPr>
      </p:pic>
    </p:spTree>
    <p:extLst>
      <p:ext uri="{BB962C8B-B14F-4D97-AF65-F5344CB8AC3E}">
        <p14:creationId xmlns:p14="http://schemas.microsoft.com/office/powerpoint/2010/main" val="20195456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4AA14FC-D774-4CC4-AF98-35044CF1FA7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24</a:t>
            </a:fld>
            <a:endParaRPr lang="en-US"/>
          </a:p>
        </p:txBody>
      </p:sp>
      <p:sp>
        <p:nvSpPr>
          <p:cNvPr id="5" name="Title 1">
            <a:extLst>
              <a:ext uri="{FF2B5EF4-FFF2-40B4-BE49-F238E27FC236}">
                <a16:creationId xmlns:a16="http://schemas.microsoft.com/office/drawing/2014/main" id="{33CD190E-5CED-4439-950F-0F129B58C7BD}"/>
              </a:ext>
            </a:extLst>
          </p:cNvPr>
          <p:cNvSpPr>
            <a:spLocks noGrp="1"/>
          </p:cNvSpPr>
          <p:nvPr>
            <p:ph type="title"/>
          </p:nvPr>
        </p:nvSpPr>
        <p:spPr>
          <a:xfrm>
            <a:off x="488950" y="-184969"/>
            <a:ext cx="8026400" cy="1325563"/>
          </a:xfrm>
        </p:spPr>
        <p:txBody>
          <a:bodyPr>
            <a:normAutofit/>
          </a:bodyPr>
          <a:lstStyle/>
          <a:p>
            <a:r>
              <a:rPr lang="vi-VN" sz="2800" dirty="0"/>
              <a:t>4. Xây </a:t>
            </a:r>
            <a:r>
              <a:rPr lang="vi-VN" sz="2800" dirty="0" err="1"/>
              <a:t>dựng</a:t>
            </a:r>
            <a:r>
              <a:rPr lang="vi-VN" sz="2800" dirty="0"/>
              <a:t> chương trinh mô </a:t>
            </a:r>
            <a:r>
              <a:rPr lang="vi-VN" sz="2800" dirty="0" err="1"/>
              <a:t>hình</a:t>
            </a:r>
            <a:r>
              <a:rPr lang="vi-VN" sz="2800" dirty="0"/>
              <a:t> </a:t>
            </a:r>
            <a:r>
              <a:rPr lang="vi-VN" sz="2800" dirty="0" err="1"/>
              <a:t>client</a:t>
            </a:r>
            <a:r>
              <a:rPr lang="vi-VN" sz="2800" dirty="0"/>
              <a:t>/</a:t>
            </a:r>
            <a:r>
              <a:rPr lang="vi-VN" sz="2800" dirty="0" err="1"/>
              <a:t>server</a:t>
            </a:r>
            <a:endParaRPr lang="en-US" sz="2800" dirty="0"/>
          </a:p>
        </p:txBody>
      </p:sp>
      <p:sp>
        <p:nvSpPr>
          <p:cNvPr id="6" name="Text Placeholder 2">
            <a:extLst>
              <a:ext uri="{FF2B5EF4-FFF2-40B4-BE49-F238E27FC236}">
                <a16:creationId xmlns:a16="http://schemas.microsoft.com/office/drawing/2014/main" id="{D6AEBC37-0AEF-40E1-8B3A-8F9397F855B8}"/>
              </a:ext>
            </a:extLst>
          </p:cNvPr>
          <p:cNvSpPr>
            <a:spLocks noGrp="1"/>
          </p:cNvSpPr>
          <p:nvPr>
            <p:ph type="body" idx="1"/>
          </p:nvPr>
        </p:nvSpPr>
        <p:spPr>
          <a:xfrm>
            <a:off x="488950" y="1137389"/>
            <a:ext cx="8026400" cy="4902199"/>
          </a:xfrm>
        </p:spPr>
        <p:txBody>
          <a:bodyPr/>
          <a:lstStyle/>
          <a:p>
            <a:pPr marL="114300" indent="0">
              <a:buNone/>
            </a:pPr>
            <a:r>
              <a:rPr lang="vi-VN" sz="2400" b="1">
                <a:latin typeface="Montserrat" panose="00000500000000000000" pitchFamily="50" charset="0"/>
              </a:rPr>
              <a:t>4.</a:t>
            </a:r>
            <a:r>
              <a:rPr lang="en-US" sz="2400" b="1">
                <a:latin typeface="Montserrat" panose="00000500000000000000" pitchFamily="50" charset="0"/>
              </a:rPr>
              <a:t>3.</a:t>
            </a:r>
            <a:r>
              <a:rPr lang="vi-VN" sz="2400" b="1">
                <a:latin typeface="Montserrat" panose="00000500000000000000" pitchFamily="50" charset="0"/>
              </a:rPr>
              <a:t> </a:t>
            </a:r>
            <a:r>
              <a:rPr lang="vi-VN" sz="2400" b="1" err="1">
                <a:latin typeface="Montserrat" panose="00000500000000000000" pitchFamily="50" charset="0"/>
              </a:rPr>
              <a:t>Version</a:t>
            </a:r>
            <a:r>
              <a:rPr lang="vi-VN" sz="2400" b="1">
                <a:latin typeface="Montserrat" panose="00000500000000000000" pitchFamily="50" charset="0"/>
              </a:rPr>
              <a:t> </a:t>
            </a:r>
            <a:r>
              <a:rPr lang="en-US" sz="2400" b="1">
                <a:latin typeface="Montserrat" panose="00000500000000000000" pitchFamily="50" charset="0"/>
              </a:rPr>
              <a:t>3</a:t>
            </a:r>
            <a:r>
              <a:rPr lang="vi-VN" sz="2400" b="1">
                <a:latin typeface="Montserrat" panose="00000500000000000000" pitchFamily="50" charset="0"/>
              </a:rPr>
              <a:t>:</a:t>
            </a:r>
            <a:r>
              <a:rPr lang="en-US" sz="2400" b="1">
                <a:latin typeface="Montserrat" panose="00000500000000000000" pitchFamily="50" charset="0"/>
              </a:rPr>
              <a:t> Xử lí kết nối đồng thởi của nhiều client</a:t>
            </a:r>
            <a:endParaRPr lang="vi-VN" sz="2400" b="1" dirty="0">
              <a:latin typeface="Montserrat" panose="00000500000000000000" pitchFamily="50" charset="0"/>
            </a:endParaRPr>
          </a:p>
          <a:p>
            <a:pPr>
              <a:buFontTx/>
              <a:buChar char="-"/>
            </a:pPr>
            <a:r>
              <a:rPr lang="en-US" sz="2400">
                <a:latin typeface="Montserrat" panose="00000500000000000000" pitchFamily="50" charset="0"/>
              </a:rPr>
              <a:t>Ở các ví dụ trước, ta đã gọi hàm accept() để chờ kết nối đến, xử lý kết nối rồi mới quay lại nhận kết nói tiếp theo.</a:t>
            </a:r>
          </a:p>
          <a:p>
            <a:pPr>
              <a:buFontTx/>
              <a:buChar char="-"/>
            </a:pPr>
            <a:r>
              <a:rPr lang="en-US" sz="2400">
                <a:latin typeface="Montserrat" panose="00000500000000000000" pitchFamily="50" charset="0"/>
              </a:rPr>
              <a:t>Tại version 3 này, nhóm quyết định xử dụng hàm fork() cùng với hàm signal() để xử lý yêu cầu từ client.</a:t>
            </a:r>
            <a:endParaRPr lang="vi-VN" sz="2400" dirty="0">
              <a:latin typeface="Montserrat" panose="00000500000000000000" pitchFamily="50" charset="0"/>
            </a:endParaRPr>
          </a:p>
        </p:txBody>
      </p:sp>
    </p:spTree>
    <p:extLst>
      <p:ext uri="{BB962C8B-B14F-4D97-AF65-F5344CB8AC3E}">
        <p14:creationId xmlns:p14="http://schemas.microsoft.com/office/powerpoint/2010/main" val="1077414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4AA14FC-D774-4CC4-AF98-35044CF1FA7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25</a:t>
            </a:fld>
            <a:endParaRPr lang="en-US"/>
          </a:p>
        </p:txBody>
      </p:sp>
      <p:sp>
        <p:nvSpPr>
          <p:cNvPr id="5" name="Title 1">
            <a:extLst>
              <a:ext uri="{FF2B5EF4-FFF2-40B4-BE49-F238E27FC236}">
                <a16:creationId xmlns:a16="http://schemas.microsoft.com/office/drawing/2014/main" id="{33CD190E-5CED-4439-950F-0F129B58C7BD}"/>
              </a:ext>
            </a:extLst>
          </p:cNvPr>
          <p:cNvSpPr>
            <a:spLocks noGrp="1"/>
          </p:cNvSpPr>
          <p:nvPr>
            <p:ph type="title"/>
          </p:nvPr>
        </p:nvSpPr>
        <p:spPr>
          <a:xfrm>
            <a:off x="488950" y="-184969"/>
            <a:ext cx="8026400" cy="1325563"/>
          </a:xfrm>
        </p:spPr>
        <p:txBody>
          <a:bodyPr>
            <a:normAutofit/>
          </a:bodyPr>
          <a:lstStyle/>
          <a:p>
            <a:r>
              <a:rPr lang="vi-VN" sz="2800" dirty="0"/>
              <a:t>4. Xây </a:t>
            </a:r>
            <a:r>
              <a:rPr lang="vi-VN" sz="2800" dirty="0" err="1"/>
              <a:t>dựng</a:t>
            </a:r>
            <a:r>
              <a:rPr lang="vi-VN" sz="2800" dirty="0"/>
              <a:t> chương trinh mô </a:t>
            </a:r>
            <a:r>
              <a:rPr lang="vi-VN" sz="2800" dirty="0" err="1"/>
              <a:t>hình</a:t>
            </a:r>
            <a:r>
              <a:rPr lang="vi-VN" sz="2800" dirty="0"/>
              <a:t> </a:t>
            </a:r>
            <a:r>
              <a:rPr lang="vi-VN" sz="2800" dirty="0" err="1"/>
              <a:t>client</a:t>
            </a:r>
            <a:r>
              <a:rPr lang="vi-VN" sz="2800" dirty="0"/>
              <a:t>/</a:t>
            </a:r>
            <a:r>
              <a:rPr lang="vi-VN" sz="2800" dirty="0" err="1"/>
              <a:t>server</a:t>
            </a:r>
            <a:endParaRPr lang="en-US" sz="2800" dirty="0"/>
          </a:p>
        </p:txBody>
      </p:sp>
      <p:sp>
        <p:nvSpPr>
          <p:cNvPr id="7" name="Text Placeholder 2">
            <a:extLst>
              <a:ext uri="{FF2B5EF4-FFF2-40B4-BE49-F238E27FC236}">
                <a16:creationId xmlns:a16="http://schemas.microsoft.com/office/drawing/2014/main" id="{D118EF93-0318-434B-B5B8-EDEB8A1F6EC5}"/>
              </a:ext>
            </a:extLst>
          </p:cNvPr>
          <p:cNvSpPr>
            <a:spLocks noGrp="1"/>
          </p:cNvSpPr>
          <p:nvPr>
            <p:ph type="body" idx="1"/>
          </p:nvPr>
        </p:nvSpPr>
        <p:spPr>
          <a:xfrm>
            <a:off x="170041" y="1454152"/>
            <a:ext cx="2849054" cy="4902199"/>
          </a:xfrm>
        </p:spPr>
        <p:txBody>
          <a:bodyPr>
            <a:normAutofit/>
          </a:bodyPr>
          <a:lstStyle/>
          <a:p>
            <a:pPr>
              <a:buAutoNum type="arabicPeriod"/>
            </a:pPr>
            <a:r>
              <a:rPr lang="en-US" sz="1400">
                <a:latin typeface="Montserrat" panose="00000500000000000000" pitchFamily="50" charset="0"/>
              </a:rPr>
              <a:t>Tạo hàng đợi để nhận kết nối, yêu cầu </a:t>
            </a:r>
            <a:r>
              <a:rPr lang="en-US" sz="1400">
                <a:solidFill>
                  <a:srgbClr val="FF0000"/>
                </a:solidFill>
                <a:latin typeface="Montserrat" panose="00000500000000000000" pitchFamily="50" charset="0"/>
              </a:rPr>
              <a:t>bỏ qua tín hiệu kết thúc </a:t>
            </a:r>
            <a:r>
              <a:rPr lang="en-US" sz="1400">
                <a:latin typeface="Montserrat" panose="00000500000000000000" pitchFamily="50" charset="0"/>
              </a:rPr>
              <a:t>của các tiến trình con gửi đến tiến trình cha bằng hàm signal()</a:t>
            </a:r>
          </a:p>
          <a:p>
            <a:pPr>
              <a:buAutoNum type="arabicPeriod"/>
            </a:pPr>
            <a:r>
              <a:rPr lang="en-US" sz="1400">
                <a:latin typeface="Montserrat" panose="00000500000000000000" pitchFamily="50" charset="0"/>
              </a:rPr>
              <a:t>Gọi hàm fork() tạo tiến trình con xử lí kết nối, kiểm tra xem hiện tại đang là tiến trình cha hay tiến trình con.</a:t>
            </a:r>
          </a:p>
          <a:p>
            <a:pPr>
              <a:buAutoNum type="arabicPeriod"/>
            </a:pPr>
            <a:r>
              <a:rPr lang="en-US" sz="1400">
                <a:latin typeface="Montserrat" panose="00000500000000000000" pitchFamily="50" charset="0"/>
              </a:rPr>
              <a:t>Nếu hiện tại là tiến trình con, ta hoàn toàn có thể ghi vào socket client_sockfd. Gọi làm sleep() dừng 5 giây để mô phỏng quá trình xử lí thực tế của tiến trình con như: kết nối CSDL, xử lí nhập-xuất.</a:t>
            </a:r>
            <a:endParaRPr lang="vi-VN" sz="1400" dirty="0">
              <a:latin typeface="Montserrat" panose="00000500000000000000" pitchFamily="50" charset="0"/>
            </a:endParaRPr>
          </a:p>
        </p:txBody>
      </p:sp>
      <p:pic>
        <p:nvPicPr>
          <p:cNvPr id="36" name="Picture 35">
            <a:extLst>
              <a:ext uri="{FF2B5EF4-FFF2-40B4-BE49-F238E27FC236}">
                <a16:creationId xmlns:a16="http://schemas.microsoft.com/office/drawing/2014/main" id="{27B39C22-F127-4814-99FC-EF3B16D91237}"/>
              </a:ext>
            </a:extLst>
          </p:cNvPr>
          <p:cNvPicPr>
            <a:picLocks noChangeAspect="1"/>
          </p:cNvPicPr>
          <p:nvPr/>
        </p:nvPicPr>
        <p:blipFill>
          <a:blip r:embed="rId2"/>
          <a:stretch>
            <a:fillRect/>
          </a:stretch>
        </p:blipFill>
        <p:spPr>
          <a:xfrm>
            <a:off x="3143252" y="1558745"/>
            <a:ext cx="5830707" cy="4833252"/>
          </a:xfrm>
          <a:prstGeom prst="rect">
            <a:avLst/>
          </a:prstGeom>
        </p:spPr>
      </p:pic>
      <p:sp>
        <p:nvSpPr>
          <p:cNvPr id="46" name="Rectangle 45">
            <a:extLst>
              <a:ext uri="{FF2B5EF4-FFF2-40B4-BE49-F238E27FC236}">
                <a16:creationId xmlns:a16="http://schemas.microsoft.com/office/drawing/2014/main" id="{20B37D1E-E55F-474B-910A-C4DFC36D7435}"/>
              </a:ext>
            </a:extLst>
          </p:cNvPr>
          <p:cNvSpPr/>
          <p:nvPr/>
        </p:nvSpPr>
        <p:spPr>
          <a:xfrm>
            <a:off x="3613868" y="3568112"/>
            <a:ext cx="1916264" cy="20077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13AE32B4-D64A-4D48-8E78-877706EF7D1B}"/>
              </a:ext>
            </a:extLst>
          </p:cNvPr>
          <p:cNvSpPr/>
          <p:nvPr/>
        </p:nvSpPr>
        <p:spPr>
          <a:xfrm>
            <a:off x="4147930" y="4411413"/>
            <a:ext cx="2753801" cy="164766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Arrow Connector 48">
            <a:extLst>
              <a:ext uri="{FF2B5EF4-FFF2-40B4-BE49-F238E27FC236}">
                <a16:creationId xmlns:a16="http://schemas.microsoft.com/office/drawing/2014/main" id="{57CDE9FB-F826-4547-BCBC-DF961903DFF7}"/>
              </a:ext>
            </a:extLst>
          </p:cNvPr>
          <p:cNvCxnSpPr>
            <a:cxnSpLocks/>
            <a:stCxn id="46" idx="1"/>
          </p:cNvCxnSpPr>
          <p:nvPr/>
        </p:nvCxnSpPr>
        <p:spPr>
          <a:xfrm flipH="1" flipV="1">
            <a:off x="2806810" y="2592125"/>
            <a:ext cx="807058" cy="107637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BC557526-9E0C-4B59-ADCF-F3CA8F037FB4}"/>
              </a:ext>
            </a:extLst>
          </p:cNvPr>
          <p:cNvCxnSpPr>
            <a:cxnSpLocks/>
          </p:cNvCxnSpPr>
          <p:nvPr/>
        </p:nvCxnSpPr>
        <p:spPr>
          <a:xfrm flipH="1" flipV="1">
            <a:off x="2806810" y="3346943"/>
            <a:ext cx="1341120" cy="166548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4" name="Text Placeholder 2">
            <a:extLst>
              <a:ext uri="{FF2B5EF4-FFF2-40B4-BE49-F238E27FC236}">
                <a16:creationId xmlns:a16="http://schemas.microsoft.com/office/drawing/2014/main" id="{C637B637-5E1A-4D28-90FE-7EC44F8513BC}"/>
              </a:ext>
            </a:extLst>
          </p:cNvPr>
          <p:cNvSpPr txBox="1">
            <a:spLocks/>
          </p:cNvSpPr>
          <p:nvPr/>
        </p:nvSpPr>
        <p:spPr>
          <a:xfrm>
            <a:off x="373540" y="1079685"/>
            <a:ext cx="4866370" cy="582138"/>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750"/>
              </a:spcBef>
              <a:spcAft>
                <a:spcPts val="0"/>
              </a:spcAft>
              <a:buClr>
                <a:srgbClr val="3F3F3F"/>
              </a:buClr>
              <a:buSzPts val="1800"/>
              <a:buFont typeface="Arial"/>
              <a:buChar char="•"/>
              <a:defRPr sz="21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375"/>
              </a:spcBef>
              <a:spcAft>
                <a:spcPts val="0"/>
              </a:spcAft>
              <a:buClr>
                <a:srgbClr val="3F3F3F"/>
              </a:buClr>
              <a:buSzPts val="1800"/>
              <a:buFont typeface="Arial"/>
              <a:buChar char="•"/>
              <a:defRPr sz="1800" b="0" i="0" u="none" strike="noStrike" cap="none">
                <a:solidFill>
                  <a:srgbClr val="3F3F3F"/>
                </a:solidFill>
                <a:latin typeface="Calibri"/>
                <a:ea typeface="Calibri"/>
                <a:cs typeface="Calibri"/>
                <a:sym typeface="Calibri"/>
              </a:defRPr>
            </a:lvl2pPr>
            <a:lvl3pPr marL="1371600" marR="0" lvl="2" indent="-342900" algn="l" rtl="0">
              <a:lnSpc>
                <a:spcPct val="90000"/>
              </a:lnSpc>
              <a:spcBef>
                <a:spcPts val="375"/>
              </a:spcBef>
              <a:spcAft>
                <a:spcPts val="0"/>
              </a:spcAft>
              <a:buClr>
                <a:srgbClr val="3F3F3F"/>
              </a:buClr>
              <a:buSzPts val="1800"/>
              <a:buFont typeface="Arial"/>
              <a:buChar char="•"/>
              <a:defRPr sz="1500" b="0" i="0" u="none" strike="noStrike" cap="none">
                <a:solidFill>
                  <a:srgbClr val="3F3F3F"/>
                </a:solidFill>
                <a:latin typeface="Calibri"/>
                <a:ea typeface="Calibri"/>
                <a:cs typeface="Calibri"/>
                <a:sym typeface="Calibri"/>
              </a:defRPr>
            </a:lvl3pPr>
            <a:lvl4pPr marL="1828800" marR="0" lvl="3" indent="-342900" algn="l" rtl="0">
              <a:lnSpc>
                <a:spcPct val="90000"/>
              </a:lnSpc>
              <a:spcBef>
                <a:spcPts val="375"/>
              </a:spcBef>
              <a:spcAft>
                <a:spcPts val="0"/>
              </a:spcAft>
              <a:buClr>
                <a:srgbClr val="3F3F3F"/>
              </a:buClr>
              <a:buSzPts val="1800"/>
              <a:buFont typeface="Arial"/>
              <a:buChar char="•"/>
              <a:defRPr sz="1350" b="0" i="0" u="none" strike="noStrike" cap="none">
                <a:solidFill>
                  <a:srgbClr val="3F3F3F"/>
                </a:solidFill>
                <a:latin typeface="Calibri"/>
                <a:ea typeface="Calibri"/>
                <a:cs typeface="Calibri"/>
                <a:sym typeface="Calibri"/>
              </a:defRPr>
            </a:lvl4pPr>
            <a:lvl5pPr marL="2286000" marR="0" lvl="4" indent="-342900" algn="l" rtl="0">
              <a:lnSpc>
                <a:spcPct val="90000"/>
              </a:lnSpc>
              <a:spcBef>
                <a:spcPts val="375"/>
              </a:spcBef>
              <a:spcAft>
                <a:spcPts val="0"/>
              </a:spcAft>
              <a:buClr>
                <a:srgbClr val="3F3F3F"/>
              </a:buClr>
              <a:buSzPts val="1800"/>
              <a:buFont typeface="Arial"/>
              <a:buChar char="•"/>
              <a:defRPr sz="1350" b="0" i="0" u="none" strike="noStrike" cap="none">
                <a:solidFill>
                  <a:srgbClr val="3F3F3F"/>
                </a:solidFill>
                <a:latin typeface="Calibri"/>
                <a:ea typeface="Calibri"/>
                <a:cs typeface="Calibri"/>
                <a:sym typeface="Calibri"/>
              </a:defRPr>
            </a:lvl5pPr>
            <a:lvl6pPr marL="2743200" marR="0" lvl="5" indent="-342900"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9pPr>
          </a:lstStyle>
          <a:p>
            <a:pPr marL="114300" indent="0">
              <a:buFont typeface="Arial"/>
              <a:buNone/>
            </a:pPr>
            <a:r>
              <a:rPr lang="vi-VN" b="1">
                <a:latin typeface="Montserrat" panose="00000500000000000000" pitchFamily="50" charset="0"/>
              </a:rPr>
              <a:t>4.</a:t>
            </a:r>
            <a:r>
              <a:rPr lang="en-US" b="1">
                <a:latin typeface="Montserrat" panose="00000500000000000000" pitchFamily="50" charset="0"/>
              </a:rPr>
              <a:t>3.1. Cấu trúc của version 3</a:t>
            </a:r>
            <a:endParaRPr lang="vi-VN" b="1" dirty="0">
              <a:latin typeface="Montserrat" panose="00000500000000000000" pitchFamily="50" charset="0"/>
            </a:endParaRPr>
          </a:p>
        </p:txBody>
      </p:sp>
    </p:spTree>
    <p:extLst>
      <p:ext uri="{BB962C8B-B14F-4D97-AF65-F5344CB8AC3E}">
        <p14:creationId xmlns:p14="http://schemas.microsoft.com/office/powerpoint/2010/main" val="34408545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312A8FD-89FE-4092-BF91-ACFFC1A74BA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26</a:t>
            </a:fld>
            <a:endParaRPr lang="en-US"/>
          </a:p>
        </p:txBody>
      </p:sp>
      <p:sp>
        <p:nvSpPr>
          <p:cNvPr id="5" name="Text Placeholder 2">
            <a:extLst>
              <a:ext uri="{FF2B5EF4-FFF2-40B4-BE49-F238E27FC236}">
                <a16:creationId xmlns:a16="http://schemas.microsoft.com/office/drawing/2014/main" id="{CA533F6B-6691-4EB2-B28C-2FCEE5B5E812}"/>
              </a:ext>
            </a:extLst>
          </p:cNvPr>
          <p:cNvSpPr txBox="1">
            <a:spLocks/>
          </p:cNvSpPr>
          <p:nvPr/>
        </p:nvSpPr>
        <p:spPr>
          <a:xfrm>
            <a:off x="405345" y="960414"/>
            <a:ext cx="6599754" cy="89223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750"/>
              </a:spcBef>
              <a:spcAft>
                <a:spcPts val="0"/>
              </a:spcAft>
              <a:buClr>
                <a:srgbClr val="3F3F3F"/>
              </a:buClr>
              <a:buSzPts val="1800"/>
              <a:buFont typeface="Arial"/>
              <a:buChar char="•"/>
              <a:defRPr sz="21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375"/>
              </a:spcBef>
              <a:spcAft>
                <a:spcPts val="0"/>
              </a:spcAft>
              <a:buClr>
                <a:srgbClr val="3F3F3F"/>
              </a:buClr>
              <a:buSzPts val="1800"/>
              <a:buFont typeface="Arial"/>
              <a:buChar char="•"/>
              <a:defRPr sz="1800" b="0" i="0" u="none" strike="noStrike" cap="none">
                <a:solidFill>
                  <a:srgbClr val="3F3F3F"/>
                </a:solidFill>
                <a:latin typeface="Calibri"/>
                <a:ea typeface="Calibri"/>
                <a:cs typeface="Calibri"/>
                <a:sym typeface="Calibri"/>
              </a:defRPr>
            </a:lvl2pPr>
            <a:lvl3pPr marL="1371600" marR="0" lvl="2" indent="-342900" algn="l" rtl="0">
              <a:lnSpc>
                <a:spcPct val="90000"/>
              </a:lnSpc>
              <a:spcBef>
                <a:spcPts val="375"/>
              </a:spcBef>
              <a:spcAft>
                <a:spcPts val="0"/>
              </a:spcAft>
              <a:buClr>
                <a:srgbClr val="3F3F3F"/>
              </a:buClr>
              <a:buSzPts val="1800"/>
              <a:buFont typeface="Arial"/>
              <a:buChar char="•"/>
              <a:defRPr sz="1500" b="0" i="0" u="none" strike="noStrike" cap="none">
                <a:solidFill>
                  <a:srgbClr val="3F3F3F"/>
                </a:solidFill>
                <a:latin typeface="Calibri"/>
                <a:ea typeface="Calibri"/>
                <a:cs typeface="Calibri"/>
                <a:sym typeface="Calibri"/>
              </a:defRPr>
            </a:lvl3pPr>
            <a:lvl4pPr marL="1828800" marR="0" lvl="3" indent="-342900" algn="l" rtl="0">
              <a:lnSpc>
                <a:spcPct val="90000"/>
              </a:lnSpc>
              <a:spcBef>
                <a:spcPts val="375"/>
              </a:spcBef>
              <a:spcAft>
                <a:spcPts val="0"/>
              </a:spcAft>
              <a:buClr>
                <a:srgbClr val="3F3F3F"/>
              </a:buClr>
              <a:buSzPts val="1800"/>
              <a:buFont typeface="Arial"/>
              <a:buChar char="•"/>
              <a:defRPr sz="1350" b="0" i="0" u="none" strike="noStrike" cap="none">
                <a:solidFill>
                  <a:srgbClr val="3F3F3F"/>
                </a:solidFill>
                <a:latin typeface="Calibri"/>
                <a:ea typeface="Calibri"/>
                <a:cs typeface="Calibri"/>
                <a:sym typeface="Calibri"/>
              </a:defRPr>
            </a:lvl4pPr>
            <a:lvl5pPr marL="2286000" marR="0" lvl="4" indent="-342900" algn="l" rtl="0">
              <a:lnSpc>
                <a:spcPct val="90000"/>
              </a:lnSpc>
              <a:spcBef>
                <a:spcPts val="375"/>
              </a:spcBef>
              <a:spcAft>
                <a:spcPts val="0"/>
              </a:spcAft>
              <a:buClr>
                <a:srgbClr val="3F3F3F"/>
              </a:buClr>
              <a:buSzPts val="1800"/>
              <a:buFont typeface="Arial"/>
              <a:buChar char="•"/>
              <a:defRPr sz="1350" b="0" i="0" u="none" strike="noStrike" cap="none">
                <a:solidFill>
                  <a:srgbClr val="3F3F3F"/>
                </a:solidFill>
                <a:latin typeface="Calibri"/>
                <a:ea typeface="Calibri"/>
                <a:cs typeface="Calibri"/>
                <a:sym typeface="Calibri"/>
              </a:defRPr>
            </a:lvl5pPr>
            <a:lvl6pPr marL="2743200" marR="0" lvl="5" indent="-342900"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9pPr>
          </a:lstStyle>
          <a:p>
            <a:pPr marL="114300" indent="0">
              <a:buFont typeface="Arial"/>
              <a:buNone/>
            </a:pPr>
            <a:r>
              <a:rPr lang="vi-VN" b="1">
                <a:latin typeface="Montserrat" panose="00000500000000000000" pitchFamily="50" charset="0"/>
              </a:rPr>
              <a:t>4.</a:t>
            </a:r>
            <a:r>
              <a:rPr lang="en-US" b="1">
                <a:latin typeface="Montserrat" panose="00000500000000000000" pitchFamily="50" charset="0"/>
              </a:rPr>
              <a:t>3.2. Kết quả và cách chương trình làm việc</a:t>
            </a:r>
            <a:endParaRPr lang="vi-VN" b="1" dirty="0">
              <a:latin typeface="Montserrat" panose="00000500000000000000" pitchFamily="50" charset="0"/>
            </a:endParaRPr>
          </a:p>
        </p:txBody>
      </p:sp>
      <p:sp>
        <p:nvSpPr>
          <p:cNvPr id="6" name="Title 1">
            <a:extLst>
              <a:ext uri="{FF2B5EF4-FFF2-40B4-BE49-F238E27FC236}">
                <a16:creationId xmlns:a16="http://schemas.microsoft.com/office/drawing/2014/main" id="{32A84153-7AF1-4B9F-A20B-6B9477450DFD}"/>
              </a:ext>
            </a:extLst>
          </p:cNvPr>
          <p:cNvSpPr>
            <a:spLocks noGrp="1"/>
          </p:cNvSpPr>
          <p:nvPr>
            <p:ph type="title"/>
          </p:nvPr>
        </p:nvSpPr>
        <p:spPr>
          <a:xfrm>
            <a:off x="488950" y="-184969"/>
            <a:ext cx="8026400" cy="1325563"/>
          </a:xfrm>
        </p:spPr>
        <p:txBody>
          <a:bodyPr>
            <a:normAutofit/>
          </a:bodyPr>
          <a:lstStyle/>
          <a:p>
            <a:r>
              <a:rPr lang="vi-VN" sz="2800" dirty="0"/>
              <a:t>4. Xây </a:t>
            </a:r>
            <a:r>
              <a:rPr lang="vi-VN" sz="2800" dirty="0" err="1"/>
              <a:t>dựng</a:t>
            </a:r>
            <a:r>
              <a:rPr lang="vi-VN" sz="2800" dirty="0"/>
              <a:t> chương trinh mô </a:t>
            </a:r>
            <a:r>
              <a:rPr lang="vi-VN" sz="2800" dirty="0" err="1"/>
              <a:t>hình</a:t>
            </a:r>
            <a:r>
              <a:rPr lang="vi-VN" sz="2800" dirty="0"/>
              <a:t> </a:t>
            </a:r>
            <a:r>
              <a:rPr lang="vi-VN" sz="2800" dirty="0" err="1"/>
              <a:t>client</a:t>
            </a:r>
            <a:r>
              <a:rPr lang="vi-VN" sz="2800" dirty="0"/>
              <a:t>/</a:t>
            </a:r>
            <a:r>
              <a:rPr lang="vi-VN" sz="2800" dirty="0" err="1"/>
              <a:t>server</a:t>
            </a:r>
            <a:endParaRPr lang="en-US" sz="2800" dirty="0"/>
          </a:p>
        </p:txBody>
      </p:sp>
      <p:sp>
        <p:nvSpPr>
          <p:cNvPr id="9" name="Text Placeholder 2">
            <a:extLst>
              <a:ext uri="{FF2B5EF4-FFF2-40B4-BE49-F238E27FC236}">
                <a16:creationId xmlns:a16="http://schemas.microsoft.com/office/drawing/2014/main" id="{A6E3644F-B457-4FE0-B803-5997406A7193}"/>
              </a:ext>
            </a:extLst>
          </p:cNvPr>
          <p:cNvSpPr>
            <a:spLocks noGrp="1"/>
          </p:cNvSpPr>
          <p:nvPr>
            <p:ph type="body" idx="1"/>
          </p:nvPr>
        </p:nvSpPr>
        <p:spPr>
          <a:xfrm>
            <a:off x="170041" y="1454152"/>
            <a:ext cx="2849054" cy="4902199"/>
          </a:xfrm>
        </p:spPr>
        <p:txBody>
          <a:bodyPr>
            <a:normAutofit/>
          </a:bodyPr>
          <a:lstStyle/>
          <a:p>
            <a:pPr>
              <a:buAutoNum type="arabicPeriod"/>
            </a:pPr>
            <a:r>
              <a:rPr lang="en-US" sz="1400">
                <a:latin typeface="Montserrat" panose="00000500000000000000" pitchFamily="50" charset="0"/>
              </a:rPr>
              <a:t>3 tiến trình được gọi đều được thực hiện đồng thời</a:t>
            </a:r>
          </a:p>
          <a:p>
            <a:pPr>
              <a:buAutoNum type="arabicPeriod"/>
            </a:pPr>
            <a:r>
              <a:rPr lang="en-US" sz="1400">
                <a:latin typeface="Montserrat" panose="00000500000000000000" pitchFamily="50" charset="0"/>
              </a:rPr>
              <a:t>Chương trình server4 tạo ra tiến trình con để xử lý từng kết nối tương ứng của tiến trình khách client3.</a:t>
            </a:r>
          </a:p>
          <a:p>
            <a:pPr>
              <a:buAutoNum type="arabicPeriod"/>
            </a:pPr>
            <a:r>
              <a:rPr lang="en-US" sz="1400">
                <a:latin typeface="Montserrat" panose="00000500000000000000" pitchFamily="50" charset="0"/>
              </a:rPr>
              <a:t>Như hình bên, số PID của server4 là 10224, khi nhận được kết nối, server 4 tự nhân bản thành các tiến trình con khác tương ứng với 3 client đến. Khi tiến trình con xử lý xong kết nối và chấm dứt thì tiến trình cha vẫn đang chạy trong nền và tiếp tục chờ kết nối đến.</a:t>
            </a:r>
            <a:endParaRPr lang="vi-VN" sz="1400" dirty="0">
              <a:latin typeface="Montserrat" panose="00000500000000000000" pitchFamily="50" charset="0"/>
            </a:endParaRPr>
          </a:p>
        </p:txBody>
      </p:sp>
      <p:pic>
        <p:nvPicPr>
          <p:cNvPr id="14" name="Picture 13">
            <a:extLst>
              <a:ext uri="{FF2B5EF4-FFF2-40B4-BE49-F238E27FC236}">
                <a16:creationId xmlns:a16="http://schemas.microsoft.com/office/drawing/2014/main" id="{5BAC7231-1CA6-4678-9FFD-E78D9DCE4B9D}"/>
              </a:ext>
            </a:extLst>
          </p:cNvPr>
          <p:cNvPicPr>
            <a:picLocks noChangeAspect="1"/>
          </p:cNvPicPr>
          <p:nvPr/>
        </p:nvPicPr>
        <p:blipFill>
          <a:blip r:embed="rId2"/>
          <a:stretch>
            <a:fillRect/>
          </a:stretch>
        </p:blipFill>
        <p:spPr>
          <a:xfrm>
            <a:off x="3382389" y="1634332"/>
            <a:ext cx="5519855" cy="1794668"/>
          </a:xfrm>
          <a:prstGeom prst="rect">
            <a:avLst/>
          </a:prstGeom>
        </p:spPr>
      </p:pic>
      <p:sp>
        <p:nvSpPr>
          <p:cNvPr id="15" name="Rectangle 14">
            <a:extLst>
              <a:ext uri="{FF2B5EF4-FFF2-40B4-BE49-F238E27FC236}">
                <a16:creationId xmlns:a16="http://schemas.microsoft.com/office/drawing/2014/main" id="{D29C7ECB-2050-4DC6-B6B9-9675DE7082AD}"/>
              </a:ext>
            </a:extLst>
          </p:cNvPr>
          <p:cNvSpPr/>
          <p:nvPr/>
        </p:nvSpPr>
        <p:spPr>
          <a:xfrm>
            <a:off x="3382388" y="2615979"/>
            <a:ext cx="1348637" cy="81302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465CB7E9-74AF-464C-A259-4A9C0F909AD0}"/>
              </a:ext>
            </a:extLst>
          </p:cNvPr>
          <p:cNvCxnSpPr>
            <a:cxnSpLocks/>
            <a:stCxn id="15" idx="1"/>
          </p:cNvCxnSpPr>
          <p:nvPr/>
        </p:nvCxnSpPr>
        <p:spPr>
          <a:xfrm flipH="1" flipV="1">
            <a:off x="2735250" y="2028928"/>
            <a:ext cx="647138" cy="99356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04BA72E5-2E94-4095-9EDA-4415412C058A}"/>
              </a:ext>
            </a:extLst>
          </p:cNvPr>
          <p:cNvPicPr>
            <a:picLocks noChangeAspect="1"/>
          </p:cNvPicPr>
          <p:nvPr/>
        </p:nvPicPr>
        <p:blipFill>
          <a:blip r:embed="rId3"/>
          <a:stretch>
            <a:fillRect/>
          </a:stretch>
        </p:blipFill>
        <p:spPr>
          <a:xfrm>
            <a:off x="3382388" y="3600655"/>
            <a:ext cx="5519856" cy="2355671"/>
          </a:xfrm>
          <a:prstGeom prst="rect">
            <a:avLst/>
          </a:prstGeom>
        </p:spPr>
      </p:pic>
      <p:sp>
        <p:nvSpPr>
          <p:cNvPr id="21" name="Rectangle 20">
            <a:extLst>
              <a:ext uri="{FF2B5EF4-FFF2-40B4-BE49-F238E27FC236}">
                <a16:creationId xmlns:a16="http://schemas.microsoft.com/office/drawing/2014/main" id="{A639A787-5D1D-4AA7-948B-BA7A39F50807}"/>
              </a:ext>
            </a:extLst>
          </p:cNvPr>
          <p:cNvSpPr/>
          <p:nvPr/>
        </p:nvSpPr>
        <p:spPr>
          <a:xfrm>
            <a:off x="3382386" y="5223668"/>
            <a:ext cx="5519856" cy="73265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CF602802-3C36-42BC-83E6-C26FEAAB60AC}"/>
              </a:ext>
            </a:extLst>
          </p:cNvPr>
          <p:cNvCxnSpPr>
            <a:cxnSpLocks/>
            <a:stCxn id="21" idx="1"/>
          </p:cNvCxnSpPr>
          <p:nvPr/>
        </p:nvCxnSpPr>
        <p:spPr>
          <a:xfrm flipH="1" flipV="1">
            <a:off x="2735250" y="2166211"/>
            <a:ext cx="647136" cy="342378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07427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312A8FD-89FE-4092-BF91-ACFFC1A74BA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27</a:t>
            </a:fld>
            <a:endParaRPr lang="en-US"/>
          </a:p>
        </p:txBody>
      </p:sp>
      <p:sp>
        <p:nvSpPr>
          <p:cNvPr id="6" name="Title 1">
            <a:extLst>
              <a:ext uri="{FF2B5EF4-FFF2-40B4-BE49-F238E27FC236}">
                <a16:creationId xmlns:a16="http://schemas.microsoft.com/office/drawing/2014/main" id="{32A84153-7AF1-4B9F-A20B-6B9477450DFD}"/>
              </a:ext>
            </a:extLst>
          </p:cNvPr>
          <p:cNvSpPr>
            <a:spLocks noGrp="1"/>
          </p:cNvSpPr>
          <p:nvPr>
            <p:ph type="title"/>
          </p:nvPr>
        </p:nvSpPr>
        <p:spPr>
          <a:xfrm>
            <a:off x="488950" y="-184969"/>
            <a:ext cx="8026400" cy="1325563"/>
          </a:xfrm>
        </p:spPr>
        <p:txBody>
          <a:bodyPr>
            <a:normAutofit/>
          </a:bodyPr>
          <a:lstStyle/>
          <a:p>
            <a:r>
              <a:rPr lang="vi-VN" sz="2800" dirty="0"/>
              <a:t>4. Xây </a:t>
            </a:r>
            <a:r>
              <a:rPr lang="vi-VN" sz="2800" dirty="0" err="1"/>
              <a:t>dựng</a:t>
            </a:r>
            <a:r>
              <a:rPr lang="vi-VN" sz="2800" dirty="0"/>
              <a:t> chương trinh mô </a:t>
            </a:r>
            <a:r>
              <a:rPr lang="vi-VN" sz="2800" dirty="0" err="1"/>
              <a:t>hình</a:t>
            </a:r>
            <a:r>
              <a:rPr lang="vi-VN" sz="2800" dirty="0"/>
              <a:t> </a:t>
            </a:r>
            <a:r>
              <a:rPr lang="vi-VN" sz="2800" dirty="0" err="1"/>
              <a:t>client</a:t>
            </a:r>
            <a:r>
              <a:rPr lang="vi-VN" sz="2800" dirty="0"/>
              <a:t>/</a:t>
            </a:r>
            <a:r>
              <a:rPr lang="vi-VN" sz="2800" dirty="0" err="1"/>
              <a:t>server</a:t>
            </a:r>
            <a:endParaRPr lang="en-US" sz="2800" dirty="0"/>
          </a:p>
        </p:txBody>
      </p:sp>
      <p:sp>
        <p:nvSpPr>
          <p:cNvPr id="18" name="Text Placeholder 2">
            <a:extLst>
              <a:ext uri="{FF2B5EF4-FFF2-40B4-BE49-F238E27FC236}">
                <a16:creationId xmlns:a16="http://schemas.microsoft.com/office/drawing/2014/main" id="{912982A8-D6F4-4448-8D2A-C8D7832308C9}"/>
              </a:ext>
            </a:extLst>
          </p:cNvPr>
          <p:cNvSpPr>
            <a:spLocks noGrp="1"/>
          </p:cNvSpPr>
          <p:nvPr>
            <p:ph type="body" idx="1"/>
          </p:nvPr>
        </p:nvSpPr>
        <p:spPr>
          <a:xfrm>
            <a:off x="488950" y="1137389"/>
            <a:ext cx="8026400" cy="4902199"/>
          </a:xfrm>
        </p:spPr>
        <p:txBody>
          <a:bodyPr/>
          <a:lstStyle/>
          <a:p>
            <a:pPr marL="114300" indent="0">
              <a:buNone/>
            </a:pPr>
            <a:r>
              <a:rPr lang="vi-VN" sz="2400" b="1">
                <a:latin typeface="Montserrat" panose="00000500000000000000" pitchFamily="50" charset="0"/>
              </a:rPr>
              <a:t>4.</a:t>
            </a:r>
            <a:r>
              <a:rPr lang="en-US" sz="2400" b="1">
                <a:latin typeface="Montserrat" panose="00000500000000000000" pitchFamily="50" charset="0"/>
              </a:rPr>
              <a:t>3.3.</a:t>
            </a:r>
            <a:r>
              <a:rPr lang="vi-VN" sz="2400" b="1">
                <a:latin typeface="Montserrat" panose="00000500000000000000" pitchFamily="50" charset="0"/>
              </a:rPr>
              <a:t> </a:t>
            </a:r>
            <a:r>
              <a:rPr lang="en-US" sz="2400" b="1">
                <a:latin typeface="Montserrat" panose="00000500000000000000" pitchFamily="50" charset="0"/>
              </a:rPr>
              <a:t>Nhược điểm của version 3:</a:t>
            </a:r>
          </a:p>
          <a:p>
            <a:pPr>
              <a:buFontTx/>
              <a:buChar char="-"/>
            </a:pPr>
            <a:r>
              <a:rPr lang="en-US" sz="2400">
                <a:latin typeface="Montserrat" panose="00000500000000000000" pitchFamily="50" charset="0"/>
              </a:rPr>
              <a:t>Khi có quá nhiều kết nối đến, chương trình sẽ phải tạo ra nhiều tiến trình con nên sẽ tiêu tốn tài nguyên của máy chủ.</a:t>
            </a:r>
          </a:p>
          <a:p>
            <a:pPr>
              <a:buFontTx/>
              <a:buChar char="-"/>
            </a:pPr>
            <a:r>
              <a:rPr lang="en-US" sz="2400">
                <a:latin typeface="Montserrat" panose="00000500000000000000" pitchFamily="50" charset="0"/>
              </a:rPr>
              <a:t>Giữa các tiến trình con khó giao tiếp được với nhau</a:t>
            </a:r>
          </a:p>
          <a:p>
            <a:pPr>
              <a:buFontTx/>
              <a:buChar char="-"/>
            </a:pPr>
            <a:r>
              <a:rPr lang="en-US" sz="2400">
                <a:latin typeface="Montserrat" panose="00000500000000000000" pitchFamily="50" charset="0"/>
              </a:rPr>
              <a:t>Giải pháp hướng đến: Sử dụng hàm đón nhận xuất nhập select() để tối ưu chương trình (chưa thực hiện được)</a:t>
            </a:r>
            <a:endParaRPr lang="vi-VN" sz="2400" dirty="0">
              <a:latin typeface="Montserrat" panose="00000500000000000000" pitchFamily="50" charset="0"/>
            </a:endParaRPr>
          </a:p>
        </p:txBody>
      </p:sp>
    </p:spTree>
    <p:extLst>
      <p:ext uri="{BB962C8B-B14F-4D97-AF65-F5344CB8AC3E}">
        <p14:creationId xmlns:p14="http://schemas.microsoft.com/office/powerpoint/2010/main" val="23666753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A7ECF-1792-4255-AF79-1338056A166B}"/>
              </a:ext>
            </a:extLst>
          </p:cNvPr>
          <p:cNvSpPr>
            <a:spLocks noGrp="1"/>
          </p:cNvSpPr>
          <p:nvPr>
            <p:ph type="title"/>
          </p:nvPr>
        </p:nvSpPr>
        <p:spPr>
          <a:xfrm>
            <a:off x="4392891" y="2800607"/>
            <a:ext cx="3817856" cy="1256785"/>
          </a:xfrm>
        </p:spPr>
        <p:txBody>
          <a:bodyPr>
            <a:normAutofit/>
          </a:bodyPr>
          <a:lstStyle/>
          <a:p>
            <a:pPr algn="ctr"/>
            <a:r>
              <a:rPr lang="en-US"/>
              <a:t>Phần 5:</a:t>
            </a:r>
            <a:br>
              <a:rPr lang="en-US"/>
            </a:br>
            <a:r>
              <a:rPr lang="en-US"/>
              <a:t>Tổng kết</a:t>
            </a:r>
          </a:p>
        </p:txBody>
      </p:sp>
      <p:sp>
        <p:nvSpPr>
          <p:cNvPr id="4" name="Slide Number Placeholder 3">
            <a:extLst>
              <a:ext uri="{FF2B5EF4-FFF2-40B4-BE49-F238E27FC236}">
                <a16:creationId xmlns:a16="http://schemas.microsoft.com/office/drawing/2014/main" id="{FB67697B-E2F6-452F-B4AF-9444ACC6F580}"/>
              </a:ext>
            </a:extLst>
          </p:cNvPr>
          <p:cNvSpPr>
            <a:spLocks noGrp="1"/>
          </p:cNvSpPr>
          <p:nvPr>
            <p:ph type="sldNum" sz="quarter" idx="12"/>
          </p:nvPr>
        </p:nvSpPr>
        <p:spPr/>
        <p:txBody>
          <a:bodyPr/>
          <a:lstStyle/>
          <a:p>
            <a:fld id="{9EA0BE3B-158A-4EDF-80DC-E394A0D1600F}" type="slidenum">
              <a:rPr lang="en-US" smtClean="0"/>
              <a:pPr/>
              <a:t>28</a:t>
            </a:fld>
            <a:endParaRPr lang="en-US" dirty="0"/>
          </a:p>
        </p:txBody>
      </p:sp>
    </p:spTree>
    <p:extLst>
      <p:ext uri="{BB962C8B-B14F-4D97-AF65-F5344CB8AC3E}">
        <p14:creationId xmlns:p14="http://schemas.microsoft.com/office/powerpoint/2010/main" val="492315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A7ECF-1792-4255-AF79-1338056A166B}"/>
              </a:ext>
            </a:extLst>
          </p:cNvPr>
          <p:cNvSpPr>
            <a:spLocks noGrp="1"/>
          </p:cNvSpPr>
          <p:nvPr>
            <p:ph type="title"/>
          </p:nvPr>
        </p:nvSpPr>
        <p:spPr>
          <a:xfrm>
            <a:off x="4817097" y="2966423"/>
            <a:ext cx="2940331" cy="925153"/>
          </a:xfrm>
        </p:spPr>
        <p:txBody>
          <a:bodyPr>
            <a:normAutofit/>
          </a:bodyPr>
          <a:lstStyle/>
          <a:p>
            <a:pPr algn="ctr"/>
            <a:r>
              <a:rPr lang="en-US"/>
              <a:t>Phần 1:</a:t>
            </a:r>
            <a:br>
              <a:rPr lang="en-US"/>
            </a:br>
            <a:r>
              <a:rPr lang="en-US"/>
              <a:t>Giới thiệu Socket</a:t>
            </a:r>
          </a:p>
        </p:txBody>
      </p:sp>
      <p:sp>
        <p:nvSpPr>
          <p:cNvPr id="4" name="Slide Number Placeholder 3">
            <a:extLst>
              <a:ext uri="{FF2B5EF4-FFF2-40B4-BE49-F238E27FC236}">
                <a16:creationId xmlns:a16="http://schemas.microsoft.com/office/drawing/2014/main" id="{FB67697B-E2F6-452F-B4AF-9444ACC6F580}"/>
              </a:ext>
            </a:extLst>
          </p:cNvPr>
          <p:cNvSpPr>
            <a:spLocks noGrp="1"/>
          </p:cNvSpPr>
          <p:nvPr>
            <p:ph type="sldNum" sz="quarter" idx="12"/>
          </p:nvPr>
        </p:nvSpPr>
        <p:spPr/>
        <p:txBody>
          <a:bodyPr/>
          <a:lstStyle/>
          <a:p>
            <a:fld id="{9EA0BE3B-158A-4EDF-80DC-E394A0D1600F}" type="slidenum">
              <a:rPr lang="en-US" smtClean="0"/>
              <a:pPr/>
              <a:t>2</a:t>
            </a:fld>
            <a:endParaRPr lang="en-US" dirty="0"/>
          </a:p>
        </p:txBody>
      </p:sp>
    </p:spTree>
    <p:extLst>
      <p:ext uri="{BB962C8B-B14F-4D97-AF65-F5344CB8AC3E}">
        <p14:creationId xmlns:p14="http://schemas.microsoft.com/office/powerpoint/2010/main" val="31940127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312A8FD-89FE-4092-BF91-ACFFC1A74BA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29</a:t>
            </a:fld>
            <a:endParaRPr lang="en-US"/>
          </a:p>
        </p:txBody>
      </p:sp>
      <p:sp>
        <p:nvSpPr>
          <p:cNvPr id="6" name="Title 1">
            <a:extLst>
              <a:ext uri="{FF2B5EF4-FFF2-40B4-BE49-F238E27FC236}">
                <a16:creationId xmlns:a16="http://schemas.microsoft.com/office/drawing/2014/main" id="{32A84153-7AF1-4B9F-A20B-6B9477450DFD}"/>
              </a:ext>
            </a:extLst>
          </p:cNvPr>
          <p:cNvSpPr>
            <a:spLocks noGrp="1"/>
          </p:cNvSpPr>
          <p:nvPr>
            <p:ph type="title"/>
          </p:nvPr>
        </p:nvSpPr>
        <p:spPr>
          <a:xfrm>
            <a:off x="488950" y="-184969"/>
            <a:ext cx="8026400" cy="1325563"/>
          </a:xfrm>
        </p:spPr>
        <p:txBody>
          <a:bodyPr>
            <a:normAutofit/>
          </a:bodyPr>
          <a:lstStyle/>
          <a:p>
            <a:r>
              <a:rPr lang="en-US" sz="2800"/>
              <a:t>5. Tổng kết</a:t>
            </a:r>
            <a:endParaRPr lang="en-US" sz="2800" dirty="0"/>
          </a:p>
        </p:txBody>
      </p:sp>
      <p:sp>
        <p:nvSpPr>
          <p:cNvPr id="7" name="Text Placeholder 2">
            <a:extLst>
              <a:ext uri="{FF2B5EF4-FFF2-40B4-BE49-F238E27FC236}">
                <a16:creationId xmlns:a16="http://schemas.microsoft.com/office/drawing/2014/main" id="{AA2F2898-47E5-49B1-B126-E89C5257B3C4}"/>
              </a:ext>
            </a:extLst>
          </p:cNvPr>
          <p:cNvSpPr>
            <a:spLocks noGrp="1"/>
          </p:cNvSpPr>
          <p:nvPr>
            <p:ph type="body" idx="1"/>
          </p:nvPr>
        </p:nvSpPr>
        <p:spPr>
          <a:xfrm>
            <a:off x="488950" y="1137389"/>
            <a:ext cx="8026400" cy="4902199"/>
          </a:xfrm>
        </p:spPr>
        <p:txBody>
          <a:bodyPr/>
          <a:lstStyle/>
          <a:p>
            <a:pPr>
              <a:buFont typeface="Arial" panose="020B0604020202020204" pitchFamily="34" charset="0"/>
              <a:buChar char="•"/>
            </a:pPr>
            <a:r>
              <a:rPr lang="en-US" sz="1600" b="1">
                <a:latin typeface="Montserrat" panose="00000500000000000000" pitchFamily="50" charset="0"/>
              </a:rPr>
              <a:t>Qua phần tìm hiểu về lập trình mạng trên Linux chúng em thu được một số kiến thức sau:</a:t>
            </a:r>
          </a:p>
          <a:p>
            <a:pPr>
              <a:buFontTx/>
              <a:buChar char="-"/>
            </a:pPr>
            <a:r>
              <a:rPr lang="en-US" sz="1400">
                <a:latin typeface="Montserrat" panose="00000500000000000000" pitchFamily="50" charset="0"/>
              </a:rPr>
              <a:t>Cách lập trình ứng dụng mạng thông qua socket trên linux</a:t>
            </a:r>
          </a:p>
          <a:p>
            <a:pPr>
              <a:buFontTx/>
              <a:buChar char="-"/>
            </a:pPr>
            <a:r>
              <a:rPr lang="en-US" sz="1400">
                <a:latin typeface="Montserrat" panose="00000500000000000000" pitchFamily="50" charset="0"/>
              </a:rPr>
              <a:t>Xây dựng ứng dụng theo mô hình client/server</a:t>
            </a:r>
          </a:p>
          <a:p>
            <a:pPr>
              <a:buFontTx/>
              <a:buChar char="-"/>
            </a:pPr>
            <a:r>
              <a:rPr lang="en-US" sz="1400">
                <a:latin typeface="Montserrat" panose="00000500000000000000" pitchFamily="50" charset="0"/>
              </a:rPr>
              <a:t>Bắt tín hiệu, xử lí các tiến trình</a:t>
            </a:r>
          </a:p>
          <a:p>
            <a:pPr>
              <a:buFontTx/>
              <a:buChar char="-"/>
            </a:pPr>
            <a:r>
              <a:rPr lang="en-US" sz="1400">
                <a:latin typeface="Montserrat" panose="00000500000000000000" pitchFamily="50" charset="0"/>
              </a:rPr>
              <a:t>Tìm hiểu thêm được các thông tin ngoài bộ môn hệ điều hành (cụ thể là về mạng máy tính)</a:t>
            </a:r>
          </a:p>
          <a:p>
            <a:pPr>
              <a:buFontTx/>
              <a:buChar char="-"/>
            </a:pPr>
            <a:endParaRPr lang="en-US" sz="1400">
              <a:latin typeface="Montserrat" panose="00000500000000000000" pitchFamily="50" charset="0"/>
            </a:endParaRPr>
          </a:p>
          <a:p>
            <a:pPr>
              <a:buFontTx/>
              <a:buChar char="-"/>
            </a:pPr>
            <a:endParaRPr lang="en-US" sz="1400">
              <a:latin typeface="Montserrat" panose="00000500000000000000" pitchFamily="50" charset="0"/>
            </a:endParaRPr>
          </a:p>
          <a:p>
            <a:pPr>
              <a:buFontTx/>
              <a:buChar char="-"/>
            </a:pPr>
            <a:endParaRPr lang="en-US" sz="1400">
              <a:latin typeface="Montserrat" panose="00000500000000000000" pitchFamily="50" charset="0"/>
            </a:endParaRPr>
          </a:p>
          <a:p>
            <a:pPr marL="114300" indent="0">
              <a:buNone/>
            </a:pPr>
            <a:r>
              <a:rPr lang="en-US" sz="1600">
                <a:latin typeface="Montserrat" panose="00000500000000000000" pitchFamily="50" charset="0"/>
              </a:rPr>
              <a:t>* Chúng em xin chân thành ơn thầy Hàn Huy Dũng đã hướng dẫn chúng em trong suốt quá trình học tập cũng như thực hiện bài tập lớn bộ môn Hệ điều hành lần này. Phần trình bày của chúng em còn nhiều thiếu sót mong thầy góp ý thêm để bọn em rút kinh nghiệm!</a:t>
            </a:r>
          </a:p>
          <a:p>
            <a:pPr marL="114300" indent="0">
              <a:buNone/>
            </a:pPr>
            <a:endParaRPr lang="vi-VN" sz="2400" dirty="0">
              <a:latin typeface="Montserrat" panose="00000500000000000000" pitchFamily="50" charset="0"/>
            </a:endParaRPr>
          </a:p>
        </p:txBody>
      </p:sp>
    </p:spTree>
    <p:extLst>
      <p:ext uri="{BB962C8B-B14F-4D97-AF65-F5344CB8AC3E}">
        <p14:creationId xmlns:p14="http://schemas.microsoft.com/office/powerpoint/2010/main" val="42586365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944F1-28AC-46A9-B85B-959D3E23C20E}"/>
              </a:ext>
            </a:extLst>
          </p:cNvPr>
          <p:cNvSpPr>
            <a:spLocks noGrp="1"/>
          </p:cNvSpPr>
          <p:nvPr>
            <p:ph type="title"/>
          </p:nvPr>
        </p:nvSpPr>
        <p:spPr>
          <a:xfrm>
            <a:off x="488950" y="-167214"/>
            <a:ext cx="8026400" cy="1325563"/>
          </a:xfrm>
        </p:spPr>
        <p:txBody>
          <a:bodyPr/>
          <a:lstStyle/>
          <a:p>
            <a:r>
              <a:rPr lang="vi-VN" dirty="0" err="1"/>
              <a:t>TÀI</a:t>
            </a:r>
            <a:r>
              <a:rPr lang="vi-VN" dirty="0"/>
              <a:t> </a:t>
            </a:r>
            <a:r>
              <a:rPr lang="vi-VN" dirty="0" err="1"/>
              <a:t>LIỆU</a:t>
            </a:r>
            <a:r>
              <a:rPr lang="vi-VN" dirty="0"/>
              <a:t> THAM </a:t>
            </a:r>
            <a:r>
              <a:rPr lang="vi-VN" dirty="0" err="1"/>
              <a:t>KHẢO</a:t>
            </a:r>
            <a:endParaRPr lang="en-US" dirty="0"/>
          </a:p>
        </p:txBody>
      </p:sp>
      <p:sp>
        <p:nvSpPr>
          <p:cNvPr id="3" name="Text Placeholder 2">
            <a:extLst>
              <a:ext uri="{FF2B5EF4-FFF2-40B4-BE49-F238E27FC236}">
                <a16:creationId xmlns:a16="http://schemas.microsoft.com/office/drawing/2014/main" id="{37DD3ED7-F7C2-4E2E-852F-370C691D6DF8}"/>
              </a:ext>
            </a:extLst>
          </p:cNvPr>
          <p:cNvSpPr>
            <a:spLocks noGrp="1"/>
          </p:cNvSpPr>
          <p:nvPr>
            <p:ph type="body" idx="1"/>
          </p:nvPr>
        </p:nvSpPr>
        <p:spPr/>
        <p:txBody>
          <a:bodyPr/>
          <a:lstStyle/>
          <a:p>
            <a:pPr>
              <a:buFont typeface="Arial" panose="020B0604020202020204" pitchFamily="34" charset="0"/>
              <a:buChar char="•"/>
            </a:pPr>
            <a:r>
              <a:rPr lang="vi-VN" dirty="0" err="1">
                <a:latin typeface="Montserrat" panose="00000500000000000000" pitchFamily="50" charset="0"/>
              </a:rPr>
              <a:t>Giáo</a:t>
            </a:r>
            <a:r>
              <a:rPr lang="vi-VN" dirty="0">
                <a:latin typeface="Montserrat" panose="00000500000000000000" pitchFamily="50" charset="0"/>
              </a:rPr>
              <a:t> </a:t>
            </a:r>
            <a:r>
              <a:rPr lang="vi-VN" dirty="0" err="1">
                <a:latin typeface="Montserrat" panose="00000500000000000000" pitchFamily="50" charset="0"/>
              </a:rPr>
              <a:t>trình</a:t>
            </a:r>
            <a:r>
              <a:rPr lang="vi-VN" dirty="0">
                <a:latin typeface="Montserrat" panose="00000500000000000000" pitchFamily="50" charset="0"/>
              </a:rPr>
              <a:t> </a:t>
            </a:r>
            <a:r>
              <a:rPr lang="vi-VN" dirty="0" err="1">
                <a:latin typeface="Montserrat" panose="00000500000000000000" pitchFamily="50" charset="0"/>
              </a:rPr>
              <a:t>Lập</a:t>
            </a:r>
            <a:r>
              <a:rPr lang="vi-VN" dirty="0">
                <a:latin typeface="Montserrat" panose="00000500000000000000" pitchFamily="50" charset="0"/>
              </a:rPr>
              <a:t> trinh </a:t>
            </a:r>
            <a:r>
              <a:rPr lang="vi-VN" dirty="0" err="1">
                <a:latin typeface="Montserrat" panose="00000500000000000000" pitchFamily="50" charset="0"/>
              </a:rPr>
              <a:t>LINUX</a:t>
            </a:r>
            <a:r>
              <a:rPr lang="vi-VN" dirty="0">
                <a:latin typeface="Montserrat" panose="00000500000000000000" pitchFamily="50" charset="0"/>
              </a:rPr>
              <a:t> – </a:t>
            </a:r>
            <a:r>
              <a:rPr lang="vi-VN" dirty="0" err="1">
                <a:latin typeface="Montserrat" panose="00000500000000000000" pitchFamily="50" charset="0"/>
              </a:rPr>
              <a:t>NXB</a:t>
            </a:r>
            <a:r>
              <a:rPr lang="vi-VN" dirty="0">
                <a:latin typeface="Montserrat" panose="00000500000000000000" pitchFamily="50" charset="0"/>
              </a:rPr>
              <a:t> </a:t>
            </a:r>
            <a:r>
              <a:rPr lang="vi-VN" dirty="0" err="1">
                <a:latin typeface="Montserrat" panose="00000500000000000000" pitchFamily="50" charset="0"/>
              </a:rPr>
              <a:t>Giáo</a:t>
            </a:r>
            <a:r>
              <a:rPr lang="vi-VN" dirty="0">
                <a:latin typeface="Montserrat" panose="00000500000000000000" pitchFamily="50" charset="0"/>
              </a:rPr>
              <a:t> </a:t>
            </a:r>
            <a:r>
              <a:rPr lang="vi-VN" dirty="0" err="1">
                <a:latin typeface="Montserrat" panose="00000500000000000000" pitchFamily="50" charset="0"/>
              </a:rPr>
              <a:t>dục</a:t>
            </a:r>
            <a:endParaRPr lang="vi-VN" dirty="0">
              <a:latin typeface="Montserrat" panose="00000500000000000000" pitchFamily="50" charset="0"/>
            </a:endParaRPr>
          </a:p>
          <a:p>
            <a:pPr>
              <a:buFont typeface="Arial" panose="020B0604020202020204" pitchFamily="34" charset="0"/>
              <a:buChar char="•"/>
            </a:pPr>
            <a:endParaRPr lang="vi-VN" dirty="0">
              <a:latin typeface="Montserrat" panose="00000500000000000000" pitchFamily="50" charset="0"/>
            </a:endParaRPr>
          </a:p>
          <a:p>
            <a:pPr>
              <a:buFont typeface="Arial" panose="020B0604020202020204" pitchFamily="34" charset="0"/>
              <a:buChar char="•"/>
            </a:pPr>
            <a:r>
              <a:rPr lang="en-US" dirty="0">
                <a:latin typeface="Montserrat" panose="00000500000000000000" pitchFamily="50" charset="0"/>
                <a:hlinkClick r:id="rId2"/>
              </a:rPr>
              <a:t>http://iot47.com/iot-bai-9-tim-hieu-giao-thuc-tcp-va-udp/</a:t>
            </a:r>
            <a:endParaRPr lang="vi-VN" dirty="0">
              <a:latin typeface="Montserrat" panose="00000500000000000000" pitchFamily="50" charset="0"/>
            </a:endParaRPr>
          </a:p>
          <a:p>
            <a:pPr>
              <a:buFont typeface="Arial" panose="020B0604020202020204" pitchFamily="34" charset="0"/>
              <a:buChar char="•"/>
            </a:pPr>
            <a:endParaRPr lang="vi-VN" dirty="0">
              <a:latin typeface="Montserrat" panose="00000500000000000000" pitchFamily="50" charset="0"/>
            </a:endParaRPr>
          </a:p>
          <a:p>
            <a:pPr>
              <a:buFont typeface="Arial" panose="020B0604020202020204" pitchFamily="34" charset="0"/>
              <a:buChar char="•"/>
            </a:pPr>
            <a:r>
              <a:rPr lang="en-US" dirty="0">
                <a:latin typeface="Montserrat" panose="00000500000000000000" pitchFamily="50" charset="0"/>
              </a:rPr>
              <a:t>https://unix.stackexchange.com/questions/16311/what-is-a-socket</a:t>
            </a:r>
          </a:p>
        </p:txBody>
      </p:sp>
      <p:sp>
        <p:nvSpPr>
          <p:cNvPr id="4" name="Slide Number Placeholder 3">
            <a:extLst>
              <a:ext uri="{FF2B5EF4-FFF2-40B4-BE49-F238E27FC236}">
                <a16:creationId xmlns:a16="http://schemas.microsoft.com/office/drawing/2014/main" id="{39070038-517D-4E1C-9ABA-71D0F145B9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30</a:t>
            </a:fld>
            <a:endParaRPr lang="en-US"/>
          </a:p>
        </p:txBody>
      </p:sp>
    </p:spTree>
    <p:extLst>
      <p:ext uri="{BB962C8B-B14F-4D97-AF65-F5344CB8AC3E}">
        <p14:creationId xmlns:p14="http://schemas.microsoft.com/office/powerpoint/2010/main" val="16946457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9" name="Google Shape;349;p2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31</a:t>
            </a:fld>
            <a:endParaRPr/>
          </a:p>
        </p:txBody>
      </p:sp>
      <p:sp>
        <p:nvSpPr>
          <p:cNvPr id="350" name="Google Shape;350;p25"/>
          <p:cNvSpPr txBox="1">
            <a:spLocks noGrp="1"/>
          </p:cNvSpPr>
          <p:nvPr>
            <p:ph type="ctrTitle"/>
          </p:nvPr>
        </p:nvSpPr>
        <p:spPr>
          <a:xfrm>
            <a:off x="1143000" y="2351302"/>
            <a:ext cx="6858000" cy="646331"/>
          </a:xfrm>
          <a:prstGeom prst="rect">
            <a:avLst/>
          </a:prstGeom>
          <a:noFill/>
          <a:ln>
            <a:noFill/>
          </a:ln>
        </p:spPr>
        <p:txBody>
          <a:bodyPr spcFirstLastPara="1" wrap="square" lIns="91425" tIns="45700" rIns="91425" bIns="45700" anchor="b" anchorCtr="0">
            <a:spAutoFit/>
          </a:bodyPr>
          <a:lstStyle/>
          <a:p>
            <a:pPr marL="0" marR="0" lvl="0" indent="0" algn="ctr" rtl="0">
              <a:lnSpc>
                <a:spcPct val="90000"/>
              </a:lnSpc>
              <a:spcBef>
                <a:spcPts val="0"/>
              </a:spcBef>
              <a:spcAft>
                <a:spcPts val="0"/>
              </a:spcAft>
              <a:buClr>
                <a:srgbClr val="3F3F3F"/>
              </a:buClr>
              <a:buSzPts val="4000"/>
              <a:buFont typeface="Times New Roman"/>
              <a:buNone/>
            </a:pPr>
            <a:r>
              <a:rPr lang="en-US" sz="4000" i="1" dirty="0">
                <a:latin typeface="Montserrat" panose="00000500000000000000" pitchFamily="50" charset="0"/>
                <a:ea typeface="Times New Roman"/>
                <a:cs typeface="Times New Roman"/>
                <a:sym typeface="Times New Roman"/>
              </a:rPr>
              <a:t>Thank for watching !</a:t>
            </a:r>
            <a:endParaRPr sz="4000" i="1" dirty="0">
              <a:latin typeface="Montserrat" panose="00000500000000000000" pitchFamily="50" charset="0"/>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AA1D0-A0CD-47EB-9ADB-E5A9EC3F8411}"/>
              </a:ext>
            </a:extLst>
          </p:cNvPr>
          <p:cNvSpPr>
            <a:spLocks noGrp="1"/>
          </p:cNvSpPr>
          <p:nvPr>
            <p:ph type="title"/>
          </p:nvPr>
        </p:nvSpPr>
        <p:spPr>
          <a:xfrm>
            <a:off x="488950" y="-202725"/>
            <a:ext cx="8026400" cy="1325563"/>
          </a:xfrm>
        </p:spPr>
        <p:txBody>
          <a:bodyPr/>
          <a:lstStyle/>
          <a:p>
            <a:r>
              <a:rPr lang="en-US" dirty="0"/>
              <a:t>1.Giới </a:t>
            </a:r>
            <a:r>
              <a:rPr lang="en-US" dirty="0" err="1"/>
              <a:t>thiệu</a:t>
            </a:r>
            <a:r>
              <a:rPr lang="en-US" dirty="0"/>
              <a:t> socket</a:t>
            </a:r>
          </a:p>
        </p:txBody>
      </p:sp>
      <p:sp>
        <p:nvSpPr>
          <p:cNvPr id="4" name="Slide Number Placeholder 3">
            <a:extLst>
              <a:ext uri="{FF2B5EF4-FFF2-40B4-BE49-F238E27FC236}">
                <a16:creationId xmlns:a16="http://schemas.microsoft.com/office/drawing/2014/main" id="{81D508C9-9604-4266-9BCE-D2D9B9461F3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
        <p:nvSpPr>
          <p:cNvPr id="6" name="Text Placeholder 5">
            <a:extLst>
              <a:ext uri="{FF2B5EF4-FFF2-40B4-BE49-F238E27FC236}">
                <a16:creationId xmlns:a16="http://schemas.microsoft.com/office/drawing/2014/main" id="{FEE0DEEA-B1AB-4E43-B099-DF5B09BE2C41}"/>
              </a:ext>
            </a:extLst>
          </p:cNvPr>
          <p:cNvSpPr>
            <a:spLocks noGrp="1"/>
          </p:cNvSpPr>
          <p:nvPr>
            <p:ph type="body" idx="1"/>
          </p:nvPr>
        </p:nvSpPr>
        <p:spPr>
          <a:xfrm>
            <a:off x="417928" y="977900"/>
            <a:ext cx="8026400" cy="4902199"/>
          </a:xfrm>
        </p:spPr>
        <p:txBody>
          <a:bodyPr>
            <a:normAutofit/>
          </a:bodyPr>
          <a:lstStyle/>
          <a:p>
            <a:pPr marL="114300" indent="0">
              <a:buNone/>
            </a:pPr>
            <a:r>
              <a:rPr lang="en-US" sz="1600" b="1" i="1" dirty="0">
                <a:latin typeface="Montserrat" panose="00000500000000000000" pitchFamily="50" charset="0"/>
              </a:rPr>
              <a:t>1.1 Socket </a:t>
            </a:r>
            <a:r>
              <a:rPr lang="en-US" sz="1600" b="1" i="1" dirty="0" err="1">
                <a:latin typeface="Montserrat" panose="00000500000000000000" pitchFamily="50" charset="0"/>
              </a:rPr>
              <a:t>là</a:t>
            </a:r>
            <a:r>
              <a:rPr lang="en-US" sz="1600" b="1" i="1" dirty="0">
                <a:latin typeface="Montserrat" panose="00000500000000000000" pitchFamily="50" charset="0"/>
              </a:rPr>
              <a:t> </a:t>
            </a:r>
            <a:r>
              <a:rPr lang="en-US" sz="1600" b="1" i="1" dirty="0" err="1">
                <a:latin typeface="Montserrat" panose="00000500000000000000" pitchFamily="50" charset="0"/>
              </a:rPr>
              <a:t>gì</a:t>
            </a:r>
            <a:r>
              <a:rPr lang="en-US" sz="1600" b="1" i="1" dirty="0">
                <a:latin typeface="Montserrat" panose="00000500000000000000" pitchFamily="50" charset="0"/>
              </a:rPr>
              <a:t>?</a:t>
            </a:r>
          </a:p>
          <a:p>
            <a:pPr>
              <a:buFontTx/>
              <a:buChar char="-"/>
            </a:pPr>
            <a:r>
              <a:rPr lang="en-US" sz="1600" dirty="0">
                <a:latin typeface="Montserrat" panose="00000500000000000000" pitchFamily="50" charset="0"/>
              </a:rPr>
              <a:t>Khi </a:t>
            </a:r>
            <a:r>
              <a:rPr lang="en-US" sz="1600" dirty="0" err="1">
                <a:latin typeface="Montserrat" panose="00000500000000000000" pitchFamily="50" charset="0"/>
              </a:rPr>
              <a:t>bạn</a:t>
            </a:r>
            <a:r>
              <a:rPr lang="en-US" sz="1600" dirty="0">
                <a:latin typeface="Montserrat" panose="00000500000000000000" pitchFamily="50" charset="0"/>
              </a:rPr>
              <a:t> </a:t>
            </a:r>
            <a:r>
              <a:rPr lang="en-US" sz="1600" dirty="0" err="1">
                <a:latin typeface="Montserrat" panose="00000500000000000000" pitchFamily="50" charset="0"/>
              </a:rPr>
              <a:t>viết</a:t>
            </a:r>
            <a:r>
              <a:rPr lang="en-US" sz="1600" dirty="0">
                <a:latin typeface="Montserrat" panose="00000500000000000000" pitchFamily="50" charset="0"/>
              </a:rPr>
              <a:t> </a:t>
            </a:r>
            <a:r>
              <a:rPr lang="en-US" sz="1600" dirty="0" err="1">
                <a:latin typeface="Montserrat" panose="00000500000000000000" pitchFamily="50" charset="0"/>
              </a:rPr>
              <a:t>một</a:t>
            </a:r>
            <a:r>
              <a:rPr lang="en-US" sz="1600" dirty="0">
                <a:latin typeface="Montserrat" panose="00000500000000000000" pitchFamily="50" charset="0"/>
              </a:rPr>
              <a:t> </a:t>
            </a:r>
            <a:r>
              <a:rPr lang="en-US" sz="1600" dirty="0" err="1">
                <a:latin typeface="Montserrat" panose="00000500000000000000" pitchFamily="50" charset="0"/>
              </a:rPr>
              <a:t>ứng</a:t>
            </a:r>
            <a:r>
              <a:rPr lang="en-US" sz="1600" dirty="0">
                <a:latin typeface="Montserrat" panose="00000500000000000000" pitchFamily="50" charset="0"/>
              </a:rPr>
              <a:t> </a:t>
            </a:r>
            <a:r>
              <a:rPr lang="en-US" sz="1600" dirty="0" err="1">
                <a:latin typeface="Montserrat" panose="00000500000000000000" pitchFamily="50" charset="0"/>
              </a:rPr>
              <a:t>dụng</a:t>
            </a:r>
            <a:r>
              <a:rPr lang="en-US" sz="1600" dirty="0">
                <a:latin typeface="Montserrat" panose="00000500000000000000" pitchFamily="50" charset="0"/>
              </a:rPr>
              <a:t> </a:t>
            </a:r>
            <a:r>
              <a:rPr lang="en-US" sz="1600" dirty="0" err="1">
                <a:latin typeface="Montserrat" panose="00000500000000000000" pitchFamily="50" charset="0"/>
              </a:rPr>
              <a:t>và</a:t>
            </a:r>
            <a:r>
              <a:rPr lang="en-US" sz="1600" dirty="0">
                <a:latin typeface="Montserrat" panose="00000500000000000000" pitchFamily="50" charset="0"/>
              </a:rPr>
              <a:t> </a:t>
            </a:r>
            <a:r>
              <a:rPr lang="en-US" sz="1600" dirty="0" err="1">
                <a:latin typeface="Montserrat" panose="00000500000000000000" pitchFamily="50" charset="0"/>
              </a:rPr>
              <a:t>mong</a:t>
            </a:r>
            <a:r>
              <a:rPr lang="en-US" sz="1600" dirty="0">
                <a:latin typeface="Montserrat" panose="00000500000000000000" pitchFamily="50" charset="0"/>
              </a:rPr>
              <a:t> </a:t>
            </a:r>
            <a:r>
              <a:rPr lang="en-US" sz="1600" dirty="0" err="1">
                <a:latin typeface="Montserrat" panose="00000500000000000000" pitchFamily="50" charset="0"/>
              </a:rPr>
              <a:t>muốn</a:t>
            </a:r>
            <a:r>
              <a:rPr lang="en-US" sz="1600" dirty="0">
                <a:latin typeface="Montserrat" panose="00000500000000000000" pitchFamily="50" charset="0"/>
              </a:rPr>
              <a:t> </a:t>
            </a:r>
            <a:r>
              <a:rPr lang="en-US" sz="1600" dirty="0" err="1">
                <a:latin typeface="Montserrat" panose="00000500000000000000" pitchFamily="50" charset="0"/>
              </a:rPr>
              <a:t>nó</a:t>
            </a:r>
            <a:r>
              <a:rPr lang="en-US" sz="1600" dirty="0">
                <a:latin typeface="Montserrat" panose="00000500000000000000" pitchFamily="50" charset="0"/>
              </a:rPr>
              <a:t> </a:t>
            </a:r>
            <a:r>
              <a:rPr lang="en-US" sz="1600" dirty="0" err="1">
                <a:latin typeface="Montserrat" panose="00000500000000000000" pitchFamily="50" charset="0"/>
              </a:rPr>
              <a:t>tương</a:t>
            </a:r>
            <a:r>
              <a:rPr lang="en-US" sz="1600" dirty="0">
                <a:latin typeface="Montserrat" panose="00000500000000000000" pitchFamily="50" charset="0"/>
              </a:rPr>
              <a:t> </a:t>
            </a:r>
            <a:r>
              <a:rPr lang="en-US" sz="1600" dirty="0" err="1">
                <a:latin typeface="Montserrat" panose="00000500000000000000" pitchFamily="50" charset="0"/>
              </a:rPr>
              <a:t>tác</a:t>
            </a:r>
            <a:r>
              <a:rPr lang="en-US" sz="1600" dirty="0">
                <a:latin typeface="Montserrat" panose="00000500000000000000" pitchFamily="50" charset="0"/>
              </a:rPr>
              <a:t> </a:t>
            </a:r>
            <a:r>
              <a:rPr lang="en-US" sz="1600" dirty="0" err="1">
                <a:latin typeface="Montserrat" panose="00000500000000000000" pitchFamily="50" charset="0"/>
              </a:rPr>
              <a:t>với</a:t>
            </a:r>
            <a:r>
              <a:rPr lang="en-US" sz="1600" dirty="0">
                <a:latin typeface="Montserrat" panose="00000500000000000000" pitchFamily="50" charset="0"/>
              </a:rPr>
              <a:t> </a:t>
            </a:r>
            <a:r>
              <a:rPr lang="en-US" sz="1600" dirty="0" err="1">
                <a:latin typeface="Montserrat" panose="00000500000000000000" pitchFamily="50" charset="0"/>
              </a:rPr>
              <a:t>một</a:t>
            </a:r>
            <a:r>
              <a:rPr lang="en-US" sz="1600" dirty="0">
                <a:latin typeface="Montserrat" panose="00000500000000000000" pitchFamily="50" charset="0"/>
              </a:rPr>
              <a:t> </a:t>
            </a:r>
            <a:r>
              <a:rPr lang="en-US" sz="1600" dirty="0" err="1">
                <a:latin typeface="Montserrat" panose="00000500000000000000" pitchFamily="50" charset="0"/>
              </a:rPr>
              <a:t>ứng</a:t>
            </a:r>
            <a:r>
              <a:rPr lang="en-US" sz="1600" dirty="0">
                <a:latin typeface="Montserrat" panose="00000500000000000000" pitchFamily="50" charset="0"/>
              </a:rPr>
              <a:t> </a:t>
            </a:r>
            <a:r>
              <a:rPr lang="en-US" sz="1600" dirty="0" err="1">
                <a:latin typeface="Montserrat" panose="00000500000000000000" pitchFamily="50" charset="0"/>
              </a:rPr>
              <a:t>dụng</a:t>
            </a:r>
            <a:r>
              <a:rPr lang="en-US" sz="1600" dirty="0">
                <a:latin typeface="Montserrat" panose="00000500000000000000" pitchFamily="50" charset="0"/>
              </a:rPr>
              <a:t> </a:t>
            </a:r>
            <a:r>
              <a:rPr lang="en-US" sz="1600" dirty="0" err="1">
                <a:latin typeface="Montserrat" panose="00000500000000000000" pitchFamily="50" charset="0"/>
              </a:rPr>
              <a:t>khác</a:t>
            </a:r>
            <a:r>
              <a:rPr lang="en-US" sz="1600" dirty="0">
                <a:latin typeface="Montserrat" panose="00000500000000000000" pitchFamily="50" charset="0"/>
              </a:rPr>
              <a:t>, </a:t>
            </a:r>
            <a:r>
              <a:rPr lang="en-US" sz="1600" dirty="0" err="1">
                <a:latin typeface="Montserrat" panose="00000500000000000000" pitchFamily="50" charset="0"/>
              </a:rPr>
              <a:t>chúng</a:t>
            </a:r>
            <a:r>
              <a:rPr lang="en-US" sz="1600" dirty="0">
                <a:latin typeface="Montserrat" panose="00000500000000000000" pitchFamily="50" charset="0"/>
              </a:rPr>
              <a:t> ta </a:t>
            </a:r>
            <a:r>
              <a:rPr lang="en-US" sz="1600" dirty="0" err="1">
                <a:latin typeface="Montserrat" panose="00000500000000000000" pitchFamily="50" charset="0"/>
              </a:rPr>
              <a:t>thường</a:t>
            </a:r>
            <a:r>
              <a:rPr lang="en-US" sz="1600" dirty="0">
                <a:latin typeface="Montserrat" panose="00000500000000000000" pitchFamily="50" charset="0"/>
              </a:rPr>
              <a:t> </a:t>
            </a:r>
            <a:r>
              <a:rPr lang="en-US" sz="1600" dirty="0" err="1">
                <a:latin typeface="Montserrat" panose="00000500000000000000" pitchFamily="50" charset="0"/>
              </a:rPr>
              <a:t>dựa</a:t>
            </a:r>
            <a:r>
              <a:rPr lang="en-US" sz="1600" dirty="0">
                <a:latin typeface="Montserrat" panose="00000500000000000000" pitchFamily="50" charset="0"/>
              </a:rPr>
              <a:t> </a:t>
            </a:r>
            <a:r>
              <a:rPr lang="en-US" sz="1600" dirty="0" err="1">
                <a:latin typeface="Montserrat" panose="00000500000000000000" pitchFamily="50" charset="0"/>
              </a:rPr>
              <a:t>vào</a:t>
            </a:r>
            <a:r>
              <a:rPr lang="en-US" sz="1600" dirty="0">
                <a:latin typeface="Montserrat" panose="00000500000000000000" pitchFamily="50" charset="0"/>
              </a:rPr>
              <a:t> </a:t>
            </a:r>
            <a:r>
              <a:rPr lang="en-US" sz="1600" dirty="0" err="1">
                <a:latin typeface="Montserrat" panose="00000500000000000000" pitchFamily="50" charset="0"/>
              </a:rPr>
              <a:t>mô</a:t>
            </a:r>
            <a:r>
              <a:rPr lang="en-US" sz="1600" dirty="0">
                <a:latin typeface="Montserrat" panose="00000500000000000000" pitchFamily="50" charset="0"/>
              </a:rPr>
              <a:t> </a:t>
            </a:r>
            <a:r>
              <a:rPr lang="en-US" sz="1600" dirty="0" err="1">
                <a:latin typeface="Montserrat" panose="00000500000000000000" pitchFamily="50" charset="0"/>
              </a:rPr>
              <a:t>hình</a:t>
            </a:r>
            <a:r>
              <a:rPr lang="en-US" sz="1600" dirty="0">
                <a:latin typeface="Montserrat" panose="00000500000000000000" pitchFamily="50" charset="0"/>
              </a:rPr>
              <a:t> client/server: </a:t>
            </a:r>
          </a:p>
          <a:p>
            <a:pPr>
              <a:buFont typeface="Arial" panose="020B0604020202020204" pitchFamily="34" charset="0"/>
              <a:buChar char="•"/>
            </a:pPr>
            <a:r>
              <a:rPr lang="en-US" sz="1600" dirty="0">
                <a:latin typeface="Montserrat" panose="00000500000000000000" pitchFamily="50" charset="0"/>
              </a:rPr>
              <a:t>Server: </a:t>
            </a:r>
            <a:r>
              <a:rPr lang="en-US" sz="1600" dirty="0" err="1">
                <a:latin typeface="Montserrat" panose="00000500000000000000" pitchFamily="50" charset="0"/>
              </a:rPr>
              <a:t>ứng</a:t>
            </a:r>
            <a:r>
              <a:rPr lang="en-US" sz="1600" dirty="0">
                <a:latin typeface="Montserrat" panose="00000500000000000000" pitchFamily="50" charset="0"/>
              </a:rPr>
              <a:t> </a:t>
            </a:r>
            <a:r>
              <a:rPr lang="en-US" sz="1600" dirty="0" err="1">
                <a:latin typeface="Montserrat" panose="00000500000000000000" pitchFamily="50" charset="0"/>
              </a:rPr>
              <a:t>dụng</a:t>
            </a:r>
            <a:r>
              <a:rPr lang="en-US" sz="1600" dirty="0">
                <a:latin typeface="Montserrat" panose="00000500000000000000" pitchFamily="50" charset="0"/>
              </a:rPr>
              <a:t> </a:t>
            </a:r>
            <a:r>
              <a:rPr lang="en-US" sz="1600" dirty="0" err="1">
                <a:latin typeface="Montserrat" panose="00000500000000000000" pitchFamily="50" charset="0"/>
              </a:rPr>
              <a:t>có</a:t>
            </a:r>
            <a:r>
              <a:rPr lang="en-US" sz="1600" dirty="0">
                <a:latin typeface="Montserrat" panose="00000500000000000000" pitchFamily="50" charset="0"/>
              </a:rPr>
              <a:t> </a:t>
            </a:r>
            <a:r>
              <a:rPr lang="en-US" sz="1600" dirty="0" err="1">
                <a:latin typeface="Montserrat" panose="00000500000000000000" pitchFamily="50" charset="0"/>
              </a:rPr>
              <a:t>khả</a:t>
            </a:r>
            <a:r>
              <a:rPr lang="en-US" sz="1600" dirty="0">
                <a:latin typeface="Montserrat" panose="00000500000000000000" pitchFamily="50" charset="0"/>
              </a:rPr>
              <a:t> </a:t>
            </a:r>
            <a:r>
              <a:rPr lang="en-US" sz="1600" dirty="0" err="1">
                <a:latin typeface="Montserrat" panose="00000500000000000000" pitchFamily="50" charset="0"/>
              </a:rPr>
              <a:t>năng</a:t>
            </a:r>
            <a:r>
              <a:rPr lang="en-US" sz="1600" dirty="0">
                <a:latin typeface="Montserrat" panose="00000500000000000000" pitchFamily="50" charset="0"/>
              </a:rPr>
              <a:t> </a:t>
            </a:r>
            <a:r>
              <a:rPr lang="en-US" sz="1600" dirty="0" err="1">
                <a:latin typeface="Montserrat" panose="00000500000000000000" pitchFamily="50" charset="0"/>
              </a:rPr>
              <a:t>có</a:t>
            </a:r>
            <a:r>
              <a:rPr lang="en-US" sz="1600" dirty="0">
                <a:latin typeface="Montserrat" panose="00000500000000000000" pitchFamily="50" charset="0"/>
              </a:rPr>
              <a:t> </a:t>
            </a:r>
            <a:r>
              <a:rPr lang="en-US" sz="1600" dirty="0" err="1">
                <a:latin typeface="Montserrat" panose="00000500000000000000" pitchFamily="50" charset="0"/>
              </a:rPr>
              <a:t>khả</a:t>
            </a:r>
            <a:r>
              <a:rPr lang="en-US" sz="1600" dirty="0">
                <a:latin typeface="Montserrat" panose="00000500000000000000" pitchFamily="50" charset="0"/>
              </a:rPr>
              <a:t> </a:t>
            </a:r>
            <a:r>
              <a:rPr lang="en-US" sz="1600" dirty="0" err="1">
                <a:latin typeface="Montserrat" panose="00000500000000000000" pitchFamily="50" charset="0"/>
              </a:rPr>
              <a:t>năng</a:t>
            </a:r>
            <a:r>
              <a:rPr lang="en-US" sz="1600" dirty="0">
                <a:latin typeface="Montserrat" panose="00000500000000000000" pitchFamily="50" charset="0"/>
              </a:rPr>
              <a:t> </a:t>
            </a:r>
            <a:r>
              <a:rPr lang="en-US" sz="1600" dirty="0" err="1">
                <a:latin typeface="Montserrat" panose="00000500000000000000" pitchFamily="50" charset="0"/>
              </a:rPr>
              <a:t>phục</a:t>
            </a:r>
            <a:r>
              <a:rPr lang="en-US" sz="1600" dirty="0">
                <a:latin typeface="Montserrat" panose="00000500000000000000" pitchFamily="50" charset="0"/>
              </a:rPr>
              <a:t> </a:t>
            </a:r>
            <a:r>
              <a:rPr lang="en-US" sz="1600" dirty="0" err="1">
                <a:latin typeface="Montserrat" panose="00000500000000000000" pitchFamily="50" charset="0"/>
              </a:rPr>
              <a:t>vụ</a:t>
            </a:r>
            <a:r>
              <a:rPr lang="en-US" sz="1600" dirty="0">
                <a:latin typeface="Montserrat" panose="00000500000000000000" pitchFamily="50" charset="0"/>
              </a:rPr>
              <a:t> </a:t>
            </a:r>
            <a:r>
              <a:rPr lang="en-US" sz="1600" dirty="0" err="1">
                <a:latin typeface="Montserrat" panose="00000500000000000000" pitchFamily="50" charset="0"/>
              </a:rPr>
              <a:t>hoặc</a:t>
            </a:r>
            <a:r>
              <a:rPr lang="en-US" sz="1600" dirty="0">
                <a:latin typeface="Montserrat" panose="00000500000000000000" pitchFamily="50" charset="0"/>
              </a:rPr>
              <a:t> </a:t>
            </a:r>
            <a:r>
              <a:rPr lang="en-US" sz="1600" dirty="0" err="1">
                <a:latin typeface="Montserrat" panose="00000500000000000000" pitchFamily="50" charset="0"/>
              </a:rPr>
              <a:t>cung</a:t>
            </a:r>
            <a:r>
              <a:rPr lang="en-US" sz="1600" dirty="0">
                <a:latin typeface="Montserrat" panose="00000500000000000000" pitchFamily="50" charset="0"/>
              </a:rPr>
              <a:t> </a:t>
            </a:r>
            <a:r>
              <a:rPr lang="en-US" sz="1600" dirty="0" err="1">
                <a:latin typeface="Montserrat" panose="00000500000000000000" pitchFamily="50" charset="0"/>
              </a:rPr>
              <a:t>cấp</a:t>
            </a:r>
            <a:r>
              <a:rPr lang="en-US" sz="1600" dirty="0">
                <a:latin typeface="Montserrat" panose="00000500000000000000" pitchFamily="50" charset="0"/>
              </a:rPr>
              <a:t> </a:t>
            </a:r>
            <a:r>
              <a:rPr lang="en-US" sz="1600" dirty="0" err="1">
                <a:latin typeface="Montserrat" panose="00000500000000000000" pitchFamily="50" charset="0"/>
              </a:rPr>
              <a:t>thông</a:t>
            </a:r>
            <a:r>
              <a:rPr lang="en-US" sz="1600" dirty="0">
                <a:latin typeface="Montserrat" panose="00000500000000000000" pitchFamily="50" charset="0"/>
              </a:rPr>
              <a:t> tin</a:t>
            </a:r>
          </a:p>
          <a:p>
            <a:pPr>
              <a:buFont typeface="Arial" panose="020B0604020202020204" pitchFamily="34" charset="0"/>
              <a:buChar char="•"/>
            </a:pPr>
            <a:r>
              <a:rPr lang="en-US" sz="1600" dirty="0">
                <a:latin typeface="Montserrat" panose="00000500000000000000" pitchFamily="50" charset="0"/>
              </a:rPr>
              <a:t>Client: </a:t>
            </a:r>
            <a:r>
              <a:rPr lang="en-US" sz="1600" dirty="0" err="1">
                <a:latin typeface="Montserrat" panose="00000500000000000000" pitchFamily="50" charset="0"/>
              </a:rPr>
              <a:t>ứng</a:t>
            </a:r>
            <a:r>
              <a:rPr lang="en-US" sz="1600" dirty="0">
                <a:latin typeface="Montserrat" panose="00000500000000000000" pitchFamily="50" charset="0"/>
              </a:rPr>
              <a:t> </a:t>
            </a:r>
            <a:r>
              <a:rPr lang="en-US" sz="1600" dirty="0" err="1">
                <a:latin typeface="Montserrat" panose="00000500000000000000" pitchFamily="50" charset="0"/>
              </a:rPr>
              <a:t>dụng</a:t>
            </a:r>
            <a:r>
              <a:rPr lang="en-US" sz="1600" dirty="0">
                <a:latin typeface="Montserrat" panose="00000500000000000000" pitchFamily="50" charset="0"/>
              </a:rPr>
              <a:t> </a:t>
            </a:r>
            <a:r>
              <a:rPr lang="en-US" sz="1600" dirty="0" err="1">
                <a:latin typeface="Montserrat" panose="00000500000000000000" pitchFamily="50" charset="0"/>
              </a:rPr>
              <a:t>gửi</a:t>
            </a:r>
            <a:r>
              <a:rPr lang="en-US" sz="1600" dirty="0">
                <a:latin typeface="Montserrat" panose="00000500000000000000" pitchFamily="50" charset="0"/>
              </a:rPr>
              <a:t> </a:t>
            </a:r>
            <a:r>
              <a:rPr lang="en-US" sz="1600" dirty="0" err="1">
                <a:latin typeface="Montserrat" panose="00000500000000000000" pitchFamily="50" charset="0"/>
              </a:rPr>
              <a:t>yêu</a:t>
            </a:r>
            <a:r>
              <a:rPr lang="en-US" sz="1600" dirty="0">
                <a:latin typeface="Montserrat" panose="00000500000000000000" pitchFamily="50" charset="0"/>
              </a:rPr>
              <a:t> </a:t>
            </a:r>
            <a:r>
              <a:rPr lang="en-US" sz="1600" dirty="0" err="1">
                <a:latin typeface="Montserrat" panose="00000500000000000000" pitchFamily="50" charset="0"/>
              </a:rPr>
              <a:t>cầu</a:t>
            </a:r>
            <a:r>
              <a:rPr lang="en-US" sz="1600" dirty="0">
                <a:latin typeface="Montserrat" panose="00000500000000000000" pitchFamily="50" charset="0"/>
              </a:rPr>
              <a:t> </a:t>
            </a:r>
            <a:r>
              <a:rPr lang="en-US" sz="1600" dirty="0" err="1">
                <a:latin typeface="Montserrat" panose="00000500000000000000" pitchFamily="50" charset="0"/>
              </a:rPr>
              <a:t>đến</a:t>
            </a:r>
            <a:r>
              <a:rPr lang="en-US" sz="1600" dirty="0">
                <a:latin typeface="Montserrat" panose="00000500000000000000" pitchFamily="50" charset="0"/>
              </a:rPr>
              <a:t> </a:t>
            </a:r>
            <a:r>
              <a:rPr lang="en-US" sz="1600" dirty="0" err="1">
                <a:latin typeface="Montserrat" panose="00000500000000000000" pitchFamily="50" charset="0"/>
              </a:rPr>
              <a:t>trình</a:t>
            </a:r>
            <a:r>
              <a:rPr lang="en-US" sz="1600" dirty="0">
                <a:latin typeface="Montserrat" panose="00000500000000000000" pitchFamily="50" charset="0"/>
              </a:rPr>
              <a:t> </a:t>
            </a:r>
            <a:r>
              <a:rPr lang="en-US" sz="1600" dirty="0" err="1">
                <a:latin typeface="Montserrat" panose="00000500000000000000" pitchFamily="50" charset="0"/>
              </a:rPr>
              <a:t>chủ</a:t>
            </a:r>
            <a:endParaRPr lang="en-US" sz="1600" dirty="0">
              <a:latin typeface="Montserrat" panose="00000500000000000000" pitchFamily="50" charset="0"/>
            </a:endParaRPr>
          </a:p>
          <a:p>
            <a:pPr>
              <a:buFontTx/>
              <a:buChar char="-"/>
            </a:pPr>
            <a:r>
              <a:rPr lang="en-US" sz="1600" dirty="0" err="1">
                <a:latin typeface="Montserrat" panose="00000500000000000000" pitchFamily="50" charset="0"/>
              </a:rPr>
              <a:t>Như</a:t>
            </a:r>
            <a:r>
              <a:rPr lang="en-US" sz="1600" dirty="0">
                <a:latin typeface="Montserrat" panose="00000500000000000000" pitchFamily="50" charset="0"/>
              </a:rPr>
              <a:t> </a:t>
            </a:r>
            <a:r>
              <a:rPr lang="en-US" sz="1600" dirty="0" err="1">
                <a:latin typeface="Montserrat" panose="00000500000000000000" pitchFamily="50" charset="0"/>
              </a:rPr>
              <a:t>vậy</a:t>
            </a:r>
            <a:r>
              <a:rPr lang="en-US" sz="1600" dirty="0">
                <a:latin typeface="Montserrat" panose="00000500000000000000" pitchFamily="50" charset="0"/>
              </a:rPr>
              <a:t> </a:t>
            </a:r>
            <a:r>
              <a:rPr lang="en-US" sz="1600" dirty="0" err="1">
                <a:latin typeface="Montserrat" panose="00000500000000000000" pitchFamily="50" charset="0"/>
              </a:rPr>
              <a:t>trước</a:t>
            </a:r>
            <a:r>
              <a:rPr lang="en-US" sz="1600" dirty="0">
                <a:latin typeface="Montserrat" panose="00000500000000000000" pitchFamily="50" charset="0"/>
              </a:rPr>
              <a:t> </a:t>
            </a:r>
            <a:r>
              <a:rPr lang="en-US" sz="1600" dirty="0" err="1">
                <a:latin typeface="Montserrat" panose="00000500000000000000" pitchFamily="50" charset="0"/>
              </a:rPr>
              <a:t>khi</a:t>
            </a:r>
            <a:r>
              <a:rPr lang="en-US" sz="1600" dirty="0">
                <a:latin typeface="Montserrat" panose="00000500000000000000" pitchFamily="50" charset="0"/>
              </a:rPr>
              <a:t> </a:t>
            </a:r>
            <a:r>
              <a:rPr lang="en-US" sz="1600" dirty="0" err="1">
                <a:latin typeface="Montserrat" panose="00000500000000000000" pitchFamily="50" charset="0"/>
              </a:rPr>
              <a:t>yêu</a:t>
            </a:r>
            <a:r>
              <a:rPr lang="en-US" sz="1600" dirty="0">
                <a:latin typeface="Montserrat" panose="00000500000000000000" pitchFamily="50" charset="0"/>
              </a:rPr>
              <a:t> </a:t>
            </a:r>
            <a:r>
              <a:rPr lang="en-US" sz="1600" dirty="0" err="1">
                <a:latin typeface="Montserrat" panose="00000500000000000000" pitchFamily="50" charset="0"/>
              </a:rPr>
              <a:t>cầu</a:t>
            </a:r>
            <a:r>
              <a:rPr lang="en-US" sz="1600" dirty="0">
                <a:latin typeface="Montserrat" panose="00000500000000000000" pitchFamily="50" charset="0"/>
              </a:rPr>
              <a:t> </a:t>
            </a:r>
            <a:r>
              <a:rPr lang="en-US" sz="1600" dirty="0" err="1">
                <a:latin typeface="Montserrat" panose="00000500000000000000" pitchFamily="50" charset="0"/>
              </a:rPr>
              <a:t>một</a:t>
            </a:r>
            <a:r>
              <a:rPr lang="en-US" sz="1600" dirty="0">
                <a:latin typeface="Montserrat" panose="00000500000000000000" pitchFamily="50" charset="0"/>
              </a:rPr>
              <a:t> </a:t>
            </a:r>
            <a:r>
              <a:rPr lang="en-US" sz="1600" dirty="0" err="1">
                <a:latin typeface="Montserrat" panose="00000500000000000000" pitchFamily="50" charset="0"/>
              </a:rPr>
              <a:t>dịch</a:t>
            </a:r>
            <a:r>
              <a:rPr lang="en-US" sz="1600" dirty="0">
                <a:latin typeface="Montserrat" panose="00000500000000000000" pitchFamily="50" charset="0"/>
              </a:rPr>
              <a:t> </a:t>
            </a:r>
            <a:r>
              <a:rPr lang="en-US" sz="1600" dirty="0" err="1">
                <a:latin typeface="Montserrat" panose="00000500000000000000" pitchFamily="50" charset="0"/>
              </a:rPr>
              <a:t>vụ</a:t>
            </a:r>
            <a:r>
              <a:rPr lang="en-US" sz="1600" dirty="0">
                <a:latin typeface="Montserrat" panose="00000500000000000000" pitchFamily="50" charset="0"/>
              </a:rPr>
              <a:t> </a:t>
            </a:r>
            <a:r>
              <a:rPr lang="en-US" sz="1600" dirty="0" err="1">
                <a:latin typeface="Montserrat" panose="00000500000000000000" pitchFamily="50" charset="0"/>
              </a:rPr>
              <a:t>đến</a:t>
            </a:r>
            <a:r>
              <a:rPr lang="en-US" sz="1600" dirty="0">
                <a:latin typeface="Montserrat" panose="00000500000000000000" pitchFamily="50" charset="0"/>
              </a:rPr>
              <a:t> </a:t>
            </a:r>
            <a:r>
              <a:rPr lang="en-US" sz="1600" dirty="0" err="1">
                <a:latin typeface="Montserrat" panose="00000500000000000000" pitchFamily="50" charset="0"/>
              </a:rPr>
              <a:t>từ</a:t>
            </a:r>
            <a:r>
              <a:rPr lang="en-US" sz="1600" dirty="0">
                <a:latin typeface="Montserrat" panose="00000500000000000000" pitchFamily="50" charset="0"/>
              </a:rPr>
              <a:t> </a:t>
            </a:r>
            <a:r>
              <a:rPr lang="en-US" sz="1600" dirty="0" err="1">
                <a:latin typeface="Montserrat" panose="00000500000000000000" pitchFamily="50" charset="0"/>
              </a:rPr>
              <a:t>phía</a:t>
            </a:r>
            <a:r>
              <a:rPr lang="en-US" sz="1600" dirty="0">
                <a:latin typeface="Montserrat" panose="00000500000000000000" pitchFamily="50" charset="0"/>
              </a:rPr>
              <a:t> server </a:t>
            </a:r>
            <a:r>
              <a:rPr lang="en-US" sz="1600" dirty="0" err="1">
                <a:latin typeface="Montserrat" panose="00000500000000000000" pitchFamily="50" charset="0"/>
              </a:rPr>
              <a:t>thực</a:t>
            </a:r>
            <a:r>
              <a:rPr lang="en-US" sz="1600" dirty="0">
                <a:latin typeface="Montserrat" panose="00000500000000000000" pitchFamily="50" charset="0"/>
              </a:rPr>
              <a:t> </a:t>
            </a:r>
            <a:r>
              <a:rPr lang="en-US" sz="1600" dirty="0" err="1">
                <a:latin typeface="Montserrat" panose="00000500000000000000" pitchFamily="50" charset="0"/>
              </a:rPr>
              <a:t>hiện</a:t>
            </a:r>
            <a:r>
              <a:rPr lang="en-US" sz="1600" dirty="0">
                <a:latin typeface="Montserrat" panose="00000500000000000000" pitchFamily="50" charset="0"/>
              </a:rPr>
              <a:t>, client </a:t>
            </a:r>
            <a:r>
              <a:rPr lang="en-US" sz="1600" dirty="0" err="1">
                <a:latin typeface="Montserrat" panose="00000500000000000000" pitchFamily="50" charset="0"/>
              </a:rPr>
              <a:t>phải</a:t>
            </a:r>
            <a:r>
              <a:rPr lang="en-US" sz="1600" dirty="0">
                <a:latin typeface="Montserrat" panose="00000500000000000000" pitchFamily="50" charset="0"/>
              </a:rPr>
              <a:t> </a:t>
            </a:r>
            <a:r>
              <a:rPr lang="en-US" sz="1600" dirty="0" err="1">
                <a:latin typeface="Montserrat" panose="00000500000000000000" pitchFamily="50" charset="0"/>
              </a:rPr>
              <a:t>có</a:t>
            </a:r>
            <a:r>
              <a:rPr lang="en-US" sz="1600" dirty="0">
                <a:latin typeface="Montserrat" panose="00000500000000000000" pitchFamily="50" charset="0"/>
              </a:rPr>
              <a:t> </a:t>
            </a:r>
            <a:r>
              <a:rPr lang="en-US" sz="1600" dirty="0" err="1">
                <a:latin typeface="Montserrat" panose="00000500000000000000" pitchFamily="50" charset="0"/>
              </a:rPr>
              <a:t>khả</a:t>
            </a:r>
            <a:r>
              <a:rPr lang="en-US" sz="1600" dirty="0">
                <a:latin typeface="Montserrat" panose="00000500000000000000" pitchFamily="50" charset="0"/>
              </a:rPr>
              <a:t> </a:t>
            </a:r>
            <a:r>
              <a:rPr lang="en-US" sz="1600" dirty="0" err="1">
                <a:latin typeface="Montserrat" panose="00000500000000000000" pitchFamily="50" charset="0"/>
              </a:rPr>
              <a:t>năng</a:t>
            </a:r>
            <a:r>
              <a:rPr lang="en-US" sz="1600" dirty="0">
                <a:latin typeface="Montserrat" panose="00000500000000000000" pitchFamily="50" charset="0"/>
              </a:rPr>
              <a:t> </a:t>
            </a:r>
            <a:r>
              <a:rPr lang="en-US" sz="1400" dirty="0" err="1">
                <a:latin typeface="Montserrat" panose="00000500000000000000" pitchFamily="50" charset="0"/>
              </a:rPr>
              <a:t>kết</a:t>
            </a:r>
            <a:r>
              <a:rPr lang="en-US" sz="1600" dirty="0">
                <a:latin typeface="Montserrat" panose="00000500000000000000" pitchFamily="50" charset="0"/>
              </a:rPr>
              <a:t> </a:t>
            </a:r>
            <a:r>
              <a:rPr lang="en-US" sz="1600" dirty="0" err="1">
                <a:latin typeface="Montserrat" panose="00000500000000000000" pitchFamily="50" charset="0"/>
              </a:rPr>
              <a:t>nối</a:t>
            </a:r>
            <a:r>
              <a:rPr lang="en-US" sz="1600" dirty="0">
                <a:latin typeface="Montserrat" panose="00000500000000000000" pitchFamily="50" charset="0"/>
              </a:rPr>
              <a:t> </a:t>
            </a:r>
            <a:r>
              <a:rPr lang="en-US" sz="1600" dirty="0" err="1">
                <a:latin typeface="Montserrat" panose="00000500000000000000" pitchFamily="50" charset="0"/>
              </a:rPr>
              <a:t>được</a:t>
            </a:r>
            <a:r>
              <a:rPr lang="en-US" sz="1600" dirty="0">
                <a:latin typeface="Montserrat" panose="00000500000000000000" pitchFamily="50" charset="0"/>
              </a:rPr>
              <a:t> </a:t>
            </a:r>
            <a:r>
              <a:rPr lang="en-US" sz="1600" dirty="0" err="1">
                <a:latin typeface="Montserrat" panose="00000500000000000000" pitchFamily="50" charset="0"/>
              </a:rPr>
              <a:t>với</a:t>
            </a:r>
            <a:r>
              <a:rPr lang="en-US" sz="1600" dirty="0">
                <a:latin typeface="Montserrat" panose="00000500000000000000" pitchFamily="50" charset="0"/>
              </a:rPr>
              <a:t> server. </a:t>
            </a:r>
            <a:r>
              <a:rPr lang="en-US" sz="1600" dirty="0" err="1">
                <a:latin typeface="Montserrat" panose="00000500000000000000" pitchFamily="50" charset="0"/>
              </a:rPr>
              <a:t>Quá</a:t>
            </a:r>
            <a:r>
              <a:rPr lang="en-US" sz="1600" dirty="0">
                <a:latin typeface="Montserrat" panose="00000500000000000000" pitchFamily="50" charset="0"/>
              </a:rPr>
              <a:t> </a:t>
            </a:r>
            <a:r>
              <a:rPr lang="en-US" sz="1600" dirty="0" err="1">
                <a:latin typeface="Montserrat" panose="00000500000000000000" pitchFamily="50" charset="0"/>
              </a:rPr>
              <a:t>trình</a:t>
            </a:r>
            <a:r>
              <a:rPr lang="en-US" sz="1600" dirty="0">
                <a:latin typeface="Montserrat" panose="00000500000000000000" pitchFamily="50" charset="0"/>
              </a:rPr>
              <a:t> </a:t>
            </a:r>
            <a:r>
              <a:rPr lang="en-US" sz="1600" dirty="0" err="1">
                <a:latin typeface="Montserrat" panose="00000500000000000000" pitchFamily="50" charset="0"/>
              </a:rPr>
              <a:t>kết</a:t>
            </a:r>
            <a:r>
              <a:rPr lang="en-US" sz="1600" dirty="0">
                <a:latin typeface="Montserrat" panose="00000500000000000000" pitchFamily="50" charset="0"/>
              </a:rPr>
              <a:t> </a:t>
            </a:r>
            <a:r>
              <a:rPr lang="en-US" sz="1600" dirty="0" err="1">
                <a:latin typeface="Montserrat" panose="00000500000000000000" pitchFamily="50" charset="0"/>
              </a:rPr>
              <a:t>nối</a:t>
            </a:r>
            <a:r>
              <a:rPr lang="en-US" sz="1600" dirty="0">
                <a:latin typeface="Montserrat" panose="00000500000000000000" pitchFamily="50" charset="0"/>
              </a:rPr>
              <a:t> </a:t>
            </a:r>
            <a:r>
              <a:rPr lang="en-US" sz="1600" dirty="0" err="1">
                <a:latin typeface="Montserrat" panose="00000500000000000000" pitchFamily="50" charset="0"/>
              </a:rPr>
              <a:t>này</a:t>
            </a:r>
            <a:r>
              <a:rPr lang="en-US" sz="1600" dirty="0">
                <a:latin typeface="Montserrat" panose="00000500000000000000" pitchFamily="50" charset="0"/>
              </a:rPr>
              <a:t> </a:t>
            </a:r>
            <a:r>
              <a:rPr lang="en-US" sz="1600" dirty="0" err="1">
                <a:latin typeface="Montserrat" panose="00000500000000000000" pitchFamily="50" charset="0"/>
              </a:rPr>
              <a:t>được</a:t>
            </a:r>
            <a:r>
              <a:rPr lang="en-US" sz="1600" dirty="0">
                <a:latin typeface="Montserrat" panose="00000500000000000000" pitchFamily="50" charset="0"/>
              </a:rPr>
              <a:t> </a:t>
            </a:r>
            <a:r>
              <a:rPr lang="en-US" sz="1600" dirty="0" err="1">
                <a:latin typeface="Montserrat" panose="00000500000000000000" pitchFamily="50" charset="0"/>
              </a:rPr>
              <a:t>thực</a:t>
            </a:r>
            <a:r>
              <a:rPr lang="en-US" sz="1600" dirty="0">
                <a:latin typeface="Montserrat" panose="00000500000000000000" pitchFamily="50" charset="0"/>
              </a:rPr>
              <a:t> </a:t>
            </a:r>
            <a:r>
              <a:rPr lang="en-US" sz="1600" dirty="0" err="1">
                <a:latin typeface="Montserrat" panose="00000500000000000000" pitchFamily="50" charset="0"/>
              </a:rPr>
              <a:t>hiện</a:t>
            </a:r>
            <a:r>
              <a:rPr lang="en-US" sz="1600" dirty="0">
                <a:latin typeface="Montserrat" panose="00000500000000000000" pitchFamily="50" charset="0"/>
              </a:rPr>
              <a:t> </a:t>
            </a:r>
            <a:r>
              <a:rPr lang="en-US" sz="1600" dirty="0" err="1">
                <a:latin typeface="Montserrat" panose="00000500000000000000" pitchFamily="50" charset="0"/>
              </a:rPr>
              <a:t>thông</a:t>
            </a:r>
            <a:r>
              <a:rPr lang="en-US" sz="1600" dirty="0">
                <a:latin typeface="Montserrat" panose="00000500000000000000" pitchFamily="50" charset="0"/>
              </a:rPr>
              <a:t> qua </a:t>
            </a:r>
            <a:r>
              <a:rPr lang="en-US" sz="1600" dirty="0" err="1">
                <a:latin typeface="Montserrat" panose="00000500000000000000" pitchFamily="50" charset="0"/>
              </a:rPr>
              <a:t>một</a:t>
            </a:r>
            <a:r>
              <a:rPr lang="en-US" sz="1600" dirty="0">
                <a:latin typeface="Montserrat" panose="00000500000000000000" pitchFamily="50" charset="0"/>
              </a:rPr>
              <a:t> </a:t>
            </a:r>
            <a:r>
              <a:rPr lang="en-US" sz="1600" dirty="0" err="1">
                <a:latin typeface="Montserrat" panose="00000500000000000000" pitchFamily="50" charset="0"/>
              </a:rPr>
              <a:t>cơ</a:t>
            </a:r>
            <a:r>
              <a:rPr lang="en-US" sz="1600" dirty="0">
                <a:latin typeface="Montserrat" panose="00000500000000000000" pitchFamily="50" charset="0"/>
              </a:rPr>
              <a:t> </a:t>
            </a:r>
            <a:r>
              <a:rPr lang="en-US" sz="1600" dirty="0" err="1">
                <a:latin typeface="Montserrat" panose="00000500000000000000" pitchFamily="50" charset="0"/>
              </a:rPr>
              <a:t>chế</a:t>
            </a:r>
            <a:r>
              <a:rPr lang="en-US" sz="1600" dirty="0">
                <a:latin typeface="Montserrat" panose="00000500000000000000" pitchFamily="50" charset="0"/>
              </a:rPr>
              <a:t> </a:t>
            </a:r>
            <a:r>
              <a:rPr lang="en-US" sz="1600" dirty="0" err="1">
                <a:latin typeface="Montserrat" panose="00000500000000000000" pitchFamily="50" charset="0"/>
              </a:rPr>
              <a:t>gọi</a:t>
            </a:r>
            <a:r>
              <a:rPr lang="en-US" sz="1600" dirty="0">
                <a:latin typeface="Montserrat" panose="00000500000000000000" pitchFamily="50" charset="0"/>
              </a:rPr>
              <a:t> </a:t>
            </a:r>
            <a:r>
              <a:rPr lang="en-US" sz="1600" dirty="0" err="1">
                <a:latin typeface="Montserrat" panose="00000500000000000000" pitchFamily="50" charset="0"/>
              </a:rPr>
              <a:t>là</a:t>
            </a:r>
            <a:r>
              <a:rPr lang="en-US" sz="1600" dirty="0">
                <a:latin typeface="Montserrat" panose="00000500000000000000" pitchFamily="50" charset="0"/>
              </a:rPr>
              <a:t> socket</a:t>
            </a:r>
          </a:p>
          <a:p>
            <a:pPr marL="114300" indent="0">
              <a:buNone/>
            </a:pPr>
            <a:r>
              <a:rPr lang="en-US" sz="1600" b="1" dirty="0">
                <a:latin typeface="Montserrat" panose="00000500000000000000" pitchFamily="50" charset="0"/>
              </a:rPr>
              <a:t>=&gt;</a:t>
            </a:r>
            <a:r>
              <a:rPr lang="en-US" sz="1600" dirty="0">
                <a:latin typeface="Montserrat" panose="00000500000000000000" pitchFamily="50" charset="0"/>
              </a:rPr>
              <a:t> </a:t>
            </a:r>
            <a:r>
              <a:rPr lang="en-US" sz="1600" i="1" dirty="0" err="1">
                <a:latin typeface="Montserrat" panose="00000500000000000000" pitchFamily="50" charset="0"/>
              </a:rPr>
              <a:t>Có</a:t>
            </a:r>
            <a:r>
              <a:rPr lang="en-US" sz="1600" i="1" dirty="0">
                <a:latin typeface="Montserrat" panose="00000500000000000000" pitchFamily="50" charset="0"/>
              </a:rPr>
              <a:t> </a:t>
            </a:r>
            <a:r>
              <a:rPr lang="en-US" sz="1600" i="1" dirty="0" err="1">
                <a:latin typeface="Montserrat" panose="00000500000000000000" pitchFamily="50" charset="0"/>
              </a:rPr>
              <a:t>thể</a:t>
            </a:r>
            <a:r>
              <a:rPr lang="en-US" sz="1600" i="1" dirty="0">
                <a:latin typeface="Montserrat" panose="00000500000000000000" pitchFamily="50" charset="0"/>
              </a:rPr>
              <a:t> </a:t>
            </a:r>
            <a:r>
              <a:rPr lang="en-US" sz="1600" i="1" dirty="0" err="1">
                <a:latin typeface="Montserrat" panose="00000500000000000000" pitchFamily="50" charset="0"/>
              </a:rPr>
              <a:t>coi</a:t>
            </a:r>
            <a:r>
              <a:rPr lang="en-US" sz="1600" i="1" dirty="0">
                <a:latin typeface="Montserrat" panose="00000500000000000000" pitchFamily="50" charset="0"/>
              </a:rPr>
              <a:t> </a:t>
            </a:r>
            <a:r>
              <a:rPr lang="en-US" sz="1600" i="1" dirty="0" err="1">
                <a:latin typeface="Montserrat" panose="00000500000000000000" pitchFamily="50" charset="0"/>
              </a:rPr>
              <a:t>ứng</a:t>
            </a:r>
            <a:r>
              <a:rPr lang="en-US" sz="1600" i="1" dirty="0">
                <a:latin typeface="Montserrat" panose="00000500000000000000" pitchFamily="50" charset="0"/>
              </a:rPr>
              <a:t> </a:t>
            </a:r>
            <a:r>
              <a:rPr lang="en-US" sz="1600" i="1" dirty="0" err="1">
                <a:latin typeface="Montserrat" panose="00000500000000000000" pitchFamily="50" charset="0"/>
              </a:rPr>
              <a:t>dụng</a:t>
            </a:r>
            <a:r>
              <a:rPr lang="en-US" sz="1600" i="1" dirty="0">
                <a:latin typeface="Montserrat" panose="00000500000000000000" pitchFamily="50" charset="0"/>
              </a:rPr>
              <a:t> </a:t>
            </a:r>
            <a:r>
              <a:rPr lang="en-US" sz="1600" i="1" dirty="0" err="1">
                <a:latin typeface="Montserrat" panose="00000500000000000000" pitchFamily="50" charset="0"/>
              </a:rPr>
              <a:t>và</a:t>
            </a:r>
            <a:r>
              <a:rPr lang="en-US" sz="1600" i="1" dirty="0">
                <a:latin typeface="Montserrat" panose="00000500000000000000" pitchFamily="50" charset="0"/>
              </a:rPr>
              <a:t> </a:t>
            </a:r>
            <a:r>
              <a:rPr lang="en-US" sz="1600" i="1" dirty="0" err="1">
                <a:latin typeface="Montserrat" panose="00000500000000000000" pitchFamily="50" charset="0"/>
              </a:rPr>
              <a:t>hệ</a:t>
            </a:r>
            <a:r>
              <a:rPr lang="en-US" sz="1600" i="1" dirty="0">
                <a:latin typeface="Montserrat" panose="00000500000000000000" pitchFamily="50" charset="0"/>
              </a:rPr>
              <a:t> </a:t>
            </a:r>
            <a:r>
              <a:rPr lang="en-US" sz="1600" i="1" dirty="0" err="1">
                <a:latin typeface="Montserrat" panose="00000500000000000000" pitchFamily="50" charset="0"/>
              </a:rPr>
              <a:t>điều</a:t>
            </a:r>
            <a:r>
              <a:rPr lang="en-US" sz="1600" i="1" dirty="0">
                <a:latin typeface="Montserrat" panose="00000500000000000000" pitchFamily="50" charset="0"/>
              </a:rPr>
              <a:t> </a:t>
            </a:r>
            <a:r>
              <a:rPr lang="en-US" sz="1600" i="1" dirty="0" err="1">
                <a:latin typeface="Montserrat" panose="00000500000000000000" pitchFamily="50" charset="0"/>
              </a:rPr>
              <a:t>hành</a:t>
            </a:r>
            <a:r>
              <a:rPr lang="en-US" sz="1600" i="1" dirty="0">
                <a:latin typeface="Montserrat" panose="00000500000000000000" pitchFamily="50" charset="0"/>
              </a:rPr>
              <a:t> </a:t>
            </a:r>
            <a:r>
              <a:rPr lang="en-US" sz="1600" i="1" dirty="0" err="1">
                <a:latin typeface="Montserrat" panose="00000500000000000000" pitchFamily="50" charset="0"/>
              </a:rPr>
              <a:t>là</a:t>
            </a:r>
            <a:r>
              <a:rPr lang="en-US" sz="1600" i="1" dirty="0">
                <a:latin typeface="Montserrat" panose="00000500000000000000" pitchFamily="50" charset="0"/>
              </a:rPr>
              <a:t> 1 </a:t>
            </a:r>
            <a:r>
              <a:rPr lang="en-US" sz="1600" i="1" dirty="0" err="1">
                <a:latin typeface="Montserrat" panose="00000500000000000000" pitchFamily="50" charset="0"/>
              </a:rPr>
              <a:t>mô</a:t>
            </a:r>
            <a:r>
              <a:rPr lang="en-US" sz="1600" i="1" dirty="0">
                <a:latin typeface="Montserrat" panose="00000500000000000000" pitchFamily="50" charset="0"/>
              </a:rPr>
              <a:t> </a:t>
            </a:r>
            <a:r>
              <a:rPr lang="en-US" sz="1600" i="1" dirty="0" err="1">
                <a:latin typeface="Montserrat" panose="00000500000000000000" pitchFamily="50" charset="0"/>
              </a:rPr>
              <a:t>hình</a:t>
            </a:r>
            <a:r>
              <a:rPr lang="en-US" sz="1600" i="1" dirty="0">
                <a:latin typeface="Montserrat" panose="00000500000000000000" pitchFamily="50" charset="0"/>
              </a:rPr>
              <a:t> client/server. </a:t>
            </a:r>
            <a:r>
              <a:rPr lang="en-US" sz="1600" i="1" dirty="0" err="1">
                <a:latin typeface="Montserrat" panose="00000500000000000000" pitchFamily="50" charset="0"/>
              </a:rPr>
              <a:t>Trong</a:t>
            </a:r>
            <a:r>
              <a:rPr lang="en-US" sz="1600" i="1" dirty="0">
                <a:latin typeface="Montserrat" panose="00000500000000000000" pitchFamily="50" charset="0"/>
              </a:rPr>
              <a:t> </a:t>
            </a:r>
            <a:r>
              <a:rPr lang="en-US" sz="1600" i="1" dirty="0" err="1">
                <a:latin typeface="Montserrat" panose="00000500000000000000" pitchFamily="50" charset="0"/>
              </a:rPr>
              <a:t>đó</a:t>
            </a:r>
            <a:r>
              <a:rPr lang="en-US" sz="1600" i="1" dirty="0">
                <a:latin typeface="Montserrat" panose="00000500000000000000" pitchFamily="50" charset="0"/>
              </a:rPr>
              <a:t>: </a:t>
            </a:r>
            <a:r>
              <a:rPr lang="en-US" sz="1600" i="1" dirty="0" err="1">
                <a:latin typeface="Montserrat" panose="00000500000000000000" pitchFamily="50" charset="0"/>
              </a:rPr>
              <a:t>ứng</a:t>
            </a:r>
            <a:r>
              <a:rPr lang="en-US" sz="1600" i="1" dirty="0">
                <a:latin typeface="Montserrat" panose="00000500000000000000" pitchFamily="50" charset="0"/>
              </a:rPr>
              <a:t> </a:t>
            </a:r>
            <a:r>
              <a:rPr lang="en-US" sz="1600" i="1" dirty="0" err="1">
                <a:latin typeface="Montserrat" panose="00000500000000000000" pitchFamily="50" charset="0"/>
              </a:rPr>
              <a:t>dụng</a:t>
            </a:r>
            <a:r>
              <a:rPr lang="en-US" sz="1600" i="1" dirty="0">
                <a:latin typeface="Montserrat" panose="00000500000000000000" pitchFamily="50" charset="0"/>
              </a:rPr>
              <a:t> </a:t>
            </a:r>
            <a:r>
              <a:rPr lang="en-US" sz="1600" i="1" dirty="0" err="1">
                <a:latin typeface="Montserrat" panose="00000500000000000000" pitchFamily="50" charset="0"/>
              </a:rPr>
              <a:t>là</a:t>
            </a:r>
            <a:r>
              <a:rPr lang="en-US" sz="1600" i="1" dirty="0">
                <a:latin typeface="Montserrat" panose="00000500000000000000" pitchFamily="50" charset="0"/>
              </a:rPr>
              <a:t> client </a:t>
            </a:r>
            <a:r>
              <a:rPr lang="en-US" sz="1600" i="1" dirty="0" err="1">
                <a:latin typeface="Montserrat" panose="00000500000000000000" pitchFamily="50" charset="0"/>
              </a:rPr>
              <a:t>còn</a:t>
            </a:r>
            <a:r>
              <a:rPr lang="en-US" sz="1600" i="1" dirty="0">
                <a:latin typeface="Montserrat" panose="00000500000000000000" pitchFamily="50" charset="0"/>
              </a:rPr>
              <a:t> </a:t>
            </a:r>
            <a:r>
              <a:rPr lang="en-US" sz="1600" i="1" dirty="0" err="1">
                <a:latin typeface="Montserrat" panose="00000500000000000000" pitchFamily="50" charset="0"/>
              </a:rPr>
              <a:t>hệ</a:t>
            </a:r>
            <a:r>
              <a:rPr lang="en-US" sz="1600" i="1" dirty="0">
                <a:latin typeface="Montserrat" panose="00000500000000000000" pitchFamily="50" charset="0"/>
              </a:rPr>
              <a:t> </a:t>
            </a:r>
            <a:r>
              <a:rPr lang="en-US" sz="1600" i="1" dirty="0" err="1">
                <a:latin typeface="Montserrat" panose="00000500000000000000" pitchFamily="50" charset="0"/>
              </a:rPr>
              <a:t>điều</a:t>
            </a:r>
            <a:r>
              <a:rPr lang="en-US" sz="1600" i="1" dirty="0">
                <a:latin typeface="Montserrat" panose="00000500000000000000" pitchFamily="50" charset="0"/>
              </a:rPr>
              <a:t> </a:t>
            </a:r>
            <a:r>
              <a:rPr lang="en-US" sz="1600" i="1" dirty="0" err="1">
                <a:latin typeface="Montserrat" panose="00000500000000000000" pitchFamily="50" charset="0"/>
              </a:rPr>
              <a:t>hành</a:t>
            </a:r>
            <a:r>
              <a:rPr lang="en-US" sz="1600" i="1" dirty="0">
                <a:latin typeface="Montserrat" panose="00000500000000000000" pitchFamily="50" charset="0"/>
              </a:rPr>
              <a:t> </a:t>
            </a:r>
            <a:r>
              <a:rPr lang="en-US" sz="1600" i="1" dirty="0" err="1">
                <a:latin typeface="Montserrat" panose="00000500000000000000" pitchFamily="50" charset="0"/>
              </a:rPr>
              <a:t>là</a:t>
            </a:r>
            <a:r>
              <a:rPr lang="en-US" sz="1600" i="1" dirty="0">
                <a:latin typeface="Montserrat" panose="00000500000000000000" pitchFamily="50" charset="0"/>
              </a:rPr>
              <a:t> server</a:t>
            </a:r>
          </a:p>
        </p:txBody>
      </p:sp>
      <p:pic>
        <p:nvPicPr>
          <p:cNvPr id="1028" name="Picture 4" descr="BLOCKCHAIN – MÔ PHỎNG MỘT BLOCKCHAIN VỚI NODEJS - XÂY DỰNG SEVER APP –  Socket.io | 4.0 Enantios">
            <a:extLst>
              <a:ext uri="{FF2B5EF4-FFF2-40B4-BE49-F238E27FC236}">
                <a16:creationId xmlns:a16="http://schemas.microsoft.com/office/drawing/2014/main" id="{351A854B-5523-41F3-A5BC-E8418AE2BB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503" y="4176804"/>
            <a:ext cx="4323425" cy="268119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3265522-3A51-4392-8E75-A150C21F0F27}"/>
              </a:ext>
            </a:extLst>
          </p:cNvPr>
          <p:cNvSpPr txBox="1"/>
          <p:nvPr/>
        </p:nvSpPr>
        <p:spPr>
          <a:xfrm>
            <a:off x="6951216" y="6004069"/>
            <a:ext cx="1988598" cy="307777"/>
          </a:xfrm>
          <a:prstGeom prst="rect">
            <a:avLst/>
          </a:prstGeom>
          <a:noFill/>
        </p:spPr>
        <p:txBody>
          <a:bodyPr wrap="square" rtlCol="0">
            <a:spAutoFit/>
          </a:bodyPr>
          <a:lstStyle/>
          <a:p>
            <a:r>
              <a:rPr lang="vi-VN" dirty="0" err="1">
                <a:latin typeface="Montserrat" panose="00000500000000000000" pitchFamily="50" charset="0"/>
              </a:rPr>
              <a:t>Nguồn</a:t>
            </a:r>
            <a:r>
              <a:rPr lang="vi-VN" dirty="0">
                <a:latin typeface="Montserrat" panose="00000500000000000000" pitchFamily="50" charset="0"/>
              </a:rPr>
              <a:t>: socket.io</a:t>
            </a:r>
            <a:endParaRPr lang="en-US" dirty="0">
              <a:latin typeface="Montserrat" panose="00000500000000000000" pitchFamily="50" charset="0"/>
            </a:endParaRPr>
          </a:p>
        </p:txBody>
      </p:sp>
    </p:spTree>
    <p:extLst>
      <p:ext uri="{BB962C8B-B14F-4D97-AF65-F5344CB8AC3E}">
        <p14:creationId xmlns:p14="http://schemas.microsoft.com/office/powerpoint/2010/main" val="226818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1D508C9-9604-4266-9BCE-D2D9B9461F3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
        <p:nvSpPr>
          <p:cNvPr id="6" name="Text Placeholder 5">
            <a:extLst>
              <a:ext uri="{FF2B5EF4-FFF2-40B4-BE49-F238E27FC236}">
                <a16:creationId xmlns:a16="http://schemas.microsoft.com/office/drawing/2014/main" id="{FEE0DEEA-B1AB-4E43-B099-DF5B09BE2C41}"/>
              </a:ext>
            </a:extLst>
          </p:cNvPr>
          <p:cNvSpPr>
            <a:spLocks noGrp="1"/>
          </p:cNvSpPr>
          <p:nvPr>
            <p:ph type="body" idx="1"/>
          </p:nvPr>
        </p:nvSpPr>
        <p:spPr>
          <a:xfrm>
            <a:off x="488950" y="977900"/>
            <a:ext cx="8273310" cy="5743576"/>
          </a:xfrm>
        </p:spPr>
        <p:txBody>
          <a:bodyPr>
            <a:normAutofit lnSpcReduction="10000"/>
          </a:bodyPr>
          <a:lstStyle/>
          <a:p>
            <a:pPr marL="114300" indent="0">
              <a:buNone/>
            </a:pPr>
            <a:r>
              <a:rPr lang="en-US" sz="1800" b="1" i="1" dirty="0">
                <a:latin typeface="Montserrat" panose="00000500000000000000" pitchFamily="50" charset="0"/>
              </a:rPr>
              <a:t>1.2 </a:t>
            </a:r>
            <a:r>
              <a:rPr lang="en-US" sz="1800" b="1" i="1" dirty="0" err="1">
                <a:latin typeface="Montserrat" panose="00000500000000000000" pitchFamily="50" charset="0"/>
              </a:rPr>
              <a:t>Cách</a:t>
            </a:r>
            <a:r>
              <a:rPr lang="en-US" sz="1800" b="1" i="1" dirty="0">
                <a:latin typeface="Montserrat" panose="00000500000000000000" pitchFamily="50" charset="0"/>
              </a:rPr>
              <a:t> socket </a:t>
            </a:r>
            <a:r>
              <a:rPr lang="en-US" sz="1800" b="1" i="1" dirty="0" err="1">
                <a:latin typeface="Montserrat" panose="00000500000000000000" pitchFamily="50" charset="0"/>
              </a:rPr>
              <a:t>kết</a:t>
            </a:r>
            <a:r>
              <a:rPr lang="en-US" sz="1800" b="1" i="1" dirty="0">
                <a:latin typeface="Montserrat" panose="00000500000000000000" pitchFamily="50" charset="0"/>
              </a:rPr>
              <a:t> </a:t>
            </a:r>
            <a:r>
              <a:rPr lang="en-US" sz="1800" b="1" i="1" dirty="0" err="1">
                <a:latin typeface="Montserrat" panose="00000500000000000000" pitchFamily="50" charset="0"/>
              </a:rPr>
              <a:t>nối</a:t>
            </a:r>
            <a:endParaRPr lang="en-US" sz="1800" b="1" i="1" dirty="0">
              <a:latin typeface="Montserrat" panose="00000500000000000000" pitchFamily="50" charset="0"/>
            </a:endParaRPr>
          </a:p>
          <a:p>
            <a:pPr>
              <a:buFontTx/>
              <a:buChar char="-"/>
            </a:pPr>
            <a:r>
              <a:rPr lang="en-US" sz="1800" dirty="0" err="1">
                <a:latin typeface="Montserrat" panose="00000500000000000000" pitchFamily="50" charset="0"/>
              </a:rPr>
              <a:t>Trước</a:t>
            </a:r>
            <a:r>
              <a:rPr lang="en-US" sz="1800" dirty="0">
                <a:latin typeface="Montserrat" panose="00000500000000000000" pitchFamily="50" charset="0"/>
              </a:rPr>
              <a:t> </a:t>
            </a:r>
            <a:r>
              <a:rPr lang="en-US" sz="1800" dirty="0" err="1">
                <a:latin typeface="Montserrat" panose="00000500000000000000" pitchFamily="50" charset="0"/>
              </a:rPr>
              <a:t>hết</a:t>
            </a:r>
            <a:r>
              <a:rPr lang="en-US" sz="1800" dirty="0">
                <a:latin typeface="Montserrat" panose="00000500000000000000" pitchFamily="50" charset="0"/>
              </a:rPr>
              <a:t> server </a:t>
            </a:r>
            <a:r>
              <a:rPr lang="en-US" sz="1800" dirty="0" err="1">
                <a:latin typeface="Montserrat" panose="00000500000000000000" pitchFamily="50" charset="0"/>
              </a:rPr>
              <a:t>sẽ</a:t>
            </a:r>
            <a:r>
              <a:rPr lang="en-US" sz="1800" dirty="0">
                <a:latin typeface="Montserrat" panose="00000500000000000000" pitchFamily="50" charset="0"/>
              </a:rPr>
              <a:t> </a:t>
            </a:r>
            <a:r>
              <a:rPr lang="en-US" sz="1800" dirty="0" err="1">
                <a:latin typeface="Montserrat" panose="00000500000000000000" pitchFamily="50" charset="0"/>
              </a:rPr>
              <a:t>mở</a:t>
            </a:r>
            <a:r>
              <a:rPr lang="en-US" sz="1800" dirty="0">
                <a:latin typeface="Montserrat" panose="00000500000000000000" pitchFamily="50" charset="0"/>
              </a:rPr>
              <a:t> </a:t>
            </a:r>
            <a:r>
              <a:rPr lang="en-US" sz="1800" dirty="0" err="1">
                <a:latin typeface="Montserrat" panose="00000500000000000000" pitchFamily="50" charset="0"/>
              </a:rPr>
              <a:t>một</a:t>
            </a:r>
            <a:r>
              <a:rPr lang="en-US" sz="1800" dirty="0">
                <a:latin typeface="Montserrat" panose="00000500000000000000" pitchFamily="50" charset="0"/>
              </a:rPr>
              <a:t> ổ </a:t>
            </a:r>
            <a:r>
              <a:rPr lang="en-US" sz="1800" dirty="0" err="1">
                <a:latin typeface="Montserrat" panose="00000500000000000000" pitchFamily="50" charset="0"/>
              </a:rPr>
              <a:t>cắm</a:t>
            </a:r>
            <a:r>
              <a:rPr lang="en-US" sz="1800" dirty="0">
                <a:latin typeface="Montserrat" panose="00000500000000000000" pitchFamily="50" charset="0"/>
              </a:rPr>
              <a:t> socket ( socket() )</a:t>
            </a:r>
          </a:p>
          <a:p>
            <a:pPr>
              <a:buFontTx/>
              <a:buChar char="-"/>
            </a:pPr>
            <a:endParaRPr lang="en-US" sz="1800" dirty="0">
              <a:latin typeface="Montserrat" panose="00000500000000000000" pitchFamily="50" charset="0"/>
            </a:endParaRPr>
          </a:p>
          <a:p>
            <a:pPr>
              <a:buFontTx/>
              <a:buChar char="-"/>
            </a:pPr>
            <a:r>
              <a:rPr lang="en-US" sz="1800" dirty="0" err="1">
                <a:latin typeface="Montserrat" panose="00000500000000000000" pitchFamily="50" charset="0"/>
              </a:rPr>
              <a:t>Để</a:t>
            </a:r>
            <a:r>
              <a:rPr lang="en-US" sz="1800" dirty="0">
                <a:latin typeface="Montserrat" panose="00000500000000000000" pitchFamily="50" charset="0"/>
              </a:rPr>
              <a:t> client </a:t>
            </a:r>
            <a:r>
              <a:rPr lang="en-US" sz="1800" dirty="0" err="1">
                <a:latin typeface="Montserrat" panose="00000500000000000000" pitchFamily="50" charset="0"/>
              </a:rPr>
              <a:t>biết</a:t>
            </a:r>
            <a:r>
              <a:rPr lang="en-US" sz="1800" dirty="0">
                <a:latin typeface="Montserrat" panose="00000500000000000000" pitchFamily="50" charset="0"/>
              </a:rPr>
              <a:t> </a:t>
            </a:r>
            <a:r>
              <a:rPr lang="en-US" sz="1800" dirty="0" err="1">
                <a:latin typeface="Montserrat" panose="00000500000000000000" pitchFamily="50" charset="0"/>
              </a:rPr>
              <a:t>đến</a:t>
            </a:r>
            <a:r>
              <a:rPr lang="en-US" sz="1800" dirty="0">
                <a:latin typeface="Montserrat" panose="00000500000000000000" pitchFamily="50" charset="0"/>
              </a:rPr>
              <a:t> socket </a:t>
            </a:r>
            <a:r>
              <a:rPr lang="en-US" sz="1800" dirty="0" err="1">
                <a:latin typeface="Montserrat" panose="00000500000000000000" pitchFamily="50" charset="0"/>
              </a:rPr>
              <a:t>của</a:t>
            </a:r>
            <a:r>
              <a:rPr lang="en-US" sz="1800" dirty="0">
                <a:latin typeface="Montserrat" panose="00000500000000000000" pitchFamily="50" charset="0"/>
              </a:rPr>
              <a:t> server , </a:t>
            </a:r>
            <a:r>
              <a:rPr lang="en-US" sz="1800" dirty="0" err="1">
                <a:latin typeface="Montserrat" panose="00000500000000000000" pitchFamily="50" charset="0"/>
              </a:rPr>
              <a:t>cần</a:t>
            </a:r>
            <a:r>
              <a:rPr lang="en-US" sz="1800" dirty="0">
                <a:latin typeface="Montserrat" panose="00000500000000000000" pitchFamily="50" charset="0"/>
              </a:rPr>
              <a:t> </a:t>
            </a:r>
            <a:r>
              <a:rPr lang="en-US" sz="1800" dirty="0" err="1">
                <a:latin typeface="Montserrat" panose="00000500000000000000" pitchFamily="50" charset="0"/>
              </a:rPr>
              <a:t>phải</a:t>
            </a:r>
            <a:r>
              <a:rPr lang="en-US" sz="1800" dirty="0">
                <a:latin typeface="Montserrat" panose="00000500000000000000" pitchFamily="50" charset="0"/>
              </a:rPr>
              <a:t> </a:t>
            </a:r>
            <a:r>
              <a:rPr lang="en-US" sz="1800" dirty="0" err="1">
                <a:latin typeface="Montserrat" panose="00000500000000000000" pitchFamily="50" charset="0"/>
              </a:rPr>
              <a:t>đặt</a:t>
            </a:r>
            <a:r>
              <a:rPr lang="en-US" sz="1800" dirty="0">
                <a:latin typeface="Montserrat" panose="00000500000000000000" pitchFamily="50" charset="0"/>
              </a:rPr>
              <a:t> </a:t>
            </a:r>
            <a:r>
              <a:rPr lang="en-US" sz="1800" dirty="0" err="1">
                <a:latin typeface="Montserrat" panose="00000500000000000000" pitchFamily="50" charset="0"/>
              </a:rPr>
              <a:t>cho</a:t>
            </a:r>
            <a:r>
              <a:rPr lang="en-US" sz="1800" dirty="0">
                <a:latin typeface="Montserrat" panose="00000500000000000000" pitchFamily="50" charset="0"/>
              </a:rPr>
              <a:t> socket </a:t>
            </a:r>
            <a:r>
              <a:rPr lang="en-US" sz="1800" dirty="0" err="1">
                <a:latin typeface="Montserrat" panose="00000500000000000000" pitchFamily="50" charset="0"/>
              </a:rPr>
              <a:t>của</a:t>
            </a:r>
            <a:r>
              <a:rPr lang="en-US" sz="1800" dirty="0">
                <a:latin typeface="Montserrat" panose="00000500000000000000" pitchFamily="50" charset="0"/>
              </a:rPr>
              <a:t> server </a:t>
            </a:r>
            <a:r>
              <a:rPr lang="en-US" sz="1800" dirty="0" err="1">
                <a:latin typeface="Montserrat" panose="00000500000000000000" pitchFamily="50" charset="0"/>
              </a:rPr>
              <a:t>một</a:t>
            </a:r>
            <a:r>
              <a:rPr lang="en-US" sz="1800" dirty="0">
                <a:latin typeface="Montserrat" panose="00000500000000000000" pitchFamily="50" charset="0"/>
              </a:rPr>
              <a:t> </a:t>
            </a:r>
            <a:r>
              <a:rPr lang="en-US" sz="1800" dirty="0" err="1">
                <a:latin typeface="Montserrat" panose="00000500000000000000" pitchFamily="50" charset="0"/>
              </a:rPr>
              <a:t>cái</a:t>
            </a:r>
            <a:r>
              <a:rPr lang="en-US" sz="1800" dirty="0">
                <a:latin typeface="Montserrat" panose="00000500000000000000" pitchFamily="50" charset="0"/>
              </a:rPr>
              <a:t> </a:t>
            </a:r>
            <a:r>
              <a:rPr lang="en-US" sz="1800" dirty="0" err="1">
                <a:latin typeface="Montserrat" panose="00000500000000000000" pitchFamily="50" charset="0"/>
              </a:rPr>
              <a:t>tên</a:t>
            </a:r>
            <a:r>
              <a:rPr lang="en-US" sz="1800" dirty="0">
                <a:latin typeface="Montserrat" panose="00000500000000000000" pitchFamily="50" charset="0"/>
              </a:rPr>
              <a:t> </a:t>
            </a:r>
            <a:r>
              <a:rPr lang="en-US" sz="1800" dirty="0" err="1">
                <a:latin typeface="Montserrat" panose="00000500000000000000" pitchFamily="50" charset="0"/>
              </a:rPr>
              <a:t>hoặc</a:t>
            </a:r>
            <a:r>
              <a:rPr lang="en-US" sz="1800" dirty="0">
                <a:latin typeface="Montserrat" panose="00000500000000000000" pitchFamily="50" charset="0"/>
              </a:rPr>
              <a:t> </a:t>
            </a:r>
            <a:r>
              <a:rPr lang="en-US" sz="1800" dirty="0" err="1">
                <a:latin typeface="Montserrat" panose="00000500000000000000" pitchFamily="50" charset="0"/>
              </a:rPr>
              <a:t>số</a:t>
            </a:r>
            <a:r>
              <a:rPr lang="en-US" sz="1800" dirty="0">
                <a:latin typeface="Montserrat" panose="00000500000000000000" pitchFamily="50" charset="0"/>
              </a:rPr>
              <a:t> </a:t>
            </a:r>
            <a:r>
              <a:rPr lang="en-US" sz="1800" dirty="0" err="1">
                <a:latin typeface="Montserrat" panose="00000500000000000000" pitchFamily="50" charset="0"/>
              </a:rPr>
              <a:t>hiệu</a:t>
            </a:r>
            <a:r>
              <a:rPr lang="en-US" sz="1800" dirty="0">
                <a:latin typeface="Montserrat" panose="00000500000000000000" pitchFamily="50" charset="0"/>
              </a:rPr>
              <a:t> port ( bind() )</a:t>
            </a:r>
          </a:p>
          <a:p>
            <a:pPr>
              <a:buFontTx/>
              <a:buChar char="-"/>
            </a:pPr>
            <a:endParaRPr lang="en-US" sz="1800" dirty="0">
              <a:latin typeface="Montserrat" panose="00000500000000000000" pitchFamily="50" charset="0"/>
            </a:endParaRPr>
          </a:p>
          <a:p>
            <a:pPr>
              <a:buFontTx/>
              <a:buChar char="-"/>
            </a:pPr>
            <a:r>
              <a:rPr lang="en-US" sz="1800" dirty="0">
                <a:latin typeface="Montserrat" panose="00000500000000000000" pitchFamily="50" charset="0"/>
              </a:rPr>
              <a:t>Sau </a:t>
            </a:r>
            <a:r>
              <a:rPr lang="en-US" sz="1800" dirty="0" err="1">
                <a:latin typeface="Montserrat" panose="00000500000000000000" pitchFamily="50" charset="0"/>
              </a:rPr>
              <a:t>khi</a:t>
            </a:r>
            <a:r>
              <a:rPr lang="en-US" sz="1800" dirty="0">
                <a:latin typeface="Montserrat" panose="00000500000000000000" pitchFamily="50" charset="0"/>
              </a:rPr>
              <a:t> </a:t>
            </a:r>
            <a:r>
              <a:rPr lang="en-US" sz="1800" dirty="0" err="1">
                <a:latin typeface="Montserrat" panose="00000500000000000000" pitchFamily="50" charset="0"/>
              </a:rPr>
              <a:t>chờ</a:t>
            </a:r>
            <a:r>
              <a:rPr lang="en-US" sz="1800" dirty="0">
                <a:latin typeface="Montserrat" panose="00000500000000000000" pitchFamily="50" charset="0"/>
              </a:rPr>
              <a:t> </a:t>
            </a:r>
            <a:r>
              <a:rPr lang="en-US" sz="1800" dirty="0" err="1">
                <a:latin typeface="Montserrat" panose="00000500000000000000" pitchFamily="50" charset="0"/>
              </a:rPr>
              <a:t>việc</a:t>
            </a:r>
            <a:r>
              <a:rPr lang="en-US" sz="1800" dirty="0">
                <a:latin typeface="Montserrat" panose="00000500000000000000" pitchFamily="50" charset="0"/>
              </a:rPr>
              <a:t> </a:t>
            </a:r>
            <a:r>
              <a:rPr lang="en-US" sz="1800" dirty="0" err="1">
                <a:latin typeface="Montserrat" panose="00000500000000000000" pitchFamily="50" charset="0"/>
              </a:rPr>
              <a:t>kết</a:t>
            </a:r>
            <a:r>
              <a:rPr lang="en-US" sz="1800" dirty="0">
                <a:latin typeface="Montserrat" panose="00000500000000000000" pitchFamily="50" charset="0"/>
              </a:rPr>
              <a:t> </a:t>
            </a:r>
            <a:r>
              <a:rPr lang="en-US" sz="1800" dirty="0" err="1">
                <a:latin typeface="Montserrat" panose="00000500000000000000" pitchFamily="50" charset="0"/>
              </a:rPr>
              <a:t>nối</a:t>
            </a:r>
            <a:r>
              <a:rPr lang="en-US" sz="1800" dirty="0">
                <a:latin typeface="Montserrat" panose="00000500000000000000" pitchFamily="50" charset="0"/>
              </a:rPr>
              <a:t> </a:t>
            </a:r>
            <a:r>
              <a:rPr lang="en-US" sz="1800" dirty="0" err="1">
                <a:latin typeface="Montserrat" panose="00000500000000000000" pitchFamily="50" charset="0"/>
              </a:rPr>
              <a:t>từ</a:t>
            </a:r>
            <a:r>
              <a:rPr lang="en-US" sz="1800" dirty="0">
                <a:latin typeface="Montserrat" panose="00000500000000000000" pitchFamily="50" charset="0"/>
              </a:rPr>
              <a:t> client, server </a:t>
            </a:r>
            <a:r>
              <a:rPr lang="en-US" sz="1800" dirty="0" err="1">
                <a:latin typeface="Montserrat" panose="00000500000000000000" pitchFamily="50" charset="0"/>
              </a:rPr>
              <a:t>sẽ</a:t>
            </a:r>
            <a:r>
              <a:rPr lang="en-US" sz="1800" dirty="0">
                <a:latin typeface="Montserrat" panose="00000500000000000000" pitchFamily="50" charset="0"/>
              </a:rPr>
              <a:t> </a:t>
            </a:r>
            <a:r>
              <a:rPr lang="en-US" sz="1800" dirty="0" err="1">
                <a:latin typeface="Montserrat" panose="00000500000000000000" pitchFamily="50" charset="0"/>
              </a:rPr>
              <a:t>tạo</a:t>
            </a:r>
            <a:r>
              <a:rPr lang="en-US" sz="1800" dirty="0">
                <a:latin typeface="Montserrat" panose="00000500000000000000" pitchFamily="50" charset="0"/>
              </a:rPr>
              <a:t> </a:t>
            </a:r>
            <a:r>
              <a:rPr lang="en-US" sz="1800" dirty="0" err="1">
                <a:latin typeface="Montserrat" panose="00000500000000000000" pitchFamily="50" charset="0"/>
              </a:rPr>
              <a:t>hàng</a:t>
            </a:r>
            <a:r>
              <a:rPr lang="en-US" sz="1800" dirty="0">
                <a:latin typeface="Montserrat" panose="00000500000000000000" pitchFamily="50" charset="0"/>
              </a:rPr>
              <a:t> </a:t>
            </a:r>
            <a:r>
              <a:rPr lang="en-US" sz="1800" dirty="0" err="1">
                <a:latin typeface="Montserrat" panose="00000500000000000000" pitchFamily="50" charset="0"/>
              </a:rPr>
              <a:t>đợi</a:t>
            </a:r>
            <a:r>
              <a:rPr lang="en-US" sz="1800" dirty="0">
                <a:latin typeface="Montserrat" panose="00000500000000000000" pitchFamily="50" charset="0"/>
              </a:rPr>
              <a:t> </a:t>
            </a:r>
            <a:r>
              <a:rPr lang="en-US" sz="1800" dirty="0" err="1">
                <a:latin typeface="Montserrat" panose="00000500000000000000" pitchFamily="50" charset="0"/>
              </a:rPr>
              <a:t>nhận</a:t>
            </a:r>
            <a:r>
              <a:rPr lang="en-US" sz="1800" dirty="0">
                <a:latin typeface="Montserrat" panose="00000500000000000000" pitchFamily="50" charset="0"/>
              </a:rPr>
              <a:t> </a:t>
            </a:r>
            <a:r>
              <a:rPr lang="en-US" sz="1800" dirty="0" err="1">
                <a:latin typeface="Montserrat" panose="00000500000000000000" pitchFamily="50" charset="0"/>
              </a:rPr>
              <a:t>các</a:t>
            </a:r>
            <a:r>
              <a:rPr lang="en-US" sz="1800" dirty="0">
                <a:latin typeface="Montserrat" panose="00000500000000000000" pitchFamily="50" charset="0"/>
              </a:rPr>
              <a:t> </a:t>
            </a:r>
            <a:r>
              <a:rPr lang="en-US" sz="1800" dirty="0" err="1">
                <a:latin typeface="Montserrat" panose="00000500000000000000" pitchFamily="50" charset="0"/>
              </a:rPr>
              <a:t>kết</a:t>
            </a:r>
            <a:r>
              <a:rPr lang="en-US" sz="1800" dirty="0">
                <a:latin typeface="Montserrat" panose="00000500000000000000" pitchFamily="50" charset="0"/>
              </a:rPr>
              <a:t> </a:t>
            </a:r>
            <a:r>
              <a:rPr lang="en-US" sz="1800" dirty="0" err="1">
                <a:latin typeface="Montserrat" panose="00000500000000000000" pitchFamily="50" charset="0"/>
              </a:rPr>
              <a:t>nối</a:t>
            </a:r>
            <a:r>
              <a:rPr lang="en-US" sz="1800" dirty="0">
                <a:latin typeface="Montserrat" panose="00000500000000000000" pitchFamily="50" charset="0"/>
              </a:rPr>
              <a:t> ( listen() ), </a:t>
            </a:r>
            <a:r>
              <a:rPr lang="en-US" sz="1800" dirty="0" err="1">
                <a:latin typeface="Montserrat" panose="00000500000000000000" pitchFamily="50" charset="0"/>
              </a:rPr>
              <a:t>tiếp</a:t>
            </a:r>
            <a:r>
              <a:rPr lang="en-US" sz="1800" dirty="0">
                <a:latin typeface="Montserrat" panose="00000500000000000000" pitchFamily="50" charset="0"/>
              </a:rPr>
              <a:t> </a:t>
            </a:r>
            <a:r>
              <a:rPr lang="en-US" sz="1800" dirty="0" err="1">
                <a:latin typeface="Montserrat" panose="00000500000000000000" pitchFamily="50" charset="0"/>
              </a:rPr>
              <a:t>nhận</a:t>
            </a:r>
            <a:r>
              <a:rPr lang="en-US" sz="1800" dirty="0">
                <a:latin typeface="Montserrat" panose="00000500000000000000" pitchFamily="50" charset="0"/>
              </a:rPr>
              <a:t> </a:t>
            </a:r>
            <a:r>
              <a:rPr lang="en-US" sz="1800" dirty="0" err="1">
                <a:latin typeface="Montserrat" panose="00000500000000000000" pitchFamily="50" charset="0"/>
              </a:rPr>
              <a:t>các</a:t>
            </a:r>
            <a:r>
              <a:rPr lang="en-US" sz="1800" dirty="0">
                <a:latin typeface="Montserrat" panose="00000500000000000000" pitchFamily="50" charset="0"/>
              </a:rPr>
              <a:t> </a:t>
            </a:r>
            <a:r>
              <a:rPr lang="en-US" sz="1800" dirty="0" err="1">
                <a:latin typeface="Montserrat" panose="00000500000000000000" pitchFamily="50" charset="0"/>
              </a:rPr>
              <a:t>kết</a:t>
            </a:r>
            <a:r>
              <a:rPr lang="en-US" sz="1800" dirty="0">
                <a:latin typeface="Montserrat" panose="00000500000000000000" pitchFamily="50" charset="0"/>
              </a:rPr>
              <a:t> </a:t>
            </a:r>
            <a:r>
              <a:rPr lang="en-US" sz="1800" dirty="0" err="1">
                <a:latin typeface="Montserrat" panose="00000500000000000000" pitchFamily="50" charset="0"/>
              </a:rPr>
              <a:t>nối</a:t>
            </a:r>
            <a:r>
              <a:rPr lang="en-US" sz="1800" dirty="0">
                <a:latin typeface="Montserrat" panose="00000500000000000000" pitchFamily="50" charset="0"/>
              </a:rPr>
              <a:t> </a:t>
            </a:r>
            <a:r>
              <a:rPr lang="en-US" sz="1800" dirty="0" err="1">
                <a:latin typeface="Montserrat" panose="00000500000000000000" pitchFamily="50" charset="0"/>
              </a:rPr>
              <a:t>từ</a:t>
            </a:r>
            <a:r>
              <a:rPr lang="en-US" sz="1800" dirty="0">
                <a:latin typeface="Montserrat" panose="00000500000000000000" pitchFamily="50" charset="0"/>
              </a:rPr>
              <a:t> client ( accept() )</a:t>
            </a:r>
          </a:p>
          <a:p>
            <a:pPr>
              <a:buFontTx/>
              <a:buChar char="-"/>
            </a:pPr>
            <a:endParaRPr lang="en-US" sz="1800" dirty="0">
              <a:latin typeface="Montserrat" panose="00000500000000000000" pitchFamily="50" charset="0"/>
            </a:endParaRPr>
          </a:p>
          <a:p>
            <a:pPr>
              <a:buFontTx/>
              <a:buChar char="-"/>
            </a:pPr>
            <a:r>
              <a:rPr lang="en-US" sz="1800" dirty="0" err="1">
                <a:latin typeface="Montserrat" panose="00000500000000000000" pitchFamily="50" charset="0"/>
              </a:rPr>
              <a:t>Việc</a:t>
            </a:r>
            <a:r>
              <a:rPr lang="en-US" sz="1800" dirty="0">
                <a:latin typeface="Montserrat" panose="00000500000000000000" pitchFamily="50" charset="0"/>
              </a:rPr>
              <a:t> </a:t>
            </a:r>
            <a:r>
              <a:rPr lang="en-US" sz="1800" dirty="0" err="1">
                <a:latin typeface="Montserrat" panose="00000500000000000000" pitchFamily="50" charset="0"/>
              </a:rPr>
              <a:t>tiếp</a:t>
            </a:r>
            <a:r>
              <a:rPr lang="en-US" sz="1800" dirty="0">
                <a:latin typeface="Montserrat" panose="00000500000000000000" pitchFamily="50" charset="0"/>
              </a:rPr>
              <a:t> </a:t>
            </a:r>
            <a:r>
              <a:rPr lang="en-US" sz="1800" dirty="0" err="1">
                <a:latin typeface="Montserrat" panose="00000500000000000000" pitchFamily="50" charset="0"/>
              </a:rPr>
              <a:t>nhận</a:t>
            </a:r>
            <a:r>
              <a:rPr lang="en-US" sz="1800" dirty="0">
                <a:latin typeface="Montserrat" panose="00000500000000000000" pitchFamily="50" charset="0"/>
              </a:rPr>
              <a:t> </a:t>
            </a:r>
            <a:r>
              <a:rPr lang="en-US" sz="1800" dirty="0" err="1">
                <a:latin typeface="Montserrat" panose="00000500000000000000" pitchFamily="50" charset="0"/>
              </a:rPr>
              <a:t>kết</a:t>
            </a:r>
            <a:r>
              <a:rPr lang="en-US" sz="1800" dirty="0">
                <a:latin typeface="Montserrat" panose="00000500000000000000" pitchFamily="50" charset="0"/>
              </a:rPr>
              <a:t> </a:t>
            </a:r>
            <a:r>
              <a:rPr lang="en-US" sz="1800" dirty="0" err="1">
                <a:latin typeface="Montserrat" panose="00000500000000000000" pitchFamily="50" charset="0"/>
              </a:rPr>
              <a:t>nối</a:t>
            </a:r>
            <a:r>
              <a:rPr lang="en-US" sz="1800" dirty="0">
                <a:latin typeface="Montserrat" panose="00000500000000000000" pitchFamily="50" charset="0"/>
              </a:rPr>
              <a:t>: server </a:t>
            </a:r>
            <a:r>
              <a:rPr lang="en-US" sz="1800" dirty="0" err="1">
                <a:latin typeface="Montserrat" panose="00000500000000000000" pitchFamily="50" charset="0"/>
              </a:rPr>
              <a:t>sẽ</a:t>
            </a:r>
            <a:r>
              <a:rPr lang="en-US" sz="1800" dirty="0">
                <a:latin typeface="Montserrat" panose="00000500000000000000" pitchFamily="50" charset="0"/>
              </a:rPr>
              <a:t> </a:t>
            </a:r>
            <a:r>
              <a:rPr lang="en-US" sz="1800" dirty="0" err="1">
                <a:latin typeface="Montserrat" panose="00000500000000000000" pitchFamily="50" charset="0"/>
              </a:rPr>
              <a:t>tạo</a:t>
            </a:r>
            <a:r>
              <a:rPr lang="en-US" sz="1800" dirty="0">
                <a:latin typeface="Montserrat" panose="00000500000000000000" pitchFamily="50" charset="0"/>
              </a:rPr>
              <a:t> ra 1 socket </a:t>
            </a:r>
            <a:r>
              <a:rPr lang="en-US" sz="1800" dirty="0" err="1">
                <a:latin typeface="Montserrat" panose="00000500000000000000" pitchFamily="50" charset="0"/>
              </a:rPr>
              <a:t>vô</a:t>
            </a:r>
            <a:r>
              <a:rPr lang="en-US" sz="1800" dirty="0">
                <a:latin typeface="Montserrat" panose="00000500000000000000" pitchFamily="50" charset="0"/>
              </a:rPr>
              <a:t> </a:t>
            </a:r>
            <a:r>
              <a:rPr lang="en-US" sz="1800" dirty="0" err="1">
                <a:latin typeface="Montserrat" panose="00000500000000000000" pitchFamily="50" charset="0"/>
              </a:rPr>
              <a:t>danh</a:t>
            </a:r>
            <a:r>
              <a:rPr lang="en-US" sz="1800" dirty="0">
                <a:latin typeface="Montserrat" panose="00000500000000000000" pitchFamily="50" charset="0"/>
              </a:rPr>
              <a:t> </a:t>
            </a:r>
            <a:r>
              <a:rPr lang="en-US" sz="1800" dirty="0" err="1">
                <a:latin typeface="Montserrat" panose="00000500000000000000" pitchFamily="50" charset="0"/>
              </a:rPr>
              <a:t>khác</a:t>
            </a:r>
            <a:r>
              <a:rPr lang="en-US" sz="1800" dirty="0">
                <a:latin typeface="Montserrat" panose="00000500000000000000" pitchFamily="50" charset="0"/>
              </a:rPr>
              <a:t> </a:t>
            </a:r>
            <a:r>
              <a:rPr lang="en-US" sz="1800" dirty="0" err="1">
                <a:latin typeface="Montserrat" panose="00000500000000000000" pitchFamily="50" charset="0"/>
              </a:rPr>
              <a:t>để</a:t>
            </a:r>
            <a:r>
              <a:rPr lang="en-US" sz="1800" dirty="0">
                <a:latin typeface="Montserrat" panose="00000500000000000000" pitchFamily="50" charset="0"/>
              </a:rPr>
              <a:t> </a:t>
            </a:r>
            <a:r>
              <a:rPr lang="en-US" sz="1800" dirty="0" err="1">
                <a:latin typeface="Montserrat" panose="00000500000000000000" pitchFamily="50" charset="0"/>
              </a:rPr>
              <a:t>cắm</a:t>
            </a:r>
            <a:r>
              <a:rPr lang="en-US" sz="1800" dirty="0">
                <a:latin typeface="Montserrat" panose="00000500000000000000" pitchFamily="50" charset="0"/>
              </a:rPr>
              <a:t> </a:t>
            </a:r>
            <a:r>
              <a:rPr lang="en-US" sz="1800" dirty="0" err="1">
                <a:latin typeface="Montserrat" panose="00000500000000000000" pitchFamily="50" charset="0"/>
              </a:rPr>
              <a:t>kết</a:t>
            </a:r>
            <a:r>
              <a:rPr lang="en-US" sz="1800" dirty="0">
                <a:latin typeface="Montserrat" panose="00000500000000000000" pitchFamily="50" charset="0"/>
              </a:rPr>
              <a:t> </a:t>
            </a:r>
            <a:r>
              <a:rPr lang="en-US" sz="1800" dirty="0" err="1">
                <a:latin typeface="Montserrat" panose="00000500000000000000" pitchFamily="50" charset="0"/>
              </a:rPr>
              <a:t>nối</a:t>
            </a:r>
            <a:r>
              <a:rPr lang="en-US" sz="1800" dirty="0">
                <a:latin typeface="Montserrat" panose="00000500000000000000" pitchFamily="50" charset="0"/>
              </a:rPr>
              <a:t> </a:t>
            </a:r>
            <a:r>
              <a:rPr lang="en-US" sz="1800" dirty="0" err="1">
                <a:latin typeface="Montserrat" panose="00000500000000000000" pitchFamily="50" charset="0"/>
              </a:rPr>
              <a:t>của</a:t>
            </a:r>
            <a:r>
              <a:rPr lang="en-US" sz="1800" dirty="0">
                <a:latin typeface="Montserrat" panose="00000500000000000000" pitchFamily="50" charset="0"/>
              </a:rPr>
              <a:t> client </a:t>
            </a:r>
            <a:r>
              <a:rPr lang="en-US" sz="1800" dirty="0" err="1">
                <a:latin typeface="Montserrat" panose="00000500000000000000" pitchFamily="50" charset="0"/>
              </a:rPr>
              <a:t>vào</a:t>
            </a:r>
            <a:r>
              <a:rPr lang="en-US" sz="1800" dirty="0">
                <a:latin typeface="Montserrat" panose="00000500000000000000" pitchFamily="50" charset="0"/>
              </a:rPr>
              <a:t> socket </a:t>
            </a:r>
            <a:r>
              <a:rPr lang="en-US" sz="1800" dirty="0" err="1">
                <a:latin typeface="Montserrat" panose="00000500000000000000" pitchFamily="50" charset="0"/>
              </a:rPr>
              <a:t>này</a:t>
            </a:r>
            <a:r>
              <a:rPr lang="en-US" sz="1800" dirty="0">
                <a:latin typeface="Montserrat" panose="00000500000000000000" pitchFamily="50" charset="0"/>
              </a:rPr>
              <a:t> </a:t>
            </a:r>
            <a:r>
              <a:rPr lang="en-US" sz="1800" dirty="0" err="1">
                <a:latin typeface="Montserrat" panose="00000500000000000000" pitchFamily="50" charset="0"/>
              </a:rPr>
              <a:t>và</a:t>
            </a:r>
            <a:r>
              <a:rPr lang="en-US" sz="1800" dirty="0">
                <a:latin typeface="Montserrat" panose="00000500000000000000" pitchFamily="50" charset="0"/>
              </a:rPr>
              <a:t> </a:t>
            </a:r>
            <a:r>
              <a:rPr lang="en-US" sz="1800" dirty="0" err="1">
                <a:latin typeface="Montserrat" panose="00000500000000000000" pitchFamily="50" charset="0"/>
              </a:rPr>
              <a:t>thực</a:t>
            </a:r>
            <a:r>
              <a:rPr lang="en-US" sz="1800" dirty="0">
                <a:latin typeface="Montserrat" panose="00000500000000000000" pitchFamily="50" charset="0"/>
              </a:rPr>
              <a:t> </a:t>
            </a:r>
            <a:r>
              <a:rPr lang="en-US" sz="1800" dirty="0" err="1">
                <a:latin typeface="Montserrat" panose="00000500000000000000" pitchFamily="50" charset="0"/>
              </a:rPr>
              <a:t>hiện</a:t>
            </a:r>
            <a:r>
              <a:rPr lang="en-US" sz="1800" dirty="0">
                <a:latin typeface="Montserrat" panose="00000500000000000000" pitchFamily="50" charset="0"/>
              </a:rPr>
              <a:t> </a:t>
            </a:r>
            <a:r>
              <a:rPr lang="en-US" sz="1800" dirty="0" err="1">
                <a:latin typeface="Montserrat" panose="00000500000000000000" pitchFamily="50" charset="0"/>
              </a:rPr>
              <a:t>quá</a:t>
            </a:r>
            <a:r>
              <a:rPr lang="en-US" sz="1800" dirty="0">
                <a:latin typeface="Montserrat" panose="00000500000000000000" pitchFamily="50" charset="0"/>
              </a:rPr>
              <a:t> </a:t>
            </a:r>
            <a:r>
              <a:rPr lang="en-US" sz="1800" dirty="0" err="1">
                <a:latin typeface="Montserrat" panose="00000500000000000000" pitchFamily="50" charset="0"/>
              </a:rPr>
              <a:t>trình</a:t>
            </a:r>
            <a:r>
              <a:rPr lang="en-US" sz="1800" dirty="0">
                <a:latin typeface="Montserrat" panose="00000500000000000000" pitchFamily="50" charset="0"/>
              </a:rPr>
              <a:t> </a:t>
            </a:r>
            <a:r>
              <a:rPr lang="en-US" sz="1800" dirty="0" err="1">
                <a:latin typeface="Montserrat" panose="00000500000000000000" pitchFamily="50" charset="0"/>
              </a:rPr>
              <a:t>chuyển</a:t>
            </a:r>
            <a:r>
              <a:rPr lang="en-US" sz="1800" dirty="0">
                <a:latin typeface="Montserrat" panose="00000500000000000000" pitchFamily="50" charset="0"/>
              </a:rPr>
              <a:t> </a:t>
            </a:r>
            <a:r>
              <a:rPr lang="en-US" sz="1800" dirty="0" err="1">
                <a:latin typeface="Montserrat" panose="00000500000000000000" pitchFamily="50" charset="0"/>
              </a:rPr>
              <a:t>giao</a:t>
            </a:r>
            <a:r>
              <a:rPr lang="en-US" sz="1800" dirty="0">
                <a:latin typeface="Montserrat" panose="00000500000000000000" pitchFamily="50" charset="0"/>
              </a:rPr>
              <a:t> </a:t>
            </a:r>
            <a:r>
              <a:rPr lang="en-US" sz="1800" dirty="0" err="1">
                <a:latin typeface="Montserrat" panose="00000500000000000000" pitchFamily="50" charset="0"/>
              </a:rPr>
              <a:t>dữ</a:t>
            </a:r>
            <a:r>
              <a:rPr lang="en-US" sz="1800" dirty="0">
                <a:latin typeface="Montserrat" panose="00000500000000000000" pitchFamily="50" charset="0"/>
              </a:rPr>
              <a:t> </a:t>
            </a:r>
            <a:r>
              <a:rPr lang="en-US" sz="1800" dirty="0" err="1">
                <a:latin typeface="Montserrat" panose="00000500000000000000" pitchFamily="50" charset="0"/>
              </a:rPr>
              <a:t>liệu</a:t>
            </a:r>
            <a:endParaRPr lang="en-US" sz="1800" dirty="0">
              <a:latin typeface="Montserrat" panose="00000500000000000000" pitchFamily="50" charset="0"/>
            </a:endParaRPr>
          </a:p>
          <a:p>
            <a:pPr>
              <a:buFontTx/>
              <a:buChar char="-"/>
            </a:pPr>
            <a:endParaRPr lang="en-US" sz="1800" dirty="0">
              <a:latin typeface="Montserrat" panose="00000500000000000000" pitchFamily="50" charset="0"/>
            </a:endParaRPr>
          </a:p>
          <a:p>
            <a:pPr>
              <a:buFontTx/>
              <a:buChar char="-"/>
            </a:pPr>
            <a:r>
              <a:rPr lang="en-US" sz="1800" dirty="0" err="1">
                <a:latin typeface="Montserrat" panose="00000500000000000000" pitchFamily="50" charset="0"/>
              </a:rPr>
              <a:t>Trong</a:t>
            </a:r>
            <a:r>
              <a:rPr lang="en-US" sz="1800" dirty="0">
                <a:latin typeface="Montserrat" panose="00000500000000000000" pitchFamily="50" charset="0"/>
              </a:rPr>
              <a:t> </a:t>
            </a:r>
            <a:r>
              <a:rPr lang="en-US" sz="1800" dirty="0" err="1">
                <a:latin typeface="Montserrat" panose="00000500000000000000" pitchFamily="50" charset="0"/>
              </a:rPr>
              <a:t>khi</a:t>
            </a:r>
            <a:r>
              <a:rPr lang="en-US" sz="1800" dirty="0">
                <a:latin typeface="Montserrat" panose="00000500000000000000" pitchFamily="50" charset="0"/>
              </a:rPr>
              <a:t> </a:t>
            </a:r>
            <a:r>
              <a:rPr lang="en-US" sz="1800" dirty="0" err="1">
                <a:latin typeface="Montserrat" panose="00000500000000000000" pitchFamily="50" charset="0"/>
              </a:rPr>
              <a:t>đó</a:t>
            </a:r>
            <a:r>
              <a:rPr lang="en-US" sz="1800" dirty="0">
                <a:latin typeface="Montserrat" panose="00000500000000000000" pitchFamily="50" charset="0"/>
              </a:rPr>
              <a:t>, socket </a:t>
            </a:r>
            <a:r>
              <a:rPr lang="en-US" sz="1800" dirty="0" err="1">
                <a:latin typeface="Montserrat" panose="00000500000000000000" pitchFamily="50" charset="0"/>
              </a:rPr>
              <a:t>được</a:t>
            </a:r>
            <a:r>
              <a:rPr lang="en-US" sz="1800" dirty="0">
                <a:latin typeface="Montserrat" panose="00000500000000000000" pitchFamily="50" charset="0"/>
              </a:rPr>
              <a:t> </a:t>
            </a:r>
            <a:r>
              <a:rPr lang="en-US" sz="1800" dirty="0" err="1">
                <a:latin typeface="Montserrat" panose="00000500000000000000" pitchFamily="50" charset="0"/>
              </a:rPr>
              <a:t>đặt</a:t>
            </a:r>
            <a:r>
              <a:rPr lang="en-US" sz="1800" dirty="0">
                <a:latin typeface="Montserrat" panose="00000500000000000000" pitchFamily="50" charset="0"/>
              </a:rPr>
              <a:t> </a:t>
            </a:r>
            <a:r>
              <a:rPr lang="en-US" sz="1800" dirty="0" err="1">
                <a:latin typeface="Montserrat" panose="00000500000000000000" pitchFamily="50" charset="0"/>
              </a:rPr>
              <a:t>tên</a:t>
            </a:r>
            <a:r>
              <a:rPr lang="en-US" sz="1800" dirty="0">
                <a:latin typeface="Montserrat" panose="00000500000000000000" pitchFamily="50" charset="0"/>
              </a:rPr>
              <a:t> </a:t>
            </a:r>
            <a:r>
              <a:rPr lang="en-US" sz="1800" dirty="0" err="1">
                <a:latin typeface="Montserrat" panose="00000500000000000000" pitchFamily="50" charset="0"/>
              </a:rPr>
              <a:t>trước</a:t>
            </a:r>
            <a:r>
              <a:rPr lang="en-US" sz="1800" dirty="0">
                <a:latin typeface="Montserrat" panose="00000500000000000000" pitchFamily="50" charset="0"/>
              </a:rPr>
              <a:t> </a:t>
            </a:r>
            <a:r>
              <a:rPr lang="en-US" sz="1800" dirty="0" err="1">
                <a:latin typeface="Montserrat" panose="00000500000000000000" pitchFamily="50" charset="0"/>
              </a:rPr>
              <a:t>đó</a:t>
            </a:r>
            <a:r>
              <a:rPr lang="en-US" sz="1800" dirty="0">
                <a:latin typeface="Montserrat" panose="00000500000000000000" pitchFamily="50" charset="0"/>
              </a:rPr>
              <a:t> </a:t>
            </a:r>
            <a:r>
              <a:rPr lang="en-US" sz="1800" dirty="0" err="1">
                <a:latin typeface="Montserrat" panose="00000500000000000000" pitchFamily="50" charset="0"/>
              </a:rPr>
              <a:t>vẫn</a:t>
            </a:r>
            <a:r>
              <a:rPr lang="en-US" sz="1800" dirty="0">
                <a:latin typeface="Montserrat" panose="00000500000000000000" pitchFamily="50" charset="0"/>
              </a:rPr>
              <a:t> </a:t>
            </a:r>
            <a:r>
              <a:rPr lang="en-US" sz="1800" dirty="0" err="1">
                <a:latin typeface="Montserrat" panose="00000500000000000000" pitchFamily="50" charset="0"/>
              </a:rPr>
              <a:t>tiếp</a:t>
            </a:r>
            <a:r>
              <a:rPr lang="en-US" sz="1800" dirty="0">
                <a:latin typeface="Montserrat" panose="00000500000000000000" pitchFamily="50" charset="0"/>
              </a:rPr>
              <a:t> </a:t>
            </a:r>
            <a:r>
              <a:rPr lang="en-US" sz="1800" dirty="0" err="1">
                <a:latin typeface="Montserrat" panose="00000500000000000000" pitchFamily="50" charset="0"/>
              </a:rPr>
              <a:t>tục</a:t>
            </a:r>
            <a:r>
              <a:rPr lang="en-US" sz="1800" dirty="0">
                <a:latin typeface="Montserrat" panose="00000500000000000000" pitchFamily="50" charset="0"/>
              </a:rPr>
              <a:t> </a:t>
            </a:r>
            <a:r>
              <a:rPr lang="en-US" sz="1800" dirty="0" err="1">
                <a:latin typeface="Montserrat" panose="00000500000000000000" pitchFamily="50" charset="0"/>
              </a:rPr>
              <a:t>hoạt</a:t>
            </a:r>
            <a:r>
              <a:rPr lang="en-US" sz="1800" dirty="0">
                <a:latin typeface="Montserrat" panose="00000500000000000000" pitchFamily="50" charset="0"/>
              </a:rPr>
              <a:t> </a:t>
            </a:r>
            <a:r>
              <a:rPr lang="en-US" sz="1600" dirty="0" err="1">
                <a:latin typeface="Montserrat" panose="00000500000000000000" pitchFamily="50" charset="0"/>
              </a:rPr>
              <a:t>động</a:t>
            </a:r>
            <a:r>
              <a:rPr lang="en-US" sz="1800" dirty="0">
                <a:latin typeface="Montserrat" panose="00000500000000000000" pitchFamily="50" charset="0"/>
              </a:rPr>
              <a:t> </a:t>
            </a:r>
            <a:r>
              <a:rPr lang="en-US" sz="1800" dirty="0" err="1">
                <a:latin typeface="Montserrat" panose="00000500000000000000" pitchFamily="50" charset="0"/>
              </a:rPr>
              <a:t>để</a:t>
            </a:r>
            <a:r>
              <a:rPr lang="en-US" sz="1800" dirty="0">
                <a:latin typeface="Montserrat" panose="00000500000000000000" pitchFamily="50" charset="0"/>
              </a:rPr>
              <a:t> </a:t>
            </a:r>
            <a:r>
              <a:rPr lang="en-US" sz="1800" dirty="0" err="1">
                <a:latin typeface="Montserrat" panose="00000500000000000000" pitchFamily="50" charset="0"/>
              </a:rPr>
              <a:t>chờ</a:t>
            </a:r>
            <a:r>
              <a:rPr lang="en-US" sz="1800" dirty="0">
                <a:latin typeface="Montserrat" panose="00000500000000000000" pitchFamily="50" charset="0"/>
              </a:rPr>
              <a:t> </a:t>
            </a:r>
            <a:r>
              <a:rPr lang="en-US" sz="1800" dirty="0" err="1">
                <a:latin typeface="Montserrat" panose="00000500000000000000" pitchFamily="50" charset="0"/>
              </a:rPr>
              <a:t>yêu</a:t>
            </a:r>
            <a:r>
              <a:rPr lang="en-US" sz="1800" dirty="0">
                <a:latin typeface="Montserrat" panose="00000500000000000000" pitchFamily="50" charset="0"/>
              </a:rPr>
              <a:t> </a:t>
            </a:r>
            <a:r>
              <a:rPr lang="en-US" sz="1800" dirty="0" err="1">
                <a:latin typeface="Montserrat" panose="00000500000000000000" pitchFamily="50" charset="0"/>
              </a:rPr>
              <a:t>cầu</a:t>
            </a:r>
            <a:r>
              <a:rPr lang="en-US" sz="1800" dirty="0">
                <a:latin typeface="Montserrat" panose="00000500000000000000" pitchFamily="50" charset="0"/>
              </a:rPr>
              <a:t> </a:t>
            </a:r>
            <a:r>
              <a:rPr lang="en-US" sz="1800" dirty="0" err="1">
                <a:latin typeface="Montserrat" panose="00000500000000000000" pitchFamily="50" charset="0"/>
              </a:rPr>
              <a:t>từ</a:t>
            </a:r>
            <a:r>
              <a:rPr lang="en-US" sz="1800" dirty="0">
                <a:latin typeface="Montserrat" panose="00000500000000000000" pitchFamily="50" charset="0"/>
              </a:rPr>
              <a:t> client </a:t>
            </a:r>
            <a:r>
              <a:rPr lang="en-US" sz="1800" dirty="0" err="1">
                <a:latin typeface="Montserrat" panose="00000500000000000000" pitchFamily="50" charset="0"/>
              </a:rPr>
              <a:t>khác</a:t>
            </a:r>
            <a:endParaRPr lang="en-US" sz="1800" dirty="0">
              <a:latin typeface="Montserrat" panose="00000500000000000000" pitchFamily="50" charset="0"/>
            </a:endParaRPr>
          </a:p>
          <a:p>
            <a:pPr>
              <a:buFontTx/>
              <a:buChar char="-"/>
            </a:pPr>
            <a:endParaRPr lang="en-US" sz="1800" dirty="0">
              <a:latin typeface="Montserrat" panose="00000500000000000000" pitchFamily="50" charset="0"/>
            </a:endParaRPr>
          </a:p>
          <a:p>
            <a:pPr>
              <a:buFontTx/>
              <a:buChar char="-"/>
            </a:pPr>
            <a:r>
              <a:rPr lang="en-US" sz="1800" dirty="0" err="1">
                <a:latin typeface="Montserrat" panose="00000500000000000000" pitchFamily="50" charset="0"/>
              </a:rPr>
              <a:t>Phía</a:t>
            </a:r>
            <a:r>
              <a:rPr lang="en-US" sz="1800" dirty="0">
                <a:latin typeface="Montserrat" panose="00000500000000000000" pitchFamily="50" charset="0"/>
              </a:rPr>
              <a:t> </a:t>
            </a:r>
            <a:r>
              <a:rPr lang="en-US" sz="1800" dirty="0" err="1">
                <a:latin typeface="Montserrat" panose="00000500000000000000" pitchFamily="50" charset="0"/>
              </a:rPr>
              <a:t>trình</a:t>
            </a:r>
            <a:r>
              <a:rPr lang="en-US" sz="1800" dirty="0">
                <a:latin typeface="Montserrat" panose="00000500000000000000" pitchFamily="50" charset="0"/>
              </a:rPr>
              <a:t> client </a:t>
            </a:r>
            <a:r>
              <a:rPr lang="en-US" sz="1800" dirty="0" err="1">
                <a:latin typeface="Montserrat" panose="00000500000000000000" pitchFamily="50" charset="0"/>
              </a:rPr>
              <a:t>bạn</a:t>
            </a:r>
            <a:r>
              <a:rPr lang="en-US" sz="1800" dirty="0">
                <a:latin typeface="Montserrat" panose="00000500000000000000" pitchFamily="50" charset="0"/>
              </a:rPr>
              <a:t> </a:t>
            </a:r>
            <a:r>
              <a:rPr lang="en-US" sz="1800" dirty="0" err="1">
                <a:latin typeface="Montserrat" panose="00000500000000000000" pitchFamily="50" charset="0"/>
              </a:rPr>
              <a:t>chỉ</a:t>
            </a:r>
            <a:r>
              <a:rPr lang="en-US" sz="1800" dirty="0">
                <a:latin typeface="Montserrat" panose="00000500000000000000" pitchFamily="50" charset="0"/>
              </a:rPr>
              <a:t> </a:t>
            </a:r>
            <a:r>
              <a:rPr lang="en-US" sz="1800" dirty="0" err="1">
                <a:latin typeface="Montserrat" panose="00000500000000000000" pitchFamily="50" charset="0"/>
              </a:rPr>
              <a:t>cần</a:t>
            </a:r>
            <a:r>
              <a:rPr lang="en-US" sz="1800" dirty="0">
                <a:latin typeface="Montserrat" panose="00000500000000000000" pitchFamily="50" charset="0"/>
              </a:rPr>
              <a:t> </a:t>
            </a:r>
            <a:r>
              <a:rPr lang="en-US" sz="1800" dirty="0" err="1">
                <a:latin typeface="Montserrat" panose="00000500000000000000" pitchFamily="50" charset="0"/>
              </a:rPr>
              <a:t>tạo</a:t>
            </a:r>
            <a:r>
              <a:rPr lang="en-US" sz="1800" dirty="0">
                <a:latin typeface="Montserrat" panose="00000500000000000000" pitchFamily="50" charset="0"/>
              </a:rPr>
              <a:t> 1 socket </a:t>
            </a:r>
            <a:r>
              <a:rPr lang="en-US" sz="1800" dirty="0" err="1">
                <a:latin typeface="Montserrat" panose="00000500000000000000" pitchFamily="50" charset="0"/>
              </a:rPr>
              <a:t>vô</a:t>
            </a:r>
            <a:r>
              <a:rPr lang="en-US" sz="1800" dirty="0">
                <a:latin typeface="Montserrat" panose="00000500000000000000" pitchFamily="50" charset="0"/>
              </a:rPr>
              <a:t> </a:t>
            </a:r>
            <a:r>
              <a:rPr lang="en-US" sz="1800" dirty="0" err="1">
                <a:latin typeface="Montserrat" panose="00000500000000000000" pitchFamily="50" charset="0"/>
              </a:rPr>
              <a:t>danh</a:t>
            </a:r>
            <a:r>
              <a:rPr lang="en-US" sz="1800" dirty="0">
                <a:latin typeface="Montserrat" panose="00000500000000000000" pitchFamily="50" charset="0"/>
              </a:rPr>
              <a:t>, </a:t>
            </a:r>
            <a:r>
              <a:rPr lang="en-US" sz="1800" dirty="0" err="1">
                <a:latin typeface="Montserrat" panose="00000500000000000000" pitchFamily="50" charset="0"/>
              </a:rPr>
              <a:t>chỉ</a:t>
            </a:r>
            <a:r>
              <a:rPr lang="en-US" sz="1800" dirty="0">
                <a:latin typeface="Montserrat" panose="00000500000000000000" pitchFamily="50" charset="0"/>
              </a:rPr>
              <a:t> </a:t>
            </a:r>
            <a:r>
              <a:rPr lang="en-US" sz="1800" dirty="0" err="1">
                <a:latin typeface="Montserrat" panose="00000500000000000000" pitchFamily="50" charset="0"/>
              </a:rPr>
              <a:t>định</a:t>
            </a:r>
            <a:r>
              <a:rPr lang="en-US" sz="1800" dirty="0">
                <a:latin typeface="Montserrat" panose="00000500000000000000" pitchFamily="50" charset="0"/>
              </a:rPr>
              <a:t> </a:t>
            </a:r>
            <a:r>
              <a:rPr lang="en-US" sz="1800" dirty="0" err="1">
                <a:latin typeface="Montserrat" panose="00000500000000000000" pitchFamily="50" charset="0"/>
              </a:rPr>
              <a:t>tên</a:t>
            </a:r>
            <a:r>
              <a:rPr lang="en-US" sz="1800" dirty="0">
                <a:latin typeface="Montserrat" panose="00000500000000000000" pitchFamily="50" charset="0"/>
              </a:rPr>
              <a:t> </a:t>
            </a:r>
            <a:r>
              <a:rPr lang="en-US" sz="1800" dirty="0" err="1">
                <a:latin typeface="Montserrat" panose="00000500000000000000" pitchFamily="50" charset="0"/>
              </a:rPr>
              <a:t>và</a:t>
            </a:r>
            <a:r>
              <a:rPr lang="en-US" sz="1800" dirty="0">
                <a:latin typeface="Montserrat" panose="00000500000000000000" pitchFamily="50" charset="0"/>
              </a:rPr>
              <a:t> </a:t>
            </a:r>
            <a:r>
              <a:rPr lang="en-US" sz="1800" dirty="0" err="1">
                <a:latin typeface="Montserrat" panose="00000500000000000000" pitchFamily="50" charset="0"/>
              </a:rPr>
              <a:t>vị</a:t>
            </a:r>
            <a:r>
              <a:rPr lang="en-US" sz="1800" dirty="0">
                <a:latin typeface="Montserrat" panose="00000500000000000000" pitchFamily="50" charset="0"/>
              </a:rPr>
              <a:t> </a:t>
            </a:r>
            <a:r>
              <a:rPr lang="en-US" sz="1800" dirty="0" err="1">
                <a:latin typeface="Montserrat" panose="00000500000000000000" pitchFamily="50" charset="0"/>
              </a:rPr>
              <a:t>trí</a:t>
            </a:r>
            <a:r>
              <a:rPr lang="en-US" sz="1800" dirty="0">
                <a:latin typeface="Montserrat" panose="00000500000000000000" pitchFamily="50" charset="0"/>
              </a:rPr>
              <a:t> </a:t>
            </a:r>
            <a:r>
              <a:rPr lang="en-US" sz="1800" dirty="0" err="1">
                <a:latin typeface="Montserrat" panose="00000500000000000000" pitchFamily="50" charset="0"/>
              </a:rPr>
              <a:t>của</a:t>
            </a:r>
            <a:r>
              <a:rPr lang="en-US" sz="1800" dirty="0">
                <a:latin typeface="Montserrat" panose="00000500000000000000" pitchFamily="50" charset="0"/>
              </a:rPr>
              <a:t> server , </a:t>
            </a:r>
            <a:r>
              <a:rPr lang="en-US" sz="1800" dirty="0" err="1">
                <a:latin typeface="Montserrat" panose="00000500000000000000" pitchFamily="50" charset="0"/>
              </a:rPr>
              <a:t>yêu</a:t>
            </a:r>
            <a:r>
              <a:rPr lang="en-US" sz="1800" dirty="0">
                <a:latin typeface="Montserrat" panose="00000500000000000000" pitchFamily="50" charset="0"/>
              </a:rPr>
              <a:t> </a:t>
            </a:r>
            <a:r>
              <a:rPr lang="en-US" sz="1800" dirty="0" err="1">
                <a:latin typeface="Montserrat" panose="00000500000000000000" pitchFamily="50" charset="0"/>
              </a:rPr>
              <a:t>cầu</a:t>
            </a:r>
            <a:r>
              <a:rPr lang="en-US" sz="1800" dirty="0">
                <a:latin typeface="Montserrat" panose="00000500000000000000" pitchFamily="50" charset="0"/>
              </a:rPr>
              <a:t> </a:t>
            </a:r>
            <a:r>
              <a:rPr lang="en-US" sz="1800" dirty="0" err="1">
                <a:latin typeface="Montserrat" panose="00000500000000000000" pitchFamily="50" charset="0"/>
              </a:rPr>
              <a:t>kết</a:t>
            </a:r>
            <a:r>
              <a:rPr lang="en-US" sz="1800" dirty="0">
                <a:latin typeface="Montserrat" panose="00000500000000000000" pitchFamily="50" charset="0"/>
              </a:rPr>
              <a:t> </a:t>
            </a:r>
            <a:r>
              <a:rPr lang="en-US" sz="1800" dirty="0" err="1">
                <a:latin typeface="Montserrat" panose="00000500000000000000" pitchFamily="50" charset="0"/>
              </a:rPr>
              <a:t>nối</a:t>
            </a:r>
            <a:r>
              <a:rPr lang="en-US" sz="1800" dirty="0">
                <a:latin typeface="Montserrat" panose="00000500000000000000" pitchFamily="50" charset="0"/>
              </a:rPr>
              <a:t> ( connect() ) </a:t>
            </a:r>
            <a:r>
              <a:rPr lang="en-US" sz="1800" dirty="0" err="1">
                <a:latin typeface="Montserrat" panose="00000500000000000000" pitchFamily="50" charset="0"/>
              </a:rPr>
              <a:t>và</a:t>
            </a:r>
            <a:r>
              <a:rPr lang="en-US" sz="1800" dirty="0">
                <a:latin typeface="Montserrat" panose="00000500000000000000" pitchFamily="50" charset="0"/>
              </a:rPr>
              <a:t> </a:t>
            </a:r>
            <a:r>
              <a:rPr lang="en-US" sz="1800" dirty="0" err="1">
                <a:latin typeface="Montserrat" panose="00000500000000000000" pitchFamily="50" charset="0"/>
              </a:rPr>
              <a:t>đọc</a:t>
            </a:r>
            <a:r>
              <a:rPr lang="en-US" sz="1800" dirty="0">
                <a:latin typeface="Montserrat" panose="00000500000000000000" pitchFamily="50" charset="0"/>
              </a:rPr>
              <a:t> , </a:t>
            </a:r>
            <a:r>
              <a:rPr lang="en-US" sz="1800" dirty="0" err="1">
                <a:latin typeface="Montserrat" panose="00000500000000000000" pitchFamily="50" charset="0"/>
              </a:rPr>
              <a:t>ghi</a:t>
            </a:r>
            <a:r>
              <a:rPr lang="en-US" sz="1800" dirty="0">
                <a:latin typeface="Montserrat" panose="00000500000000000000" pitchFamily="50" charset="0"/>
              </a:rPr>
              <a:t> , </a:t>
            </a:r>
            <a:r>
              <a:rPr lang="en-US" sz="1800" dirty="0" err="1">
                <a:latin typeface="Montserrat" panose="00000500000000000000" pitchFamily="50" charset="0"/>
              </a:rPr>
              <a:t>truy</a:t>
            </a:r>
            <a:r>
              <a:rPr lang="en-US" sz="1800" dirty="0">
                <a:latin typeface="Montserrat" panose="00000500000000000000" pitchFamily="50" charset="0"/>
              </a:rPr>
              <a:t> </a:t>
            </a:r>
            <a:r>
              <a:rPr lang="en-US" sz="1800" dirty="0" err="1">
                <a:latin typeface="Montserrat" panose="00000500000000000000" pitchFamily="50" charset="0"/>
              </a:rPr>
              <a:t>xuất</a:t>
            </a:r>
            <a:r>
              <a:rPr lang="en-US" sz="1800" dirty="0">
                <a:latin typeface="Montserrat" panose="00000500000000000000" pitchFamily="50" charset="0"/>
              </a:rPr>
              <a:t> </a:t>
            </a:r>
            <a:r>
              <a:rPr lang="en-US" sz="1800" dirty="0" err="1">
                <a:latin typeface="Montserrat" panose="00000500000000000000" pitchFamily="50" charset="0"/>
              </a:rPr>
              <a:t>dữ</a:t>
            </a:r>
            <a:r>
              <a:rPr lang="en-US" sz="1800" dirty="0">
                <a:latin typeface="Montserrat" panose="00000500000000000000" pitchFamily="50" charset="0"/>
              </a:rPr>
              <a:t> </a:t>
            </a:r>
            <a:r>
              <a:rPr lang="en-US" sz="1800" dirty="0" err="1">
                <a:latin typeface="Montserrat" panose="00000500000000000000" pitchFamily="50" charset="0"/>
              </a:rPr>
              <a:t>liệu</a:t>
            </a:r>
            <a:r>
              <a:rPr lang="en-US" sz="1800" dirty="0">
                <a:latin typeface="Montserrat" panose="00000500000000000000" pitchFamily="50" charset="0"/>
              </a:rPr>
              <a:t> </a:t>
            </a:r>
            <a:r>
              <a:rPr lang="en-US" sz="1800" dirty="0" err="1">
                <a:latin typeface="Montserrat" panose="00000500000000000000" pitchFamily="50" charset="0"/>
              </a:rPr>
              <a:t>bằng</a:t>
            </a:r>
            <a:r>
              <a:rPr lang="en-US" sz="1800" dirty="0">
                <a:latin typeface="Montserrat" panose="00000500000000000000" pitchFamily="50" charset="0"/>
              </a:rPr>
              <a:t> </a:t>
            </a:r>
            <a:r>
              <a:rPr lang="en-US" sz="1800" dirty="0" err="1">
                <a:latin typeface="Montserrat" panose="00000500000000000000" pitchFamily="50" charset="0"/>
              </a:rPr>
              <a:t>lệnh</a:t>
            </a:r>
            <a:r>
              <a:rPr lang="en-US" sz="1800" dirty="0">
                <a:latin typeface="Montserrat" panose="00000500000000000000" pitchFamily="50" charset="0"/>
              </a:rPr>
              <a:t> read/write</a:t>
            </a:r>
          </a:p>
          <a:p>
            <a:pPr>
              <a:buFontTx/>
              <a:buChar char="-"/>
            </a:pPr>
            <a:endParaRPr lang="en-US" sz="1800" dirty="0">
              <a:latin typeface="Montserrat" panose="00000500000000000000" pitchFamily="50" charset="0"/>
            </a:endParaRPr>
          </a:p>
        </p:txBody>
      </p:sp>
      <p:sp>
        <p:nvSpPr>
          <p:cNvPr id="9" name="Title 1">
            <a:extLst>
              <a:ext uri="{FF2B5EF4-FFF2-40B4-BE49-F238E27FC236}">
                <a16:creationId xmlns:a16="http://schemas.microsoft.com/office/drawing/2014/main" id="{1153D541-BE8F-4BED-8912-A60853AFB771}"/>
              </a:ext>
            </a:extLst>
          </p:cNvPr>
          <p:cNvSpPr>
            <a:spLocks noGrp="1"/>
          </p:cNvSpPr>
          <p:nvPr>
            <p:ph type="title"/>
          </p:nvPr>
        </p:nvSpPr>
        <p:spPr>
          <a:xfrm>
            <a:off x="488950" y="-202725"/>
            <a:ext cx="8026400" cy="1325563"/>
          </a:xfrm>
        </p:spPr>
        <p:txBody>
          <a:bodyPr/>
          <a:lstStyle/>
          <a:p>
            <a:r>
              <a:rPr lang="en-US" dirty="0"/>
              <a:t>1.Giới </a:t>
            </a:r>
            <a:r>
              <a:rPr lang="en-US" dirty="0" err="1"/>
              <a:t>thiệu</a:t>
            </a:r>
            <a:r>
              <a:rPr lang="en-US" dirty="0"/>
              <a:t> socket</a:t>
            </a:r>
          </a:p>
        </p:txBody>
      </p:sp>
    </p:spTree>
    <p:extLst>
      <p:ext uri="{BB962C8B-B14F-4D97-AF65-F5344CB8AC3E}">
        <p14:creationId xmlns:p14="http://schemas.microsoft.com/office/powerpoint/2010/main" val="3743128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1D508C9-9604-4266-9BCE-D2D9B9461F3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
        <p:nvSpPr>
          <p:cNvPr id="6" name="Text Placeholder 5">
            <a:extLst>
              <a:ext uri="{FF2B5EF4-FFF2-40B4-BE49-F238E27FC236}">
                <a16:creationId xmlns:a16="http://schemas.microsoft.com/office/drawing/2014/main" id="{FEE0DEEA-B1AB-4E43-B099-DF5B09BE2C41}"/>
              </a:ext>
            </a:extLst>
          </p:cNvPr>
          <p:cNvSpPr>
            <a:spLocks noGrp="1"/>
          </p:cNvSpPr>
          <p:nvPr>
            <p:ph type="body" idx="1"/>
          </p:nvPr>
        </p:nvSpPr>
        <p:spPr>
          <a:xfrm>
            <a:off x="488950" y="977900"/>
            <a:ext cx="8273310" cy="5743576"/>
          </a:xfrm>
        </p:spPr>
        <p:txBody>
          <a:bodyPr>
            <a:normAutofit/>
          </a:bodyPr>
          <a:lstStyle/>
          <a:p>
            <a:pPr marL="114300" indent="0">
              <a:buNone/>
            </a:pPr>
            <a:r>
              <a:rPr lang="en-US" sz="1800" b="1" i="1" dirty="0">
                <a:latin typeface="Montserrat" panose="00000500000000000000" pitchFamily="50" charset="0"/>
              </a:rPr>
              <a:t>1.2 </a:t>
            </a:r>
            <a:r>
              <a:rPr lang="en-US" sz="1800" b="1" i="1" dirty="0" err="1">
                <a:latin typeface="Montserrat" panose="00000500000000000000" pitchFamily="50" charset="0"/>
              </a:rPr>
              <a:t>Cách</a:t>
            </a:r>
            <a:r>
              <a:rPr lang="en-US" sz="1800" b="1" i="1" dirty="0">
                <a:latin typeface="Montserrat" panose="00000500000000000000" pitchFamily="50" charset="0"/>
              </a:rPr>
              <a:t> socket </a:t>
            </a:r>
            <a:r>
              <a:rPr lang="en-US" sz="1800" b="1" i="1" dirty="0" err="1">
                <a:latin typeface="Montserrat" panose="00000500000000000000" pitchFamily="50" charset="0"/>
              </a:rPr>
              <a:t>kết</a:t>
            </a:r>
            <a:r>
              <a:rPr lang="en-US" sz="1800" b="1" i="1" dirty="0">
                <a:latin typeface="Montserrat" panose="00000500000000000000" pitchFamily="50" charset="0"/>
              </a:rPr>
              <a:t> </a:t>
            </a:r>
            <a:r>
              <a:rPr lang="en-US" sz="1800" b="1" i="1" dirty="0" err="1">
                <a:latin typeface="Montserrat" panose="00000500000000000000" pitchFamily="50" charset="0"/>
              </a:rPr>
              <a:t>nối</a:t>
            </a:r>
            <a:endParaRPr lang="en-US" sz="1800" b="1" i="1" dirty="0">
              <a:latin typeface="Montserrat" panose="00000500000000000000" pitchFamily="50" charset="0"/>
            </a:endParaRPr>
          </a:p>
          <a:p>
            <a:pPr>
              <a:buFontTx/>
              <a:buChar char="-"/>
            </a:pPr>
            <a:endParaRPr lang="en-US" sz="1800" dirty="0">
              <a:latin typeface="Montserrat" panose="00000500000000000000" pitchFamily="50" charset="0"/>
            </a:endParaRPr>
          </a:p>
        </p:txBody>
      </p:sp>
      <p:sp>
        <p:nvSpPr>
          <p:cNvPr id="9" name="Title 1">
            <a:extLst>
              <a:ext uri="{FF2B5EF4-FFF2-40B4-BE49-F238E27FC236}">
                <a16:creationId xmlns:a16="http://schemas.microsoft.com/office/drawing/2014/main" id="{1153D541-BE8F-4BED-8912-A60853AFB771}"/>
              </a:ext>
            </a:extLst>
          </p:cNvPr>
          <p:cNvSpPr>
            <a:spLocks noGrp="1"/>
          </p:cNvSpPr>
          <p:nvPr>
            <p:ph type="title"/>
          </p:nvPr>
        </p:nvSpPr>
        <p:spPr>
          <a:xfrm>
            <a:off x="488950" y="-202725"/>
            <a:ext cx="8026400" cy="1325563"/>
          </a:xfrm>
        </p:spPr>
        <p:txBody>
          <a:bodyPr/>
          <a:lstStyle/>
          <a:p>
            <a:r>
              <a:rPr lang="en-US" dirty="0"/>
              <a:t>1.Giới </a:t>
            </a:r>
            <a:r>
              <a:rPr lang="en-US" dirty="0" err="1"/>
              <a:t>thiệu</a:t>
            </a:r>
            <a:r>
              <a:rPr lang="en-US" dirty="0"/>
              <a:t> socket</a:t>
            </a:r>
          </a:p>
        </p:txBody>
      </p:sp>
      <p:pic>
        <p:nvPicPr>
          <p:cNvPr id="3074" name="Picture 2" descr="Xây dựng ứng dụng Client-Server với Socket trong Java | TopDev">
            <a:extLst>
              <a:ext uri="{FF2B5EF4-FFF2-40B4-BE49-F238E27FC236}">
                <a16:creationId xmlns:a16="http://schemas.microsoft.com/office/drawing/2014/main" id="{C725BCD3-BA10-499C-BE12-364D31B6FA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1852" y="1657136"/>
            <a:ext cx="6578354" cy="520086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ECD2496-F9DA-43DF-8111-6F2699B25732}"/>
              </a:ext>
            </a:extLst>
          </p:cNvPr>
          <p:cNvSpPr txBox="1"/>
          <p:nvPr/>
        </p:nvSpPr>
        <p:spPr>
          <a:xfrm>
            <a:off x="7279689" y="6119596"/>
            <a:ext cx="1988598" cy="307777"/>
          </a:xfrm>
          <a:prstGeom prst="rect">
            <a:avLst/>
          </a:prstGeom>
          <a:noFill/>
        </p:spPr>
        <p:txBody>
          <a:bodyPr wrap="square" rtlCol="0">
            <a:spAutoFit/>
          </a:bodyPr>
          <a:lstStyle/>
          <a:p>
            <a:r>
              <a:rPr lang="vi-VN" dirty="0" err="1">
                <a:latin typeface="Montserrat" panose="00000500000000000000" pitchFamily="50" charset="0"/>
              </a:rPr>
              <a:t>Nguồn</a:t>
            </a:r>
            <a:r>
              <a:rPr lang="vi-VN" dirty="0">
                <a:latin typeface="Montserrat" panose="00000500000000000000" pitchFamily="50" charset="0"/>
              </a:rPr>
              <a:t>: </a:t>
            </a:r>
            <a:r>
              <a:rPr lang="vi-VN" dirty="0" err="1">
                <a:latin typeface="Montserrat" panose="00000500000000000000" pitchFamily="50" charset="0"/>
              </a:rPr>
              <a:t>gpcoder</a:t>
            </a:r>
            <a:endParaRPr lang="en-US" dirty="0">
              <a:latin typeface="Montserrat" panose="00000500000000000000" pitchFamily="50" charset="0"/>
            </a:endParaRPr>
          </a:p>
        </p:txBody>
      </p:sp>
    </p:spTree>
    <p:extLst>
      <p:ext uri="{BB962C8B-B14F-4D97-AF65-F5344CB8AC3E}">
        <p14:creationId xmlns:p14="http://schemas.microsoft.com/office/powerpoint/2010/main" val="2393354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A7ECF-1792-4255-AF79-1338056A166B}"/>
              </a:ext>
            </a:extLst>
          </p:cNvPr>
          <p:cNvSpPr>
            <a:spLocks noGrp="1"/>
          </p:cNvSpPr>
          <p:nvPr>
            <p:ph type="title"/>
          </p:nvPr>
        </p:nvSpPr>
        <p:spPr>
          <a:xfrm>
            <a:off x="4392891" y="2800607"/>
            <a:ext cx="3817856" cy="1256785"/>
          </a:xfrm>
        </p:spPr>
        <p:txBody>
          <a:bodyPr>
            <a:normAutofit/>
          </a:bodyPr>
          <a:lstStyle/>
          <a:p>
            <a:pPr algn="ctr"/>
            <a:r>
              <a:rPr lang="en-US"/>
              <a:t>Phần 2:</a:t>
            </a:r>
            <a:br>
              <a:rPr lang="en-US"/>
            </a:br>
            <a:r>
              <a:rPr lang="en-US"/>
              <a:t>Thuộc tính của Socket</a:t>
            </a:r>
          </a:p>
        </p:txBody>
      </p:sp>
      <p:sp>
        <p:nvSpPr>
          <p:cNvPr id="4" name="Slide Number Placeholder 3">
            <a:extLst>
              <a:ext uri="{FF2B5EF4-FFF2-40B4-BE49-F238E27FC236}">
                <a16:creationId xmlns:a16="http://schemas.microsoft.com/office/drawing/2014/main" id="{FB67697B-E2F6-452F-B4AF-9444ACC6F580}"/>
              </a:ext>
            </a:extLst>
          </p:cNvPr>
          <p:cNvSpPr>
            <a:spLocks noGrp="1"/>
          </p:cNvSpPr>
          <p:nvPr>
            <p:ph type="sldNum" sz="quarter" idx="12"/>
          </p:nvPr>
        </p:nvSpPr>
        <p:spPr/>
        <p:txBody>
          <a:bodyPr/>
          <a:lstStyle/>
          <a:p>
            <a:fld id="{9EA0BE3B-158A-4EDF-80DC-E394A0D1600F}" type="slidenum">
              <a:rPr lang="en-US" smtClean="0"/>
              <a:pPr/>
              <a:t>6</a:t>
            </a:fld>
            <a:endParaRPr lang="en-US" dirty="0"/>
          </a:p>
        </p:txBody>
      </p:sp>
    </p:spTree>
    <p:extLst>
      <p:ext uri="{BB962C8B-B14F-4D97-AF65-F5344CB8AC3E}">
        <p14:creationId xmlns:p14="http://schemas.microsoft.com/office/powerpoint/2010/main" val="2696685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AA1D0-A0CD-47EB-9ADB-E5A9EC3F8411}"/>
              </a:ext>
            </a:extLst>
          </p:cNvPr>
          <p:cNvSpPr>
            <a:spLocks noGrp="1"/>
          </p:cNvSpPr>
          <p:nvPr>
            <p:ph type="title"/>
          </p:nvPr>
        </p:nvSpPr>
        <p:spPr>
          <a:xfrm>
            <a:off x="488950" y="-202725"/>
            <a:ext cx="8026400" cy="1325563"/>
          </a:xfrm>
        </p:spPr>
        <p:txBody>
          <a:bodyPr/>
          <a:lstStyle/>
          <a:p>
            <a:r>
              <a:rPr lang="en-US" dirty="0"/>
              <a:t>2.Thuộc </a:t>
            </a:r>
            <a:r>
              <a:rPr lang="en-US" dirty="0" err="1"/>
              <a:t>tính</a:t>
            </a:r>
            <a:r>
              <a:rPr lang="en-US" dirty="0"/>
              <a:t> </a:t>
            </a:r>
            <a:r>
              <a:rPr lang="en-US" dirty="0" err="1"/>
              <a:t>của</a:t>
            </a:r>
            <a:r>
              <a:rPr lang="en-US" dirty="0"/>
              <a:t> socket</a:t>
            </a:r>
          </a:p>
        </p:txBody>
      </p:sp>
      <p:sp>
        <p:nvSpPr>
          <p:cNvPr id="4" name="Slide Number Placeholder 3">
            <a:extLst>
              <a:ext uri="{FF2B5EF4-FFF2-40B4-BE49-F238E27FC236}">
                <a16:creationId xmlns:a16="http://schemas.microsoft.com/office/drawing/2014/main" id="{81D508C9-9604-4266-9BCE-D2D9B9461F3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
        <p:nvSpPr>
          <p:cNvPr id="6" name="Text Placeholder 5">
            <a:extLst>
              <a:ext uri="{FF2B5EF4-FFF2-40B4-BE49-F238E27FC236}">
                <a16:creationId xmlns:a16="http://schemas.microsoft.com/office/drawing/2014/main" id="{FEE0DEEA-B1AB-4E43-B099-DF5B09BE2C41}"/>
              </a:ext>
            </a:extLst>
          </p:cNvPr>
          <p:cNvSpPr>
            <a:spLocks noGrp="1"/>
          </p:cNvSpPr>
          <p:nvPr>
            <p:ph type="body" idx="1"/>
          </p:nvPr>
        </p:nvSpPr>
        <p:spPr/>
        <p:txBody>
          <a:bodyPr>
            <a:normAutofit fontScale="77500" lnSpcReduction="20000"/>
          </a:bodyPr>
          <a:lstStyle/>
          <a:p>
            <a:pPr>
              <a:buFontTx/>
              <a:buChar char="-"/>
            </a:pPr>
            <a:r>
              <a:rPr lang="en-US" dirty="0" err="1">
                <a:latin typeface="Montserrat" panose="00000500000000000000" pitchFamily="50" charset="0"/>
              </a:rPr>
              <a:t>Gồm</a:t>
            </a:r>
            <a:r>
              <a:rPr lang="en-US" dirty="0">
                <a:latin typeface="Montserrat" panose="00000500000000000000" pitchFamily="50" charset="0"/>
              </a:rPr>
              <a:t> </a:t>
            </a:r>
            <a:r>
              <a:rPr lang="en-US" dirty="0" err="1">
                <a:latin typeface="Montserrat" panose="00000500000000000000" pitchFamily="50" charset="0"/>
              </a:rPr>
              <a:t>có</a:t>
            </a:r>
            <a:r>
              <a:rPr lang="en-US" dirty="0">
                <a:latin typeface="Montserrat" panose="00000500000000000000" pitchFamily="50" charset="0"/>
              </a:rPr>
              <a:t> 3 </a:t>
            </a:r>
            <a:r>
              <a:rPr lang="en-US" dirty="0" err="1">
                <a:latin typeface="Montserrat" panose="00000500000000000000" pitchFamily="50" charset="0"/>
              </a:rPr>
              <a:t>thành</a:t>
            </a:r>
            <a:r>
              <a:rPr lang="en-US" dirty="0">
                <a:latin typeface="Montserrat" panose="00000500000000000000" pitchFamily="50" charset="0"/>
              </a:rPr>
              <a:t> </a:t>
            </a:r>
            <a:r>
              <a:rPr lang="en-US" dirty="0" err="1">
                <a:latin typeface="Montserrat" panose="00000500000000000000" pitchFamily="50" charset="0"/>
              </a:rPr>
              <a:t>phần</a:t>
            </a:r>
            <a:r>
              <a:rPr lang="en-US" dirty="0">
                <a:latin typeface="Montserrat" panose="00000500000000000000" pitchFamily="50" charset="0"/>
              </a:rPr>
              <a:t> </a:t>
            </a:r>
            <a:r>
              <a:rPr lang="en-US" dirty="0" err="1">
                <a:latin typeface="Montserrat" panose="00000500000000000000" pitchFamily="50" charset="0"/>
              </a:rPr>
              <a:t>chính</a:t>
            </a:r>
            <a:r>
              <a:rPr lang="en-US" dirty="0">
                <a:latin typeface="Montserrat" panose="00000500000000000000" pitchFamily="50" charset="0"/>
              </a:rPr>
              <a:t>:</a:t>
            </a:r>
          </a:p>
          <a:p>
            <a:pPr>
              <a:buFont typeface="Arial" panose="020B0604020202020204" pitchFamily="34" charset="0"/>
              <a:buChar char="•"/>
            </a:pPr>
            <a:r>
              <a:rPr lang="en-US" dirty="0" err="1">
                <a:latin typeface="Montserrat" panose="00000500000000000000" pitchFamily="50" charset="0"/>
              </a:rPr>
              <a:t>Vùng</a:t>
            </a:r>
            <a:r>
              <a:rPr lang="en-US" dirty="0">
                <a:latin typeface="Montserrat" panose="00000500000000000000" pitchFamily="50" charset="0"/>
              </a:rPr>
              <a:t> ( domain )</a:t>
            </a:r>
          </a:p>
          <a:p>
            <a:pPr>
              <a:buFont typeface="Arial" panose="020B0604020202020204" pitchFamily="34" charset="0"/>
              <a:buChar char="•"/>
            </a:pPr>
            <a:r>
              <a:rPr lang="en-US" dirty="0" err="1">
                <a:latin typeface="Montserrat" panose="00000500000000000000" pitchFamily="50" charset="0"/>
              </a:rPr>
              <a:t>Kiểu</a:t>
            </a:r>
            <a:r>
              <a:rPr lang="en-US" dirty="0">
                <a:latin typeface="Montserrat" panose="00000500000000000000" pitchFamily="50" charset="0"/>
              </a:rPr>
              <a:t> ( type )</a:t>
            </a:r>
          </a:p>
          <a:p>
            <a:pPr>
              <a:buFont typeface="Arial" panose="020B0604020202020204" pitchFamily="34" charset="0"/>
              <a:buChar char="•"/>
            </a:pPr>
            <a:r>
              <a:rPr lang="en-US" dirty="0">
                <a:latin typeface="Montserrat" panose="00000500000000000000" pitchFamily="50" charset="0"/>
              </a:rPr>
              <a:t>Giao </a:t>
            </a:r>
            <a:r>
              <a:rPr lang="en-US" dirty="0" err="1">
                <a:latin typeface="Montserrat" panose="00000500000000000000" pitchFamily="50" charset="0"/>
              </a:rPr>
              <a:t>thức</a:t>
            </a:r>
            <a:r>
              <a:rPr lang="en-US" dirty="0">
                <a:latin typeface="Montserrat" panose="00000500000000000000" pitchFamily="50" charset="0"/>
              </a:rPr>
              <a:t> ( prototype )</a:t>
            </a:r>
          </a:p>
          <a:p>
            <a:pPr marL="114300" indent="0">
              <a:buNone/>
            </a:pPr>
            <a:r>
              <a:rPr lang="en-US" b="1" i="1" dirty="0">
                <a:latin typeface="Montserrat" panose="00000500000000000000" pitchFamily="50" charset="0"/>
              </a:rPr>
              <a:t>2.1. Domain:</a:t>
            </a:r>
          </a:p>
          <a:p>
            <a:pPr>
              <a:lnSpc>
                <a:spcPct val="160000"/>
              </a:lnSpc>
              <a:buFontTx/>
              <a:buChar char="-"/>
            </a:pPr>
            <a:r>
              <a:rPr lang="en-US" dirty="0" err="1">
                <a:latin typeface="Montserrat" panose="00000500000000000000" pitchFamily="50" charset="0"/>
              </a:rPr>
              <a:t>Vùng</a:t>
            </a:r>
            <a:r>
              <a:rPr lang="en-US" dirty="0">
                <a:latin typeface="Montserrat" panose="00000500000000000000" pitchFamily="50" charset="0"/>
              </a:rPr>
              <a:t> </a:t>
            </a:r>
            <a:r>
              <a:rPr lang="en-US" dirty="0" err="1">
                <a:latin typeface="Montserrat" panose="00000500000000000000" pitchFamily="50" charset="0"/>
              </a:rPr>
              <a:t>xác</a:t>
            </a:r>
            <a:r>
              <a:rPr lang="en-US" dirty="0">
                <a:latin typeface="Montserrat" panose="00000500000000000000" pitchFamily="50" charset="0"/>
              </a:rPr>
              <a:t> </a:t>
            </a:r>
            <a:r>
              <a:rPr lang="en-US" dirty="0" err="1">
                <a:latin typeface="Montserrat" panose="00000500000000000000" pitchFamily="50" charset="0"/>
              </a:rPr>
              <a:t>định</a:t>
            </a:r>
            <a:r>
              <a:rPr lang="en-US" dirty="0">
                <a:latin typeface="Montserrat" panose="00000500000000000000" pitchFamily="50" charset="0"/>
              </a:rPr>
              <a:t> </a:t>
            </a:r>
            <a:r>
              <a:rPr lang="en-US" dirty="0" err="1">
                <a:latin typeface="Montserrat" panose="00000500000000000000" pitchFamily="50" charset="0"/>
              </a:rPr>
              <a:t>hạ</a:t>
            </a:r>
            <a:r>
              <a:rPr lang="en-US" dirty="0">
                <a:latin typeface="Montserrat" panose="00000500000000000000" pitchFamily="50" charset="0"/>
              </a:rPr>
              <a:t> </a:t>
            </a:r>
            <a:r>
              <a:rPr lang="en-US" dirty="0" err="1">
                <a:latin typeface="Montserrat" panose="00000500000000000000" pitchFamily="50" charset="0"/>
              </a:rPr>
              <a:t>tầng</a:t>
            </a:r>
            <a:r>
              <a:rPr lang="en-US" dirty="0">
                <a:latin typeface="Montserrat" panose="00000500000000000000" pitchFamily="50" charset="0"/>
              </a:rPr>
              <a:t> </a:t>
            </a:r>
            <a:r>
              <a:rPr lang="en-US" dirty="0" err="1">
                <a:latin typeface="Montserrat" panose="00000500000000000000" pitchFamily="50" charset="0"/>
              </a:rPr>
              <a:t>mạng</a:t>
            </a:r>
            <a:r>
              <a:rPr lang="en-US" dirty="0">
                <a:latin typeface="Montserrat" panose="00000500000000000000" pitchFamily="50" charset="0"/>
              </a:rPr>
              <a:t> </a:t>
            </a:r>
            <a:r>
              <a:rPr lang="en-US" dirty="0" err="1">
                <a:latin typeface="Montserrat" panose="00000500000000000000" pitchFamily="50" charset="0"/>
              </a:rPr>
              <a:t>nơi</a:t>
            </a:r>
            <a:r>
              <a:rPr lang="en-US" dirty="0">
                <a:latin typeface="Montserrat" panose="00000500000000000000" pitchFamily="50" charset="0"/>
              </a:rPr>
              <a:t> </a:t>
            </a:r>
            <a:r>
              <a:rPr lang="en-US" dirty="0" err="1">
                <a:latin typeface="Montserrat" panose="00000500000000000000" pitchFamily="50" charset="0"/>
              </a:rPr>
              <a:t>giao</a:t>
            </a:r>
            <a:r>
              <a:rPr lang="en-US" dirty="0">
                <a:latin typeface="Montserrat" panose="00000500000000000000" pitchFamily="50" charset="0"/>
              </a:rPr>
              <a:t> </a:t>
            </a:r>
            <a:r>
              <a:rPr lang="en-US" dirty="0" err="1">
                <a:latin typeface="Montserrat" panose="00000500000000000000" pitchFamily="50" charset="0"/>
              </a:rPr>
              <a:t>tiếp</a:t>
            </a:r>
            <a:r>
              <a:rPr lang="en-US" dirty="0">
                <a:latin typeface="Montserrat" panose="00000500000000000000" pitchFamily="50" charset="0"/>
              </a:rPr>
              <a:t> socket </a:t>
            </a:r>
            <a:r>
              <a:rPr lang="en-US" dirty="0" err="1">
                <a:latin typeface="Montserrat" panose="00000500000000000000" pitchFamily="50" charset="0"/>
              </a:rPr>
              <a:t>diễn</a:t>
            </a:r>
            <a:r>
              <a:rPr lang="en-US" dirty="0">
                <a:latin typeface="Montserrat" panose="00000500000000000000" pitchFamily="50" charset="0"/>
              </a:rPr>
              <a:t> ra, </a:t>
            </a:r>
            <a:r>
              <a:rPr lang="en-US" dirty="0" err="1">
                <a:latin typeface="Montserrat" panose="00000500000000000000" pitchFamily="50" charset="0"/>
              </a:rPr>
              <a:t>phổ</a:t>
            </a:r>
            <a:r>
              <a:rPr lang="en-US" dirty="0">
                <a:latin typeface="Montserrat" panose="00000500000000000000" pitchFamily="50" charset="0"/>
              </a:rPr>
              <a:t> </a:t>
            </a:r>
            <a:r>
              <a:rPr lang="en-US" dirty="0" err="1">
                <a:latin typeface="Montserrat" panose="00000500000000000000" pitchFamily="50" charset="0"/>
              </a:rPr>
              <a:t>biến</a:t>
            </a:r>
            <a:r>
              <a:rPr lang="en-US" dirty="0">
                <a:latin typeface="Montserrat" panose="00000500000000000000" pitchFamily="50" charset="0"/>
              </a:rPr>
              <a:t> </a:t>
            </a:r>
            <a:r>
              <a:rPr lang="en-US" dirty="0" err="1">
                <a:latin typeface="Montserrat" panose="00000500000000000000" pitchFamily="50" charset="0"/>
              </a:rPr>
              <a:t>hiện</a:t>
            </a:r>
            <a:r>
              <a:rPr lang="en-US" dirty="0">
                <a:latin typeface="Montserrat" panose="00000500000000000000" pitchFamily="50" charset="0"/>
              </a:rPr>
              <a:t> nay </a:t>
            </a:r>
            <a:r>
              <a:rPr lang="en-US" dirty="0" err="1">
                <a:latin typeface="Montserrat" panose="00000500000000000000" pitchFamily="50" charset="0"/>
              </a:rPr>
              <a:t>là</a:t>
            </a:r>
            <a:r>
              <a:rPr lang="en-US" dirty="0">
                <a:latin typeface="Montserrat" panose="00000500000000000000" pitchFamily="50" charset="0"/>
              </a:rPr>
              <a:t> </a:t>
            </a:r>
            <a:r>
              <a:rPr lang="en-US" b="1" dirty="0" err="1">
                <a:latin typeface="Montserrat" panose="00000500000000000000" pitchFamily="50" charset="0"/>
              </a:rPr>
              <a:t>AF_INET</a:t>
            </a:r>
            <a:r>
              <a:rPr lang="en-US" b="1" dirty="0">
                <a:latin typeface="Montserrat" panose="00000500000000000000" pitchFamily="50" charset="0"/>
              </a:rPr>
              <a:t> </a:t>
            </a:r>
            <a:r>
              <a:rPr lang="en-US" dirty="0">
                <a:latin typeface="Montserrat" panose="00000500000000000000" pitchFamily="50" charset="0"/>
              </a:rPr>
              <a:t>( </a:t>
            </a:r>
            <a:r>
              <a:rPr lang="en-US" dirty="0" err="1">
                <a:latin typeface="Montserrat" panose="00000500000000000000" pitchFamily="50" charset="0"/>
              </a:rPr>
              <a:t>giao</a:t>
            </a:r>
            <a:r>
              <a:rPr lang="en-US" dirty="0">
                <a:latin typeface="Montserrat" panose="00000500000000000000" pitchFamily="50" charset="0"/>
              </a:rPr>
              <a:t> </a:t>
            </a:r>
            <a:r>
              <a:rPr lang="en-US" dirty="0" err="1">
                <a:latin typeface="Montserrat" panose="00000500000000000000" pitchFamily="50" charset="0"/>
              </a:rPr>
              <a:t>tiếp</a:t>
            </a:r>
            <a:r>
              <a:rPr lang="en-US" dirty="0">
                <a:latin typeface="Montserrat" panose="00000500000000000000" pitchFamily="50" charset="0"/>
              </a:rPr>
              <a:t> </a:t>
            </a:r>
            <a:r>
              <a:rPr lang="en-US" dirty="0" err="1">
                <a:latin typeface="Montserrat" panose="00000500000000000000" pitchFamily="50" charset="0"/>
              </a:rPr>
              <a:t>theo</a:t>
            </a:r>
            <a:r>
              <a:rPr lang="en-US" dirty="0">
                <a:latin typeface="Montserrat" panose="00000500000000000000" pitchFamily="50" charset="0"/>
              </a:rPr>
              <a:t> </a:t>
            </a:r>
            <a:r>
              <a:rPr lang="en-US" dirty="0" err="1">
                <a:latin typeface="Montserrat" panose="00000500000000000000" pitchFamily="50" charset="0"/>
              </a:rPr>
              <a:t>chuẩn</a:t>
            </a:r>
            <a:r>
              <a:rPr lang="en-US" dirty="0">
                <a:latin typeface="Montserrat" panose="00000500000000000000" pitchFamily="50" charset="0"/>
              </a:rPr>
              <a:t> </a:t>
            </a:r>
            <a:r>
              <a:rPr lang="en-US" dirty="0" err="1">
                <a:latin typeface="Montserrat" panose="00000500000000000000" pitchFamily="50" charset="0"/>
              </a:rPr>
              <a:t>mạng</a:t>
            </a:r>
            <a:r>
              <a:rPr lang="en-US" dirty="0">
                <a:latin typeface="Montserrat" panose="00000500000000000000" pitchFamily="50" charset="0"/>
              </a:rPr>
              <a:t> internet )</a:t>
            </a:r>
          </a:p>
          <a:p>
            <a:pPr>
              <a:lnSpc>
                <a:spcPct val="160000"/>
              </a:lnSpc>
              <a:buFontTx/>
              <a:buChar char="-"/>
            </a:pPr>
            <a:r>
              <a:rPr lang="en-US" dirty="0" err="1">
                <a:latin typeface="Montserrat" panose="00000500000000000000" pitchFamily="50" charset="0"/>
              </a:rPr>
              <a:t>Nếu</a:t>
            </a:r>
            <a:r>
              <a:rPr lang="en-US" dirty="0">
                <a:latin typeface="Montserrat" panose="00000500000000000000" pitchFamily="50" charset="0"/>
              </a:rPr>
              <a:t> </a:t>
            </a:r>
            <a:r>
              <a:rPr lang="en-US" dirty="0" err="1">
                <a:latin typeface="Montserrat" panose="00000500000000000000" pitchFamily="50" charset="0"/>
              </a:rPr>
              <a:t>sử</a:t>
            </a:r>
            <a:r>
              <a:rPr lang="en-US" dirty="0">
                <a:latin typeface="Montserrat" panose="00000500000000000000" pitchFamily="50" charset="0"/>
              </a:rPr>
              <a:t> </a:t>
            </a:r>
            <a:r>
              <a:rPr lang="en-US" dirty="0" err="1">
                <a:latin typeface="Montserrat" panose="00000500000000000000" pitchFamily="50" charset="0"/>
              </a:rPr>
              <a:t>dụng</a:t>
            </a:r>
            <a:r>
              <a:rPr lang="en-US" dirty="0">
                <a:latin typeface="Montserrat" panose="00000500000000000000" pitchFamily="50" charset="0"/>
              </a:rPr>
              <a:t> </a:t>
            </a:r>
            <a:r>
              <a:rPr lang="en-US" dirty="0" err="1">
                <a:latin typeface="Montserrat" panose="00000500000000000000" pitchFamily="50" charset="0"/>
              </a:rPr>
              <a:t>giao</a:t>
            </a:r>
            <a:r>
              <a:rPr lang="en-US" dirty="0">
                <a:latin typeface="Montserrat" panose="00000500000000000000" pitchFamily="50" charset="0"/>
              </a:rPr>
              <a:t> </a:t>
            </a:r>
            <a:r>
              <a:rPr lang="en-US" dirty="0" err="1">
                <a:latin typeface="Montserrat" panose="00000500000000000000" pitchFamily="50" charset="0"/>
              </a:rPr>
              <a:t>cục</a:t>
            </a:r>
            <a:r>
              <a:rPr lang="en-US" dirty="0">
                <a:latin typeface="Montserrat" panose="00000500000000000000" pitchFamily="50" charset="0"/>
              </a:rPr>
              <a:t> </a:t>
            </a:r>
            <a:r>
              <a:rPr lang="en-US" dirty="0" err="1">
                <a:latin typeface="Montserrat" panose="00000500000000000000" pitchFamily="50" charset="0"/>
              </a:rPr>
              <a:t>bộ</a:t>
            </a:r>
            <a:r>
              <a:rPr lang="en-US" dirty="0">
                <a:latin typeface="Montserrat" panose="00000500000000000000" pitchFamily="50" charset="0"/>
              </a:rPr>
              <a:t> ta </a:t>
            </a:r>
            <a:r>
              <a:rPr lang="en-US" dirty="0" err="1">
                <a:latin typeface="Montserrat" panose="00000500000000000000" pitchFamily="50" charset="0"/>
              </a:rPr>
              <a:t>có</a:t>
            </a:r>
            <a:r>
              <a:rPr lang="en-US" dirty="0">
                <a:latin typeface="Montserrat" panose="00000500000000000000" pitchFamily="50" charset="0"/>
              </a:rPr>
              <a:t> </a:t>
            </a:r>
            <a:r>
              <a:rPr lang="en-US" dirty="0" err="1">
                <a:latin typeface="Montserrat" panose="00000500000000000000" pitchFamily="50" charset="0"/>
              </a:rPr>
              <a:t>thể</a:t>
            </a:r>
            <a:r>
              <a:rPr lang="en-US" dirty="0">
                <a:latin typeface="Montserrat" panose="00000500000000000000" pitchFamily="50" charset="0"/>
              </a:rPr>
              <a:t> </a:t>
            </a:r>
            <a:r>
              <a:rPr lang="en-US" dirty="0" err="1">
                <a:latin typeface="Montserrat" panose="00000500000000000000" pitchFamily="50" charset="0"/>
              </a:rPr>
              <a:t>sử</a:t>
            </a:r>
            <a:r>
              <a:rPr lang="en-US" dirty="0">
                <a:latin typeface="Montserrat" panose="00000500000000000000" pitchFamily="50" charset="0"/>
              </a:rPr>
              <a:t> </a:t>
            </a:r>
            <a:r>
              <a:rPr lang="en-US" dirty="0" err="1">
                <a:latin typeface="Montserrat" panose="00000500000000000000" pitchFamily="50" charset="0"/>
              </a:rPr>
              <a:t>dụng</a:t>
            </a:r>
            <a:r>
              <a:rPr lang="en-US" dirty="0">
                <a:latin typeface="Montserrat" panose="00000500000000000000" pitchFamily="50" charset="0"/>
              </a:rPr>
              <a:t> domain </a:t>
            </a:r>
            <a:r>
              <a:rPr lang="en-US" b="1" dirty="0" err="1">
                <a:latin typeface="Montserrat" panose="00000500000000000000" pitchFamily="50" charset="0"/>
              </a:rPr>
              <a:t>AF_UNIX</a:t>
            </a:r>
            <a:endParaRPr lang="en-US" b="1" dirty="0">
              <a:latin typeface="Montserrat" panose="00000500000000000000" pitchFamily="50" charset="0"/>
            </a:endParaRPr>
          </a:p>
          <a:p>
            <a:pPr>
              <a:lnSpc>
                <a:spcPct val="160000"/>
              </a:lnSpc>
              <a:buFontTx/>
              <a:buChar char="-"/>
            </a:pPr>
            <a:r>
              <a:rPr lang="en-US" dirty="0" err="1">
                <a:latin typeface="Montserrat" panose="00000500000000000000" pitchFamily="50" charset="0"/>
              </a:rPr>
              <a:t>Vùng</a:t>
            </a:r>
            <a:r>
              <a:rPr lang="en-US" dirty="0">
                <a:latin typeface="Montserrat" panose="00000500000000000000" pitchFamily="50" charset="0"/>
              </a:rPr>
              <a:t> </a:t>
            </a:r>
            <a:r>
              <a:rPr lang="en-US" b="1" dirty="0">
                <a:latin typeface="Montserrat" panose="00000500000000000000" pitchFamily="50" charset="0"/>
              </a:rPr>
              <a:t>AF-</a:t>
            </a:r>
            <a:r>
              <a:rPr lang="en-US" b="1" dirty="0" err="1">
                <a:latin typeface="Montserrat" panose="00000500000000000000" pitchFamily="50" charset="0"/>
              </a:rPr>
              <a:t>INET</a:t>
            </a:r>
            <a:r>
              <a:rPr lang="en-US" dirty="0">
                <a:latin typeface="Montserrat" panose="00000500000000000000" pitchFamily="50" charset="0"/>
              </a:rPr>
              <a:t> </a:t>
            </a:r>
            <a:r>
              <a:rPr lang="en-US" dirty="0" err="1">
                <a:latin typeface="Montserrat" panose="00000500000000000000" pitchFamily="50" charset="0"/>
              </a:rPr>
              <a:t>sử</a:t>
            </a:r>
            <a:r>
              <a:rPr lang="en-US" dirty="0">
                <a:latin typeface="Montserrat" panose="00000500000000000000" pitchFamily="50" charset="0"/>
              </a:rPr>
              <a:t> </a:t>
            </a:r>
            <a:r>
              <a:rPr lang="en-US" dirty="0" err="1">
                <a:latin typeface="Montserrat" panose="00000500000000000000" pitchFamily="50" charset="0"/>
              </a:rPr>
              <a:t>dụng</a:t>
            </a:r>
            <a:r>
              <a:rPr lang="en-US" dirty="0">
                <a:latin typeface="Montserrat" panose="00000500000000000000" pitchFamily="50" charset="0"/>
              </a:rPr>
              <a:t> </a:t>
            </a:r>
            <a:r>
              <a:rPr lang="en-US" dirty="0" err="1">
                <a:latin typeface="Montserrat" panose="00000500000000000000" pitchFamily="50" charset="0"/>
              </a:rPr>
              <a:t>địa</a:t>
            </a:r>
            <a:r>
              <a:rPr lang="en-US" dirty="0">
                <a:latin typeface="Montserrat" panose="00000500000000000000" pitchFamily="50" charset="0"/>
              </a:rPr>
              <a:t> </a:t>
            </a:r>
            <a:r>
              <a:rPr lang="en-US" dirty="0" err="1">
                <a:latin typeface="Montserrat" panose="00000500000000000000" pitchFamily="50" charset="0"/>
              </a:rPr>
              <a:t>chỉ</a:t>
            </a:r>
            <a:r>
              <a:rPr lang="en-US" dirty="0">
                <a:latin typeface="Montserrat" panose="00000500000000000000" pitchFamily="50" charset="0"/>
              </a:rPr>
              <a:t> IP </a:t>
            </a:r>
            <a:r>
              <a:rPr lang="en-US" dirty="0" err="1">
                <a:latin typeface="Montserrat" panose="00000500000000000000" pitchFamily="50" charset="0"/>
              </a:rPr>
              <a:t>là</a:t>
            </a:r>
            <a:r>
              <a:rPr lang="en-US" dirty="0">
                <a:latin typeface="Montserrat" panose="00000500000000000000" pitchFamily="50" charset="0"/>
              </a:rPr>
              <a:t> </a:t>
            </a:r>
            <a:r>
              <a:rPr lang="en-US" dirty="0" err="1">
                <a:latin typeface="Montserrat" panose="00000500000000000000" pitchFamily="50" charset="0"/>
              </a:rPr>
              <a:t>một</a:t>
            </a:r>
            <a:r>
              <a:rPr lang="en-US" dirty="0">
                <a:latin typeface="Montserrat" panose="00000500000000000000" pitchFamily="50" charset="0"/>
              </a:rPr>
              <a:t> </a:t>
            </a:r>
            <a:r>
              <a:rPr lang="en-US" dirty="0" err="1">
                <a:latin typeface="Montserrat" panose="00000500000000000000" pitchFamily="50" charset="0"/>
              </a:rPr>
              <a:t>số</a:t>
            </a:r>
            <a:r>
              <a:rPr lang="en-US" dirty="0">
                <a:latin typeface="Montserrat" panose="00000500000000000000" pitchFamily="50" charset="0"/>
              </a:rPr>
              <a:t> 32bits </a:t>
            </a:r>
            <a:r>
              <a:rPr lang="en-US" dirty="0" err="1">
                <a:latin typeface="Montserrat" panose="00000500000000000000" pitchFamily="50" charset="0"/>
              </a:rPr>
              <a:t>để</a:t>
            </a:r>
            <a:r>
              <a:rPr lang="en-US" dirty="0">
                <a:latin typeface="Montserrat" panose="00000500000000000000" pitchFamily="50" charset="0"/>
              </a:rPr>
              <a:t> </a:t>
            </a:r>
            <a:r>
              <a:rPr lang="en-US" dirty="0" err="1">
                <a:latin typeface="Montserrat" panose="00000500000000000000" pitchFamily="50" charset="0"/>
              </a:rPr>
              <a:t>xác</a:t>
            </a:r>
            <a:r>
              <a:rPr lang="en-US" dirty="0">
                <a:latin typeface="Montserrat" panose="00000500000000000000" pitchFamily="50" charset="0"/>
              </a:rPr>
              <a:t> </a:t>
            </a:r>
            <a:r>
              <a:rPr lang="en-US" dirty="0" err="1">
                <a:latin typeface="Montserrat" panose="00000500000000000000" pitchFamily="50" charset="0"/>
              </a:rPr>
              <a:t>định</a:t>
            </a:r>
            <a:r>
              <a:rPr lang="en-US" dirty="0">
                <a:latin typeface="Montserrat" panose="00000500000000000000" pitchFamily="50" charset="0"/>
              </a:rPr>
              <a:t> </a:t>
            </a:r>
            <a:r>
              <a:rPr lang="en-US" dirty="0" err="1">
                <a:latin typeface="Montserrat" panose="00000500000000000000" pitchFamily="50" charset="0"/>
              </a:rPr>
              <a:t>kết</a:t>
            </a:r>
            <a:r>
              <a:rPr lang="en-US" dirty="0">
                <a:latin typeface="Montserrat" panose="00000500000000000000" pitchFamily="50" charset="0"/>
              </a:rPr>
              <a:t> </a:t>
            </a:r>
            <a:r>
              <a:rPr lang="en-US" dirty="0" err="1">
                <a:latin typeface="Montserrat" panose="00000500000000000000" pitchFamily="50" charset="0"/>
              </a:rPr>
              <a:t>nối</a:t>
            </a:r>
            <a:r>
              <a:rPr lang="en-US" dirty="0">
                <a:latin typeface="Montserrat" panose="00000500000000000000" pitchFamily="50" charset="0"/>
              </a:rPr>
              <a:t> </a:t>
            </a:r>
            <a:r>
              <a:rPr lang="en-US" dirty="0" err="1">
                <a:latin typeface="Montserrat" panose="00000500000000000000" pitchFamily="50" charset="0"/>
              </a:rPr>
              <a:t>vật</a:t>
            </a:r>
            <a:r>
              <a:rPr lang="en-US" dirty="0">
                <a:latin typeface="Montserrat" panose="00000500000000000000" pitchFamily="50" charset="0"/>
              </a:rPr>
              <a:t> </a:t>
            </a:r>
            <a:r>
              <a:rPr lang="en-US" dirty="0" err="1">
                <a:latin typeface="Montserrat" panose="00000500000000000000" pitchFamily="50" charset="0"/>
              </a:rPr>
              <a:t>lý</a:t>
            </a:r>
            <a:r>
              <a:rPr lang="en-US" dirty="0">
                <a:latin typeface="Montserrat" panose="00000500000000000000" pitchFamily="50" charset="0"/>
              </a:rPr>
              <a:t>. </a:t>
            </a:r>
            <a:r>
              <a:rPr lang="en-US" dirty="0" err="1">
                <a:latin typeface="Montserrat" panose="00000500000000000000" pitchFamily="50" charset="0"/>
              </a:rPr>
              <a:t>Số</a:t>
            </a:r>
            <a:r>
              <a:rPr lang="en-US" dirty="0">
                <a:latin typeface="Montserrat" panose="00000500000000000000" pitchFamily="50" charset="0"/>
              </a:rPr>
              <a:t> </a:t>
            </a:r>
            <a:r>
              <a:rPr lang="en-US" dirty="0" err="1">
                <a:latin typeface="Montserrat" panose="00000500000000000000" pitchFamily="50" charset="0"/>
              </a:rPr>
              <a:t>thường</a:t>
            </a:r>
            <a:r>
              <a:rPr lang="en-US" dirty="0">
                <a:latin typeface="Montserrat" panose="00000500000000000000" pitchFamily="50" charset="0"/>
              </a:rPr>
              <a:t> </a:t>
            </a:r>
            <a:r>
              <a:rPr lang="en-US" dirty="0" err="1">
                <a:latin typeface="Montserrat" panose="00000500000000000000" pitchFamily="50" charset="0"/>
              </a:rPr>
              <a:t>được</a:t>
            </a:r>
            <a:r>
              <a:rPr lang="en-US" dirty="0">
                <a:latin typeface="Montserrat" panose="00000500000000000000" pitchFamily="50" charset="0"/>
              </a:rPr>
              <a:t> </a:t>
            </a:r>
            <a:r>
              <a:rPr lang="en-US" dirty="0" err="1">
                <a:latin typeface="Montserrat" panose="00000500000000000000" pitchFamily="50" charset="0"/>
              </a:rPr>
              <a:t>viết</a:t>
            </a:r>
            <a:r>
              <a:rPr lang="en-US" dirty="0">
                <a:latin typeface="Montserrat" panose="00000500000000000000" pitchFamily="50" charset="0"/>
              </a:rPr>
              <a:t> </a:t>
            </a:r>
            <a:r>
              <a:rPr lang="en-US" dirty="0" err="1">
                <a:latin typeface="Montserrat" panose="00000500000000000000" pitchFamily="50" charset="0"/>
              </a:rPr>
              <a:t>dạng</a:t>
            </a:r>
            <a:r>
              <a:rPr lang="en-US" dirty="0">
                <a:latin typeface="Montserrat" panose="00000500000000000000" pitchFamily="50" charset="0"/>
              </a:rPr>
              <a:t> </a:t>
            </a:r>
            <a:r>
              <a:rPr lang="en-US" dirty="0" err="1">
                <a:latin typeface="Montserrat" panose="00000500000000000000" pitchFamily="50" charset="0"/>
              </a:rPr>
              <a:t>nhóm</a:t>
            </a:r>
            <a:r>
              <a:rPr lang="en-US" dirty="0">
                <a:latin typeface="Montserrat" panose="00000500000000000000" pitchFamily="50" charset="0"/>
              </a:rPr>
              <a:t> </a:t>
            </a:r>
            <a:r>
              <a:rPr lang="en-US" dirty="0" err="1">
                <a:latin typeface="Montserrat" panose="00000500000000000000" pitchFamily="50" charset="0"/>
              </a:rPr>
              <a:t>như</a:t>
            </a:r>
            <a:r>
              <a:rPr lang="en-US" dirty="0">
                <a:latin typeface="Montserrat" panose="00000500000000000000" pitchFamily="50" charset="0"/>
              </a:rPr>
              <a:t>: 192.168.1.1 , 203.162.42.1 =&gt; </a:t>
            </a:r>
            <a:r>
              <a:rPr lang="en-US" dirty="0" err="1">
                <a:latin typeface="Montserrat" panose="00000500000000000000" pitchFamily="50" charset="0"/>
              </a:rPr>
              <a:t>có</a:t>
            </a:r>
            <a:r>
              <a:rPr lang="en-US" dirty="0">
                <a:latin typeface="Montserrat" panose="00000500000000000000" pitchFamily="50" charset="0"/>
              </a:rPr>
              <a:t> </a:t>
            </a:r>
            <a:r>
              <a:rPr lang="en-US" dirty="0" err="1">
                <a:latin typeface="Montserrat" panose="00000500000000000000" pitchFamily="50" charset="0"/>
              </a:rPr>
              <a:t>thể</a:t>
            </a:r>
            <a:r>
              <a:rPr lang="en-US" dirty="0">
                <a:latin typeface="Montserrat" panose="00000500000000000000" pitchFamily="50" charset="0"/>
              </a:rPr>
              <a:t> </a:t>
            </a:r>
            <a:r>
              <a:rPr lang="en-US" dirty="0" err="1">
                <a:latin typeface="Montserrat" panose="00000500000000000000" pitchFamily="50" charset="0"/>
              </a:rPr>
              <a:t>được</a:t>
            </a:r>
            <a:r>
              <a:rPr lang="en-US" dirty="0">
                <a:latin typeface="Montserrat" panose="00000500000000000000" pitchFamily="50" charset="0"/>
              </a:rPr>
              <a:t> </a:t>
            </a:r>
            <a:r>
              <a:rPr lang="en-US" dirty="0" err="1">
                <a:latin typeface="Montserrat" panose="00000500000000000000" pitchFamily="50" charset="0"/>
              </a:rPr>
              <a:t>ánh</a:t>
            </a:r>
            <a:r>
              <a:rPr lang="en-US" dirty="0">
                <a:latin typeface="Montserrat" panose="00000500000000000000" pitchFamily="50" charset="0"/>
              </a:rPr>
              <a:t> </a:t>
            </a:r>
            <a:r>
              <a:rPr lang="en-US" dirty="0" err="1">
                <a:latin typeface="Montserrat" panose="00000500000000000000" pitchFamily="50" charset="0"/>
              </a:rPr>
              <a:t>xạ</a:t>
            </a:r>
            <a:r>
              <a:rPr lang="en-US" dirty="0">
                <a:latin typeface="Montserrat" panose="00000500000000000000" pitchFamily="50" charset="0"/>
              </a:rPr>
              <a:t> </a:t>
            </a:r>
            <a:r>
              <a:rPr lang="en-US" dirty="0" err="1">
                <a:latin typeface="Montserrat" panose="00000500000000000000" pitchFamily="50" charset="0"/>
              </a:rPr>
              <a:t>thành</a:t>
            </a:r>
            <a:r>
              <a:rPr lang="en-US" dirty="0">
                <a:latin typeface="Montserrat" panose="00000500000000000000" pitchFamily="50" charset="0"/>
              </a:rPr>
              <a:t> </a:t>
            </a:r>
            <a:r>
              <a:rPr lang="en-US" dirty="0" err="1">
                <a:latin typeface="Montserrat" panose="00000500000000000000" pitchFamily="50" charset="0"/>
              </a:rPr>
              <a:t>một</a:t>
            </a:r>
            <a:r>
              <a:rPr lang="en-US" dirty="0">
                <a:latin typeface="Montserrat" panose="00000500000000000000" pitchFamily="50" charset="0"/>
              </a:rPr>
              <a:t> </a:t>
            </a:r>
            <a:r>
              <a:rPr lang="en-US" dirty="0" err="1">
                <a:latin typeface="Montserrat" panose="00000500000000000000" pitchFamily="50" charset="0"/>
              </a:rPr>
              <a:t>tên</a:t>
            </a:r>
            <a:r>
              <a:rPr lang="en-US" dirty="0">
                <a:latin typeface="Montserrat" panose="00000500000000000000" pitchFamily="50" charset="0"/>
              </a:rPr>
              <a:t> </a:t>
            </a:r>
            <a:r>
              <a:rPr lang="en-US" dirty="0" err="1">
                <a:latin typeface="Montserrat" panose="00000500000000000000" pitchFamily="50" charset="0"/>
              </a:rPr>
              <a:t>dễ</a:t>
            </a:r>
            <a:r>
              <a:rPr lang="en-US" dirty="0">
                <a:latin typeface="Montserrat" panose="00000500000000000000" pitchFamily="50" charset="0"/>
              </a:rPr>
              <a:t> </a:t>
            </a:r>
            <a:r>
              <a:rPr lang="en-US" dirty="0" err="1">
                <a:latin typeface="Montserrat" panose="00000500000000000000" pitchFamily="50" charset="0"/>
              </a:rPr>
              <a:t>nhơ</a:t>
            </a:r>
            <a:r>
              <a:rPr lang="en-US" dirty="0">
                <a:latin typeface="Montserrat" panose="00000500000000000000" pitchFamily="50" charset="0"/>
              </a:rPr>
              <a:t> </a:t>
            </a:r>
            <a:r>
              <a:rPr lang="en-US" dirty="0" err="1">
                <a:latin typeface="Montserrat" panose="00000500000000000000" pitchFamily="50" charset="0"/>
              </a:rPr>
              <a:t>hơn</a:t>
            </a:r>
            <a:r>
              <a:rPr lang="en-US" dirty="0">
                <a:latin typeface="Montserrat" panose="00000500000000000000" pitchFamily="50" charset="0"/>
              </a:rPr>
              <a:t> </a:t>
            </a:r>
            <a:r>
              <a:rPr lang="en-US" dirty="0" err="1">
                <a:latin typeface="Montserrat" panose="00000500000000000000" pitchFamily="50" charset="0"/>
              </a:rPr>
              <a:t>như</a:t>
            </a:r>
            <a:r>
              <a:rPr lang="en-US" dirty="0">
                <a:latin typeface="Montserrat" panose="00000500000000000000" pitchFamily="50" charset="0"/>
              </a:rPr>
              <a:t> </a:t>
            </a:r>
            <a:r>
              <a:rPr lang="en-US" dirty="0">
                <a:latin typeface="Montserrat" panose="00000500000000000000" pitchFamily="50" charset="0"/>
                <a:hlinkClick r:id="rId2"/>
              </a:rPr>
              <a:t>www.facebook.com</a:t>
            </a:r>
            <a:r>
              <a:rPr lang="en-US" dirty="0">
                <a:latin typeface="Montserrat" panose="00000500000000000000" pitchFamily="50" charset="0"/>
              </a:rPr>
              <a:t> , </a:t>
            </a:r>
            <a:r>
              <a:rPr lang="en-US" dirty="0">
                <a:latin typeface="Montserrat" panose="00000500000000000000" pitchFamily="50" charset="0"/>
                <a:hlinkClick r:id="rId3"/>
              </a:rPr>
              <a:t>www.google.com</a:t>
            </a:r>
            <a:r>
              <a:rPr lang="en-US" dirty="0">
                <a:latin typeface="Montserrat" panose="00000500000000000000" pitchFamily="50" charset="0"/>
              </a:rPr>
              <a:t> ( domain name ) do </a:t>
            </a:r>
            <a:r>
              <a:rPr lang="en-US" dirty="0" err="1">
                <a:latin typeface="Montserrat" panose="00000500000000000000" pitchFamily="50" charset="0"/>
              </a:rPr>
              <a:t>máy</a:t>
            </a:r>
            <a:r>
              <a:rPr lang="en-US" dirty="0">
                <a:latin typeface="Montserrat" panose="00000500000000000000" pitchFamily="50" charset="0"/>
              </a:rPr>
              <a:t> </a:t>
            </a:r>
            <a:r>
              <a:rPr lang="en-US" dirty="0" err="1">
                <a:latin typeface="Montserrat" panose="00000500000000000000" pitchFamily="50" charset="0"/>
              </a:rPr>
              <a:t>chủ</a:t>
            </a:r>
            <a:r>
              <a:rPr lang="en-US" dirty="0">
                <a:latin typeface="Montserrat" panose="00000500000000000000" pitchFamily="50" charset="0"/>
              </a:rPr>
              <a:t> DNS </a:t>
            </a:r>
            <a:r>
              <a:rPr lang="en-US" dirty="0" err="1">
                <a:latin typeface="Montserrat" panose="00000500000000000000" pitchFamily="50" charset="0"/>
              </a:rPr>
              <a:t>thực</a:t>
            </a:r>
            <a:r>
              <a:rPr lang="en-US" dirty="0">
                <a:latin typeface="Montserrat" panose="00000500000000000000" pitchFamily="50" charset="0"/>
              </a:rPr>
              <a:t> </a:t>
            </a:r>
            <a:r>
              <a:rPr lang="en-US" dirty="0" err="1">
                <a:latin typeface="Montserrat" panose="00000500000000000000" pitchFamily="50" charset="0"/>
              </a:rPr>
              <a:t>hiện</a:t>
            </a:r>
            <a:r>
              <a:rPr lang="en-US" dirty="0">
                <a:latin typeface="Montserrat" panose="00000500000000000000" pitchFamily="50" charset="0"/>
              </a:rPr>
              <a:t>. </a:t>
            </a:r>
            <a:r>
              <a:rPr lang="en-US" dirty="0" err="1">
                <a:latin typeface="Montserrat" panose="00000500000000000000" pitchFamily="50" charset="0"/>
              </a:rPr>
              <a:t>Bạn</a:t>
            </a:r>
            <a:r>
              <a:rPr lang="en-US" dirty="0">
                <a:latin typeface="Montserrat" panose="00000500000000000000" pitchFamily="50" charset="0"/>
              </a:rPr>
              <a:t> </a:t>
            </a:r>
            <a:r>
              <a:rPr lang="en-US" dirty="0" err="1">
                <a:latin typeface="Montserrat" panose="00000500000000000000" pitchFamily="50" charset="0"/>
              </a:rPr>
              <a:t>cũng</a:t>
            </a:r>
            <a:r>
              <a:rPr lang="en-US" dirty="0">
                <a:latin typeface="Montserrat" panose="00000500000000000000" pitchFamily="50" charset="0"/>
              </a:rPr>
              <a:t> </a:t>
            </a:r>
            <a:r>
              <a:rPr lang="en-US" dirty="0" err="1">
                <a:latin typeface="Montserrat" panose="00000500000000000000" pitchFamily="50" charset="0"/>
              </a:rPr>
              <a:t>có</a:t>
            </a:r>
            <a:r>
              <a:rPr lang="en-US" dirty="0">
                <a:latin typeface="Montserrat" panose="00000500000000000000" pitchFamily="50" charset="0"/>
              </a:rPr>
              <a:t> </a:t>
            </a:r>
            <a:r>
              <a:rPr lang="en-US" dirty="0" err="1">
                <a:latin typeface="Montserrat" panose="00000500000000000000" pitchFamily="50" charset="0"/>
              </a:rPr>
              <a:t>thể</a:t>
            </a:r>
            <a:r>
              <a:rPr lang="en-US" dirty="0">
                <a:latin typeface="Montserrat" panose="00000500000000000000" pitchFamily="50" charset="0"/>
              </a:rPr>
              <a:t> </a:t>
            </a:r>
            <a:r>
              <a:rPr lang="en-US" dirty="0" err="1">
                <a:latin typeface="Montserrat" panose="00000500000000000000" pitchFamily="50" charset="0"/>
              </a:rPr>
              <a:t>tự</a:t>
            </a:r>
            <a:r>
              <a:rPr lang="en-US" dirty="0">
                <a:latin typeface="Montserrat" panose="00000500000000000000" pitchFamily="50" charset="0"/>
              </a:rPr>
              <a:t> </a:t>
            </a:r>
            <a:r>
              <a:rPr lang="en-US" dirty="0" err="1">
                <a:latin typeface="Montserrat" panose="00000500000000000000" pitchFamily="50" charset="0"/>
              </a:rPr>
              <a:t>thực</a:t>
            </a:r>
            <a:r>
              <a:rPr lang="en-US" dirty="0">
                <a:latin typeface="Montserrat" panose="00000500000000000000" pitchFamily="50" charset="0"/>
              </a:rPr>
              <a:t> </a:t>
            </a:r>
            <a:r>
              <a:rPr lang="en-US" dirty="0" err="1">
                <a:latin typeface="Montserrat" panose="00000500000000000000" pitchFamily="50" charset="0"/>
              </a:rPr>
              <a:t>hiện</a:t>
            </a:r>
            <a:r>
              <a:rPr lang="en-US" dirty="0">
                <a:latin typeface="Montserrat" panose="00000500000000000000" pitchFamily="50" charset="0"/>
              </a:rPr>
              <a:t> </a:t>
            </a:r>
            <a:r>
              <a:rPr lang="en-US" dirty="0" err="1">
                <a:latin typeface="Montserrat" panose="00000500000000000000" pitchFamily="50" charset="0"/>
              </a:rPr>
              <a:t>trên</a:t>
            </a:r>
            <a:r>
              <a:rPr lang="en-US" dirty="0">
                <a:latin typeface="Montserrat" panose="00000500000000000000" pitchFamily="50" charset="0"/>
              </a:rPr>
              <a:t> </a:t>
            </a:r>
            <a:r>
              <a:rPr lang="en-US" dirty="0" err="1">
                <a:latin typeface="Montserrat" panose="00000500000000000000" pitchFamily="50" charset="0"/>
              </a:rPr>
              <a:t>máy</a:t>
            </a:r>
            <a:r>
              <a:rPr lang="en-US" dirty="0">
                <a:latin typeface="Montserrat" panose="00000500000000000000" pitchFamily="50" charset="0"/>
              </a:rPr>
              <a:t> </a:t>
            </a:r>
            <a:r>
              <a:rPr lang="en-US" dirty="0" err="1">
                <a:latin typeface="Montserrat" panose="00000500000000000000" pitchFamily="50" charset="0"/>
              </a:rPr>
              <a:t>cục</a:t>
            </a:r>
            <a:r>
              <a:rPr lang="en-US" dirty="0">
                <a:latin typeface="Montserrat" panose="00000500000000000000" pitchFamily="50" charset="0"/>
              </a:rPr>
              <a:t> </a:t>
            </a:r>
            <a:r>
              <a:rPr lang="en-US" dirty="0" err="1">
                <a:latin typeface="Montserrat" panose="00000500000000000000" pitchFamily="50" charset="0"/>
              </a:rPr>
              <a:t>bộ</a:t>
            </a:r>
            <a:r>
              <a:rPr lang="en-US" dirty="0">
                <a:latin typeface="Montserrat" panose="00000500000000000000" pitchFamily="50" charset="0"/>
              </a:rPr>
              <a:t> </a:t>
            </a:r>
            <a:r>
              <a:rPr lang="en-US" dirty="0" err="1">
                <a:latin typeface="Montserrat" panose="00000500000000000000" pitchFamily="50" charset="0"/>
              </a:rPr>
              <a:t>bằng</a:t>
            </a:r>
            <a:r>
              <a:rPr lang="en-US" dirty="0">
                <a:latin typeface="Montserrat" panose="00000500000000000000" pitchFamily="50" charset="0"/>
              </a:rPr>
              <a:t> </a:t>
            </a:r>
            <a:r>
              <a:rPr lang="en-US" dirty="0" err="1">
                <a:latin typeface="Montserrat" panose="00000500000000000000" pitchFamily="50" charset="0"/>
              </a:rPr>
              <a:t>cách</a:t>
            </a:r>
            <a:r>
              <a:rPr lang="en-US" dirty="0">
                <a:latin typeface="Montserrat" panose="00000500000000000000" pitchFamily="50" charset="0"/>
              </a:rPr>
              <a:t> </a:t>
            </a:r>
            <a:r>
              <a:rPr lang="en-US" dirty="0" err="1">
                <a:latin typeface="Montserrat" panose="00000500000000000000" pitchFamily="50" charset="0"/>
              </a:rPr>
              <a:t>sử</a:t>
            </a:r>
            <a:r>
              <a:rPr lang="en-US" dirty="0">
                <a:latin typeface="Montserrat" panose="00000500000000000000" pitchFamily="50" charset="0"/>
              </a:rPr>
              <a:t> </a:t>
            </a:r>
            <a:r>
              <a:rPr lang="en-US" dirty="0" err="1">
                <a:latin typeface="Montserrat" panose="00000500000000000000" pitchFamily="50" charset="0"/>
              </a:rPr>
              <a:t>dụng</a:t>
            </a:r>
            <a:r>
              <a:rPr lang="en-US" dirty="0">
                <a:latin typeface="Montserrat" panose="00000500000000000000" pitchFamily="50" charset="0"/>
              </a:rPr>
              <a:t> </a:t>
            </a:r>
            <a:r>
              <a:rPr lang="en-US" dirty="0" err="1">
                <a:latin typeface="Montserrat" panose="00000500000000000000" pitchFamily="50" charset="0"/>
              </a:rPr>
              <a:t>tập</a:t>
            </a:r>
            <a:r>
              <a:rPr lang="en-US" dirty="0">
                <a:latin typeface="Montserrat" panose="00000500000000000000" pitchFamily="50" charset="0"/>
              </a:rPr>
              <a:t> tin </a:t>
            </a:r>
            <a:r>
              <a:rPr lang="en-US" dirty="0" err="1">
                <a:latin typeface="Montserrat" panose="00000500000000000000" pitchFamily="50" charset="0"/>
              </a:rPr>
              <a:t>dữ</a:t>
            </a:r>
            <a:r>
              <a:rPr lang="en-US" dirty="0">
                <a:latin typeface="Montserrat" panose="00000500000000000000" pitchFamily="50" charset="0"/>
              </a:rPr>
              <a:t> </a:t>
            </a:r>
            <a:r>
              <a:rPr lang="en-US" dirty="0" err="1">
                <a:latin typeface="Montserrat" panose="00000500000000000000" pitchFamily="50" charset="0"/>
              </a:rPr>
              <a:t>liệu</a:t>
            </a:r>
            <a:r>
              <a:rPr lang="en-US" dirty="0">
                <a:latin typeface="Montserrat" panose="00000500000000000000" pitchFamily="50" charset="0"/>
              </a:rPr>
              <a:t> /</a:t>
            </a:r>
            <a:r>
              <a:rPr lang="en-US" dirty="0" err="1">
                <a:latin typeface="Montserrat" panose="00000500000000000000" pitchFamily="50" charset="0"/>
              </a:rPr>
              <a:t>etc</a:t>
            </a:r>
            <a:r>
              <a:rPr lang="en-US" dirty="0">
                <a:latin typeface="Montserrat" panose="00000500000000000000" pitchFamily="50" charset="0"/>
              </a:rPr>
              <a:t>/hosts</a:t>
            </a:r>
          </a:p>
        </p:txBody>
      </p:sp>
    </p:spTree>
    <p:extLst>
      <p:ext uri="{BB962C8B-B14F-4D97-AF65-F5344CB8AC3E}">
        <p14:creationId xmlns:p14="http://schemas.microsoft.com/office/powerpoint/2010/main" val="2521458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AA1D0-A0CD-47EB-9ADB-E5A9EC3F8411}"/>
              </a:ext>
            </a:extLst>
          </p:cNvPr>
          <p:cNvSpPr>
            <a:spLocks noGrp="1"/>
          </p:cNvSpPr>
          <p:nvPr>
            <p:ph type="title"/>
          </p:nvPr>
        </p:nvSpPr>
        <p:spPr>
          <a:xfrm>
            <a:off x="488950" y="-202725"/>
            <a:ext cx="8026400" cy="1325563"/>
          </a:xfrm>
        </p:spPr>
        <p:txBody>
          <a:bodyPr/>
          <a:lstStyle/>
          <a:p>
            <a:r>
              <a:rPr lang="en-US" dirty="0"/>
              <a:t>2.Thuộc </a:t>
            </a:r>
            <a:r>
              <a:rPr lang="en-US" dirty="0" err="1"/>
              <a:t>tính</a:t>
            </a:r>
            <a:r>
              <a:rPr lang="en-US" dirty="0"/>
              <a:t> </a:t>
            </a:r>
            <a:r>
              <a:rPr lang="en-US" dirty="0" err="1"/>
              <a:t>của</a:t>
            </a:r>
            <a:r>
              <a:rPr lang="en-US" dirty="0"/>
              <a:t> socket</a:t>
            </a:r>
          </a:p>
        </p:txBody>
      </p:sp>
      <p:sp>
        <p:nvSpPr>
          <p:cNvPr id="4" name="Slide Number Placeholder 3">
            <a:extLst>
              <a:ext uri="{FF2B5EF4-FFF2-40B4-BE49-F238E27FC236}">
                <a16:creationId xmlns:a16="http://schemas.microsoft.com/office/drawing/2014/main" id="{81D508C9-9604-4266-9BCE-D2D9B9461F3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
        <p:nvSpPr>
          <p:cNvPr id="6" name="Text Placeholder 5">
            <a:extLst>
              <a:ext uri="{FF2B5EF4-FFF2-40B4-BE49-F238E27FC236}">
                <a16:creationId xmlns:a16="http://schemas.microsoft.com/office/drawing/2014/main" id="{FEE0DEEA-B1AB-4E43-B099-DF5B09BE2C41}"/>
              </a:ext>
            </a:extLst>
          </p:cNvPr>
          <p:cNvSpPr>
            <a:spLocks noGrp="1"/>
          </p:cNvSpPr>
          <p:nvPr>
            <p:ph type="body" idx="1"/>
          </p:nvPr>
        </p:nvSpPr>
        <p:spPr>
          <a:xfrm>
            <a:off x="488950" y="943346"/>
            <a:ext cx="8026400" cy="5791447"/>
          </a:xfrm>
        </p:spPr>
        <p:txBody>
          <a:bodyPr>
            <a:normAutofit/>
          </a:bodyPr>
          <a:lstStyle/>
          <a:p>
            <a:pPr marL="114300" indent="0">
              <a:buNone/>
            </a:pPr>
            <a:r>
              <a:rPr lang="en-US" sz="1800" b="1" i="1" dirty="0">
                <a:latin typeface="Montserrat" panose="00000500000000000000" pitchFamily="50" charset="0"/>
              </a:rPr>
              <a:t>2.2 </a:t>
            </a:r>
            <a:r>
              <a:rPr lang="en-US" sz="1800" b="1" i="1" dirty="0" err="1">
                <a:latin typeface="Montserrat" panose="00000500000000000000" pitchFamily="50" charset="0"/>
              </a:rPr>
              <a:t>Kiểu</a:t>
            </a:r>
            <a:r>
              <a:rPr lang="en-US" sz="1800" b="1" i="1" dirty="0">
                <a:latin typeface="Montserrat" panose="00000500000000000000" pitchFamily="50" charset="0"/>
              </a:rPr>
              <a:t> socket ( type )</a:t>
            </a:r>
          </a:p>
          <a:p>
            <a:pPr>
              <a:buFontTx/>
              <a:buChar char="-"/>
            </a:pPr>
            <a:r>
              <a:rPr lang="en-US" sz="1800" dirty="0" err="1">
                <a:latin typeface="Montserrat" panose="00000500000000000000" pitchFamily="50" charset="0"/>
              </a:rPr>
              <a:t>Với</a:t>
            </a:r>
            <a:r>
              <a:rPr lang="en-US" sz="1800" dirty="0">
                <a:latin typeface="Montserrat" panose="00000500000000000000" pitchFamily="50" charset="0"/>
              </a:rPr>
              <a:t> </a:t>
            </a:r>
            <a:r>
              <a:rPr lang="en-US" sz="1800" dirty="0" err="1">
                <a:latin typeface="Montserrat" panose="00000500000000000000" pitchFamily="50" charset="0"/>
              </a:rPr>
              <a:t>mỗi</a:t>
            </a:r>
            <a:r>
              <a:rPr lang="en-US" sz="1800" dirty="0">
                <a:latin typeface="Montserrat" panose="00000500000000000000" pitchFamily="50" charset="0"/>
              </a:rPr>
              <a:t> </a:t>
            </a:r>
            <a:r>
              <a:rPr lang="en-US" sz="1800" dirty="0" err="1">
                <a:latin typeface="Montserrat" panose="00000500000000000000" pitchFamily="50" charset="0"/>
              </a:rPr>
              <a:t>vùng</a:t>
            </a:r>
            <a:r>
              <a:rPr lang="en-US" sz="1800" dirty="0">
                <a:latin typeface="Montserrat" panose="00000500000000000000" pitchFamily="50" charset="0"/>
              </a:rPr>
              <a:t> domain , </a:t>
            </a:r>
            <a:r>
              <a:rPr lang="en-US" sz="1800" dirty="0" err="1">
                <a:latin typeface="Montserrat" panose="00000500000000000000" pitchFamily="50" charset="0"/>
              </a:rPr>
              <a:t>bạn</a:t>
            </a:r>
            <a:r>
              <a:rPr lang="en-US" sz="1800" dirty="0">
                <a:latin typeface="Montserrat" panose="00000500000000000000" pitchFamily="50" charset="0"/>
              </a:rPr>
              <a:t> </a:t>
            </a:r>
            <a:r>
              <a:rPr lang="en-US" sz="1800" dirty="0" err="1">
                <a:latin typeface="Montserrat" panose="00000500000000000000" pitchFamily="50" charset="0"/>
              </a:rPr>
              <a:t>có</a:t>
            </a:r>
            <a:r>
              <a:rPr lang="en-US" sz="1800" dirty="0">
                <a:latin typeface="Montserrat" panose="00000500000000000000" pitchFamily="50" charset="0"/>
              </a:rPr>
              <a:t> </a:t>
            </a:r>
            <a:r>
              <a:rPr lang="en-US" sz="1800" dirty="0" err="1">
                <a:latin typeface="Montserrat" panose="00000500000000000000" pitchFamily="50" charset="0"/>
              </a:rPr>
              <a:t>nhiều</a:t>
            </a:r>
            <a:r>
              <a:rPr lang="en-US" sz="1800" dirty="0">
                <a:latin typeface="Montserrat" panose="00000500000000000000" pitchFamily="50" charset="0"/>
              </a:rPr>
              <a:t> </a:t>
            </a:r>
            <a:r>
              <a:rPr lang="en-US" sz="1800" dirty="0" err="1">
                <a:latin typeface="Montserrat" panose="00000500000000000000" pitchFamily="50" charset="0"/>
              </a:rPr>
              <a:t>cách</a:t>
            </a:r>
            <a:r>
              <a:rPr lang="en-US" sz="1800" dirty="0">
                <a:latin typeface="Montserrat" panose="00000500000000000000" pitchFamily="50" charset="0"/>
              </a:rPr>
              <a:t> </a:t>
            </a:r>
            <a:r>
              <a:rPr lang="en-US" sz="1800" dirty="0" err="1">
                <a:latin typeface="Montserrat" panose="00000500000000000000" pitchFamily="50" charset="0"/>
              </a:rPr>
              <a:t>giao</a:t>
            </a:r>
            <a:r>
              <a:rPr lang="en-US" sz="1800" dirty="0">
                <a:latin typeface="Montserrat" panose="00000500000000000000" pitchFamily="50" charset="0"/>
              </a:rPr>
              <a:t> </a:t>
            </a:r>
            <a:r>
              <a:rPr lang="en-US" sz="1800" dirty="0" err="1">
                <a:latin typeface="Montserrat" panose="00000500000000000000" pitchFamily="50" charset="0"/>
              </a:rPr>
              <a:t>tiếp</a:t>
            </a:r>
            <a:r>
              <a:rPr lang="en-US" sz="1800" dirty="0">
                <a:latin typeface="Montserrat" panose="00000500000000000000" pitchFamily="50" charset="0"/>
              </a:rPr>
              <a:t> . </a:t>
            </a:r>
            <a:r>
              <a:rPr lang="en-US" sz="1800" dirty="0" err="1">
                <a:latin typeface="Montserrat" panose="00000500000000000000" pitchFamily="50" charset="0"/>
              </a:rPr>
              <a:t>Dữ</a:t>
            </a:r>
            <a:r>
              <a:rPr lang="en-US" sz="1800" dirty="0">
                <a:latin typeface="Montserrat" panose="00000500000000000000" pitchFamily="50" charset="0"/>
              </a:rPr>
              <a:t> </a:t>
            </a:r>
            <a:r>
              <a:rPr lang="en-US" sz="1800" dirty="0" err="1">
                <a:latin typeface="Montserrat" panose="00000500000000000000" pitchFamily="50" charset="0"/>
              </a:rPr>
              <a:t>liệu</a:t>
            </a:r>
            <a:r>
              <a:rPr lang="en-US" sz="1800" dirty="0">
                <a:latin typeface="Montserrat" panose="00000500000000000000" pitchFamily="50" charset="0"/>
              </a:rPr>
              <a:t> </a:t>
            </a:r>
            <a:r>
              <a:rPr lang="en-US" sz="1800" dirty="0" err="1">
                <a:latin typeface="Montserrat" panose="00000500000000000000" pitchFamily="50" charset="0"/>
              </a:rPr>
              <a:t>gửi</a:t>
            </a:r>
            <a:r>
              <a:rPr lang="en-US" sz="1800" dirty="0">
                <a:latin typeface="Montserrat" panose="00000500000000000000" pitchFamily="50" charset="0"/>
              </a:rPr>
              <a:t> </a:t>
            </a:r>
            <a:r>
              <a:rPr lang="en-US" sz="1800" dirty="0" err="1">
                <a:latin typeface="Montserrat" panose="00000500000000000000" pitchFamily="50" charset="0"/>
              </a:rPr>
              <a:t>đi</a:t>
            </a:r>
            <a:r>
              <a:rPr lang="en-US" sz="1800" dirty="0">
                <a:latin typeface="Montserrat" panose="00000500000000000000" pitchFamily="50" charset="0"/>
              </a:rPr>
              <a:t> </a:t>
            </a:r>
            <a:r>
              <a:rPr lang="en-US" sz="1800" dirty="0" err="1">
                <a:latin typeface="Montserrat" panose="00000500000000000000" pitchFamily="50" charset="0"/>
              </a:rPr>
              <a:t>được</a:t>
            </a:r>
            <a:r>
              <a:rPr lang="en-US" sz="1800" dirty="0">
                <a:latin typeface="Montserrat" panose="00000500000000000000" pitchFamily="50" charset="0"/>
              </a:rPr>
              <a:t> </a:t>
            </a:r>
            <a:r>
              <a:rPr lang="en-US" sz="1800" dirty="0" err="1">
                <a:latin typeface="Montserrat" panose="00000500000000000000" pitchFamily="50" charset="0"/>
              </a:rPr>
              <a:t>chuyển</a:t>
            </a:r>
            <a:r>
              <a:rPr lang="en-US" sz="1800" dirty="0">
                <a:latin typeface="Montserrat" panose="00000500000000000000" pitchFamily="50" charset="0"/>
              </a:rPr>
              <a:t> </a:t>
            </a:r>
            <a:r>
              <a:rPr lang="en-US" sz="1800" dirty="0" err="1">
                <a:latin typeface="Montserrat" panose="00000500000000000000" pitchFamily="50" charset="0"/>
              </a:rPr>
              <a:t>thành</a:t>
            </a:r>
            <a:r>
              <a:rPr lang="en-US" sz="1800" dirty="0">
                <a:latin typeface="Montserrat" panose="00000500000000000000" pitchFamily="50" charset="0"/>
              </a:rPr>
              <a:t> </a:t>
            </a:r>
            <a:r>
              <a:rPr lang="en-US" sz="1800" dirty="0" err="1">
                <a:latin typeface="Montserrat" panose="00000500000000000000" pitchFamily="50" charset="0"/>
              </a:rPr>
              <a:t>từng</a:t>
            </a:r>
            <a:r>
              <a:rPr lang="en-US" sz="1800" dirty="0">
                <a:latin typeface="Montserrat" panose="00000500000000000000" pitchFamily="50" charset="0"/>
              </a:rPr>
              <a:t> </a:t>
            </a:r>
            <a:r>
              <a:rPr lang="en-US" sz="1800" dirty="0" err="1">
                <a:latin typeface="Montserrat" panose="00000500000000000000" pitchFamily="50" charset="0"/>
              </a:rPr>
              <a:t>gói</a:t>
            </a:r>
            <a:r>
              <a:rPr lang="en-US" sz="1800" dirty="0">
                <a:latin typeface="Montserrat" panose="00000500000000000000" pitchFamily="50" charset="0"/>
              </a:rPr>
              <a:t> data package hay datagram</a:t>
            </a:r>
          </a:p>
          <a:p>
            <a:pPr>
              <a:buFontTx/>
              <a:buChar char="-"/>
            </a:pPr>
            <a:r>
              <a:rPr lang="en-US" sz="1800" dirty="0" err="1">
                <a:latin typeface="Montserrat" panose="00000500000000000000" pitchFamily="50" charset="0"/>
              </a:rPr>
              <a:t>Có</a:t>
            </a:r>
            <a:r>
              <a:rPr lang="en-US" sz="1800" dirty="0">
                <a:latin typeface="Montserrat" panose="00000500000000000000" pitchFamily="50" charset="0"/>
              </a:rPr>
              <a:t> 2 </a:t>
            </a:r>
            <a:r>
              <a:rPr lang="en-US" sz="1800" dirty="0" err="1">
                <a:latin typeface="Montserrat" panose="00000500000000000000" pitchFamily="50" charset="0"/>
              </a:rPr>
              <a:t>cách</a:t>
            </a:r>
            <a:r>
              <a:rPr lang="en-US" sz="1800" dirty="0">
                <a:latin typeface="Montserrat" panose="00000500000000000000" pitchFamily="50" charset="0"/>
              </a:rPr>
              <a:t> </a:t>
            </a:r>
            <a:r>
              <a:rPr lang="en-US" sz="1800" dirty="0" err="1">
                <a:latin typeface="Montserrat" panose="00000500000000000000" pitchFamily="50" charset="0"/>
              </a:rPr>
              <a:t>giao</a:t>
            </a:r>
            <a:r>
              <a:rPr lang="en-US" sz="1800" dirty="0">
                <a:latin typeface="Montserrat" panose="00000500000000000000" pitchFamily="50" charset="0"/>
              </a:rPr>
              <a:t> </a:t>
            </a:r>
            <a:r>
              <a:rPr lang="en-US" sz="1800" dirty="0" err="1">
                <a:latin typeface="Montserrat" panose="00000500000000000000" pitchFamily="50" charset="0"/>
              </a:rPr>
              <a:t>tiếp</a:t>
            </a:r>
            <a:r>
              <a:rPr lang="en-US" sz="1800" dirty="0">
                <a:latin typeface="Montserrat" panose="00000500000000000000" pitchFamily="50" charset="0"/>
              </a:rPr>
              <a:t> </a:t>
            </a:r>
            <a:r>
              <a:rPr lang="en-US" sz="1800" dirty="0" err="1">
                <a:latin typeface="Montserrat" panose="00000500000000000000" pitchFamily="50" charset="0"/>
              </a:rPr>
              <a:t>điển</a:t>
            </a:r>
            <a:r>
              <a:rPr lang="en-US" sz="1800" dirty="0">
                <a:latin typeface="Montserrat" panose="00000500000000000000" pitchFamily="50" charset="0"/>
              </a:rPr>
              <a:t> </a:t>
            </a:r>
            <a:r>
              <a:rPr lang="en-US" sz="1800" dirty="0" err="1">
                <a:latin typeface="Montserrat" panose="00000500000000000000" pitchFamily="50" charset="0"/>
              </a:rPr>
              <a:t>hình</a:t>
            </a:r>
            <a:r>
              <a:rPr lang="en-US" sz="1800" dirty="0">
                <a:latin typeface="Montserrat" panose="00000500000000000000" pitchFamily="50" charset="0"/>
              </a:rPr>
              <a:t> </a:t>
            </a:r>
            <a:r>
              <a:rPr lang="en-US" sz="1800" dirty="0" err="1">
                <a:latin typeface="Montserrat" panose="00000500000000000000" pitchFamily="50" charset="0"/>
              </a:rPr>
              <a:t>là</a:t>
            </a:r>
            <a:endParaRPr lang="en-US" sz="1800" dirty="0">
              <a:latin typeface="Montserrat" panose="00000500000000000000" pitchFamily="50" charset="0"/>
            </a:endParaRPr>
          </a:p>
          <a:p>
            <a:pPr>
              <a:buFont typeface="Arial" panose="020B0604020202020204" pitchFamily="34" charset="0"/>
              <a:buChar char="•"/>
            </a:pPr>
            <a:r>
              <a:rPr lang="en-US" sz="1800" dirty="0">
                <a:latin typeface="Montserrat" panose="00000500000000000000" pitchFamily="50" charset="0"/>
              </a:rPr>
              <a:t>Giao </a:t>
            </a:r>
            <a:r>
              <a:rPr lang="en-US" sz="1800" dirty="0" err="1">
                <a:latin typeface="Montserrat" panose="00000500000000000000" pitchFamily="50" charset="0"/>
              </a:rPr>
              <a:t>tiếp</a:t>
            </a:r>
            <a:r>
              <a:rPr lang="en-US" sz="1800" dirty="0">
                <a:latin typeface="Montserrat" panose="00000500000000000000" pitchFamily="50" charset="0"/>
              </a:rPr>
              <a:t> 1 </a:t>
            </a:r>
            <a:r>
              <a:rPr lang="en-US" sz="1800" dirty="0" err="1">
                <a:latin typeface="Montserrat" panose="00000500000000000000" pitchFamily="50" charset="0"/>
              </a:rPr>
              <a:t>chiều</a:t>
            </a:r>
            <a:r>
              <a:rPr lang="en-US" sz="1800" dirty="0">
                <a:latin typeface="Montserrat" panose="00000500000000000000" pitchFamily="50" charset="0"/>
              </a:rPr>
              <a:t>: </a:t>
            </a:r>
            <a:r>
              <a:rPr lang="en-US" sz="1800" dirty="0" err="1">
                <a:latin typeface="Montserrat" panose="00000500000000000000" pitchFamily="50" charset="0"/>
              </a:rPr>
              <a:t>SOCK_DGRAM</a:t>
            </a:r>
            <a:endParaRPr lang="en-US" sz="1800" dirty="0">
              <a:latin typeface="Montserrat" panose="00000500000000000000" pitchFamily="50" charset="0"/>
            </a:endParaRPr>
          </a:p>
          <a:p>
            <a:pPr>
              <a:buFont typeface="Arial" panose="020B0604020202020204" pitchFamily="34" charset="0"/>
              <a:buChar char="•"/>
            </a:pPr>
            <a:r>
              <a:rPr lang="en-US" sz="1800" dirty="0">
                <a:latin typeface="Montserrat" panose="00000500000000000000" pitchFamily="50" charset="0"/>
              </a:rPr>
              <a:t>Giao </a:t>
            </a:r>
            <a:r>
              <a:rPr lang="en-US" sz="1800" dirty="0" err="1">
                <a:latin typeface="Montserrat" panose="00000500000000000000" pitchFamily="50" charset="0"/>
              </a:rPr>
              <a:t>tiếp</a:t>
            </a:r>
            <a:r>
              <a:rPr lang="en-US" sz="1800" dirty="0">
                <a:latin typeface="Montserrat" panose="00000500000000000000" pitchFamily="50" charset="0"/>
              </a:rPr>
              <a:t> </a:t>
            </a:r>
            <a:r>
              <a:rPr lang="en-US" sz="1800" dirty="0" err="1">
                <a:latin typeface="Montserrat" panose="00000500000000000000" pitchFamily="50" charset="0"/>
              </a:rPr>
              <a:t>bảo</a:t>
            </a:r>
            <a:r>
              <a:rPr lang="en-US" sz="1800" dirty="0">
                <a:latin typeface="Montserrat" panose="00000500000000000000" pitchFamily="50" charset="0"/>
              </a:rPr>
              <a:t> </a:t>
            </a:r>
            <a:r>
              <a:rPr lang="en-US" sz="1800" dirty="0" err="1">
                <a:latin typeface="Montserrat" panose="00000500000000000000" pitchFamily="50" charset="0"/>
              </a:rPr>
              <a:t>đảm</a:t>
            </a:r>
            <a:r>
              <a:rPr lang="en-US" sz="1800" dirty="0">
                <a:latin typeface="Montserrat" panose="00000500000000000000" pitchFamily="50" charset="0"/>
              </a:rPr>
              <a:t> 2 </a:t>
            </a:r>
            <a:r>
              <a:rPr lang="en-US" sz="1800" dirty="0" err="1">
                <a:latin typeface="Montserrat" panose="00000500000000000000" pitchFamily="50" charset="0"/>
              </a:rPr>
              <a:t>chiều</a:t>
            </a:r>
            <a:r>
              <a:rPr lang="en-US" sz="1800" dirty="0">
                <a:latin typeface="Montserrat" panose="00000500000000000000" pitchFamily="50" charset="0"/>
              </a:rPr>
              <a:t>: </a:t>
            </a:r>
            <a:r>
              <a:rPr lang="en-US" sz="1800" dirty="0" err="1">
                <a:latin typeface="Montserrat" panose="00000500000000000000" pitchFamily="50" charset="0"/>
              </a:rPr>
              <a:t>SOCK_STREAM</a:t>
            </a:r>
            <a:endParaRPr lang="en-US" sz="1800" dirty="0">
              <a:latin typeface="Montserrat" panose="00000500000000000000" pitchFamily="50" charset="0"/>
            </a:endParaRPr>
          </a:p>
          <a:p>
            <a:pPr>
              <a:buFont typeface="Arial" panose="020B0604020202020204" pitchFamily="34" charset="0"/>
              <a:buChar char="•"/>
            </a:pPr>
            <a:endParaRPr lang="en-US" sz="1800" dirty="0">
              <a:latin typeface="Montserrat" panose="00000500000000000000" pitchFamily="50" charset="0"/>
            </a:endParaRPr>
          </a:p>
          <a:p>
            <a:pPr>
              <a:buFontTx/>
              <a:buChar char="-"/>
            </a:pPr>
            <a:r>
              <a:rPr lang="en-US" sz="1800" b="1" dirty="0" err="1">
                <a:latin typeface="Montserrat" panose="00000500000000000000" pitchFamily="50" charset="0"/>
              </a:rPr>
              <a:t>SOCK_DGRAM</a:t>
            </a:r>
            <a:r>
              <a:rPr lang="en-US" sz="1800" dirty="0">
                <a:latin typeface="Montserrat" panose="00000500000000000000" pitchFamily="50" charset="0"/>
              </a:rPr>
              <a:t>: </a:t>
            </a:r>
            <a:r>
              <a:rPr lang="en-US" sz="1800" dirty="0" err="1">
                <a:latin typeface="Montserrat" panose="00000500000000000000" pitchFamily="50" charset="0"/>
              </a:rPr>
              <a:t>luôn</a:t>
            </a:r>
            <a:r>
              <a:rPr lang="en-US" sz="1800" dirty="0">
                <a:latin typeface="Montserrat" panose="00000500000000000000" pitchFamily="50" charset="0"/>
              </a:rPr>
              <a:t> </a:t>
            </a:r>
            <a:r>
              <a:rPr lang="en-US" sz="1800" dirty="0" err="1">
                <a:latin typeface="Montserrat" panose="00000500000000000000" pitchFamily="50" charset="0"/>
              </a:rPr>
              <a:t>đảm</a:t>
            </a:r>
            <a:r>
              <a:rPr lang="en-US" sz="1800" dirty="0">
                <a:latin typeface="Montserrat" panose="00000500000000000000" pitchFamily="50" charset="0"/>
              </a:rPr>
              <a:t> </a:t>
            </a:r>
            <a:r>
              <a:rPr lang="en-US" sz="1800" dirty="0" err="1">
                <a:latin typeface="Montserrat" panose="00000500000000000000" pitchFamily="50" charset="0"/>
              </a:rPr>
              <a:t>bảo</a:t>
            </a:r>
            <a:r>
              <a:rPr lang="en-US" sz="1800" dirty="0">
                <a:latin typeface="Montserrat" panose="00000500000000000000" pitchFamily="50" charset="0"/>
              </a:rPr>
              <a:t> </a:t>
            </a:r>
            <a:r>
              <a:rPr lang="en-US" sz="1800" dirty="0" err="1">
                <a:latin typeface="Montserrat" panose="00000500000000000000" pitchFamily="50" charset="0"/>
              </a:rPr>
              <a:t>thông</a:t>
            </a:r>
            <a:r>
              <a:rPr lang="en-US" sz="1800" dirty="0">
                <a:latin typeface="Montserrat" panose="00000500000000000000" pitchFamily="50" charset="0"/>
              </a:rPr>
              <a:t> tin </a:t>
            </a:r>
            <a:r>
              <a:rPr lang="en-US" sz="1800" dirty="0" err="1">
                <a:latin typeface="Montserrat" panose="00000500000000000000" pitchFamily="50" charset="0"/>
              </a:rPr>
              <a:t>được</a:t>
            </a:r>
            <a:r>
              <a:rPr lang="en-US" sz="1800" dirty="0">
                <a:latin typeface="Montserrat" panose="00000500000000000000" pitchFamily="50" charset="0"/>
              </a:rPr>
              <a:t> </a:t>
            </a:r>
            <a:r>
              <a:rPr lang="en-US" sz="1800" dirty="0" err="1">
                <a:latin typeface="Montserrat" panose="00000500000000000000" pitchFamily="50" charset="0"/>
              </a:rPr>
              <a:t>đến</a:t>
            </a:r>
            <a:r>
              <a:rPr lang="en-US" sz="1800" dirty="0">
                <a:latin typeface="Montserrat" panose="00000500000000000000" pitchFamily="50" charset="0"/>
              </a:rPr>
              <a:t> </a:t>
            </a:r>
            <a:r>
              <a:rPr lang="en-US" sz="1800" dirty="0" err="1">
                <a:latin typeface="Montserrat" panose="00000500000000000000" pitchFamily="50" charset="0"/>
              </a:rPr>
              <a:t>đích</a:t>
            </a:r>
            <a:r>
              <a:rPr lang="en-US" sz="1800" dirty="0">
                <a:latin typeface="Montserrat" panose="00000500000000000000" pitchFamily="50" charset="0"/>
              </a:rPr>
              <a:t> </a:t>
            </a:r>
            <a:r>
              <a:rPr lang="en-US" sz="1800" dirty="0" err="1">
                <a:latin typeface="Montserrat" panose="00000500000000000000" pitchFamily="50" charset="0"/>
              </a:rPr>
              <a:t>đầy</a:t>
            </a:r>
            <a:r>
              <a:rPr lang="en-US" sz="1800" dirty="0">
                <a:latin typeface="Montserrat" panose="00000500000000000000" pitchFamily="50" charset="0"/>
              </a:rPr>
              <a:t> </a:t>
            </a:r>
            <a:r>
              <a:rPr lang="en-US" sz="1800" dirty="0" err="1">
                <a:latin typeface="Montserrat" panose="00000500000000000000" pitchFamily="50" charset="0"/>
              </a:rPr>
              <a:t>đủ.Sau</a:t>
            </a:r>
            <a:r>
              <a:rPr lang="en-US" sz="1800" dirty="0">
                <a:latin typeface="Montserrat" panose="00000500000000000000" pitchFamily="50" charset="0"/>
              </a:rPr>
              <a:t> </a:t>
            </a:r>
            <a:r>
              <a:rPr lang="en-US" sz="1800" dirty="0" err="1">
                <a:latin typeface="Montserrat" panose="00000500000000000000" pitchFamily="50" charset="0"/>
              </a:rPr>
              <a:t>khi</a:t>
            </a:r>
            <a:r>
              <a:rPr lang="en-US" sz="1800" dirty="0">
                <a:latin typeface="Montserrat" panose="00000500000000000000" pitchFamily="50" charset="0"/>
              </a:rPr>
              <a:t> </a:t>
            </a:r>
            <a:r>
              <a:rPr lang="en-US" sz="1800" dirty="0" err="1">
                <a:latin typeface="Montserrat" panose="00000500000000000000" pitchFamily="50" charset="0"/>
              </a:rPr>
              <a:t>nhận</a:t>
            </a:r>
            <a:r>
              <a:rPr lang="en-US" sz="1800" dirty="0">
                <a:latin typeface="Montserrat" panose="00000500000000000000" pitchFamily="50" charset="0"/>
              </a:rPr>
              <a:t> </a:t>
            </a:r>
            <a:r>
              <a:rPr lang="en-US" sz="1800" dirty="0" err="1">
                <a:latin typeface="Montserrat" panose="00000500000000000000" pitchFamily="50" charset="0"/>
              </a:rPr>
              <a:t>dữ</a:t>
            </a:r>
            <a:r>
              <a:rPr lang="en-US" sz="1800" dirty="0">
                <a:latin typeface="Montserrat" panose="00000500000000000000" pitchFamily="50" charset="0"/>
              </a:rPr>
              <a:t> </a:t>
            </a:r>
            <a:r>
              <a:rPr lang="en-US" sz="1800" dirty="0" err="1">
                <a:latin typeface="Montserrat" panose="00000500000000000000" pitchFamily="50" charset="0"/>
              </a:rPr>
              <a:t>liệu</a:t>
            </a:r>
            <a:r>
              <a:rPr lang="en-US" sz="1800" dirty="0">
                <a:latin typeface="Montserrat" panose="00000500000000000000" pitchFamily="50" charset="0"/>
              </a:rPr>
              <a:t>, </a:t>
            </a:r>
            <a:r>
              <a:rPr lang="en-US" sz="1800" dirty="0" err="1">
                <a:latin typeface="Montserrat" panose="00000500000000000000" pitchFamily="50" charset="0"/>
              </a:rPr>
              <a:t>nơi</a:t>
            </a:r>
            <a:r>
              <a:rPr lang="en-US" sz="1800" dirty="0">
                <a:latin typeface="Montserrat" panose="00000500000000000000" pitchFamily="50" charset="0"/>
              </a:rPr>
              <a:t> </a:t>
            </a:r>
            <a:r>
              <a:rPr lang="en-US" sz="1800" dirty="0" err="1">
                <a:latin typeface="Montserrat" panose="00000500000000000000" pitchFamily="50" charset="0"/>
              </a:rPr>
              <a:t>nhận</a:t>
            </a:r>
            <a:r>
              <a:rPr lang="en-US" sz="1800" dirty="0">
                <a:latin typeface="Montserrat" panose="00000500000000000000" pitchFamily="50" charset="0"/>
              </a:rPr>
              <a:t> </a:t>
            </a:r>
            <a:r>
              <a:rPr lang="en-US" sz="1800" dirty="0" err="1">
                <a:latin typeface="Montserrat" panose="00000500000000000000" pitchFamily="50" charset="0"/>
              </a:rPr>
              <a:t>sẽ</a:t>
            </a:r>
            <a:r>
              <a:rPr lang="en-US" sz="1800" dirty="0">
                <a:latin typeface="Montserrat" panose="00000500000000000000" pitchFamily="50" charset="0"/>
              </a:rPr>
              <a:t> </a:t>
            </a:r>
            <a:r>
              <a:rPr lang="en-US" sz="1800" dirty="0" err="1">
                <a:latin typeface="Montserrat" panose="00000500000000000000" pitchFamily="50" charset="0"/>
              </a:rPr>
              <a:t>phản</a:t>
            </a:r>
            <a:r>
              <a:rPr lang="en-US" sz="1800" dirty="0">
                <a:latin typeface="Montserrat" panose="00000500000000000000" pitchFamily="50" charset="0"/>
              </a:rPr>
              <a:t> </a:t>
            </a:r>
            <a:r>
              <a:rPr lang="en-US" sz="1800" dirty="0" err="1">
                <a:latin typeface="Montserrat" panose="00000500000000000000" pitchFamily="50" charset="0"/>
              </a:rPr>
              <a:t>hồi</a:t>
            </a:r>
            <a:r>
              <a:rPr lang="en-US" sz="1800" dirty="0">
                <a:latin typeface="Montserrat" panose="00000500000000000000" pitchFamily="50" charset="0"/>
              </a:rPr>
              <a:t> </a:t>
            </a:r>
            <a:r>
              <a:rPr lang="en-US" sz="1800" dirty="0" err="1">
                <a:latin typeface="Montserrat" panose="00000500000000000000" pitchFamily="50" charset="0"/>
              </a:rPr>
              <a:t>cho</a:t>
            </a:r>
            <a:r>
              <a:rPr lang="en-US" sz="1800" dirty="0">
                <a:latin typeface="Montserrat" panose="00000500000000000000" pitchFamily="50" charset="0"/>
              </a:rPr>
              <a:t> </a:t>
            </a:r>
            <a:r>
              <a:rPr lang="en-US" sz="1800" dirty="0" err="1">
                <a:latin typeface="Montserrat" panose="00000500000000000000" pitchFamily="50" charset="0"/>
              </a:rPr>
              <a:t>nơi</a:t>
            </a:r>
            <a:r>
              <a:rPr lang="en-US" sz="1800" dirty="0">
                <a:latin typeface="Montserrat" panose="00000500000000000000" pitchFamily="50" charset="0"/>
              </a:rPr>
              <a:t> </a:t>
            </a:r>
            <a:r>
              <a:rPr lang="en-US" sz="1800" dirty="0" err="1">
                <a:latin typeface="Montserrat" panose="00000500000000000000" pitchFamily="50" charset="0"/>
              </a:rPr>
              <a:t>gửi</a:t>
            </a:r>
            <a:r>
              <a:rPr lang="en-US" sz="1800" dirty="0">
                <a:latin typeface="Montserrat" panose="00000500000000000000" pitchFamily="50" charset="0"/>
              </a:rPr>
              <a:t>.</a:t>
            </a:r>
          </a:p>
          <a:p>
            <a:pPr>
              <a:buFont typeface="Arial" panose="020B0604020202020204" pitchFamily="34" charset="0"/>
              <a:buChar char="•"/>
            </a:pPr>
            <a:r>
              <a:rPr lang="en-US" sz="1800" dirty="0" err="1">
                <a:latin typeface="Montserrat" panose="00000500000000000000" pitchFamily="50" charset="0"/>
              </a:rPr>
              <a:t>Quá</a:t>
            </a:r>
            <a:r>
              <a:rPr lang="en-US" sz="1800" dirty="0">
                <a:latin typeface="Montserrat" panose="00000500000000000000" pitchFamily="50" charset="0"/>
              </a:rPr>
              <a:t> </a:t>
            </a:r>
            <a:r>
              <a:rPr lang="en-US" sz="1800" dirty="0" err="1">
                <a:latin typeface="Montserrat" panose="00000500000000000000" pitchFamily="50" charset="0"/>
              </a:rPr>
              <a:t>trình</a:t>
            </a:r>
            <a:r>
              <a:rPr lang="en-US" sz="1800" dirty="0">
                <a:latin typeface="Montserrat" panose="00000500000000000000" pitchFamily="50" charset="0"/>
              </a:rPr>
              <a:t> </a:t>
            </a:r>
            <a:r>
              <a:rPr lang="en-US" sz="1800" dirty="0" err="1">
                <a:latin typeface="Montserrat" panose="00000500000000000000" pitchFamily="50" charset="0"/>
              </a:rPr>
              <a:t>chỉ</a:t>
            </a:r>
            <a:r>
              <a:rPr lang="en-US" sz="1800" dirty="0">
                <a:latin typeface="Montserrat" panose="00000500000000000000" pitchFamily="50" charset="0"/>
              </a:rPr>
              <a:t> </a:t>
            </a:r>
            <a:r>
              <a:rPr lang="en-US" sz="1800" dirty="0" err="1">
                <a:latin typeface="Montserrat" panose="00000500000000000000" pitchFamily="50" charset="0"/>
              </a:rPr>
              <a:t>hoàn</a:t>
            </a:r>
            <a:r>
              <a:rPr lang="en-US" sz="1800" dirty="0">
                <a:latin typeface="Montserrat" panose="00000500000000000000" pitchFamily="50" charset="0"/>
              </a:rPr>
              <a:t> </a:t>
            </a:r>
            <a:r>
              <a:rPr lang="en-US" sz="1800" dirty="0" err="1">
                <a:latin typeface="Montserrat" panose="00000500000000000000" pitchFamily="50" charset="0"/>
              </a:rPr>
              <a:t>tất</a:t>
            </a:r>
            <a:r>
              <a:rPr lang="en-US" sz="1800" dirty="0">
                <a:latin typeface="Montserrat" panose="00000500000000000000" pitchFamily="50" charset="0"/>
              </a:rPr>
              <a:t> </a:t>
            </a:r>
            <a:r>
              <a:rPr lang="en-US" sz="1800" dirty="0" err="1">
                <a:latin typeface="Montserrat" panose="00000500000000000000" pitchFamily="50" charset="0"/>
              </a:rPr>
              <a:t>khi</a:t>
            </a:r>
            <a:r>
              <a:rPr lang="en-US" sz="1800" dirty="0">
                <a:latin typeface="Montserrat" panose="00000500000000000000" pitchFamily="50" charset="0"/>
              </a:rPr>
              <a:t> </a:t>
            </a:r>
            <a:r>
              <a:rPr lang="en-US" sz="1800" dirty="0" err="1">
                <a:latin typeface="Montserrat" panose="00000500000000000000" pitchFamily="50" charset="0"/>
              </a:rPr>
              <a:t>nhận</a:t>
            </a:r>
            <a:r>
              <a:rPr lang="en-US" sz="1800" dirty="0">
                <a:latin typeface="Montserrat" panose="00000500000000000000" pitchFamily="50" charset="0"/>
              </a:rPr>
              <a:t> </a:t>
            </a:r>
            <a:r>
              <a:rPr lang="en-US" sz="1800" dirty="0" err="1">
                <a:latin typeface="Montserrat" panose="00000500000000000000" pitchFamily="50" charset="0"/>
              </a:rPr>
              <a:t>đầy</a:t>
            </a:r>
            <a:r>
              <a:rPr lang="en-US" sz="1800" dirty="0">
                <a:latin typeface="Montserrat" panose="00000500000000000000" pitchFamily="50" charset="0"/>
              </a:rPr>
              <a:t> </a:t>
            </a:r>
            <a:r>
              <a:rPr lang="en-US" sz="1800" dirty="0" err="1">
                <a:latin typeface="Montserrat" panose="00000500000000000000" pitchFamily="50" charset="0"/>
              </a:rPr>
              <a:t>đủ</a:t>
            </a:r>
            <a:r>
              <a:rPr lang="en-US" sz="1800" dirty="0">
                <a:latin typeface="Montserrat" panose="00000500000000000000" pitchFamily="50" charset="0"/>
              </a:rPr>
              <a:t> </a:t>
            </a:r>
            <a:r>
              <a:rPr lang="en-US" sz="1800" dirty="0" err="1">
                <a:latin typeface="Montserrat" panose="00000500000000000000" pitchFamily="50" charset="0"/>
              </a:rPr>
              <a:t>thông</a:t>
            </a:r>
            <a:r>
              <a:rPr lang="en-US" sz="1800" dirty="0">
                <a:latin typeface="Montserrat" panose="00000500000000000000" pitchFamily="50" charset="0"/>
              </a:rPr>
              <a:t> tin </a:t>
            </a:r>
            <a:r>
              <a:rPr lang="en-US" sz="1800" dirty="0" err="1">
                <a:latin typeface="Montserrat" panose="00000500000000000000" pitchFamily="50" charset="0"/>
              </a:rPr>
              <a:t>gửi</a:t>
            </a:r>
            <a:r>
              <a:rPr lang="en-US" sz="1800" dirty="0">
                <a:latin typeface="Montserrat" panose="00000500000000000000" pitchFamily="50" charset="0"/>
              </a:rPr>
              <a:t> </a:t>
            </a:r>
            <a:r>
              <a:rPr lang="en-US" sz="1800" dirty="0" err="1">
                <a:latin typeface="Montserrat" panose="00000500000000000000" pitchFamily="50" charset="0"/>
              </a:rPr>
              <a:t>nhận</a:t>
            </a:r>
            <a:r>
              <a:rPr lang="en-US" sz="1800" dirty="0">
                <a:latin typeface="Montserrat" panose="00000500000000000000" pitchFamily="50" charset="0"/>
              </a:rPr>
              <a:t> </a:t>
            </a:r>
            <a:r>
              <a:rPr lang="en-US" sz="1800" dirty="0" err="1">
                <a:latin typeface="Montserrat" panose="00000500000000000000" pitchFamily="50" charset="0"/>
              </a:rPr>
              <a:t>từ</a:t>
            </a:r>
            <a:r>
              <a:rPr lang="en-US" sz="1800" dirty="0">
                <a:latin typeface="Montserrat" panose="00000500000000000000" pitchFamily="50" charset="0"/>
              </a:rPr>
              <a:t> 2 </a:t>
            </a:r>
            <a:r>
              <a:rPr lang="en-US" sz="1800" dirty="0" err="1">
                <a:latin typeface="Montserrat" panose="00000500000000000000" pitchFamily="50" charset="0"/>
              </a:rPr>
              <a:t>phía</a:t>
            </a:r>
            <a:r>
              <a:rPr lang="en-US" sz="1800" dirty="0">
                <a:latin typeface="Montserrat" panose="00000500000000000000" pitchFamily="50" charset="0"/>
              </a:rPr>
              <a:t> client </a:t>
            </a:r>
            <a:r>
              <a:rPr lang="en-US" sz="1800" dirty="0" err="1">
                <a:latin typeface="Montserrat" panose="00000500000000000000" pitchFamily="50" charset="0"/>
              </a:rPr>
              <a:t>và</a:t>
            </a:r>
            <a:r>
              <a:rPr lang="en-US" sz="1800" dirty="0">
                <a:latin typeface="Montserrat" panose="00000500000000000000" pitchFamily="50" charset="0"/>
              </a:rPr>
              <a:t> server</a:t>
            </a:r>
          </a:p>
          <a:p>
            <a:pPr>
              <a:buFont typeface="Arial" panose="020B0604020202020204" pitchFamily="34" charset="0"/>
              <a:buChar char="•"/>
            </a:pPr>
            <a:r>
              <a:rPr lang="en-US" sz="1800" dirty="0" err="1">
                <a:latin typeface="Montserrat" panose="00000500000000000000" pitchFamily="50" charset="0"/>
              </a:rPr>
              <a:t>Kiểu</a:t>
            </a:r>
            <a:r>
              <a:rPr lang="en-US" sz="1800" dirty="0">
                <a:latin typeface="Montserrat" panose="00000500000000000000" pitchFamily="50" charset="0"/>
              </a:rPr>
              <a:t> </a:t>
            </a:r>
            <a:r>
              <a:rPr lang="en-US" sz="1800" dirty="0" err="1">
                <a:latin typeface="Montserrat" panose="00000500000000000000" pitchFamily="50" charset="0"/>
              </a:rPr>
              <a:t>truyền</a:t>
            </a:r>
            <a:r>
              <a:rPr lang="en-US" sz="1800" dirty="0">
                <a:latin typeface="Montserrat" panose="00000500000000000000" pitchFamily="50" charset="0"/>
              </a:rPr>
              <a:t> </a:t>
            </a:r>
            <a:r>
              <a:rPr lang="en-US" sz="1800" dirty="0" err="1">
                <a:latin typeface="Montserrat" panose="00000500000000000000" pitchFamily="50" charset="0"/>
              </a:rPr>
              <a:t>dữ</a:t>
            </a:r>
            <a:r>
              <a:rPr lang="en-US" sz="1800" dirty="0">
                <a:latin typeface="Montserrat" panose="00000500000000000000" pitchFamily="50" charset="0"/>
              </a:rPr>
              <a:t> </a:t>
            </a:r>
            <a:r>
              <a:rPr lang="en-US" sz="1800" dirty="0" err="1">
                <a:latin typeface="Montserrat" panose="00000500000000000000" pitchFamily="50" charset="0"/>
              </a:rPr>
              <a:t>liệu</a:t>
            </a:r>
            <a:r>
              <a:rPr lang="en-US" sz="1800" dirty="0">
                <a:latin typeface="Montserrat" panose="00000500000000000000" pitchFamily="50" charset="0"/>
              </a:rPr>
              <a:t> socket </a:t>
            </a:r>
            <a:r>
              <a:rPr lang="en-US" sz="1800" dirty="0" err="1">
                <a:latin typeface="Montserrat" panose="00000500000000000000" pitchFamily="50" charset="0"/>
              </a:rPr>
              <a:t>này</a:t>
            </a:r>
            <a:r>
              <a:rPr lang="en-US" sz="1800" dirty="0">
                <a:latin typeface="Montserrat" panose="00000500000000000000" pitchFamily="50" charset="0"/>
              </a:rPr>
              <a:t> </a:t>
            </a:r>
            <a:r>
              <a:rPr lang="en-US" sz="1800" dirty="0" err="1">
                <a:latin typeface="Montserrat" panose="00000500000000000000" pitchFamily="50" charset="0"/>
              </a:rPr>
              <a:t>trong</a:t>
            </a:r>
            <a:r>
              <a:rPr lang="en-US" sz="1800" dirty="0">
                <a:latin typeface="Montserrat" panose="00000500000000000000" pitchFamily="50" charset="0"/>
              </a:rPr>
              <a:t> </a:t>
            </a:r>
            <a:r>
              <a:rPr lang="en-US" sz="1800" dirty="0" err="1">
                <a:latin typeface="Montserrat" panose="00000500000000000000" pitchFamily="50" charset="0"/>
              </a:rPr>
              <a:t>AF_INET</a:t>
            </a:r>
            <a:r>
              <a:rPr lang="en-US" sz="1800" dirty="0">
                <a:latin typeface="Montserrat" panose="00000500000000000000" pitchFamily="50" charset="0"/>
              </a:rPr>
              <a:t> </a:t>
            </a:r>
            <a:r>
              <a:rPr lang="en-US" sz="1800" dirty="0" err="1">
                <a:latin typeface="Montserrat" panose="00000500000000000000" pitchFamily="50" charset="0"/>
              </a:rPr>
              <a:t>gọi</a:t>
            </a:r>
            <a:r>
              <a:rPr lang="en-US" sz="1800" dirty="0">
                <a:latin typeface="Montserrat" panose="00000500000000000000" pitchFamily="50" charset="0"/>
              </a:rPr>
              <a:t> </a:t>
            </a:r>
            <a:r>
              <a:rPr lang="en-US" sz="1800" dirty="0" err="1">
                <a:latin typeface="Montserrat" panose="00000500000000000000" pitchFamily="50" charset="0"/>
              </a:rPr>
              <a:t>là</a:t>
            </a:r>
            <a:r>
              <a:rPr lang="en-US" sz="1800" dirty="0">
                <a:latin typeface="Montserrat" panose="00000500000000000000" pitchFamily="50" charset="0"/>
              </a:rPr>
              <a:t> </a:t>
            </a:r>
            <a:r>
              <a:rPr lang="en-US" sz="1800" dirty="0" err="1">
                <a:latin typeface="Montserrat" panose="00000500000000000000" pitchFamily="50" charset="0"/>
              </a:rPr>
              <a:t>giao</a:t>
            </a:r>
            <a:r>
              <a:rPr lang="en-US" sz="1800" dirty="0">
                <a:latin typeface="Montserrat" panose="00000500000000000000" pitchFamily="50" charset="0"/>
              </a:rPr>
              <a:t> </a:t>
            </a:r>
            <a:r>
              <a:rPr lang="en-US" sz="1800" dirty="0" err="1">
                <a:latin typeface="Montserrat" panose="00000500000000000000" pitchFamily="50" charset="0"/>
              </a:rPr>
              <a:t>thức</a:t>
            </a:r>
            <a:r>
              <a:rPr lang="en-US" sz="1800" dirty="0">
                <a:latin typeface="Montserrat" panose="00000500000000000000" pitchFamily="50" charset="0"/>
              </a:rPr>
              <a:t> </a:t>
            </a:r>
            <a:r>
              <a:rPr lang="en-US" sz="1800" dirty="0" err="1">
                <a:latin typeface="Montserrat" panose="00000500000000000000" pitchFamily="50" charset="0"/>
              </a:rPr>
              <a:t>tuyền</a:t>
            </a:r>
            <a:r>
              <a:rPr lang="en-US" sz="1800" dirty="0">
                <a:latin typeface="Montserrat" panose="00000500000000000000" pitchFamily="50" charset="0"/>
              </a:rPr>
              <a:t> TCP. Khi </a:t>
            </a:r>
            <a:r>
              <a:rPr lang="en-US" sz="1800" dirty="0" err="1">
                <a:latin typeface="Montserrat" panose="00000500000000000000" pitchFamily="50" charset="0"/>
              </a:rPr>
              <a:t>kết</a:t>
            </a:r>
            <a:r>
              <a:rPr lang="en-US" sz="1800" dirty="0">
                <a:latin typeface="Montserrat" panose="00000500000000000000" pitchFamily="50" charset="0"/>
              </a:rPr>
              <a:t> </a:t>
            </a:r>
            <a:r>
              <a:rPr lang="en-US" sz="1800" dirty="0" err="1">
                <a:latin typeface="Montserrat" panose="00000500000000000000" pitchFamily="50" charset="0"/>
              </a:rPr>
              <a:t>hợp</a:t>
            </a:r>
            <a:r>
              <a:rPr lang="en-US" sz="1800" dirty="0">
                <a:latin typeface="Montserrat" panose="00000500000000000000" pitchFamily="50" charset="0"/>
              </a:rPr>
              <a:t> </a:t>
            </a:r>
            <a:r>
              <a:rPr lang="en-US" sz="1800" dirty="0" err="1">
                <a:latin typeface="Montserrat" panose="00000500000000000000" pitchFamily="50" charset="0"/>
              </a:rPr>
              <a:t>với</a:t>
            </a:r>
            <a:r>
              <a:rPr lang="en-US" sz="1800" dirty="0">
                <a:latin typeface="Montserrat" panose="00000500000000000000" pitchFamily="50" charset="0"/>
              </a:rPr>
              <a:t> </a:t>
            </a:r>
            <a:r>
              <a:rPr lang="en-US" sz="1800" dirty="0" err="1">
                <a:latin typeface="Montserrat" panose="00000500000000000000" pitchFamily="50" charset="0"/>
              </a:rPr>
              <a:t>cơ</a:t>
            </a:r>
            <a:r>
              <a:rPr lang="en-US" sz="1800" dirty="0">
                <a:latin typeface="Montserrat" panose="00000500000000000000" pitchFamily="50" charset="0"/>
              </a:rPr>
              <a:t> </a:t>
            </a:r>
            <a:r>
              <a:rPr lang="en-US" sz="1800" dirty="0" err="1">
                <a:latin typeface="Montserrat" panose="00000500000000000000" pitchFamily="50" charset="0"/>
              </a:rPr>
              <a:t>chế</a:t>
            </a:r>
            <a:r>
              <a:rPr lang="en-US" sz="1800" dirty="0">
                <a:latin typeface="Montserrat" panose="00000500000000000000" pitchFamily="50" charset="0"/>
              </a:rPr>
              <a:t> </a:t>
            </a:r>
            <a:r>
              <a:rPr lang="en-US" sz="1800" dirty="0" err="1">
                <a:latin typeface="Montserrat" panose="00000500000000000000" pitchFamily="50" charset="0"/>
              </a:rPr>
              <a:t>định</a:t>
            </a:r>
            <a:r>
              <a:rPr lang="en-US" sz="1800" dirty="0">
                <a:latin typeface="Montserrat" panose="00000500000000000000" pitchFamily="50" charset="0"/>
              </a:rPr>
              <a:t> </a:t>
            </a:r>
            <a:r>
              <a:rPr lang="en-US" sz="1800" dirty="0" err="1">
                <a:latin typeface="Montserrat" panose="00000500000000000000" pitchFamily="50" charset="0"/>
              </a:rPr>
              <a:t>tuyến</a:t>
            </a:r>
            <a:r>
              <a:rPr lang="en-US" sz="1800" dirty="0">
                <a:latin typeface="Montserrat" panose="00000500000000000000" pitchFamily="50" charset="0"/>
              </a:rPr>
              <a:t> </a:t>
            </a:r>
            <a:r>
              <a:rPr lang="en-US" sz="1800" dirty="0" err="1">
                <a:latin typeface="Montserrat" panose="00000500000000000000" pitchFamily="50" charset="0"/>
              </a:rPr>
              <a:t>theo</a:t>
            </a:r>
            <a:r>
              <a:rPr lang="en-US" sz="1800" dirty="0">
                <a:latin typeface="Montserrat" panose="00000500000000000000" pitchFamily="50" charset="0"/>
              </a:rPr>
              <a:t> </a:t>
            </a:r>
            <a:r>
              <a:rPr lang="en-US" sz="1800" dirty="0" err="1">
                <a:latin typeface="Montserrat" panose="00000500000000000000" pitchFamily="50" charset="0"/>
              </a:rPr>
              <a:t>địa</a:t>
            </a:r>
            <a:r>
              <a:rPr lang="en-US" sz="1800" dirty="0">
                <a:latin typeface="Montserrat" panose="00000500000000000000" pitchFamily="50" charset="0"/>
              </a:rPr>
              <a:t> </a:t>
            </a:r>
            <a:r>
              <a:rPr lang="en-US" sz="1800" dirty="0" err="1">
                <a:latin typeface="Montserrat" panose="00000500000000000000" pitchFamily="50" charset="0"/>
              </a:rPr>
              <a:t>chỉ</a:t>
            </a:r>
            <a:r>
              <a:rPr lang="en-US" sz="1800" dirty="0">
                <a:latin typeface="Montserrat" panose="00000500000000000000" pitchFamily="50" charset="0"/>
              </a:rPr>
              <a:t> IP </a:t>
            </a:r>
            <a:r>
              <a:rPr lang="en-US" sz="1800" dirty="0" err="1">
                <a:latin typeface="Montserrat" panose="00000500000000000000" pitchFamily="50" charset="0"/>
              </a:rPr>
              <a:t>chúng</a:t>
            </a:r>
            <a:r>
              <a:rPr lang="en-US" sz="1800" dirty="0">
                <a:latin typeface="Montserrat" panose="00000500000000000000" pitchFamily="50" charset="0"/>
              </a:rPr>
              <a:t> </a:t>
            </a:r>
            <a:r>
              <a:rPr lang="en-US" sz="1800" dirty="0" err="1">
                <a:latin typeface="Montserrat" panose="00000500000000000000" pitchFamily="50" charset="0"/>
              </a:rPr>
              <a:t>được</a:t>
            </a:r>
            <a:r>
              <a:rPr lang="en-US" sz="1800" dirty="0">
                <a:latin typeface="Montserrat" panose="00000500000000000000" pitchFamily="50" charset="0"/>
              </a:rPr>
              <a:t> </a:t>
            </a:r>
            <a:r>
              <a:rPr lang="en-US" sz="1800" dirty="0" err="1">
                <a:latin typeface="Montserrat" panose="00000500000000000000" pitchFamily="50" charset="0"/>
              </a:rPr>
              <a:t>gọi</a:t>
            </a:r>
            <a:r>
              <a:rPr lang="en-US" sz="1800" dirty="0">
                <a:latin typeface="Montserrat" panose="00000500000000000000" pitchFamily="50" charset="0"/>
              </a:rPr>
              <a:t> </a:t>
            </a:r>
            <a:r>
              <a:rPr lang="en-US" sz="1800" dirty="0" err="1">
                <a:latin typeface="Montserrat" panose="00000500000000000000" pitchFamily="50" charset="0"/>
              </a:rPr>
              <a:t>tắt</a:t>
            </a:r>
            <a:r>
              <a:rPr lang="en-US" sz="1800" dirty="0">
                <a:latin typeface="Montserrat" panose="00000500000000000000" pitchFamily="50" charset="0"/>
              </a:rPr>
              <a:t> </a:t>
            </a:r>
            <a:r>
              <a:rPr lang="en-US" sz="1800" dirty="0" err="1">
                <a:latin typeface="Montserrat" panose="00000500000000000000" pitchFamily="50" charset="0"/>
              </a:rPr>
              <a:t>là</a:t>
            </a:r>
            <a:r>
              <a:rPr lang="en-US" sz="1800" dirty="0">
                <a:latin typeface="Montserrat" panose="00000500000000000000" pitchFamily="50" charset="0"/>
              </a:rPr>
              <a:t> TCP/IP.</a:t>
            </a:r>
          </a:p>
          <a:p>
            <a:pPr>
              <a:buFont typeface="Arial" panose="020B0604020202020204" pitchFamily="34" charset="0"/>
              <a:buChar char="•"/>
            </a:pPr>
            <a:r>
              <a:rPr lang="en-US" sz="1800" dirty="0" err="1">
                <a:latin typeface="Montserrat" panose="00000500000000000000" pitchFamily="50" charset="0"/>
              </a:rPr>
              <a:t>Cách</a:t>
            </a:r>
            <a:r>
              <a:rPr lang="en-US" sz="1800" dirty="0">
                <a:latin typeface="Montserrat" panose="00000500000000000000" pitchFamily="50" charset="0"/>
              </a:rPr>
              <a:t> </a:t>
            </a:r>
            <a:r>
              <a:rPr lang="en-US" sz="1800" dirty="0" err="1">
                <a:latin typeface="Montserrat" panose="00000500000000000000" pitchFamily="50" charset="0"/>
              </a:rPr>
              <a:t>này</a:t>
            </a:r>
            <a:r>
              <a:rPr lang="en-US" sz="1800" dirty="0">
                <a:latin typeface="Montserrat" panose="00000500000000000000" pitchFamily="50" charset="0"/>
              </a:rPr>
              <a:t> </a:t>
            </a:r>
            <a:r>
              <a:rPr lang="en-US" sz="1800" dirty="0" err="1">
                <a:latin typeface="Montserrat" panose="00000500000000000000" pitchFamily="50" charset="0"/>
              </a:rPr>
              <a:t>tuy</a:t>
            </a:r>
            <a:r>
              <a:rPr lang="en-US" sz="1800" dirty="0">
                <a:latin typeface="Montserrat" panose="00000500000000000000" pitchFamily="50" charset="0"/>
              </a:rPr>
              <a:t> </a:t>
            </a:r>
            <a:r>
              <a:rPr lang="en-US" sz="1800" dirty="0" err="1">
                <a:latin typeface="Montserrat" panose="00000500000000000000" pitchFamily="50" charset="0"/>
              </a:rPr>
              <a:t>bảo</a:t>
            </a:r>
            <a:r>
              <a:rPr lang="en-US" sz="1800" dirty="0">
                <a:latin typeface="Montserrat" panose="00000500000000000000" pitchFamily="50" charset="0"/>
              </a:rPr>
              <a:t> </a:t>
            </a:r>
            <a:r>
              <a:rPr lang="en-US" sz="1800" dirty="0" err="1">
                <a:latin typeface="Montserrat" panose="00000500000000000000" pitchFamily="50" charset="0"/>
              </a:rPr>
              <a:t>đảm</a:t>
            </a:r>
            <a:r>
              <a:rPr lang="en-US" sz="1800" dirty="0">
                <a:latin typeface="Montserrat" panose="00000500000000000000" pitchFamily="50" charset="0"/>
              </a:rPr>
              <a:t> </a:t>
            </a:r>
            <a:r>
              <a:rPr lang="en-US" sz="1800" dirty="0" err="1">
                <a:latin typeface="Montserrat" panose="00000500000000000000" pitchFamily="50" charset="0"/>
              </a:rPr>
              <a:t>về</a:t>
            </a:r>
            <a:r>
              <a:rPr lang="en-US" sz="1800" dirty="0">
                <a:latin typeface="Montserrat" panose="00000500000000000000" pitchFamily="50" charset="0"/>
              </a:rPr>
              <a:t> </a:t>
            </a:r>
            <a:r>
              <a:rPr lang="en-US" sz="1800" dirty="0" err="1">
                <a:latin typeface="Montserrat" panose="00000500000000000000" pitchFamily="50" charset="0"/>
              </a:rPr>
              <a:t>kết</a:t>
            </a:r>
            <a:r>
              <a:rPr lang="en-US" sz="1800" dirty="0">
                <a:latin typeface="Montserrat" panose="00000500000000000000" pitchFamily="50" charset="0"/>
              </a:rPr>
              <a:t> </a:t>
            </a:r>
            <a:r>
              <a:rPr lang="en-US" sz="1800" dirty="0" err="1">
                <a:latin typeface="Montserrat" panose="00000500000000000000" pitchFamily="50" charset="0"/>
              </a:rPr>
              <a:t>nối</a:t>
            </a:r>
            <a:r>
              <a:rPr lang="en-US" sz="1800" dirty="0">
                <a:latin typeface="Montserrat" panose="00000500000000000000" pitchFamily="50" charset="0"/>
              </a:rPr>
              <a:t> </a:t>
            </a:r>
            <a:r>
              <a:rPr lang="en-US" sz="1800" dirty="0" err="1">
                <a:latin typeface="Montserrat" panose="00000500000000000000" pitchFamily="50" charset="0"/>
              </a:rPr>
              <a:t>và</a:t>
            </a:r>
            <a:r>
              <a:rPr lang="en-US" sz="1800" dirty="0">
                <a:latin typeface="Montserrat" panose="00000500000000000000" pitchFamily="50" charset="0"/>
              </a:rPr>
              <a:t> </a:t>
            </a:r>
            <a:r>
              <a:rPr lang="en-US" sz="1800" dirty="0" err="1">
                <a:latin typeface="Montserrat" panose="00000500000000000000" pitchFamily="50" charset="0"/>
              </a:rPr>
              <a:t>truyền</a:t>
            </a:r>
            <a:r>
              <a:rPr lang="en-US" sz="1800" dirty="0">
                <a:latin typeface="Montserrat" panose="00000500000000000000" pitchFamily="50" charset="0"/>
              </a:rPr>
              <a:t> </a:t>
            </a:r>
            <a:r>
              <a:rPr lang="en-US" sz="1800" dirty="0" err="1">
                <a:latin typeface="Montserrat" panose="00000500000000000000" pitchFamily="50" charset="0"/>
              </a:rPr>
              <a:t>dữ</a:t>
            </a:r>
            <a:r>
              <a:rPr lang="en-US" sz="1800" dirty="0">
                <a:latin typeface="Montserrat" panose="00000500000000000000" pitchFamily="50" charset="0"/>
              </a:rPr>
              <a:t> </a:t>
            </a:r>
            <a:r>
              <a:rPr lang="en-US" sz="1800" dirty="0" err="1">
                <a:latin typeface="Montserrat" panose="00000500000000000000" pitchFamily="50" charset="0"/>
              </a:rPr>
              <a:t>liệu</a:t>
            </a:r>
            <a:r>
              <a:rPr lang="en-US" sz="1800" dirty="0">
                <a:latin typeface="Montserrat" panose="00000500000000000000" pitchFamily="50" charset="0"/>
              </a:rPr>
              <a:t> </a:t>
            </a:r>
            <a:r>
              <a:rPr lang="en-US" sz="1800" dirty="0" err="1">
                <a:latin typeface="Montserrat" panose="00000500000000000000" pitchFamily="50" charset="0"/>
              </a:rPr>
              <a:t>nhưng</a:t>
            </a:r>
            <a:r>
              <a:rPr lang="en-US" sz="1800" dirty="0">
                <a:latin typeface="Montserrat" panose="00000500000000000000" pitchFamily="50" charset="0"/>
              </a:rPr>
              <a:t> </a:t>
            </a:r>
            <a:r>
              <a:rPr lang="en-US" sz="1800" dirty="0" err="1">
                <a:latin typeface="Montserrat" panose="00000500000000000000" pitchFamily="50" charset="0"/>
              </a:rPr>
              <a:t>tiêu</a:t>
            </a:r>
            <a:r>
              <a:rPr lang="en-US" sz="1800" dirty="0">
                <a:latin typeface="Montserrat" panose="00000500000000000000" pitchFamily="50" charset="0"/>
              </a:rPr>
              <a:t> </a:t>
            </a:r>
            <a:r>
              <a:rPr lang="en-US" sz="1800" dirty="0" err="1">
                <a:latin typeface="Montserrat" panose="00000500000000000000" pitchFamily="50" charset="0"/>
              </a:rPr>
              <a:t>tốn</a:t>
            </a:r>
            <a:r>
              <a:rPr lang="en-US" sz="1800" dirty="0">
                <a:latin typeface="Montserrat" panose="00000500000000000000" pitchFamily="50" charset="0"/>
              </a:rPr>
              <a:t> </a:t>
            </a:r>
            <a:r>
              <a:rPr lang="en-US" sz="1800" dirty="0" err="1">
                <a:latin typeface="Montserrat" panose="00000500000000000000" pitchFamily="50" charset="0"/>
              </a:rPr>
              <a:t>nhiều</a:t>
            </a:r>
            <a:r>
              <a:rPr lang="en-US" sz="1800" dirty="0">
                <a:latin typeface="Montserrat" panose="00000500000000000000" pitchFamily="50" charset="0"/>
              </a:rPr>
              <a:t> </a:t>
            </a:r>
            <a:r>
              <a:rPr lang="en-US" sz="1800" dirty="0" err="1">
                <a:latin typeface="Montserrat" panose="00000500000000000000" pitchFamily="50" charset="0"/>
              </a:rPr>
              <a:t>tài</a:t>
            </a:r>
            <a:r>
              <a:rPr lang="en-US" sz="1800" dirty="0">
                <a:latin typeface="Montserrat" panose="00000500000000000000" pitchFamily="50" charset="0"/>
              </a:rPr>
              <a:t> </a:t>
            </a:r>
            <a:r>
              <a:rPr lang="en-US" sz="1800" dirty="0" err="1">
                <a:latin typeface="Montserrat" panose="00000500000000000000" pitchFamily="50" charset="0"/>
              </a:rPr>
              <a:t>nguyên</a:t>
            </a:r>
            <a:r>
              <a:rPr lang="en-US" sz="1800" dirty="0">
                <a:latin typeface="Montserrat" panose="00000500000000000000" pitchFamily="50" charset="0"/>
              </a:rPr>
              <a:t> do </a:t>
            </a:r>
            <a:r>
              <a:rPr lang="en-US" sz="1800" dirty="0" err="1">
                <a:latin typeface="Montserrat" panose="00000500000000000000" pitchFamily="50" charset="0"/>
              </a:rPr>
              <a:t>hệ</a:t>
            </a:r>
            <a:r>
              <a:rPr lang="en-US" sz="1800" dirty="0">
                <a:latin typeface="Montserrat" panose="00000500000000000000" pitchFamily="50" charset="0"/>
              </a:rPr>
              <a:t> </a:t>
            </a:r>
            <a:r>
              <a:rPr lang="en-US" sz="1800" dirty="0" err="1">
                <a:latin typeface="Montserrat" panose="00000500000000000000" pitchFamily="50" charset="0"/>
              </a:rPr>
              <a:t>thông</a:t>
            </a:r>
            <a:r>
              <a:rPr lang="en-US" sz="1800" dirty="0">
                <a:latin typeface="Montserrat" panose="00000500000000000000" pitchFamily="50" charset="0"/>
              </a:rPr>
              <a:t> </a:t>
            </a:r>
            <a:r>
              <a:rPr lang="en-US" sz="1800" dirty="0" err="1">
                <a:latin typeface="Montserrat" panose="00000500000000000000" pitchFamily="50" charset="0"/>
              </a:rPr>
              <a:t>luôn</a:t>
            </a:r>
            <a:r>
              <a:rPr lang="en-US" sz="1800" dirty="0">
                <a:latin typeface="Montserrat" panose="00000500000000000000" pitchFamily="50" charset="0"/>
              </a:rPr>
              <a:t> </a:t>
            </a:r>
            <a:r>
              <a:rPr lang="en-US" sz="1800" dirty="0" err="1">
                <a:latin typeface="Montserrat" panose="00000500000000000000" pitchFamily="50" charset="0"/>
              </a:rPr>
              <a:t>phải</a:t>
            </a:r>
            <a:r>
              <a:rPr lang="en-US" sz="1800" dirty="0">
                <a:latin typeface="Montserrat" panose="00000500000000000000" pitchFamily="50" charset="0"/>
              </a:rPr>
              <a:t> </a:t>
            </a:r>
            <a:r>
              <a:rPr lang="en-US" sz="1800" dirty="0" err="1">
                <a:latin typeface="Montserrat" panose="00000500000000000000" pitchFamily="50" charset="0"/>
              </a:rPr>
              <a:t>duy</a:t>
            </a:r>
            <a:r>
              <a:rPr lang="en-US" sz="1800" dirty="0">
                <a:latin typeface="Montserrat" panose="00000500000000000000" pitchFamily="50" charset="0"/>
              </a:rPr>
              <a:t> </a:t>
            </a:r>
            <a:r>
              <a:rPr lang="en-US" sz="1800" dirty="0" err="1">
                <a:latin typeface="Montserrat" panose="00000500000000000000" pitchFamily="50" charset="0"/>
              </a:rPr>
              <a:t>trì</a:t>
            </a:r>
            <a:r>
              <a:rPr lang="en-US" sz="1800" dirty="0">
                <a:latin typeface="Montserrat" panose="00000500000000000000" pitchFamily="50" charset="0"/>
              </a:rPr>
              <a:t> </a:t>
            </a:r>
            <a:r>
              <a:rPr lang="en-US" sz="1800" dirty="0" err="1">
                <a:latin typeface="Montserrat" panose="00000500000000000000" pitchFamily="50" charset="0"/>
              </a:rPr>
              <a:t>và</a:t>
            </a:r>
            <a:r>
              <a:rPr lang="en-US" sz="1800" dirty="0">
                <a:latin typeface="Montserrat" panose="00000500000000000000" pitchFamily="50" charset="0"/>
              </a:rPr>
              <a:t> </a:t>
            </a:r>
            <a:r>
              <a:rPr lang="en-US" sz="1800" dirty="0" err="1">
                <a:latin typeface="Montserrat" panose="00000500000000000000" pitchFamily="50" charset="0"/>
              </a:rPr>
              <a:t>theo</a:t>
            </a:r>
            <a:r>
              <a:rPr lang="en-US" sz="1800" dirty="0">
                <a:latin typeface="Montserrat" panose="00000500000000000000" pitchFamily="50" charset="0"/>
              </a:rPr>
              <a:t> </a:t>
            </a:r>
            <a:r>
              <a:rPr lang="en-US" sz="1800" dirty="0" err="1">
                <a:latin typeface="Montserrat" panose="00000500000000000000" pitchFamily="50" charset="0"/>
              </a:rPr>
              <a:t>dõi</a:t>
            </a:r>
            <a:r>
              <a:rPr lang="en-US" sz="1800" dirty="0">
                <a:latin typeface="Montserrat" panose="00000500000000000000" pitchFamily="50" charset="0"/>
              </a:rPr>
              <a:t> </a:t>
            </a:r>
            <a:r>
              <a:rPr lang="en-US" sz="1800" dirty="0" err="1">
                <a:latin typeface="Montserrat" panose="00000500000000000000" pitchFamily="50" charset="0"/>
              </a:rPr>
              <a:t>thường</a:t>
            </a:r>
            <a:r>
              <a:rPr lang="en-US" sz="1800" dirty="0">
                <a:latin typeface="Montserrat" panose="00000500000000000000" pitchFamily="50" charset="0"/>
              </a:rPr>
              <a:t> </a:t>
            </a:r>
            <a:r>
              <a:rPr lang="en-US" sz="1800" dirty="0" err="1">
                <a:latin typeface="Montserrat" panose="00000500000000000000" pitchFamily="50" charset="0"/>
              </a:rPr>
              <a:t>xuyên</a:t>
            </a:r>
            <a:endParaRPr lang="en-US" sz="1800" dirty="0">
              <a:latin typeface="Montserrat" panose="00000500000000000000" pitchFamily="50" charset="0"/>
            </a:endParaRPr>
          </a:p>
        </p:txBody>
      </p:sp>
    </p:spTree>
    <p:extLst>
      <p:ext uri="{BB962C8B-B14F-4D97-AF65-F5344CB8AC3E}">
        <p14:creationId xmlns:p14="http://schemas.microsoft.com/office/powerpoint/2010/main" val="2561434100"/>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523</TotalTime>
  <Words>2604</Words>
  <Application>Microsoft Office PowerPoint</Application>
  <PresentationFormat>On-screen Show (4:3)</PresentationFormat>
  <Paragraphs>242</Paragraphs>
  <Slides>32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Lato</vt:lpstr>
      <vt:lpstr>Montserrat</vt:lpstr>
      <vt:lpstr>Symbol</vt:lpstr>
      <vt:lpstr>Times New Roman</vt:lpstr>
      <vt:lpstr>Office Theme</vt:lpstr>
      <vt:lpstr>Tìm hiểu về Lập trình mạng với Socket</vt:lpstr>
      <vt:lpstr>MỤC LỤC</vt:lpstr>
      <vt:lpstr>Phần 1: Giới thiệu Socket</vt:lpstr>
      <vt:lpstr>1.Giới thiệu socket</vt:lpstr>
      <vt:lpstr>1.Giới thiệu socket</vt:lpstr>
      <vt:lpstr>1.Giới thiệu socket</vt:lpstr>
      <vt:lpstr>Phần 2: Thuộc tính của Socket</vt:lpstr>
      <vt:lpstr>2.Thuộc tính của socket</vt:lpstr>
      <vt:lpstr>2.Thuộc tính của socket</vt:lpstr>
      <vt:lpstr>2.Thuộc tính của socket</vt:lpstr>
      <vt:lpstr>2.Thuộc tính của socket</vt:lpstr>
      <vt:lpstr>Phần 3: Cách Socket làm việc</vt:lpstr>
      <vt:lpstr>3. Cách socket làm việc</vt:lpstr>
      <vt:lpstr>3. Cách socket làm việc</vt:lpstr>
      <vt:lpstr>3. Cách socket làm việc</vt:lpstr>
      <vt:lpstr>3. Cách socket làm việc</vt:lpstr>
      <vt:lpstr>3. Cách socket làm việc</vt:lpstr>
      <vt:lpstr>Phần 4: Xây dựng chương trình theo mô hình client/server </vt:lpstr>
      <vt:lpstr>4. Xây dựng chương trinh mô hình client/server</vt:lpstr>
      <vt:lpstr>4. Xây dựng chương trinh mô hình client/server</vt:lpstr>
      <vt:lpstr>4. Xây dựng chương trinh mô hình client/server</vt:lpstr>
      <vt:lpstr>4. Xây dựng chương trinh mô hình client/server</vt:lpstr>
      <vt:lpstr>4. Xây dựng chương trinh mô hình client/server</vt:lpstr>
      <vt:lpstr>4. Xây dựng chương trinh mô hình client/server</vt:lpstr>
      <vt:lpstr>4. Xây dựng chương trinh mô hình client/server</vt:lpstr>
      <vt:lpstr>4. Xây dựng chương trinh mô hình client/server</vt:lpstr>
      <vt:lpstr>4. Xây dựng chương trinh mô hình client/server</vt:lpstr>
      <vt:lpstr>4. Xây dựng chương trinh mô hình client/server</vt:lpstr>
      <vt:lpstr>Phần 5: Tổng kết</vt:lpstr>
      <vt:lpstr>5. Tổng kết</vt:lpstr>
      <vt:lpstr>TÀI LIỆU THAM KHẢO</vt:lpstr>
      <vt:lpstr>Thank for watching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 hiểu về cấu trúc HĐH Linux</dc:title>
  <dc:creator>Hang</dc:creator>
  <cp:lastModifiedBy>DUONG CONG KIEN 20182614</cp:lastModifiedBy>
  <cp:revision>29</cp:revision>
  <dcterms:created xsi:type="dcterms:W3CDTF">2016-07-25T07:53:11Z</dcterms:created>
  <dcterms:modified xsi:type="dcterms:W3CDTF">2021-12-20T12:45:37Z</dcterms:modified>
</cp:coreProperties>
</file>