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9" r:id="rId3"/>
    <p:sldId id="291" r:id="rId4"/>
    <p:sldId id="282" r:id="rId5"/>
    <p:sldId id="290" r:id="rId6"/>
    <p:sldId id="283" r:id="rId7"/>
    <p:sldId id="292" r:id="rId8"/>
    <p:sldId id="284" r:id="rId9"/>
    <p:sldId id="285" r:id="rId10"/>
    <p:sldId id="286" r:id="rId11"/>
    <p:sldId id="288" r:id="rId12"/>
    <p:sldId id="287" r:id="rId13"/>
    <p:sldId id="280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jNs6OnlgQ2EDBkLLeJa/6UNX27l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 HOANG ANH 20182337" initials="LHA2" lastIdx="4" clrIdx="0">
    <p:extLst>
      <p:ext uri="{19B8F6BF-5375-455C-9EA6-DF929625EA0E}">
        <p15:presenceInfo xmlns:p15="http://schemas.microsoft.com/office/powerpoint/2012/main" userId="LE HOANG ANH 2018233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AF4758-EED3-413A-9D57-9808416EBA4D}">
  <a:tblStyle styleId="{84AF4758-EED3-413A-9D57-9808416EBA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2T11:39:17.135" idx="1">
    <p:pos x="10" y="10"/>
    <p:text>kernel sẽ chứa các module hay các thư viện để quản lý và giao tiếp giữa phần cứng máy tính và các ứng dụng.</p:text>
    <p:extLst>
      <p:ext uri="{C676402C-5697-4E1C-873F-D02D1690AC5C}">
        <p15:threadingInfo xmlns:p15="http://schemas.microsoft.com/office/powerpoint/2012/main" timeZoneBias="-420"/>
      </p:ext>
    </p:extLst>
  </p:cm>
  <p:cm authorId="1" dt="2021-10-12T11:40:08.205" idx="2">
    <p:pos x="10" y="106"/>
    <p:text>Kali linux cũng được phát triển trên nhân Linux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2T11:40:46.945" idx="3">
    <p:pos x="10" y="10"/>
    <p:text>Nằm trên Kernel</p:text>
    <p:extLst>
      <p:ext uri="{C676402C-5697-4E1C-873F-D02D1690AC5C}">
        <p15:threadingInfo xmlns:p15="http://schemas.microsoft.com/office/powerpoint/2012/main" timeZoneBias="-420"/>
      </p:ext>
    </p:extLst>
  </p:cm>
  <p:cm authorId="1" dt="2021-10-12T11:41:12.623" idx="4">
    <p:pos x="10" y="106"/>
    <p:text>chức năng thực thi các lệnh (command) từ người dùng hoặc từ các ứng dụng yêu cầu, chuyển đến cho Kernel xử lý</p:text>
    <p:extLst>
      <p:ext uri="{C676402C-5697-4E1C-873F-D02D1690AC5C}">
        <p15:threadingInfo xmlns:p15="http://schemas.microsoft.com/office/powerpoint/2012/main" timeZoneBias="-420">
          <p15:parentCm authorId="1" idx="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1699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6603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5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4499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900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7209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24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  <a:defRPr sz="4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6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body" idx="1"/>
          </p:nvPr>
        </p:nvSpPr>
        <p:spPr>
          <a:xfrm rot="5400000">
            <a:off x="2051050" y="-215901"/>
            <a:ext cx="4902199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1237198" y="1501254"/>
            <a:ext cx="7278151" cy="92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None/>
            </a:pPr>
            <a:br>
              <a:rPr lang="en-US" sz="4000" dirty="0">
                <a:solidFill>
                  <a:schemeClr val="tx1"/>
                </a:solidFill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</a:br>
            <a:br>
              <a:rPr lang="en-US" dirty="0">
                <a:solidFill>
                  <a:schemeClr val="tx1"/>
                </a:solidFill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</a:br>
            <a:r>
              <a:rPr lang="en-US" sz="3300" dirty="0" err="1">
                <a:solidFill>
                  <a:schemeClr val="tx1"/>
                </a:solidFill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Tìm</a:t>
            </a:r>
            <a:r>
              <a:rPr lang="en-US" sz="3300" dirty="0">
                <a:solidFill>
                  <a:schemeClr val="tx1"/>
                </a:solidFill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hiểu</a:t>
            </a:r>
            <a:r>
              <a:rPr lang="en-US" sz="3300" dirty="0">
                <a:solidFill>
                  <a:schemeClr val="tx1"/>
                </a:solidFill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vê</a:t>
            </a:r>
            <a:r>
              <a:rPr lang="en-US" sz="3300" dirty="0">
                <a:solidFill>
                  <a:schemeClr val="tx1"/>
                </a:solidFill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̀ </a:t>
            </a:r>
            <a:r>
              <a:rPr lang="en-US" sz="3300" dirty="0" err="1">
                <a:solidFill>
                  <a:schemeClr val="tx1"/>
                </a:solidFill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cấu</a:t>
            </a:r>
            <a:r>
              <a:rPr lang="en-US" sz="3300" dirty="0">
                <a:solidFill>
                  <a:schemeClr val="tx1"/>
                </a:solidFill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trúc</a:t>
            </a:r>
            <a:r>
              <a:rPr lang="en-US" sz="3300" dirty="0">
                <a:solidFill>
                  <a:schemeClr val="tx1"/>
                </a:solidFill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HĐH</a:t>
            </a:r>
            <a:r>
              <a:rPr lang="en-US" sz="3300" dirty="0">
                <a:solidFill>
                  <a:schemeClr val="tx1"/>
                </a:solidFill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 Linux</a:t>
            </a:r>
            <a:endParaRPr sz="2700" dirty="0">
              <a:solidFill>
                <a:schemeClr val="tx1"/>
              </a:solidFill>
              <a:latin typeface="Montserrat" panose="00000500000000000000" pitchFamily="50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232013" y="4336869"/>
            <a:ext cx="8570794" cy="2384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400" b="1" dirty="0" err="1"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400" b="1" dirty="0"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400" b="1" dirty="0"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2400" b="1" dirty="0"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2400" b="1" dirty="0"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b="1" dirty="0" err="1"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Nhóm</a:t>
            </a:r>
            <a:r>
              <a:rPr lang="en-US" sz="2400" b="1" dirty="0"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 11-129266</a:t>
            </a:r>
            <a:endParaRPr sz="2400" b="1" dirty="0">
              <a:latin typeface="Montserrat" panose="00000500000000000000" pitchFamily="50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3572496764"/>
              </p:ext>
            </p:extLst>
          </p:nvPr>
        </p:nvGraphicFramePr>
        <p:xfrm>
          <a:off x="232013" y="4849324"/>
          <a:ext cx="8045150" cy="1750400"/>
        </p:xfrm>
        <a:graphic>
          <a:graphicData uri="http://schemas.openxmlformats.org/drawingml/2006/table">
            <a:tbl>
              <a:tblPr>
                <a:noFill/>
                <a:tableStyleId>{84AF4758-EED3-413A-9D57-9808416EBA4D}</a:tableStyleId>
              </a:tblPr>
              <a:tblGrid>
                <a:gridCol w="402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  <a:latin typeface="Montserrat" panose="00000500000000000000" pitchFamily="50" charset="0"/>
                          <a:ea typeface="Times New Roman"/>
                          <a:cs typeface="Times New Roman"/>
                          <a:sym typeface="Times New Roman"/>
                        </a:rPr>
                        <a:t>Lê </a:t>
                      </a:r>
                      <a:r>
                        <a:rPr lang="en-US" sz="1800" b="1" u="none" strike="noStrike" cap="none" dirty="0" err="1">
                          <a:solidFill>
                            <a:schemeClr val="lt1"/>
                          </a:solidFill>
                          <a:latin typeface="Montserrat" panose="00000500000000000000" pitchFamily="50" charset="0"/>
                          <a:ea typeface="Times New Roman"/>
                          <a:cs typeface="Times New Roman"/>
                          <a:sym typeface="Times New Roman"/>
                        </a:rPr>
                        <a:t>Hoàng</a:t>
                      </a: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  <a:latin typeface="Montserrat" panose="00000500000000000000" pitchFamily="50" charset="0"/>
                          <a:ea typeface="Times New Roman"/>
                          <a:cs typeface="Times New Roman"/>
                          <a:sym typeface="Times New Roman"/>
                        </a:rPr>
                        <a:t> Anh</a:t>
                      </a:r>
                      <a:endParaRPr sz="1800" b="1" u="none" strike="noStrike" cap="none" dirty="0">
                        <a:solidFill>
                          <a:schemeClr val="lt1"/>
                        </a:solidFill>
                        <a:latin typeface="Montserrat" panose="00000500000000000000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  <a:latin typeface="Montserrat" panose="00000500000000000000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20182337</a:t>
                      </a:r>
                      <a:endParaRPr sz="1800" b="1" u="none" strike="noStrike" cap="none" dirty="0">
                        <a:solidFill>
                          <a:schemeClr val="lt1"/>
                        </a:solidFill>
                        <a:latin typeface="Montserrat" panose="00000500000000000000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  <a:latin typeface="Montserrat" panose="00000500000000000000" pitchFamily="50" charset="0"/>
                          <a:ea typeface="Times New Roman"/>
                          <a:cs typeface="Times New Roman"/>
                          <a:sym typeface="Times New Roman"/>
                        </a:rPr>
                        <a:t>Vũ </a:t>
                      </a:r>
                      <a:r>
                        <a:rPr lang="en-US" sz="1800" b="1" u="none" strike="noStrike" cap="none" dirty="0" err="1">
                          <a:solidFill>
                            <a:schemeClr val="lt1"/>
                          </a:solidFill>
                          <a:latin typeface="Montserrat" panose="00000500000000000000" pitchFamily="50" charset="0"/>
                          <a:ea typeface="Times New Roman"/>
                          <a:cs typeface="Times New Roman"/>
                          <a:sym typeface="Times New Roman"/>
                        </a:rPr>
                        <a:t>Mạnh</a:t>
                      </a: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  <a:latin typeface="Montserrat" panose="00000500000000000000" pitchFamily="50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 u="none" strike="noStrike" cap="none" dirty="0" err="1">
                          <a:solidFill>
                            <a:schemeClr val="lt1"/>
                          </a:solidFill>
                          <a:latin typeface="Montserrat" panose="00000500000000000000" pitchFamily="50" charset="0"/>
                          <a:ea typeface="Times New Roman"/>
                          <a:cs typeface="Times New Roman"/>
                          <a:sym typeface="Times New Roman"/>
                        </a:rPr>
                        <a:t>Cường</a:t>
                      </a:r>
                      <a:endParaRPr sz="1800" b="1" u="none" strike="noStrike" cap="none" dirty="0">
                        <a:solidFill>
                          <a:schemeClr val="lt1"/>
                        </a:solidFill>
                        <a:latin typeface="Montserrat" panose="00000500000000000000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  <a:latin typeface="Montserrat" panose="00000500000000000000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20182404</a:t>
                      </a:r>
                      <a:endParaRPr sz="1800" b="1" u="none" strike="noStrike" cap="none" dirty="0">
                        <a:solidFill>
                          <a:schemeClr val="lt1"/>
                        </a:solidFill>
                        <a:latin typeface="Montserrat" panose="00000500000000000000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>
                          <a:solidFill>
                            <a:schemeClr val="lt1"/>
                          </a:solidFill>
                          <a:latin typeface="Montserrat" panose="00000500000000000000" pitchFamily="50" charset="0"/>
                          <a:ea typeface="Times New Roman"/>
                          <a:cs typeface="Times New Roman"/>
                          <a:sym typeface="Times New Roman"/>
                        </a:rPr>
                        <a:t>Dương</a:t>
                      </a: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  <a:latin typeface="Montserrat" panose="00000500000000000000" pitchFamily="50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 u="none" strike="noStrike" cap="none" dirty="0" err="1">
                          <a:solidFill>
                            <a:schemeClr val="lt1"/>
                          </a:solidFill>
                          <a:latin typeface="Montserrat" panose="00000500000000000000" pitchFamily="50" charset="0"/>
                          <a:ea typeface="Times New Roman"/>
                          <a:cs typeface="Times New Roman"/>
                          <a:sym typeface="Times New Roman"/>
                        </a:rPr>
                        <a:t>Công</a:t>
                      </a: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  <a:latin typeface="Montserrat" panose="00000500000000000000" pitchFamily="50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 u="none" strike="noStrike" cap="none" dirty="0" err="1">
                          <a:solidFill>
                            <a:schemeClr val="lt1"/>
                          </a:solidFill>
                          <a:latin typeface="Montserrat" panose="00000500000000000000" pitchFamily="50" charset="0"/>
                          <a:ea typeface="Times New Roman"/>
                          <a:cs typeface="Times New Roman"/>
                          <a:sym typeface="Times New Roman"/>
                        </a:rPr>
                        <a:t>Kiên</a:t>
                      </a:r>
                      <a:endParaRPr sz="1800" b="1" u="none" strike="noStrike" cap="none" dirty="0">
                        <a:solidFill>
                          <a:schemeClr val="lt1"/>
                        </a:solidFill>
                        <a:latin typeface="Montserrat" panose="00000500000000000000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  <a:latin typeface="Montserrat" panose="00000500000000000000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20182614</a:t>
                      </a:r>
                      <a:endParaRPr sz="1800" b="1" u="none" strike="noStrike" cap="none" dirty="0">
                        <a:solidFill>
                          <a:schemeClr val="lt1"/>
                        </a:solidFill>
                        <a:latin typeface="Montserrat" panose="00000500000000000000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solidFill>
                          <a:schemeClr val="lt1"/>
                        </a:solidFill>
                        <a:latin typeface="Montserrat" panose="00000500000000000000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solidFill>
                          <a:schemeClr val="lt1"/>
                        </a:solidFill>
                        <a:latin typeface="Montserrat" panose="00000500000000000000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Google Shape;91;p1"/>
          <p:cNvSpPr txBox="1"/>
          <p:nvPr/>
        </p:nvSpPr>
        <p:spPr>
          <a:xfrm>
            <a:off x="2886891" y="3004457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9228" y="3598165"/>
            <a:ext cx="582005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GVHD: TS. </a:t>
            </a:r>
            <a:r>
              <a:rPr lang="en-US" sz="1800" b="1" dirty="0" err="1">
                <a:solidFill>
                  <a:schemeClr val="dk1"/>
                </a:solidFill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Hàn</a:t>
            </a:r>
            <a:r>
              <a:rPr lang="en-US" sz="1800" b="1" dirty="0">
                <a:solidFill>
                  <a:schemeClr val="dk1"/>
                </a:solidFill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Huy</a:t>
            </a:r>
            <a:r>
              <a:rPr lang="en-US" sz="1800" b="1" dirty="0">
                <a:solidFill>
                  <a:schemeClr val="dk1"/>
                </a:solidFill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Dũng</a:t>
            </a:r>
            <a:endParaRPr sz="1800" b="1" dirty="0">
              <a:solidFill>
                <a:schemeClr val="dk1"/>
              </a:solidFill>
              <a:latin typeface="Montserrat" panose="00000500000000000000" pitchFamily="50" charset="0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653764D-D247-45EC-A6E5-FF2D9D43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19" y="-184967"/>
            <a:ext cx="8026400" cy="1325563"/>
          </a:xfrm>
        </p:spPr>
        <p:txBody>
          <a:bodyPr/>
          <a:lstStyle/>
          <a:p>
            <a:r>
              <a:rPr lang="en-US" dirty="0">
                <a:latin typeface="Montserrat" panose="00000500000000000000" pitchFamily="50" charset="0"/>
              </a:rPr>
              <a:t>6. </a:t>
            </a:r>
            <a:r>
              <a:rPr lang="en-US" dirty="0" err="1">
                <a:latin typeface="Montserrat" panose="00000500000000000000" pitchFamily="50" charset="0"/>
              </a:rPr>
              <a:t>Cấu</a:t>
            </a:r>
            <a:r>
              <a:rPr lang="en-US" dirty="0">
                <a:latin typeface="Montserrat" panose="00000500000000000000" pitchFamily="50" charset="0"/>
              </a:rPr>
              <a:t> </a:t>
            </a:r>
            <a:r>
              <a:rPr lang="en-US" dirty="0" err="1">
                <a:latin typeface="Montserrat" panose="00000500000000000000" pitchFamily="50" charset="0"/>
              </a:rPr>
              <a:t>trúc</a:t>
            </a:r>
            <a:r>
              <a:rPr lang="en-US" dirty="0">
                <a:latin typeface="Montserrat" panose="00000500000000000000" pitchFamily="50" charset="0"/>
              </a:rPr>
              <a:t> </a:t>
            </a:r>
            <a:r>
              <a:rPr lang="en-US" dirty="0" err="1">
                <a:latin typeface="Montserrat" panose="00000500000000000000" pitchFamily="50" charset="0"/>
              </a:rPr>
              <a:t>HĐH</a:t>
            </a:r>
            <a:r>
              <a:rPr lang="en-US" dirty="0">
                <a:latin typeface="Montserrat" panose="00000500000000000000" pitchFamily="50" charset="0"/>
              </a:rPr>
              <a:t> Linux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AA93DE-147F-46AA-80D1-BDA284D4E0B3}"/>
              </a:ext>
            </a:extLst>
          </p:cNvPr>
          <p:cNvSpPr txBox="1"/>
          <p:nvPr/>
        </p:nvSpPr>
        <p:spPr>
          <a:xfrm>
            <a:off x="390617" y="1613118"/>
            <a:ext cx="824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72400-1086-4611-9DA8-02ECCD181781}"/>
              </a:ext>
            </a:extLst>
          </p:cNvPr>
          <p:cNvSpPr txBox="1"/>
          <p:nvPr/>
        </p:nvSpPr>
        <p:spPr>
          <a:xfrm>
            <a:off x="390617" y="1032874"/>
            <a:ext cx="8450864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2000" b="1" dirty="0">
                <a:latin typeface="Montserrat" panose="00000500000000000000" pitchFamily="50" charset="0"/>
              </a:rPr>
              <a:t>6</a:t>
            </a:r>
            <a:r>
              <a:rPr lang="en-US" sz="2000" b="1" i="0" dirty="0">
                <a:effectLst/>
                <a:latin typeface="Montserrat" panose="00000500000000000000" pitchFamily="50" charset="0"/>
              </a:rPr>
              <a:t>.2. Shell</a:t>
            </a:r>
          </a:p>
          <a:p>
            <a:pPr algn="l"/>
            <a:endParaRPr lang="en-US" sz="2000" b="1" i="0" dirty="0">
              <a:effectLst/>
              <a:latin typeface="Montserrat" panose="00000500000000000000" pitchFamily="50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b="0" i="0" dirty="0" err="1">
                <a:effectLst/>
                <a:latin typeface="Montserrat" panose="00000500000000000000" pitchFamily="50" charset="0"/>
              </a:rPr>
              <a:t>Việc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thao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tác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trực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tiếp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tới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kernel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là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rất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phức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tạp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và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đòi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hỏi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kỹ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thuật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cao.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Để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tránh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sự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phức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tạp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cho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người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sử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dụng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và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để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bảo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vệ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kernel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từ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những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sai </a:t>
            </a:r>
            <a:r>
              <a:rPr lang="en-US" dirty="0">
                <a:latin typeface="Montserrat" panose="00000500000000000000" pitchFamily="50" charset="0"/>
              </a:rPr>
              <a:t>s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ót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của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người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sử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dụng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,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shell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được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xây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dựng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thành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lớp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bao quanh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kernel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.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Người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sử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dụng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gửi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y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êu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cầu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tới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shell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,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shell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biên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dịch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chúng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và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sau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đó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gửi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tới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kernel</a:t>
            </a:r>
            <a:endParaRPr lang="en-US" b="0" i="0" dirty="0">
              <a:effectLst/>
              <a:latin typeface="Montserrat" panose="00000500000000000000" pitchFamily="50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vi-VN" b="0" i="0" dirty="0">
              <a:effectLst/>
              <a:latin typeface="Montserrat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effectLst/>
                <a:latin typeface="Montserrat" panose="00000500000000000000" pitchFamily="50" charset="0"/>
              </a:rPr>
              <a:t>Chức</a:t>
            </a:r>
            <a:r>
              <a:rPr lang="en-US" b="1" i="1" dirty="0">
                <a:effectLst/>
                <a:latin typeface="Montserrat" panose="00000500000000000000" pitchFamily="50" charset="0"/>
              </a:rPr>
              <a:t> </a:t>
            </a:r>
            <a:r>
              <a:rPr lang="en-US" b="1" i="1" dirty="0" err="1">
                <a:effectLst/>
                <a:latin typeface="Montserrat" panose="00000500000000000000" pitchFamily="50" charset="0"/>
              </a:rPr>
              <a:t>năng</a:t>
            </a:r>
            <a:r>
              <a:rPr lang="en-US" b="1" i="1" dirty="0">
                <a:effectLst/>
                <a:latin typeface="Montserrat" panose="00000500000000000000" pitchFamily="50" charset="0"/>
              </a:rPr>
              <a:t> </a:t>
            </a:r>
            <a:r>
              <a:rPr lang="en-US" b="1" i="1" dirty="0" err="1">
                <a:effectLst/>
                <a:latin typeface="Montserrat" panose="00000500000000000000" pitchFamily="50" charset="0"/>
              </a:rPr>
              <a:t>của</a:t>
            </a:r>
            <a:r>
              <a:rPr lang="en-US" b="1" i="1" dirty="0">
                <a:effectLst/>
                <a:latin typeface="Montserrat" panose="00000500000000000000" pitchFamily="50" charset="0"/>
              </a:rPr>
              <a:t> 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Montserrat" panose="00000500000000000000" pitchFamily="50" charset="0"/>
            </a:endParaRPr>
          </a:p>
          <a:p>
            <a:pPr marL="285750" lvl="5" indent="-285750">
              <a:buFont typeface="Courier New" panose="02070309020205020404" pitchFamily="49" charset="0"/>
              <a:buChar char="o"/>
            </a:pPr>
            <a:r>
              <a:rPr lang="en-US" b="0" i="0" dirty="0" err="1">
                <a:effectLst/>
                <a:latin typeface="Montserrat" panose="00000500000000000000" pitchFamily="50" charset="0"/>
              </a:rPr>
              <a:t>Thông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dịch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lệnh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.</a:t>
            </a:r>
          </a:p>
          <a:p>
            <a:pPr marL="285750" lvl="3" indent="-285750">
              <a:buFont typeface="Courier New" panose="02070309020205020404" pitchFamily="49" charset="0"/>
              <a:buChar char="o"/>
            </a:pPr>
            <a:r>
              <a:rPr lang="vi-VN" b="0" i="0" dirty="0" err="1">
                <a:effectLst/>
                <a:latin typeface="Montserrat" panose="00000500000000000000" pitchFamily="50" charset="0"/>
              </a:rPr>
              <a:t>Khởi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tạo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chương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trình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.</a:t>
            </a:r>
            <a:endParaRPr lang="en-US" b="0" i="0" dirty="0">
              <a:effectLst/>
              <a:latin typeface="Montserrat" panose="00000500000000000000" pitchFamily="50" charset="0"/>
            </a:endParaRPr>
          </a:p>
          <a:p>
            <a:pPr marL="285750" lvl="3" indent="-285750">
              <a:buFont typeface="Courier New" panose="02070309020205020404" pitchFamily="49" charset="0"/>
              <a:buChar char="o"/>
            </a:pPr>
            <a:r>
              <a:rPr lang="vi-VN" b="0" i="0" dirty="0" err="1">
                <a:effectLst/>
                <a:latin typeface="Montserrat" panose="00000500000000000000" pitchFamily="50" charset="0"/>
              </a:rPr>
              <a:t>Định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hướng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vào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ra.</a:t>
            </a:r>
            <a:endParaRPr lang="en-US" dirty="0">
              <a:latin typeface="Montserrat" panose="00000500000000000000" pitchFamily="50" charset="0"/>
            </a:endParaRPr>
          </a:p>
          <a:p>
            <a:pPr marL="285750" lvl="3" indent="-285750">
              <a:buFont typeface="Courier New" panose="02070309020205020404" pitchFamily="49" charset="0"/>
              <a:buChar char="o"/>
            </a:pPr>
            <a:r>
              <a:rPr lang="vi-VN" b="0" i="0" dirty="0" err="1">
                <a:effectLst/>
                <a:latin typeface="Montserrat" panose="00000500000000000000" pitchFamily="50" charset="0"/>
              </a:rPr>
              <a:t>Kết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nối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đường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ống</a:t>
            </a:r>
            <a:endParaRPr lang="en-US" b="0" i="0" dirty="0">
              <a:effectLst/>
              <a:latin typeface="Montserrat" panose="00000500000000000000" pitchFamily="50" charset="0"/>
            </a:endParaRPr>
          </a:p>
          <a:p>
            <a:pPr marL="285750" lvl="3" indent="-285750">
              <a:buFont typeface="Courier New" panose="02070309020205020404" pitchFamily="49" charset="0"/>
              <a:buChar char="o"/>
            </a:pPr>
            <a:r>
              <a:rPr lang="en-US" b="0" i="0" dirty="0">
                <a:effectLst/>
                <a:latin typeface="Montserrat" panose="00000500000000000000" pitchFamily="50" charset="0"/>
              </a:rPr>
              <a:t>Thao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tác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trên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tập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tin</a:t>
            </a:r>
            <a:endParaRPr lang="en-US" dirty="0">
              <a:latin typeface="Montserrat" panose="00000500000000000000" pitchFamily="50" charset="0"/>
            </a:endParaRPr>
          </a:p>
          <a:p>
            <a:pPr marL="285750" lvl="3" indent="-285750">
              <a:buFont typeface="Courier New" panose="02070309020205020404" pitchFamily="49" charset="0"/>
              <a:buChar char="o"/>
            </a:pPr>
            <a:r>
              <a:rPr lang="en-US" b="0" i="0" dirty="0" err="1">
                <a:effectLst/>
                <a:latin typeface="Montserrat" panose="00000500000000000000" pitchFamily="50" charset="0"/>
              </a:rPr>
              <a:t>Duy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trì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các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biến</a:t>
            </a:r>
            <a:endParaRPr lang="en-US" b="0" i="0" dirty="0">
              <a:effectLst/>
              <a:latin typeface="Montserrat" panose="00000500000000000000" pitchFamily="50" charset="0"/>
            </a:endParaRPr>
          </a:p>
          <a:p>
            <a:pPr marL="285750" lvl="3" indent="-285750">
              <a:buFont typeface="Courier New" panose="02070309020205020404" pitchFamily="49" charset="0"/>
              <a:buChar char="o"/>
            </a:pPr>
            <a:r>
              <a:rPr lang="vi-VN" b="0" i="0" dirty="0" err="1">
                <a:effectLst/>
                <a:latin typeface="Montserrat" panose="00000500000000000000" pitchFamily="50" charset="0"/>
              </a:rPr>
              <a:t>Điều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khiển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môi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trường</a:t>
            </a:r>
            <a:endParaRPr lang="en-US" dirty="0">
              <a:latin typeface="Montserrat" panose="00000500000000000000" pitchFamily="50" charset="0"/>
            </a:endParaRPr>
          </a:p>
          <a:p>
            <a:pPr marL="285750" lvl="3" indent="-285750">
              <a:buFont typeface="Courier New" panose="02070309020205020404" pitchFamily="49" charset="0"/>
              <a:buChar char="o"/>
            </a:pPr>
            <a:r>
              <a:rPr lang="en-US" b="0" i="0" dirty="0" err="1">
                <a:effectLst/>
                <a:latin typeface="Montserrat" panose="00000500000000000000" pitchFamily="50" charset="0"/>
              </a:rPr>
              <a:t>Lập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trình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shell.</a:t>
            </a:r>
          </a:p>
          <a:p>
            <a:endParaRPr lang="en-US" dirty="0">
              <a:latin typeface="Montserrat" panose="00000500000000000000" pitchFamily="50" charset="0"/>
            </a:endParaRPr>
          </a:p>
        </p:txBody>
      </p:sp>
      <p:pic>
        <p:nvPicPr>
          <p:cNvPr id="2050" name="Picture 2" descr="Bash shell có mặt hơn 30 năm và vẫn còn là shell phổ biến nhất trên các hệ  thống Linux">
            <a:extLst>
              <a:ext uri="{FF2B5EF4-FFF2-40B4-BE49-F238E27FC236}">
                <a16:creationId xmlns:a16="http://schemas.microsoft.com/office/drawing/2014/main" id="{9B0D15D9-9561-498D-8828-9DF84A757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63" y="2607603"/>
            <a:ext cx="5232018" cy="294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91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653764D-D247-45EC-A6E5-FF2D9D43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19" y="-184967"/>
            <a:ext cx="8026400" cy="1325563"/>
          </a:xfrm>
        </p:spPr>
        <p:txBody>
          <a:bodyPr/>
          <a:lstStyle/>
          <a:p>
            <a:r>
              <a:rPr lang="en-US" dirty="0">
                <a:latin typeface="Montserrat" panose="00000500000000000000" pitchFamily="50" charset="0"/>
              </a:rPr>
              <a:t>6. </a:t>
            </a:r>
            <a:r>
              <a:rPr lang="en-US" dirty="0" err="1">
                <a:latin typeface="Montserrat" panose="00000500000000000000" pitchFamily="50" charset="0"/>
              </a:rPr>
              <a:t>Cấu</a:t>
            </a:r>
            <a:r>
              <a:rPr lang="en-US" dirty="0">
                <a:latin typeface="Montserrat" panose="00000500000000000000" pitchFamily="50" charset="0"/>
              </a:rPr>
              <a:t> </a:t>
            </a:r>
            <a:r>
              <a:rPr lang="en-US" dirty="0" err="1">
                <a:latin typeface="Montserrat" panose="00000500000000000000" pitchFamily="50" charset="0"/>
              </a:rPr>
              <a:t>trúc</a:t>
            </a:r>
            <a:r>
              <a:rPr lang="en-US" dirty="0">
                <a:latin typeface="Montserrat" panose="00000500000000000000" pitchFamily="50" charset="0"/>
              </a:rPr>
              <a:t> </a:t>
            </a:r>
            <a:r>
              <a:rPr lang="en-US" dirty="0" err="1">
                <a:latin typeface="Montserrat" panose="00000500000000000000" pitchFamily="50" charset="0"/>
              </a:rPr>
              <a:t>HĐH</a:t>
            </a:r>
            <a:r>
              <a:rPr lang="en-US" dirty="0">
                <a:latin typeface="Montserrat" panose="00000500000000000000" pitchFamily="50" charset="0"/>
              </a:rPr>
              <a:t> Linux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EBFD8-E051-4DA9-9460-366031807C89}"/>
              </a:ext>
            </a:extLst>
          </p:cNvPr>
          <p:cNvSpPr txBox="1"/>
          <p:nvPr/>
        </p:nvSpPr>
        <p:spPr>
          <a:xfrm>
            <a:off x="426128" y="1708767"/>
            <a:ext cx="846861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Hiện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nay trên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hệ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điều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hành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Linux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người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ta đang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sử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dụng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chủ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yếu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ba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loại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shell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sau: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Bourne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shell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,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Korn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shell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, C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shell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.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Bảng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sau so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sánh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giữa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3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loại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shell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(Theo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tài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liệu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Linux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UNLEASHED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–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Sams</a:t>
            </a:r>
            <a:r>
              <a:rPr lang="en-US" sz="16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Development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Team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-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SAMS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sz="16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Publishibng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DCCA86-527E-4168-9105-38465880A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34" y="3018222"/>
            <a:ext cx="6743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8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653764D-D247-45EC-A6E5-FF2D9D43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19" y="-184967"/>
            <a:ext cx="8026400" cy="1325563"/>
          </a:xfrm>
        </p:spPr>
        <p:txBody>
          <a:bodyPr/>
          <a:lstStyle/>
          <a:p>
            <a:r>
              <a:rPr lang="en-US" dirty="0">
                <a:latin typeface="Montserrat" panose="00000500000000000000" pitchFamily="50" charset="0"/>
              </a:rPr>
              <a:t>6. </a:t>
            </a:r>
            <a:r>
              <a:rPr lang="en-US" dirty="0" err="1">
                <a:latin typeface="Montserrat" panose="00000500000000000000" pitchFamily="50" charset="0"/>
              </a:rPr>
              <a:t>Cấu</a:t>
            </a:r>
            <a:r>
              <a:rPr lang="en-US" dirty="0">
                <a:latin typeface="Montserrat" panose="00000500000000000000" pitchFamily="50" charset="0"/>
              </a:rPr>
              <a:t> </a:t>
            </a:r>
            <a:r>
              <a:rPr lang="en-US" dirty="0" err="1">
                <a:latin typeface="Montserrat" panose="00000500000000000000" pitchFamily="50" charset="0"/>
              </a:rPr>
              <a:t>trúc</a:t>
            </a:r>
            <a:r>
              <a:rPr lang="en-US" dirty="0">
                <a:latin typeface="Montserrat" panose="00000500000000000000" pitchFamily="50" charset="0"/>
              </a:rPr>
              <a:t> </a:t>
            </a:r>
            <a:r>
              <a:rPr lang="en-US" dirty="0" err="1">
                <a:latin typeface="Montserrat" panose="00000500000000000000" pitchFamily="50" charset="0"/>
              </a:rPr>
              <a:t>HĐH</a:t>
            </a:r>
            <a:r>
              <a:rPr lang="en-US" dirty="0">
                <a:latin typeface="Montserrat" panose="00000500000000000000" pitchFamily="50" charset="0"/>
              </a:rPr>
              <a:t> Linux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EBFD8-E051-4DA9-9460-366031807C89}"/>
              </a:ext>
            </a:extLst>
          </p:cNvPr>
          <p:cNvSpPr txBox="1"/>
          <p:nvPr/>
        </p:nvSpPr>
        <p:spPr>
          <a:xfrm>
            <a:off x="372862" y="1140596"/>
            <a:ext cx="84686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ontserrat" panose="00000500000000000000" pitchFamily="50" charset="0"/>
              </a:rPr>
              <a:t>6</a:t>
            </a:r>
            <a:r>
              <a:rPr lang="en-US" sz="2000" b="1" i="0" dirty="0">
                <a:effectLst/>
                <a:latin typeface="Montserrat" panose="00000500000000000000" pitchFamily="50" charset="0"/>
              </a:rPr>
              <a:t>.3. User, application:</a:t>
            </a:r>
          </a:p>
          <a:p>
            <a:endParaRPr lang="en-US" sz="2000" b="1" i="0" dirty="0">
              <a:effectLst/>
              <a:latin typeface="Montserrat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là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các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ứng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dụng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,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phần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mềm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,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và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tiện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ích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mà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người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dùng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cài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đặt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trên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máy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và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sử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dụng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nó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hằng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n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gà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y</a:t>
            </a:r>
            <a:endParaRPr lang="en-US" b="0" i="0" dirty="0"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Ứng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dụng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bao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gồm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mọi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thứ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,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từ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các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công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cụ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máy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tính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để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bàn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và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ngôn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ngữ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lập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trình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cho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đến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các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bộ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kinh doanh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nhiều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người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dùng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.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Hầu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hết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các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bản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phân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phối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Linux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cung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cấp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một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cơ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sở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dữ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liệu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trung tâm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để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tìm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kiếm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và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tải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xuống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các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ứng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dụng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bổ</a:t>
            </a:r>
            <a:r>
              <a:rPr lang="vi-VN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 sung.</a:t>
            </a:r>
          </a:p>
          <a:p>
            <a:endParaRPr lang="en-US" dirty="0">
              <a:latin typeface="Montserrat" panose="00000500000000000000" pitchFamily="50" charset="0"/>
            </a:endParaRPr>
          </a:p>
        </p:txBody>
      </p:sp>
      <p:pic>
        <p:nvPicPr>
          <p:cNvPr id="1026" name="Picture 2" descr="How to Create a .Desktop File For Your Application in Linux - Make Tech  Easier">
            <a:extLst>
              <a:ext uri="{FF2B5EF4-FFF2-40B4-BE49-F238E27FC236}">
                <a16:creationId xmlns:a16="http://schemas.microsoft.com/office/drawing/2014/main" id="{03B9C4A8-2034-4BAA-9D41-99E089C4E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342" y="3429000"/>
            <a:ext cx="5926754" cy="296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47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9/12/2021</a:t>
            </a:r>
            <a:endParaRPr/>
          </a:p>
        </p:txBody>
      </p:sp>
      <p:sp>
        <p:nvSpPr>
          <p:cNvPr id="348" name="Google Shape;348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Hệ thống nhúng và thiết kế giao tiếp nhúng </a:t>
            </a:r>
            <a:endParaRPr/>
          </a:p>
        </p:txBody>
      </p:sp>
      <p:sp>
        <p:nvSpPr>
          <p:cNvPr id="349" name="Google Shape;349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50" name="Google Shape;350;p25"/>
          <p:cNvSpPr txBox="1">
            <a:spLocks noGrp="1"/>
          </p:cNvSpPr>
          <p:nvPr>
            <p:ph type="ctrTitle"/>
          </p:nvPr>
        </p:nvSpPr>
        <p:spPr>
          <a:xfrm>
            <a:off x="1143000" y="2351302"/>
            <a:ext cx="685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Times New Roman"/>
              <a:buNone/>
            </a:pPr>
            <a:r>
              <a:rPr lang="en-US" sz="4000" i="1" dirty="0">
                <a:latin typeface="Montserrat" panose="00000500000000000000" pitchFamily="50" charset="0"/>
                <a:ea typeface="Times New Roman"/>
                <a:cs typeface="Times New Roman"/>
                <a:sym typeface="Times New Roman"/>
              </a:rPr>
              <a:t>Thank for watching !</a:t>
            </a:r>
            <a:endParaRPr sz="4000" i="1" dirty="0">
              <a:latin typeface="Montserrat" panose="00000500000000000000" pitchFamily="50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68ACE6-C84B-464E-B7EE-4B257BC5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62" y="-229357"/>
            <a:ext cx="8026400" cy="1325563"/>
          </a:xfrm>
        </p:spPr>
        <p:txBody>
          <a:bodyPr/>
          <a:lstStyle/>
          <a:p>
            <a:r>
              <a:rPr lang="en-US" dirty="0">
                <a:latin typeface="Montserrat" panose="00000500000000000000" pitchFamily="50" charset="0"/>
              </a:rPr>
              <a:t>1. </a:t>
            </a:r>
            <a:r>
              <a:rPr lang="en-US" dirty="0" err="1">
                <a:latin typeface="Montserrat" panose="00000500000000000000" pitchFamily="50" charset="0"/>
              </a:rPr>
              <a:t>HĐH</a:t>
            </a:r>
            <a:r>
              <a:rPr lang="en-US" dirty="0">
                <a:latin typeface="Montserrat" panose="00000500000000000000" pitchFamily="50" charset="0"/>
              </a:rPr>
              <a:t> Linux là </a:t>
            </a:r>
            <a:r>
              <a:rPr lang="en-US" dirty="0" err="1">
                <a:latin typeface="Montserrat" panose="00000500000000000000" pitchFamily="50" charset="0"/>
              </a:rPr>
              <a:t>gi</a:t>
            </a:r>
            <a:r>
              <a:rPr lang="en-US" dirty="0">
                <a:latin typeface="Montserrat" panose="00000500000000000000" pitchFamily="50" charset="0"/>
              </a:rPr>
              <a:t>̀?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500632-4225-4E6B-A6C8-7C6F32DA2E26}"/>
              </a:ext>
            </a:extLst>
          </p:cNvPr>
          <p:cNvSpPr txBox="1"/>
          <p:nvPr/>
        </p:nvSpPr>
        <p:spPr>
          <a:xfrm>
            <a:off x="444562" y="1022712"/>
            <a:ext cx="84604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 panose="00000500000000000000" pitchFamily="50" charset="0"/>
              </a:rPr>
              <a:t>Linux là </a:t>
            </a:r>
            <a:r>
              <a:rPr lang="en-US" sz="1800" dirty="0" err="1">
                <a:latin typeface="Montserrat" panose="00000500000000000000" pitchFamily="50" charset="0"/>
              </a:rPr>
              <a:t>một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HĐH</a:t>
            </a:r>
            <a:r>
              <a:rPr lang="en-US" sz="1800" dirty="0">
                <a:latin typeface="Montserrat" panose="00000500000000000000" pitchFamily="50" charset="0"/>
              </a:rPr>
              <a:t> mã </a:t>
            </a:r>
            <a:r>
              <a:rPr lang="en-US" sz="1800" dirty="0" err="1">
                <a:latin typeface="Montserrat" panose="00000500000000000000" pitchFamily="50" charset="0"/>
              </a:rPr>
              <a:t>nguồn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mơ</a:t>
            </a:r>
            <a:r>
              <a:rPr lang="en-US" sz="1800" dirty="0">
                <a:latin typeface="Montserrat" panose="00000500000000000000" pitchFamily="50" charset="0"/>
              </a:rPr>
              <a:t>̉ , là </a:t>
            </a:r>
            <a:r>
              <a:rPr lang="en-US" sz="1800" dirty="0" err="1">
                <a:latin typeface="Montserrat" panose="00000500000000000000" pitchFamily="50" charset="0"/>
              </a:rPr>
              <a:t>phần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mềm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trực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tiếp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quản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ly</a:t>
            </a:r>
            <a:r>
              <a:rPr lang="en-US" sz="1800" dirty="0">
                <a:latin typeface="Montserrat" panose="00000500000000000000" pitchFamily="50" charset="0"/>
              </a:rPr>
              <a:t>́ </a:t>
            </a:r>
            <a:r>
              <a:rPr lang="en-US" sz="1800" dirty="0" err="1">
                <a:latin typeface="Montserrat" panose="00000500000000000000" pitchFamily="50" charset="0"/>
              </a:rPr>
              <a:t>phần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cứng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va</a:t>
            </a:r>
            <a:r>
              <a:rPr lang="en-US" sz="1800" dirty="0">
                <a:latin typeface="Montserrat" panose="00000500000000000000" pitchFamily="50" charset="0"/>
              </a:rPr>
              <a:t>̀ </a:t>
            </a:r>
            <a:r>
              <a:rPr lang="en-US" sz="1800" dirty="0" err="1">
                <a:latin typeface="Montserrat" panose="00000500000000000000" pitchFamily="50" charset="0"/>
              </a:rPr>
              <a:t>các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nguồn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lực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của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hê</a:t>
            </a:r>
            <a:r>
              <a:rPr lang="en-US" sz="1800" dirty="0">
                <a:latin typeface="Montserrat" panose="00000500000000000000" pitchFamily="50" charset="0"/>
              </a:rPr>
              <a:t>̣ </a:t>
            </a:r>
            <a:r>
              <a:rPr lang="en-US" sz="1800" dirty="0" err="1">
                <a:latin typeface="Montserrat" panose="00000500000000000000" pitchFamily="50" charset="0"/>
              </a:rPr>
              <a:t>thống</a:t>
            </a:r>
            <a:endParaRPr lang="en-US" sz="1800" dirty="0">
              <a:latin typeface="Montserrat" panose="00000500000000000000" pitchFamily="50" charset="0"/>
            </a:endParaRPr>
          </a:p>
          <a:p>
            <a:endParaRPr lang="en-US" sz="1800" dirty="0">
              <a:latin typeface="Montserrat" panose="00000500000000000000" pitchFamily="50" charset="0"/>
            </a:endParaRPr>
          </a:p>
          <a:p>
            <a:endParaRPr lang="en-US" sz="1800" dirty="0">
              <a:latin typeface="Montserrat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Montserrat" panose="00000500000000000000" pitchFamily="50" charset="0"/>
              </a:rPr>
              <a:t>HĐH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nằm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giữa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các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ứng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dụng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va</a:t>
            </a:r>
            <a:r>
              <a:rPr lang="en-US" sz="1800" dirty="0">
                <a:latin typeface="Montserrat" panose="00000500000000000000" pitchFamily="50" charset="0"/>
              </a:rPr>
              <a:t>̀ </a:t>
            </a:r>
            <a:r>
              <a:rPr lang="en-US" sz="1800" dirty="0" err="1">
                <a:latin typeface="Montserrat" panose="00000500000000000000" pitchFamily="50" charset="0"/>
              </a:rPr>
              <a:t>phần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cứng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va</a:t>
            </a:r>
            <a:r>
              <a:rPr lang="en-US" sz="1800" dirty="0">
                <a:latin typeface="Montserrat" panose="00000500000000000000" pitchFamily="50" charset="0"/>
              </a:rPr>
              <a:t>̀ </a:t>
            </a:r>
            <a:r>
              <a:rPr lang="en-US" sz="1800" dirty="0" err="1">
                <a:latin typeface="Montserrat" panose="00000500000000000000" pitchFamily="50" charset="0"/>
              </a:rPr>
              <a:t>tạo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kết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nối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giữa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các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phần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mềm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của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bạn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va</a:t>
            </a:r>
            <a:r>
              <a:rPr lang="en-US" sz="1800" dirty="0">
                <a:latin typeface="Montserrat" panose="00000500000000000000" pitchFamily="50" charset="0"/>
              </a:rPr>
              <a:t>̀ </a:t>
            </a:r>
            <a:r>
              <a:rPr lang="en-US" sz="1800" dirty="0" err="1">
                <a:latin typeface="Montserrat" panose="00000500000000000000" pitchFamily="50" charset="0"/>
              </a:rPr>
              <a:t>các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tài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nguyên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vật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ly</a:t>
            </a:r>
            <a:r>
              <a:rPr lang="en-US" sz="1800" dirty="0">
                <a:latin typeface="Montserrat" panose="00000500000000000000" pitchFamily="50" charset="0"/>
              </a:rPr>
              <a:t>́ </a:t>
            </a:r>
            <a:r>
              <a:rPr lang="en-US" sz="1800" dirty="0" err="1">
                <a:latin typeface="Montserrat" panose="00000500000000000000" pitchFamily="50" charset="0"/>
              </a:rPr>
              <a:t>thực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hiện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công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việc</a:t>
            </a:r>
            <a:endParaRPr lang="en-US" sz="1800" dirty="0">
              <a:latin typeface="Montserrat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" panose="00000500000000000000" pitchFamily="50" charset="0"/>
            </a:endParaRPr>
          </a:p>
          <a:p>
            <a:endParaRPr lang="en-US" sz="1800" dirty="0">
              <a:latin typeface="Montserrat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 panose="00000500000000000000" pitchFamily="50" charset="0"/>
              </a:rPr>
              <a:t>Linux là </a:t>
            </a:r>
            <a:r>
              <a:rPr lang="en-US" sz="1800" dirty="0" err="1">
                <a:latin typeface="Montserrat" panose="00000500000000000000" pitchFamily="50" charset="0"/>
              </a:rPr>
              <a:t>hê</a:t>
            </a:r>
            <a:r>
              <a:rPr lang="en-US" sz="1800" dirty="0">
                <a:latin typeface="Montserrat" panose="00000500000000000000" pitchFamily="50" charset="0"/>
              </a:rPr>
              <a:t>̣ </a:t>
            </a:r>
            <a:r>
              <a:rPr lang="en-US" sz="1800" dirty="0" err="1">
                <a:latin typeface="Montserrat" panose="00000500000000000000" pitchFamily="50" charset="0"/>
              </a:rPr>
              <a:t>điều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hành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đa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người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dùng</a:t>
            </a:r>
            <a:r>
              <a:rPr lang="en-US" sz="1800" dirty="0">
                <a:latin typeface="Montserrat" panose="00000500000000000000" pitchFamily="50" charset="0"/>
              </a:rPr>
              <a:t> , </a:t>
            </a:r>
            <a:r>
              <a:rPr lang="en-US" sz="1800" dirty="0" err="1">
                <a:latin typeface="Montserrat" panose="00000500000000000000" pitchFamily="50" charset="0"/>
              </a:rPr>
              <a:t>nghĩa</a:t>
            </a:r>
            <a:r>
              <a:rPr lang="en-US" sz="1800" dirty="0">
                <a:latin typeface="Montserrat" panose="00000500000000000000" pitchFamily="50" charset="0"/>
              </a:rPr>
              <a:t> là </a:t>
            </a:r>
            <a:r>
              <a:rPr lang="en-US" sz="1800" dirty="0" err="1">
                <a:latin typeface="Montserrat" panose="00000500000000000000" pitchFamily="50" charset="0"/>
              </a:rPr>
              <a:t>nhiều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người</a:t>
            </a:r>
            <a:r>
              <a:rPr lang="en-US" sz="1800" dirty="0">
                <a:latin typeface="Montserrat" panose="00000500000000000000" pitchFamily="50" charset="0"/>
              </a:rPr>
              <a:t> có </a:t>
            </a:r>
            <a:r>
              <a:rPr lang="en-US" sz="1800" dirty="0" err="1">
                <a:latin typeface="Montserrat" panose="00000500000000000000" pitchFamily="50" charset="0"/>
              </a:rPr>
              <a:t>thê</a:t>
            </a:r>
            <a:r>
              <a:rPr lang="en-US" sz="1800" dirty="0">
                <a:latin typeface="Montserrat" panose="00000500000000000000" pitchFamily="50" charset="0"/>
              </a:rPr>
              <a:t>̉ </a:t>
            </a:r>
            <a:r>
              <a:rPr lang="en-US" sz="1800" dirty="0" err="1">
                <a:latin typeface="Montserrat" panose="00000500000000000000" pitchFamily="50" charset="0"/>
              </a:rPr>
              <a:t>đăng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nhập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va</a:t>
            </a:r>
            <a:r>
              <a:rPr lang="en-US" sz="1800" dirty="0">
                <a:latin typeface="Montserrat" panose="00000500000000000000" pitchFamily="50" charset="0"/>
              </a:rPr>
              <a:t>̀ </a:t>
            </a:r>
            <a:r>
              <a:rPr lang="en-US" sz="1800" dirty="0" err="1">
                <a:latin typeface="Montserrat" panose="00000500000000000000" pitchFamily="50" charset="0"/>
              </a:rPr>
              <a:t>cùng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lúc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sư</a:t>
            </a:r>
            <a:r>
              <a:rPr lang="en-US" sz="1800" dirty="0">
                <a:latin typeface="Montserrat" panose="00000500000000000000" pitchFamily="50" charset="0"/>
              </a:rPr>
              <a:t>̉ </a:t>
            </a:r>
            <a:r>
              <a:rPr lang="en-US" sz="1800" dirty="0" err="1">
                <a:latin typeface="Montserrat" panose="00000500000000000000" pitchFamily="50" charset="0"/>
              </a:rPr>
              <a:t>dụng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một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hê</a:t>
            </a:r>
            <a:r>
              <a:rPr lang="en-US" sz="1800" dirty="0">
                <a:latin typeface="Montserrat" panose="00000500000000000000" pitchFamily="50" charset="0"/>
              </a:rPr>
              <a:t>̣ </a:t>
            </a:r>
            <a:r>
              <a:rPr lang="en-US" sz="1800" dirty="0" err="1">
                <a:latin typeface="Montserrat" panose="00000500000000000000" pitchFamily="50" charset="0"/>
              </a:rPr>
              <a:t>thống</a:t>
            </a:r>
            <a:r>
              <a:rPr lang="en-US" sz="1800" dirty="0">
                <a:latin typeface="Montserrat" panose="00000500000000000000" pitchFamily="50" charset="0"/>
              </a:rPr>
              <a:t>. </a:t>
            </a:r>
            <a:r>
              <a:rPr lang="en-US" sz="1800" dirty="0" err="1">
                <a:latin typeface="Montserrat" panose="00000500000000000000" pitchFamily="50" charset="0"/>
              </a:rPr>
              <a:t>Với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ưu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điểm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này</a:t>
            </a:r>
            <a:r>
              <a:rPr lang="en-US" sz="1800" dirty="0">
                <a:latin typeface="Montserrat" panose="00000500000000000000" pitchFamily="50" charset="0"/>
              </a:rPr>
              <a:t>, </a:t>
            </a:r>
            <a:r>
              <a:rPr lang="en-US" sz="1800" dirty="0" err="1">
                <a:latin typeface="Montserrat" panose="00000500000000000000" pitchFamily="50" charset="0"/>
              </a:rPr>
              <a:t>chúng</a:t>
            </a:r>
            <a:r>
              <a:rPr lang="en-US" sz="1800" dirty="0">
                <a:latin typeface="Montserrat" panose="00000500000000000000" pitchFamily="50" charset="0"/>
              </a:rPr>
              <a:t> ta có </a:t>
            </a:r>
            <a:r>
              <a:rPr lang="en-US" sz="1800" dirty="0" err="1">
                <a:latin typeface="Montserrat" panose="00000500000000000000" pitchFamily="50" charset="0"/>
              </a:rPr>
              <a:t>thê</a:t>
            </a:r>
            <a:r>
              <a:rPr lang="en-US" sz="1800" dirty="0">
                <a:latin typeface="Montserrat" panose="00000500000000000000" pitchFamily="50" charset="0"/>
              </a:rPr>
              <a:t>̉ </a:t>
            </a:r>
            <a:r>
              <a:rPr lang="en-US" sz="1800" dirty="0" err="1">
                <a:latin typeface="Montserrat" panose="00000500000000000000" pitchFamily="50" charset="0"/>
              </a:rPr>
              <a:t>giảm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thiểu</a:t>
            </a:r>
            <a:r>
              <a:rPr lang="en-US" sz="1800" dirty="0">
                <a:latin typeface="Montserrat" panose="00000500000000000000" pitchFamily="50" charset="0"/>
              </a:rPr>
              <a:t> chi phí </a:t>
            </a:r>
            <a:r>
              <a:rPr lang="en-US" sz="1800" dirty="0" err="1">
                <a:latin typeface="Montserrat" panose="00000500000000000000" pitchFamily="50" charset="0"/>
              </a:rPr>
              <a:t>đầu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tư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máy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móc</a:t>
            </a:r>
            <a:r>
              <a:rPr lang="en-US" sz="1800" dirty="0">
                <a:latin typeface="Montserrat" panose="00000500000000000000" pitchFamily="50" charset="0"/>
              </a:rPr>
              <a:t> </a:t>
            </a:r>
            <a:r>
              <a:rPr lang="en-US" sz="1800" dirty="0" err="1">
                <a:latin typeface="Montserrat" panose="00000500000000000000" pitchFamily="50" charset="0"/>
              </a:rPr>
              <a:t>va</a:t>
            </a:r>
            <a:r>
              <a:rPr lang="en-US" sz="1800" dirty="0">
                <a:latin typeface="Montserrat" panose="00000500000000000000" pitchFamily="50" charset="0"/>
              </a:rPr>
              <a:t>̀ </a:t>
            </a:r>
            <a:r>
              <a:rPr lang="en-US" sz="1800" dirty="0" err="1">
                <a:latin typeface="Montserrat" panose="00000500000000000000" pitchFamily="50" charset="0"/>
              </a:rPr>
              <a:t>thiết</a:t>
            </a:r>
            <a:r>
              <a:rPr lang="en-US" sz="1800" dirty="0">
                <a:latin typeface="Montserrat" panose="00000500000000000000" pitchFamily="50" charset="0"/>
              </a:rPr>
              <a:t> bị</a:t>
            </a:r>
          </a:p>
        </p:txBody>
      </p:sp>
      <p:pic>
        <p:nvPicPr>
          <p:cNvPr id="2050" name="Picture 2" descr="Hệ điều hành Linux là gì? Có công dụng ra sao? Dùng cho sản phẩm nào?">
            <a:extLst>
              <a:ext uri="{FF2B5EF4-FFF2-40B4-BE49-F238E27FC236}">
                <a16:creationId xmlns:a16="http://schemas.microsoft.com/office/drawing/2014/main" id="{362190E4-467F-4A0B-9E88-3A0115D35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46" y="4265627"/>
            <a:ext cx="5368401" cy="259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6AE3F-BCBE-4CC8-9B97-90F117DED4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AD91AD7D-3BE4-4080-A6A9-AE4AB658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12" y="-400433"/>
            <a:ext cx="7094923" cy="16907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 dirty="0">
                <a:solidFill>
                  <a:schemeClr val="bg1"/>
                </a:solidFill>
                <a:latin typeface="Montserrat" panose="00000500000000000000" pitchFamily="50" charset="0"/>
                <a:ea typeface="+mj-ea"/>
                <a:cs typeface="+mj-cs"/>
              </a:rPr>
              <a:t>2. </a:t>
            </a:r>
            <a:r>
              <a:rPr lang="en-US" kern="1200" dirty="0" err="1">
                <a:solidFill>
                  <a:schemeClr val="bg1"/>
                </a:solidFill>
                <a:latin typeface="Montserrat" panose="00000500000000000000" pitchFamily="50" charset="0"/>
                <a:ea typeface="+mj-ea"/>
                <a:cs typeface="+mj-cs"/>
              </a:rPr>
              <a:t>Các</a:t>
            </a:r>
            <a:r>
              <a:rPr lang="en-US" kern="1200" dirty="0">
                <a:solidFill>
                  <a:schemeClr val="bg1"/>
                </a:solidFill>
                <a:latin typeface="Montserrat" panose="00000500000000000000" pitchFamily="50" charset="0"/>
                <a:ea typeface="+mj-ea"/>
                <a:cs typeface="+mj-cs"/>
              </a:rPr>
              <a:t> distro </a:t>
            </a:r>
            <a:r>
              <a:rPr lang="en-US" kern="1200" dirty="0" err="1">
                <a:solidFill>
                  <a:schemeClr val="bg1"/>
                </a:solidFill>
                <a:latin typeface="Montserrat" panose="00000500000000000000" pitchFamily="50" charset="0"/>
                <a:ea typeface="+mj-ea"/>
                <a:cs typeface="+mj-cs"/>
              </a:rPr>
              <a:t>phổ</a:t>
            </a:r>
            <a:r>
              <a:rPr lang="en-US" kern="1200" dirty="0">
                <a:solidFill>
                  <a:schemeClr val="bg1"/>
                </a:solidFill>
                <a:latin typeface="Montserrat" panose="00000500000000000000" pitchFamily="50" charset="0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Montserrat" panose="00000500000000000000" pitchFamily="50" charset="0"/>
                <a:ea typeface="+mj-ea"/>
                <a:cs typeface="+mj-cs"/>
              </a:rPr>
              <a:t>biến</a:t>
            </a:r>
            <a:r>
              <a:rPr lang="en-US" kern="1200" dirty="0">
                <a:solidFill>
                  <a:schemeClr val="bg1"/>
                </a:solidFill>
                <a:latin typeface="Montserrat" panose="00000500000000000000" pitchFamily="50" charset="0"/>
                <a:ea typeface="+mj-ea"/>
                <a:cs typeface="+mj-cs"/>
              </a:rPr>
              <a:t> Linux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87929-8D38-460E-9E6A-654D6242869D}"/>
              </a:ext>
            </a:extLst>
          </p:cNvPr>
          <p:cNvSpPr txBox="1"/>
          <p:nvPr/>
        </p:nvSpPr>
        <p:spPr>
          <a:xfrm>
            <a:off x="49068" y="2691205"/>
            <a:ext cx="4233724" cy="3721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 err="1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rPr>
              <a:t>Desbian</a:t>
            </a:r>
            <a:endParaRPr lang="en-US" sz="2400" b="0" i="0" kern="1200" dirty="0">
              <a:solidFill>
                <a:schemeClr val="tx1"/>
              </a:solidFill>
              <a:effectLst/>
              <a:latin typeface="Montserrat" panose="00000500000000000000" pitchFamily="50" charset="0"/>
              <a:ea typeface="+mn-ea"/>
              <a:cs typeface="+mn-cs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Ubuntu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rPr>
              <a:t>RedHat Enterprise Linux</a:t>
            </a:r>
            <a:endParaRPr lang="en-US" sz="2400" b="0" i="0" kern="1200" dirty="0">
              <a:solidFill>
                <a:schemeClr val="tx1"/>
              </a:solidFill>
              <a:effectLst/>
              <a:latin typeface="Montserrat" panose="00000500000000000000" pitchFamily="50" charset="0"/>
              <a:ea typeface="+mn-ea"/>
              <a:cs typeface="+mn-cs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rPr>
              <a:t>CentOS</a:t>
            </a:r>
            <a:endParaRPr lang="en-US" sz="2400" b="0" i="0" kern="1200" dirty="0">
              <a:solidFill>
                <a:schemeClr val="tx1"/>
              </a:solidFill>
              <a:effectLst/>
              <a:latin typeface="Montserrat" panose="00000500000000000000" pitchFamily="50" charset="0"/>
              <a:ea typeface="+mn-ea"/>
              <a:cs typeface="+mn-cs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rPr>
              <a:t>Kali Linux</a:t>
            </a:r>
            <a:endParaRPr lang="en-US" sz="2400" b="0" i="0" kern="1200" dirty="0">
              <a:solidFill>
                <a:schemeClr val="tx1"/>
              </a:solidFill>
              <a:effectLst/>
              <a:latin typeface="Montserrat" panose="00000500000000000000" pitchFamily="50" charset="0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i="0" kern="1200" dirty="0">
              <a:solidFill>
                <a:schemeClr val="tx1"/>
              </a:solidFill>
              <a:effectLst/>
              <a:latin typeface="Montserrat" panose="00000500000000000000" pitchFamily="50" charset="0"/>
              <a:ea typeface="+mn-ea"/>
              <a:cs typeface="+mn-cs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i="0" kern="1200" dirty="0">
              <a:solidFill>
                <a:schemeClr val="tx1"/>
              </a:solidFill>
              <a:effectLst/>
              <a:latin typeface="Montserrat" panose="00000500000000000000" pitchFamily="50" charset="0"/>
              <a:ea typeface="+mn-ea"/>
              <a:cs typeface="+mn-cs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kern="1200" dirty="0">
              <a:solidFill>
                <a:schemeClr val="tx1"/>
              </a:solidFill>
              <a:latin typeface="Montserrat" panose="00000500000000000000" pitchFamily="50" charset="0"/>
              <a:ea typeface="+mn-ea"/>
              <a:cs typeface="+mn-cs"/>
            </a:endParaRPr>
          </a:p>
        </p:txBody>
      </p:sp>
      <p:pic>
        <p:nvPicPr>
          <p:cNvPr id="7" name="Hình ảnh 4">
            <a:extLst>
              <a:ext uri="{FF2B5EF4-FFF2-40B4-BE49-F238E27FC236}">
                <a16:creationId xmlns:a16="http://schemas.microsoft.com/office/drawing/2014/main" id="{FFEF834C-B52A-4CAC-8A50-47FD0D1F1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61" y="1129359"/>
            <a:ext cx="2493839" cy="1415253"/>
          </a:xfrm>
          <a:prstGeom prst="rect">
            <a:avLst/>
          </a:prstGeom>
        </p:spPr>
      </p:pic>
      <p:pic>
        <p:nvPicPr>
          <p:cNvPr id="8" name="Hình ảnh 12">
            <a:extLst>
              <a:ext uri="{FF2B5EF4-FFF2-40B4-BE49-F238E27FC236}">
                <a16:creationId xmlns:a16="http://schemas.microsoft.com/office/drawing/2014/main" id="{B83A2EAE-9B6F-42E8-85DE-835621974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721" y="2800026"/>
            <a:ext cx="1614314" cy="1415253"/>
          </a:xfrm>
          <a:prstGeom prst="rect">
            <a:avLst/>
          </a:prstGeom>
        </p:spPr>
      </p:pic>
      <p:pic>
        <p:nvPicPr>
          <p:cNvPr id="9" name="Hình ảnh 10">
            <a:extLst>
              <a:ext uri="{FF2B5EF4-FFF2-40B4-BE49-F238E27FC236}">
                <a16:creationId xmlns:a16="http://schemas.microsoft.com/office/drawing/2014/main" id="{B4E12062-15E3-44E5-B728-8832779D6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650" y="2800026"/>
            <a:ext cx="1614314" cy="1415253"/>
          </a:xfrm>
          <a:prstGeom prst="rect">
            <a:avLst/>
          </a:prstGeom>
        </p:spPr>
      </p:pic>
      <p:pic>
        <p:nvPicPr>
          <p:cNvPr id="10" name="Hình ảnh 6">
            <a:extLst>
              <a:ext uri="{FF2B5EF4-FFF2-40B4-BE49-F238E27FC236}">
                <a16:creationId xmlns:a16="http://schemas.microsoft.com/office/drawing/2014/main" id="{4DE97353-03F3-44DC-BDF2-CCCC2459B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322" y="1000407"/>
            <a:ext cx="2493839" cy="1458896"/>
          </a:xfrm>
          <a:prstGeom prst="rect">
            <a:avLst/>
          </a:prstGeom>
        </p:spPr>
      </p:pic>
      <p:pic>
        <p:nvPicPr>
          <p:cNvPr id="11" name="Hình ảnh 8" descr="Ảnh có chứa văn bản, ảnh chụp màn hình, thiết bị điện tử&#10;&#10;Mô tả được tạo tự động">
            <a:extLst>
              <a:ext uri="{FF2B5EF4-FFF2-40B4-BE49-F238E27FC236}">
                <a16:creationId xmlns:a16="http://schemas.microsoft.com/office/drawing/2014/main" id="{87D975D5-4659-4EFF-9097-5B56212774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0407" y="2800026"/>
            <a:ext cx="1614314" cy="139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4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68ACE6-C84B-464E-B7EE-4B257BC5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57" y="-229358"/>
            <a:ext cx="8026400" cy="1325563"/>
          </a:xfrm>
        </p:spPr>
        <p:txBody>
          <a:bodyPr/>
          <a:lstStyle/>
          <a:p>
            <a:r>
              <a:rPr lang="en-US" dirty="0">
                <a:latin typeface="Montserrat" panose="00000500000000000000" pitchFamily="50" charset="0"/>
              </a:rPr>
              <a:t>3. </a:t>
            </a:r>
            <a:r>
              <a:rPr lang="en-US" dirty="0" err="1">
                <a:latin typeface="Montserrat" panose="00000500000000000000" pitchFamily="50" charset="0"/>
              </a:rPr>
              <a:t>Các</a:t>
            </a:r>
            <a:r>
              <a:rPr lang="en-US" dirty="0">
                <a:latin typeface="Montserrat" panose="00000500000000000000" pitchFamily="50" charset="0"/>
              </a:rPr>
              <a:t> </a:t>
            </a:r>
            <a:r>
              <a:rPr lang="en-US" dirty="0" err="1">
                <a:latin typeface="Montserrat" panose="00000500000000000000" pitchFamily="50" charset="0"/>
              </a:rPr>
              <a:t>ưu</a:t>
            </a:r>
            <a:r>
              <a:rPr lang="en-US" dirty="0">
                <a:latin typeface="Montserrat" panose="00000500000000000000" pitchFamily="50" charset="0"/>
              </a:rPr>
              <a:t>, </a:t>
            </a:r>
            <a:r>
              <a:rPr lang="en-US" dirty="0" err="1">
                <a:latin typeface="Montserrat" panose="00000500000000000000" pitchFamily="50" charset="0"/>
              </a:rPr>
              <a:t>nhược</a:t>
            </a:r>
            <a:r>
              <a:rPr lang="en-US" dirty="0">
                <a:latin typeface="Montserrat" panose="00000500000000000000" pitchFamily="50" charset="0"/>
              </a:rPr>
              <a:t> </a:t>
            </a:r>
            <a:r>
              <a:rPr lang="en-US" dirty="0" err="1">
                <a:latin typeface="Montserrat" panose="00000500000000000000" pitchFamily="50" charset="0"/>
              </a:rPr>
              <a:t>điểm</a:t>
            </a:r>
            <a:endParaRPr lang="en-US" dirty="0">
              <a:latin typeface="Montserrat" panose="000005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55BC0-8029-4774-8968-485988266577}"/>
              </a:ext>
            </a:extLst>
          </p:cNvPr>
          <p:cNvSpPr txBox="1"/>
          <p:nvPr/>
        </p:nvSpPr>
        <p:spPr>
          <a:xfrm>
            <a:off x="285256" y="1010245"/>
            <a:ext cx="843378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ontserrat" panose="00000500000000000000" pitchFamily="50" charset="0"/>
              </a:rPr>
              <a:t>3.1. </a:t>
            </a:r>
            <a:r>
              <a:rPr lang="en-US" sz="2000" b="1" dirty="0" err="1">
                <a:latin typeface="Montserrat" panose="00000500000000000000" pitchFamily="50" charset="0"/>
              </a:rPr>
              <a:t>Ưu</a:t>
            </a:r>
            <a:r>
              <a:rPr lang="en-US" sz="2000" b="1" dirty="0">
                <a:latin typeface="Montserrat" panose="00000500000000000000" pitchFamily="50" charset="0"/>
              </a:rPr>
              <a:t> </a:t>
            </a:r>
            <a:r>
              <a:rPr lang="en-US" sz="2000" b="1" dirty="0" err="1">
                <a:latin typeface="Montserrat" panose="00000500000000000000" pitchFamily="50" charset="0"/>
              </a:rPr>
              <a:t>điểm</a:t>
            </a:r>
            <a:r>
              <a:rPr lang="en-US" sz="2000" b="1" dirty="0">
                <a:latin typeface="Montserrat" panose="00000500000000000000" pitchFamily="50" charset="0"/>
              </a:rPr>
              <a:t>:</a:t>
            </a:r>
          </a:p>
          <a:p>
            <a:endParaRPr lang="en-US" sz="2000" b="1" dirty="0">
              <a:latin typeface="Montserrat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Không</a:t>
            </a:r>
            <a:r>
              <a:rPr lang="en-US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en-US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tốn</a:t>
            </a:r>
            <a:r>
              <a:rPr lang="en-US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 chi </a:t>
            </a:r>
            <a:r>
              <a:rPr lang="en-US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phí</a:t>
            </a:r>
            <a:r>
              <a:rPr lang="en-US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en-US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mua</a:t>
            </a:r>
            <a:r>
              <a:rPr lang="en-US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/</a:t>
            </a:r>
            <a:r>
              <a:rPr lang="en-US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bán</a:t>
            </a:r>
            <a:r>
              <a:rPr lang="en-US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en-US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bản</a:t>
            </a:r>
            <a:r>
              <a:rPr lang="en-US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en-US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quyền</a:t>
            </a:r>
            <a:endParaRPr lang="en-US" b="1" i="0" dirty="0">
              <a:solidFill>
                <a:srgbClr val="101419"/>
              </a:solidFill>
              <a:effectLst/>
              <a:latin typeface="Montserrat" panose="00000500000000000000" pitchFamily="50" charset="0"/>
            </a:endParaRPr>
          </a:p>
          <a:p>
            <a:endParaRPr lang="en-US" b="0" i="0" dirty="0">
              <a:solidFill>
                <a:srgbClr val="444444"/>
              </a:solidFill>
              <a:effectLst/>
              <a:latin typeface="Montserrat" panose="00000500000000000000" pitchFamily="50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Tính</a:t>
            </a:r>
            <a:r>
              <a:rPr lang="en-US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en-US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bảo</a:t>
            </a:r>
            <a:r>
              <a:rPr lang="en-US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en-US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mật</a:t>
            </a:r>
            <a:r>
              <a:rPr lang="en-US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en-US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cao</a:t>
            </a:r>
            <a:endParaRPr lang="en-US" b="1" i="0" dirty="0">
              <a:solidFill>
                <a:srgbClr val="101419"/>
              </a:solidFill>
              <a:effectLst/>
              <a:latin typeface="Montserrat" panose="00000500000000000000" pitchFamily="50" charset="0"/>
            </a:endParaRPr>
          </a:p>
          <a:p>
            <a:endParaRPr lang="en-US" b="0" i="0" dirty="0">
              <a:solidFill>
                <a:srgbClr val="444444"/>
              </a:solidFill>
              <a:effectLst/>
              <a:latin typeface="Montserrat" panose="00000500000000000000" pitchFamily="50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Tính</a:t>
            </a:r>
            <a:r>
              <a:rPr lang="en-US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en-US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linh</a:t>
            </a:r>
            <a:r>
              <a:rPr lang="en-US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en-US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hoạt</a:t>
            </a:r>
            <a:endParaRPr lang="en-US" b="1" i="0" dirty="0">
              <a:solidFill>
                <a:srgbClr val="101419"/>
              </a:solidFill>
              <a:effectLst/>
              <a:latin typeface="Montserrat" panose="00000500000000000000" pitchFamily="50" charset="0"/>
            </a:endParaRPr>
          </a:p>
          <a:p>
            <a:r>
              <a:rPr lang="en-US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Người</a:t>
            </a: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dùng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còn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có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thể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chỉnh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sửa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hệ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điều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hành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theo nhu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cầu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sử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dụng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của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mình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. Đây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chính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cơ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hội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lý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tưởng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cho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các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lập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trình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viên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cũng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như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các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nhà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phát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triển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.</a:t>
            </a:r>
            <a:endParaRPr lang="en-US" b="0" i="0" dirty="0">
              <a:solidFill>
                <a:srgbClr val="444444"/>
              </a:solidFill>
              <a:effectLst/>
              <a:latin typeface="Montserrat" panose="00000500000000000000" pitchFamily="50" charset="0"/>
            </a:endParaRPr>
          </a:p>
          <a:p>
            <a:endParaRPr lang="en-US" b="0" i="0" dirty="0">
              <a:solidFill>
                <a:srgbClr val="444444"/>
              </a:solidFill>
              <a:effectLst/>
              <a:latin typeface="Montserrat" panose="00000500000000000000" pitchFamily="50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Hoạt</a:t>
            </a:r>
            <a:r>
              <a:rPr lang="vi-VN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động</a:t>
            </a:r>
            <a:r>
              <a:rPr lang="vi-VN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 “</a:t>
            </a:r>
            <a:r>
              <a:rPr lang="vi-VN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mượt</a:t>
            </a:r>
            <a:r>
              <a:rPr lang="vi-VN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” trên </a:t>
            </a:r>
            <a:r>
              <a:rPr lang="vi-VN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các</a:t>
            </a:r>
            <a:r>
              <a:rPr lang="vi-VN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máy</a:t>
            </a:r>
            <a:r>
              <a:rPr lang="vi-VN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tính</a:t>
            </a:r>
            <a:r>
              <a:rPr lang="vi-VN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có</a:t>
            </a:r>
            <a:r>
              <a:rPr lang="vi-VN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cấu</a:t>
            </a:r>
            <a:r>
              <a:rPr lang="vi-VN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hình</a:t>
            </a:r>
            <a:r>
              <a:rPr lang="vi-VN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yếu</a:t>
            </a:r>
            <a:endParaRPr lang="vi-VN" b="1" i="0" dirty="0">
              <a:solidFill>
                <a:srgbClr val="101419"/>
              </a:solidFill>
              <a:effectLst/>
              <a:latin typeface="Montserrat" panose="00000500000000000000" pitchFamily="50" charset="0"/>
            </a:endParaRPr>
          </a:p>
          <a:p>
            <a:endParaRPr lang="en-US" b="0" i="0" dirty="0">
              <a:solidFill>
                <a:srgbClr val="444444"/>
              </a:solidFill>
              <a:effectLst/>
              <a:latin typeface="Montserrat" panose="00000500000000000000" pitchFamily="50" charset="0"/>
            </a:endParaRPr>
          </a:p>
          <a:p>
            <a:endParaRPr lang="en-US" b="0" i="0" dirty="0">
              <a:solidFill>
                <a:srgbClr val="444444"/>
              </a:solidFill>
              <a:effectLst/>
              <a:latin typeface="Montserrat" panose="00000500000000000000" pitchFamily="50" charset="0"/>
            </a:endParaRPr>
          </a:p>
          <a:p>
            <a:r>
              <a:rPr lang="en-US" sz="2000" b="1" dirty="0">
                <a:solidFill>
                  <a:srgbClr val="444444"/>
                </a:solidFill>
                <a:latin typeface="Montserrat" panose="00000500000000000000" pitchFamily="50" charset="0"/>
              </a:rPr>
              <a:t>3.2 </a:t>
            </a:r>
            <a:r>
              <a:rPr lang="en-US" sz="2000" b="1" dirty="0" err="1">
                <a:solidFill>
                  <a:srgbClr val="444444"/>
                </a:solidFill>
                <a:latin typeface="Montserrat" panose="00000500000000000000" pitchFamily="50" charset="0"/>
              </a:rPr>
              <a:t>Nhược</a:t>
            </a:r>
            <a:r>
              <a:rPr lang="en-US" sz="2000" b="1" dirty="0">
                <a:solidFill>
                  <a:srgbClr val="444444"/>
                </a:solidFill>
                <a:latin typeface="Montserrat" panose="00000500000000000000" pitchFamily="50" charset="0"/>
              </a:rPr>
              <a:t> </a:t>
            </a:r>
            <a:r>
              <a:rPr lang="en-US" sz="2000" b="1" dirty="0" err="1">
                <a:solidFill>
                  <a:srgbClr val="444444"/>
                </a:solidFill>
                <a:latin typeface="Montserrat" panose="00000500000000000000" pitchFamily="50" charset="0"/>
              </a:rPr>
              <a:t>điểm</a:t>
            </a:r>
            <a:r>
              <a:rPr lang="en-US" sz="2000" b="1" dirty="0">
                <a:solidFill>
                  <a:srgbClr val="444444"/>
                </a:solidFill>
                <a:latin typeface="Montserrat" panose="00000500000000000000" pitchFamily="50" charset="0"/>
              </a:rPr>
              <a:t>:</a:t>
            </a:r>
          </a:p>
          <a:p>
            <a:endParaRPr lang="en-US" sz="2000" b="1" dirty="0">
              <a:solidFill>
                <a:srgbClr val="444444"/>
              </a:solidFill>
              <a:latin typeface="Montserrat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Số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lượng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ứng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dụng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được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hỗ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trợ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trên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Linux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còn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hạn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chế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Một</a:t>
            </a: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số</a:t>
            </a: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nhà</a:t>
            </a: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sản</a:t>
            </a: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xuất</a:t>
            </a: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không</a:t>
            </a: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phát</a:t>
            </a: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triển</a:t>
            </a: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driver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hỗ</a:t>
            </a: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trợ</a:t>
            </a: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nền</a:t>
            </a: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tảng</a:t>
            </a:r>
            <a:r>
              <a:rPr lang="en-US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Linux.</a:t>
            </a:r>
          </a:p>
          <a:p>
            <a:br>
              <a:rPr lang="en-US" dirty="0">
                <a:latin typeface="Montserrat" panose="00000500000000000000" pitchFamily="50" charset="0"/>
              </a:rPr>
            </a:br>
            <a:endParaRPr lang="en-US" dirty="0">
              <a:solidFill>
                <a:srgbClr val="444444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4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A86E-79E4-40FA-A3FC-A6FB29DC6A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2841B65-A787-48E2-8B93-B1C622832CF3}"/>
              </a:ext>
            </a:extLst>
          </p:cNvPr>
          <p:cNvSpPr txBox="1">
            <a:spLocks/>
          </p:cNvSpPr>
          <p:nvPr/>
        </p:nvSpPr>
        <p:spPr>
          <a:xfrm>
            <a:off x="582098" y="-717208"/>
            <a:ext cx="8263890" cy="14344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</a:pPr>
            <a:r>
              <a:rPr lang="en-US" kern="1200" dirty="0">
                <a:solidFill>
                  <a:schemeClr val="bg1"/>
                </a:solidFill>
                <a:latin typeface="Montserrat" panose="00000500000000000000" pitchFamily="50" charset="0"/>
                <a:ea typeface="+mj-ea"/>
                <a:cs typeface="+mj-cs"/>
              </a:rPr>
              <a:t>4. </a:t>
            </a:r>
            <a:r>
              <a:rPr lang="en-US" kern="1200" dirty="0" err="1">
                <a:solidFill>
                  <a:schemeClr val="bg1"/>
                </a:solidFill>
                <a:latin typeface="Montserrat" panose="00000500000000000000" pitchFamily="50" charset="0"/>
                <a:ea typeface="+mj-ea"/>
                <a:cs typeface="+mj-cs"/>
              </a:rPr>
              <a:t>Vai</a:t>
            </a:r>
            <a:r>
              <a:rPr lang="en-US" kern="1200" dirty="0">
                <a:solidFill>
                  <a:schemeClr val="bg1"/>
                </a:solidFill>
                <a:latin typeface="Montserrat" panose="00000500000000000000" pitchFamily="50" charset="0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Montserrat" panose="00000500000000000000" pitchFamily="50" charset="0"/>
                <a:ea typeface="+mj-ea"/>
                <a:cs typeface="+mj-cs"/>
              </a:rPr>
              <a:t>trò</a:t>
            </a:r>
            <a:r>
              <a:rPr lang="en-US" kern="1200" dirty="0">
                <a:solidFill>
                  <a:schemeClr val="bg1"/>
                </a:solidFill>
                <a:latin typeface="Montserrat" panose="00000500000000000000" pitchFamily="50" charset="0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Montserrat" panose="00000500000000000000" pitchFamily="50" charset="0"/>
                <a:ea typeface="+mj-ea"/>
                <a:cs typeface="+mj-cs"/>
              </a:rPr>
              <a:t>của</a:t>
            </a:r>
            <a:r>
              <a:rPr lang="en-US" kern="1200" dirty="0">
                <a:solidFill>
                  <a:schemeClr val="bg1"/>
                </a:solidFill>
                <a:latin typeface="Montserrat" panose="00000500000000000000" pitchFamily="50" charset="0"/>
                <a:ea typeface="+mj-ea"/>
                <a:cs typeface="+mj-cs"/>
              </a:rPr>
              <a:t> Linux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3DFBC-B97A-4A69-B2E0-693BF5C53AC1}"/>
              </a:ext>
            </a:extLst>
          </p:cNvPr>
          <p:cNvSpPr txBox="1"/>
          <p:nvPr/>
        </p:nvSpPr>
        <p:spPr>
          <a:xfrm>
            <a:off x="163038" y="851446"/>
            <a:ext cx="5462629" cy="5155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kern="1200" dirty="0">
              <a:solidFill>
                <a:schemeClr val="tx1"/>
              </a:solidFill>
              <a:latin typeface="Montserrat" panose="00000500000000000000" pitchFamily="50" charset="0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kern="1200" dirty="0">
              <a:solidFill>
                <a:schemeClr val="tx1"/>
              </a:solidFill>
              <a:latin typeface="Montserrat" panose="00000500000000000000" pitchFamily="50" charset="0"/>
              <a:ea typeface="+mn-ea"/>
              <a:cs typeface="+mn-cs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Tổ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chức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,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quản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lý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và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vận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hành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các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máy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chủ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,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các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dịch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vụ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trong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hệ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thống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thông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tin.</a:t>
            </a:r>
            <a:endParaRPr lang="en-US" b="1" i="0" kern="1200" dirty="0">
              <a:solidFill>
                <a:schemeClr val="tx1"/>
              </a:solidFill>
              <a:effectLst/>
              <a:latin typeface="Montserrat" panose="00000500000000000000" pitchFamily="50" charset="0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kern="1200" dirty="0">
              <a:solidFill>
                <a:schemeClr val="tx1"/>
              </a:solidFill>
              <a:effectLst/>
              <a:latin typeface="Montserrat" panose="00000500000000000000" pitchFamily="50" charset="0"/>
              <a:ea typeface="+mn-ea"/>
              <a:cs typeface="+mn-cs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Tạo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môi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trường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,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cung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cấp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các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công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cụ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,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các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chính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sách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giải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pháp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bảo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vệ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an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toàn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thông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tin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cho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các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tổ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chức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,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doanh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nghiệp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và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cá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nhân</a:t>
            </a:r>
            <a:endParaRPr lang="en-US" b="1" i="0" kern="1200" dirty="0">
              <a:solidFill>
                <a:schemeClr val="tx1"/>
              </a:solidFill>
              <a:effectLst/>
              <a:latin typeface="Montserrat" panose="00000500000000000000" pitchFamily="50" charset="0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kern="1200" dirty="0">
              <a:solidFill>
                <a:schemeClr val="tx1"/>
              </a:solidFill>
              <a:effectLst/>
              <a:latin typeface="Montserrat" panose="00000500000000000000" pitchFamily="50" charset="0"/>
              <a:ea typeface="+mn-ea"/>
              <a:cs typeface="+mn-cs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Linux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là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nền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tảng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chính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trong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việc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phát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triển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công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nghệ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điện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toán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đám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mây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(Cloud Computing)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và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dữ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liệu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lớn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(Big Data)</a:t>
            </a:r>
            <a:endParaRPr lang="en-US" b="1" i="0" kern="1200" dirty="0">
              <a:solidFill>
                <a:schemeClr val="tx1"/>
              </a:solidFill>
              <a:effectLst/>
              <a:latin typeface="Montserrat" panose="00000500000000000000" pitchFamily="50" charset="0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kern="1200" dirty="0">
              <a:solidFill>
                <a:schemeClr val="tx1"/>
              </a:solidFill>
              <a:effectLst/>
              <a:latin typeface="Montserrat" panose="00000500000000000000" pitchFamily="50" charset="0"/>
              <a:ea typeface="+mn-ea"/>
              <a:cs typeface="+mn-cs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Linux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được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sử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dụng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để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hỗ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trợ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cho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các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ứng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dụng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di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động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và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các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thiết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bị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nhúng</a:t>
            </a:r>
            <a:endParaRPr lang="en-US" b="0" i="0" kern="1200" dirty="0">
              <a:solidFill>
                <a:schemeClr val="tx1"/>
              </a:solidFill>
              <a:effectLst/>
              <a:latin typeface="Montserrat" panose="00000500000000000000" pitchFamily="50" charset="0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i="1" kern="1200" dirty="0">
              <a:solidFill>
                <a:schemeClr val="tx1"/>
              </a:solidFill>
              <a:latin typeface="Montserrat" panose="00000500000000000000" pitchFamily="50" charset="0"/>
              <a:ea typeface="+mn-ea"/>
              <a:cs typeface="+mn-cs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Linux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là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ngôi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nhà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của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hệ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điều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hành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cho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tất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cả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các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loại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giải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pháp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ảo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hóa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có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sẵn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,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cho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dù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nền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tảng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hoặc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ảo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hóa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song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song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,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ảo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hóa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hệ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điều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hành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hay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nhiều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ý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tưởng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mơ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hồ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hơn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như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ảo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hóa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cộng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tác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.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Hiện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nay, KVM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của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Linux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hỗ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trợ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ảo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hóa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lồng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Montserrat" panose="00000500000000000000" pitchFamily="50" charset="0"/>
                <a:ea typeface="+mn-ea"/>
                <a:cs typeface="+mn-cs"/>
              </a:rPr>
              <a:t>nhau</a:t>
            </a:r>
            <a:br>
              <a:rPr lang="en-US" kern="1200" dirty="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rPr>
            </a:br>
            <a:endParaRPr lang="en-US" kern="1200" dirty="0">
              <a:solidFill>
                <a:schemeClr val="tx1"/>
              </a:solidFill>
              <a:latin typeface="Montserrat" panose="00000500000000000000" pitchFamily="50" charset="0"/>
              <a:ea typeface="+mn-ea"/>
              <a:cs typeface="+mn-cs"/>
            </a:endParaRPr>
          </a:p>
        </p:txBody>
      </p:sp>
      <p:pic>
        <p:nvPicPr>
          <p:cNvPr id="7" name="Hình ảnh 4">
            <a:extLst>
              <a:ext uri="{FF2B5EF4-FFF2-40B4-BE49-F238E27FC236}">
                <a16:creationId xmlns:a16="http://schemas.microsoft.com/office/drawing/2014/main" id="{7C174276-1FBE-4392-B8CF-1BBB5EEED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71" r="15363" b="1"/>
          <a:stretch/>
        </p:blipFill>
        <p:spPr>
          <a:xfrm>
            <a:off x="5758833" y="1488523"/>
            <a:ext cx="2955798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9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68ACE6-C84B-464E-B7EE-4B257BC5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39" y="-238236"/>
            <a:ext cx="9070205" cy="1325563"/>
          </a:xfrm>
        </p:spPr>
        <p:txBody>
          <a:bodyPr/>
          <a:lstStyle/>
          <a:p>
            <a:r>
              <a:rPr lang="en-US" dirty="0">
                <a:latin typeface="Montserrat" panose="00000500000000000000" pitchFamily="50" charset="0"/>
              </a:rPr>
              <a:t>5. </a:t>
            </a:r>
            <a:r>
              <a:rPr lang="en-US" dirty="0" err="1">
                <a:latin typeface="Montserrat" panose="00000500000000000000" pitchFamily="50" charset="0"/>
              </a:rPr>
              <a:t>Sư</a:t>
            </a:r>
            <a:r>
              <a:rPr lang="en-US" dirty="0">
                <a:latin typeface="Montserrat" panose="00000500000000000000" pitchFamily="50" charset="0"/>
              </a:rPr>
              <a:t>̣ </a:t>
            </a:r>
            <a:r>
              <a:rPr lang="en-US" dirty="0" err="1">
                <a:latin typeface="Montserrat" panose="00000500000000000000" pitchFamily="50" charset="0"/>
              </a:rPr>
              <a:t>khác</a:t>
            </a:r>
            <a:r>
              <a:rPr lang="en-US" dirty="0">
                <a:latin typeface="Montserrat" panose="00000500000000000000" pitchFamily="50" charset="0"/>
              </a:rPr>
              <a:t> </a:t>
            </a:r>
            <a:r>
              <a:rPr lang="en-US" dirty="0" err="1">
                <a:latin typeface="Montserrat" panose="00000500000000000000" pitchFamily="50" charset="0"/>
              </a:rPr>
              <a:t>biệt</a:t>
            </a:r>
            <a:r>
              <a:rPr lang="en-US" dirty="0">
                <a:latin typeface="Montserrat" panose="00000500000000000000" pitchFamily="50" charset="0"/>
              </a:rPr>
              <a:t> so </a:t>
            </a:r>
            <a:r>
              <a:rPr lang="en-US" dirty="0" err="1">
                <a:latin typeface="Montserrat" panose="00000500000000000000" pitchFamily="50" charset="0"/>
              </a:rPr>
              <a:t>với</a:t>
            </a:r>
            <a:r>
              <a:rPr lang="en-US" dirty="0">
                <a:latin typeface="Montserrat" panose="00000500000000000000" pitchFamily="50" charset="0"/>
              </a:rPr>
              <a:t> </a:t>
            </a:r>
            <a:r>
              <a:rPr lang="en-US" dirty="0" err="1">
                <a:latin typeface="Montserrat" panose="00000500000000000000" pitchFamily="50" charset="0"/>
              </a:rPr>
              <a:t>HĐH</a:t>
            </a:r>
            <a:r>
              <a:rPr lang="en-US" dirty="0">
                <a:latin typeface="Montserrat" panose="00000500000000000000" pitchFamily="50" charset="0"/>
              </a:rPr>
              <a:t> Windows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B5F005-38AF-47E6-9EE7-340EEA0E2A2C}"/>
              </a:ext>
            </a:extLst>
          </p:cNvPr>
          <p:cNvSpPr txBox="1"/>
          <p:nvPr/>
        </p:nvSpPr>
        <p:spPr>
          <a:xfrm>
            <a:off x="350667" y="1238248"/>
            <a:ext cx="84426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Với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 </a:t>
            </a:r>
            <a:r>
              <a:rPr lang="vi-VN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Linux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,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các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thư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mục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như </a:t>
            </a:r>
            <a:r>
              <a:rPr lang="vi-VN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My</a:t>
            </a:r>
            <a:r>
              <a:rPr lang="vi-VN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Documents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, ổ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đĩa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C, ổ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đĩa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D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sẽ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được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thay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bằng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cây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dữ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liệu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.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Các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ổ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đĩa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sẽ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được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đặt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vào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đó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,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kể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cả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thư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mục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Home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và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Desktop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.</a:t>
            </a:r>
            <a:endParaRPr lang="en-US" b="0" i="0" dirty="0">
              <a:solidFill>
                <a:srgbClr val="444444"/>
              </a:solidFill>
              <a:effectLst/>
              <a:latin typeface="Montserrat" panose="00000500000000000000" pitchFamily="50" charset="0"/>
            </a:endParaRPr>
          </a:p>
          <a:p>
            <a:endParaRPr lang="en-US" dirty="0">
              <a:solidFill>
                <a:srgbClr val="444444"/>
              </a:solidFill>
              <a:latin typeface="Montserrat" panose="00000500000000000000" pitchFamily="50" charset="0"/>
            </a:endParaRPr>
          </a:p>
          <a:p>
            <a:endParaRPr lang="en-US" b="0" i="0" dirty="0">
              <a:solidFill>
                <a:srgbClr val="444444"/>
              </a:solidFill>
              <a:effectLst/>
              <a:latin typeface="Montserrat" panose="00000500000000000000" pitchFamily="50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1800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Không </a:t>
            </a:r>
            <a:r>
              <a:rPr lang="vi-VN" sz="1800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sử</a:t>
            </a:r>
            <a:r>
              <a:rPr lang="vi-VN" sz="1800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sz="1800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dụng</a:t>
            </a:r>
            <a:r>
              <a:rPr lang="vi-VN" sz="1800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 </a:t>
            </a:r>
            <a:r>
              <a:rPr lang="vi-VN" sz="1800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Registry</a:t>
            </a:r>
            <a:r>
              <a:rPr lang="vi-VN" sz="1800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 </a:t>
            </a:r>
            <a:endParaRPr lang="vi-VN" b="1" i="0" dirty="0">
              <a:solidFill>
                <a:srgbClr val="101419"/>
              </a:solidFill>
              <a:effectLst/>
              <a:latin typeface="Montserrat" panose="00000500000000000000" pitchFamily="50" charset="0"/>
            </a:endParaRPr>
          </a:p>
          <a:p>
            <a:pPr algn="l"/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Registry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là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một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cơ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sở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dữ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liệu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chủ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cho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toàn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bộ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các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thiết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lập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nằm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trên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máy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tính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với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chức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năng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nắm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giữ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thông tin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ứng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dụng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,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mật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khẩu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người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dùng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, thông tin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thiết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bị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…</a:t>
            </a:r>
          </a:p>
          <a:p>
            <a:pPr algn="l"/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Tuy nhiên,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Linux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không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sử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dụng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registry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,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mà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các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dữ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liệu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được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sắp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xếp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dưới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dạng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mô đun.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Để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lưu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dữ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liệu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của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người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dùng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,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Linux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lưu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thiết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lập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của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mình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trên cơ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sở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chương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trình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phân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cấp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người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dùng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.</a:t>
            </a:r>
          </a:p>
          <a:p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1800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Trình</a:t>
            </a:r>
            <a:r>
              <a:rPr lang="vi-VN" sz="1800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sz="1800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quản</a:t>
            </a:r>
            <a:r>
              <a:rPr lang="vi-VN" sz="1800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sz="1800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lý</a:t>
            </a:r>
            <a:r>
              <a:rPr lang="vi-VN" sz="1800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sz="1800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gói</a:t>
            </a:r>
            <a:endParaRPr lang="vi-VN" b="1" i="0" dirty="0">
              <a:solidFill>
                <a:srgbClr val="101419"/>
              </a:solidFill>
              <a:effectLst/>
              <a:latin typeface="Montserrat" panose="00000500000000000000" pitchFamily="50" charset="0"/>
            </a:endParaRPr>
          </a:p>
          <a:p>
            <a:pPr algn="l"/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Với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 </a:t>
            </a:r>
            <a:r>
              <a:rPr lang="vi-VN" b="1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Linux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,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các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chương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trình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được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cài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đặt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trong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máy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không ở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dưới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dạng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*.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exe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như Windows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mà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được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tập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hợp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trong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một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chương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trình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quản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lý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gói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(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package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manager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).</a:t>
            </a:r>
          </a:p>
          <a:p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1800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Giao </a:t>
            </a:r>
            <a:r>
              <a:rPr lang="vi-VN" sz="1800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</a:rPr>
              <a:t>diện</a:t>
            </a:r>
            <a:endParaRPr lang="vi-VN" b="1" i="0" dirty="0">
              <a:solidFill>
                <a:srgbClr val="101419"/>
              </a:solidFill>
              <a:effectLst/>
              <a:latin typeface="Montserrat" panose="00000500000000000000" pitchFamily="50" charset="0"/>
            </a:endParaRPr>
          </a:p>
          <a:p>
            <a:pPr algn="l"/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Trong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quá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trình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nâng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cấp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và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phát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triển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, giao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diện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của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Windows không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có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quá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nhiều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thay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đổi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. Trong khi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với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Linux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,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vì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giao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diện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hoàn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toàn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tách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rời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với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hệ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thống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lõi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nên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người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dùng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có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thể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tùy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thời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đổi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giao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diện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mà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không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cần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cài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lại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win</a:t>
            </a:r>
            <a:r>
              <a:rPr lang="vi-VN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9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CFC2A-0A2E-4653-BE1A-1A3171E7C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981076"/>
            <a:ext cx="8026400" cy="544744"/>
          </a:xfrm>
        </p:spPr>
        <p:txBody>
          <a:bodyPr/>
          <a:lstStyle/>
          <a:p>
            <a:r>
              <a:rPr lang="en-US" b="1" dirty="0" err="1">
                <a:latin typeface="Montserrat" panose="00000500000000000000" pitchFamily="50" charset="0"/>
              </a:rPr>
              <a:t>Cấu</a:t>
            </a:r>
            <a:r>
              <a:rPr lang="en-US" b="1" dirty="0">
                <a:latin typeface="Montserrat" panose="00000500000000000000" pitchFamily="50" charset="0"/>
              </a:rPr>
              <a:t> </a:t>
            </a:r>
            <a:r>
              <a:rPr lang="en-US" b="1" dirty="0" err="1">
                <a:latin typeface="Montserrat" panose="00000500000000000000" pitchFamily="50" charset="0"/>
              </a:rPr>
              <a:t>trúc</a:t>
            </a:r>
            <a:r>
              <a:rPr lang="en-US" b="1" dirty="0">
                <a:latin typeface="Montserrat" panose="00000500000000000000" pitchFamily="50" charset="0"/>
              </a:rPr>
              <a:t> </a:t>
            </a:r>
            <a:r>
              <a:rPr lang="en-US" b="1" dirty="0" err="1">
                <a:latin typeface="Montserrat" panose="00000500000000000000" pitchFamily="50" charset="0"/>
              </a:rPr>
              <a:t>cây</a:t>
            </a:r>
            <a:r>
              <a:rPr lang="en-US" b="1" dirty="0">
                <a:latin typeface="Montserrat" panose="00000500000000000000" pitchFamily="50" charset="0"/>
              </a:rPr>
              <a:t> </a:t>
            </a:r>
            <a:r>
              <a:rPr lang="en-US" b="1" dirty="0" err="1">
                <a:latin typeface="Montserrat" panose="00000500000000000000" pitchFamily="50" charset="0"/>
              </a:rPr>
              <a:t>thư</a:t>
            </a:r>
            <a:r>
              <a:rPr lang="en-US" b="1" dirty="0">
                <a:latin typeface="Montserrat" panose="00000500000000000000" pitchFamily="50" charset="0"/>
              </a:rPr>
              <a:t> </a:t>
            </a:r>
            <a:r>
              <a:rPr lang="en-US" b="1" dirty="0" err="1">
                <a:latin typeface="Montserrat" panose="00000500000000000000" pitchFamily="50" charset="0"/>
              </a:rPr>
              <a:t>mục</a:t>
            </a:r>
            <a:r>
              <a:rPr lang="en-US" b="1" dirty="0">
                <a:latin typeface="Montserrat" panose="00000500000000000000" pitchFamily="50" charset="0"/>
              </a:rPr>
              <a:t> </a:t>
            </a:r>
            <a:r>
              <a:rPr lang="en-US" b="1" dirty="0" err="1">
                <a:latin typeface="Montserrat" panose="00000500000000000000" pitchFamily="50" charset="0"/>
              </a:rPr>
              <a:t>của</a:t>
            </a:r>
            <a:r>
              <a:rPr lang="en-US" b="1" dirty="0">
                <a:latin typeface="Montserrat" panose="00000500000000000000" pitchFamily="50" charset="0"/>
              </a:rPr>
              <a:t> Linux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4B834-64C7-433B-8FE2-F2C73BB2D5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2" descr="Cấu trúc cây thư mục trong Linux | THINK NEXT Forum Support">
            <a:extLst>
              <a:ext uri="{FF2B5EF4-FFF2-40B4-BE49-F238E27FC236}">
                <a16:creationId xmlns:a16="http://schemas.microsoft.com/office/drawing/2014/main" id="{C692993C-8831-45EE-AC93-84250FCB4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431" y="1606675"/>
            <a:ext cx="5937332" cy="496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50266286-ECD8-4A9A-BC9A-2E62E276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39" y="-238236"/>
            <a:ext cx="9070205" cy="1325563"/>
          </a:xfrm>
        </p:spPr>
        <p:txBody>
          <a:bodyPr/>
          <a:lstStyle/>
          <a:p>
            <a:r>
              <a:rPr lang="en-US" dirty="0">
                <a:latin typeface="Montserrat" panose="00000500000000000000" pitchFamily="50" charset="0"/>
              </a:rPr>
              <a:t>5. </a:t>
            </a:r>
            <a:r>
              <a:rPr lang="en-US" dirty="0" err="1">
                <a:latin typeface="Montserrat" panose="00000500000000000000" pitchFamily="50" charset="0"/>
              </a:rPr>
              <a:t>Sư</a:t>
            </a:r>
            <a:r>
              <a:rPr lang="en-US" dirty="0">
                <a:latin typeface="Montserrat" panose="00000500000000000000" pitchFamily="50" charset="0"/>
              </a:rPr>
              <a:t>̣ </a:t>
            </a:r>
            <a:r>
              <a:rPr lang="en-US" dirty="0" err="1">
                <a:latin typeface="Montserrat" panose="00000500000000000000" pitchFamily="50" charset="0"/>
              </a:rPr>
              <a:t>khác</a:t>
            </a:r>
            <a:r>
              <a:rPr lang="en-US" dirty="0">
                <a:latin typeface="Montserrat" panose="00000500000000000000" pitchFamily="50" charset="0"/>
              </a:rPr>
              <a:t> </a:t>
            </a:r>
            <a:r>
              <a:rPr lang="en-US" dirty="0" err="1">
                <a:latin typeface="Montserrat" panose="00000500000000000000" pitchFamily="50" charset="0"/>
              </a:rPr>
              <a:t>biệt</a:t>
            </a:r>
            <a:r>
              <a:rPr lang="en-US" dirty="0">
                <a:latin typeface="Montserrat" panose="00000500000000000000" pitchFamily="50" charset="0"/>
              </a:rPr>
              <a:t> so </a:t>
            </a:r>
            <a:r>
              <a:rPr lang="en-US" dirty="0" err="1">
                <a:latin typeface="Montserrat" panose="00000500000000000000" pitchFamily="50" charset="0"/>
              </a:rPr>
              <a:t>với</a:t>
            </a:r>
            <a:r>
              <a:rPr lang="en-US" dirty="0">
                <a:latin typeface="Montserrat" panose="00000500000000000000" pitchFamily="50" charset="0"/>
              </a:rPr>
              <a:t> </a:t>
            </a:r>
            <a:r>
              <a:rPr lang="en-US" dirty="0" err="1">
                <a:latin typeface="Montserrat" panose="00000500000000000000" pitchFamily="50" charset="0"/>
              </a:rPr>
              <a:t>HĐH</a:t>
            </a:r>
            <a:r>
              <a:rPr lang="en-US" dirty="0">
                <a:latin typeface="Montserrat" panose="00000500000000000000" pitchFamily="50" charset="0"/>
              </a:rPr>
              <a:t> Windows</a:t>
            </a:r>
          </a:p>
        </p:txBody>
      </p:sp>
    </p:spTree>
    <p:extLst>
      <p:ext uri="{BB962C8B-B14F-4D97-AF65-F5344CB8AC3E}">
        <p14:creationId xmlns:p14="http://schemas.microsoft.com/office/powerpoint/2010/main" val="305557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AA93DE-147F-46AA-80D1-BDA284D4E0B3}"/>
              </a:ext>
            </a:extLst>
          </p:cNvPr>
          <p:cNvSpPr txBox="1"/>
          <p:nvPr/>
        </p:nvSpPr>
        <p:spPr>
          <a:xfrm>
            <a:off x="302519" y="1140596"/>
            <a:ext cx="82473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vi-VN" sz="1800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vi-VN" sz="1800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cuối</a:t>
            </a:r>
            <a:endParaRPr lang="en-US" dirty="0">
              <a:effectLst/>
            </a:endParaRPr>
          </a:p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thi công khai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hộp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đen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xanh.</a:t>
            </a:r>
            <a:endParaRPr lang="en-US" sz="1800" b="0" i="0" dirty="0">
              <a:solidFill>
                <a:srgbClr val="444444"/>
              </a:solidFill>
              <a:effectLst/>
              <a:latin typeface="Montserrat" panose="00000500000000000000" pitchFamily="50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l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444444"/>
              </a:solidFill>
              <a:latin typeface="Montserrat" panose="00000500000000000000" pitchFamily="50" charset="0"/>
              <a:cs typeface="Arial" panose="020B0604020202020204" pitchFamily="34" charset="0"/>
            </a:endParaRPr>
          </a:p>
          <a:p>
            <a:pPr marR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vi-VN" sz="1800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vi-VN" sz="1800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1800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vi-VN" sz="1800" b="1" i="1" dirty="0">
                <a:solidFill>
                  <a:srgbClr val="101419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1" i="1" dirty="0" err="1">
                <a:solidFill>
                  <a:srgbClr val="101419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n-US" dirty="0">
              <a:effectLst/>
            </a:endParaRPr>
          </a:p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vi-VN" sz="1800" b="1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vi-VN" sz="1800" b="1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vi-VN" sz="1800" b="1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vi-VN" sz="1800" b="1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Rugular</a:t>
            </a:r>
            <a:r>
              <a:rPr lang="vi-VN" sz="1800" b="1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800" b="1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Administrator</a:t>
            </a:r>
            <a:r>
              <a:rPr lang="vi-VN" sz="1800" b="1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vi-VN" sz="1800" b="1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vi-VN" sz="1800" b="1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vi-VN" sz="1800" b="1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. Trong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effectLst/>
            </a:endParaRP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vi-VN" sz="1800" b="1" i="1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Rugular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nơi lưu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thư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</a:endParaRP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vi-VN" sz="1800" b="1" i="1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Administrator</a:t>
            </a:r>
            <a:r>
              <a:rPr lang="vi-VN" sz="1800" b="1" i="1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vi-VN" sz="1800" b="1" i="1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vi-VN" sz="1800" b="1" i="1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khi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, thay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trên </a:t>
            </a:r>
            <a:r>
              <a:rPr lang="vi-VN" sz="1800" b="1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</a:endParaRP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vi-VN" sz="1800" b="1" i="1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: tăng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cường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cho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0" i="0" dirty="0">
              <a:solidFill>
                <a:srgbClr val="444444"/>
              </a:solidFill>
              <a:effectLst/>
              <a:latin typeface="Montserrat" panose="00000500000000000000" pitchFamily="50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800" b="0" i="0" dirty="0">
              <a:solidFill>
                <a:srgbClr val="444444"/>
              </a:solidFill>
              <a:effectLst/>
              <a:latin typeface="Montserrat" panose="00000500000000000000" pitchFamily="50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Trong khi Windows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1800" b="0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vi-VN" sz="1800" b="1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Administrator</a:t>
            </a:r>
            <a:r>
              <a:rPr lang="vi-VN" sz="1800" b="1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, Standard, </a:t>
            </a:r>
            <a:r>
              <a:rPr lang="vi-VN" sz="1800" b="1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Child</a:t>
            </a:r>
            <a:r>
              <a:rPr lang="vi-VN" sz="1800" b="1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1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1800" b="1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1" i="0" dirty="0" err="1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Guest</a:t>
            </a:r>
            <a:r>
              <a:rPr lang="vi-VN" sz="1800" b="1" i="0" dirty="0">
                <a:solidFill>
                  <a:srgbClr val="444444"/>
                </a:solidFill>
                <a:effectLst/>
                <a:latin typeface="Montserrat" panose="00000500000000000000" pitchFamily="50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62B1154-57C2-4C67-9494-B5744BFC2154}"/>
              </a:ext>
            </a:extLst>
          </p:cNvPr>
          <p:cNvSpPr txBox="1">
            <a:spLocks/>
          </p:cNvSpPr>
          <p:nvPr/>
        </p:nvSpPr>
        <p:spPr>
          <a:xfrm>
            <a:off x="135939" y="-238236"/>
            <a:ext cx="907020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Montserrat" panose="00000500000000000000" pitchFamily="50" charset="0"/>
              </a:rPr>
              <a:t>5. </a:t>
            </a:r>
            <a:r>
              <a:rPr lang="en-US" dirty="0" err="1">
                <a:latin typeface="Montserrat" panose="00000500000000000000" pitchFamily="50" charset="0"/>
              </a:rPr>
              <a:t>Sư</a:t>
            </a:r>
            <a:r>
              <a:rPr lang="en-US" dirty="0">
                <a:latin typeface="Montserrat" panose="00000500000000000000" pitchFamily="50" charset="0"/>
              </a:rPr>
              <a:t>̣ </a:t>
            </a:r>
            <a:r>
              <a:rPr lang="en-US" dirty="0" err="1">
                <a:latin typeface="Montserrat" panose="00000500000000000000" pitchFamily="50" charset="0"/>
              </a:rPr>
              <a:t>khác</a:t>
            </a:r>
            <a:r>
              <a:rPr lang="en-US" dirty="0">
                <a:latin typeface="Montserrat" panose="00000500000000000000" pitchFamily="50" charset="0"/>
              </a:rPr>
              <a:t> </a:t>
            </a:r>
            <a:r>
              <a:rPr lang="en-US" dirty="0" err="1">
                <a:latin typeface="Montserrat" panose="00000500000000000000" pitchFamily="50" charset="0"/>
              </a:rPr>
              <a:t>biệt</a:t>
            </a:r>
            <a:r>
              <a:rPr lang="en-US" dirty="0">
                <a:latin typeface="Montserrat" panose="00000500000000000000" pitchFamily="50" charset="0"/>
              </a:rPr>
              <a:t> so </a:t>
            </a:r>
            <a:r>
              <a:rPr lang="en-US" dirty="0" err="1">
                <a:latin typeface="Montserrat" panose="00000500000000000000" pitchFamily="50" charset="0"/>
              </a:rPr>
              <a:t>với</a:t>
            </a:r>
            <a:r>
              <a:rPr lang="en-US" dirty="0">
                <a:latin typeface="Montserrat" panose="00000500000000000000" pitchFamily="50" charset="0"/>
              </a:rPr>
              <a:t> </a:t>
            </a:r>
            <a:r>
              <a:rPr lang="en-US" dirty="0" err="1">
                <a:latin typeface="Montserrat" panose="00000500000000000000" pitchFamily="50" charset="0"/>
              </a:rPr>
              <a:t>HĐH</a:t>
            </a:r>
            <a:r>
              <a:rPr lang="en-US" dirty="0">
                <a:latin typeface="Montserrat" panose="00000500000000000000" pitchFamily="50" charset="0"/>
              </a:rPr>
              <a:t> Windows</a:t>
            </a:r>
          </a:p>
        </p:txBody>
      </p:sp>
    </p:spTree>
    <p:extLst>
      <p:ext uri="{BB962C8B-B14F-4D97-AF65-F5344CB8AC3E}">
        <p14:creationId xmlns:p14="http://schemas.microsoft.com/office/powerpoint/2010/main" val="53423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653764D-D247-45EC-A6E5-FF2D9D43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19" y="-184967"/>
            <a:ext cx="8026400" cy="1325563"/>
          </a:xfrm>
        </p:spPr>
        <p:txBody>
          <a:bodyPr/>
          <a:lstStyle/>
          <a:p>
            <a:r>
              <a:rPr lang="en-US" dirty="0">
                <a:latin typeface="Montserrat" panose="00000500000000000000" pitchFamily="50" charset="0"/>
              </a:rPr>
              <a:t>6. </a:t>
            </a:r>
            <a:r>
              <a:rPr lang="en-US" dirty="0" err="1">
                <a:latin typeface="Montserrat" panose="00000500000000000000" pitchFamily="50" charset="0"/>
              </a:rPr>
              <a:t>Cấu</a:t>
            </a:r>
            <a:r>
              <a:rPr lang="en-US" dirty="0">
                <a:latin typeface="Montserrat" panose="00000500000000000000" pitchFamily="50" charset="0"/>
              </a:rPr>
              <a:t> </a:t>
            </a:r>
            <a:r>
              <a:rPr lang="en-US" dirty="0" err="1">
                <a:latin typeface="Montserrat" panose="00000500000000000000" pitchFamily="50" charset="0"/>
              </a:rPr>
              <a:t>trúc</a:t>
            </a:r>
            <a:r>
              <a:rPr lang="en-US" dirty="0">
                <a:latin typeface="Montserrat" panose="00000500000000000000" pitchFamily="50" charset="0"/>
              </a:rPr>
              <a:t> </a:t>
            </a:r>
            <a:r>
              <a:rPr lang="en-US" dirty="0" err="1">
                <a:latin typeface="Montserrat" panose="00000500000000000000" pitchFamily="50" charset="0"/>
              </a:rPr>
              <a:t>HĐH</a:t>
            </a:r>
            <a:r>
              <a:rPr lang="en-US" dirty="0">
                <a:latin typeface="Montserrat" panose="00000500000000000000" pitchFamily="50" charset="0"/>
              </a:rPr>
              <a:t> Linux</a:t>
            </a:r>
          </a:p>
        </p:txBody>
      </p:sp>
      <p:pic>
        <p:nvPicPr>
          <p:cNvPr id="1026" name="Picture 2" descr="Tìm hiểu về cấu trúc hệ điều hành Linux">
            <a:extLst>
              <a:ext uri="{FF2B5EF4-FFF2-40B4-BE49-F238E27FC236}">
                <a16:creationId xmlns:a16="http://schemas.microsoft.com/office/drawing/2014/main" id="{D9E3F0FD-B5D0-4D17-86C2-8AFB12EDE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738" y="1520298"/>
            <a:ext cx="4045262" cy="303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1C2186-1461-4F0A-B022-03355788C000}"/>
              </a:ext>
            </a:extLst>
          </p:cNvPr>
          <p:cNvSpPr txBox="1"/>
          <p:nvPr/>
        </p:nvSpPr>
        <p:spPr>
          <a:xfrm>
            <a:off x="302519" y="1140596"/>
            <a:ext cx="462458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ontserrat" panose="00000500000000000000" pitchFamily="50" charset="0"/>
              </a:rPr>
              <a:t>6</a:t>
            </a:r>
            <a:r>
              <a:rPr lang="en-US" sz="2000" b="1" i="0" dirty="0">
                <a:effectLst/>
                <a:latin typeface="Montserrat" panose="00000500000000000000" pitchFamily="50" charset="0"/>
              </a:rPr>
              <a:t>.1.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Montserrat" panose="00000500000000000000" pitchFamily="50" charset="0"/>
              </a:rPr>
              <a:t>Dùng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để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quản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lý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phần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cứng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và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các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ứng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dụng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thực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th</a:t>
            </a:r>
            <a:r>
              <a:rPr lang="en-US" dirty="0" err="1">
                <a:latin typeface="Montserrat" panose="00000500000000000000" pitchFamily="50" charset="0"/>
              </a:rPr>
              <a:t>i</a:t>
            </a:r>
            <a:endParaRPr lang="en-US" dirty="0">
              <a:latin typeface="Montserrat" panose="00000500000000000000" pitchFamily="50" charset="0"/>
            </a:endParaRPr>
          </a:p>
          <a:p>
            <a:endParaRPr lang="en-US" dirty="0">
              <a:latin typeface="Montserrat" panose="00000500000000000000" pitchFamily="50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b="0" i="0" dirty="0" err="1">
                <a:effectLst/>
                <a:latin typeface="Montserrat" panose="00000500000000000000" pitchFamily="50" charset="0"/>
              </a:rPr>
              <a:t>Linux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xem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mỗi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thiết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bị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phần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cứng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tương đương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với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một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tập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tin</a:t>
            </a:r>
            <a:endParaRPr lang="en-US" b="0" i="0" dirty="0">
              <a:effectLst/>
              <a:latin typeface="Montserrat" panose="00000500000000000000" pitchFamily="50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vi-VN" b="0" i="0" dirty="0">
              <a:effectLst/>
              <a:latin typeface="Montserrat" panose="00000500000000000000" pitchFamily="50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b="0" i="0" dirty="0">
                <a:effectLst/>
                <a:latin typeface="Montserrat" panose="00000500000000000000" pitchFamily="50" charset="0"/>
              </a:rPr>
              <a:t>Khi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khởi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động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máy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tính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,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Kernel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được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nạp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vào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trong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bộ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nhớ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chính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,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và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nó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hoạt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động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cho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đến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khi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tắt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máy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.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Thực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hiện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chức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năng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mức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thấp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và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chức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năng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mức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hệ</a:t>
            </a:r>
            <a:r>
              <a:rPr lang="vi-VN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t</a:t>
            </a:r>
            <a:r>
              <a:rPr lang="vi-VN" b="0" i="0" dirty="0" err="1">
                <a:effectLst/>
                <a:latin typeface="Montserrat" panose="00000500000000000000" pitchFamily="50" charset="0"/>
              </a:rPr>
              <a:t>hống</a:t>
            </a:r>
            <a:endParaRPr lang="en-US" b="0" i="0" dirty="0">
              <a:effectLst/>
              <a:latin typeface="Montserrat" panose="00000500000000000000" pitchFamily="50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vi-VN" b="0" i="0" dirty="0">
              <a:effectLst/>
              <a:latin typeface="Montserrat" panose="00000500000000000000" pitchFamily="50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Montserrat" panose="00000500000000000000" pitchFamily="50" charset="0"/>
              </a:rPr>
              <a:t>Kernel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chịu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trách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nhiệm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thông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dịch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và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gửi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các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chỉ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thị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tới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bộ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vi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xử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lý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máy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tính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Montserrat" panose="00000500000000000000" pitchFamily="50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Montserrat" panose="00000500000000000000" pitchFamily="50" charset="0"/>
              </a:rPr>
              <a:t>Kernel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cũng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chịu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trách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nhiệm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về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các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tiến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trình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và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cung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cấp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các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đầu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vào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và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ra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cho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các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tiến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50" charset="0"/>
              </a:rPr>
              <a:t>trình</a:t>
            </a:r>
            <a:endParaRPr lang="en-US" b="0" i="0" dirty="0">
              <a:effectLst/>
              <a:latin typeface="Montserrat" panose="00000500000000000000" pitchFamily="50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Montserrat" panose="00000500000000000000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i="1" dirty="0">
                <a:effectLst/>
                <a:latin typeface="Montserrat" panose="00000500000000000000" pitchFamily="50" charset="0"/>
              </a:rPr>
              <a:t>Kernel </a:t>
            </a:r>
            <a:r>
              <a:rPr lang="en-US" sz="1600" b="1" i="1" dirty="0" err="1">
                <a:effectLst/>
                <a:latin typeface="Montserrat" panose="00000500000000000000" pitchFamily="50" charset="0"/>
              </a:rPr>
              <a:t>là</a:t>
            </a:r>
            <a:r>
              <a:rPr lang="en-US" sz="1600" b="1" i="1" dirty="0">
                <a:effectLst/>
                <a:latin typeface="Montserrat" panose="00000500000000000000" pitchFamily="50" charset="0"/>
              </a:rPr>
              <a:t> </a:t>
            </a:r>
            <a:r>
              <a:rPr lang="en-US" sz="1600" b="1" i="1" dirty="0" err="1">
                <a:effectLst/>
                <a:latin typeface="Montserrat" panose="00000500000000000000" pitchFamily="50" charset="0"/>
              </a:rPr>
              <a:t>trái</a:t>
            </a:r>
            <a:r>
              <a:rPr lang="en-US" sz="1600" b="1" i="1" dirty="0">
                <a:effectLst/>
                <a:latin typeface="Montserrat" panose="00000500000000000000" pitchFamily="50" charset="0"/>
              </a:rPr>
              <a:t> </a:t>
            </a:r>
            <a:r>
              <a:rPr lang="en-US" sz="1600" b="1" i="1" dirty="0" err="1">
                <a:effectLst/>
                <a:latin typeface="Montserrat" panose="00000500000000000000" pitchFamily="50" charset="0"/>
              </a:rPr>
              <a:t>tim</a:t>
            </a:r>
            <a:r>
              <a:rPr lang="en-US" sz="1600" b="1" i="1" dirty="0">
                <a:effectLst/>
                <a:latin typeface="Montserrat" panose="00000500000000000000" pitchFamily="50" charset="0"/>
              </a:rPr>
              <a:t> </a:t>
            </a:r>
            <a:r>
              <a:rPr lang="en-US" sz="1600" b="1" i="1" dirty="0" err="1">
                <a:effectLst/>
                <a:latin typeface="Montserrat" panose="00000500000000000000" pitchFamily="50" charset="0"/>
              </a:rPr>
              <a:t>của</a:t>
            </a:r>
            <a:r>
              <a:rPr lang="en-US" sz="1600" b="1" i="1" dirty="0">
                <a:effectLst/>
                <a:latin typeface="Montserrat" panose="00000500000000000000" pitchFamily="50" charset="0"/>
              </a:rPr>
              <a:t> </a:t>
            </a:r>
            <a:r>
              <a:rPr lang="en-US" sz="1600" b="1" i="1" dirty="0" err="1">
                <a:effectLst/>
                <a:latin typeface="Montserrat" panose="00000500000000000000" pitchFamily="50" charset="0"/>
              </a:rPr>
              <a:t>hệ</a:t>
            </a:r>
            <a:r>
              <a:rPr lang="en-US" sz="1600" b="1" i="1" dirty="0">
                <a:effectLst/>
                <a:latin typeface="Montserrat" panose="00000500000000000000" pitchFamily="50" charset="0"/>
              </a:rPr>
              <a:t> </a:t>
            </a:r>
            <a:r>
              <a:rPr lang="en-US" sz="1600" b="1" i="1" dirty="0" err="1">
                <a:effectLst/>
                <a:latin typeface="Montserrat" panose="00000500000000000000" pitchFamily="50" charset="0"/>
              </a:rPr>
              <a:t>điều</a:t>
            </a:r>
            <a:r>
              <a:rPr lang="en-US" sz="1600" b="1" i="1" dirty="0">
                <a:effectLst/>
                <a:latin typeface="Montserrat" panose="00000500000000000000" pitchFamily="50" charset="0"/>
              </a:rPr>
              <a:t> </a:t>
            </a:r>
            <a:r>
              <a:rPr lang="en-US" sz="1600" b="1" i="1" dirty="0" err="1">
                <a:effectLst/>
                <a:latin typeface="Montserrat" panose="00000500000000000000" pitchFamily="50" charset="0"/>
              </a:rPr>
              <a:t>hành</a:t>
            </a:r>
            <a:r>
              <a:rPr lang="en-US" sz="1600" b="1" i="1" dirty="0">
                <a:effectLst/>
                <a:latin typeface="Montserrat" panose="00000500000000000000" pitchFamily="50" charset="0"/>
              </a:rPr>
              <a:t> Linux</a:t>
            </a:r>
            <a:r>
              <a:rPr lang="en-US" b="0" i="0" dirty="0">
                <a:effectLst/>
                <a:latin typeface="Montserrat" panose="00000500000000000000" pitchFamily="50" charset="0"/>
              </a:rPr>
              <a:t>. </a:t>
            </a:r>
            <a:endParaRPr lang="en-U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41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1229</Words>
  <Application>Microsoft Office PowerPoint</Application>
  <PresentationFormat>On-screen Show (4:3)</PresentationFormat>
  <Paragraphs>127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Montserrat</vt:lpstr>
      <vt:lpstr>Times New Roman</vt:lpstr>
      <vt:lpstr>Wingdings</vt:lpstr>
      <vt:lpstr>Office Theme</vt:lpstr>
      <vt:lpstr>  Tìm hiểu về cấu trúc HĐH Linux</vt:lpstr>
      <vt:lpstr>1. HĐH Linux là gì?</vt:lpstr>
      <vt:lpstr>2. Các distro phổ biến Linux</vt:lpstr>
      <vt:lpstr>3. Các ưu, nhược điểm</vt:lpstr>
      <vt:lpstr>PowerPoint Presentation</vt:lpstr>
      <vt:lpstr>5. Sự khác biệt so với HĐH Windows</vt:lpstr>
      <vt:lpstr>5. Sự khác biệt so với HĐH Windows</vt:lpstr>
      <vt:lpstr>PowerPoint Presentation</vt:lpstr>
      <vt:lpstr>6. Cấu trúc HĐH Linux</vt:lpstr>
      <vt:lpstr>6. Cấu trúc HĐH Linux</vt:lpstr>
      <vt:lpstr>6. Cấu trúc HĐH Linux</vt:lpstr>
      <vt:lpstr>6. Cấu trúc HĐH Linux</vt:lpstr>
      <vt:lpstr>Thank for watching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Tìm hiểu về cấu trúc HĐH Linux</dc:title>
  <dc:creator>Hang</dc:creator>
  <cp:lastModifiedBy>Vũ Mạnh Cường</cp:lastModifiedBy>
  <cp:revision>7</cp:revision>
  <dcterms:created xsi:type="dcterms:W3CDTF">2016-07-25T07:53:11Z</dcterms:created>
  <dcterms:modified xsi:type="dcterms:W3CDTF">2021-10-12T05:05:05Z</dcterms:modified>
</cp:coreProperties>
</file>