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15"/>
  </p:notesMasterIdLst>
  <p:sldIdLst>
    <p:sldId id="256" r:id="rId2"/>
    <p:sldId id="294" r:id="rId3"/>
    <p:sldId id="295" r:id="rId4"/>
    <p:sldId id="312" r:id="rId5"/>
    <p:sldId id="313" r:id="rId6"/>
    <p:sldId id="314" r:id="rId7"/>
    <p:sldId id="315" r:id="rId8"/>
    <p:sldId id="316" r:id="rId9"/>
    <p:sldId id="317" r:id="rId10"/>
    <p:sldId id="318" r:id="rId11"/>
    <p:sldId id="322" r:id="rId12"/>
    <p:sldId id="320" r:id="rId13"/>
    <p:sldId id="280"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Ns6OnlgQ2EDBkLLeJa/6UNX27l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 HOANG ANH 20182337" initials="LHA2" lastIdx="4" clrIdx="0">
    <p:extLst>
      <p:ext uri="{19B8F6BF-5375-455C-9EA6-DF929625EA0E}">
        <p15:presenceInfo xmlns:p15="http://schemas.microsoft.com/office/powerpoint/2012/main" userId="LE HOANG ANH 2018233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AF4758-EED3-413A-9D57-9808416EBA4D}">
  <a:tblStyle styleId="{84AF4758-EED3-413A-9D57-9808416EBA4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2" autoAdjust="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7"/>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7"/>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0" name="Google Shape;60;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1" name="Google Shape;61;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5"/>
          <p:cNvSpPr>
            <a:spLocks noGrp="1"/>
          </p:cNvSpPr>
          <p:nvPr>
            <p:ph type="pic" idx="2"/>
          </p:nvPr>
        </p:nvSpPr>
        <p:spPr>
          <a:xfrm>
            <a:off x="3887391" y="987426"/>
            <a:ext cx="4629150" cy="4873625"/>
          </a:xfrm>
          <a:prstGeom prst="rect">
            <a:avLst/>
          </a:prstGeom>
          <a:noFill/>
          <a:ln>
            <a:noFill/>
          </a:ln>
        </p:spPr>
      </p:sp>
      <p:sp>
        <p:nvSpPr>
          <p:cNvPr id="67" name="Google Shape;67;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6"/>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6"/>
          <p:cNvSpPr txBox="1">
            <a:spLocks noGrp="1"/>
          </p:cNvSpPr>
          <p:nvPr>
            <p:ph type="body" idx="1"/>
          </p:nvPr>
        </p:nvSpPr>
        <p:spPr>
          <a:xfrm rot="5400000">
            <a:off x="2051050"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210566" y="1659986"/>
            <a:ext cx="7278151" cy="928438"/>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FF0000"/>
              </a:buClr>
              <a:buSzPct val="100000"/>
              <a:buFont typeface="Times New Roman"/>
              <a:buNone/>
            </a:pPr>
            <a:r>
              <a:rPr lang="en-US" sz="2700" dirty="0" err="1">
                <a:solidFill>
                  <a:schemeClr val="tx1"/>
                </a:solidFill>
                <a:latin typeface="Montserrat" panose="00000500000000000000" pitchFamily="50" charset="0"/>
                <a:ea typeface="Times New Roman"/>
                <a:cs typeface="Times New Roman"/>
                <a:sym typeface="Times New Roman"/>
              </a:rPr>
              <a:t>Tùy</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chỉnh</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mức</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độ</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ưu</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tiên</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cuả</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tiến</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trình</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trong</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hệ</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điều</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hành</a:t>
            </a:r>
            <a:r>
              <a:rPr lang="en-US" sz="2700" dirty="0">
                <a:solidFill>
                  <a:schemeClr val="tx1"/>
                </a:solidFill>
                <a:latin typeface="Montserrat" panose="00000500000000000000" pitchFamily="50" charset="0"/>
                <a:ea typeface="Times New Roman"/>
                <a:cs typeface="Times New Roman"/>
                <a:sym typeface="Times New Roman"/>
              </a:rPr>
              <a:t> </a:t>
            </a:r>
            <a:r>
              <a:rPr lang="en-US" sz="2700" dirty="0" err="1">
                <a:solidFill>
                  <a:schemeClr val="tx1"/>
                </a:solidFill>
                <a:latin typeface="Montserrat" panose="00000500000000000000" pitchFamily="50" charset="0"/>
                <a:ea typeface="Times New Roman"/>
                <a:cs typeface="Times New Roman"/>
                <a:sym typeface="Times New Roman"/>
              </a:rPr>
              <a:t>linux</a:t>
            </a:r>
            <a:endParaRPr sz="2700" dirty="0">
              <a:solidFill>
                <a:schemeClr val="tx1"/>
              </a:solidFill>
              <a:latin typeface="Montserrat" panose="00000500000000000000" pitchFamily="50" charset="0"/>
              <a:ea typeface="Times New Roman"/>
              <a:cs typeface="Times New Roman"/>
              <a:sym typeface="Times New Roman"/>
            </a:endParaRPr>
          </a:p>
        </p:txBody>
      </p:sp>
      <p:sp>
        <p:nvSpPr>
          <p:cNvPr id="88" name="Google Shape;88;p1"/>
          <p:cNvSpPr txBox="1">
            <a:spLocks noGrp="1"/>
          </p:cNvSpPr>
          <p:nvPr>
            <p:ph type="subTitle" idx="1"/>
          </p:nvPr>
        </p:nvSpPr>
        <p:spPr>
          <a:xfrm>
            <a:off x="232013" y="4336869"/>
            <a:ext cx="8570794" cy="23846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n-US" sz="2400" b="1" dirty="0" err="1">
                <a:latin typeface="Montserrat" panose="00000500000000000000" pitchFamily="50" charset="0"/>
                <a:ea typeface="Times New Roman"/>
                <a:cs typeface="Times New Roman"/>
                <a:sym typeface="Times New Roman"/>
              </a:rPr>
              <a:t>Sinh</a:t>
            </a:r>
            <a:r>
              <a:rPr lang="en-US" sz="2400" b="1" dirty="0">
                <a:latin typeface="Montserrat" panose="00000500000000000000" pitchFamily="50" charset="0"/>
                <a:ea typeface="Times New Roman"/>
                <a:cs typeface="Times New Roman"/>
                <a:sym typeface="Times New Roman"/>
              </a:rPr>
              <a:t> </a:t>
            </a:r>
            <a:r>
              <a:rPr lang="en-US" sz="2400" b="1" dirty="0" err="1">
                <a:latin typeface="Montserrat" panose="00000500000000000000" pitchFamily="50" charset="0"/>
                <a:ea typeface="Times New Roman"/>
                <a:cs typeface="Times New Roman"/>
                <a:sym typeface="Times New Roman"/>
              </a:rPr>
              <a:t>viên</a:t>
            </a:r>
            <a:r>
              <a:rPr lang="en-US" sz="2400" b="1" dirty="0">
                <a:latin typeface="Montserrat" panose="00000500000000000000" pitchFamily="50" charset="0"/>
                <a:ea typeface="Times New Roman"/>
                <a:cs typeface="Times New Roman"/>
                <a:sym typeface="Times New Roman"/>
              </a:rPr>
              <a:t> </a:t>
            </a:r>
            <a:r>
              <a:rPr lang="en-US" sz="2400" b="1" dirty="0" err="1">
                <a:latin typeface="Montserrat" panose="00000500000000000000" pitchFamily="50" charset="0"/>
                <a:ea typeface="Times New Roman"/>
                <a:cs typeface="Times New Roman"/>
                <a:sym typeface="Times New Roman"/>
              </a:rPr>
              <a:t>thực</a:t>
            </a:r>
            <a:r>
              <a:rPr lang="en-US" sz="2400" b="1" dirty="0">
                <a:latin typeface="Montserrat" panose="00000500000000000000" pitchFamily="50" charset="0"/>
                <a:ea typeface="Times New Roman"/>
                <a:cs typeface="Times New Roman"/>
                <a:sym typeface="Times New Roman"/>
              </a:rPr>
              <a:t> </a:t>
            </a:r>
            <a:r>
              <a:rPr lang="en-US" sz="2400" b="1" dirty="0" err="1">
                <a:latin typeface="Montserrat" panose="00000500000000000000" pitchFamily="50" charset="0"/>
                <a:ea typeface="Times New Roman"/>
                <a:cs typeface="Times New Roman"/>
                <a:sym typeface="Times New Roman"/>
              </a:rPr>
              <a:t>hiện</a:t>
            </a:r>
            <a:r>
              <a:rPr lang="en-US" sz="2400" b="1" dirty="0">
                <a:latin typeface="Montserrat" panose="00000500000000000000" pitchFamily="50" charset="0"/>
                <a:ea typeface="Times New Roman"/>
                <a:cs typeface="Times New Roman"/>
                <a:sym typeface="Times New Roman"/>
              </a:rPr>
              <a:t>: </a:t>
            </a:r>
            <a:r>
              <a:rPr lang="en-US" sz="2400" b="1" dirty="0" err="1">
                <a:latin typeface="Montserrat" panose="00000500000000000000" pitchFamily="50" charset="0"/>
                <a:ea typeface="Times New Roman"/>
                <a:cs typeface="Times New Roman"/>
                <a:sym typeface="Times New Roman"/>
              </a:rPr>
              <a:t>Nhóm</a:t>
            </a:r>
            <a:r>
              <a:rPr lang="en-US" sz="2400" b="1" dirty="0">
                <a:latin typeface="Montserrat" panose="00000500000000000000" pitchFamily="50" charset="0"/>
                <a:ea typeface="Times New Roman"/>
                <a:cs typeface="Times New Roman"/>
                <a:sym typeface="Times New Roman"/>
              </a:rPr>
              <a:t> 11-129266</a:t>
            </a:r>
            <a:endParaRPr sz="2400" b="1" dirty="0">
              <a:latin typeface="Montserrat" panose="00000500000000000000" pitchFamily="50" charset="0"/>
            </a:endParaRPr>
          </a:p>
          <a:p>
            <a:pPr marL="0" lvl="0" indent="0" algn="ctr" rtl="0">
              <a:lnSpc>
                <a:spcPct val="90000"/>
              </a:lnSpc>
              <a:spcBef>
                <a:spcPts val="750"/>
              </a:spcBef>
              <a:spcAft>
                <a:spcPts val="0"/>
              </a:spcAft>
              <a:buClr>
                <a:schemeClr val="lt1"/>
              </a:buClr>
              <a:buSzPts val="2400"/>
              <a:buNone/>
            </a:pPr>
            <a:endParaRPr sz="2400" dirty="0">
              <a:latin typeface="Times New Roman"/>
              <a:ea typeface="Times New Roman"/>
              <a:cs typeface="Times New Roman"/>
              <a:sym typeface="Times New Roman"/>
            </a:endParaRPr>
          </a:p>
          <a:p>
            <a:pPr marL="0" lvl="0" indent="0" algn="ctr" rtl="0">
              <a:lnSpc>
                <a:spcPct val="90000"/>
              </a:lnSpc>
              <a:spcBef>
                <a:spcPts val="750"/>
              </a:spcBef>
              <a:spcAft>
                <a:spcPts val="0"/>
              </a:spcAft>
              <a:buClr>
                <a:schemeClr val="lt1"/>
              </a:buClr>
              <a:buSzPts val="2400"/>
              <a:buNone/>
            </a:pPr>
            <a:endParaRPr sz="2400" b="1" dirty="0">
              <a:latin typeface="Times New Roman"/>
              <a:ea typeface="Times New Roman"/>
              <a:cs typeface="Times New Roman"/>
              <a:sym typeface="Times New Roman"/>
            </a:endParaRPr>
          </a:p>
          <a:p>
            <a:pPr marL="0" lvl="0" indent="0" algn="ctr" rtl="0">
              <a:lnSpc>
                <a:spcPct val="90000"/>
              </a:lnSpc>
              <a:spcBef>
                <a:spcPts val="750"/>
              </a:spcBef>
              <a:spcAft>
                <a:spcPts val="0"/>
              </a:spcAft>
              <a:buClr>
                <a:schemeClr val="lt1"/>
              </a:buClr>
              <a:buSzPts val="2800"/>
              <a:buNone/>
            </a:pPr>
            <a:endParaRPr b="1" dirty="0">
              <a:latin typeface="Calibri"/>
              <a:ea typeface="Calibri"/>
              <a:cs typeface="Calibri"/>
              <a:sym typeface="Calibri"/>
            </a:endParaRPr>
          </a:p>
        </p:txBody>
      </p:sp>
      <p:sp>
        <p:nvSpPr>
          <p:cNvPr id="89" name="Google Shape;89;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0</a:t>
            </a:fld>
            <a:endParaRPr/>
          </a:p>
        </p:txBody>
      </p:sp>
      <p:graphicFrame>
        <p:nvGraphicFramePr>
          <p:cNvPr id="90" name="Google Shape;90;p1"/>
          <p:cNvGraphicFramePr/>
          <p:nvPr>
            <p:extLst>
              <p:ext uri="{D42A27DB-BD31-4B8C-83A1-F6EECF244321}">
                <p14:modId xmlns:p14="http://schemas.microsoft.com/office/powerpoint/2010/main" val="3572496764"/>
              </p:ext>
            </p:extLst>
          </p:nvPr>
        </p:nvGraphicFramePr>
        <p:xfrm>
          <a:off x="232013" y="4849324"/>
          <a:ext cx="8045150" cy="1750400"/>
        </p:xfrm>
        <a:graphic>
          <a:graphicData uri="http://schemas.openxmlformats.org/drawingml/2006/table">
            <a:tbl>
              <a:tblPr>
                <a:noFill/>
                <a:tableStyleId>{84AF4758-EED3-413A-9D57-9808416EBA4D}</a:tableStyleId>
              </a:tblPr>
              <a:tblGrid>
                <a:gridCol w="4022575">
                  <a:extLst>
                    <a:ext uri="{9D8B030D-6E8A-4147-A177-3AD203B41FA5}">
                      <a16:colId xmlns:a16="http://schemas.microsoft.com/office/drawing/2014/main" val="20000"/>
                    </a:ext>
                  </a:extLst>
                </a:gridCol>
                <a:gridCol w="4022575">
                  <a:extLst>
                    <a:ext uri="{9D8B030D-6E8A-4147-A177-3AD203B41FA5}">
                      <a16:colId xmlns:a16="http://schemas.microsoft.com/office/drawing/2014/main" val="20001"/>
                    </a:ext>
                  </a:extLst>
                </a:gridCol>
              </a:tblGrid>
              <a:tr h="437600">
                <a:tc>
                  <a:txBody>
                    <a:bodyPr/>
                    <a:lstStyle/>
                    <a:p>
                      <a:pPr marL="0" marR="0" lvl="0" indent="0" algn="l"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Lê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Hoàng</a:t>
                      </a:r>
                      <a:r>
                        <a:rPr lang="en-US" sz="1800" b="1" u="none" strike="noStrike" cap="none" dirty="0">
                          <a:solidFill>
                            <a:schemeClr val="lt1"/>
                          </a:solidFill>
                          <a:latin typeface="Montserrat" panose="00000500000000000000" pitchFamily="50" charset="0"/>
                          <a:ea typeface="Times New Roman"/>
                          <a:cs typeface="Times New Roman"/>
                          <a:sym typeface="Times New Roman"/>
                        </a:rPr>
                        <a:t> Anh</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20182337</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37600">
                <a:tc>
                  <a:txBody>
                    <a:bodyPr/>
                    <a:lstStyle/>
                    <a:p>
                      <a:pPr marL="0" marR="0" lvl="0" indent="0" algn="l"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Vũ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Mạnh</a:t>
                      </a:r>
                      <a:r>
                        <a:rPr lang="en-US" sz="1800" b="1" u="none" strike="noStrike" cap="none" dirty="0">
                          <a:solidFill>
                            <a:schemeClr val="lt1"/>
                          </a:solidFill>
                          <a:latin typeface="Montserrat" panose="00000500000000000000" pitchFamily="50" charset="0"/>
                          <a:ea typeface="Times New Roman"/>
                          <a:cs typeface="Times New Roman"/>
                          <a:sym typeface="Times New Roman"/>
                        </a:rPr>
                        <a:t>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Cường</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20182404</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37600">
                <a:tc>
                  <a:txBody>
                    <a:bodyPr/>
                    <a:lstStyle/>
                    <a:p>
                      <a:pPr marL="0" marR="0" lvl="0" indent="0" algn="l" rtl="0">
                        <a:spcBef>
                          <a:spcPts val="0"/>
                        </a:spcBef>
                        <a:spcAft>
                          <a:spcPts val="0"/>
                        </a:spcAft>
                        <a:buNone/>
                      </a:pPr>
                      <a:r>
                        <a:rPr lang="en-US" sz="1800" b="1" u="none" strike="noStrike" cap="none" dirty="0" err="1">
                          <a:solidFill>
                            <a:schemeClr val="lt1"/>
                          </a:solidFill>
                          <a:latin typeface="Montserrat" panose="00000500000000000000" pitchFamily="50" charset="0"/>
                          <a:ea typeface="Times New Roman"/>
                          <a:cs typeface="Times New Roman"/>
                          <a:sym typeface="Times New Roman"/>
                        </a:rPr>
                        <a:t>Dương</a:t>
                      </a:r>
                      <a:r>
                        <a:rPr lang="en-US" sz="1800" b="1" u="none" strike="noStrike" cap="none" dirty="0">
                          <a:solidFill>
                            <a:schemeClr val="lt1"/>
                          </a:solidFill>
                          <a:latin typeface="Montserrat" panose="00000500000000000000" pitchFamily="50" charset="0"/>
                          <a:ea typeface="Times New Roman"/>
                          <a:cs typeface="Times New Roman"/>
                          <a:sym typeface="Times New Roman"/>
                        </a:rPr>
                        <a:t>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Công</a:t>
                      </a:r>
                      <a:r>
                        <a:rPr lang="en-US" sz="1800" b="1" u="none" strike="noStrike" cap="none" dirty="0">
                          <a:solidFill>
                            <a:schemeClr val="lt1"/>
                          </a:solidFill>
                          <a:latin typeface="Montserrat" panose="00000500000000000000" pitchFamily="50" charset="0"/>
                          <a:ea typeface="Times New Roman"/>
                          <a:cs typeface="Times New Roman"/>
                          <a:sym typeface="Times New Roman"/>
                        </a:rPr>
                        <a:t>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Kiên</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20182614</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37600">
                <a:tc>
                  <a:txBody>
                    <a:bodyPr/>
                    <a:lstStyle/>
                    <a:p>
                      <a:pPr marL="0" marR="0" lvl="0" indent="0" algn="l" rtl="0">
                        <a:spcBef>
                          <a:spcPts val="0"/>
                        </a:spcBef>
                        <a:spcAft>
                          <a:spcPts val="0"/>
                        </a:spcAft>
                        <a:buNone/>
                      </a:pP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1" name="Google Shape;91;p1"/>
          <p:cNvSpPr txBox="1"/>
          <p:nvPr/>
        </p:nvSpPr>
        <p:spPr>
          <a:xfrm>
            <a:off x="2886891" y="3004457"/>
            <a:ext cx="18473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txBox="1"/>
          <p:nvPr/>
        </p:nvSpPr>
        <p:spPr>
          <a:xfrm>
            <a:off x="69228" y="3598165"/>
            <a:ext cx="582005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Montserrat" panose="00000500000000000000" pitchFamily="50" charset="0"/>
                <a:ea typeface="Times New Roman"/>
                <a:cs typeface="Times New Roman"/>
                <a:sym typeface="Times New Roman"/>
              </a:rPr>
              <a:t>GVHD: TS. </a:t>
            </a:r>
            <a:r>
              <a:rPr lang="en-US" sz="1800" b="1" dirty="0" err="1">
                <a:solidFill>
                  <a:schemeClr val="dk1"/>
                </a:solidFill>
                <a:latin typeface="Montserrat" panose="00000500000000000000" pitchFamily="50" charset="0"/>
                <a:ea typeface="Times New Roman"/>
                <a:cs typeface="Times New Roman"/>
                <a:sym typeface="Times New Roman"/>
              </a:rPr>
              <a:t>Hàn</a:t>
            </a:r>
            <a:r>
              <a:rPr lang="en-US" sz="1800" b="1" dirty="0">
                <a:solidFill>
                  <a:schemeClr val="dk1"/>
                </a:solidFill>
                <a:latin typeface="Montserrat" panose="00000500000000000000" pitchFamily="50" charset="0"/>
                <a:ea typeface="Times New Roman"/>
                <a:cs typeface="Times New Roman"/>
                <a:sym typeface="Times New Roman"/>
              </a:rPr>
              <a:t> </a:t>
            </a:r>
            <a:r>
              <a:rPr lang="en-US" sz="1800" b="1" dirty="0" err="1">
                <a:solidFill>
                  <a:schemeClr val="dk1"/>
                </a:solidFill>
                <a:latin typeface="Montserrat" panose="00000500000000000000" pitchFamily="50" charset="0"/>
                <a:ea typeface="Times New Roman"/>
                <a:cs typeface="Times New Roman"/>
                <a:sym typeface="Times New Roman"/>
              </a:rPr>
              <a:t>Huy</a:t>
            </a:r>
            <a:r>
              <a:rPr lang="en-US" sz="1800" b="1" dirty="0">
                <a:solidFill>
                  <a:schemeClr val="dk1"/>
                </a:solidFill>
                <a:latin typeface="Montserrat" panose="00000500000000000000" pitchFamily="50" charset="0"/>
                <a:ea typeface="Times New Roman"/>
                <a:cs typeface="Times New Roman"/>
                <a:sym typeface="Times New Roman"/>
              </a:rPr>
              <a:t> </a:t>
            </a:r>
            <a:r>
              <a:rPr lang="en-US" sz="1800" b="1" dirty="0" err="1">
                <a:solidFill>
                  <a:schemeClr val="dk1"/>
                </a:solidFill>
                <a:latin typeface="Montserrat" panose="00000500000000000000" pitchFamily="50" charset="0"/>
                <a:ea typeface="Times New Roman"/>
                <a:cs typeface="Times New Roman"/>
                <a:sym typeface="Times New Roman"/>
              </a:rPr>
              <a:t>Dũng</a:t>
            </a:r>
            <a:endParaRPr sz="1800" b="1" dirty="0">
              <a:solidFill>
                <a:schemeClr val="dk1"/>
              </a:solidFill>
              <a:latin typeface="Montserrat" panose="00000500000000000000" pitchFamily="50" charset="0"/>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Thực</a:t>
            </a:r>
            <a:r>
              <a:rPr lang="en-US" dirty="0"/>
              <a:t> </a:t>
            </a:r>
            <a:r>
              <a:rPr lang="en-US" dirty="0" err="1"/>
              <a:t>hiện</a:t>
            </a:r>
            <a:r>
              <a:rPr lang="en-US" dirty="0"/>
              <a:t> </a:t>
            </a:r>
            <a:r>
              <a:rPr lang="en-US" dirty="0" err="1"/>
              <a:t>bài</a:t>
            </a:r>
            <a:r>
              <a:rPr lang="en-US" dirty="0"/>
              <a:t> </a:t>
            </a:r>
            <a:r>
              <a:rPr lang="en-US" dirty="0" err="1"/>
              <a:t>tập</a:t>
            </a:r>
            <a:r>
              <a:rPr lang="en-US" dirty="0"/>
              <a:t> </a:t>
            </a:r>
            <a:r>
              <a:rPr lang="en-US" dirty="0" err="1"/>
              <a:t>lớn</a:t>
            </a:r>
            <a:endParaRPr lang="en-US" dirty="0"/>
          </a:p>
        </p:txBody>
      </p:sp>
      <p:sp>
        <p:nvSpPr>
          <p:cNvPr id="3" name="Text Placeholder 2"/>
          <p:cNvSpPr>
            <a:spLocks noGrp="1"/>
          </p:cNvSpPr>
          <p:nvPr>
            <p:ph type="body" idx="1"/>
          </p:nvPr>
        </p:nvSpPr>
        <p:spPr>
          <a:xfrm>
            <a:off x="488950" y="1066198"/>
            <a:ext cx="8026400" cy="4902199"/>
          </a:xfrm>
        </p:spPr>
        <p:txBody>
          <a:bodyPr/>
          <a:lstStyle/>
          <a:p>
            <a:pPr marL="114300" indent="0">
              <a:buNone/>
            </a:pPr>
            <a:r>
              <a:rPr lang="en-US" dirty="0"/>
              <a:t>4.2.2 </a:t>
            </a:r>
            <a:r>
              <a:rPr lang="en-US" dirty="0" err="1"/>
              <a:t>Cách</a:t>
            </a:r>
            <a:r>
              <a:rPr lang="en-US" dirty="0"/>
              <a:t> </a:t>
            </a:r>
            <a:r>
              <a:rPr lang="en-US" dirty="0" err="1"/>
              <a:t>thức</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ưu</a:t>
            </a:r>
            <a:r>
              <a:rPr lang="en-US" dirty="0"/>
              <a:t> </a:t>
            </a:r>
            <a:r>
              <a:rPr lang="en-US" dirty="0" err="1"/>
              <a:t>tiên</a:t>
            </a:r>
            <a:r>
              <a:rPr lang="en-US" dirty="0"/>
              <a:t> </a:t>
            </a:r>
            <a:r>
              <a:rPr lang="en-US" dirty="0" err="1"/>
              <a:t>của</a:t>
            </a:r>
            <a:r>
              <a:rPr lang="en-US" dirty="0"/>
              <a:t> </a:t>
            </a:r>
            <a:r>
              <a:rPr lang="en-US" dirty="0" err="1"/>
              <a:t>tiến</a:t>
            </a:r>
            <a:r>
              <a:rPr lang="en-US" dirty="0"/>
              <a:t> </a:t>
            </a:r>
            <a:r>
              <a:rPr lang="en-US" dirty="0" err="1"/>
              <a:t>trình</a:t>
            </a:r>
            <a:endParaRPr lang="en-US" dirty="0"/>
          </a:p>
          <a:p>
            <a:pPr marL="114300" indent="0">
              <a:buNone/>
            </a:pPr>
            <a:r>
              <a:rPr lang="en-US" sz="1800" dirty="0" err="1"/>
              <a:t>Cấu</a:t>
            </a:r>
            <a:r>
              <a:rPr lang="en-US" sz="1800" dirty="0"/>
              <a:t> </a:t>
            </a:r>
            <a:r>
              <a:rPr lang="en-US" sz="1800" dirty="0" err="1"/>
              <a:t>trúc</a:t>
            </a:r>
            <a:r>
              <a:rPr lang="en-US" sz="1800" dirty="0"/>
              <a:t>: </a:t>
            </a:r>
            <a:r>
              <a:rPr lang="en-US" sz="1800" b="1" dirty="0" err="1"/>
              <a:t>renice</a:t>
            </a:r>
            <a:r>
              <a:rPr lang="en-US" sz="1800" b="1" dirty="0"/>
              <a:t> –</a:t>
            </a:r>
            <a:r>
              <a:rPr lang="en-US" sz="1800" b="1" dirty="0" err="1"/>
              <a:t>nincrement</a:t>
            </a:r>
            <a:r>
              <a:rPr lang="en-US" sz="1800" b="1" dirty="0"/>
              <a:t> [-g | -p | -u] ID..</a:t>
            </a:r>
          </a:p>
          <a:p>
            <a:pPr marL="114300" indent="0">
              <a:buNone/>
            </a:pPr>
            <a:r>
              <a:rPr lang="en-US" sz="1800" dirty="0" err="1"/>
              <a:t>Lưu</a:t>
            </a:r>
            <a:r>
              <a:rPr lang="en-US" sz="1800" dirty="0"/>
              <a:t> ý: </a:t>
            </a:r>
            <a:r>
              <a:rPr lang="vi-VN" sz="1800" dirty="0"/>
              <a:t>Đối với user root thì tiến trình được phép thay đổi từ mức cao nhất -20 đến mức thấp nhất 19, còn đối với user thường thì tiến trình lựa chọn chỉ được phép thay đổi giá trị NI từ mức 0 đến </a:t>
            </a:r>
            <a:r>
              <a:rPr lang="vi-VN" sz="1800"/>
              <a:t>mức 19</a:t>
            </a:r>
            <a:endParaRPr lang="en-US" sz="1800"/>
          </a:p>
          <a:p>
            <a:pPr>
              <a:buFont typeface="Arial" panose="020B0604020202020204" pitchFamily="34" charset="0"/>
              <a:buChar char="•"/>
            </a:pPr>
            <a:r>
              <a:rPr lang="en-US" sz="1800"/>
              <a:t>Thông số NI có thể được lấy và đặt bằng hàm trong các thư viện sau:</a:t>
            </a:r>
          </a:p>
          <a:p>
            <a:pPr marL="114300" indent="0">
              <a:buNone/>
            </a:pPr>
            <a:endParaRPr lang="en-US" sz="1800"/>
          </a:p>
          <a:p>
            <a:pPr marL="114300" indent="0">
              <a:buNone/>
            </a:pPr>
            <a:endParaRPr lang="en-US" sz="1800" dirty="0"/>
          </a:p>
          <a:p>
            <a:pPr marL="114300" indent="0">
              <a:buNone/>
            </a:pP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7" name="Picture 16">
            <a:extLst>
              <a:ext uri="{FF2B5EF4-FFF2-40B4-BE49-F238E27FC236}">
                <a16:creationId xmlns:a16="http://schemas.microsoft.com/office/drawing/2014/main" id="{C0C91AAA-BA55-4A2F-A67B-FF71784DE6CC}"/>
              </a:ext>
            </a:extLst>
          </p:cNvPr>
          <p:cNvPicPr>
            <a:picLocks noChangeAspect="1"/>
          </p:cNvPicPr>
          <p:nvPr/>
        </p:nvPicPr>
        <p:blipFill>
          <a:blip r:embed="rId2"/>
          <a:stretch>
            <a:fillRect/>
          </a:stretch>
        </p:blipFill>
        <p:spPr>
          <a:xfrm>
            <a:off x="3210205" y="3043204"/>
            <a:ext cx="3414056" cy="1120237"/>
          </a:xfrm>
          <a:prstGeom prst="rect">
            <a:avLst/>
          </a:prstGeom>
        </p:spPr>
      </p:pic>
      <p:sp>
        <p:nvSpPr>
          <p:cNvPr id="18" name="Text Placeholder 2">
            <a:extLst>
              <a:ext uri="{FF2B5EF4-FFF2-40B4-BE49-F238E27FC236}">
                <a16:creationId xmlns:a16="http://schemas.microsoft.com/office/drawing/2014/main" id="{735D4CE0-0C52-4A0B-8259-6E7064A89EE3}"/>
              </a:ext>
            </a:extLst>
          </p:cNvPr>
          <p:cNvSpPr txBox="1">
            <a:spLocks/>
          </p:cNvSpPr>
          <p:nvPr/>
        </p:nvSpPr>
        <p:spPr>
          <a:xfrm>
            <a:off x="628650" y="4163441"/>
            <a:ext cx="8026400" cy="283832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a:t>4.2.3 Cách thức hủy tiến trình</a:t>
            </a:r>
          </a:p>
          <a:p>
            <a:pPr marL="114300" indent="0">
              <a:buFont typeface="Arial"/>
              <a:buNone/>
            </a:pPr>
            <a:r>
              <a:rPr lang="en-US" sz="1800"/>
              <a:t>Trong đó:</a:t>
            </a:r>
          </a:p>
          <a:p>
            <a:r>
              <a:rPr lang="en-US" sz="1800"/>
              <a:t>p</a:t>
            </a:r>
            <a:r>
              <a:rPr lang="vi-VN" sz="1800"/>
              <a:t>id</a:t>
            </a:r>
            <a:r>
              <a:rPr lang="en-US" sz="1800"/>
              <a:t> </a:t>
            </a:r>
            <a:r>
              <a:rPr lang="vi-VN" sz="1800"/>
              <a:t>là dấu hiệu nhận biết của một tiến trình</a:t>
            </a:r>
            <a:r>
              <a:rPr lang="vi-VN"/>
              <a:t>.</a:t>
            </a:r>
            <a:endParaRPr lang="en-US"/>
          </a:p>
          <a:p>
            <a:r>
              <a:rPr lang="vi-VN" sz="1800"/>
              <a:t>sig là hằng số tín hiệu giao tiếp tiến trình.</a:t>
            </a:r>
            <a:endParaRPr lang="en-US" sz="1800"/>
          </a:p>
          <a:p>
            <a:pPr marL="114300" indent="0">
              <a:buFont typeface="Arial"/>
              <a:buNone/>
            </a:pPr>
            <a:r>
              <a:rPr lang="en-US" sz="1800"/>
              <a:t>Để ngắt tiến trình ta sử dụng sig là SIGINT</a:t>
            </a:r>
            <a:endParaRPr lang="en-US" sz="1800" dirty="0"/>
          </a:p>
        </p:txBody>
      </p:sp>
      <p:pic>
        <p:nvPicPr>
          <p:cNvPr id="19" name="Picture 18">
            <a:extLst>
              <a:ext uri="{FF2B5EF4-FFF2-40B4-BE49-F238E27FC236}">
                <a16:creationId xmlns:a16="http://schemas.microsoft.com/office/drawing/2014/main" id="{4F630F4C-D49C-4189-B6A2-2C43AD4C220F}"/>
              </a:ext>
            </a:extLst>
          </p:cNvPr>
          <p:cNvPicPr>
            <a:picLocks noChangeAspect="1"/>
          </p:cNvPicPr>
          <p:nvPr/>
        </p:nvPicPr>
        <p:blipFill>
          <a:blip r:embed="rId3"/>
          <a:stretch>
            <a:fillRect/>
          </a:stretch>
        </p:blipFill>
        <p:spPr>
          <a:xfrm>
            <a:off x="5494335" y="4773550"/>
            <a:ext cx="3160715" cy="1086807"/>
          </a:xfrm>
          <a:prstGeom prst="rect">
            <a:avLst/>
          </a:prstGeom>
        </p:spPr>
      </p:pic>
    </p:spTree>
    <p:extLst>
      <p:ext uri="{BB962C8B-B14F-4D97-AF65-F5344CB8AC3E}">
        <p14:creationId xmlns:p14="http://schemas.microsoft.com/office/powerpoint/2010/main" val="221621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D4DB3F-4D2F-4B2F-A045-27A300AD8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itle 1">
            <a:extLst>
              <a:ext uri="{FF2B5EF4-FFF2-40B4-BE49-F238E27FC236}">
                <a16:creationId xmlns:a16="http://schemas.microsoft.com/office/drawing/2014/main" id="{502883DF-CB38-4BD6-9C13-2FE0C79E1524}"/>
              </a:ext>
            </a:extLst>
          </p:cNvPr>
          <p:cNvSpPr>
            <a:spLocks noGrp="1"/>
          </p:cNvSpPr>
          <p:nvPr>
            <p:ph type="title"/>
          </p:nvPr>
        </p:nvSpPr>
        <p:spPr>
          <a:xfrm>
            <a:off x="488950" y="-87315"/>
            <a:ext cx="8026400" cy="1325563"/>
          </a:xfrm>
        </p:spPr>
        <p:txBody>
          <a:bodyPr/>
          <a:lstStyle/>
          <a:p>
            <a:r>
              <a:rPr lang="en-US" dirty="0"/>
              <a:t>4. </a:t>
            </a:r>
            <a:r>
              <a:rPr lang="en-US" dirty="0" err="1"/>
              <a:t>Thực</a:t>
            </a:r>
            <a:r>
              <a:rPr lang="en-US" dirty="0"/>
              <a:t> </a:t>
            </a:r>
            <a:r>
              <a:rPr lang="en-US" dirty="0" err="1"/>
              <a:t>hiện</a:t>
            </a:r>
            <a:r>
              <a:rPr lang="en-US" dirty="0"/>
              <a:t> </a:t>
            </a:r>
            <a:r>
              <a:rPr lang="en-US" dirty="0" err="1"/>
              <a:t>bài</a:t>
            </a:r>
            <a:r>
              <a:rPr lang="en-US" dirty="0"/>
              <a:t> </a:t>
            </a:r>
            <a:r>
              <a:rPr lang="en-US" dirty="0" err="1"/>
              <a:t>tập</a:t>
            </a:r>
            <a:r>
              <a:rPr lang="en-US" dirty="0"/>
              <a:t> </a:t>
            </a:r>
            <a:r>
              <a:rPr lang="en-US" dirty="0" err="1"/>
              <a:t>lớn</a:t>
            </a:r>
            <a:endParaRPr lang="en-US" dirty="0"/>
          </a:p>
        </p:txBody>
      </p:sp>
      <p:sp>
        <p:nvSpPr>
          <p:cNvPr id="6" name="Text Placeholder 2">
            <a:extLst>
              <a:ext uri="{FF2B5EF4-FFF2-40B4-BE49-F238E27FC236}">
                <a16:creationId xmlns:a16="http://schemas.microsoft.com/office/drawing/2014/main" id="{01B83CB0-6625-4197-9CE1-C177ABFA95B6}"/>
              </a:ext>
            </a:extLst>
          </p:cNvPr>
          <p:cNvSpPr>
            <a:spLocks noGrp="1"/>
          </p:cNvSpPr>
          <p:nvPr>
            <p:ph type="body" idx="1"/>
          </p:nvPr>
        </p:nvSpPr>
        <p:spPr>
          <a:xfrm>
            <a:off x="488950" y="1486076"/>
            <a:ext cx="3924430" cy="1325563"/>
          </a:xfrm>
        </p:spPr>
        <p:txBody>
          <a:bodyPr/>
          <a:lstStyle/>
          <a:p>
            <a:pPr marL="114300" indent="0">
              <a:buNone/>
            </a:pPr>
            <a:r>
              <a:rPr lang="en-US"/>
              <a:t>4.2.4. Kết quả của chương trình:</a:t>
            </a:r>
          </a:p>
          <a:p>
            <a:pPr>
              <a:buFontTx/>
              <a:buChar char="-"/>
            </a:pPr>
            <a:r>
              <a:rPr lang="en-US" sz="1800"/>
              <a:t>Trước khi thực hiện chương trình ./process, tiến trình htop có PID = 2729, NI = 20, đang tồn tại.</a:t>
            </a:r>
          </a:p>
          <a:p>
            <a:pPr>
              <a:buFontTx/>
              <a:buChar char="-"/>
            </a:pPr>
            <a:endParaRPr lang="en-US" sz="1800"/>
          </a:p>
          <a:p>
            <a:pPr>
              <a:buFontTx/>
              <a:buChar char="-"/>
            </a:pPr>
            <a:endParaRPr lang="en-US" sz="1800"/>
          </a:p>
          <a:p>
            <a:pPr marL="114300" indent="0">
              <a:buNone/>
            </a:pPr>
            <a:endParaRPr lang="en-US" sz="1800"/>
          </a:p>
          <a:p>
            <a:pPr marL="114300" indent="0">
              <a:buNone/>
            </a:pPr>
            <a:endParaRPr lang="en-US" sz="1800" dirty="0"/>
          </a:p>
          <a:p>
            <a:pPr marL="114300" indent="0">
              <a:buNone/>
            </a:pPr>
            <a:endParaRPr lang="en-US" sz="1800" dirty="0"/>
          </a:p>
        </p:txBody>
      </p:sp>
      <p:pic>
        <p:nvPicPr>
          <p:cNvPr id="8" name="Picture 7">
            <a:extLst>
              <a:ext uri="{FF2B5EF4-FFF2-40B4-BE49-F238E27FC236}">
                <a16:creationId xmlns:a16="http://schemas.microsoft.com/office/drawing/2014/main" id="{50BE46BF-61C5-4C6D-AA9D-ACC89E588FAA}"/>
              </a:ext>
            </a:extLst>
          </p:cNvPr>
          <p:cNvPicPr>
            <a:picLocks noChangeAspect="1"/>
          </p:cNvPicPr>
          <p:nvPr/>
        </p:nvPicPr>
        <p:blipFill>
          <a:blip r:embed="rId2"/>
          <a:stretch>
            <a:fillRect/>
          </a:stretch>
        </p:blipFill>
        <p:spPr>
          <a:xfrm>
            <a:off x="4259554" y="1966155"/>
            <a:ext cx="4670282" cy="662927"/>
          </a:xfrm>
          <a:prstGeom prst="rect">
            <a:avLst/>
          </a:prstGeom>
        </p:spPr>
      </p:pic>
      <p:sp>
        <p:nvSpPr>
          <p:cNvPr id="9" name="Rectangle 8">
            <a:extLst>
              <a:ext uri="{FF2B5EF4-FFF2-40B4-BE49-F238E27FC236}">
                <a16:creationId xmlns:a16="http://schemas.microsoft.com/office/drawing/2014/main" id="{75F19DAB-6B50-4E05-8461-3870E30E6C43}"/>
              </a:ext>
            </a:extLst>
          </p:cNvPr>
          <p:cNvSpPr/>
          <p:nvPr/>
        </p:nvSpPr>
        <p:spPr>
          <a:xfrm>
            <a:off x="4259554" y="2296556"/>
            <a:ext cx="485192" cy="166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74E009-57F4-4032-87FD-F21A949560B7}"/>
              </a:ext>
            </a:extLst>
          </p:cNvPr>
          <p:cNvSpPr/>
          <p:nvPr/>
        </p:nvSpPr>
        <p:spPr>
          <a:xfrm>
            <a:off x="5512966" y="2285871"/>
            <a:ext cx="485192" cy="166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C4106E9-87D7-4963-9ECF-216673F5434B}"/>
              </a:ext>
            </a:extLst>
          </p:cNvPr>
          <p:cNvPicPr>
            <a:picLocks noChangeAspect="1"/>
          </p:cNvPicPr>
          <p:nvPr/>
        </p:nvPicPr>
        <p:blipFill>
          <a:blip r:embed="rId3"/>
          <a:stretch>
            <a:fillRect/>
          </a:stretch>
        </p:blipFill>
        <p:spPr>
          <a:xfrm>
            <a:off x="412607" y="2824666"/>
            <a:ext cx="8515350" cy="1043949"/>
          </a:xfrm>
          <a:prstGeom prst="rect">
            <a:avLst/>
          </a:prstGeom>
        </p:spPr>
      </p:pic>
      <p:sp>
        <p:nvSpPr>
          <p:cNvPr id="13" name="Rectangle 12">
            <a:extLst>
              <a:ext uri="{FF2B5EF4-FFF2-40B4-BE49-F238E27FC236}">
                <a16:creationId xmlns:a16="http://schemas.microsoft.com/office/drawing/2014/main" id="{C27AEA74-BB77-4AAC-A6C3-779FFBDF4D65}"/>
              </a:ext>
            </a:extLst>
          </p:cNvPr>
          <p:cNvSpPr/>
          <p:nvPr/>
        </p:nvSpPr>
        <p:spPr>
          <a:xfrm>
            <a:off x="4572000" y="3111429"/>
            <a:ext cx="485192" cy="166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2C6E12-387C-48D2-BD48-9A0B37E2270F}"/>
              </a:ext>
            </a:extLst>
          </p:cNvPr>
          <p:cNvSpPr/>
          <p:nvPr/>
        </p:nvSpPr>
        <p:spPr>
          <a:xfrm>
            <a:off x="5755562" y="3110966"/>
            <a:ext cx="485192" cy="166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E8B62055-E949-4848-AD3D-20E8FA7475A4}"/>
              </a:ext>
            </a:extLst>
          </p:cNvPr>
          <p:cNvSpPr txBox="1">
            <a:spLocks/>
          </p:cNvSpPr>
          <p:nvPr/>
        </p:nvSpPr>
        <p:spPr>
          <a:xfrm>
            <a:off x="412606" y="3854497"/>
            <a:ext cx="6585353" cy="5651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a:buFontTx/>
              <a:buChar char="-"/>
            </a:pPr>
            <a:r>
              <a:rPr lang="en-US" sz="1800"/>
              <a:t>Sau khu thực hiện chương trình ./process để đổi NI =&gt; NI = 19</a:t>
            </a:r>
          </a:p>
          <a:p>
            <a:pPr>
              <a:buFontTx/>
              <a:buChar char="-"/>
            </a:pPr>
            <a:endParaRPr lang="en-US" sz="1800"/>
          </a:p>
          <a:p>
            <a:pPr>
              <a:buFontTx/>
              <a:buChar char="-"/>
            </a:pPr>
            <a:endParaRPr lang="en-US" sz="1800"/>
          </a:p>
          <a:p>
            <a:pPr marL="114300" indent="0">
              <a:buFont typeface="Arial"/>
              <a:buNone/>
            </a:pPr>
            <a:endParaRPr lang="en-US" sz="1800"/>
          </a:p>
          <a:p>
            <a:pPr marL="114300" indent="0">
              <a:buFont typeface="Arial"/>
              <a:buNone/>
            </a:pPr>
            <a:endParaRPr lang="en-US" sz="1800"/>
          </a:p>
          <a:p>
            <a:pPr marL="114300" indent="0">
              <a:buFont typeface="Arial"/>
              <a:buNone/>
            </a:pPr>
            <a:endParaRPr lang="en-US" sz="1800" dirty="0"/>
          </a:p>
        </p:txBody>
      </p:sp>
      <p:pic>
        <p:nvPicPr>
          <p:cNvPr id="17" name="Picture 16">
            <a:extLst>
              <a:ext uri="{FF2B5EF4-FFF2-40B4-BE49-F238E27FC236}">
                <a16:creationId xmlns:a16="http://schemas.microsoft.com/office/drawing/2014/main" id="{D7925C5D-A85B-42A9-81A8-79DF81F4B760}"/>
              </a:ext>
            </a:extLst>
          </p:cNvPr>
          <p:cNvPicPr>
            <a:picLocks noChangeAspect="1"/>
          </p:cNvPicPr>
          <p:nvPr/>
        </p:nvPicPr>
        <p:blipFill>
          <a:blip r:embed="rId4"/>
          <a:stretch>
            <a:fillRect/>
          </a:stretch>
        </p:blipFill>
        <p:spPr>
          <a:xfrm>
            <a:off x="412606" y="4423607"/>
            <a:ext cx="8515350" cy="672264"/>
          </a:xfrm>
          <a:prstGeom prst="rect">
            <a:avLst/>
          </a:prstGeom>
        </p:spPr>
      </p:pic>
      <p:sp>
        <p:nvSpPr>
          <p:cNvPr id="19" name="Text Placeholder 2">
            <a:extLst>
              <a:ext uri="{FF2B5EF4-FFF2-40B4-BE49-F238E27FC236}">
                <a16:creationId xmlns:a16="http://schemas.microsoft.com/office/drawing/2014/main" id="{8720BB78-49CD-45A4-93FC-CCAD23575DA3}"/>
              </a:ext>
            </a:extLst>
          </p:cNvPr>
          <p:cNvSpPr txBox="1">
            <a:spLocks/>
          </p:cNvSpPr>
          <p:nvPr/>
        </p:nvSpPr>
        <p:spPr>
          <a:xfrm>
            <a:off x="488950" y="5085755"/>
            <a:ext cx="7619352" cy="5651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a:buFontTx/>
              <a:buChar char="-"/>
            </a:pPr>
            <a:r>
              <a:rPr lang="en-US" sz="1800"/>
              <a:t>Sau khu thực hiện chương trình ./process để kill tiến trình 2720 (htop) thì tiến trình htop đã bị hủy</a:t>
            </a:r>
          </a:p>
          <a:p>
            <a:pPr>
              <a:buFontTx/>
              <a:buChar char="-"/>
            </a:pPr>
            <a:endParaRPr lang="en-US" sz="1800"/>
          </a:p>
          <a:p>
            <a:pPr>
              <a:buFontTx/>
              <a:buChar char="-"/>
            </a:pPr>
            <a:endParaRPr lang="en-US" sz="1800"/>
          </a:p>
          <a:p>
            <a:pPr marL="114300" indent="0">
              <a:buFont typeface="Arial"/>
              <a:buNone/>
            </a:pPr>
            <a:endParaRPr lang="en-US" sz="1800"/>
          </a:p>
          <a:p>
            <a:pPr marL="114300" indent="0">
              <a:buFont typeface="Arial"/>
              <a:buNone/>
            </a:pPr>
            <a:endParaRPr lang="en-US" sz="1800"/>
          </a:p>
          <a:p>
            <a:pPr marL="114300" indent="0">
              <a:buFont typeface="Arial"/>
              <a:buNone/>
            </a:pPr>
            <a:endParaRPr lang="en-US" sz="1800" dirty="0"/>
          </a:p>
        </p:txBody>
      </p:sp>
    </p:spTree>
    <p:extLst>
      <p:ext uri="{BB962C8B-B14F-4D97-AF65-F5344CB8AC3E}">
        <p14:creationId xmlns:p14="http://schemas.microsoft.com/office/powerpoint/2010/main" val="260444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Thực</a:t>
            </a:r>
            <a:r>
              <a:rPr lang="en-US" dirty="0"/>
              <a:t> </a:t>
            </a:r>
            <a:r>
              <a:rPr lang="en-US" dirty="0" err="1"/>
              <a:t>hiện</a:t>
            </a:r>
            <a:r>
              <a:rPr lang="en-US" dirty="0"/>
              <a:t> </a:t>
            </a:r>
            <a:r>
              <a:rPr lang="en-US" dirty="0" err="1"/>
              <a:t>bài</a:t>
            </a:r>
            <a:r>
              <a:rPr lang="en-US" dirty="0"/>
              <a:t> </a:t>
            </a:r>
            <a:r>
              <a:rPr lang="en-US" dirty="0" err="1"/>
              <a:t>tập</a:t>
            </a:r>
            <a:r>
              <a:rPr lang="en-US" dirty="0"/>
              <a:t> </a:t>
            </a:r>
            <a:r>
              <a:rPr lang="en-US" dirty="0" err="1"/>
              <a:t>lớn</a:t>
            </a:r>
            <a:endParaRPr lang="en-US" dirty="0"/>
          </a:p>
        </p:txBody>
      </p:sp>
      <p:sp>
        <p:nvSpPr>
          <p:cNvPr id="3" name="Text Placeholder 2"/>
          <p:cNvSpPr>
            <a:spLocks noGrp="1"/>
          </p:cNvSpPr>
          <p:nvPr>
            <p:ph type="body" idx="1"/>
          </p:nvPr>
        </p:nvSpPr>
        <p:spPr/>
        <p:txBody>
          <a:bodyPr/>
          <a:lstStyle/>
          <a:p>
            <a:pPr marL="114300" indent="0">
              <a:buNone/>
            </a:pPr>
            <a:r>
              <a:rPr lang="en-US" dirty="0"/>
              <a:t>4.2.4 </a:t>
            </a:r>
            <a:r>
              <a:rPr lang="en-US" dirty="0" err="1"/>
              <a:t>Tổng</a:t>
            </a:r>
            <a:r>
              <a:rPr lang="en-US" dirty="0"/>
              <a:t> </a:t>
            </a:r>
            <a:r>
              <a:rPr lang="en-US" dirty="0" err="1"/>
              <a:t>kết</a:t>
            </a:r>
            <a:r>
              <a:rPr lang="en-US" dirty="0"/>
              <a:t> </a:t>
            </a:r>
            <a:r>
              <a:rPr lang="en-US" dirty="0" err="1"/>
              <a:t>kiểm</a:t>
            </a:r>
            <a:r>
              <a:rPr lang="en-US" dirty="0"/>
              <a:t> </a:t>
            </a:r>
            <a:r>
              <a:rPr lang="en-US" err="1"/>
              <a:t>tra</a:t>
            </a:r>
            <a:r>
              <a:rPr lang="en-US"/>
              <a:t> thời gian chiếm dụng tài nguyên của tiến trình htop trong 10s:</a:t>
            </a:r>
            <a:endParaRPr lang="en-US" dirty="0"/>
          </a:p>
          <a:p>
            <a:pPr marL="114300" indent="0">
              <a:buNone/>
            </a:pPr>
            <a:endParaRPr lang="en-US" dirty="0"/>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0" name="Picture 9">
            <a:extLst>
              <a:ext uri="{FF2B5EF4-FFF2-40B4-BE49-F238E27FC236}">
                <a16:creationId xmlns:a16="http://schemas.microsoft.com/office/drawing/2014/main" id="{F1CF6E09-38D2-46EA-A705-738B204EC77F}"/>
              </a:ext>
            </a:extLst>
          </p:cNvPr>
          <p:cNvPicPr>
            <a:picLocks noChangeAspect="1"/>
          </p:cNvPicPr>
          <p:nvPr/>
        </p:nvPicPr>
        <p:blipFill>
          <a:blip r:embed="rId2"/>
          <a:stretch>
            <a:fillRect/>
          </a:stretch>
        </p:blipFill>
        <p:spPr>
          <a:xfrm>
            <a:off x="628650" y="2478533"/>
            <a:ext cx="1992927" cy="3306448"/>
          </a:xfrm>
          <a:prstGeom prst="rect">
            <a:avLst/>
          </a:prstGeom>
        </p:spPr>
      </p:pic>
      <p:pic>
        <p:nvPicPr>
          <p:cNvPr id="12" name="Picture 11">
            <a:extLst>
              <a:ext uri="{FF2B5EF4-FFF2-40B4-BE49-F238E27FC236}">
                <a16:creationId xmlns:a16="http://schemas.microsoft.com/office/drawing/2014/main" id="{FF08BE1E-0E78-4A2B-B460-C99C3B89D675}"/>
              </a:ext>
            </a:extLst>
          </p:cNvPr>
          <p:cNvPicPr>
            <a:picLocks noChangeAspect="1"/>
          </p:cNvPicPr>
          <p:nvPr/>
        </p:nvPicPr>
        <p:blipFill>
          <a:blip r:embed="rId3"/>
          <a:stretch>
            <a:fillRect/>
          </a:stretch>
        </p:blipFill>
        <p:spPr>
          <a:xfrm>
            <a:off x="2963051" y="2478533"/>
            <a:ext cx="5552299" cy="3317234"/>
          </a:xfrm>
          <a:prstGeom prst="rect">
            <a:avLst/>
          </a:prstGeom>
        </p:spPr>
      </p:pic>
    </p:spTree>
    <p:extLst>
      <p:ext uri="{BB962C8B-B14F-4D97-AF65-F5344CB8AC3E}">
        <p14:creationId xmlns:p14="http://schemas.microsoft.com/office/powerpoint/2010/main" val="242593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Google Shape;349;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50" name="Google Shape;350;p25"/>
          <p:cNvSpPr txBox="1">
            <a:spLocks noGrp="1"/>
          </p:cNvSpPr>
          <p:nvPr>
            <p:ph type="ctrTitle"/>
          </p:nvPr>
        </p:nvSpPr>
        <p:spPr>
          <a:xfrm>
            <a:off x="1143000" y="2351302"/>
            <a:ext cx="6858000" cy="646331"/>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rgbClr val="3F3F3F"/>
              </a:buClr>
              <a:buSzPts val="4000"/>
              <a:buFont typeface="Times New Roman"/>
              <a:buNone/>
            </a:pPr>
            <a:r>
              <a:rPr lang="en-US" sz="4000" i="1" dirty="0">
                <a:latin typeface="Montserrat" panose="00000500000000000000" pitchFamily="50" charset="0"/>
                <a:ea typeface="Times New Roman"/>
                <a:cs typeface="Times New Roman"/>
                <a:sym typeface="Times New Roman"/>
              </a:rPr>
              <a:t>Thank for watching !</a:t>
            </a:r>
            <a:endParaRPr sz="4000" i="1" dirty="0">
              <a:latin typeface="Montserrat" panose="00000500000000000000" pitchFamily="50" charset="0"/>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A1D0-A0CD-47EB-9ADB-E5A9EC3F8411}"/>
              </a:ext>
            </a:extLst>
          </p:cNvPr>
          <p:cNvSpPr>
            <a:spLocks noGrp="1"/>
          </p:cNvSpPr>
          <p:nvPr>
            <p:ph type="title"/>
          </p:nvPr>
        </p:nvSpPr>
        <p:spPr>
          <a:xfrm>
            <a:off x="488950" y="-202725"/>
            <a:ext cx="8026400" cy="1325563"/>
          </a:xfrm>
        </p:spPr>
        <p:txBody>
          <a:bodyPr/>
          <a:lstStyle/>
          <a:p>
            <a:r>
              <a:rPr lang="en-US" dirty="0" err="1"/>
              <a:t>MỤC</a:t>
            </a:r>
            <a:r>
              <a:rPr lang="en-US" dirty="0"/>
              <a:t> </a:t>
            </a:r>
            <a:r>
              <a:rPr lang="en-US" dirty="0" err="1"/>
              <a:t>LỤC</a:t>
            </a:r>
            <a:endParaRPr lang="en-US" dirty="0"/>
          </a:p>
        </p:txBody>
      </p:sp>
      <p:sp>
        <p:nvSpPr>
          <p:cNvPr id="3" name="Text Placeholder 2">
            <a:extLst>
              <a:ext uri="{FF2B5EF4-FFF2-40B4-BE49-F238E27FC236}">
                <a16:creationId xmlns:a16="http://schemas.microsoft.com/office/drawing/2014/main" id="{FFBF89BF-33EF-4EE1-8B95-412F3CA76669}"/>
              </a:ext>
            </a:extLst>
          </p:cNvPr>
          <p:cNvSpPr>
            <a:spLocks noGrp="1"/>
          </p:cNvSpPr>
          <p:nvPr>
            <p:ph type="body" idx="1"/>
          </p:nvPr>
        </p:nvSpPr>
        <p:spPr>
          <a:xfrm>
            <a:off x="488950" y="2127436"/>
            <a:ext cx="8026400" cy="3110390"/>
          </a:xfrm>
        </p:spPr>
        <p:txBody>
          <a:bodyPr>
            <a:normAutofit/>
          </a:bodyPr>
          <a:lstStyle/>
          <a:p>
            <a:pPr>
              <a:buFont typeface="+mj-lt"/>
              <a:buAutoNum type="arabicPeriod"/>
            </a:pPr>
            <a:r>
              <a:rPr lang="en-US" sz="3200" dirty="0" err="1">
                <a:solidFill>
                  <a:schemeClr val="tx1"/>
                </a:solidFill>
                <a:latin typeface="Montserrat" panose="00000500000000000000" pitchFamily="50" charset="0"/>
              </a:rPr>
              <a:t>Lí</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thuyết</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về</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tiến</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trình</a:t>
            </a:r>
            <a:endParaRPr lang="en-US" sz="3200" dirty="0">
              <a:solidFill>
                <a:schemeClr val="tx1"/>
              </a:solidFill>
              <a:latin typeface="Montserrat" panose="00000500000000000000" pitchFamily="50" charset="0"/>
            </a:endParaRPr>
          </a:p>
          <a:p>
            <a:pPr>
              <a:buFont typeface="+mj-lt"/>
              <a:buAutoNum type="arabicPeriod"/>
            </a:pPr>
            <a:r>
              <a:rPr lang="en-US" sz="3200" dirty="0" err="1">
                <a:solidFill>
                  <a:schemeClr val="tx1"/>
                </a:solidFill>
                <a:latin typeface="Montserrat" panose="00000500000000000000" pitchFamily="50" charset="0"/>
              </a:rPr>
              <a:t>Các</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thông</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số</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hiển</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thị</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của</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tiến</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trình</a:t>
            </a:r>
            <a:endParaRPr lang="en-US" sz="3200" dirty="0">
              <a:solidFill>
                <a:schemeClr val="tx1"/>
              </a:solidFill>
              <a:latin typeface="Montserrat" panose="00000500000000000000" pitchFamily="50" charset="0"/>
            </a:endParaRPr>
          </a:p>
          <a:p>
            <a:pPr>
              <a:buFont typeface="+mj-lt"/>
              <a:buAutoNum type="arabicPeriod"/>
            </a:pPr>
            <a:r>
              <a:rPr lang="en-US" sz="3200" dirty="0" err="1">
                <a:solidFill>
                  <a:schemeClr val="tx1"/>
                </a:solidFill>
                <a:latin typeface="Montserrat" panose="00000500000000000000" pitchFamily="50" charset="0"/>
              </a:rPr>
              <a:t>Tín</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hiệu</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giao</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tiếp</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tiến</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trình</a:t>
            </a:r>
            <a:endParaRPr lang="en-US" sz="3200" dirty="0">
              <a:solidFill>
                <a:schemeClr val="tx1"/>
              </a:solidFill>
              <a:latin typeface="Montserrat" panose="00000500000000000000" pitchFamily="50" charset="0"/>
            </a:endParaRPr>
          </a:p>
          <a:p>
            <a:pPr>
              <a:buFont typeface="+mj-lt"/>
              <a:buAutoNum type="arabicPeriod"/>
            </a:pPr>
            <a:r>
              <a:rPr lang="en-US" sz="3200" dirty="0" err="1">
                <a:solidFill>
                  <a:schemeClr val="tx1"/>
                </a:solidFill>
                <a:latin typeface="Montserrat" panose="00000500000000000000" pitchFamily="50" charset="0"/>
              </a:rPr>
              <a:t>Thực</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hiện</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bài</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tập</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lớn</a:t>
            </a:r>
            <a:endParaRPr lang="en-US" sz="3200" dirty="0">
              <a:solidFill>
                <a:schemeClr val="tx1"/>
              </a:solidFill>
              <a:latin typeface="Montserrat" panose="00000500000000000000" pitchFamily="50" charset="0"/>
            </a:endParaRPr>
          </a:p>
        </p:txBody>
      </p:sp>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36146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A1D0-A0CD-47EB-9ADB-E5A9EC3F8411}"/>
              </a:ext>
            </a:extLst>
          </p:cNvPr>
          <p:cNvSpPr>
            <a:spLocks noGrp="1"/>
          </p:cNvSpPr>
          <p:nvPr>
            <p:ph type="title"/>
          </p:nvPr>
        </p:nvSpPr>
        <p:spPr>
          <a:xfrm>
            <a:off x="488950" y="-202725"/>
            <a:ext cx="8026400" cy="1325563"/>
          </a:xfrm>
        </p:spPr>
        <p:txBody>
          <a:bodyPr/>
          <a:lstStyle/>
          <a:p>
            <a:r>
              <a:rPr lang="en-US" dirty="0"/>
              <a:t>1.Lí </a:t>
            </a:r>
            <a:r>
              <a:rPr lang="en-US" dirty="0" err="1"/>
              <a:t>thuyết</a:t>
            </a:r>
            <a:r>
              <a:rPr lang="en-US" dirty="0"/>
              <a:t> </a:t>
            </a:r>
            <a:r>
              <a:rPr lang="en-US" dirty="0" err="1"/>
              <a:t>về</a:t>
            </a:r>
            <a:r>
              <a:rPr lang="en-US" dirty="0"/>
              <a:t> </a:t>
            </a:r>
            <a:r>
              <a:rPr lang="en-US" dirty="0" err="1"/>
              <a:t>tiến</a:t>
            </a:r>
            <a:r>
              <a:rPr lang="en-US" dirty="0"/>
              <a:t> </a:t>
            </a:r>
            <a:r>
              <a:rPr lang="en-US" dirty="0" err="1"/>
              <a:t>trình</a:t>
            </a:r>
            <a:endParaRPr lang="en-US" dirty="0"/>
          </a:p>
        </p:txBody>
      </p:sp>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6" name="Text Placeholder 5">
            <a:extLst>
              <a:ext uri="{FF2B5EF4-FFF2-40B4-BE49-F238E27FC236}">
                <a16:creationId xmlns:a16="http://schemas.microsoft.com/office/drawing/2014/main" id="{FEE0DEEA-B1AB-4E43-B099-DF5B09BE2C41}"/>
              </a:ext>
            </a:extLst>
          </p:cNvPr>
          <p:cNvSpPr>
            <a:spLocks noGrp="1"/>
          </p:cNvSpPr>
          <p:nvPr>
            <p:ph type="body" idx="1"/>
          </p:nvPr>
        </p:nvSpPr>
        <p:spPr>
          <a:xfrm>
            <a:off x="417928" y="977900"/>
            <a:ext cx="8026400" cy="4902199"/>
          </a:xfrm>
        </p:spPr>
        <p:txBody>
          <a:bodyPr>
            <a:normAutofit/>
          </a:bodyPr>
          <a:lstStyle/>
          <a:p>
            <a:pPr marL="114300" indent="0">
              <a:buNone/>
            </a:pPr>
            <a:r>
              <a:rPr lang="en-US" sz="1600" b="1" i="1" dirty="0">
                <a:latin typeface="Montserrat" panose="00000500000000000000" pitchFamily="50" charset="0"/>
              </a:rPr>
              <a:t>1.1 </a:t>
            </a:r>
            <a:r>
              <a:rPr lang="en-US" sz="1600" b="1" i="1" dirty="0" err="1">
                <a:latin typeface="Montserrat" panose="00000500000000000000" pitchFamily="50" charset="0"/>
              </a:rPr>
              <a:t>Tiến</a:t>
            </a:r>
            <a:r>
              <a:rPr lang="en-US" sz="1600" b="1" i="1" dirty="0">
                <a:latin typeface="Montserrat" panose="00000500000000000000" pitchFamily="50" charset="0"/>
              </a:rPr>
              <a:t> </a:t>
            </a:r>
            <a:r>
              <a:rPr lang="en-US" sz="1600" b="1" i="1" dirty="0" err="1">
                <a:latin typeface="Montserrat" panose="00000500000000000000" pitchFamily="50" charset="0"/>
              </a:rPr>
              <a:t>trình</a:t>
            </a:r>
            <a:r>
              <a:rPr lang="en-US" sz="1600" b="1" i="1" dirty="0">
                <a:latin typeface="Montserrat" panose="00000500000000000000" pitchFamily="50" charset="0"/>
              </a:rPr>
              <a:t> </a:t>
            </a:r>
            <a:r>
              <a:rPr lang="en-US" sz="1600" b="1" i="1" dirty="0" err="1">
                <a:latin typeface="Montserrat" panose="00000500000000000000" pitchFamily="50" charset="0"/>
              </a:rPr>
              <a:t>là</a:t>
            </a:r>
            <a:r>
              <a:rPr lang="en-US" sz="1600" b="1" i="1" dirty="0">
                <a:latin typeface="Montserrat" panose="00000500000000000000" pitchFamily="50" charset="0"/>
              </a:rPr>
              <a:t> </a:t>
            </a:r>
            <a:r>
              <a:rPr lang="en-US" sz="1600" b="1" i="1" dirty="0" err="1">
                <a:latin typeface="Montserrat" panose="00000500000000000000" pitchFamily="50" charset="0"/>
              </a:rPr>
              <a:t>gì</a:t>
            </a:r>
            <a:r>
              <a:rPr lang="en-US" sz="1600" b="1" i="1" dirty="0">
                <a:latin typeface="Montserrat" panose="00000500000000000000" pitchFamily="50" charset="0"/>
              </a:rPr>
              <a:t>?</a:t>
            </a:r>
          </a:p>
          <a:p>
            <a:pPr marL="114300" indent="0">
              <a:buNone/>
            </a:pPr>
            <a:r>
              <a:rPr lang="en-US" sz="1600" dirty="0">
                <a:latin typeface="Times New Roman" panose="02020603050405020304" pitchFamily="18" charset="0"/>
                <a:cs typeface="Times New Roman" panose="02020603050405020304" pitchFamily="18" charset="0"/>
              </a:rPr>
              <a:t>Linux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lúc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hữu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=&gt;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nhiệm</a:t>
            </a:r>
            <a:endParaRPr lang="en-US" sz="1600" dirty="0">
              <a:latin typeface="Times New Roman" panose="02020603050405020304" pitchFamily="18" charset="0"/>
              <a:cs typeface="Times New Roman" panose="02020603050405020304" pitchFamily="18" charset="0"/>
            </a:endParaRPr>
          </a:p>
          <a:p>
            <a:pPr>
              <a:buFont typeface="Symbol" panose="05050102010706020507" pitchFamily="18" charset="2"/>
              <a:buChar char="Þ"/>
            </a:pP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hội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tiến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trình</a:t>
            </a:r>
            <a:endParaRPr lang="en-US" sz="1600" b="1" dirty="0">
              <a:latin typeface="Times New Roman" panose="02020603050405020304" pitchFamily="18" charset="0"/>
              <a:cs typeface="Times New Roman" panose="02020603050405020304" pitchFamily="18" charset="0"/>
            </a:endParaRPr>
          </a:p>
          <a:p>
            <a:pPr>
              <a:buFont typeface="Symbol" panose="05050102010706020507" pitchFamily="18" charset="2"/>
              <a:buChar char="Þ"/>
            </a:pPr>
            <a:endParaRPr lang="en-US" sz="1600" b="1" dirty="0">
              <a:latin typeface="Times New Roman" panose="02020603050405020304" pitchFamily="18" charset="0"/>
              <a:cs typeface="Times New Roman" panose="02020603050405020304" pitchFamily="18" charset="0"/>
            </a:endParaRPr>
          </a:p>
          <a:p>
            <a:pPr>
              <a:buFont typeface="Symbol" panose="05050102010706020507" pitchFamily="18" charset="2"/>
              <a:buChar char="Þ"/>
            </a:pPr>
            <a:endParaRPr lang="en-US" sz="1600" b="1" dirty="0">
              <a:latin typeface="Times New Roman" panose="02020603050405020304" pitchFamily="18" charset="0"/>
              <a:cs typeface="Times New Roman" panose="02020603050405020304" pitchFamily="18" charset="0"/>
            </a:endParaRPr>
          </a:p>
          <a:p>
            <a:pPr>
              <a:buFont typeface="Symbol" panose="05050102010706020507" pitchFamily="18" charset="2"/>
              <a:buChar char="Þ"/>
            </a:pPr>
            <a:endParaRPr lang="en-US" sz="1600" b="1" dirty="0">
              <a:latin typeface="Times New Roman" panose="02020603050405020304" pitchFamily="18" charset="0"/>
              <a:cs typeface="Times New Roman" panose="02020603050405020304" pitchFamily="18" charset="0"/>
            </a:endParaRPr>
          </a:p>
          <a:p>
            <a:pPr>
              <a:buFont typeface="Symbol" panose="05050102010706020507" pitchFamily="18" charset="2"/>
              <a:buChar char="Þ"/>
            </a:pPr>
            <a:endParaRPr lang="en-US" sz="1600" b="1" dirty="0">
              <a:latin typeface="Times New Roman" panose="02020603050405020304" pitchFamily="18" charset="0"/>
              <a:cs typeface="Times New Roman" panose="02020603050405020304" pitchFamily="18" charset="0"/>
            </a:endParaRPr>
          </a:p>
          <a:p>
            <a:pPr>
              <a:buFont typeface="Symbol" panose="05050102010706020507" pitchFamily="18" charset="2"/>
              <a:buChar char="Þ"/>
            </a:pPr>
            <a:endParaRPr lang="en-US" sz="1600" b="1"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417928" y="3319894"/>
            <a:ext cx="8026400" cy="17601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90400" y="3507449"/>
            <a:ext cx="7481455" cy="1384995"/>
          </a:xfrm>
          <a:prstGeom prst="rect">
            <a:avLst/>
          </a:prstGeom>
          <a:noFill/>
        </p:spPr>
        <p:txBody>
          <a:bodyPr wrap="square" rtlCol="0">
            <a:spAutoFit/>
          </a:bodyPr>
          <a:lstStyle/>
          <a:p>
            <a:r>
              <a:rPr lang="en-US" dirty="0" err="1"/>
              <a:t>Tiến</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là</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chạy</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là</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việc</a:t>
            </a:r>
            <a:r>
              <a:rPr lang="en-US" dirty="0"/>
              <a:t> </a:t>
            </a:r>
            <a:r>
              <a:rPr lang="en-US" dirty="0" err="1"/>
              <a:t>thực</a:t>
            </a:r>
            <a:r>
              <a:rPr lang="en-US" dirty="0"/>
              <a:t> </a:t>
            </a:r>
            <a:r>
              <a:rPr lang="en-US" dirty="0" err="1"/>
              <a:t>hiện</a:t>
            </a:r>
            <a:r>
              <a:rPr lang="en-US" dirty="0"/>
              <a:t> </a:t>
            </a:r>
            <a:r>
              <a:rPr lang="en-US" dirty="0" err="1"/>
              <a:t>đó</a:t>
            </a:r>
            <a:r>
              <a:rPr lang="en-US" dirty="0"/>
              <a:t> </a:t>
            </a:r>
            <a:r>
              <a:rPr lang="en-US" dirty="0" err="1"/>
              <a:t>chỉ</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một</a:t>
            </a:r>
            <a:r>
              <a:rPr lang="en-US" dirty="0"/>
              <a:t> </a:t>
            </a:r>
            <a:r>
              <a:rPr lang="en-US" dirty="0" err="1"/>
              <a:t>thời</a:t>
            </a:r>
            <a:r>
              <a:rPr lang="en-US" dirty="0"/>
              <a:t> </a:t>
            </a:r>
            <a:r>
              <a:rPr lang="en-US" dirty="0" err="1"/>
              <a:t>gian</a:t>
            </a:r>
            <a:r>
              <a:rPr lang="en-US" dirty="0"/>
              <a:t> </a:t>
            </a:r>
            <a:r>
              <a:rPr lang="en-US" dirty="0" err="1"/>
              <a:t>nhất</a:t>
            </a:r>
            <a:r>
              <a:rPr lang="en-US" dirty="0"/>
              <a:t> </a:t>
            </a:r>
            <a:r>
              <a:rPr lang="en-US" dirty="0" err="1"/>
              <a:t>định</a:t>
            </a:r>
            <a:r>
              <a:rPr lang="en-US" dirty="0"/>
              <a:t>. </a:t>
            </a:r>
            <a:r>
              <a:rPr lang="en-US" dirty="0" err="1"/>
              <a:t>Tiến</a:t>
            </a:r>
            <a:r>
              <a:rPr lang="en-US" dirty="0"/>
              <a:t> </a:t>
            </a:r>
            <a:r>
              <a:rPr lang="en-US" dirty="0" err="1"/>
              <a:t>trình</a:t>
            </a:r>
            <a:r>
              <a:rPr lang="en-US" dirty="0"/>
              <a:t> </a:t>
            </a:r>
            <a:r>
              <a:rPr lang="en-US" dirty="0" err="1"/>
              <a:t>được</a:t>
            </a:r>
            <a:r>
              <a:rPr lang="en-US" dirty="0"/>
              <a:t> </a:t>
            </a:r>
            <a:r>
              <a:rPr lang="en-US" dirty="0" err="1"/>
              <a:t>định</a:t>
            </a:r>
            <a:r>
              <a:rPr lang="en-US" dirty="0"/>
              <a:t> </a:t>
            </a:r>
            <a:r>
              <a:rPr lang="en-US" dirty="0" err="1"/>
              <a:t>danh</a:t>
            </a:r>
            <a:r>
              <a:rPr lang="en-US" dirty="0"/>
              <a:t> </a:t>
            </a:r>
            <a:r>
              <a:rPr lang="en-US" dirty="0" err="1"/>
              <a:t>bởi</a:t>
            </a:r>
            <a:r>
              <a:rPr lang="en-US" dirty="0"/>
              <a:t> PID (</a:t>
            </a:r>
            <a:r>
              <a:rPr lang="en-US" dirty="0" err="1"/>
              <a:t>tiến</a:t>
            </a:r>
            <a:r>
              <a:rPr lang="en-US" dirty="0"/>
              <a:t> </a:t>
            </a:r>
            <a:r>
              <a:rPr lang="en-US" dirty="0" err="1"/>
              <a:t>trình</a:t>
            </a:r>
            <a:r>
              <a:rPr lang="en-US" dirty="0"/>
              <a:t> ID) </a:t>
            </a:r>
            <a:r>
              <a:rPr lang="en-US" dirty="0" err="1"/>
              <a:t>phục</a:t>
            </a:r>
            <a:r>
              <a:rPr lang="en-US" dirty="0"/>
              <a:t> </a:t>
            </a:r>
            <a:r>
              <a:rPr lang="en-US" dirty="0" err="1"/>
              <a:t>vụ</a:t>
            </a:r>
            <a:r>
              <a:rPr lang="en-US" dirty="0"/>
              <a:t> </a:t>
            </a:r>
            <a:r>
              <a:rPr lang="en-US" dirty="0" err="1"/>
              <a:t>cho</a:t>
            </a:r>
            <a:r>
              <a:rPr lang="en-US" dirty="0"/>
              <a:t> </a:t>
            </a:r>
            <a:r>
              <a:rPr lang="en-US" dirty="0" err="1"/>
              <a:t>việc</a:t>
            </a:r>
            <a:r>
              <a:rPr lang="en-US" dirty="0"/>
              <a:t> </a:t>
            </a:r>
            <a:r>
              <a:rPr lang="en-US" dirty="0" err="1"/>
              <a:t>giám</a:t>
            </a:r>
            <a:r>
              <a:rPr lang="en-US" dirty="0"/>
              <a:t> </a:t>
            </a:r>
            <a:r>
              <a:rPr lang="en-US" dirty="0" err="1"/>
              <a:t>sát</a:t>
            </a:r>
            <a:r>
              <a:rPr lang="en-US" dirty="0"/>
              <a:t>, </a:t>
            </a:r>
            <a:r>
              <a:rPr lang="en-US" dirty="0" err="1"/>
              <a:t>điều</a:t>
            </a:r>
            <a:r>
              <a:rPr lang="en-US" dirty="0"/>
              <a:t> </a:t>
            </a:r>
            <a:r>
              <a:rPr lang="en-US" dirty="0" err="1"/>
              <a:t>khiển</a:t>
            </a:r>
            <a:r>
              <a:rPr lang="en-US" dirty="0"/>
              <a:t> </a:t>
            </a:r>
            <a:r>
              <a:rPr lang="en-US" dirty="0" err="1"/>
              <a:t>và</a:t>
            </a:r>
            <a:r>
              <a:rPr lang="en-US" dirty="0"/>
              <a:t> </a:t>
            </a:r>
            <a:r>
              <a:rPr lang="en-US" dirty="0" err="1"/>
              <a:t>quản</a:t>
            </a:r>
            <a:r>
              <a:rPr lang="en-US" dirty="0"/>
              <a:t> </a:t>
            </a:r>
            <a:r>
              <a:rPr lang="en-US" dirty="0" err="1"/>
              <a:t>lí</a:t>
            </a:r>
            <a:r>
              <a:rPr lang="en-US" dirty="0"/>
              <a:t> </a:t>
            </a:r>
            <a:r>
              <a:rPr lang="en-US" dirty="0" err="1"/>
              <a:t>hệ</a:t>
            </a:r>
            <a:r>
              <a:rPr lang="en-US" dirty="0"/>
              <a:t> </a:t>
            </a:r>
            <a:r>
              <a:rPr lang="en-US" dirty="0" err="1"/>
              <a:t>thống</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sinh</a:t>
            </a:r>
            <a:r>
              <a:rPr lang="en-US" dirty="0"/>
              <a:t> </a:t>
            </a:r>
            <a:r>
              <a:rPr lang="en-US" dirty="0" err="1"/>
              <a:t>ra</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khi</a:t>
            </a:r>
            <a:r>
              <a:rPr lang="en-US" dirty="0"/>
              <a:t> </a:t>
            </a:r>
            <a:r>
              <a:rPr lang="en-US" dirty="0" err="1"/>
              <a:t>đó</a:t>
            </a:r>
            <a:r>
              <a:rPr lang="en-US" dirty="0"/>
              <a:t> </a:t>
            </a:r>
            <a:r>
              <a:rPr lang="en-US" dirty="0" err="1"/>
              <a:t>tiến</a:t>
            </a:r>
            <a:r>
              <a:rPr lang="en-US" dirty="0"/>
              <a:t> </a:t>
            </a:r>
            <a:r>
              <a:rPr lang="en-US" dirty="0" err="1"/>
              <a:t>trình</a:t>
            </a:r>
            <a:r>
              <a:rPr lang="en-US" dirty="0"/>
              <a:t> ban </a:t>
            </a:r>
            <a:r>
              <a:rPr lang="en-US" dirty="0" err="1"/>
              <a:t>đầu</a:t>
            </a:r>
            <a:r>
              <a:rPr lang="en-US" dirty="0"/>
              <a:t> </a:t>
            </a:r>
            <a:r>
              <a:rPr lang="en-US" dirty="0" err="1"/>
              <a:t>là</a:t>
            </a:r>
            <a:r>
              <a:rPr lang="en-US" dirty="0"/>
              <a:t> </a:t>
            </a:r>
            <a:r>
              <a:rPr lang="en-US" dirty="0" err="1"/>
              <a:t>tiến</a:t>
            </a:r>
            <a:r>
              <a:rPr lang="en-US" dirty="0"/>
              <a:t> </a:t>
            </a:r>
            <a:r>
              <a:rPr lang="en-US" dirty="0" err="1"/>
              <a:t>trình</a:t>
            </a:r>
            <a:r>
              <a:rPr lang="en-US" dirty="0"/>
              <a:t> cha, </a:t>
            </a:r>
            <a:r>
              <a:rPr lang="en-US" dirty="0" err="1"/>
              <a:t>tiến</a:t>
            </a:r>
            <a:r>
              <a:rPr lang="en-US" dirty="0"/>
              <a:t> </a:t>
            </a:r>
            <a:r>
              <a:rPr lang="en-US" dirty="0" err="1"/>
              <a:t>trình</a:t>
            </a:r>
            <a:r>
              <a:rPr lang="en-US" dirty="0"/>
              <a:t> </a:t>
            </a:r>
            <a:r>
              <a:rPr lang="en-US" dirty="0" err="1"/>
              <a:t>sinh</a:t>
            </a:r>
            <a:r>
              <a:rPr lang="en-US" dirty="0"/>
              <a:t> </a:t>
            </a:r>
            <a:r>
              <a:rPr lang="en-US" dirty="0" err="1"/>
              <a:t>ra</a:t>
            </a:r>
            <a:r>
              <a:rPr lang="en-US" dirty="0"/>
              <a:t> </a:t>
            </a:r>
            <a:r>
              <a:rPr lang="en-US" dirty="0" err="1"/>
              <a:t>là</a:t>
            </a:r>
            <a:r>
              <a:rPr lang="en-US" dirty="0"/>
              <a:t> </a:t>
            </a:r>
            <a:r>
              <a:rPr lang="en-US" dirty="0" err="1"/>
              <a:t>tiến</a:t>
            </a:r>
            <a:r>
              <a:rPr lang="en-US" dirty="0"/>
              <a:t> </a:t>
            </a:r>
            <a:r>
              <a:rPr lang="en-US" dirty="0" err="1"/>
              <a:t>trình</a:t>
            </a:r>
            <a:r>
              <a:rPr lang="en-US" dirty="0"/>
              <a:t> con. </a:t>
            </a:r>
            <a:r>
              <a:rPr lang="en-US" dirty="0" err="1"/>
              <a:t>Khi</a:t>
            </a:r>
            <a:r>
              <a:rPr lang="en-US" dirty="0"/>
              <a:t> </a:t>
            </a:r>
            <a:r>
              <a:rPr lang="en-US" dirty="0" err="1"/>
              <a:t>tiến</a:t>
            </a:r>
            <a:r>
              <a:rPr lang="en-US" dirty="0"/>
              <a:t> </a:t>
            </a:r>
            <a:r>
              <a:rPr lang="en-US" dirty="0" err="1"/>
              <a:t>trình</a:t>
            </a:r>
            <a:r>
              <a:rPr lang="en-US" dirty="0"/>
              <a:t> con </a:t>
            </a:r>
            <a:r>
              <a:rPr lang="en-US" dirty="0" err="1"/>
              <a:t>chạy</a:t>
            </a:r>
            <a:r>
              <a:rPr lang="en-US" dirty="0"/>
              <a:t> </a:t>
            </a:r>
            <a:r>
              <a:rPr lang="en-US" dirty="0" err="1"/>
              <a:t>thì</a:t>
            </a:r>
            <a:r>
              <a:rPr lang="en-US" dirty="0"/>
              <a:t> </a:t>
            </a:r>
            <a:r>
              <a:rPr lang="en-US" dirty="0" err="1"/>
              <a:t>tiến</a:t>
            </a:r>
            <a:r>
              <a:rPr lang="en-US" dirty="0"/>
              <a:t> </a:t>
            </a:r>
            <a:r>
              <a:rPr lang="en-US" dirty="0" err="1"/>
              <a:t>trình</a:t>
            </a:r>
            <a:r>
              <a:rPr lang="en-US" dirty="0"/>
              <a:t> cha </a:t>
            </a:r>
            <a:r>
              <a:rPr lang="en-US" dirty="0" err="1"/>
              <a:t>sẽ</a:t>
            </a:r>
            <a:r>
              <a:rPr lang="en-US" dirty="0"/>
              <a:t> </a:t>
            </a:r>
            <a:r>
              <a:rPr lang="en-US" dirty="0" err="1"/>
              <a:t>chờ</a:t>
            </a:r>
            <a:r>
              <a:rPr lang="en-US" dirty="0"/>
              <a:t>, </a:t>
            </a:r>
            <a:r>
              <a:rPr lang="en-US" dirty="0" err="1"/>
              <a:t>và</a:t>
            </a:r>
            <a:r>
              <a:rPr lang="en-US" dirty="0"/>
              <a:t> </a:t>
            </a:r>
            <a:r>
              <a:rPr lang="en-US" dirty="0" err="1"/>
              <a:t>khi</a:t>
            </a:r>
            <a:r>
              <a:rPr lang="en-US" dirty="0"/>
              <a:t> </a:t>
            </a:r>
            <a:r>
              <a:rPr lang="en-US" dirty="0" err="1"/>
              <a:t>tiến</a:t>
            </a:r>
            <a:r>
              <a:rPr lang="en-US" dirty="0"/>
              <a:t> </a:t>
            </a:r>
            <a:r>
              <a:rPr lang="en-US" dirty="0" err="1"/>
              <a:t>trình</a:t>
            </a:r>
            <a:r>
              <a:rPr lang="en-US" dirty="0"/>
              <a:t> con </a:t>
            </a:r>
            <a:r>
              <a:rPr lang="en-US" dirty="0" err="1"/>
              <a:t>hoàn</a:t>
            </a:r>
            <a:r>
              <a:rPr lang="en-US" dirty="0"/>
              <a:t> </a:t>
            </a:r>
            <a:r>
              <a:rPr lang="en-US" dirty="0" err="1"/>
              <a:t>thành</a:t>
            </a:r>
            <a:r>
              <a:rPr lang="en-US" dirty="0"/>
              <a:t> </a:t>
            </a:r>
            <a:r>
              <a:rPr lang="en-US" dirty="0" err="1"/>
              <a:t>thì</a:t>
            </a:r>
            <a:r>
              <a:rPr lang="en-US" dirty="0"/>
              <a:t> cha </a:t>
            </a:r>
            <a:r>
              <a:rPr lang="en-US" dirty="0" err="1"/>
              <a:t>sẽ</a:t>
            </a:r>
            <a:r>
              <a:rPr lang="en-US" dirty="0"/>
              <a:t> </a:t>
            </a:r>
            <a:r>
              <a:rPr lang="en-US" dirty="0" err="1"/>
              <a:t>tiếp</a:t>
            </a:r>
            <a:r>
              <a:rPr lang="en-US" dirty="0"/>
              <a:t> </a:t>
            </a:r>
            <a:r>
              <a:rPr lang="en-US" dirty="0" err="1"/>
              <a:t>tục</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tiến</a:t>
            </a:r>
            <a:r>
              <a:rPr lang="en-US" dirty="0"/>
              <a:t> </a:t>
            </a:r>
            <a:r>
              <a:rPr lang="en-US" dirty="0" err="1"/>
              <a:t>trình</a:t>
            </a:r>
            <a:r>
              <a:rPr lang="en-US" dirty="0"/>
              <a:t> con </a:t>
            </a:r>
            <a:r>
              <a:rPr lang="en-US" dirty="0" err="1"/>
              <a:t>kết</a:t>
            </a:r>
            <a:r>
              <a:rPr lang="en-US" dirty="0"/>
              <a:t> </a:t>
            </a:r>
            <a:r>
              <a:rPr lang="en-US" dirty="0" err="1"/>
              <a:t>thúc</a:t>
            </a:r>
            <a:r>
              <a:rPr lang="en-US" dirty="0"/>
              <a:t>.</a:t>
            </a:r>
          </a:p>
        </p:txBody>
      </p:sp>
      <p:pic>
        <p:nvPicPr>
          <p:cNvPr id="11" name="Picture 10"/>
          <p:cNvPicPr>
            <a:picLocks noChangeAspect="1"/>
          </p:cNvPicPr>
          <p:nvPr/>
        </p:nvPicPr>
        <p:blipFill>
          <a:blip r:embed="rId2"/>
          <a:stretch>
            <a:fillRect/>
          </a:stretch>
        </p:blipFill>
        <p:spPr>
          <a:xfrm>
            <a:off x="2575863" y="5145383"/>
            <a:ext cx="3658683" cy="1600337"/>
          </a:xfrm>
          <a:prstGeom prst="rect">
            <a:avLst/>
          </a:prstGeom>
        </p:spPr>
      </p:pic>
    </p:spTree>
    <p:extLst>
      <p:ext uri="{BB962C8B-B14F-4D97-AF65-F5344CB8AC3E}">
        <p14:creationId xmlns:p14="http://schemas.microsoft.com/office/powerpoint/2010/main" val="22681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Lí</a:t>
            </a:r>
            <a:r>
              <a:rPr lang="en-US" dirty="0"/>
              <a:t> </a:t>
            </a:r>
            <a:r>
              <a:rPr lang="en-US" dirty="0" err="1"/>
              <a:t>thuyết</a:t>
            </a:r>
            <a:r>
              <a:rPr lang="en-US" dirty="0"/>
              <a:t> </a:t>
            </a:r>
            <a:r>
              <a:rPr lang="en-US" dirty="0" err="1"/>
              <a:t>về</a:t>
            </a:r>
            <a:r>
              <a:rPr lang="en-US" dirty="0"/>
              <a:t> </a:t>
            </a:r>
            <a:r>
              <a:rPr lang="en-US" dirty="0" err="1"/>
              <a:t>tiến</a:t>
            </a:r>
            <a:r>
              <a:rPr lang="en-US" dirty="0"/>
              <a:t> </a:t>
            </a:r>
            <a:r>
              <a:rPr lang="en-US" dirty="0" err="1"/>
              <a:t>trình</a:t>
            </a:r>
            <a:endParaRPr lang="en-US" dirty="0"/>
          </a:p>
        </p:txBody>
      </p:sp>
      <p:sp>
        <p:nvSpPr>
          <p:cNvPr id="3" name="Text Placeholder 2"/>
          <p:cNvSpPr>
            <a:spLocks noGrp="1"/>
          </p:cNvSpPr>
          <p:nvPr>
            <p:ph type="body" idx="1"/>
          </p:nvPr>
        </p:nvSpPr>
        <p:spPr>
          <a:xfrm>
            <a:off x="562841" y="1089027"/>
            <a:ext cx="8026400" cy="4902199"/>
          </a:xfrm>
        </p:spPr>
        <p:txBody>
          <a:bodyPr/>
          <a:lstStyle/>
          <a:p>
            <a:pPr marL="114300" indent="0">
              <a:buNone/>
            </a:pPr>
            <a:r>
              <a:rPr lang="en-US" dirty="0"/>
              <a:t>1.2 </a:t>
            </a:r>
            <a:r>
              <a:rPr lang="en-US" dirty="0" err="1"/>
              <a:t>Các</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tiến</a:t>
            </a:r>
            <a:r>
              <a:rPr lang="en-US" dirty="0"/>
              <a:t> </a:t>
            </a:r>
            <a:r>
              <a:rPr lang="en-US" dirty="0" err="1"/>
              <a:t>trình</a:t>
            </a:r>
            <a:endParaRPr lang="en-US" dirty="0"/>
          </a:p>
          <a:p>
            <a:pPr marL="114300" indent="0">
              <a:buNone/>
            </a:pP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nghĩa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bởi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p>
          <a:p>
            <a:pPr marL="114300" indent="0">
              <a:buNone/>
            </a:pP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New: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vừa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Ready: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chờ</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Running: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Waiting: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tất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Terminated: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thúc</a:t>
            </a:r>
            <a:endParaRPr lang="en-US" sz="1600" dirty="0">
              <a:latin typeface="Times New Roman" panose="02020603050405020304" pitchFamily="18" charset="0"/>
              <a:cs typeface="Times New Roman" panose="02020603050405020304" pitchFamily="18" charset="0"/>
            </a:endParaRPr>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702" y="4268980"/>
            <a:ext cx="3862677" cy="2087371"/>
          </a:xfrm>
          <a:prstGeom prst="rect">
            <a:avLst/>
          </a:prstGeom>
        </p:spPr>
      </p:pic>
    </p:spTree>
    <p:extLst>
      <p:ext uri="{BB962C8B-B14F-4D97-AF65-F5344CB8AC3E}">
        <p14:creationId xmlns:p14="http://schemas.microsoft.com/office/powerpoint/2010/main" val="79607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Lí</a:t>
            </a:r>
            <a:r>
              <a:rPr lang="en-US" dirty="0"/>
              <a:t> </a:t>
            </a:r>
            <a:r>
              <a:rPr lang="en-US" dirty="0" err="1"/>
              <a:t>thuyết</a:t>
            </a:r>
            <a:r>
              <a:rPr lang="en-US" dirty="0"/>
              <a:t> </a:t>
            </a:r>
            <a:r>
              <a:rPr lang="en-US" dirty="0" err="1"/>
              <a:t>về</a:t>
            </a:r>
            <a:r>
              <a:rPr lang="en-US" dirty="0"/>
              <a:t> </a:t>
            </a:r>
            <a:r>
              <a:rPr lang="en-US" dirty="0" err="1"/>
              <a:t>tiến</a:t>
            </a:r>
            <a:r>
              <a:rPr lang="en-US" dirty="0"/>
              <a:t> </a:t>
            </a:r>
            <a:r>
              <a:rPr lang="en-US" dirty="0" err="1"/>
              <a:t>trình</a:t>
            </a:r>
            <a:endParaRPr lang="en-US" dirty="0"/>
          </a:p>
        </p:txBody>
      </p:sp>
      <p:sp>
        <p:nvSpPr>
          <p:cNvPr id="3" name="Text Placeholder 2"/>
          <p:cNvSpPr>
            <a:spLocks noGrp="1"/>
          </p:cNvSpPr>
          <p:nvPr>
            <p:ph type="body" idx="1"/>
          </p:nvPr>
        </p:nvSpPr>
        <p:spPr/>
        <p:txBody>
          <a:bodyPr/>
          <a:lstStyle/>
          <a:p>
            <a:pPr marL="114300" indent="0">
              <a:buNone/>
            </a:pPr>
            <a:r>
              <a:rPr lang="en-US" dirty="0"/>
              <a:t>1.3 </a:t>
            </a:r>
            <a:r>
              <a:rPr lang="en-US" dirty="0" err="1"/>
              <a:t>Mức</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của</a:t>
            </a:r>
            <a:r>
              <a:rPr lang="en-US" dirty="0"/>
              <a:t> </a:t>
            </a:r>
            <a:r>
              <a:rPr lang="en-US" dirty="0" err="1"/>
              <a:t>tiến</a:t>
            </a:r>
            <a:r>
              <a:rPr lang="en-US" dirty="0"/>
              <a:t> </a:t>
            </a:r>
            <a:r>
              <a:rPr lang="en-US" dirty="0" err="1"/>
              <a:t>trình</a:t>
            </a:r>
            <a:endParaRPr lang="en-US" dirty="0"/>
          </a:p>
          <a:p>
            <a:pPr>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Mỗi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r>
              <a:rPr lang="en-US" sz="1600" dirty="0">
                <a:latin typeface="Times New Roman" panose="02020603050405020304" pitchFamily="18" charset="0"/>
                <a:cs typeface="Times New Roman" panose="02020603050405020304" pitchFamily="18" charset="0"/>
              </a:rPr>
              <a:t>. Kernel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rồi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sang </a:t>
            </a:r>
            <a:r>
              <a:rPr lang="en-US" sz="1600" dirty="0" err="1">
                <a:latin typeface="Times New Roman" panose="02020603050405020304" pitchFamily="18" charset="0"/>
                <a:cs typeface="Times New Roman" panose="02020603050405020304" pitchFamily="18" charset="0"/>
              </a:rPr>
              <a:t>bối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linux</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-20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19. -20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19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1600" dirty="0">
                <a:latin typeface="+mj-lt"/>
              </a:rPr>
              <a:t>Các tiến trình trong Linux có đặc thù “chen ngang” (preemptive), nên khi tiến trình đi vào trạng thái “sẵn sang chạy”, kernel sẽ kiểm tra nếu số ưu tiên của nó lớn hơn của tiến trình đang chạy thì tiến trình đang chạy sẽ bị ngắt (bị chen ngang)</a:t>
            </a:r>
            <a:endParaRPr lang="en-US" sz="1600" dirty="0">
              <a:latin typeface="+mj-lt"/>
            </a:endParaRPr>
          </a:p>
          <a:p>
            <a:pPr>
              <a:buFont typeface="Arial" panose="020B0604020202020204" pitchFamily="34" charset="0"/>
              <a:buChar char="•"/>
            </a:pPr>
            <a:r>
              <a:rPr lang="vi-VN" sz="1600" dirty="0">
                <a:latin typeface="+mj-lt"/>
              </a:rPr>
              <a:t>. Tiến trình bị chen ngang không có nghĩa là bị treo, mà chỉ đơn giản là tiến trình không được dùng CPU, vì tiến trình vẫn còn trong danh sách các tiến trình chạy.</a:t>
            </a:r>
            <a:endParaRPr lang="en-US" sz="1600" dirty="0">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26860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700" dirty="0"/>
              <a:t>2. </a:t>
            </a:r>
            <a:r>
              <a:rPr lang="vi-VN" sz="2700" dirty="0"/>
              <a:t>Các thông số hiển thị của tiến trình cho người dùng</a:t>
            </a:r>
            <a:br>
              <a:rPr lang="en-US" dirty="0"/>
            </a:br>
            <a:endParaRPr lang="en-US" dirty="0"/>
          </a:p>
        </p:txBody>
      </p:sp>
      <p:sp>
        <p:nvSpPr>
          <p:cNvPr id="3" name="Text Placeholder 2"/>
          <p:cNvSpPr>
            <a:spLocks noGrp="1"/>
          </p:cNvSpPr>
          <p:nvPr>
            <p:ph type="body" idx="1"/>
          </p:nvPr>
        </p:nvSpPr>
        <p:spPr>
          <a:xfrm>
            <a:off x="488949" y="960582"/>
            <a:ext cx="8026400" cy="5112327"/>
          </a:xfrm>
        </p:spPr>
        <p:txBody>
          <a:bodyPr/>
          <a:lstStyle/>
          <a:p>
            <a:r>
              <a:rPr lang="en-US" dirty="0"/>
              <a:t>PID: ID </a:t>
            </a:r>
            <a:r>
              <a:rPr lang="en-US" dirty="0" err="1"/>
              <a:t>của</a:t>
            </a:r>
            <a:r>
              <a:rPr lang="en-US" dirty="0"/>
              <a:t> </a:t>
            </a:r>
            <a:r>
              <a:rPr lang="en-US" dirty="0" err="1"/>
              <a:t>tiến</a:t>
            </a:r>
            <a:r>
              <a:rPr lang="en-US" dirty="0"/>
              <a:t> </a:t>
            </a:r>
            <a:r>
              <a:rPr lang="en-US" dirty="0" err="1"/>
              <a:t>trình</a:t>
            </a:r>
            <a:endParaRPr lang="en-US" dirty="0"/>
          </a:p>
          <a:p>
            <a:r>
              <a:rPr lang="en-US" dirty="0"/>
              <a:t>USER: </a:t>
            </a:r>
            <a:r>
              <a:rPr lang="en-US" dirty="0" err="1"/>
              <a:t>Tên</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sở</a:t>
            </a:r>
            <a:r>
              <a:rPr lang="en-US" dirty="0"/>
              <a:t> </a:t>
            </a:r>
            <a:r>
              <a:rPr lang="en-US" dirty="0" err="1"/>
              <a:t>hữu</a:t>
            </a:r>
            <a:r>
              <a:rPr lang="en-US" dirty="0"/>
              <a:t> </a:t>
            </a:r>
            <a:r>
              <a:rPr lang="en-US" dirty="0" err="1"/>
              <a:t>tiến</a:t>
            </a:r>
            <a:r>
              <a:rPr lang="en-US" dirty="0"/>
              <a:t> </a:t>
            </a:r>
            <a:r>
              <a:rPr lang="en-US" dirty="0" err="1"/>
              <a:t>trình</a:t>
            </a:r>
            <a:endParaRPr lang="en-US" dirty="0"/>
          </a:p>
          <a:p>
            <a:r>
              <a:rPr lang="en-US" dirty="0"/>
              <a:t>PR: </a:t>
            </a:r>
            <a:r>
              <a:rPr lang="en-US" dirty="0" err="1"/>
              <a:t>Mức</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được</a:t>
            </a:r>
            <a:r>
              <a:rPr lang="en-US" dirty="0"/>
              <a:t> </a:t>
            </a:r>
            <a:r>
              <a:rPr lang="en-US" dirty="0" err="1"/>
              <a:t>chỉ</a:t>
            </a:r>
            <a:r>
              <a:rPr lang="en-US" dirty="0"/>
              <a:t> </a:t>
            </a:r>
            <a:r>
              <a:rPr lang="en-US" dirty="0" err="1"/>
              <a:t>định</a:t>
            </a:r>
            <a:r>
              <a:rPr lang="en-US" dirty="0"/>
              <a:t> </a:t>
            </a:r>
            <a:r>
              <a:rPr lang="en-US" dirty="0" err="1"/>
              <a:t>cho</a:t>
            </a:r>
            <a:r>
              <a:rPr lang="en-US" dirty="0"/>
              <a:t> </a:t>
            </a:r>
            <a:r>
              <a:rPr lang="en-US" dirty="0" err="1"/>
              <a:t>tiến</a:t>
            </a:r>
            <a:r>
              <a:rPr lang="en-US" dirty="0"/>
              <a:t> </a:t>
            </a:r>
            <a:r>
              <a:rPr lang="en-US" dirty="0" err="1"/>
              <a:t>trình</a:t>
            </a:r>
            <a:endParaRPr lang="en-US" dirty="0"/>
          </a:p>
          <a:p>
            <a:r>
              <a:rPr lang="en-US" dirty="0"/>
              <a:t>NI: </a:t>
            </a:r>
            <a:r>
              <a:rPr lang="en-US" dirty="0" err="1"/>
              <a:t>Giá</a:t>
            </a:r>
            <a:r>
              <a:rPr lang="en-US" dirty="0"/>
              <a:t> </a:t>
            </a:r>
            <a:r>
              <a:rPr lang="en-US" dirty="0" err="1"/>
              <a:t>trị</a:t>
            </a:r>
            <a:r>
              <a:rPr lang="en-US" dirty="0"/>
              <a:t> “nice value” </a:t>
            </a:r>
            <a:r>
              <a:rPr lang="en-US" dirty="0" err="1"/>
              <a:t>của</a:t>
            </a:r>
            <a:r>
              <a:rPr lang="en-US" dirty="0"/>
              <a:t> </a:t>
            </a:r>
            <a:r>
              <a:rPr lang="en-US" dirty="0" err="1"/>
              <a:t>tiến</a:t>
            </a:r>
            <a:r>
              <a:rPr lang="en-US" dirty="0"/>
              <a:t> </a:t>
            </a:r>
            <a:r>
              <a:rPr lang="en-US" dirty="0" err="1"/>
              <a:t>trình</a:t>
            </a:r>
            <a:endParaRPr lang="en-US" dirty="0"/>
          </a:p>
          <a:p>
            <a:r>
              <a:rPr lang="en-US" dirty="0"/>
              <a:t>VIRT : Dung </a:t>
            </a:r>
            <a:r>
              <a:rPr lang="en-US" dirty="0" err="1"/>
              <a:t>lượng</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tiến</a:t>
            </a:r>
            <a:r>
              <a:rPr lang="en-US" dirty="0"/>
              <a:t> </a:t>
            </a:r>
            <a:r>
              <a:rPr lang="en-US" dirty="0" err="1"/>
              <a:t>trình</a:t>
            </a:r>
            <a:endParaRPr lang="en-US" dirty="0"/>
          </a:p>
          <a:p>
            <a:r>
              <a:rPr lang="en-US" dirty="0"/>
              <a:t>RES: Dung </a:t>
            </a:r>
            <a:r>
              <a:rPr lang="en-US" dirty="0" err="1"/>
              <a:t>lượng</a:t>
            </a:r>
            <a:r>
              <a:rPr lang="en-US" dirty="0"/>
              <a:t> RAM </a:t>
            </a:r>
            <a:r>
              <a:rPr lang="en-US" dirty="0" err="1"/>
              <a:t>vật</a:t>
            </a:r>
            <a:r>
              <a:rPr lang="en-US" dirty="0"/>
              <a:t> </a:t>
            </a:r>
            <a:r>
              <a:rPr lang="en-US" dirty="0" err="1"/>
              <a:t>lí</a:t>
            </a:r>
            <a:r>
              <a:rPr lang="en-US" dirty="0"/>
              <a:t> </a:t>
            </a:r>
            <a:r>
              <a:rPr lang="en-US" dirty="0" err="1"/>
              <a:t>mà</a:t>
            </a:r>
            <a:r>
              <a:rPr lang="en-US" dirty="0"/>
              <a:t> </a:t>
            </a:r>
            <a:r>
              <a:rPr lang="en-US" dirty="0" err="1"/>
              <a:t>tiến</a:t>
            </a:r>
            <a:r>
              <a:rPr lang="en-US" dirty="0"/>
              <a:t> </a:t>
            </a:r>
            <a:r>
              <a:rPr lang="en-US" dirty="0" err="1"/>
              <a:t>trình</a:t>
            </a:r>
            <a:r>
              <a:rPr lang="en-US" dirty="0"/>
              <a:t> </a:t>
            </a:r>
            <a:r>
              <a:rPr lang="en-US" dirty="0" err="1"/>
              <a:t>đang</a:t>
            </a:r>
            <a:r>
              <a:rPr lang="en-US" dirty="0"/>
              <a:t> </a:t>
            </a:r>
            <a:r>
              <a:rPr lang="en-US" dirty="0" err="1"/>
              <a:t>sử</a:t>
            </a:r>
            <a:r>
              <a:rPr lang="en-US" dirty="0"/>
              <a:t> </a:t>
            </a:r>
            <a:r>
              <a:rPr lang="en-US" dirty="0" err="1"/>
              <a:t>dụng</a:t>
            </a:r>
            <a:r>
              <a:rPr lang="en-US" dirty="0"/>
              <a:t> </a:t>
            </a:r>
            <a:r>
              <a:rPr lang="en-US" dirty="0" err="1"/>
              <a:t>tính</a:t>
            </a:r>
            <a:r>
              <a:rPr lang="en-US" dirty="0"/>
              <a:t> </a:t>
            </a:r>
            <a:r>
              <a:rPr lang="en-US" dirty="0" err="1"/>
              <a:t>bằng</a:t>
            </a:r>
            <a:r>
              <a:rPr lang="en-US" dirty="0"/>
              <a:t> kilobyte</a:t>
            </a:r>
          </a:p>
          <a:p>
            <a:r>
              <a:rPr lang="en-US" dirty="0"/>
              <a:t>SHR: Dung </a:t>
            </a:r>
            <a:r>
              <a:rPr lang="en-US" dirty="0" err="1"/>
              <a:t>lượng</a:t>
            </a:r>
            <a:r>
              <a:rPr lang="en-US" dirty="0"/>
              <a:t> </a:t>
            </a:r>
            <a:r>
              <a:rPr lang="en-US" dirty="0" err="1"/>
              <a:t>bộ</a:t>
            </a:r>
            <a:r>
              <a:rPr lang="en-US" dirty="0"/>
              <a:t> </a:t>
            </a:r>
            <a:r>
              <a:rPr lang="en-US" dirty="0" err="1"/>
              <a:t>nhớ</a:t>
            </a:r>
            <a:r>
              <a:rPr lang="en-US" dirty="0"/>
              <a:t> </a:t>
            </a:r>
            <a:r>
              <a:rPr lang="en-US" dirty="0" err="1"/>
              <a:t>được</a:t>
            </a:r>
            <a:r>
              <a:rPr lang="en-US" dirty="0"/>
              <a:t> chia </a:t>
            </a:r>
            <a:r>
              <a:rPr lang="en-US" dirty="0" err="1"/>
              <a:t>sẻ</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tiến</a:t>
            </a:r>
            <a:r>
              <a:rPr lang="en-US" dirty="0"/>
              <a:t> </a:t>
            </a:r>
            <a:r>
              <a:rPr lang="en-US" dirty="0" err="1"/>
              <a:t>trình</a:t>
            </a:r>
            <a:r>
              <a:rPr lang="en-US" dirty="0"/>
              <a:t>.</a:t>
            </a:r>
          </a:p>
          <a:p>
            <a:r>
              <a:rPr lang="en-US" dirty="0"/>
              <a:t>S: </a:t>
            </a:r>
            <a:r>
              <a:rPr lang="en-US" dirty="0" err="1"/>
              <a:t>Trạng</a:t>
            </a:r>
            <a:r>
              <a:rPr lang="en-US" dirty="0"/>
              <a:t> </a:t>
            </a:r>
            <a:r>
              <a:rPr lang="en-US" dirty="0" err="1"/>
              <a:t>thái</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Trong</a:t>
            </a:r>
            <a:r>
              <a:rPr lang="en-US" dirty="0"/>
              <a:t> </a:t>
            </a:r>
            <a:r>
              <a:rPr lang="en-US" dirty="0" err="1"/>
              <a:t>đó</a:t>
            </a:r>
            <a:r>
              <a:rPr lang="en-US" dirty="0"/>
              <a:t>: D: </a:t>
            </a:r>
            <a:r>
              <a:rPr lang="en-US" dirty="0" err="1"/>
              <a:t>Uninterruptibly</a:t>
            </a:r>
            <a:r>
              <a:rPr lang="en-US" dirty="0"/>
              <a:t> sleeping </a:t>
            </a:r>
            <a:r>
              <a:rPr lang="en-US" dirty="0" err="1"/>
              <a:t>và</a:t>
            </a:r>
            <a:r>
              <a:rPr lang="en-US" dirty="0"/>
              <a:t> R: Running</a:t>
            </a:r>
          </a:p>
          <a:p>
            <a:pPr marL="114300" indent="0">
              <a:buNone/>
            </a:pPr>
            <a:endParaRPr lang="en-US" dirty="0"/>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8" name="Picture 7"/>
          <p:cNvPicPr>
            <a:picLocks noChangeAspect="1"/>
          </p:cNvPicPr>
          <p:nvPr/>
        </p:nvPicPr>
        <p:blipFill>
          <a:blip r:embed="rId2"/>
          <a:stretch>
            <a:fillRect/>
          </a:stretch>
        </p:blipFill>
        <p:spPr>
          <a:xfrm>
            <a:off x="1646994" y="5021869"/>
            <a:ext cx="5710309" cy="1334482"/>
          </a:xfrm>
          <a:prstGeom prst="rect">
            <a:avLst/>
          </a:prstGeom>
        </p:spPr>
      </p:pic>
    </p:spTree>
    <p:extLst>
      <p:ext uri="{BB962C8B-B14F-4D97-AF65-F5344CB8AC3E}">
        <p14:creationId xmlns:p14="http://schemas.microsoft.com/office/powerpoint/2010/main" val="35834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Tín</a:t>
            </a:r>
            <a:r>
              <a:rPr lang="en-US" dirty="0"/>
              <a:t> </a:t>
            </a:r>
            <a:r>
              <a:rPr lang="en-US" dirty="0" err="1"/>
              <a:t>hiệu</a:t>
            </a:r>
            <a:r>
              <a:rPr lang="en-US" dirty="0"/>
              <a:t> </a:t>
            </a:r>
            <a:r>
              <a:rPr lang="en-US" dirty="0" err="1"/>
              <a:t>giao</a:t>
            </a:r>
            <a:r>
              <a:rPr lang="en-US" dirty="0"/>
              <a:t> </a:t>
            </a:r>
            <a:r>
              <a:rPr lang="en-US" dirty="0" err="1"/>
              <a:t>tiếp</a:t>
            </a:r>
            <a:r>
              <a:rPr lang="en-US" dirty="0"/>
              <a:t> </a:t>
            </a:r>
            <a:r>
              <a:rPr lang="en-US" dirty="0" err="1"/>
              <a:t>tiến</a:t>
            </a:r>
            <a:r>
              <a:rPr lang="en-US" dirty="0"/>
              <a:t> </a:t>
            </a:r>
            <a:r>
              <a:rPr lang="en-US" dirty="0" err="1"/>
              <a:t>trình</a:t>
            </a:r>
            <a:endParaRPr lang="en-US" dirty="0"/>
          </a:p>
        </p:txBody>
      </p:sp>
      <p:sp>
        <p:nvSpPr>
          <p:cNvPr id="3" name="Text Placeholder 2"/>
          <p:cNvSpPr>
            <a:spLocks noGrp="1"/>
          </p:cNvSpPr>
          <p:nvPr>
            <p:ph type="body" idx="1"/>
          </p:nvPr>
        </p:nvSpPr>
        <p:spPr>
          <a:xfrm>
            <a:off x="488950" y="1096819"/>
            <a:ext cx="8026400" cy="5259532"/>
          </a:xfrm>
        </p:spPr>
        <p:txBody>
          <a:bodyPr>
            <a:normAutofit/>
          </a:bodyPr>
          <a:lstStyle/>
          <a:p>
            <a:pPr marL="114300" indent="0">
              <a:buNone/>
            </a:pPr>
            <a:r>
              <a:rPr lang="en-US" dirty="0" err="1"/>
              <a:t>Một</a:t>
            </a:r>
            <a:r>
              <a:rPr lang="en-US" dirty="0"/>
              <a:t> </a:t>
            </a:r>
            <a:r>
              <a:rPr lang="en-US" dirty="0" err="1"/>
              <a:t>số</a:t>
            </a:r>
            <a:r>
              <a:rPr lang="en-US" dirty="0"/>
              <a:t> </a:t>
            </a:r>
            <a:r>
              <a:rPr lang="en-US" dirty="0" err="1"/>
              <a:t>tín</a:t>
            </a:r>
            <a:r>
              <a:rPr lang="en-US" dirty="0"/>
              <a:t> </a:t>
            </a:r>
            <a:r>
              <a:rPr lang="en-US" dirty="0" err="1"/>
              <a:t>hiệu</a:t>
            </a:r>
            <a:r>
              <a:rPr lang="en-US" dirty="0"/>
              <a:t> </a:t>
            </a:r>
            <a:r>
              <a:rPr lang="en-US" dirty="0" err="1"/>
              <a:t>thường</a:t>
            </a:r>
            <a:r>
              <a:rPr lang="en-US" dirty="0"/>
              <a:t> </a:t>
            </a:r>
            <a:r>
              <a:rPr lang="en-US" dirty="0" err="1"/>
              <a:t>gặp</a:t>
            </a:r>
            <a:r>
              <a:rPr lang="en-US" dirty="0"/>
              <a:t>:</a:t>
            </a:r>
          </a:p>
          <a:p>
            <a:r>
              <a:rPr lang="en-US" sz="1600" dirty="0"/>
              <a:t>SIGHUP			</a:t>
            </a:r>
          </a:p>
          <a:p>
            <a:r>
              <a:rPr lang="vi-VN" sz="1600" dirty="0"/>
              <a:t>SIGINT</a:t>
            </a:r>
            <a:endParaRPr lang="en-US" sz="1600" dirty="0"/>
          </a:p>
          <a:p>
            <a:r>
              <a:rPr lang="vi-VN" sz="1600" dirty="0"/>
              <a:t>SIGILL</a:t>
            </a:r>
            <a:endParaRPr lang="en-US" sz="1600" dirty="0"/>
          </a:p>
          <a:p>
            <a:r>
              <a:rPr lang="vi-VN" sz="1600" dirty="0"/>
              <a:t>SIGTRAP</a:t>
            </a:r>
            <a:endParaRPr lang="en-US" sz="1600" dirty="0"/>
          </a:p>
          <a:p>
            <a:r>
              <a:rPr lang="vi-VN" sz="1600" dirty="0"/>
              <a:t>SIGIOT</a:t>
            </a:r>
            <a:endParaRPr lang="en-US" sz="1600" dirty="0"/>
          </a:p>
          <a:p>
            <a:r>
              <a:rPr lang="vi-VN" sz="1600" dirty="0"/>
              <a:t>SIGEMT</a:t>
            </a:r>
            <a:endParaRPr lang="en-US" sz="1600" dirty="0"/>
          </a:p>
          <a:p>
            <a:r>
              <a:rPr lang="vi-VN" sz="1600" dirty="0"/>
              <a:t>SIGFPE</a:t>
            </a:r>
            <a:endParaRPr lang="en-US" sz="1600" dirty="0"/>
          </a:p>
          <a:p>
            <a:r>
              <a:rPr lang="en-US" sz="1600" dirty="0"/>
              <a:t>SIGKILL. </a:t>
            </a:r>
          </a:p>
          <a:p>
            <a:r>
              <a:rPr lang="vi-VN" sz="1600" dirty="0"/>
              <a:t>SIGBUS</a:t>
            </a:r>
            <a:endParaRPr lang="en-US" sz="1600" dirty="0"/>
          </a:p>
          <a:p>
            <a:r>
              <a:rPr lang="vi-VN" sz="1600" dirty="0"/>
              <a:t>SYSGEGV</a:t>
            </a:r>
            <a:endParaRPr lang="en-US" sz="1600" dirty="0"/>
          </a:p>
          <a:p>
            <a:r>
              <a:rPr lang="en-US" sz="1600" dirty="0"/>
              <a:t>SIGSYS</a:t>
            </a:r>
          </a:p>
          <a:p>
            <a:r>
              <a:rPr lang="en-US" sz="1600" dirty="0"/>
              <a:t>SIGPIPE</a:t>
            </a:r>
          </a:p>
          <a:p>
            <a:r>
              <a:rPr lang="vi-VN" sz="1600" dirty="0"/>
              <a:t>SIGALRM</a:t>
            </a:r>
            <a:endParaRPr lang="en-US" sz="1600" dirty="0"/>
          </a:p>
          <a:p>
            <a:r>
              <a:rPr lang="vi-VN" sz="1600" dirty="0"/>
              <a:t>SIGTERM.</a:t>
            </a:r>
            <a:endParaRPr lang="en-US" sz="1600" dirty="0"/>
          </a:p>
          <a:p>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09681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Thực</a:t>
            </a:r>
            <a:r>
              <a:rPr lang="en-US" dirty="0"/>
              <a:t> </a:t>
            </a:r>
            <a:r>
              <a:rPr lang="en-US" dirty="0" err="1"/>
              <a:t>hiện</a:t>
            </a:r>
            <a:r>
              <a:rPr lang="en-US" dirty="0"/>
              <a:t> </a:t>
            </a:r>
            <a:r>
              <a:rPr lang="en-US" dirty="0" err="1"/>
              <a:t>bài</a:t>
            </a:r>
            <a:r>
              <a:rPr lang="en-US" dirty="0"/>
              <a:t> </a:t>
            </a:r>
            <a:r>
              <a:rPr lang="en-US" dirty="0" err="1"/>
              <a:t>tập</a:t>
            </a:r>
            <a:r>
              <a:rPr lang="en-US" dirty="0"/>
              <a:t> </a:t>
            </a:r>
            <a:r>
              <a:rPr lang="en-US" dirty="0" err="1"/>
              <a:t>lớn</a:t>
            </a:r>
            <a:endParaRPr lang="en-US" dirty="0"/>
          </a:p>
        </p:txBody>
      </p:sp>
      <p:sp>
        <p:nvSpPr>
          <p:cNvPr id="3" name="Text Placeholder 2"/>
          <p:cNvSpPr>
            <a:spLocks noGrp="1"/>
          </p:cNvSpPr>
          <p:nvPr>
            <p:ph type="body" idx="1"/>
          </p:nvPr>
        </p:nvSpPr>
        <p:spPr/>
        <p:txBody>
          <a:bodyPr>
            <a:normAutofit lnSpcReduction="10000"/>
          </a:bodyPr>
          <a:lstStyle/>
          <a:p>
            <a:pPr marL="114300" indent="0">
              <a:buNone/>
            </a:pPr>
            <a:r>
              <a:rPr lang="en-US" dirty="0"/>
              <a:t>4.1 </a:t>
            </a:r>
            <a:r>
              <a:rPr lang="en-US" dirty="0" err="1"/>
              <a:t>Yêu</a:t>
            </a:r>
            <a:r>
              <a:rPr lang="en-US" dirty="0"/>
              <a:t> </a:t>
            </a:r>
            <a:r>
              <a:rPr lang="en-US" dirty="0" err="1"/>
              <a:t>cầu</a:t>
            </a:r>
            <a:r>
              <a:rPr lang="en-US" dirty="0"/>
              <a:t> :</a:t>
            </a:r>
          </a:p>
          <a:p>
            <a:pPr marL="114300" indent="0">
              <a:buNone/>
            </a:pPr>
            <a:r>
              <a:rPr lang="vi-VN" sz="1600" dirty="0"/>
              <a:t>Viết chương trình / sửa mã nguồn nhân (kernel) hệ điều hành linux làm các công việc sau:</a:t>
            </a:r>
            <a:endParaRPr lang="en-US" sz="1600" dirty="0"/>
          </a:p>
          <a:p>
            <a:pPr marL="457200" lvl="2">
              <a:spcBef>
                <a:spcPts val="750"/>
              </a:spcBef>
            </a:pPr>
            <a:r>
              <a:rPr lang="vi-VN" sz="1600" dirty="0"/>
              <a:t>Tùy chỉnh mức ưu tiên hủy các tiến trình thông qua một giao diện GUI. Các tiến trình được tùy chỉnh là các chương trình duyệt web, email, chat, game, text editor…</a:t>
            </a:r>
            <a:endParaRPr lang="en-US" sz="1400" dirty="0"/>
          </a:p>
          <a:p>
            <a:r>
              <a:rPr lang="vi-VN" sz="1600" dirty="0"/>
              <a:t>Chạy nhiều tiến trình đưa hệ thống về trạng thái khan hiếm bộ nhớ, kiểm tra kết quả hủy tiến trình. Đưa ra bằng chứng chứng tỏ tiến trình bị hủy đúng là tiến trình có mức ưu tiên thấp theo ý muốn người dùng</a:t>
            </a:r>
            <a:endParaRPr lang="en-US" sz="1600" dirty="0"/>
          </a:p>
          <a:p>
            <a:pPr marL="114300" indent="0">
              <a:buNone/>
            </a:pPr>
            <a:endParaRPr lang="en-US" sz="1600" dirty="0"/>
          </a:p>
          <a:p>
            <a:pPr marL="114300" indent="0">
              <a:buNone/>
            </a:pPr>
            <a:r>
              <a:rPr lang="en-US" dirty="0"/>
              <a:t>4.2 </a:t>
            </a:r>
            <a:r>
              <a:rPr lang="en-US" dirty="0" err="1"/>
              <a:t>Thực</a:t>
            </a:r>
            <a:r>
              <a:rPr lang="en-US" dirty="0"/>
              <a:t> </a:t>
            </a:r>
            <a:r>
              <a:rPr lang="en-US" dirty="0" err="1"/>
              <a:t>hiện</a:t>
            </a:r>
            <a:endParaRPr lang="en-US" dirty="0"/>
          </a:p>
          <a:p>
            <a:pPr marL="114300" indent="0">
              <a:buNone/>
            </a:pPr>
            <a:r>
              <a:rPr lang="vi-VN" sz="1600" dirty="0"/>
              <a:t>Để thực hiện yêu cầu đề bài, nhóm chúng em lựa chọn ngôn ngữ lập trình C để viết chương trình. Cụ thể là dùng phần mềm Qt Creator</a:t>
            </a:r>
            <a:endParaRPr lang="en-US" sz="1600" dirty="0"/>
          </a:p>
          <a:p>
            <a:pPr marL="114300" indent="0">
              <a:buNone/>
            </a:pPr>
            <a:r>
              <a:rPr lang="en-US" sz="1800" dirty="0"/>
              <a:t>4.2.1 </a:t>
            </a:r>
            <a:r>
              <a:rPr lang="en-US" sz="1800" dirty="0" err="1"/>
              <a:t>Hiển</a:t>
            </a:r>
            <a:r>
              <a:rPr lang="en-US" sz="1800" dirty="0"/>
              <a:t> </a:t>
            </a:r>
            <a:r>
              <a:rPr lang="en-US" sz="1800" dirty="0" err="1"/>
              <a:t>thị</a:t>
            </a:r>
            <a:r>
              <a:rPr lang="en-US" sz="1800" dirty="0"/>
              <a:t> </a:t>
            </a:r>
            <a:r>
              <a:rPr lang="en-US" sz="1800" dirty="0" err="1"/>
              <a:t>các</a:t>
            </a:r>
            <a:r>
              <a:rPr lang="en-US" sz="1800" dirty="0"/>
              <a:t> </a:t>
            </a:r>
            <a:r>
              <a:rPr lang="en-US" sz="1800" dirty="0" err="1"/>
              <a:t>tiến</a:t>
            </a:r>
            <a:r>
              <a:rPr lang="en-US" sz="1800" dirty="0"/>
              <a:t> </a:t>
            </a:r>
            <a:r>
              <a:rPr lang="en-US" sz="1800" dirty="0" err="1"/>
              <a:t>trình</a:t>
            </a:r>
            <a:r>
              <a:rPr lang="en-US" sz="1800" dirty="0"/>
              <a:t> </a:t>
            </a:r>
          </a:p>
          <a:p>
            <a:r>
              <a:rPr lang="vi-VN" sz="1600" dirty="0"/>
              <a:t>getpriority cung cấp cho ta giá trị NI của PID</a:t>
            </a:r>
            <a:endParaRPr lang="en-US" sz="1600" dirty="0"/>
          </a:p>
          <a:p>
            <a:r>
              <a:rPr lang="vi-VN" sz="1600" i="1" dirty="0"/>
              <a:t>which </a:t>
            </a:r>
            <a:r>
              <a:rPr lang="vi-VN" sz="1600" dirty="0"/>
              <a:t>có thể nhận 1 trong các giá trị sau:</a:t>
            </a:r>
            <a:endParaRPr lang="en-US" sz="1600" dirty="0"/>
          </a:p>
          <a:p>
            <a:pPr marL="114300" indent="0">
              <a:buNone/>
            </a:pPr>
            <a:r>
              <a:rPr lang="vi-VN" sz="1600" dirty="0"/>
              <a:t> PRIO_PROCESS, PRIO_PGRP, hoặc PRIO_USER.</a:t>
            </a:r>
            <a:endParaRPr lang="en-US" sz="1600" dirty="0"/>
          </a:p>
          <a:p>
            <a:r>
              <a:rPr lang="vi-VN" sz="1600" dirty="0"/>
              <a:t>who chính là giá trị PID của tiến trình</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p:cNvPicPr>
            <a:picLocks noChangeAspect="1"/>
          </p:cNvPicPr>
          <p:nvPr/>
        </p:nvPicPr>
        <p:blipFill>
          <a:blip r:embed="rId2"/>
          <a:stretch>
            <a:fillRect/>
          </a:stretch>
        </p:blipFill>
        <p:spPr>
          <a:xfrm>
            <a:off x="4905375" y="4514129"/>
            <a:ext cx="3609975" cy="1590675"/>
          </a:xfrm>
          <a:prstGeom prst="rect">
            <a:avLst/>
          </a:prstGeom>
        </p:spPr>
      </p:pic>
    </p:spTree>
    <p:extLst>
      <p:ext uri="{BB962C8B-B14F-4D97-AF65-F5344CB8AC3E}">
        <p14:creationId xmlns:p14="http://schemas.microsoft.com/office/powerpoint/2010/main" val="27632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Thực</a:t>
            </a:r>
            <a:r>
              <a:rPr lang="en-US" dirty="0"/>
              <a:t> </a:t>
            </a:r>
            <a:r>
              <a:rPr lang="en-US" dirty="0" err="1"/>
              <a:t>hiện</a:t>
            </a:r>
            <a:r>
              <a:rPr lang="en-US" dirty="0"/>
              <a:t> </a:t>
            </a:r>
            <a:r>
              <a:rPr lang="en-US" dirty="0" err="1"/>
              <a:t>bài</a:t>
            </a:r>
            <a:r>
              <a:rPr lang="en-US" dirty="0"/>
              <a:t> </a:t>
            </a:r>
            <a:r>
              <a:rPr lang="en-US" dirty="0" err="1"/>
              <a:t>tập</a:t>
            </a:r>
            <a:r>
              <a:rPr lang="en-US" dirty="0"/>
              <a:t> </a:t>
            </a:r>
            <a:r>
              <a:rPr lang="en-US" dirty="0" err="1"/>
              <a:t>lớn</a:t>
            </a:r>
            <a:endParaRPr lang="en-US" dirty="0"/>
          </a:p>
        </p:txBody>
      </p:sp>
      <p:sp>
        <p:nvSpPr>
          <p:cNvPr id="3" name="Text Placeholder 2"/>
          <p:cNvSpPr>
            <a:spLocks noGrp="1"/>
          </p:cNvSpPr>
          <p:nvPr>
            <p:ph type="body" idx="1"/>
          </p:nvPr>
        </p:nvSpPr>
        <p:spPr/>
        <p:txBody>
          <a:bodyPr/>
          <a:lstStyle/>
          <a:p>
            <a:pPr marL="114300" indent="0">
              <a:buNone/>
            </a:pPr>
            <a:r>
              <a:rPr lang="en-US" dirty="0"/>
              <a:t>4.2.1 </a:t>
            </a:r>
            <a:r>
              <a:rPr lang="en-US" dirty="0" err="1"/>
              <a:t>Hiển</a:t>
            </a:r>
            <a:r>
              <a:rPr lang="en-US" dirty="0"/>
              <a:t> </a:t>
            </a:r>
            <a:r>
              <a:rPr lang="en-US" dirty="0" err="1"/>
              <a:t>thị</a:t>
            </a:r>
            <a:r>
              <a:rPr lang="en-US" dirty="0"/>
              <a:t> </a:t>
            </a:r>
            <a:r>
              <a:rPr lang="en-US" dirty="0" err="1"/>
              <a:t>các</a:t>
            </a:r>
            <a:r>
              <a:rPr lang="en-US" dirty="0"/>
              <a:t> </a:t>
            </a:r>
            <a:r>
              <a:rPr lang="en-US" dirty="0" err="1"/>
              <a:t>tiến</a:t>
            </a:r>
            <a:r>
              <a:rPr lang="en-US" dirty="0"/>
              <a:t> </a:t>
            </a:r>
            <a:r>
              <a:rPr lang="en-US" dirty="0" err="1"/>
              <a:t>trình</a:t>
            </a:r>
            <a:endParaRPr lang="en-US" dirty="0"/>
          </a:p>
          <a:p>
            <a:pPr marL="114300" indent="0">
              <a:buNone/>
            </a:pPr>
            <a:r>
              <a:rPr lang="en-US" dirty="0" err="1"/>
              <a:t>Cấu</a:t>
            </a:r>
            <a:r>
              <a:rPr lang="en-US" dirty="0"/>
              <a:t> </a:t>
            </a:r>
            <a:r>
              <a:rPr lang="en-US" dirty="0" err="1"/>
              <a:t>trúc</a:t>
            </a:r>
            <a:r>
              <a:rPr lang="en-US" dirty="0"/>
              <a:t> </a:t>
            </a:r>
            <a:r>
              <a:rPr lang="en-US" dirty="0" err="1"/>
              <a:t>tổ</a:t>
            </a:r>
            <a:r>
              <a:rPr lang="en-US" dirty="0"/>
              <a:t> </a:t>
            </a:r>
            <a:r>
              <a:rPr lang="en-US" dirty="0" err="1"/>
              <a:t>chức</a:t>
            </a:r>
            <a:r>
              <a:rPr lang="en-US" dirty="0"/>
              <a:t> </a:t>
            </a:r>
            <a:r>
              <a:rPr lang="en-US" dirty="0" err="1"/>
              <a:t>quản</a:t>
            </a:r>
            <a:r>
              <a:rPr lang="en-US" dirty="0"/>
              <a:t> </a:t>
            </a:r>
            <a:r>
              <a:rPr lang="en-US" dirty="0" err="1"/>
              <a:t>lí</a:t>
            </a:r>
            <a:r>
              <a:rPr lang="en-US" dirty="0"/>
              <a:t> PID </a:t>
            </a:r>
            <a:r>
              <a:rPr lang="en-US" dirty="0" err="1"/>
              <a:t>trong</a:t>
            </a:r>
            <a:r>
              <a:rPr lang="en-US" dirty="0"/>
              <a:t> </a:t>
            </a:r>
            <a:r>
              <a:rPr lang="en-US" dirty="0" err="1"/>
              <a:t>linux</a:t>
            </a:r>
            <a:endParaRPr lang="en-US" dirty="0"/>
          </a:p>
          <a:p>
            <a:pPr marL="114300" indent="0">
              <a:buNone/>
            </a:pPr>
            <a:r>
              <a:rPr lang="en-US" dirty="0"/>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p:cNvPicPr>
            <a:picLocks noChangeAspect="1"/>
          </p:cNvPicPr>
          <p:nvPr/>
        </p:nvPicPr>
        <p:blipFill>
          <a:blip r:embed="rId2"/>
          <a:stretch>
            <a:fillRect/>
          </a:stretch>
        </p:blipFill>
        <p:spPr>
          <a:xfrm>
            <a:off x="625475" y="2399577"/>
            <a:ext cx="7753350" cy="3629025"/>
          </a:xfrm>
          <a:prstGeom prst="rect">
            <a:avLst/>
          </a:prstGeom>
        </p:spPr>
      </p:pic>
    </p:spTree>
    <p:extLst>
      <p:ext uri="{BB962C8B-B14F-4D97-AF65-F5344CB8AC3E}">
        <p14:creationId xmlns:p14="http://schemas.microsoft.com/office/powerpoint/2010/main" val="10176349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1266</Words>
  <Application>Microsoft Office PowerPoint</Application>
  <PresentationFormat>On-screen Show (4:3)</PresentationFormat>
  <Paragraphs>121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Montserrat</vt:lpstr>
      <vt:lpstr>Symbol</vt:lpstr>
      <vt:lpstr>Times New Roman</vt:lpstr>
      <vt:lpstr>Office Theme</vt:lpstr>
      <vt:lpstr>Tùy chỉnh mức độ ưu tiên cuả tiến trình trong hệ điều hành linux</vt:lpstr>
      <vt:lpstr>MỤC LỤC</vt:lpstr>
      <vt:lpstr>1.Lí thuyết về tiến trình</vt:lpstr>
      <vt:lpstr>1. Lí thuyết về tiến trình</vt:lpstr>
      <vt:lpstr>1. Lí thuyết về tiến trình</vt:lpstr>
      <vt:lpstr>2. Các thông số hiển thị của tiến trình cho người dùng </vt:lpstr>
      <vt:lpstr>3. Tín hiệu giao tiếp tiến trình</vt:lpstr>
      <vt:lpstr>4. Thực hiện bài tập lớn</vt:lpstr>
      <vt:lpstr>4. Thực hiện bài tập lớn</vt:lpstr>
      <vt:lpstr>4. Thực hiện bài tập lớn</vt:lpstr>
      <vt:lpstr>4. Thực hiện bài tập lớn</vt:lpstr>
      <vt:lpstr>4. Thực hiện bài tập lớn</vt:lpstr>
      <vt:lpstr>Thank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 hiểu về cấu trúc HĐH Linux</dc:title>
  <dc:creator>Hang</dc:creator>
  <cp:lastModifiedBy>DUONG CONG KIEN 20182614</cp:lastModifiedBy>
  <cp:revision>30</cp:revision>
  <dcterms:created xsi:type="dcterms:W3CDTF">2016-07-25T07:53:11Z</dcterms:created>
  <dcterms:modified xsi:type="dcterms:W3CDTF">2021-12-26T11:44:42Z</dcterms:modified>
</cp:coreProperties>
</file>