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34.jpg" ContentType="image/jp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829" r:id="rId1"/>
  </p:sldMasterIdLst>
  <p:notesMasterIdLst>
    <p:notesMasterId r:id="rId32"/>
  </p:notesMasterIdLst>
  <p:handoutMasterIdLst>
    <p:handoutMasterId r:id="rId33"/>
  </p:handoutMasterIdLst>
  <p:sldIdLst>
    <p:sldId id="965" r:id="rId2"/>
    <p:sldId id="1215" r:id="rId3"/>
    <p:sldId id="967" r:id="rId4"/>
    <p:sldId id="1216" r:id="rId5"/>
    <p:sldId id="1217" r:id="rId6"/>
    <p:sldId id="1218" r:id="rId7"/>
    <p:sldId id="1220" r:id="rId8"/>
    <p:sldId id="1252" r:id="rId9"/>
    <p:sldId id="1224" r:id="rId10"/>
    <p:sldId id="1264" r:id="rId11"/>
    <p:sldId id="1256" r:id="rId12"/>
    <p:sldId id="1263" r:id="rId13"/>
    <p:sldId id="1209" r:id="rId14"/>
    <p:sldId id="1265" r:id="rId15"/>
    <p:sldId id="1266" r:id="rId16"/>
    <p:sldId id="1267" r:id="rId17"/>
    <p:sldId id="1268" r:id="rId18"/>
    <p:sldId id="1269" r:id="rId19"/>
    <p:sldId id="1270" r:id="rId20"/>
    <p:sldId id="1257" r:id="rId21"/>
    <p:sldId id="1234" r:id="rId22"/>
    <p:sldId id="1271" r:id="rId23"/>
    <p:sldId id="1272" r:id="rId24"/>
    <p:sldId id="1273" r:id="rId25"/>
    <p:sldId id="1274" r:id="rId26"/>
    <p:sldId id="1259" r:id="rId27"/>
    <p:sldId id="1241" r:id="rId28"/>
    <p:sldId id="1261" r:id="rId29"/>
    <p:sldId id="1275" r:id="rId30"/>
    <p:sldId id="1242" r:id="rId31"/>
  </p:sldIdLst>
  <p:sldSz cx="12192000" cy="6858000"/>
  <p:notesSz cx="6799263" cy="9929813"/>
  <p:defaultTextStyle>
    <a:defPPr>
      <a:defRPr lang="ja-JP"/>
    </a:defPPr>
    <a:lvl1pPr marL="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2F4BA839-033F-419D-9E08-5AE3146C958D}">
          <p14:sldIdLst>
            <p14:sldId id="965"/>
            <p14:sldId id="1215"/>
            <p14:sldId id="967"/>
            <p14:sldId id="1216"/>
            <p14:sldId id="1217"/>
            <p14:sldId id="1218"/>
            <p14:sldId id="1220"/>
            <p14:sldId id="1252"/>
            <p14:sldId id="1224"/>
            <p14:sldId id="1264"/>
            <p14:sldId id="1256"/>
            <p14:sldId id="1263"/>
            <p14:sldId id="1209"/>
            <p14:sldId id="1265"/>
            <p14:sldId id="1266"/>
            <p14:sldId id="1267"/>
            <p14:sldId id="1268"/>
            <p14:sldId id="1269"/>
            <p14:sldId id="1270"/>
            <p14:sldId id="1257"/>
            <p14:sldId id="1234"/>
            <p14:sldId id="1271"/>
            <p14:sldId id="1272"/>
            <p14:sldId id="1273"/>
            <p14:sldId id="1274"/>
            <p14:sldId id="1259"/>
            <p14:sldId id="1241"/>
            <p14:sldId id="1261"/>
            <p14:sldId id="1275"/>
            <p14:sldId id="12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8" name="Author" initials="A" lastIdx="0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8A0"/>
    <a:srgbClr val="E61E1E"/>
    <a:srgbClr val="FFFFFF"/>
    <a:srgbClr val="009E47"/>
    <a:srgbClr val="FAD737"/>
    <a:srgbClr val="644080"/>
    <a:srgbClr val="916E0F"/>
    <a:srgbClr val="505054"/>
    <a:srgbClr val="265C80"/>
    <a:srgbClr val="007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F417D-E6DF-DCC5-9EA2-CD50B4648A57}" v="351" dt="2021-04-27T17:27:37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Kiểu Có chủ đề 1 - Màu chủ đề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Kiểu Có chủ đề 1 - Màu chủ đề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Kiểu Sáng 3 - Màu chủ đề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Kiểu Sáng 3 - Màu chủ đề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Kiểu Trung bình 2 - Màu chủ đề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Kiểu Trung bình 2 - Màu chủ đề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Kiểu Trung bình 4 - Màu chủ đề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Kiểu Tối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Kiểu Trung bình 3 - Màu chủ đề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Kiểu Trung bình 2 - Màu chủ đề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Kiểu Sáng 2 - Màu chủ đề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Kiểu Trung bình 1 - Màu chủ đề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Kiểu Trung bình 3 - Màu chủ đề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Kiểu Trung bình 3 - Màu chủ đề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Kiểu Trung bình 3 - Màu chủ đề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Kiểu Trung bình 1 - Màu chủ đề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 autoAdjust="0"/>
    <p:restoredTop sz="94083" autoAdjust="0"/>
  </p:normalViewPr>
  <p:slideViewPr>
    <p:cSldViewPr snapToGrid="0">
      <p:cViewPr varScale="1">
        <p:scale>
          <a:sx n="107" d="100"/>
          <a:sy n="107" d="100"/>
        </p:scale>
        <p:origin x="468" y="108"/>
      </p:cViewPr>
      <p:guideLst/>
    </p:cSldViewPr>
  </p:slideViewPr>
  <p:outlineViewPr>
    <p:cViewPr>
      <p:scale>
        <a:sx n="33" d="100"/>
        <a:sy n="33" d="100"/>
      </p:scale>
      <p:origin x="0" y="-211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0" d="100"/>
          <a:sy n="50" d="100"/>
        </p:scale>
        <p:origin x="289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420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621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575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569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921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255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877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1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547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157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83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472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919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311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15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935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873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3980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950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39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03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65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757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277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75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5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2615165"/>
            <a:ext cx="7911885" cy="365577"/>
          </a:xfrm>
          <a:prstGeom prst="rect">
            <a:avLst/>
          </a:prstGeom>
        </p:spPr>
        <p:txBody>
          <a:bodyPr vert="horz" wrap="square" lIns="46800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</a:t>
            </a:r>
            <a:endParaRPr lang="ja-JP" altLang="en-US" dirty="0"/>
          </a:p>
        </p:txBody>
      </p:sp>
      <p:sp>
        <p:nvSpPr>
          <p:cNvPr id="19" name="タイトル 4"/>
          <p:cNvSpPr>
            <a:spLocks noGrp="1"/>
          </p:cNvSpPr>
          <p:nvPr>
            <p:ph type="title" hasCustomPrompt="1"/>
          </p:nvPr>
        </p:nvSpPr>
        <p:spPr>
          <a:xfrm>
            <a:off x="0" y="3024000"/>
            <a:ext cx="7911884" cy="540000"/>
          </a:xfrm>
          <a:prstGeom prst="rect">
            <a:avLst/>
          </a:prstGeom>
        </p:spPr>
        <p:txBody>
          <a:bodyPr vert="horz" wrap="square" lIns="468000" tIns="0" rIns="0" bIns="0" rtlCol="0" anchor="t" anchorCtr="0">
            <a:noAutofit/>
          </a:bodyPr>
          <a:lstStyle>
            <a:lvl1pPr marL="0"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 </a:t>
            </a:r>
            <a:endParaRPr kumimoji="1" lang="ja-JP" altLang="en-US" dirty="0"/>
          </a:p>
        </p:txBody>
      </p:sp>
      <p:sp>
        <p:nvSpPr>
          <p:cNvPr id="8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0" y="5721341"/>
            <a:ext cx="6096000" cy="1118659"/>
          </a:xfrm>
          <a:prstGeom prst="rect">
            <a:avLst/>
          </a:prstGeom>
        </p:spPr>
        <p:txBody>
          <a:bodyPr wrap="square" lIns="468000" tIns="0" rIns="0" bIns="864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  <a:cs typeface="Meiryo UI" panose="020B0604030504040204" pitchFamily="50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22" y="157131"/>
            <a:ext cx="2518420" cy="86345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80" y="0"/>
            <a:ext cx="4064520" cy="6858000"/>
          </a:xfrm>
          <a:prstGeom prst="rect">
            <a:avLst/>
          </a:prstGeom>
        </p:spPr>
      </p:pic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2020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80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BAF3C49A-560E-874A-8A71-FC5A9AB45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00" y="0"/>
            <a:ext cx="2032000" cy="6858000"/>
          </a:xfrm>
          <a:prstGeom prst="rect">
            <a:avLst/>
          </a:prstGeom>
        </p:spPr>
      </p:pic>
      <p:sp>
        <p:nvSpPr>
          <p:cNvPr id="19" name="テキスト プレースホルダー 1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320800" y="1259191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7994" indent="0" defTabSz="685671">
              <a:lnSpc>
                <a:spcPct val="100000"/>
              </a:lnSpc>
              <a:spcBef>
                <a:spcPts val="0"/>
              </a:spcBef>
              <a:tabLst>
                <a:tab pos="1208200" algn="l"/>
              </a:tabLst>
              <a:defRPr lang="ja-JP" altLang="en-US" sz="24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7994" lvl="0" defTabSz="685671">
              <a:tabLst>
                <a:tab pos="1208200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9" name="タイトル 1"/>
          <p:cNvSpPr>
            <a:spLocks noGrp="1"/>
          </p:cNvSpPr>
          <p:nvPr>
            <p:ph type="title" hasCustomPrompt="1"/>
          </p:nvPr>
        </p:nvSpPr>
        <p:spPr>
          <a:xfrm>
            <a:off x="463660" y="409459"/>
            <a:ext cx="9315477" cy="396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ja-JP" altLang="en-US" sz="1800" b="1" smtClean="0">
                <a:solidFill>
                  <a:schemeClr val="tx1"/>
                </a:solidFill>
                <a:latin typeface="+mj-lt"/>
                <a:ea typeface="Toshiba Sans CN Regular" panose="020B0500000000000000" pitchFamily="34" charset="-128"/>
                <a:cs typeface="Toshiba Sans Medium" panose="020B0603030403020204" pitchFamily="34" charset="0"/>
              </a:defRPr>
            </a:lvl1pPr>
          </a:lstStyle>
          <a:p>
            <a:pPr lvl="0"/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0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94520" y="1171537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685671">
              <a:lnSpc>
                <a:spcPct val="100000"/>
              </a:lnSpc>
              <a:spcBef>
                <a:spcPts val="0"/>
              </a:spcBef>
              <a:defRPr lang="ja-JP" altLang="en-US" sz="3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7994" lvl="0" defTabSz="685671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1" name="テキスト プレースホルダー 1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20800" y="2324691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7994" indent="0" defTabSz="685671">
              <a:lnSpc>
                <a:spcPct val="100000"/>
              </a:lnSpc>
              <a:spcBef>
                <a:spcPts val="0"/>
              </a:spcBef>
              <a:tabLst>
                <a:tab pos="1208200" algn="l"/>
              </a:tabLst>
              <a:defRPr lang="ja-JP" altLang="en-US" sz="24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7994" lvl="0" defTabSz="685671">
              <a:tabLst>
                <a:tab pos="1208200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2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4520" y="2235449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685671">
              <a:lnSpc>
                <a:spcPct val="100000"/>
              </a:lnSpc>
              <a:spcBef>
                <a:spcPts val="0"/>
              </a:spcBef>
              <a:defRPr lang="ja-JP" altLang="en-US" sz="3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7994" lvl="0" defTabSz="685671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320800" y="3390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7994" indent="0" defTabSz="685671">
              <a:lnSpc>
                <a:spcPct val="100000"/>
              </a:lnSpc>
              <a:spcBef>
                <a:spcPts val="0"/>
              </a:spcBef>
              <a:tabLst>
                <a:tab pos="1208200" algn="l"/>
              </a:tabLst>
              <a:defRPr lang="ja-JP" altLang="en-US" sz="24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7994" lvl="0" defTabSz="685671">
              <a:tabLst>
                <a:tab pos="1208200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4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94520" y="3299361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685671">
              <a:lnSpc>
                <a:spcPct val="100000"/>
              </a:lnSpc>
              <a:spcBef>
                <a:spcPts val="0"/>
              </a:spcBef>
              <a:defRPr lang="ja-JP" altLang="en-US" sz="3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7994" lvl="0" defTabSz="685671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5" name="テキスト プレースホルダー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320800" y="4455691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7994" indent="0" defTabSz="685671">
              <a:lnSpc>
                <a:spcPct val="100000"/>
              </a:lnSpc>
              <a:spcBef>
                <a:spcPts val="0"/>
              </a:spcBef>
              <a:tabLst>
                <a:tab pos="1208200" algn="l"/>
              </a:tabLst>
              <a:defRPr lang="ja-JP" altLang="en-US" sz="24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7994" lvl="0" defTabSz="685671">
              <a:tabLst>
                <a:tab pos="1208200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7" name="テキスト プレースホルダー 1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4520" y="4363273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685671">
              <a:lnSpc>
                <a:spcPct val="100000"/>
              </a:lnSpc>
              <a:spcBef>
                <a:spcPts val="0"/>
              </a:spcBef>
              <a:defRPr lang="ja-JP" altLang="en-US" sz="3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7994" lvl="0" defTabSz="685671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8" name="テキスト プレースホルダー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320800" y="5521190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7994" indent="0" defTabSz="685671">
              <a:lnSpc>
                <a:spcPct val="100000"/>
              </a:lnSpc>
              <a:spcBef>
                <a:spcPts val="0"/>
              </a:spcBef>
              <a:tabLst>
                <a:tab pos="1208200" algn="l"/>
              </a:tabLst>
              <a:defRPr lang="ja-JP" altLang="en-US" sz="24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7994" lvl="0" defTabSz="685671">
              <a:tabLst>
                <a:tab pos="1208200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9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94520" y="5427186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685671">
              <a:lnSpc>
                <a:spcPct val="100000"/>
              </a:lnSpc>
              <a:spcBef>
                <a:spcPts val="0"/>
              </a:spcBef>
              <a:defRPr lang="ja-JP" altLang="en-US" sz="3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7994" lvl="0" defTabSz="685671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9642550" y="6572920"/>
            <a:ext cx="197169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6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2021 Toshiba Software Development (Vietnam) Co.,</a:t>
            </a:r>
            <a:r>
              <a:rPr kumimoji="0" lang="en-US" altLang="ja-JP" sz="6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Ltd.</a:t>
            </a:r>
            <a:endParaRPr kumimoji="0" lang="ja-JP" altLang="ja-JP" sz="6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1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sp>
        <p:nvSpPr>
          <p:cNvPr id="10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3302000" cy="2921095"/>
          </a:xfrm>
          <a:prstGeom prst="rect">
            <a:avLst/>
          </a:prstGeom>
        </p:spPr>
        <p:txBody>
          <a:bodyPr vert="horz" wrap="none" lIns="468000" tIns="0" rIns="0" bIns="0" rtlCol="0" anchor="b" anchorCtr="0">
            <a:noAutofit/>
          </a:bodyPr>
          <a:lstStyle>
            <a:lvl1pPr>
              <a:defRPr lang="ja-JP" altLang="en-US" sz="12252" dirty="0" smtClean="0">
                <a:solidFill>
                  <a:schemeClr val="accent1"/>
                </a:solidFill>
                <a:latin typeface="+mj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491649" y="3672107"/>
            <a:ext cx="7451634" cy="390525"/>
          </a:xfrm>
          <a:prstGeom prst="rect">
            <a:avLst/>
          </a:prstGeom>
        </p:spPr>
        <p:txBody>
          <a:bodyPr lIns="0"/>
          <a:lstStyle>
            <a:lvl1pPr marL="10658" defTabSz="914228">
              <a:lnSpc>
                <a:spcPct val="150000"/>
              </a:lnSpc>
              <a:spcBef>
                <a:spcPts val="0"/>
              </a:spcBef>
              <a:buFont typeface="Wingdings" charset="2"/>
              <a:buNone/>
              <a:tabLst>
                <a:tab pos="3929013" algn="l"/>
              </a:tabLst>
              <a:defRPr sz="1800">
                <a:latin typeface="+mj-lt"/>
                <a:ea typeface="Toshiba Sans CN Regular" panose="020B0500000000000000" pitchFamily="34" charset="-128"/>
              </a:defRPr>
            </a:lvl1pPr>
          </a:lstStyle>
          <a:p>
            <a:pPr marL="10658" defTabSz="914228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tabLst>
                <a:tab pos="3929013" algn="l"/>
              </a:tabLst>
            </a:pPr>
            <a:r>
              <a:rPr lang="en-US" altLang="ja-JP" sz="2000" dirty="0"/>
              <a:t>Format for master title</a:t>
            </a:r>
          </a:p>
        </p:txBody>
      </p:sp>
      <p:sp>
        <p:nvSpPr>
          <p:cNvPr id="14" name="タイトル 4"/>
          <p:cNvSpPr>
            <a:spLocks noGrp="1"/>
          </p:cNvSpPr>
          <p:nvPr>
            <p:ph type="title" hasCustomPrompt="1"/>
          </p:nvPr>
        </p:nvSpPr>
        <p:spPr>
          <a:xfrm>
            <a:off x="491649" y="3052000"/>
            <a:ext cx="746285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ja-JP" altLang="en-US" sz="3200" b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2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8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2020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70913"/>
            <a:ext cx="12192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ctr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83766" y="1810367"/>
            <a:ext cx="11228809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13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8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2020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0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59133"/>
            <a:ext cx="12192000" cy="751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b" anchorCtr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9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2020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0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7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10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2020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5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9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1082" y="1041840"/>
            <a:ext cx="11244263" cy="5367314"/>
          </a:xfrm>
          <a:prstGeom prst="rect">
            <a:avLst/>
          </a:prstGeom>
        </p:spPr>
        <p:txBody>
          <a:bodyPr lIns="0" rIns="0"/>
          <a:lstStyle>
            <a:lvl1pPr marL="0" indent="-21600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792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2400">
                <a:latin typeface="+mn-lt"/>
              </a:defRPr>
            </a:lvl2pPr>
            <a:lvl3pPr marL="144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>
                <a:latin typeface="+mn-lt"/>
              </a:defRPr>
            </a:lvl3pPr>
            <a:lvl4pPr marL="1268550" indent="0">
              <a:buNone/>
              <a:defRPr/>
            </a:lvl4pPr>
            <a:lvl5pPr marL="1628550" indent="0">
              <a:buNone/>
              <a:defRPr/>
            </a:lvl5pPr>
            <a:lvl6pPr marL="1714500" indent="0">
              <a:buNone/>
              <a:defRPr/>
            </a:lvl6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  <a:p>
            <a:pPr lvl="1"/>
            <a:r>
              <a:rPr lang="en-US" altLang="ja-JP" dirty="0"/>
              <a:t>Format for master title</a:t>
            </a:r>
            <a:endParaRPr kumimoji="1" lang="ja-JP" altLang="en-US" dirty="0"/>
          </a:p>
          <a:p>
            <a:pPr lvl="2"/>
            <a:r>
              <a:rPr lang="en-US" altLang="ja-JP" dirty="0"/>
              <a:t>Format for master title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7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2020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9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6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2020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3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949" y="156909"/>
            <a:ext cx="2518420" cy="863459"/>
          </a:xfrm>
          <a:prstGeom prst="rect">
            <a:avLst/>
          </a:prstGeom>
        </p:spPr>
      </p:pic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3022592"/>
            <a:ext cx="7535916" cy="523141"/>
          </a:xfrm>
          <a:prstGeom prst="rect">
            <a:avLst/>
          </a:prstGeom>
        </p:spPr>
        <p:txBody>
          <a:bodyPr lIns="468000" anchor="ctr" anchorCtr="0"/>
          <a:lstStyle>
            <a:lvl1pPr marL="10658" marR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 kumimoji="1" lang="ja-JP" altLang="en-US" sz="3200" b="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0658" marR="0" lvl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/>
            </a:pPr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15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2020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>
            <a:spLocks noGrp="1"/>
          </p:cNvSpPr>
          <p:nvPr>
            <p:ph type="title" hasCustomPrompt="1"/>
          </p:nvPr>
        </p:nvSpPr>
        <p:spPr>
          <a:xfrm>
            <a:off x="0" y="3022592"/>
            <a:ext cx="12191999" cy="523141"/>
          </a:xfrm>
          <a:prstGeom prst="rect">
            <a:avLst/>
          </a:prstGeom>
        </p:spPr>
        <p:txBody>
          <a:bodyPr lIns="468000" rIns="468000" anchor="ctr" anchorCtr="1"/>
          <a:lstStyle>
            <a:lvl1pPr marL="10658" marR="0" indent="-171450" algn="ct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 kumimoji="1" lang="ja-JP" altLang="en-US" sz="4000" b="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0658" marR="0" lvl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/>
            </a:pPr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9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ea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2020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714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49" r:id="rId2"/>
    <p:sldLayoutId id="2147483848" r:id="rId3"/>
    <p:sldLayoutId id="2147483837" r:id="rId4"/>
    <p:sldLayoutId id="2147483834" r:id="rId5"/>
    <p:sldLayoutId id="2147483850" r:id="rId6"/>
    <p:sldLayoutId id="2147483851" r:id="rId7"/>
    <p:sldLayoutId id="2147483845" r:id="rId8"/>
    <p:sldLayoutId id="2147483844" r:id="rId9"/>
    <p:sldLayoutId id="2147483852" r:id="rId10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None/>
        <a:defRPr kumimoji="1" lang="ja-JP" altLang="en-US" sz="2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5ACBF0"/>
          </p15:clr>
        </p15:guide>
        <p15:guide id="1" pos="3840" userDrawn="1">
          <p15:clr>
            <a:srgbClr val="5ACBF0"/>
          </p15:clr>
        </p15:guide>
        <p15:guide id="4" orient="horz" pos="4042" userDrawn="1">
          <p15:clr>
            <a:srgbClr val="5ACBF0"/>
          </p15:clr>
        </p15:guide>
        <p15:guide id="5" orient="horz" pos="459" userDrawn="1">
          <p15:clr>
            <a:srgbClr val="5ACBF0"/>
          </p15:clr>
        </p15:guide>
        <p15:guide id="8" pos="7378" userDrawn="1">
          <p15:clr>
            <a:srgbClr val="5ACBF0"/>
          </p15:clr>
        </p15:guide>
        <p15:guide id="9" pos="30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5" Type="http://schemas.openxmlformats.org/officeDocument/2006/relationships/image" Target="../media/image34.jp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29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3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2"/>
          <p:cNvSpPr>
            <a:spLocks noGrp="1"/>
          </p:cNvSpPr>
          <p:nvPr>
            <p:ph type="body" sz="quarter" idx="12"/>
          </p:nvPr>
        </p:nvSpPr>
        <p:spPr>
          <a:xfrm>
            <a:off x="0" y="4426429"/>
            <a:ext cx="7911885" cy="76079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ja-JP"/>
              <a:t>Student: Cong Kien Duong - 20182614</a:t>
            </a:r>
          </a:p>
          <a:p>
            <a:pPr>
              <a:spcAft>
                <a:spcPts val="0"/>
              </a:spcAft>
            </a:pPr>
            <a:r>
              <a:rPr lang="en-US" altLang="ja-JP"/>
              <a:t>Instructor: Assoc. Prof. Manh Thang Hoang</a:t>
            </a: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6"/>
          </p:nvPr>
        </p:nvSpPr>
        <p:spPr>
          <a:xfrm>
            <a:off x="0" y="5774672"/>
            <a:ext cx="6096000" cy="111865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ja-JP">
                <a:latin typeface="+mn-ea"/>
              </a:rPr>
              <a:t>HA NOI – 8/2021</a:t>
            </a:r>
            <a:endParaRPr lang="en-US" altLang="ja-JP" dirty="0">
              <a:latin typeface="+mn-ea"/>
            </a:endParaRPr>
          </a:p>
        </p:txBody>
      </p:sp>
      <p:sp>
        <p:nvSpPr>
          <p:cNvPr id="26" name="タイトル 25"/>
          <p:cNvSpPr>
            <a:spLocks noGrp="1"/>
          </p:cNvSpPr>
          <p:nvPr>
            <p:ph type="title"/>
          </p:nvPr>
        </p:nvSpPr>
        <p:spPr>
          <a:xfrm>
            <a:off x="0" y="1802167"/>
            <a:ext cx="7684168" cy="2302446"/>
          </a:xfrm>
        </p:spPr>
        <p:txBody>
          <a:bodyPr/>
          <a:lstStyle/>
          <a:p>
            <a:r>
              <a:rPr lang="en-US" altLang="ja-JP" sz="2800"/>
              <a:t>FINAL THESIS</a:t>
            </a:r>
            <a:br>
              <a:rPr lang="en-US" altLang="ja-JP" sz="2800"/>
            </a:br>
            <a:r>
              <a:rPr lang="en-US" altLang="ja-JP" sz="2800"/>
              <a:t>RESEARCH TOPIC:</a:t>
            </a:r>
            <a:br>
              <a:rPr lang="en-US" altLang="ja-JP" sz="2800"/>
            </a:br>
            <a:r>
              <a:rPr lang="en-US" altLang="ja-JP" sz="2800"/>
              <a:t>“Covid-19 Reporting Using</a:t>
            </a:r>
            <a:br>
              <a:rPr lang="en-US" altLang="ja-JP" sz="2800"/>
            </a:br>
            <a:r>
              <a:rPr lang="en-US" altLang="ja-JP" sz="2800">
                <a:solidFill>
                  <a:srgbClr val="1428A0"/>
                </a:solidFill>
              </a:rPr>
              <a:t>Azure Data Factory </a:t>
            </a:r>
            <a:r>
              <a:rPr lang="en-US" altLang="ja-JP" sz="2800"/>
              <a:t>For</a:t>
            </a:r>
            <a:br>
              <a:rPr lang="en-US" altLang="ja-JP" sz="2800"/>
            </a:br>
            <a:r>
              <a:rPr lang="en-US" altLang="ja-JP" sz="2800"/>
              <a:t>Data Engineer”</a:t>
            </a:r>
            <a:endParaRPr kumimoji="1" lang="ja-JP" altLang="en-US" sz="2800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AFEF10D-1F58-44BE-9569-5DD2F02074F0}"/>
              </a:ext>
            </a:extLst>
          </p:cNvPr>
          <p:cNvSpPr/>
          <p:nvPr/>
        </p:nvSpPr>
        <p:spPr>
          <a:xfrm>
            <a:off x="83975" y="278093"/>
            <a:ext cx="7455814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3000" b="1">
                <a:solidFill>
                  <a:schemeClr val="tx1"/>
                </a:solidFill>
              </a:rPr>
              <a:t>SCHOOL OF ELECTRICAL AND </a:t>
            </a:r>
            <a:r>
              <a:rPr lang="en-US" sz="3000" b="1">
                <a:solidFill>
                  <a:schemeClr val="tx1"/>
                </a:solidFill>
              </a:rPr>
              <a:t>ELECTRONIC ENGINEERING</a:t>
            </a:r>
            <a:endParaRPr kumimoji="1" lang="en-US" sz="3000" b="1" dirty="0">
              <a:solidFill>
                <a:schemeClr val="tx1"/>
              </a:solidFill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EE2C1787-D397-49FC-A423-6675645BAC8A}"/>
              </a:ext>
            </a:extLst>
          </p:cNvPr>
          <p:cNvSpPr/>
          <p:nvPr/>
        </p:nvSpPr>
        <p:spPr>
          <a:xfrm>
            <a:off x="8481527" y="6334002"/>
            <a:ext cx="1082351" cy="52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5B3B06F2-523C-44DD-8965-A4706A07855C}"/>
              </a:ext>
            </a:extLst>
          </p:cNvPr>
          <p:cNvSpPr/>
          <p:nvPr/>
        </p:nvSpPr>
        <p:spPr>
          <a:xfrm>
            <a:off x="9433249" y="6550090"/>
            <a:ext cx="317241" cy="307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6717BE-238D-46D4-A3C4-020C391CA501}"/>
              </a:ext>
            </a:extLst>
          </p:cNvPr>
          <p:cNvSpPr/>
          <p:nvPr/>
        </p:nvSpPr>
        <p:spPr>
          <a:xfrm>
            <a:off x="9914021" y="6550090"/>
            <a:ext cx="317241" cy="155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3BE4E-BC2F-456A-B2FD-A57A3B853559}"/>
              </a:ext>
            </a:extLst>
          </p:cNvPr>
          <p:cNvSpPr/>
          <p:nvPr/>
        </p:nvSpPr>
        <p:spPr>
          <a:xfrm>
            <a:off x="10148842" y="6528482"/>
            <a:ext cx="317241" cy="155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FD39E3-3B3F-469B-A9A2-B5DE1559CD22}"/>
              </a:ext>
            </a:extLst>
          </p:cNvPr>
          <p:cNvSpPr/>
          <p:nvPr/>
        </p:nvSpPr>
        <p:spPr>
          <a:xfrm>
            <a:off x="9791046" y="6494843"/>
            <a:ext cx="317241" cy="155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21B500-2964-4809-9FFE-036B44F1CDDF}"/>
              </a:ext>
            </a:extLst>
          </p:cNvPr>
          <p:cNvSpPr/>
          <p:nvPr/>
        </p:nvSpPr>
        <p:spPr>
          <a:xfrm>
            <a:off x="11387236" y="6518246"/>
            <a:ext cx="317241" cy="155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8CDDA1-CFB7-4203-A6E4-7CFC369ECB23}"/>
              </a:ext>
            </a:extLst>
          </p:cNvPr>
          <p:cNvSpPr/>
          <p:nvPr/>
        </p:nvSpPr>
        <p:spPr>
          <a:xfrm>
            <a:off x="10899466" y="6573493"/>
            <a:ext cx="204537" cy="100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F5DA41-ED07-4803-94A5-3ABA24D5BB43}"/>
              </a:ext>
            </a:extLst>
          </p:cNvPr>
          <p:cNvSpPr/>
          <p:nvPr/>
        </p:nvSpPr>
        <p:spPr>
          <a:xfrm>
            <a:off x="465221" y="1267326"/>
            <a:ext cx="7684168" cy="481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43218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>
                <a:latin typeface="+mn-lt"/>
              </a:rPr>
              <a:t>2. Solution Architecture</a:t>
            </a:r>
            <a:endParaRPr lang="en-US" altLang="ja-JP" sz="2800" dirty="0">
              <a:latin typeface="+mn-lt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F81BAD7-D558-4863-8B6D-ECDFFCB3592E}"/>
              </a:ext>
            </a:extLst>
          </p:cNvPr>
          <p:cNvSpPr/>
          <p:nvPr/>
        </p:nvSpPr>
        <p:spPr>
          <a:xfrm>
            <a:off x="8901404" y="6503735"/>
            <a:ext cx="2780523" cy="20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4C72B6-60B1-865A-66FF-5DCA47FF6C20}"/>
              </a:ext>
            </a:extLst>
          </p:cNvPr>
          <p:cNvGrpSpPr/>
          <p:nvPr/>
        </p:nvGrpSpPr>
        <p:grpSpPr>
          <a:xfrm>
            <a:off x="898571" y="1102247"/>
            <a:ext cx="10394857" cy="5401488"/>
            <a:chOff x="898571" y="1102247"/>
            <a:chExt cx="10394857" cy="54014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E1C3D68-ACB6-6F54-E596-A58D325A8286}"/>
                </a:ext>
              </a:extLst>
            </p:cNvPr>
            <p:cNvGrpSpPr/>
            <p:nvPr/>
          </p:nvGrpSpPr>
          <p:grpSpPr>
            <a:xfrm>
              <a:off x="898571" y="1102247"/>
              <a:ext cx="10394857" cy="5401488"/>
              <a:chOff x="739141" y="731212"/>
              <a:chExt cx="10394857" cy="5401488"/>
            </a:xfrm>
          </p:grpSpPr>
          <p:grpSp>
            <p:nvGrpSpPr>
              <p:cNvPr id="30" name="object 3">
                <a:extLst>
                  <a:ext uri="{FF2B5EF4-FFF2-40B4-BE49-F238E27FC236}">
                    <a16:creationId xmlns:a16="http://schemas.microsoft.com/office/drawing/2014/main" id="{8378F749-C141-4FB1-B3C1-0FD93381C0C1}"/>
                  </a:ext>
                </a:extLst>
              </p:cNvPr>
              <p:cNvGrpSpPr/>
              <p:nvPr/>
            </p:nvGrpSpPr>
            <p:grpSpPr>
              <a:xfrm>
                <a:off x="4297362" y="731212"/>
                <a:ext cx="3597275" cy="1195070"/>
                <a:chOff x="4292625" y="1343609"/>
                <a:chExt cx="3597275" cy="1195070"/>
              </a:xfrm>
            </p:grpSpPr>
            <p:sp>
              <p:nvSpPr>
                <p:cNvPr id="73" name="object 4">
                  <a:extLst>
                    <a:ext uri="{FF2B5EF4-FFF2-40B4-BE49-F238E27FC236}">
                      <a16:creationId xmlns:a16="http://schemas.microsoft.com/office/drawing/2014/main" id="{4561A059-F829-61B9-7C92-97EF3B7CE242}"/>
                    </a:ext>
                  </a:extLst>
                </p:cNvPr>
                <p:cNvSpPr/>
                <p:nvPr/>
              </p:nvSpPr>
              <p:spPr>
                <a:xfrm>
                  <a:off x="4295800" y="1346784"/>
                  <a:ext cx="3590925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0925" h="1188720">
                      <a:moveTo>
                        <a:pt x="3392792" y="0"/>
                      </a:moveTo>
                      <a:lnTo>
                        <a:pt x="198031" y="0"/>
                      </a:lnTo>
                      <a:lnTo>
                        <a:pt x="152623" y="5229"/>
                      </a:lnTo>
                      <a:lnTo>
                        <a:pt x="110940" y="20127"/>
                      </a:lnTo>
                      <a:lnTo>
                        <a:pt x="74171" y="43504"/>
                      </a:lnTo>
                      <a:lnTo>
                        <a:pt x="43504" y="74171"/>
                      </a:lnTo>
                      <a:lnTo>
                        <a:pt x="20127" y="110940"/>
                      </a:lnTo>
                      <a:lnTo>
                        <a:pt x="5229" y="152623"/>
                      </a:lnTo>
                      <a:lnTo>
                        <a:pt x="0" y="198031"/>
                      </a:lnTo>
                      <a:lnTo>
                        <a:pt x="0" y="990117"/>
                      </a:lnTo>
                      <a:lnTo>
                        <a:pt x="5229" y="1035520"/>
                      </a:lnTo>
                      <a:lnTo>
                        <a:pt x="20127" y="1077199"/>
                      </a:lnTo>
                      <a:lnTo>
                        <a:pt x="43504" y="1113966"/>
                      </a:lnTo>
                      <a:lnTo>
                        <a:pt x="74171" y="1144632"/>
                      </a:lnTo>
                      <a:lnTo>
                        <a:pt x="110940" y="1168008"/>
                      </a:lnTo>
                      <a:lnTo>
                        <a:pt x="152623" y="1182905"/>
                      </a:lnTo>
                      <a:lnTo>
                        <a:pt x="198031" y="1188135"/>
                      </a:lnTo>
                      <a:lnTo>
                        <a:pt x="3392792" y="1188135"/>
                      </a:lnTo>
                      <a:lnTo>
                        <a:pt x="3438195" y="1182905"/>
                      </a:lnTo>
                      <a:lnTo>
                        <a:pt x="3479877" y="1168008"/>
                      </a:lnTo>
                      <a:lnTo>
                        <a:pt x="3516646" y="1144632"/>
                      </a:lnTo>
                      <a:lnTo>
                        <a:pt x="3547315" y="1113966"/>
                      </a:lnTo>
                      <a:lnTo>
                        <a:pt x="3570693" y="1077199"/>
                      </a:lnTo>
                      <a:lnTo>
                        <a:pt x="3585592" y="1035520"/>
                      </a:lnTo>
                      <a:lnTo>
                        <a:pt x="3590823" y="990117"/>
                      </a:lnTo>
                      <a:lnTo>
                        <a:pt x="3590823" y="198031"/>
                      </a:lnTo>
                      <a:lnTo>
                        <a:pt x="3585592" y="152623"/>
                      </a:lnTo>
                      <a:lnTo>
                        <a:pt x="3570693" y="110940"/>
                      </a:lnTo>
                      <a:lnTo>
                        <a:pt x="3547315" y="74171"/>
                      </a:lnTo>
                      <a:lnTo>
                        <a:pt x="3516646" y="43504"/>
                      </a:lnTo>
                      <a:lnTo>
                        <a:pt x="3479877" y="20127"/>
                      </a:lnTo>
                      <a:lnTo>
                        <a:pt x="3438195" y="5229"/>
                      </a:lnTo>
                      <a:lnTo>
                        <a:pt x="3392792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" name="object 5">
                  <a:extLst>
                    <a:ext uri="{FF2B5EF4-FFF2-40B4-BE49-F238E27FC236}">
                      <a16:creationId xmlns:a16="http://schemas.microsoft.com/office/drawing/2014/main" id="{39CE63B3-FD24-8BA1-69CF-5DDB623D348C}"/>
                    </a:ext>
                  </a:extLst>
                </p:cNvPr>
                <p:cNvSpPr/>
                <p:nvPr/>
              </p:nvSpPr>
              <p:spPr>
                <a:xfrm>
                  <a:off x="4295800" y="1346784"/>
                  <a:ext cx="3590925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0925" h="1188720">
                      <a:moveTo>
                        <a:pt x="0" y="198025"/>
                      </a:moveTo>
                      <a:lnTo>
                        <a:pt x="5229" y="152619"/>
                      </a:lnTo>
                      <a:lnTo>
                        <a:pt x="20127" y="110938"/>
                      </a:lnTo>
                      <a:lnTo>
                        <a:pt x="43503" y="74170"/>
                      </a:lnTo>
                      <a:lnTo>
                        <a:pt x="74170" y="43503"/>
                      </a:lnTo>
                      <a:lnTo>
                        <a:pt x="110938" y="20127"/>
                      </a:lnTo>
                      <a:lnTo>
                        <a:pt x="152619" y="5229"/>
                      </a:lnTo>
                      <a:lnTo>
                        <a:pt x="198025" y="0"/>
                      </a:lnTo>
                      <a:lnTo>
                        <a:pt x="3392791" y="0"/>
                      </a:lnTo>
                      <a:lnTo>
                        <a:pt x="3438198" y="5229"/>
                      </a:lnTo>
                      <a:lnTo>
                        <a:pt x="3479881" y="20127"/>
                      </a:lnTo>
                      <a:lnTo>
                        <a:pt x="3516650" y="43503"/>
                      </a:lnTo>
                      <a:lnTo>
                        <a:pt x="3547317" y="74170"/>
                      </a:lnTo>
                      <a:lnTo>
                        <a:pt x="3570694" y="110938"/>
                      </a:lnTo>
                      <a:lnTo>
                        <a:pt x="3585591" y="152619"/>
                      </a:lnTo>
                      <a:lnTo>
                        <a:pt x="3590822" y="198025"/>
                      </a:lnTo>
                      <a:lnTo>
                        <a:pt x="3590822" y="990107"/>
                      </a:lnTo>
                      <a:lnTo>
                        <a:pt x="3585591" y="1035511"/>
                      </a:lnTo>
                      <a:lnTo>
                        <a:pt x="3570694" y="1077192"/>
                      </a:lnTo>
                      <a:lnTo>
                        <a:pt x="3547317" y="1113960"/>
                      </a:lnTo>
                      <a:lnTo>
                        <a:pt x="3516650" y="1144626"/>
                      </a:lnTo>
                      <a:lnTo>
                        <a:pt x="3479881" y="1168003"/>
                      </a:lnTo>
                      <a:lnTo>
                        <a:pt x="3438198" y="1182900"/>
                      </a:lnTo>
                      <a:lnTo>
                        <a:pt x="3392791" y="1188130"/>
                      </a:lnTo>
                      <a:lnTo>
                        <a:pt x="198025" y="1188130"/>
                      </a:lnTo>
                      <a:lnTo>
                        <a:pt x="152619" y="1182900"/>
                      </a:lnTo>
                      <a:lnTo>
                        <a:pt x="110938" y="1168003"/>
                      </a:lnTo>
                      <a:lnTo>
                        <a:pt x="74170" y="1144626"/>
                      </a:lnTo>
                      <a:lnTo>
                        <a:pt x="43503" y="1113960"/>
                      </a:lnTo>
                      <a:lnTo>
                        <a:pt x="20127" y="1077192"/>
                      </a:lnTo>
                      <a:lnTo>
                        <a:pt x="5229" y="1035511"/>
                      </a:lnTo>
                      <a:lnTo>
                        <a:pt x="0" y="990107"/>
                      </a:lnTo>
                      <a:lnTo>
                        <a:pt x="0" y="198025"/>
                      </a:lnTo>
                      <a:close/>
                    </a:path>
                  </a:pathLst>
                </a:custGeom>
                <a:ln w="6350"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1" name="object 6">
                <a:extLst>
                  <a:ext uri="{FF2B5EF4-FFF2-40B4-BE49-F238E27FC236}">
                    <a16:creationId xmlns:a16="http://schemas.microsoft.com/office/drawing/2014/main" id="{8364FA8C-CFE1-C171-61C3-B943EA2402DE}"/>
                  </a:ext>
                </a:extLst>
              </p:cNvPr>
              <p:cNvSpPr txBox="1"/>
              <p:nvPr/>
            </p:nvSpPr>
            <p:spPr>
              <a:xfrm>
                <a:off x="5491238" y="824735"/>
                <a:ext cx="1298410" cy="2282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b="1" spc="-10" dirty="0">
                    <a:cs typeface="Arial"/>
                  </a:rPr>
                  <a:t>Transformation</a:t>
                </a:r>
                <a:endParaRPr sz="1400" b="1">
                  <a:cs typeface="Arial"/>
                </a:endParaRPr>
              </a:p>
            </p:txBody>
          </p:sp>
          <p:grpSp>
            <p:nvGrpSpPr>
              <p:cNvPr id="32" name="object 7">
                <a:extLst>
                  <a:ext uri="{FF2B5EF4-FFF2-40B4-BE49-F238E27FC236}">
                    <a16:creationId xmlns:a16="http://schemas.microsoft.com/office/drawing/2014/main" id="{D10C05AB-7AB0-B3F4-59E2-8798E639D2F6}"/>
                  </a:ext>
                </a:extLst>
              </p:cNvPr>
              <p:cNvGrpSpPr/>
              <p:nvPr/>
            </p:nvGrpSpPr>
            <p:grpSpPr>
              <a:xfrm>
                <a:off x="2594724" y="2346944"/>
                <a:ext cx="1381125" cy="1811655"/>
                <a:chOff x="2589987" y="2959341"/>
                <a:chExt cx="1381125" cy="1811655"/>
              </a:xfrm>
              <a:noFill/>
            </p:grpSpPr>
            <p:sp>
              <p:nvSpPr>
                <p:cNvPr id="71" name="object 8">
                  <a:extLst>
                    <a:ext uri="{FF2B5EF4-FFF2-40B4-BE49-F238E27FC236}">
                      <a16:creationId xmlns:a16="http://schemas.microsoft.com/office/drawing/2014/main" id="{11E2DE8B-D2EA-9CF4-7238-7AE2D4204664}"/>
                    </a:ext>
                  </a:extLst>
                </p:cNvPr>
                <p:cNvSpPr/>
                <p:nvPr/>
              </p:nvSpPr>
              <p:spPr>
                <a:xfrm>
                  <a:off x="2593162" y="2962516"/>
                  <a:ext cx="1374775" cy="1805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775" h="1805304">
                      <a:moveTo>
                        <a:pt x="1145438" y="0"/>
                      </a:moveTo>
                      <a:lnTo>
                        <a:pt x="229095" y="0"/>
                      </a:lnTo>
                      <a:lnTo>
                        <a:pt x="182923" y="4654"/>
                      </a:lnTo>
                      <a:lnTo>
                        <a:pt x="139919" y="18002"/>
                      </a:lnTo>
                      <a:lnTo>
                        <a:pt x="101004" y="39124"/>
                      </a:lnTo>
                      <a:lnTo>
                        <a:pt x="67098" y="67098"/>
                      </a:lnTo>
                      <a:lnTo>
                        <a:pt x="39124" y="101004"/>
                      </a:lnTo>
                      <a:lnTo>
                        <a:pt x="18002" y="139919"/>
                      </a:lnTo>
                      <a:lnTo>
                        <a:pt x="4654" y="182923"/>
                      </a:lnTo>
                      <a:lnTo>
                        <a:pt x="0" y="229095"/>
                      </a:lnTo>
                      <a:lnTo>
                        <a:pt x="0" y="1575625"/>
                      </a:lnTo>
                      <a:lnTo>
                        <a:pt x="4654" y="1621797"/>
                      </a:lnTo>
                      <a:lnTo>
                        <a:pt x="18002" y="1664801"/>
                      </a:lnTo>
                      <a:lnTo>
                        <a:pt x="39124" y="1703716"/>
                      </a:lnTo>
                      <a:lnTo>
                        <a:pt x="67098" y="1737621"/>
                      </a:lnTo>
                      <a:lnTo>
                        <a:pt x="101004" y="1765596"/>
                      </a:lnTo>
                      <a:lnTo>
                        <a:pt x="139919" y="1786717"/>
                      </a:lnTo>
                      <a:lnTo>
                        <a:pt x="182923" y="1800066"/>
                      </a:lnTo>
                      <a:lnTo>
                        <a:pt x="229095" y="1804720"/>
                      </a:lnTo>
                      <a:lnTo>
                        <a:pt x="1145438" y="1804720"/>
                      </a:lnTo>
                      <a:lnTo>
                        <a:pt x="1191610" y="1800066"/>
                      </a:lnTo>
                      <a:lnTo>
                        <a:pt x="1234614" y="1786717"/>
                      </a:lnTo>
                      <a:lnTo>
                        <a:pt x="1273529" y="1765596"/>
                      </a:lnTo>
                      <a:lnTo>
                        <a:pt x="1307434" y="1737621"/>
                      </a:lnTo>
                      <a:lnTo>
                        <a:pt x="1335408" y="1703716"/>
                      </a:lnTo>
                      <a:lnTo>
                        <a:pt x="1356530" y="1664801"/>
                      </a:lnTo>
                      <a:lnTo>
                        <a:pt x="1369879" y="1621797"/>
                      </a:lnTo>
                      <a:lnTo>
                        <a:pt x="1374533" y="1575625"/>
                      </a:lnTo>
                      <a:lnTo>
                        <a:pt x="1374533" y="229095"/>
                      </a:lnTo>
                      <a:lnTo>
                        <a:pt x="1369879" y="182923"/>
                      </a:lnTo>
                      <a:lnTo>
                        <a:pt x="1356530" y="139919"/>
                      </a:lnTo>
                      <a:lnTo>
                        <a:pt x="1335408" y="101004"/>
                      </a:lnTo>
                      <a:lnTo>
                        <a:pt x="1307434" y="67098"/>
                      </a:lnTo>
                      <a:lnTo>
                        <a:pt x="1273529" y="39124"/>
                      </a:lnTo>
                      <a:lnTo>
                        <a:pt x="1234614" y="18002"/>
                      </a:lnTo>
                      <a:lnTo>
                        <a:pt x="1191610" y="4654"/>
                      </a:lnTo>
                      <a:lnTo>
                        <a:pt x="1145438" y="0"/>
                      </a:lnTo>
                      <a:close/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" name="object 9">
                  <a:extLst>
                    <a:ext uri="{FF2B5EF4-FFF2-40B4-BE49-F238E27FC236}">
                      <a16:creationId xmlns:a16="http://schemas.microsoft.com/office/drawing/2014/main" id="{CACDC7D9-8D99-4F14-0B6B-C2A7131A84DD}"/>
                    </a:ext>
                  </a:extLst>
                </p:cNvPr>
                <p:cNvSpPr/>
                <p:nvPr/>
              </p:nvSpPr>
              <p:spPr>
                <a:xfrm>
                  <a:off x="2593162" y="2962516"/>
                  <a:ext cx="1374775" cy="1805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775" h="1805304">
                      <a:moveTo>
                        <a:pt x="0" y="229094"/>
                      </a:moveTo>
                      <a:lnTo>
                        <a:pt x="4654" y="182923"/>
                      </a:lnTo>
                      <a:lnTo>
                        <a:pt x="18003" y="139920"/>
                      </a:lnTo>
                      <a:lnTo>
                        <a:pt x="39125" y="101005"/>
                      </a:lnTo>
                      <a:lnTo>
                        <a:pt x="67100" y="67100"/>
                      </a:lnTo>
                      <a:lnTo>
                        <a:pt x="101005" y="39125"/>
                      </a:lnTo>
                      <a:lnTo>
                        <a:pt x="139920" y="18003"/>
                      </a:lnTo>
                      <a:lnTo>
                        <a:pt x="182923" y="4654"/>
                      </a:lnTo>
                      <a:lnTo>
                        <a:pt x="229094" y="0"/>
                      </a:lnTo>
                      <a:lnTo>
                        <a:pt x="1145440" y="0"/>
                      </a:lnTo>
                      <a:lnTo>
                        <a:pt x="1191612" y="4654"/>
                      </a:lnTo>
                      <a:lnTo>
                        <a:pt x="1234615" y="18003"/>
                      </a:lnTo>
                      <a:lnTo>
                        <a:pt x="1273530" y="39125"/>
                      </a:lnTo>
                      <a:lnTo>
                        <a:pt x="1307434" y="67100"/>
                      </a:lnTo>
                      <a:lnTo>
                        <a:pt x="1335407" y="101005"/>
                      </a:lnTo>
                      <a:lnTo>
                        <a:pt x="1356528" y="139920"/>
                      </a:lnTo>
                      <a:lnTo>
                        <a:pt x="1369876" y="182923"/>
                      </a:lnTo>
                      <a:lnTo>
                        <a:pt x="1374530" y="229094"/>
                      </a:lnTo>
                      <a:lnTo>
                        <a:pt x="1374530" y="1575630"/>
                      </a:lnTo>
                      <a:lnTo>
                        <a:pt x="1369876" y="1621799"/>
                      </a:lnTo>
                      <a:lnTo>
                        <a:pt x="1356528" y="1664801"/>
                      </a:lnTo>
                      <a:lnTo>
                        <a:pt x="1335407" y="1703716"/>
                      </a:lnTo>
                      <a:lnTo>
                        <a:pt x="1307434" y="1737620"/>
                      </a:lnTo>
                      <a:lnTo>
                        <a:pt x="1273530" y="1765595"/>
                      </a:lnTo>
                      <a:lnTo>
                        <a:pt x="1234615" y="1786717"/>
                      </a:lnTo>
                      <a:lnTo>
                        <a:pt x="1191612" y="1800066"/>
                      </a:lnTo>
                      <a:lnTo>
                        <a:pt x="1145440" y="1804721"/>
                      </a:lnTo>
                      <a:lnTo>
                        <a:pt x="229094" y="1804721"/>
                      </a:lnTo>
                      <a:lnTo>
                        <a:pt x="182923" y="1800066"/>
                      </a:lnTo>
                      <a:lnTo>
                        <a:pt x="139920" y="1786717"/>
                      </a:lnTo>
                      <a:lnTo>
                        <a:pt x="101005" y="1765595"/>
                      </a:lnTo>
                      <a:lnTo>
                        <a:pt x="67100" y="1737620"/>
                      </a:lnTo>
                      <a:lnTo>
                        <a:pt x="39125" y="1703716"/>
                      </a:lnTo>
                      <a:lnTo>
                        <a:pt x="18003" y="1664801"/>
                      </a:lnTo>
                      <a:lnTo>
                        <a:pt x="4654" y="1621799"/>
                      </a:lnTo>
                      <a:lnTo>
                        <a:pt x="0" y="1575630"/>
                      </a:lnTo>
                      <a:lnTo>
                        <a:pt x="0" y="229094"/>
                      </a:lnTo>
                      <a:close/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3" name="object 10">
                <a:extLst>
                  <a:ext uri="{FF2B5EF4-FFF2-40B4-BE49-F238E27FC236}">
                    <a16:creationId xmlns:a16="http://schemas.microsoft.com/office/drawing/2014/main" id="{A7763DF9-E607-2D63-2FCC-C176638FE0A7}"/>
                  </a:ext>
                </a:extLst>
              </p:cNvPr>
              <p:cNvSpPr txBox="1"/>
              <p:nvPr/>
            </p:nvSpPr>
            <p:spPr>
              <a:xfrm>
                <a:off x="3031172" y="2449319"/>
                <a:ext cx="508634" cy="2282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spc="-5" dirty="0">
                    <a:solidFill>
                      <a:srgbClr val="FFFFFF"/>
                    </a:solidFill>
                    <a:cs typeface="Arial"/>
                  </a:rPr>
                  <a:t>Inge</a:t>
                </a:r>
                <a:r>
                  <a:rPr sz="1400" dirty="0">
                    <a:solidFill>
                      <a:srgbClr val="FFFFFF"/>
                    </a:solidFill>
                    <a:cs typeface="Arial"/>
                  </a:rPr>
                  <a:t>st</a:t>
                </a:r>
                <a:endParaRPr sz="1400">
                  <a:cs typeface="Arial"/>
                </a:endParaRPr>
              </a:p>
            </p:txBody>
          </p:sp>
          <p:sp>
            <p:nvSpPr>
              <p:cNvPr id="34" name="object 11">
                <a:extLst>
                  <a:ext uri="{FF2B5EF4-FFF2-40B4-BE49-F238E27FC236}">
                    <a16:creationId xmlns:a16="http://schemas.microsoft.com/office/drawing/2014/main" id="{8AD336B6-4739-FCFB-AA23-C779E36AEF6D}"/>
                  </a:ext>
                </a:extLst>
              </p:cNvPr>
              <p:cNvSpPr/>
              <p:nvPr/>
            </p:nvSpPr>
            <p:spPr>
              <a:xfrm>
                <a:off x="2979585" y="2987291"/>
                <a:ext cx="713231" cy="71323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12">
                <a:extLst>
                  <a:ext uri="{FF2B5EF4-FFF2-40B4-BE49-F238E27FC236}">
                    <a16:creationId xmlns:a16="http://schemas.microsoft.com/office/drawing/2014/main" id="{F79A99F8-7857-F130-BDC6-B71CACE5ED68}"/>
                  </a:ext>
                </a:extLst>
              </p:cNvPr>
              <p:cNvSpPr txBox="1"/>
              <p:nvPr/>
            </p:nvSpPr>
            <p:spPr>
              <a:xfrm>
                <a:off x="743088" y="2333495"/>
                <a:ext cx="1525665" cy="6403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72390">
                  <a:lnSpc>
                    <a:spcPts val="1645"/>
                  </a:lnSpc>
                  <a:spcBef>
                    <a:spcPts val="100"/>
                  </a:spcBef>
                </a:pPr>
                <a:r>
                  <a:rPr sz="1400" b="1" dirty="0">
                    <a:cs typeface="Arial"/>
                  </a:rPr>
                  <a:t>ECDC</a:t>
                </a:r>
                <a:r>
                  <a:rPr sz="1400" b="1" spc="-35" dirty="0">
                    <a:cs typeface="Arial"/>
                  </a:rPr>
                  <a:t> </a:t>
                </a:r>
                <a:r>
                  <a:rPr sz="1400" b="1" spc="-5" dirty="0">
                    <a:cs typeface="Arial"/>
                  </a:rPr>
                  <a:t>COVD-19</a:t>
                </a:r>
                <a:endParaRPr sz="1400" b="1" dirty="0">
                  <a:cs typeface="Arial"/>
                </a:endParaRPr>
              </a:p>
              <a:p>
                <a:pPr marL="12700" marR="5080" indent="549910">
                  <a:lnSpc>
                    <a:spcPts val="1700"/>
                  </a:lnSpc>
                  <a:spcBef>
                    <a:spcPts val="5"/>
                  </a:spcBef>
                </a:pPr>
                <a:r>
                  <a:rPr sz="1400" b="1" spc="-5" dirty="0">
                    <a:cs typeface="Arial"/>
                  </a:rPr>
                  <a:t>data  (HTTP</a:t>
                </a:r>
                <a:r>
                  <a:rPr sz="1400" b="1" spc="-105" dirty="0">
                    <a:cs typeface="Arial"/>
                  </a:rPr>
                  <a:t> </a:t>
                </a:r>
                <a:r>
                  <a:rPr sz="1400" b="1" spc="-5" dirty="0">
                    <a:cs typeface="Arial"/>
                  </a:rPr>
                  <a:t>Connector)</a:t>
                </a:r>
                <a:endParaRPr sz="1400" b="1" dirty="0">
                  <a:cs typeface="Arial"/>
                </a:endParaRPr>
              </a:p>
            </p:txBody>
          </p:sp>
          <p:sp>
            <p:nvSpPr>
              <p:cNvPr id="36" name="object 13">
                <a:extLst>
                  <a:ext uri="{FF2B5EF4-FFF2-40B4-BE49-F238E27FC236}">
                    <a16:creationId xmlns:a16="http://schemas.microsoft.com/office/drawing/2014/main" id="{B4FA4F7F-0365-0E74-8042-0F4FB8A50340}"/>
                  </a:ext>
                </a:extLst>
              </p:cNvPr>
              <p:cNvSpPr txBox="1"/>
              <p:nvPr/>
            </p:nvSpPr>
            <p:spPr>
              <a:xfrm>
                <a:off x="739141" y="5055358"/>
                <a:ext cx="1374885" cy="656590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 marR="5080" algn="ctr">
                  <a:lnSpc>
                    <a:spcPct val="97900"/>
                  </a:lnSpc>
                  <a:spcBef>
                    <a:spcPts val="135"/>
                  </a:spcBef>
                </a:pPr>
                <a:r>
                  <a:rPr sz="1400" b="1" spc="-5" dirty="0">
                    <a:cs typeface="Arial"/>
                  </a:rPr>
                  <a:t>Population</a:t>
                </a:r>
                <a:r>
                  <a:rPr sz="1400" b="1" spc="-80" dirty="0">
                    <a:cs typeface="Arial"/>
                  </a:rPr>
                  <a:t> </a:t>
                </a:r>
                <a:r>
                  <a:rPr sz="1400" b="1" spc="-5" dirty="0">
                    <a:cs typeface="Arial"/>
                  </a:rPr>
                  <a:t>Data  (Azure Blob  Storage)</a:t>
                </a:r>
                <a:endParaRPr sz="1400" b="1">
                  <a:cs typeface="Arial"/>
                </a:endParaRPr>
              </a:p>
            </p:txBody>
          </p:sp>
          <p:grpSp>
            <p:nvGrpSpPr>
              <p:cNvPr id="37" name="object 14">
                <a:extLst>
                  <a:ext uri="{FF2B5EF4-FFF2-40B4-BE49-F238E27FC236}">
                    <a16:creationId xmlns:a16="http://schemas.microsoft.com/office/drawing/2014/main" id="{6EAF90C3-0292-FF01-955D-EAF25FE6614C}"/>
                  </a:ext>
                </a:extLst>
              </p:cNvPr>
              <p:cNvGrpSpPr/>
              <p:nvPr/>
            </p:nvGrpSpPr>
            <p:grpSpPr>
              <a:xfrm>
                <a:off x="1858035" y="1930485"/>
                <a:ext cx="3194685" cy="2894965"/>
                <a:chOff x="1853298" y="2542882"/>
                <a:chExt cx="3194685" cy="2894965"/>
              </a:xfrm>
            </p:grpSpPr>
            <p:sp>
              <p:nvSpPr>
                <p:cNvPr id="69" name="object 15">
                  <a:extLst>
                    <a:ext uri="{FF2B5EF4-FFF2-40B4-BE49-F238E27FC236}">
                      <a16:creationId xmlns:a16="http://schemas.microsoft.com/office/drawing/2014/main" id="{3900D8E1-CFAF-DF59-2658-1AD271945505}"/>
                    </a:ext>
                  </a:extLst>
                </p:cNvPr>
                <p:cNvSpPr/>
                <p:nvPr/>
              </p:nvSpPr>
              <p:spPr>
                <a:xfrm>
                  <a:off x="1853298" y="2542882"/>
                  <a:ext cx="1123950" cy="2894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950" h="2894965">
                      <a:moveTo>
                        <a:pt x="101600" y="0"/>
                      </a:moveTo>
                      <a:lnTo>
                        <a:pt x="0" y="0"/>
                      </a:lnTo>
                      <a:lnTo>
                        <a:pt x="0" y="25400"/>
                      </a:lnTo>
                      <a:lnTo>
                        <a:pt x="101600" y="25400"/>
                      </a:lnTo>
                      <a:lnTo>
                        <a:pt x="101600" y="0"/>
                      </a:lnTo>
                      <a:close/>
                    </a:path>
                    <a:path w="1123950" h="2894965">
                      <a:moveTo>
                        <a:pt x="130048" y="2869412"/>
                      </a:moveTo>
                      <a:lnTo>
                        <a:pt x="28448" y="2869412"/>
                      </a:lnTo>
                      <a:lnTo>
                        <a:pt x="28448" y="2894812"/>
                      </a:lnTo>
                      <a:lnTo>
                        <a:pt x="130048" y="2894812"/>
                      </a:lnTo>
                      <a:lnTo>
                        <a:pt x="130048" y="2869412"/>
                      </a:lnTo>
                      <a:close/>
                    </a:path>
                    <a:path w="1123950" h="2894965">
                      <a:moveTo>
                        <a:pt x="279400" y="0"/>
                      </a:moveTo>
                      <a:lnTo>
                        <a:pt x="177800" y="0"/>
                      </a:lnTo>
                      <a:lnTo>
                        <a:pt x="177800" y="25400"/>
                      </a:lnTo>
                      <a:lnTo>
                        <a:pt x="279400" y="25400"/>
                      </a:lnTo>
                      <a:lnTo>
                        <a:pt x="279400" y="0"/>
                      </a:lnTo>
                      <a:close/>
                    </a:path>
                    <a:path w="1123950" h="2894965">
                      <a:moveTo>
                        <a:pt x="307848" y="2869412"/>
                      </a:moveTo>
                      <a:lnTo>
                        <a:pt x="206248" y="2869412"/>
                      </a:lnTo>
                      <a:lnTo>
                        <a:pt x="206248" y="2894812"/>
                      </a:lnTo>
                      <a:lnTo>
                        <a:pt x="307848" y="2894812"/>
                      </a:lnTo>
                      <a:lnTo>
                        <a:pt x="307848" y="2869412"/>
                      </a:lnTo>
                      <a:close/>
                    </a:path>
                    <a:path w="1123950" h="2894965">
                      <a:moveTo>
                        <a:pt x="457200" y="0"/>
                      </a:moveTo>
                      <a:lnTo>
                        <a:pt x="355600" y="0"/>
                      </a:lnTo>
                      <a:lnTo>
                        <a:pt x="355600" y="25400"/>
                      </a:lnTo>
                      <a:lnTo>
                        <a:pt x="457200" y="25400"/>
                      </a:lnTo>
                      <a:lnTo>
                        <a:pt x="457200" y="0"/>
                      </a:lnTo>
                      <a:close/>
                    </a:path>
                    <a:path w="1123950" h="2894965">
                      <a:moveTo>
                        <a:pt x="485648" y="2869412"/>
                      </a:moveTo>
                      <a:lnTo>
                        <a:pt x="384048" y="2869412"/>
                      </a:lnTo>
                      <a:lnTo>
                        <a:pt x="384048" y="2894812"/>
                      </a:lnTo>
                      <a:lnTo>
                        <a:pt x="485648" y="2894812"/>
                      </a:lnTo>
                      <a:lnTo>
                        <a:pt x="485648" y="2869412"/>
                      </a:lnTo>
                      <a:close/>
                    </a:path>
                    <a:path w="1123950" h="2894965">
                      <a:moveTo>
                        <a:pt x="571576" y="2777540"/>
                      </a:moveTo>
                      <a:lnTo>
                        <a:pt x="546176" y="2777540"/>
                      </a:lnTo>
                      <a:lnTo>
                        <a:pt x="546176" y="2879140"/>
                      </a:lnTo>
                      <a:lnTo>
                        <a:pt x="571576" y="2879140"/>
                      </a:lnTo>
                      <a:lnTo>
                        <a:pt x="571576" y="2777540"/>
                      </a:lnTo>
                      <a:close/>
                    </a:path>
                    <a:path w="1123950" h="2894965">
                      <a:moveTo>
                        <a:pt x="571576" y="2599740"/>
                      </a:moveTo>
                      <a:lnTo>
                        <a:pt x="546176" y="2599740"/>
                      </a:lnTo>
                      <a:lnTo>
                        <a:pt x="546176" y="2701340"/>
                      </a:lnTo>
                      <a:lnTo>
                        <a:pt x="571576" y="2701340"/>
                      </a:lnTo>
                      <a:lnTo>
                        <a:pt x="571576" y="2599740"/>
                      </a:lnTo>
                      <a:close/>
                    </a:path>
                    <a:path w="1123950" h="2894965">
                      <a:moveTo>
                        <a:pt x="571576" y="2421940"/>
                      </a:moveTo>
                      <a:lnTo>
                        <a:pt x="546176" y="2421940"/>
                      </a:lnTo>
                      <a:lnTo>
                        <a:pt x="546176" y="2523540"/>
                      </a:lnTo>
                      <a:lnTo>
                        <a:pt x="571576" y="2523540"/>
                      </a:lnTo>
                      <a:lnTo>
                        <a:pt x="571576" y="2421940"/>
                      </a:lnTo>
                      <a:close/>
                    </a:path>
                    <a:path w="1123950" h="2894965">
                      <a:moveTo>
                        <a:pt x="571576" y="2244140"/>
                      </a:moveTo>
                      <a:lnTo>
                        <a:pt x="546176" y="2244140"/>
                      </a:lnTo>
                      <a:lnTo>
                        <a:pt x="546176" y="2345740"/>
                      </a:lnTo>
                      <a:lnTo>
                        <a:pt x="571576" y="2345740"/>
                      </a:lnTo>
                      <a:lnTo>
                        <a:pt x="571576" y="2244140"/>
                      </a:lnTo>
                      <a:close/>
                    </a:path>
                    <a:path w="1123950" h="2894965">
                      <a:moveTo>
                        <a:pt x="571576" y="2066340"/>
                      </a:moveTo>
                      <a:lnTo>
                        <a:pt x="546176" y="2066340"/>
                      </a:lnTo>
                      <a:lnTo>
                        <a:pt x="546176" y="2167940"/>
                      </a:lnTo>
                      <a:lnTo>
                        <a:pt x="571576" y="2167940"/>
                      </a:lnTo>
                      <a:lnTo>
                        <a:pt x="571576" y="2066340"/>
                      </a:lnTo>
                      <a:close/>
                    </a:path>
                    <a:path w="1123950" h="2894965">
                      <a:moveTo>
                        <a:pt x="571576" y="1888540"/>
                      </a:moveTo>
                      <a:lnTo>
                        <a:pt x="546176" y="1888540"/>
                      </a:lnTo>
                      <a:lnTo>
                        <a:pt x="546176" y="1990140"/>
                      </a:lnTo>
                      <a:lnTo>
                        <a:pt x="571576" y="1990140"/>
                      </a:lnTo>
                      <a:lnTo>
                        <a:pt x="571576" y="1888540"/>
                      </a:lnTo>
                      <a:close/>
                    </a:path>
                    <a:path w="1123950" h="2894965">
                      <a:moveTo>
                        <a:pt x="571576" y="1710740"/>
                      </a:moveTo>
                      <a:lnTo>
                        <a:pt x="546176" y="1710740"/>
                      </a:lnTo>
                      <a:lnTo>
                        <a:pt x="546176" y="1812340"/>
                      </a:lnTo>
                      <a:lnTo>
                        <a:pt x="571576" y="1812340"/>
                      </a:lnTo>
                      <a:lnTo>
                        <a:pt x="571576" y="1710740"/>
                      </a:lnTo>
                      <a:close/>
                    </a:path>
                    <a:path w="1123950" h="2894965">
                      <a:moveTo>
                        <a:pt x="571576" y="1532940"/>
                      </a:moveTo>
                      <a:lnTo>
                        <a:pt x="546176" y="1532940"/>
                      </a:lnTo>
                      <a:lnTo>
                        <a:pt x="546176" y="1634540"/>
                      </a:lnTo>
                      <a:lnTo>
                        <a:pt x="571576" y="1634540"/>
                      </a:lnTo>
                      <a:lnTo>
                        <a:pt x="571576" y="1532940"/>
                      </a:lnTo>
                      <a:close/>
                    </a:path>
                    <a:path w="1123950" h="2894965">
                      <a:moveTo>
                        <a:pt x="574548" y="1228852"/>
                      </a:moveTo>
                      <a:lnTo>
                        <a:pt x="549148" y="1228852"/>
                      </a:lnTo>
                      <a:lnTo>
                        <a:pt x="549148" y="1330452"/>
                      </a:lnTo>
                      <a:lnTo>
                        <a:pt x="574548" y="1330452"/>
                      </a:lnTo>
                      <a:lnTo>
                        <a:pt x="574548" y="1228852"/>
                      </a:lnTo>
                      <a:close/>
                    </a:path>
                    <a:path w="1123950" h="2894965">
                      <a:moveTo>
                        <a:pt x="574548" y="1051064"/>
                      </a:moveTo>
                      <a:lnTo>
                        <a:pt x="549148" y="1051064"/>
                      </a:lnTo>
                      <a:lnTo>
                        <a:pt x="549148" y="1152652"/>
                      </a:lnTo>
                      <a:lnTo>
                        <a:pt x="574548" y="1152652"/>
                      </a:lnTo>
                      <a:lnTo>
                        <a:pt x="574548" y="1051064"/>
                      </a:lnTo>
                      <a:close/>
                    </a:path>
                    <a:path w="1123950" h="2894965">
                      <a:moveTo>
                        <a:pt x="574548" y="873252"/>
                      </a:moveTo>
                      <a:lnTo>
                        <a:pt x="549148" y="873252"/>
                      </a:lnTo>
                      <a:lnTo>
                        <a:pt x="549148" y="974852"/>
                      </a:lnTo>
                      <a:lnTo>
                        <a:pt x="574548" y="974852"/>
                      </a:lnTo>
                      <a:lnTo>
                        <a:pt x="574548" y="873252"/>
                      </a:lnTo>
                      <a:close/>
                    </a:path>
                    <a:path w="1123950" h="2894965">
                      <a:moveTo>
                        <a:pt x="574548" y="695452"/>
                      </a:moveTo>
                      <a:lnTo>
                        <a:pt x="549148" y="695452"/>
                      </a:lnTo>
                      <a:lnTo>
                        <a:pt x="549148" y="797052"/>
                      </a:lnTo>
                      <a:lnTo>
                        <a:pt x="574548" y="797052"/>
                      </a:lnTo>
                      <a:lnTo>
                        <a:pt x="574548" y="695452"/>
                      </a:lnTo>
                      <a:close/>
                    </a:path>
                    <a:path w="1123950" h="2894965">
                      <a:moveTo>
                        <a:pt x="574548" y="517652"/>
                      </a:moveTo>
                      <a:lnTo>
                        <a:pt x="549148" y="517652"/>
                      </a:lnTo>
                      <a:lnTo>
                        <a:pt x="549148" y="619252"/>
                      </a:lnTo>
                      <a:lnTo>
                        <a:pt x="574548" y="619252"/>
                      </a:lnTo>
                      <a:lnTo>
                        <a:pt x="574548" y="517652"/>
                      </a:lnTo>
                      <a:close/>
                    </a:path>
                    <a:path w="1123950" h="2894965">
                      <a:moveTo>
                        <a:pt x="574548" y="339852"/>
                      </a:moveTo>
                      <a:lnTo>
                        <a:pt x="549148" y="339852"/>
                      </a:lnTo>
                      <a:lnTo>
                        <a:pt x="549148" y="441452"/>
                      </a:lnTo>
                      <a:lnTo>
                        <a:pt x="574548" y="441452"/>
                      </a:lnTo>
                      <a:lnTo>
                        <a:pt x="574548" y="339852"/>
                      </a:lnTo>
                      <a:close/>
                    </a:path>
                    <a:path w="1123950" h="2894965">
                      <a:moveTo>
                        <a:pt x="574548" y="162052"/>
                      </a:moveTo>
                      <a:lnTo>
                        <a:pt x="549148" y="162052"/>
                      </a:lnTo>
                      <a:lnTo>
                        <a:pt x="549148" y="263652"/>
                      </a:lnTo>
                      <a:lnTo>
                        <a:pt x="574548" y="263652"/>
                      </a:lnTo>
                      <a:lnTo>
                        <a:pt x="574548" y="162052"/>
                      </a:lnTo>
                      <a:close/>
                    </a:path>
                    <a:path w="1123950" h="2894965">
                      <a:moveTo>
                        <a:pt x="574548" y="0"/>
                      </a:moveTo>
                      <a:lnTo>
                        <a:pt x="533400" y="0"/>
                      </a:lnTo>
                      <a:lnTo>
                        <a:pt x="533400" y="25400"/>
                      </a:lnTo>
                      <a:lnTo>
                        <a:pt x="549148" y="25400"/>
                      </a:lnTo>
                      <a:lnTo>
                        <a:pt x="549148" y="85852"/>
                      </a:lnTo>
                      <a:lnTo>
                        <a:pt x="574548" y="85852"/>
                      </a:lnTo>
                      <a:lnTo>
                        <a:pt x="574548" y="25400"/>
                      </a:lnTo>
                      <a:lnTo>
                        <a:pt x="574548" y="12700"/>
                      </a:lnTo>
                      <a:lnTo>
                        <a:pt x="574548" y="0"/>
                      </a:lnTo>
                      <a:close/>
                    </a:path>
                    <a:path w="1123950" h="2894965">
                      <a:moveTo>
                        <a:pt x="657174" y="1400213"/>
                      </a:moveTo>
                      <a:lnTo>
                        <a:pt x="616648" y="1400213"/>
                      </a:lnTo>
                      <a:lnTo>
                        <a:pt x="561848" y="1400213"/>
                      </a:lnTo>
                      <a:lnTo>
                        <a:pt x="546176" y="1400213"/>
                      </a:lnTo>
                      <a:lnTo>
                        <a:pt x="546176" y="1456740"/>
                      </a:lnTo>
                      <a:lnTo>
                        <a:pt x="571576" y="1456740"/>
                      </a:lnTo>
                      <a:lnTo>
                        <a:pt x="571576" y="1425613"/>
                      </a:lnTo>
                      <a:lnTo>
                        <a:pt x="616648" y="1425613"/>
                      </a:lnTo>
                      <a:lnTo>
                        <a:pt x="657174" y="1425613"/>
                      </a:lnTo>
                      <a:lnTo>
                        <a:pt x="657174" y="1412913"/>
                      </a:lnTo>
                      <a:lnTo>
                        <a:pt x="657174" y="1406652"/>
                      </a:lnTo>
                      <a:lnTo>
                        <a:pt x="657174" y="1400213"/>
                      </a:lnTo>
                      <a:close/>
                    </a:path>
                    <a:path w="1123950" h="2894965">
                      <a:moveTo>
                        <a:pt x="834974" y="1400213"/>
                      </a:moveTo>
                      <a:lnTo>
                        <a:pt x="794448" y="1400213"/>
                      </a:lnTo>
                      <a:lnTo>
                        <a:pt x="733374" y="1400213"/>
                      </a:lnTo>
                      <a:lnTo>
                        <a:pt x="692848" y="1400213"/>
                      </a:lnTo>
                      <a:lnTo>
                        <a:pt x="692848" y="1425613"/>
                      </a:lnTo>
                      <a:lnTo>
                        <a:pt x="733374" y="1425613"/>
                      </a:lnTo>
                      <a:lnTo>
                        <a:pt x="794448" y="1425613"/>
                      </a:lnTo>
                      <a:lnTo>
                        <a:pt x="834974" y="1425613"/>
                      </a:lnTo>
                      <a:lnTo>
                        <a:pt x="834974" y="1400213"/>
                      </a:lnTo>
                      <a:close/>
                    </a:path>
                    <a:path w="1123950" h="2894965">
                      <a:moveTo>
                        <a:pt x="1012774" y="1400213"/>
                      </a:moveTo>
                      <a:lnTo>
                        <a:pt x="972248" y="1400213"/>
                      </a:lnTo>
                      <a:lnTo>
                        <a:pt x="911174" y="1400213"/>
                      </a:lnTo>
                      <a:lnTo>
                        <a:pt x="870648" y="1400213"/>
                      </a:lnTo>
                      <a:lnTo>
                        <a:pt x="870648" y="1425613"/>
                      </a:lnTo>
                      <a:lnTo>
                        <a:pt x="911174" y="1425613"/>
                      </a:lnTo>
                      <a:lnTo>
                        <a:pt x="972248" y="1425613"/>
                      </a:lnTo>
                      <a:lnTo>
                        <a:pt x="1012774" y="1425613"/>
                      </a:lnTo>
                      <a:lnTo>
                        <a:pt x="1012774" y="1400213"/>
                      </a:lnTo>
                      <a:close/>
                    </a:path>
                    <a:path w="1123950" h="2894965">
                      <a:moveTo>
                        <a:pt x="1123696" y="1412913"/>
                      </a:moveTo>
                      <a:lnTo>
                        <a:pt x="1047496" y="1374813"/>
                      </a:lnTo>
                      <a:lnTo>
                        <a:pt x="1047496" y="1392008"/>
                      </a:lnTo>
                      <a:lnTo>
                        <a:pt x="1013104" y="1374813"/>
                      </a:lnTo>
                      <a:lnTo>
                        <a:pt x="1013104" y="1451013"/>
                      </a:lnTo>
                      <a:lnTo>
                        <a:pt x="1047496" y="1433817"/>
                      </a:lnTo>
                      <a:lnTo>
                        <a:pt x="1047496" y="1451013"/>
                      </a:lnTo>
                      <a:lnTo>
                        <a:pt x="1123696" y="1412913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" name="object 16">
                  <a:extLst>
                    <a:ext uri="{FF2B5EF4-FFF2-40B4-BE49-F238E27FC236}">
                      <a16:creationId xmlns:a16="http://schemas.microsoft.com/office/drawing/2014/main" id="{909567AF-44A2-9248-3E0C-7060F4B1E047}"/>
                    </a:ext>
                  </a:extLst>
                </p:cNvPr>
                <p:cNvSpPr/>
                <p:nvPr/>
              </p:nvSpPr>
              <p:spPr>
                <a:xfrm>
                  <a:off x="4337304" y="3596640"/>
                  <a:ext cx="710184" cy="710184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8" name="object 17">
                <a:extLst>
                  <a:ext uri="{FF2B5EF4-FFF2-40B4-BE49-F238E27FC236}">
                    <a16:creationId xmlns:a16="http://schemas.microsoft.com/office/drawing/2014/main" id="{C6947AB1-7452-7A34-44E5-FEA0943A4799}"/>
                  </a:ext>
                </a:extLst>
              </p:cNvPr>
              <p:cNvSpPr txBox="1"/>
              <p:nvPr/>
            </p:nvSpPr>
            <p:spPr>
              <a:xfrm>
                <a:off x="4235119" y="3702047"/>
                <a:ext cx="913765" cy="873125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065" marR="5080" algn="ctr">
                  <a:lnSpc>
                    <a:spcPct val="99000"/>
                  </a:lnSpc>
                  <a:spcBef>
                    <a:spcPts val="114"/>
                  </a:spcBef>
                </a:pPr>
                <a:r>
                  <a:rPr sz="1400" b="1" spc="-5" dirty="0">
                    <a:cs typeface="Arial"/>
                  </a:rPr>
                  <a:t>Azure</a:t>
                </a:r>
                <a:r>
                  <a:rPr sz="1400" b="1" spc="-80" dirty="0">
                    <a:cs typeface="Arial"/>
                  </a:rPr>
                  <a:t> </a:t>
                </a:r>
                <a:r>
                  <a:rPr sz="1400" b="1" spc="-5" dirty="0">
                    <a:cs typeface="Arial"/>
                  </a:rPr>
                  <a:t>Data  Lake  Storage  Gen2</a:t>
                </a:r>
                <a:endParaRPr sz="1400" b="1">
                  <a:cs typeface="Arial"/>
                </a:endParaRPr>
              </a:p>
            </p:txBody>
          </p:sp>
          <p:grpSp>
            <p:nvGrpSpPr>
              <p:cNvPr id="39" name="object 18">
                <a:extLst>
                  <a:ext uri="{FF2B5EF4-FFF2-40B4-BE49-F238E27FC236}">
                    <a16:creationId xmlns:a16="http://schemas.microsoft.com/office/drawing/2014/main" id="{0E7212F0-428E-F036-1D81-93B1C4B7F14B}"/>
                  </a:ext>
                </a:extLst>
              </p:cNvPr>
              <p:cNvGrpSpPr/>
              <p:nvPr/>
            </p:nvGrpSpPr>
            <p:grpSpPr>
              <a:xfrm>
                <a:off x="3689832" y="2339616"/>
                <a:ext cx="3103245" cy="1811655"/>
                <a:chOff x="3685095" y="2952013"/>
                <a:chExt cx="3103245" cy="1811655"/>
              </a:xfrm>
            </p:grpSpPr>
            <p:sp>
              <p:nvSpPr>
                <p:cNvPr id="66" name="object 19">
                  <a:extLst>
                    <a:ext uri="{FF2B5EF4-FFF2-40B4-BE49-F238E27FC236}">
                      <a16:creationId xmlns:a16="http://schemas.microsoft.com/office/drawing/2014/main" id="{71E8DE5C-C72D-5009-1043-82BD4586AB49}"/>
                    </a:ext>
                  </a:extLst>
                </p:cNvPr>
                <p:cNvSpPr/>
                <p:nvPr/>
              </p:nvSpPr>
              <p:spPr>
                <a:xfrm>
                  <a:off x="3685095" y="3914178"/>
                  <a:ext cx="653415" cy="7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414" h="76200">
                      <a:moveTo>
                        <a:pt x="101587" y="28295"/>
                      </a:moveTo>
                      <a:lnTo>
                        <a:pt x="0" y="28917"/>
                      </a:lnTo>
                      <a:lnTo>
                        <a:pt x="152" y="54317"/>
                      </a:lnTo>
                      <a:lnTo>
                        <a:pt x="101752" y="53695"/>
                      </a:lnTo>
                      <a:lnTo>
                        <a:pt x="101587" y="28295"/>
                      </a:lnTo>
                      <a:close/>
                    </a:path>
                    <a:path w="653414" h="76200">
                      <a:moveTo>
                        <a:pt x="279387" y="27216"/>
                      </a:moveTo>
                      <a:lnTo>
                        <a:pt x="177787" y="27838"/>
                      </a:lnTo>
                      <a:lnTo>
                        <a:pt x="177939" y="53238"/>
                      </a:lnTo>
                      <a:lnTo>
                        <a:pt x="279539" y="52616"/>
                      </a:lnTo>
                      <a:lnTo>
                        <a:pt x="279387" y="27216"/>
                      </a:lnTo>
                      <a:close/>
                    </a:path>
                    <a:path w="653414" h="76200">
                      <a:moveTo>
                        <a:pt x="457187" y="26123"/>
                      </a:moveTo>
                      <a:lnTo>
                        <a:pt x="355587" y="26746"/>
                      </a:lnTo>
                      <a:lnTo>
                        <a:pt x="355739" y="52146"/>
                      </a:lnTo>
                      <a:lnTo>
                        <a:pt x="457339" y="51523"/>
                      </a:lnTo>
                      <a:lnTo>
                        <a:pt x="457187" y="26123"/>
                      </a:lnTo>
                      <a:close/>
                    </a:path>
                    <a:path w="653414" h="76200">
                      <a:moveTo>
                        <a:pt x="627848" y="25323"/>
                      </a:moveTo>
                      <a:lnTo>
                        <a:pt x="589267" y="25323"/>
                      </a:lnTo>
                      <a:lnTo>
                        <a:pt x="589419" y="50723"/>
                      </a:lnTo>
                      <a:lnTo>
                        <a:pt x="576719" y="50801"/>
                      </a:lnTo>
                      <a:lnTo>
                        <a:pt x="576872" y="76200"/>
                      </a:lnTo>
                      <a:lnTo>
                        <a:pt x="652843" y="37630"/>
                      </a:lnTo>
                      <a:lnTo>
                        <a:pt x="627848" y="25323"/>
                      </a:lnTo>
                      <a:close/>
                    </a:path>
                    <a:path w="653414" h="76200">
                      <a:moveTo>
                        <a:pt x="576567" y="25401"/>
                      </a:moveTo>
                      <a:lnTo>
                        <a:pt x="533387" y="25666"/>
                      </a:lnTo>
                      <a:lnTo>
                        <a:pt x="533539" y="51066"/>
                      </a:lnTo>
                      <a:lnTo>
                        <a:pt x="576719" y="50801"/>
                      </a:lnTo>
                      <a:lnTo>
                        <a:pt x="576567" y="25401"/>
                      </a:lnTo>
                      <a:close/>
                    </a:path>
                    <a:path w="653414" h="76200">
                      <a:moveTo>
                        <a:pt x="589267" y="25323"/>
                      </a:moveTo>
                      <a:lnTo>
                        <a:pt x="576567" y="25401"/>
                      </a:lnTo>
                      <a:lnTo>
                        <a:pt x="576719" y="50801"/>
                      </a:lnTo>
                      <a:lnTo>
                        <a:pt x="589419" y="50723"/>
                      </a:lnTo>
                      <a:lnTo>
                        <a:pt x="589267" y="25323"/>
                      </a:lnTo>
                      <a:close/>
                    </a:path>
                    <a:path w="653414" h="76200">
                      <a:moveTo>
                        <a:pt x="576414" y="0"/>
                      </a:moveTo>
                      <a:lnTo>
                        <a:pt x="576567" y="25401"/>
                      </a:lnTo>
                      <a:lnTo>
                        <a:pt x="627848" y="25323"/>
                      </a:lnTo>
                      <a:lnTo>
                        <a:pt x="576414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7" name="object 20">
                  <a:extLst>
                    <a:ext uri="{FF2B5EF4-FFF2-40B4-BE49-F238E27FC236}">
                      <a16:creationId xmlns:a16="http://schemas.microsoft.com/office/drawing/2014/main" id="{95CADA57-03BB-C23F-FD80-47A92F0CF8E2}"/>
                    </a:ext>
                  </a:extLst>
                </p:cNvPr>
                <p:cNvSpPr/>
                <p:nvPr/>
              </p:nvSpPr>
              <p:spPr>
                <a:xfrm>
                  <a:off x="5410136" y="2955188"/>
                  <a:ext cx="1374775" cy="1805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775" h="1805304">
                      <a:moveTo>
                        <a:pt x="1145438" y="0"/>
                      </a:moveTo>
                      <a:lnTo>
                        <a:pt x="229095" y="0"/>
                      </a:lnTo>
                      <a:lnTo>
                        <a:pt x="182923" y="4654"/>
                      </a:lnTo>
                      <a:lnTo>
                        <a:pt x="139919" y="18002"/>
                      </a:lnTo>
                      <a:lnTo>
                        <a:pt x="101004" y="39124"/>
                      </a:lnTo>
                      <a:lnTo>
                        <a:pt x="67098" y="67098"/>
                      </a:lnTo>
                      <a:lnTo>
                        <a:pt x="39124" y="101004"/>
                      </a:lnTo>
                      <a:lnTo>
                        <a:pt x="18002" y="139919"/>
                      </a:lnTo>
                      <a:lnTo>
                        <a:pt x="4654" y="182923"/>
                      </a:lnTo>
                      <a:lnTo>
                        <a:pt x="0" y="229095"/>
                      </a:lnTo>
                      <a:lnTo>
                        <a:pt x="0" y="1575625"/>
                      </a:lnTo>
                      <a:lnTo>
                        <a:pt x="4654" y="1621797"/>
                      </a:lnTo>
                      <a:lnTo>
                        <a:pt x="18002" y="1664801"/>
                      </a:lnTo>
                      <a:lnTo>
                        <a:pt x="39124" y="1703716"/>
                      </a:lnTo>
                      <a:lnTo>
                        <a:pt x="67098" y="1737621"/>
                      </a:lnTo>
                      <a:lnTo>
                        <a:pt x="101004" y="1765596"/>
                      </a:lnTo>
                      <a:lnTo>
                        <a:pt x="139919" y="1786717"/>
                      </a:lnTo>
                      <a:lnTo>
                        <a:pt x="182923" y="1800066"/>
                      </a:lnTo>
                      <a:lnTo>
                        <a:pt x="229095" y="1804720"/>
                      </a:lnTo>
                      <a:lnTo>
                        <a:pt x="1145438" y="1804720"/>
                      </a:lnTo>
                      <a:lnTo>
                        <a:pt x="1191610" y="1800066"/>
                      </a:lnTo>
                      <a:lnTo>
                        <a:pt x="1234614" y="1786717"/>
                      </a:lnTo>
                      <a:lnTo>
                        <a:pt x="1273529" y="1765596"/>
                      </a:lnTo>
                      <a:lnTo>
                        <a:pt x="1307434" y="1737621"/>
                      </a:lnTo>
                      <a:lnTo>
                        <a:pt x="1335408" y="1703716"/>
                      </a:lnTo>
                      <a:lnTo>
                        <a:pt x="1356530" y="1664801"/>
                      </a:lnTo>
                      <a:lnTo>
                        <a:pt x="1369879" y="1621797"/>
                      </a:lnTo>
                      <a:lnTo>
                        <a:pt x="1374533" y="1575625"/>
                      </a:lnTo>
                      <a:lnTo>
                        <a:pt x="1374533" y="229095"/>
                      </a:lnTo>
                      <a:lnTo>
                        <a:pt x="1369879" y="182923"/>
                      </a:lnTo>
                      <a:lnTo>
                        <a:pt x="1356530" y="139919"/>
                      </a:lnTo>
                      <a:lnTo>
                        <a:pt x="1335408" y="101004"/>
                      </a:lnTo>
                      <a:lnTo>
                        <a:pt x="1307434" y="67098"/>
                      </a:lnTo>
                      <a:lnTo>
                        <a:pt x="1273529" y="39124"/>
                      </a:lnTo>
                      <a:lnTo>
                        <a:pt x="1234614" y="18002"/>
                      </a:lnTo>
                      <a:lnTo>
                        <a:pt x="1191610" y="4654"/>
                      </a:lnTo>
                      <a:lnTo>
                        <a:pt x="1145438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8" name="object 21">
                  <a:extLst>
                    <a:ext uri="{FF2B5EF4-FFF2-40B4-BE49-F238E27FC236}">
                      <a16:creationId xmlns:a16="http://schemas.microsoft.com/office/drawing/2014/main" id="{F7F12B11-C892-9170-A06F-53007A2E5AD0}"/>
                    </a:ext>
                  </a:extLst>
                </p:cNvPr>
                <p:cNvSpPr/>
                <p:nvPr/>
              </p:nvSpPr>
              <p:spPr>
                <a:xfrm>
                  <a:off x="5410136" y="2955188"/>
                  <a:ext cx="1374775" cy="1805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775" h="1805304">
                      <a:moveTo>
                        <a:pt x="0" y="229094"/>
                      </a:moveTo>
                      <a:lnTo>
                        <a:pt x="4654" y="182923"/>
                      </a:lnTo>
                      <a:lnTo>
                        <a:pt x="18003" y="139920"/>
                      </a:lnTo>
                      <a:lnTo>
                        <a:pt x="39125" y="101005"/>
                      </a:lnTo>
                      <a:lnTo>
                        <a:pt x="67100" y="67100"/>
                      </a:lnTo>
                      <a:lnTo>
                        <a:pt x="101005" y="39125"/>
                      </a:lnTo>
                      <a:lnTo>
                        <a:pt x="139920" y="18003"/>
                      </a:lnTo>
                      <a:lnTo>
                        <a:pt x="182923" y="4654"/>
                      </a:lnTo>
                      <a:lnTo>
                        <a:pt x="229094" y="0"/>
                      </a:lnTo>
                      <a:lnTo>
                        <a:pt x="1145440" y="0"/>
                      </a:lnTo>
                      <a:lnTo>
                        <a:pt x="1191612" y="4654"/>
                      </a:lnTo>
                      <a:lnTo>
                        <a:pt x="1234615" y="18003"/>
                      </a:lnTo>
                      <a:lnTo>
                        <a:pt x="1273530" y="39125"/>
                      </a:lnTo>
                      <a:lnTo>
                        <a:pt x="1307434" y="67100"/>
                      </a:lnTo>
                      <a:lnTo>
                        <a:pt x="1335407" y="101005"/>
                      </a:lnTo>
                      <a:lnTo>
                        <a:pt x="1356528" y="139920"/>
                      </a:lnTo>
                      <a:lnTo>
                        <a:pt x="1369876" y="182923"/>
                      </a:lnTo>
                      <a:lnTo>
                        <a:pt x="1374530" y="229094"/>
                      </a:lnTo>
                      <a:lnTo>
                        <a:pt x="1374530" y="1575630"/>
                      </a:lnTo>
                      <a:lnTo>
                        <a:pt x="1369876" y="1621799"/>
                      </a:lnTo>
                      <a:lnTo>
                        <a:pt x="1356528" y="1664801"/>
                      </a:lnTo>
                      <a:lnTo>
                        <a:pt x="1335407" y="1703716"/>
                      </a:lnTo>
                      <a:lnTo>
                        <a:pt x="1307434" y="1737620"/>
                      </a:lnTo>
                      <a:lnTo>
                        <a:pt x="1273530" y="1765595"/>
                      </a:lnTo>
                      <a:lnTo>
                        <a:pt x="1234615" y="1786717"/>
                      </a:lnTo>
                      <a:lnTo>
                        <a:pt x="1191612" y="1800066"/>
                      </a:lnTo>
                      <a:lnTo>
                        <a:pt x="1145440" y="1804721"/>
                      </a:lnTo>
                      <a:lnTo>
                        <a:pt x="229094" y="1804721"/>
                      </a:lnTo>
                      <a:lnTo>
                        <a:pt x="182923" y="1800066"/>
                      </a:lnTo>
                      <a:lnTo>
                        <a:pt x="139920" y="1786717"/>
                      </a:lnTo>
                      <a:lnTo>
                        <a:pt x="101005" y="1765595"/>
                      </a:lnTo>
                      <a:lnTo>
                        <a:pt x="67100" y="1737620"/>
                      </a:lnTo>
                      <a:lnTo>
                        <a:pt x="39125" y="1703716"/>
                      </a:lnTo>
                      <a:lnTo>
                        <a:pt x="18003" y="1664801"/>
                      </a:lnTo>
                      <a:lnTo>
                        <a:pt x="4654" y="1621799"/>
                      </a:lnTo>
                      <a:lnTo>
                        <a:pt x="0" y="1575630"/>
                      </a:lnTo>
                      <a:lnTo>
                        <a:pt x="0" y="229094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0" name="object 22">
                <a:extLst>
                  <a:ext uri="{FF2B5EF4-FFF2-40B4-BE49-F238E27FC236}">
                    <a16:creationId xmlns:a16="http://schemas.microsoft.com/office/drawing/2014/main" id="{19DCF265-2D35-52BB-CE82-B0B841186E19}"/>
                  </a:ext>
                </a:extLst>
              </p:cNvPr>
              <p:cNvSpPr txBox="1"/>
              <p:nvPr/>
            </p:nvSpPr>
            <p:spPr>
              <a:xfrm>
                <a:off x="5664910" y="2443223"/>
                <a:ext cx="973891" cy="437299"/>
              </a:xfrm>
              <a:prstGeom prst="rect">
                <a:avLst/>
              </a:prstGeom>
            </p:spPr>
            <p:txBody>
              <a:bodyPr vert="horz" wrap="square" lIns="0" tIns="26670" rIns="0" bIns="0" rtlCol="0">
                <a:spAutoFit/>
              </a:bodyPr>
              <a:lstStyle/>
              <a:p>
                <a:pPr marL="121285" marR="5080" indent="-109220">
                  <a:lnSpc>
                    <a:spcPts val="1610"/>
                  </a:lnSpc>
                  <a:spcBef>
                    <a:spcPts val="210"/>
                  </a:spcBef>
                </a:pPr>
                <a:r>
                  <a:rPr sz="1400" b="1" spc="-60" dirty="0">
                    <a:cs typeface="Arial"/>
                  </a:rPr>
                  <a:t>T</a:t>
                </a:r>
                <a:r>
                  <a:rPr sz="1400" b="1" spc="-5" dirty="0">
                    <a:cs typeface="Arial"/>
                  </a:rPr>
                  <a:t>ran</a:t>
                </a:r>
                <a:r>
                  <a:rPr sz="1400" b="1" dirty="0">
                    <a:cs typeface="Arial"/>
                  </a:rPr>
                  <a:t>s</a:t>
                </a:r>
                <a:r>
                  <a:rPr sz="1400" b="1" spc="-5" dirty="0">
                    <a:cs typeface="Arial"/>
                  </a:rPr>
                  <a:t>form</a:t>
                </a:r>
                <a:r>
                  <a:rPr sz="1400" dirty="0">
                    <a:cs typeface="Arial"/>
                  </a:rPr>
                  <a:t>/  </a:t>
                </a:r>
                <a:r>
                  <a:rPr sz="1400" b="1" spc="-5" dirty="0">
                    <a:cs typeface="Arial"/>
                  </a:rPr>
                  <a:t>Analyze</a:t>
                </a:r>
                <a:endParaRPr sz="1400" b="1">
                  <a:cs typeface="Arial"/>
                </a:endParaRPr>
              </a:p>
            </p:txBody>
          </p:sp>
          <p:grpSp>
            <p:nvGrpSpPr>
              <p:cNvPr id="41" name="object 23">
                <a:extLst>
                  <a:ext uri="{FF2B5EF4-FFF2-40B4-BE49-F238E27FC236}">
                    <a16:creationId xmlns:a16="http://schemas.microsoft.com/office/drawing/2014/main" id="{DF008AC2-208B-D999-57E0-568F50EE69CF}"/>
                  </a:ext>
                </a:extLst>
              </p:cNvPr>
              <p:cNvGrpSpPr/>
              <p:nvPr/>
            </p:nvGrpSpPr>
            <p:grpSpPr>
              <a:xfrm>
                <a:off x="5050853" y="2984243"/>
                <a:ext cx="2218055" cy="710565"/>
                <a:chOff x="5046116" y="3596640"/>
                <a:chExt cx="2218055" cy="710565"/>
              </a:xfrm>
            </p:grpSpPr>
            <p:sp>
              <p:nvSpPr>
                <p:cNvPr id="64" name="object 24">
                  <a:extLst>
                    <a:ext uri="{FF2B5EF4-FFF2-40B4-BE49-F238E27FC236}">
                      <a16:creationId xmlns:a16="http://schemas.microsoft.com/office/drawing/2014/main" id="{B08A3333-3AD5-758F-E02A-0766CE168504}"/>
                    </a:ext>
                  </a:extLst>
                </p:cNvPr>
                <p:cNvSpPr/>
                <p:nvPr/>
              </p:nvSpPr>
              <p:spPr>
                <a:xfrm>
                  <a:off x="5821680" y="3596640"/>
                  <a:ext cx="710183" cy="710184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5" name="object 25">
                  <a:extLst>
                    <a:ext uri="{FF2B5EF4-FFF2-40B4-BE49-F238E27FC236}">
                      <a16:creationId xmlns:a16="http://schemas.microsoft.com/office/drawing/2014/main" id="{9E3099F9-D8F6-B208-EB87-6E7D0E56F13E}"/>
                    </a:ext>
                  </a:extLst>
                </p:cNvPr>
                <p:cNvSpPr/>
                <p:nvPr/>
              </p:nvSpPr>
              <p:spPr>
                <a:xfrm>
                  <a:off x="5046116" y="3913708"/>
                  <a:ext cx="2218055" cy="80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8054" h="80010">
                      <a:moveTo>
                        <a:pt x="101600" y="25400"/>
                      </a:moveTo>
                      <a:lnTo>
                        <a:pt x="0" y="25400"/>
                      </a:lnTo>
                      <a:lnTo>
                        <a:pt x="0" y="50800"/>
                      </a:lnTo>
                      <a:lnTo>
                        <a:pt x="101600" y="50800"/>
                      </a:lnTo>
                      <a:lnTo>
                        <a:pt x="101600" y="25400"/>
                      </a:lnTo>
                      <a:close/>
                    </a:path>
                    <a:path w="2218054" h="80010">
                      <a:moveTo>
                        <a:pt x="279400" y="25400"/>
                      </a:moveTo>
                      <a:lnTo>
                        <a:pt x="177800" y="25400"/>
                      </a:lnTo>
                      <a:lnTo>
                        <a:pt x="177800" y="50800"/>
                      </a:lnTo>
                      <a:lnTo>
                        <a:pt x="279400" y="50800"/>
                      </a:lnTo>
                      <a:lnTo>
                        <a:pt x="279400" y="25400"/>
                      </a:lnTo>
                      <a:close/>
                    </a:path>
                    <a:path w="2218054" h="80010">
                      <a:moveTo>
                        <a:pt x="457200" y="25400"/>
                      </a:moveTo>
                      <a:lnTo>
                        <a:pt x="355600" y="25400"/>
                      </a:lnTo>
                      <a:lnTo>
                        <a:pt x="355600" y="50800"/>
                      </a:lnTo>
                      <a:lnTo>
                        <a:pt x="457200" y="50800"/>
                      </a:lnTo>
                      <a:lnTo>
                        <a:pt x="457200" y="25400"/>
                      </a:lnTo>
                      <a:close/>
                    </a:path>
                    <a:path w="2218054" h="80010">
                      <a:moveTo>
                        <a:pt x="635000" y="25400"/>
                      </a:moveTo>
                      <a:lnTo>
                        <a:pt x="533400" y="25400"/>
                      </a:lnTo>
                      <a:lnTo>
                        <a:pt x="533400" y="50800"/>
                      </a:lnTo>
                      <a:lnTo>
                        <a:pt x="635000" y="50800"/>
                      </a:lnTo>
                      <a:lnTo>
                        <a:pt x="635000" y="25400"/>
                      </a:lnTo>
                      <a:close/>
                    </a:path>
                    <a:path w="2218054" h="80010">
                      <a:moveTo>
                        <a:pt x="775614" y="38100"/>
                      </a:moveTo>
                      <a:lnTo>
                        <a:pt x="750214" y="25400"/>
                      </a:lnTo>
                      <a:lnTo>
                        <a:pt x="699414" y="0"/>
                      </a:lnTo>
                      <a:lnTo>
                        <a:pt x="699414" y="76200"/>
                      </a:lnTo>
                      <a:lnTo>
                        <a:pt x="750214" y="50800"/>
                      </a:lnTo>
                      <a:lnTo>
                        <a:pt x="775614" y="38100"/>
                      </a:lnTo>
                      <a:close/>
                    </a:path>
                    <a:path w="2218054" h="80010">
                      <a:moveTo>
                        <a:pt x="1585455" y="25958"/>
                      </a:moveTo>
                      <a:lnTo>
                        <a:pt x="1483855" y="25400"/>
                      </a:lnTo>
                      <a:lnTo>
                        <a:pt x="1483702" y="50800"/>
                      </a:lnTo>
                      <a:lnTo>
                        <a:pt x="1585302" y="51358"/>
                      </a:lnTo>
                      <a:lnTo>
                        <a:pt x="1585455" y="25958"/>
                      </a:lnTo>
                      <a:close/>
                    </a:path>
                    <a:path w="2218054" h="80010">
                      <a:moveTo>
                        <a:pt x="1763255" y="26924"/>
                      </a:moveTo>
                      <a:lnTo>
                        <a:pt x="1661655" y="26365"/>
                      </a:lnTo>
                      <a:lnTo>
                        <a:pt x="1661515" y="51765"/>
                      </a:lnTo>
                      <a:lnTo>
                        <a:pt x="1763115" y="52324"/>
                      </a:lnTo>
                      <a:lnTo>
                        <a:pt x="1763255" y="26924"/>
                      </a:lnTo>
                      <a:close/>
                    </a:path>
                    <a:path w="2218054" h="80010">
                      <a:moveTo>
                        <a:pt x="1941042" y="27889"/>
                      </a:moveTo>
                      <a:lnTo>
                        <a:pt x="1839442" y="27330"/>
                      </a:lnTo>
                      <a:lnTo>
                        <a:pt x="1839302" y="52730"/>
                      </a:lnTo>
                      <a:lnTo>
                        <a:pt x="1940902" y="53289"/>
                      </a:lnTo>
                      <a:lnTo>
                        <a:pt x="1941042" y="27889"/>
                      </a:lnTo>
                      <a:close/>
                    </a:path>
                    <a:path w="2218054" h="80010">
                      <a:moveTo>
                        <a:pt x="2118842" y="28854"/>
                      </a:moveTo>
                      <a:lnTo>
                        <a:pt x="2017242" y="28295"/>
                      </a:lnTo>
                      <a:lnTo>
                        <a:pt x="2017102" y="53695"/>
                      </a:lnTo>
                      <a:lnTo>
                        <a:pt x="2118703" y="54254"/>
                      </a:lnTo>
                      <a:lnTo>
                        <a:pt x="2118842" y="28854"/>
                      </a:lnTo>
                      <a:close/>
                    </a:path>
                    <a:path w="2218054" h="80010">
                      <a:moveTo>
                        <a:pt x="2218055" y="42087"/>
                      </a:moveTo>
                      <a:lnTo>
                        <a:pt x="2142058" y="3581"/>
                      </a:lnTo>
                      <a:lnTo>
                        <a:pt x="2141651" y="79781"/>
                      </a:lnTo>
                      <a:lnTo>
                        <a:pt x="2218055" y="4208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2" name="object 26">
                <a:extLst>
                  <a:ext uri="{FF2B5EF4-FFF2-40B4-BE49-F238E27FC236}">
                    <a16:creationId xmlns:a16="http://schemas.microsoft.com/office/drawing/2014/main" id="{AD34616E-DEEB-46E1-57A2-C930759AE0EA}"/>
                  </a:ext>
                </a:extLst>
              </p:cNvPr>
              <p:cNvSpPr txBox="1"/>
              <p:nvPr/>
            </p:nvSpPr>
            <p:spPr>
              <a:xfrm>
                <a:off x="7099325" y="3796535"/>
                <a:ext cx="975779" cy="437299"/>
              </a:xfrm>
              <a:prstGeom prst="rect">
                <a:avLst/>
              </a:prstGeom>
            </p:spPr>
            <p:txBody>
              <a:bodyPr vert="horz" wrap="square" lIns="0" tIns="26670" rIns="0" bIns="0" rtlCol="0">
                <a:spAutoFit/>
              </a:bodyPr>
              <a:lstStyle/>
              <a:p>
                <a:pPr marL="63500" marR="5080" indent="-51435">
                  <a:lnSpc>
                    <a:spcPts val="1610"/>
                  </a:lnSpc>
                  <a:spcBef>
                    <a:spcPts val="210"/>
                  </a:spcBef>
                </a:pPr>
                <a:r>
                  <a:rPr sz="1400" b="1" spc="-5" dirty="0">
                    <a:cs typeface="Arial"/>
                  </a:rPr>
                  <a:t>Azure</a:t>
                </a:r>
                <a:r>
                  <a:rPr sz="1400" b="1" spc="-75" dirty="0">
                    <a:cs typeface="Arial"/>
                  </a:rPr>
                  <a:t> </a:t>
                </a:r>
                <a:r>
                  <a:rPr sz="1400" b="1" spc="-5" dirty="0">
                    <a:cs typeface="Arial"/>
                  </a:rPr>
                  <a:t>SQL  Database</a:t>
                </a:r>
                <a:endParaRPr sz="1400" b="1">
                  <a:cs typeface="Arial"/>
                </a:endParaRPr>
              </a:p>
            </p:txBody>
          </p:sp>
          <p:grpSp>
            <p:nvGrpSpPr>
              <p:cNvPr id="43" name="object 27">
                <a:extLst>
                  <a:ext uri="{FF2B5EF4-FFF2-40B4-BE49-F238E27FC236}">
                    <a16:creationId xmlns:a16="http://schemas.microsoft.com/office/drawing/2014/main" id="{ECF82291-A799-C722-B982-D0EDB6A4048C}"/>
                  </a:ext>
                </a:extLst>
              </p:cNvPr>
              <p:cNvGrpSpPr/>
              <p:nvPr/>
            </p:nvGrpSpPr>
            <p:grpSpPr>
              <a:xfrm>
                <a:off x="8228673" y="2298227"/>
                <a:ext cx="1381125" cy="1811655"/>
                <a:chOff x="8223936" y="2910624"/>
                <a:chExt cx="1381125" cy="1811655"/>
              </a:xfrm>
              <a:noFill/>
            </p:grpSpPr>
            <p:sp>
              <p:nvSpPr>
                <p:cNvPr id="62" name="object 28">
                  <a:extLst>
                    <a:ext uri="{FF2B5EF4-FFF2-40B4-BE49-F238E27FC236}">
                      <a16:creationId xmlns:a16="http://schemas.microsoft.com/office/drawing/2014/main" id="{7BC230A7-2385-6C2E-D9B6-0D6259522FD6}"/>
                    </a:ext>
                  </a:extLst>
                </p:cNvPr>
                <p:cNvSpPr/>
                <p:nvPr/>
              </p:nvSpPr>
              <p:spPr>
                <a:xfrm>
                  <a:off x="8227111" y="2913799"/>
                  <a:ext cx="1374775" cy="1805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775" h="1805304">
                      <a:moveTo>
                        <a:pt x="1145438" y="0"/>
                      </a:moveTo>
                      <a:lnTo>
                        <a:pt x="229095" y="0"/>
                      </a:lnTo>
                      <a:lnTo>
                        <a:pt x="182923" y="4654"/>
                      </a:lnTo>
                      <a:lnTo>
                        <a:pt x="139919" y="18002"/>
                      </a:lnTo>
                      <a:lnTo>
                        <a:pt x="101004" y="39124"/>
                      </a:lnTo>
                      <a:lnTo>
                        <a:pt x="67098" y="67098"/>
                      </a:lnTo>
                      <a:lnTo>
                        <a:pt x="39124" y="101004"/>
                      </a:lnTo>
                      <a:lnTo>
                        <a:pt x="18002" y="139919"/>
                      </a:lnTo>
                      <a:lnTo>
                        <a:pt x="4654" y="182923"/>
                      </a:lnTo>
                      <a:lnTo>
                        <a:pt x="0" y="229095"/>
                      </a:lnTo>
                      <a:lnTo>
                        <a:pt x="0" y="1575625"/>
                      </a:lnTo>
                      <a:lnTo>
                        <a:pt x="4654" y="1621797"/>
                      </a:lnTo>
                      <a:lnTo>
                        <a:pt x="18002" y="1664801"/>
                      </a:lnTo>
                      <a:lnTo>
                        <a:pt x="39124" y="1703716"/>
                      </a:lnTo>
                      <a:lnTo>
                        <a:pt x="67098" y="1737621"/>
                      </a:lnTo>
                      <a:lnTo>
                        <a:pt x="101004" y="1765596"/>
                      </a:lnTo>
                      <a:lnTo>
                        <a:pt x="139919" y="1786717"/>
                      </a:lnTo>
                      <a:lnTo>
                        <a:pt x="182923" y="1800066"/>
                      </a:lnTo>
                      <a:lnTo>
                        <a:pt x="229095" y="1804720"/>
                      </a:lnTo>
                      <a:lnTo>
                        <a:pt x="1145438" y="1804720"/>
                      </a:lnTo>
                      <a:lnTo>
                        <a:pt x="1191610" y="1800066"/>
                      </a:lnTo>
                      <a:lnTo>
                        <a:pt x="1234614" y="1786717"/>
                      </a:lnTo>
                      <a:lnTo>
                        <a:pt x="1273529" y="1765596"/>
                      </a:lnTo>
                      <a:lnTo>
                        <a:pt x="1307434" y="1737621"/>
                      </a:lnTo>
                      <a:lnTo>
                        <a:pt x="1335408" y="1703716"/>
                      </a:lnTo>
                      <a:lnTo>
                        <a:pt x="1356530" y="1664801"/>
                      </a:lnTo>
                      <a:lnTo>
                        <a:pt x="1369879" y="1621797"/>
                      </a:lnTo>
                      <a:lnTo>
                        <a:pt x="1374533" y="1575625"/>
                      </a:lnTo>
                      <a:lnTo>
                        <a:pt x="1374533" y="229095"/>
                      </a:lnTo>
                      <a:lnTo>
                        <a:pt x="1369879" y="182923"/>
                      </a:lnTo>
                      <a:lnTo>
                        <a:pt x="1356530" y="139919"/>
                      </a:lnTo>
                      <a:lnTo>
                        <a:pt x="1335408" y="101004"/>
                      </a:lnTo>
                      <a:lnTo>
                        <a:pt x="1307434" y="67098"/>
                      </a:lnTo>
                      <a:lnTo>
                        <a:pt x="1273529" y="39124"/>
                      </a:lnTo>
                      <a:lnTo>
                        <a:pt x="1234614" y="18002"/>
                      </a:lnTo>
                      <a:lnTo>
                        <a:pt x="1191610" y="4654"/>
                      </a:lnTo>
                      <a:lnTo>
                        <a:pt x="1145438" y="0"/>
                      </a:lnTo>
                      <a:close/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3" name="object 29">
                  <a:extLst>
                    <a:ext uri="{FF2B5EF4-FFF2-40B4-BE49-F238E27FC236}">
                      <a16:creationId xmlns:a16="http://schemas.microsoft.com/office/drawing/2014/main" id="{26AAF6AA-111D-C4D1-CBAA-108B66BB23F7}"/>
                    </a:ext>
                  </a:extLst>
                </p:cNvPr>
                <p:cNvSpPr/>
                <p:nvPr/>
              </p:nvSpPr>
              <p:spPr>
                <a:xfrm>
                  <a:off x="8227111" y="2913799"/>
                  <a:ext cx="1374775" cy="1805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775" h="1805304">
                      <a:moveTo>
                        <a:pt x="0" y="229094"/>
                      </a:moveTo>
                      <a:lnTo>
                        <a:pt x="4654" y="182923"/>
                      </a:lnTo>
                      <a:lnTo>
                        <a:pt x="18003" y="139920"/>
                      </a:lnTo>
                      <a:lnTo>
                        <a:pt x="39125" y="101005"/>
                      </a:lnTo>
                      <a:lnTo>
                        <a:pt x="67100" y="67100"/>
                      </a:lnTo>
                      <a:lnTo>
                        <a:pt x="101005" y="39125"/>
                      </a:lnTo>
                      <a:lnTo>
                        <a:pt x="139920" y="18003"/>
                      </a:lnTo>
                      <a:lnTo>
                        <a:pt x="182923" y="4654"/>
                      </a:lnTo>
                      <a:lnTo>
                        <a:pt x="229094" y="0"/>
                      </a:lnTo>
                      <a:lnTo>
                        <a:pt x="1145440" y="0"/>
                      </a:lnTo>
                      <a:lnTo>
                        <a:pt x="1191612" y="4654"/>
                      </a:lnTo>
                      <a:lnTo>
                        <a:pt x="1234615" y="18003"/>
                      </a:lnTo>
                      <a:lnTo>
                        <a:pt x="1273530" y="39125"/>
                      </a:lnTo>
                      <a:lnTo>
                        <a:pt x="1307434" y="67100"/>
                      </a:lnTo>
                      <a:lnTo>
                        <a:pt x="1335407" y="101005"/>
                      </a:lnTo>
                      <a:lnTo>
                        <a:pt x="1356528" y="139920"/>
                      </a:lnTo>
                      <a:lnTo>
                        <a:pt x="1369876" y="182923"/>
                      </a:lnTo>
                      <a:lnTo>
                        <a:pt x="1374530" y="229094"/>
                      </a:lnTo>
                      <a:lnTo>
                        <a:pt x="1374530" y="1575630"/>
                      </a:lnTo>
                      <a:lnTo>
                        <a:pt x="1369876" y="1621799"/>
                      </a:lnTo>
                      <a:lnTo>
                        <a:pt x="1356528" y="1664801"/>
                      </a:lnTo>
                      <a:lnTo>
                        <a:pt x="1335407" y="1703716"/>
                      </a:lnTo>
                      <a:lnTo>
                        <a:pt x="1307434" y="1737620"/>
                      </a:lnTo>
                      <a:lnTo>
                        <a:pt x="1273530" y="1765595"/>
                      </a:lnTo>
                      <a:lnTo>
                        <a:pt x="1234615" y="1786717"/>
                      </a:lnTo>
                      <a:lnTo>
                        <a:pt x="1191612" y="1800066"/>
                      </a:lnTo>
                      <a:lnTo>
                        <a:pt x="1145440" y="1804721"/>
                      </a:lnTo>
                      <a:lnTo>
                        <a:pt x="229094" y="1804721"/>
                      </a:lnTo>
                      <a:lnTo>
                        <a:pt x="182923" y="1800066"/>
                      </a:lnTo>
                      <a:lnTo>
                        <a:pt x="139920" y="1786717"/>
                      </a:lnTo>
                      <a:lnTo>
                        <a:pt x="101005" y="1765595"/>
                      </a:lnTo>
                      <a:lnTo>
                        <a:pt x="67100" y="1737620"/>
                      </a:lnTo>
                      <a:lnTo>
                        <a:pt x="39125" y="1703716"/>
                      </a:lnTo>
                      <a:lnTo>
                        <a:pt x="18003" y="1664801"/>
                      </a:lnTo>
                      <a:lnTo>
                        <a:pt x="4654" y="1621799"/>
                      </a:lnTo>
                      <a:lnTo>
                        <a:pt x="0" y="1575630"/>
                      </a:lnTo>
                      <a:lnTo>
                        <a:pt x="0" y="229094"/>
                      </a:lnTo>
                      <a:close/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4" name="object 30">
                <a:extLst>
                  <a:ext uri="{FF2B5EF4-FFF2-40B4-BE49-F238E27FC236}">
                    <a16:creationId xmlns:a16="http://schemas.microsoft.com/office/drawing/2014/main" id="{EF5944EF-86B7-845B-44F7-6849F2E102BE}"/>
                  </a:ext>
                </a:extLst>
              </p:cNvPr>
              <p:cNvSpPr txBox="1"/>
              <p:nvPr/>
            </p:nvSpPr>
            <p:spPr>
              <a:xfrm>
                <a:off x="8615108" y="2400551"/>
                <a:ext cx="710183" cy="2282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b="1" spc="-5" dirty="0">
                    <a:cs typeface="Arial"/>
                  </a:rPr>
                  <a:t>Publish</a:t>
                </a:r>
                <a:endParaRPr sz="1400" b="1">
                  <a:cs typeface="Arial"/>
                </a:endParaRPr>
              </a:p>
            </p:txBody>
          </p:sp>
          <p:sp>
            <p:nvSpPr>
              <p:cNvPr id="45" name="object 31">
                <a:extLst>
                  <a:ext uri="{FF2B5EF4-FFF2-40B4-BE49-F238E27FC236}">
                    <a16:creationId xmlns:a16="http://schemas.microsoft.com/office/drawing/2014/main" id="{A00BD529-5BD6-3E15-3205-9F193E7CE82E}"/>
                  </a:ext>
                </a:extLst>
              </p:cNvPr>
              <p:cNvSpPr/>
              <p:nvPr/>
            </p:nvSpPr>
            <p:spPr>
              <a:xfrm>
                <a:off x="1089825" y="4438138"/>
                <a:ext cx="585215" cy="585216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46" name="object 32">
                <a:extLst>
                  <a:ext uri="{FF2B5EF4-FFF2-40B4-BE49-F238E27FC236}">
                    <a16:creationId xmlns:a16="http://schemas.microsoft.com/office/drawing/2014/main" id="{0B02426F-EF7A-5F56-DFEB-11A0EE5794CE}"/>
                  </a:ext>
                </a:extLst>
              </p:cNvPr>
              <p:cNvGrpSpPr/>
              <p:nvPr/>
            </p:nvGrpSpPr>
            <p:grpSpPr>
              <a:xfrm>
                <a:off x="998128" y="1696769"/>
                <a:ext cx="10135870" cy="3558540"/>
                <a:chOff x="993391" y="2309166"/>
                <a:chExt cx="10135870" cy="3558540"/>
              </a:xfrm>
            </p:grpSpPr>
            <p:sp>
              <p:nvSpPr>
                <p:cNvPr id="56" name="object 33">
                  <a:extLst>
                    <a:ext uri="{FF2B5EF4-FFF2-40B4-BE49-F238E27FC236}">
                      <a16:creationId xmlns:a16="http://schemas.microsoft.com/office/drawing/2014/main" id="{C83B8655-F3DA-3993-BFF9-2E67061836C8}"/>
                    </a:ext>
                  </a:extLst>
                </p:cNvPr>
                <p:cNvSpPr/>
                <p:nvPr/>
              </p:nvSpPr>
              <p:spPr>
                <a:xfrm>
                  <a:off x="993391" y="2309166"/>
                  <a:ext cx="983020" cy="589812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7" name="object 34">
                  <a:extLst>
                    <a:ext uri="{FF2B5EF4-FFF2-40B4-BE49-F238E27FC236}">
                      <a16:creationId xmlns:a16="http://schemas.microsoft.com/office/drawing/2014/main" id="{59659724-0018-8D5B-7112-C44C715060A4}"/>
                    </a:ext>
                  </a:extLst>
                </p:cNvPr>
                <p:cNvSpPr/>
                <p:nvPr/>
              </p:nvSpPr>
              <p:spPr>
                <a:xfrm>
                  <a:off x="8610600" y="3563111"/>
                  <a:ext cx="710183" cy="710183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8" name="object 35">
                  <a:extLst>
                    <a:ext uri="{FF2B5EF4-FFF2-40B4-BE49-F238E27FC236}">
                      <a16:creationId xmlns:a16="http://schemas.microsoft.com/office/drawing/2014/main" id="{3456A670-FDE1-7392-E153-7CAE69941E01}"/>
                    </a:ext>
                  </a:extLst>
                </p:cNvPr>
                <p:cNvSpPr/>
                <p:nvPr/>
              </p:nvSpPr>
              <p:spPr>
                <a:xfrm>
                  <a:off x="7886510" y="3875049"/>
                  <a:ext cx="2424430" cy="8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29" h="81279">
                      <a:moveTo>
                        <a:pt x="101803" y="25768"/>
                      </a:moveTo>
                      <a:lnTo>
                        <a:pt x="203" y="24955"/>
                      </a:lnTo>
                      <a:lnTo>
                        <a:pt x="0" y="50355"/>
                      </a:lnTo>
                      <a:lnTo>
                        <a:pt x="101600" y="51168"/>
                      </a:lnTo>
                      <a:lnTo>
                        <a:pt x="101803" y="25768"/>
                      </a:lnTo>
                      <a:close/>
                    </a:path>
                    <a:path w="2424429" h="81279">
                      <a:moveTo>
                        <a:pt x="279603" y="27190"/>
                      </a:moveTo>
                      <a:lnTo>
                        <a:pt x="178003" y="26377"/>
                      </a:lnTo>
                      <a:lnTo>
                        <a:pt x="177800" y="51777"/>
                      </a:lnTo>
                      <a:lnTo>
                        <a:pt x="279400" y="52590"/>
                      </a:lnTo>
                      <a:lnTo>
                        <a:pt x="279603" y="27190"/>
                      </a:lnTo>
                      <a:close/>
                    </a:path>
                    <a:path w="2424429" h="81279">
                      <a:moveTo>
                        <a:pt x="457390" y="28625"/>
                      </a:moveTo>
                      <a:lnTo>
                        <a:pt x="355790" y="27800"/>
                      </a:lnTo>
                      <a:lnTo>
                        <a:pt x="355587" y="53200"/>
                      </a:lnTo>
                      <a:lnTo>
                        <a:pt x="457187" y="54013"/>
                      </a:lnTo>
                      <a:lnTo>
                        <a:pt x="457390" y="28625"/>
                      </a:lnTo>
                      <a:close/>
                    </a:path>
                    <a:path w="2424429" h="81279">
                      <a:moveTo>
                        <a:pt x="635190" y="30048"/>
                      </a:moveTo>
                      <a:lnTo>
                        <a:pt x="533590" y="29235"/>
                      </a:lnTo>
                      <a:lnTo>
                        <a:pt x="533387" y="54635"/>
                      </a:lnTo>
                      <a:lnTo>
                        <a:pt x="634987" y="55448"/>
                      </a:lnTo>
                      <a:lnTo>
                        <a:pt x="635190" y="30048"/>
                      </a:lnTo>
                      <a:close/>
                    </a:path>
                    <a:path w="2424429" h="81279">
                      <a:moveTo>
                        <a:pt x="724433" y="43459"/>
                      </a:moveTo>
                      <a:lnTo>
                        <a:pt x="648538" y="4749"/>
                      </a:lnTo>
                      <a:lnTo>
                        <a:pt x="647928" y="80949"/>
                      </a:lnTo>
                      <a:lnTo>
                        <a:pt x="724433" y="43459"/>
                      </a:lnTo>
                      <a:close/>
                    </a:path>
                    <a:path w="2424429" h="81279">
                      <a:moveTo>
                        <a:pt x="1534287" y="55562"/>
                      </a:moveTo>
                      <a:lnTo>
                        <a:pt x="1534134" y="30162"/>
                      </a:lnTo>
                      <a:lnTo>
                        <a:pt x="1432534" y="30759"/>
                      </a:lnTo>
                      <a:lnTo>
                        <a:pt x="1432687" y="56159"/>
                      </a:lnTo>
                      <a:lnTo>
                        <a:pt x="1534287" y="55562"/>
                      </a:lnTo>
                      <a:close/>
                    </a:path>
                    <a:path w="2424429" h="81279">
                      <a:moveTo>
                        <a:pt x="1712074" y="54521"/>
                      </a:moveTo>
                      <a:lnTo>
                        <a:pt x="1711934" y="29121"/>
                      </a:lnTo>
                      <a:lnTo>
                        <a:pt x="1610334" y="29718"/>
                      </a:lnTo>
                      <a:lnTo>
                        <a:pt x="1610474" y="55118"/>
                      </a:lnTo>
                      <a:lnTo>
                        <a:pt x="1712074" y="54521"/>
                      </a:lnTo>
                      <a:close/>
                    </a:path>
                    <a:path w="2424429" h="81279">
                      <a:moveTo>
                        <a:pt x="1889874" y="53479"/>
                      </a:moveTo>
                      <a:lnTo>
                        <a:pt x="1889721" y="28079"/>
                      </a:lnTo>
                      <a:lnTo>
                        <a:pt x="1788121" y="28676"/>
                      </a:lnTo>
                      <a:lnTo>
                        <a:pt x="1788274" y="54076"/>
                      </a:lnTo>
                      <a:lnTo>
                        <a:pt x="1889874" y="53479"/>
                      </a:lnTo>
                      <a:close/>
                    </a:path>
                    <a:path w="2424429" h="81279">
                      <a:moveTo>
                        <a:pt x="2067674" y="52438"/>
                      </a:moveTo>
                      <a:lnTo>
                        <a:pt x="2067521" y="27038"/>
                      </a:lnTo>
                      <a:lnTo>
                        <a:pt x="1965921" y="27635"/>
                      </a:lnTo>
                      <a:lnTo>
                        <a:pt x="1966074" y="53035"/>
                      </a:lnTo>
                      <a:lnTo>
                        <a:pt x="2067674" y="52438"/>
                      </a:lnTo>
                      <a:close/>
                    </a:path>
                    <a:path w="2424429" h="81279">
                      <a:moveTo>
                        <a:pt x="2245474" y="51396"/>
                      </a:moveTo>
                      <a:lnTo>
                        <a:pt x="2245322" y="25996"/>
                      </a:lnTo>
                      <a:lnTo>
                        <a:pt x="2143722" y="26593"/>
                      </a:lnTo>
                      <a:lnTo>
                        <a:pt x="2143874" y="51993"/>
                      </a:lnTo>
                      <a:lnTo>
                        <a:pt x="2245474" y="51396"/>
                      </a:lnTo>
                      <a:close/>
                    </a:path>
                    <a:path w="2424429" h="81279">
                      <a:moveTo>
                        <a:pt x="2423960" y="37655"/>
                      </a:moveTo>
                      <a:lnTo>
                        <a:pt x="2398928" y="25323"/>
                      </a:lnTo>
                      <a:lnTo>
                        <a:pt x="2347544" y="0"/>
                      </a:lnTo>
                      <a:lnTo>
                        <a:pt x="2347684" y="25400"/>
                      </a:lnTo>
                      <a:lnTo>
                        <a:pt x="2321522" y="25552"/>
                      </a:lnTo>
                      <a:lnTo>
                        <a:pt x="2321661" y="50952"/>
                      </a:lnTo>
                      <a:lnTo>
                        <a:pt x="2347836" y="50800"/>
                      </a:lnTo>
                      <a:lnTo>
                        <a:pt x="2347988" y="76200"/>
                      </a:lnTo>
                      <a:lnTo>
                        <a:pt x="2423960" y="37655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9" name="object 36">
                  <a:extLst>
                    <a:ext uri="{FF2B5EF4-FFF2-40B4-BE49-F238E27FC236}">
                      <a16:creationId xmlns:a16="http://schemas.microsoft.com/office/drawing/2014/main" id="{04F36041-D582-B65B-5915-2BDA7C7A1138}"/>
                    </a:ext>
                  </a:extLst>
                </p:cNvPr>
                <p:cNvSpPr/>
                <p:nvPr/>
              </p:nvSpPr>
              <p:spPr>
                <a:xfrm>
                  <a:off x="10296232" y="3503316"/>
                  <a:ext cx="832573" cy="832577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0" name="object 37">
                  <a:extLst>
                    <a:ext uri="{FF2B5EF4-FFF2-40B4-BE49-F238E27FC236}">
                      <a16:creationId xmlns:a16="http://schemas.microsoft.com/office/drawing/2014/main" id="{D45C3D28-80BC-57AC-1A83-8AEE651F21CA}"/>
                    </a:ext>
                  </a:extLst>
                </p:cNvPr>
                <p:cNvSpPr/>
                <p:nvPr/>
              </p:nvSpPr>
              <p:spPr>
                <a:xfrm>
                  <a:off x="7178039" y="3557015"/>
                  <a:ext cx="710183" cy="710184"/>
                </a:xfrm>
                <a:prstGeom prst="rect">
                  <a:avLst/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1" name="object 38">
                  <a:extLst>
                    <a:ext uri="{FF2B5EF4-FFF2-40B4-BE49-F238E27FC236}">
                      <a16:creationId xmlns:a16="http://schemas.microsoft.com/office/drawing/2014/main" id="{6D707EAB-2DEB-4A6A-1B97-35913486C97F}"/>
                    </a:ext>
                  </a:extLst>
                </p:cNvPr>
                <p:cNvSpPr/>
                <p:nvPr/>
              </p:nvSpPr>
              <p:spPr>
                <a:xfrm>
                  <a:off x="7263383" y="5154167"/>
                  <a:ext cx="710183" cy="713232"/>
                </a:xfrm>
                <a:prstGeom prst="rect">
                  <a:avLst/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7" name="object 40">
                <a:extLst>
                  <a:ext uri="{FF2B5EF4-FFF2-40B4-BE49-F238E27FC236}">
                    <a16:creationId xmlns:a16="http://schemas.microsoft.com/office/drawing/2014/main" id="{E6CA66EE-775D-7C0D-0295-BABCB089B9A5}"/>
                  </a:ext>
                </a:extLst>
              </p:cNvPr>
              <p:cNvSpPr txBox="1"/>
              <p:nvPr/>
            </p:nvSpPr>
            <p:spPr>
              <a:xfrm>
                <a:off x="7161339" y="5259575"/>
                <a:ext cx="913765" cy="873125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 marR="5080" algn="ctr">
                  <a:lnSpc>
                    <a:spcPct val="99000"/>
                  </a:lnSpc>
                  <a:spcBef>
                    <a:spcPts val="114"/>
                  </a:spcBef>
                </a:pPr>
                <a:r>
                  <a:rPr sz="1400" b="1" spc="-5" dirty="0">
                    <a:cs typeface="Arial"/>
                  </a:rPr>
                  <a:t>Azure</a:t>
                </a:r>
                <a:r>
                  <a:rPr sz="1400" b="1" spc="-80" dirty="0">
                    <a:cs typeface="Arial"/>
                  </a:rPr>
                  <a:t> </a:t>
                </a:r>
                <a:r>
                  <a:rPr sz="1400" b="1" spc="-5" dirty="0">
                    <a:cs typeface="Arial"/>
                  </a:rPr>
                  <a:t>Data  Lake  Storage  Gen2</a:t>
                </a:r>
                <a:endParaRPr sz="1400" b="1">
                  <a:cs typeface="Arial"/>
                </a:endParaRPr>
              </a:p>
            </p:txBody>
          </p:sp>
          <p:grpSp>
            <p:nvGrpSpPr>
              <p:cNvPr id="48" name="object 41">
                <a:extLst>
                  <a:ext uri="{FF2B5EF4-FFF2-40B4-BE49-F238E27FC236}">
                    <a16:creationId xmlns:a16="http://schemas.microsoft.com/office/drawing/2014/main" id="{1B7F86D0-4DFF-19EA-D0A7-6C2F893A30D5}"/>
                  </a:ext>
                </a:extLst>
              </p:cNvPr>
              <p:cNvGrpSpPr/>
              <p:nvPr/>
            </p:nvGrpSpPr>
            <p:grpSpPr>
              <a:xfrm>
                <a:off x="4689309" y="1064003"/>
                <a:ext cx="4636770" cy="4160520"/>
                <a:chOff x="4684572" y="1676400"/>
                <a:chExt cx="4636770" cy="4160520"/>
              </a:xfrm>
            </p:grpSpPr>
            <p:sp>
              <p:nvSpPr>
                <p:cNvPr id="50" name="object 42">
                  <a:extLst>
                    <a:ext uri="{FF2B5EF4-FFF2-40B4-BE49-F238E27FC236}">
                      <a16:creationId xmlns:a16="http://schemas.microsoft.com/office/drawing/2014/main" id="{F48487B0-E598-7962-2538-8F97604E99C3}"/>
                    </a:ext>
                  </a:extLst>
                </p:cNvPr>
                <p:cNvSpPr/>
                <p:nvPr/>
              </p:nvSpPr>
              <p:spPr>
                <a:xfrm>
                  <a:off x="6518402" y="3946397"/>
                  <a:ext cx="2188210" cy="160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209" h="1603375">
                      <a:moveTo>
                        <a:pt x="66255" y="91922"/>
                      </a:moveTo>
                      <a:lnTo>
                        <a:pt x="22987" y="0"/>
                      </a:lnTo>
                      <a:lnTo>
                        <a:pt x="0" y="10820"/>
                      </a:lnTo>
                      <a:lnTo>
                        <a:pt x="43294" y="102743"/>
                      </a:lnTo>
                      <a:lnTo>
                        <a:pt x="66255" y="91922"/>
                      </a:lnTo>
                      <a:close/>
                    </a:path>
                    <a:path w="2188209" h="1603375">
                      <a:moveTo>
                        <a:pt x="142011" y="252780"/>
                      </a:moveTo>
                      <a:lnTo>
                        <a:pt x="98729" y="160858"/>
                      </a:lnTo>
                      <a:lnTo>
                        <a:pt x="75755" y="171678"/>
                      </a:lnTo>
                      <a:lnTo>
                        <a:pt x="119037" y="263601"/>
                      </a:lnTo>
                      <a:lnTo>
                        <a:pt x="142011" y="252780"/>
                      </a:lnTo>
                      <a:close/>
                    </a:path>
                    <a:path w="2188209" h="1603375">
                      <a:moveTo>
                        <a:pt x="217754" y="413639"/>
                      </a:moveTo>
                      <a:lnTo>
                        <a:pt x="174472" y="321729"/>
                      </a:lnTo>
                      <a:lnTo>
                        <a:pt x="151498" y="332549"/>
                      </a:lnTo>
                      <a:lnTo>
                        <a:pt x="194779" y="424459"/>
                      </a:lnTo>
                      <a:lnTo>
                        <a:pt x="217754" y="413639"/>
                      </a:lnTo>
                      <a:close/>
                    </a:path>
                    <a:path w="2188209" h="1603375">
                      <a:moveTo>
                        <a:pt x="293497" y="574497"/>
                      </a:moveTo>
                      <a:lnTo>
                        <a:pt x="250215" y="482587"/>
                      </a:lnTo>
                      <a:lnTo>
                        <a:pt x="227241" y="493407"/>
                      </a:lnTo>
                      <a:lnTo>
                        <a:pt x="270522" y="585317"/>
                      </a:lnTo>
                      <a:lnTo>
                        <a:pt x="293497" y="574497"/>
                      </a:lnTo>
                      <a:close/>
                    </a:path>
                    <a:path w="2188209" h="1603375">
                      <a:moveTo>
                        <a:pt x="369239" y="735355"/>
                      </a:moveTo>
                      <a:lnTo>
                        <a:pt x="325958" y="643445"/>
                      </a:lnTo>
                      <a:lnTo>
                        <a:pt x="302983" y="654265"/>
                      </a:lnTo>
                      <a:lnTo>
                        <a:pt x="346265" y="746188"/>
                      </a:lnTo>
                      <a:lnTo>
                        <a:pt x="369239" y="735355"/>
                      </a:lnTo>
                      <a:close/>
                    </a:path>
                    <a:path w="2188209" h="1603375">
                      <a:moveTo>
                        <a:pt x="444982" y="896226"/>
                      </a:moveTo>
                      <a:lnTo>
                        <a:pt x="401701" y="804303"/>
                      </a:lnTo>
                      <a:lnTo>
                        <a:pt x="378726" y="815124"/>
                      </a:lnTo>
                      <a:lnTo>
                        <a:pt x="422008" y="907046"/>
                      </a:lnTo>
                      <a:lnTo>
                        <a:pt x="444982" y="896226"/>
                      </a:lnTo>
                      <a:close/>
                    </a:path>
                    <a:path w="2188209" h="1603375">
                      <a:moveTo>
                        <a:pt x="520725" y="1057084"/>
                      </a:moveTo>
                      <a:lnTo>
                        <a:pt x="477443" y="965161"/>
                      </a:lnTo>
                      <a:lnTo>
                        <a:pt x="454469" y="975982"/>
                      </a:lnTo>
                      <a:lnTo>
                        <a:pt x="497751" y="1067904"/>
                      </a:lnTo>
                      <a:lnTo>
                        <a:pt x="520725" y="1057084"/>
                      </a:lnTo>
                      <a:close/>
                    </a:path>
                    <a:path w="2188209" h="1603375">
                      <a:moveTo>
                        <a:pt x="596468" y="1217942"/>
                      </a:moveTo>
                      <a:lnTo>
                        <a:pt x="553186" y="1126020"/>
                      </a:lnTo>
                      <a:lnTo>
                        <a:pt x="530212" y="1136840"/>
                      </a:lnTo>
                      <a:lnTo>
                        <a:pt x="573493" y="1228763"/>
                      </a:lnTo>
                      <a:lnTo>
                        <a:pt x="596468" y="1217942"/>
                      </a:lnTo>
                      <a:close/>
                    </a:path>
                    <a:path w="2188209" h="1603375">
                      <a:moveTo>
                        <a:pt x="672223" y="1378800"/>
                      </a:moveTo>
                      <a:lnTo>
                        <a:pt x="628929" y="1286878"/>
                      </a:lnTo>
                      <a:lnTo>
                        <a:pt x="605955" y="1297698"/>
                      </a:lnTo>
                      <a:lnTo>
                        <a:pt x="649236" y="1389621"/>
                      </a:lnTo>
                      <a:lnTo>
                        <a:pt x="672223" y="1378800"/>
                      </a:lnTo>
                      <a:close/>
                    </a:path>
                    <a:path w="2188209" h="1603375">
                      <a:moveTo>
                        <a:pt x="747776" y="1479638"/>
                      </a:moveTo>
                      <a:lnTo>
                        <a:pt x="724789" y="1490459"/>
                      </a:lnTo>
                      <a:lnTo>
                        <a:pt x="704672" y="1447736"/>
                      </a:lnTo>
                      <a:lnTo>
                        <a:pt x="681697" y="1458556"/>
                      </a:lnTo>
                      <a:lnTo>
                        <a:pt x="701802" y="1501292"/>
                      </a:lnTo>
                      <a:lnTo>
                        <a:pt x="678840" y="1512100"/>
                      </a:lnTo>
                      <a:lnTo>
                        <a:pt x="745769" y="1564817"/>
                      </a:lnTo>
                      <a:lnTo>
                        <a:pt x="746988" y="1512773"/>
                      </a:lnTo>
                      <a:lnTo>
                        <a:pt x="747776" y="1479638"/>
                      </a:lnTo>
                      <a:close/>
                    </a:path>
                    <a:path w="2188209" h="1603375">
                      <a:moveTo>
                        <a:pt x="1555534" y="1552117"/>
                      </a:moveTo>
                      <a:lnTo>
                        <a:pt x="1453934" y="1552117"/>
                      </a:lnTo>
                      <a:lnTo>
                        <a:pt x="1453934" y="1577517"/>
                      </a:lnTo>
                      <a:lnTo>
                        <a:pt x="1555534" y="1577517"/>
                      </a:lnTo>
                      <a:lnTo>
                        <a:pt x="1555534" y="1552117"/>
                      </a:lnTo>
                      <a:close/>
                    </a:path>
                    <a:path w="2188209" h="1603375">
                      <a:moveTo>
                        <a:pt x="1733334" y="1552117"/>
                      </a:moveTo>
                      <a:lnTo>
                        <a:pt x="1631734" y="1552117"/>
                      </a:lnTo>
                      <a:lnTo>
                        <a:pt x="1631734" y="1577517"/>
                      </a:lnTo>
                      <a:lnTo>
                        <a:pt x="1733334" y="1577517"/>
                      </a:lnTo>
                      <a:lnTo>
                        <a:pt x="1733334" y="1552117"/>
                      </a:lnTo>
                      <a:close/>
                    </a:path>
                    <a:path w="2188209" h="1603375">
                      <a:moveTo>
                        <a:pt x="1911134" y="1552117"/>
                      </a:moveTo>
                      <a:lnTo>
                        <a:pt x="1809534" y="1552117"/>
                      </a:lnTo>
                      <a:lnTo>
                        <a:pt x="1809534" y="1577517"/>
                      </a:lnTo>
                      <a:lnTo>
                        <a:pt x="1911134" y="1577517"/>
                      </a:lnTo>
                      <a:lnTo>
                        <a:pt x="1911134" y="1552117"/>
                      </a:lnTo>
                      <a:close/>
                    </a:path>
                    <a:path w="2188209" h="1603375">
                      <a:moveTo>
                        <a:pt x="2088934" y="1552117"/>
                      </a:moveTo>
                      <a:lnTo>
                        <a:pt x="1987334" y="1552117"/>
                      </a:lnTo>
                      <a:lnTo>
                        <a:pt x="1987334" y="1577517"/>
                      </a:lnTo>
                      <a:lnTo>
                        <a:pt x="2088934" y="1577517"/>
                      </a:lnTo>
                      <a:lnTo>
                        <a:pt x="2088934" y="1552117"/>
                      </a:lnTo>
                      <a:close/>
                    </a:path>
                    <a:path w="2188209" h="1603375">
                      <a:moveTo>
                        <a:pt x="2188210" y="1564817"/>
                      </a:moveTo>
                      <a:lnTo>
                        <a:pt x="2112010" y="1526717"/>
                      </a:lnTo>
                      <a:lnTo>
                        <a:pt x="2112010" y="1602917"/>
                      </a:lnTo>
                      <a:lnTo>
                        <a:pt x="2188210" y="156481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" name="object 43">
                  <a:extLst>
                    <a:ext uri="{FF2B5EF4-FFF2-40B4-BE49-F238E27FC236}">
                      <a16:creationId xmlns:a16="http://schemas.microsoft.com/office/drawing/2014/main" id="{41268A0C-D686-4F93-8D95-DB73F41C0B0B}"/>
                    </a:ext>
                  </a:extLst>
                </p:cNvPr>
                <p:cNvSpPr/>
                <p:nvPr/>
              </p:nvSpPr>
              <p:spPr>
                <a:xfrm>
                  <a:off x="8610600" y="5126735"/>
                  <a:ext cx="710183" cy="710183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2" name="object 44">
                  <a:extLst>
                    <a:ext uri="{FF2B5EF4-FFF2-40B4-BE49-F238E27FC236}">
                      <a16:creationId xmlns:a16="http://schemas.microsoft.com/office/drawing/2014/main" id="{87F2E557-A980-6F9A-C735-841F42655BD6}"/>
                    </a:ext>
                  </a:extLst>
                </p:cNvPr>
                <p:cNvSpPr/>
                <p:nvPr/>
              </p:nvSpPr>
              <p:spPr>
                <a:xfrm>
                  <a:off x="5739384" y="1676400"/>
                  <a:ext cx="725424" cy="722376"/>
                </a:xfrm>
                <a:prstGeom prst="rect">
                  <a:avLst/>
                </a:prstGeom>
                <a:blipFill>
                  <a:blip r:embed="rId1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3" name="object 45">
                  <a:extLst>
                    <a:ext uri="{FF2B5EF4-FFF2-40B4-BE49-F238E27FC236}">
                      <a16:creationId xmlns:a16="http://schemas.microsoft.com/office/drawing/2014/main" id="{FF99A5C9-5BF2-ED9E-A800-275BB821F75B}"/>
                    </a:ext>
                  </a:extLst>
                </p:cNvPr>
                <p:cNvSpPr/>
                <p:nvPr/>
              </p:nvSpPr>
              <p:spPr>
                <a:xfrm>
                  <a:off x="6787896" y="1676400"/>
                  <a:ext cx="673607" cy="722376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4" name="object 46">
                  <a:extLst>
                    <a:ext uri="{FF2B5EF4-FFF2-40B4-BE49-F238E27FC236}">
                      <a16:creationId xmlns:a16="http://schemas.microsoft.com/office/drawing/2014/main" id="{BF55B9C3-0DE2-C637-F02A-0662D338E157}"/>
                    </a:ext>
                  </a:extLst>
                </p:cNvPr>
                <p:cNvSpPr/>
                <p:nvPr/>
              </p:nvSpPr>
              <p:spPr>
                <a:xfrm>
                  <a:off x="4684572" y="1678153"/>
                  <a:ext cx="761860" cy="719999"/>
                </a:xfrm>
                <a:prstGeom prst="rect">
                  <a:avLst/>
                </a:prstGeom>
                <a:blipFill>
                  <a:blip r:embed="rId1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5" name="object 47">
                  <a:extLst>
                    <a:ext uri="{FF2B5EF4-FFF2-40B4-BE49-F238E27FC236}">
                      <a16:creationId xmlns:a16="http://schemas.microsoft.com/office/drawing/2014/main" id="{5D38A0C0-A4F0-826E-777B-87925DD3DC5D}"/>
                    </a:ext>
                  </a:extLst>
                </p:cNvPr>
                <p:cNvSpPr/>
                <p:nvPr/>
              </p:nvSpPr>
              <p:spPr>
                <a:xfrm>
                  <a:off x="6054229" y="2534919"/>
                  <a:ext cx="80645" cy="420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5" h="420369">
                      <a:moveTo>
                        <a:pt x="29352" y="344263"/>
                      </a:moveTo>
                      <a:lnTo>
                        <a:pt x="3962" y="344639"/>
                      </a:lnTo>
                      <a:lnTo>
                        <a:pt x="43179" y="420268"/>
                      </a:lnTo>
                      <a:lnTo>
                        <a:pt x="73672" y="356958"/>
                      </a:lnTo>
                      <a:lnTo>
                        <a:pt x="29540" y="356958"/>
                      </a:lnTo>
                      <a:lnTo>
                        <a:pt x="29352" y="344263"/>
                      </a:lnTo>
                      <a:close/>
                    </a:path>
                    <a:path w="80645" h="420369">
                      <a:moveTo>
                        <a:pt x="54752" y="343886"/>
                      </a:moveTo>
                      <a:lnTo>
                        <a:pt x="29352" y="344263"/>
                      </a:lnTo>
                      <a:lnTo>
                        <a:pt x="29540" y="356958"/>
                      </a:lnTo>
                      <a:lnTo>
                        <a:pt x="54940" y="356590"/>
                      </a:lnTo>
                      <a:lnTo>
                        <a:pt x="54752" y="343886"/>
                      </a:lnTo>
                      <a:close/>
                    </a:path>
                    <a:path w="80645" h="420369">
                      <a:moveTo>
                        <a:pt x="80149" y="343509"/>
                      </a:moveTo>
                      <a:lnTo>
                        <a:pt x="54752" y="343886"/>
                      </a:lnTo>
                      <a:lnTo>
                        <a:pt x="54940" y="356590"/>
                      </a:lnTo>
                      <a:lnTo>
                        <a:pt x="29540" y="356958"/>
                      </a:lnTo>
                      <a:lnTo>
                        <a:pt x="73672" y="356958"/>
                      </a:lnTo>
                      <a:lnTo>
                        <a:pt x="80149" y="343509"/>
                      </a:lnTo>
                      <a:close/>
                    </a:path>
                    <a:path w="80645" h="420369">
                      <a:moveTo>
                        <a:pt x="53441" y="254990"/>
                      </a:moveTo>
                      <a:lnTo>
                        <a:pt x="28041" y="255371"/>
                      </a:lnTo>
                      <a:lnTo>
                        <a:pt x="29352" y="344263"/>
                      </a:lnTo>
                      <a:lnTo>
                        <a:pt x="54752" y="343886"/>
                      </a:lnTo>
                      <a:lnTo>
                        <a:pt x="53441" y="254990"/>
                      </a:lnTo>
                      <a:close/>
                    </a:path>
                    <a:path w="80645" h="420369">
                      <a:moveTo>
                        <a:pt x="50812" y="77215"/>
                      </a:moveTo>
                      <a:lnTo>
                        <a:pt x="25425" y="77584"/>
                      </a:lnTo>
                      <a:lnTo>
                        <a:pt x="26924" y="179184"/>
                      </a:lnTo>
                      <a:lnTo>
                        <a:pt x="52311" y="178803"/>
                      </a:lnTo>
                      <a:lnTo>
                        <a:pt x="50812" y="77215"/>
                      </a:lnTo>
                      <a:close/>
                    </a:path>
                    <a:path w="80645" h="420369">
                      <a:moveTo>
                        <a:pt x="36982" y="0"/>
                      </a:moveTo>
                      <a:lnTo>
                        <a:pt x="0" y="76758"/>
                      </a:lnTo>
                      <a:lnTo>
                        <a:pt x="76200" y="75628"/>
                      </a:lnTo>
                      <a:lnTo>
                        <a:pt x="36982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9" name="object 48">
                <a:extLst>
                  <a:ext uri="{FF2B5EF4-FFF2-40B4-BE49-F238E27FC236}">
                    <a16:creationId xmlns:a16="http://schemas.microsoft.com/office/drawing/2014/main" id="{206FD786-C9BA-5BB5-AB72-8D4518050DF0}"/>
                  </a:ext>
                </a:extLst>
              </p:cNvPr>
              <p:cNvSpPr txBox="1"/>
              <p:nvPr/>
            </p:nvSpPr>
            <p:spPr>
              <a:xfrm>
                <a:off x="8574734" y="5287007"/>
                <a:ext cx="1031889" cy="2282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b="1" spc="-5" dirty="0">
                    <a:cs typeface="Arial"/>
                  </a:rPr>
                  <a:t>ML</a:t>
                </a:r>
                <a:r>
                  <a:rPr sz="1400" b="1" spc="-125" dirty="0">
                    <a:cs typeface="Arial"/>
                  </a:rPr>
                  <a:t> </a:t>
                </a:r>
                <a:r>
                  <a:rPr sz="1400" b="1" spc="-5" dirty="0">
                    <a:cs typeface="Arial"/>
                  </a:rPr>
                  <a:t>Models</a:t>
                </a:r>
                <a:endParaRPr sz="1400" b="1">
                  <a:cs typeface="Arial"/>
                </a:endParaRPr>
              </a:p>
            </p:txBody>
          </p:sp>
        </p:grpSp>
        <p:sp>
          <p:nvSpPr>
            <p:cNvPr id="75" name="object 6">
              <a:extLst>
                <a:ext uri="{FF2B5EF4-FFF2-40B4-BE49-F238E27FC236}">
                  <a16:creationId xmlns:a16="http://schemas.microsoft.com/office/drawing/2014/main" id="{4A5FBF71-B7A3-6119-6925-682D37468EC9}"/>
                </a:ext>
              </a:extLst>
            </p:cNvPr>
            <p:cNvSpPr txBox="1"/>
            <p:nvPr/>
          </p:nvSpPr>
          <p:spPr>
            <a:xfrm>
              <a:off x="3045592" y="2820354"/>
              <a:ext cx="869423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b="1" spc="-10">
                  <a:cs typeface="Arial"/>
                </a:rPr>
                <a:t>Ingestion</a:t>
              </a:r>
              <a:endParaRPr sz="1400" b="1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99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3</a:t>
            </a:r>
            <a:endParaRPr kumimoji="1" lang="ja-JP" altLang="en-US" dirty="0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Implementation</a:t>
            </a:r>
            <a:endParaRPr kumimoji="1" lang="ja-JP" altLang="en-US" dirty="0"/>
          </a:p>
        </p:txBody>
      </p:sp>
      <p:sp>
        <p:nvSpPr>
          <p:cNvPr id="2" name="Hình chữ nhật: Cắt Một Góc 1">
            <a:extLst>
              <a:ext uri="{FF2B5EF4-FFF2-40B4-BE49-F238E27FC236}">
                <a16:creationId xmlns:a16="http://schemas.microsoft.com/office/drawing/2014/main" id="{E5373F8F-4D8B-4BEE-96A2-3F66D349631E}"/>
              </a:ext>
            </a:extLst>
          </p:cNvPr>
          <p:cNvSpPr/>
          <p:nvPr/>
        </p:nvSpPr>
        <p:spPr>
          <a:xfrm>
            <a:off x="9022703" y="6484776"/>
            <a:ext cx="1054359" cy="307910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3" name="Hình chữ nhật: Cắt Một Góc 2">
            <a:extLst>
              <a:ext uri="{FF2B5EF4-FFF2-40B4-BE49-F238E27FC236}">
                <a16:creationId xmlns:a16="http://schemas.microsoft.com/office/drawing/2014/main" id="{C6B07BA4-E1BC-4C3A-BE0A-C15929147FC4}"/>
              </a:ext>
            </a:extLst>
          </p:cNvPr>
          <p:cNvSpPr/>
          <p:nvPr/>
        </p:nvSpPr>
        <p:spPr>
          <a:xfrm>
            <a:off x="8798767" y="6536095"/>
            <a:ext cx="1352939" cy="205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" name="Hình chữ nhật: Cắt Một Góc 3">
            <a:extLst>
              <a:ext uri="{FF2B5EF4-FFF2-40B4-BE49-F238E27FC236}">
                <a16:creationId xmlns:a16="http://schemas.microsoft.com/office/drawing/2014/main" id="{9F2F1EBD-0BDD-4D12-A9C2-FDE8D58011FC}"/>
              </a:ext>
            </a:extLst>
          </p:cNvPr>
          <p:cNvSpPr/>
          <p:nvPr/>
        </p:nvSpPr>
        <p:spPr>
          <a:xfrm rot="15371566">
            <a:off x="10664143" y="6543994"/>
            <a:ext cx="245283" cy="292112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764D9884-24CA-451E-88E8-C13311D2787F}"/>
              </a:ext>
            </a:extLst>
          </p:cNvPr>
          <p:cNvSpPr/>
          <p:nvPr/>
        </p:nvSpPr>
        <p:spPr>
          <a:xfrm>
            <a:off x="10786784" y="6484776"/>
            <a:ext cx="885812" cy="20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30791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3.1. Data Ingestion</a:t>
            </a:r>
            <a:endParaRPr lang="en-US" altLang="ja-JP" sz="280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5A1645F-3DF8-43C0-A921-793B63026A33}"/>
              </a:ext>
            </a:extLst>
          </p:cNvPr>
          <p:cNvSpPr/>
          <p:nvPr/>
        </p:nvSpPr>
        <p:spPr>
          <a:xfrm>
            <a:off x="8976049" y="6508364"/>
            <a:ext cx="2911151" cy="29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2227E7E-1CB6-4B40-96D4-A4C256590795}"/>
              </a:ext>
            </a:extLst>
          </p:cNvPr>
          <p:cNvSpPr txBox="1"/>
          <p:nvPr/>
        </p:nvSpPr>
        <p:spPr>
          <a:xfrm>
            <a:off x="494600" y="965191"/>
            <a:ext cx="389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Font typeface="Wingdings" panose="05000000000000000000" pitchFamily="2" charset="2"/>
              <a:buChar char="q"/>
            </a:pPr>
            <a:r>
              <a:rPr lang="en-US" sz="2400" b="1"/>
              <a:t>Ingest population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D4B1F4-54FE-FCB7-0ABF-3E20CDFDE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99" y="1426856"/>
            <a:ext cx="5981615" cy="198613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C87683D-5956-565F-3CF9-89847F4DEE4A}"/>
              </a:ext>
            </a:extLst>
          </p:cNvPr>
          <p:cNvGrpSpPr/>
          <p:nvPr/>
        </p:nvGrpSpPr>
        <p:grpSpPr>
          <a:xfrm>
            <a:off x="8340445" y="842641"/>
            <a:ext cx="3661503" cy="1938265"/>
            <a:chOff x="8340445" y="842641"/>
            <a:chExt cx="3661503" cy="19382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F36CED-D2DD-9338-A848-02D1CB904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0445" y="842641"/>
              <a:ext cx="3661503" cy="193826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78D2BA-850B-0BF0-56B7-27AD2B86BA4E}"/>
                </a:ext>
              </a:extLst>
            </p:cNvPr>
            <p:cNvSpPr/>
            <p:nvPr/>
          </p:nvSpPr>
          <p:spPr>
            <a:xfrm>
              <a:off x="8340445" y="842641"/>
              <a:ext cx="3661502" cy="1938265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17" name="Hộp Văn bản 3">
            <a:extLst>
              <a:ext uri="{FF2B5EF4-FFF2-40B4-BE49-F238E27FC236}">
                <a16:creationId xmlns:a16="http://schemas.microsoft.com/office/drawing/2014/main" id="{B2F17B4E-4784-740E-9C8C-62C5153CCF01}"/>
              </a:ext>
            </a:extLst>
          </p:cNvPr>
          <p:cNvSpPr txBox="1"/>
          <p:nvPr/>
        </p:nvSpPr>
        <p:spPr>
          <a:xfrm>
            <a:off x="494600" y="3806016"/>
            <a:ext cx="389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Font typeface="Wingdings" panose="05000000000000000000" pitchFamily="2" charset="2"/>
              <a:buChar char="q"/>
            </a:pPr>
            <a:r>
              <a:rPr lang="en-US" sz="2400" b="1"/>
              <a:t>Ingest ECDC data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C996C2F-A3AA-8A6B-CDE6-017AD8F36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68" y="4267681"/>
            <a:ext cx="6180744" cy="1986138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2E90C1-F1BF-12CC-B470-4E7F2743C765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6476214" y="2419925"/>
            <a:ext cx="769821" cy="2125880"/>
          </a:xfrm>
          <a:prstGeom prst="straightConnector1">
            <a:avLst/>
          </a:prstGeom>
          <a:ln w="19050">
            <a:solidFill>
              <a:srgbClr val="142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D6F4E4-2B13-5FEC-17B6-4C64D300ADC8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6476214" y="4545805"/>
            <a:ext cx="796018" cy="690419"/>
          </a:xfrm>
          <a:prstGeom prst="straightConnector1">
            <a:avLst/>
          </a:prstGeom>
          <a:ln w="19050">
            <a:solidFill>
              <a:srgbClr val="142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E0B9A67-60C4-2A2B-CE59-BC34DDEF65D2}"/>
              </a:ext>
            </a:extLst>
          </p:cNvPr>
          <p:cNvGrpSpPr/>
          <p:nvPr/>
        </p:nvGrpSpPr>
        <p:grpSpPr>
          <a:xfrm>
            <a:off x="7246035" y="3360985"/>
            <a:ext cx="4641165" cy="2002865"/>
            <a:chOff x="7246035" y="3360985"/>
            <a:chExt cx="4641165" cy="200286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CB08722-BC4E-20CC-D9F9-5E8DACC39811}"/>
                </a:ext>
              </a:extLst>
            </p:cNvPr>
            <p:cNvGrpSpPr/>
            <p:nvPr/>
          </p:nvGrpSpPr>
          <p:grpSpPr>
            <a:xfrm>
              <a:off x="7246035" y="3727759"/>
              <a:ext cx="4641165" cy="1636091"/>
              <a:chOff x="7246035" y="3727759"/>
              <a:chExt cx="4641165" cy="1636091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4560BB85-E023-4FF6-E392-E10DD648A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46035" y="3727759"/>
                <a:ext cx="4614968" cy="1636091"/>
              </a:xfrm>
              <a:prstGeom prst="rect">
                <a:avLst/>
              </a:prstGeom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BA12C1E-E6E2-4A1C-B0B0-70AC96ED94F3}"/>
                  </a:ext>
                </a:extLst>
              </p:cNvPr>
              <p:cNvSpPr/>
              <p:nvPr/>
            </p:nvSpPr>
            <p:spPr>
              <a:xfrm>
                <a:off x="7272232" y="3727760"/>
                <a:ext cx="4614968" cy="1636090"/>
              </a:xfrm>
              <a:prstGeom prst="rect">
                <a:avLst/>
              </a:prstGeom>
              <a:noFill/>
              <a:ln w="19050">
                <a:solidFill>
                  <a:srgbClr val="1428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06F5275-2515-092B-EEE1-B0BA7CD6505F}"/>
                </a:ext>
              </a:extLst>
            </p:cNvPr>
            <p:cNvSpPr txBox="1"/>
            <p:nvPr/>
          </p:nvSpPr>
          <p:spPr>
            <a:xfrm>
              <a:off x="9180407" y="3360985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1428A0"/>
                  </a:solidFill>
                </a:rPr>
                <a:t>Result</a:t>
              </a:r>
            </a:p>
          </p:txBody>
        </p:sp>
      </p:grpSp>
      <p:sp>
        <p:nvSpPr>
          <p:cNvPr id="1024" name="Trapezoid 1023">
            <a:extLst>
              <a:ext uri="{FF2B5EF4-FFF2-40B4-BE49-F238E27FC236}">
                <a16:creationId xmlns:a16="http://schemas.microsoft.com/office/drawing/2014/main" id="{A3909B68-1F4F-1007-AD46-6AB212981BC8}"/>
              </a:ext>
            </a:extLst>
          </p:cNvPr>
          <p:cNvSpPr/>
          <p:nvPr/>
        </p:nvSpPr>
        <p:spPr>
          <a:xfrm rot="5400000">
            <a:off x="8355342" y="1122518"/>
            <a:ext cx="1636090" cy="1533010"/>
          </a:xfrm>
          <a:prstGeom prst="trapezoid">
            <a:avLst/>
          </a:prstGeom>
          <a:noFill/>
          <a:ln w="19050">
            <a:solidFill>
              <a:srgbClr val="E6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81697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0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3.2. Data Transformation</a:t>
            </a:r>
            <a:endParaRPr lang="en-US" altLang="ja-JP" sz="280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5A1645F-3DF8-43C0-A921-793B63026A33}"/>
              </a:ext>
            </a:extLst>
          </p:cNvPr>
          <p:cNvSpPr/>
          <p:nvPr/>
        </p:nvSpPr>
        <p:spPr>
          <a:xfrm>
            <a:off x="8976049" y="6508364"/>
            <a:ext cx="2911151" cy="29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2" name="Hộp Văn bản 3">
            <a:extLst>
              <a:ext uri="{FF2B5EF4-FFF2-40B4-BE49-F238E27FC236}">
                <a16:creationId xmlns:a16="http://schemas.microsoft.com/office/drawing/2014/main" id="{03AA09B4-E65D-6A79-7092-399522B31FE7}"/>
              </a:ext>
            </a:extLst>
          </p:cNvPr>
          <p:cNvSpPr txBox="1"/>
          <p:nvPr/>
        </p:nvSpPr>
        <p:spPr>
          <a:xfrm>
            <a:off x="494600" y="965191"/>
            <a:ext cx="65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Font typeface="Wingdings" panose="05000000000000000000" pitchFamily="2" charset="2"/>
              <a:buChar char="q"/>
            </a:pPr>
            <a:r>
              <a:rPr lang="en-US" sz="2400" b="1"/>
              <a:t>Data Flow (1) – Cases &amp; Deaths file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5BC4A-8EA2-8BF7-FEE1-156E9B8FD9C1}"/>
              </a:ext>
            </a:extLst>
          </p:cNvPr>
          <p:cNvGrpSpPr/>
          <p:nvPr/>
        </p:nvGrpSpPr>
        <p:grpSpPr>
          <a:xfrm>
            <a:off x="8340445" y="842641"/>
            <a:ext cx="3661503" cy="1938265"/>
            <a:chOff x="8340445" y="842641"/>
            <a:chExt cx="3661503" cy="19382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5C7C7F-8AC2-A01D-BE82-1820FA6DA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45" y="842641"/>
              <a:ext cx="3661503" cy="19382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3A207F-F813-60BD-9925-39A8FDA198B3}"/>
                </a:ext>
              </a:extLst>
            </p:cNvPr>
            <p:cNvSpPr/>
            <p:nvPr/>
          </p:nvSpPr>
          <p:spPr>
            <a:xfrm>
              <a:off x="8340445" y="842641"/>
              <a:ext cx="3661502" cy="1938265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FBBC271-72AE-A514-929C-78D8B1AD9826}"/>
              </a:ext>
            </a:extLst>
          </p:cNvPr>
          <p:cNvSpPr/>
          <p:nvPr/>
        </p:nvSpPr>
        <p:spPr>
          <a:xfrm rot="10800000">
            <a:off x="9256793" y="842641"/>
            <a:ext cx="2023915" cy="1703153"/>
          </a:xfrm>
          <a:prstGeom prst="triangle">
            <a:avLst/>
          </a:prstGeom>
          <a:noFill/>
          <a:ln w="19050">
            <a:solidFill>
              <a:srgbClr val="E6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DA0E6F-EBD0-F124-1073-97BE627D3D80}"/>
              </a:ext>
            </a:extLst>
          </p:cNvPr>
          <p:cNvGrpSpPr/>
          <p:nvPr/>
        </p:nvGrpSpPr>
        <p:grpSpPr>
          <a:xfrm>
            <a:off x="2307078" y="1600950"/>
            <a:ext cx="4305909" cy="2521151"/>
            <a:chOff x="2262842" y="1393292"/>
            <a:chExt cx="4305909" cy="252115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982545D-54D3-CE02-D824-061BCC28D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2843" y="1393292"/>
              <a:ext cx="4305908" cy="2521151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87F9F1-0C93-2773-F925-C858A03458AA}"/>
                </a:ext>
              </a:extLst>
            </p:cNvPr>
            <p:cNvSpPr/>
            <p:nvPr/>
          </p:nvSpPr>
          <p:spPr>
            <a:xfrm>
              <a:off x="2262842" y="1417403"/>
              <a:ext cx="4305908" cy="2497039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793CD2-3D2B-4EBD-053B-7F9EE0A9C57C}"/>
              </a:ext>
            </a:extLst>
          </p:cNvPr>
          <p:cNvGrpSpPr/>
          <p:nvPr/>
        </p:nvGrpSpPr>
        <p:grpSpPr>
          <a:xfrm>
            <a:off x="485143" y="4217097"/>
            <a:ext cx="11221713" cy="2291267"/>
            <a:chOff x="665488" y="4307019"/>
            <a:chExt cx="11221713" cy="229126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FB49F45-0342-968C-57AE-089DFA3B6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488" y="4331129"/>
              <a:ext cx="11221713" cy="2267157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2FA3F9-0C96-F2AD-14D2-96AE3992D030}"/>
                </a:ext>
              </a:extLst>
            </p:cNvPr>
            <p:cNvSpPr/>
            <p:nvPr/>
          </p:nvSpPr>
          <p:spPr>
            <a:xfrm>
              <a:off x="665488" y="4307019"/>
              <a:ext cx="11221712" cy="2267156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9B9434-B8F1-CBA7-468E-CF1408BD6F52}"/>
              </a:ext>
            </a:extLst>
          </p:cNvPr>
          <p:cNvSpPr txBox="1"/>
          <p:nvPr/>
        </p:nvSpPr>
        <p:spPr>
          <a:xfrm>
            <a:off x="564035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CA9248-C91F-66D1-5B0A-C6E01887CB5F}"/>
              </a:ext>
            </a:extLst>
          </p:cNvPr>
          <p:cNvSpPr txBox="1"/>
          <p:nvPr/>
        </p:nvSpPr>
        <p:spPr>
          <a:xfrm>
            <a:off x="7016620" y="3072582"/>
            <a:ext cx="454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Take some actions to transform the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503BA3-E48C-C4C9-0BE5-31A9FBFDC344}"/>
              </a:ext>
            </a:extLst>
          </p:cNvPr>
          <p:cNvSpPr txBox="1"/>
          <p:nvPr/>
        </p:nvSpPr>
        <p:spPr>
          <a:xfrm>
            <a:off x="7016620" y="3701534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Create Pipeline</a:t>
            </a:r>
          </a:p>
        </p:txBody>
      </p:sp>
      <p:sp>
        <p:nvSpPr>
          <p:cNvPr id="33" name="object 41">
            <a:extLst>
              <a:ext uri="{FF2B5EF4-FFF2-40B4-BE49-F238E27FC236}">
                <a16:creationId xmlns:a16="http://schemas.microsoft.com/office/drawing/2014/main" id="{AA0DEBA6-9ECF-7E93-F860-4682AA79A812}"/>
              </a:ext>
            </a:extLst>
          </p:cNvPr>
          <p:cNvSpPr txBox="1"/>
          <p:nvPr/>
        </p:nvSpPr>
        <p:spPr>
          <a:xfrm>
            <a:off x="485143" y="1259071"/>
            <a:ext cx="1778694" cy="281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6144">
              <a:lnSpc>
                <a:spcPct val="167500"/>
              </a:lnSpc>
              <a:spcBef>
                <a:spcPts val="5"/>
              </a:spcBef>
            </a:pPr>
            <a:r>
              <a:rPr sz="1800" spc="-5">
                <a:latin typeface="Arial"/>
                <a:cs typeface="Arial"/>
              </a:rPr>
              <a:t>Select</a:t>
            </a:r>
            <a:endParaRPr lang="en-US" spc="-10">
              <a:latin typeface="Arial"/>
              <a:cs typeface="Arial"/>
            </a:endParaRPr>
          </a:p>
          <a:p>
            <a:pPr marL="12700" marR="906144">
              <a:lnSpc>
                <a:spcPct val="167500"/>
              </a:lnSpc>
              <a:spcBef>
                <a:spcPts val="5"/>
              </a:spcBef>
            </a:pPr>
            <a:r>
              <a:rPr sz="1800" spc="-5">
                <a:latin typeface="Arial"/>
                <a:cs typeface="Arial"/>
              </a:rPr>
              <a:t>Lookup</a:t>
            </a:r>
            <a:endParaRPr lang="en-US" spc="-85">
              <a:latin typeface="Arial"/>
              <a:cs typeface="Arial"/>
            </a:endParaRPr>
          </a:p>
          <a:p>
            <a:pPr marL="12700" marR="906144">
              <a:lnSpc>
                <a:spcPct val="167500"/>
              </a:lnSpc>
              <a:spcBef>
                <a:spcPts val="5"/>
              </a:spcBef>
            </a:pPr>
            <a:r>
              <a:rPr sz="1800" spc="-5">
                <a:latin typeface="Arial"/>
                <a:cs typeface="Arial"/>
              </a:rPr>
              <a:t>Pivot</a:t>
            </a:r>
            <a:endParaRPr lang="en-US" sz="1800" spc="-5">
              <a:latin typeface="Arial"/>
              <a:cs typeface="Arial"/>
            </a:endParaRPr>
          </a:p>
          <a:p>
            <a:pPr marL="12700" marR="906144">
              <a:lnSpc>
                <a:spcPct val="167500"/>
              </a:lnSpc>
              <a:spcBef>
                <a:spcPts val="5"/>
              </a:spcBef>
            </a:pPr>
            <a:r>
              <a:rPr sz="1800" spc="-5">
                <a:latin typeface="Arial"/>
                <a:cs typeface="Arial"/>
              </a:rPr>
              <a:t>Sin</a:t>
            </a:r>
            <a:r>
              <a:rPr lang="en-US" sz="1800" spc="-5">
                <a:latin typeface="Arial"/>
                <a:cs typeface="Arial"/>
              </a:rPr>
              <a:t>k</a:t>
            </a:r>
            <a:endParaRPr sz="1800" dirty="0">
              <a:latin typeface="Arial"/>
              <a:cs typeface="Arial"/>
            </a:endParaRPr>
          </a:p>
          <a:p>
            <a:pPr marL="12700" marR="5080" algn="just">
              <a:lnSpc>
                <a:spcPts val="3620"/>
              </a:lnSpc>
              <a:spcBef>
                <a:spcPts val="345"/>
              </a:spcBef>
            </a:pPr>
            <a:r>
              <a:rPr sz="1800" spc="-5">
                <a:latin typeface="Arial"/>
                <a:cs typeface="Arial"/>
              </a:rPr>
              <a:t>Conditional Spli</a:t>
            </a:r>
            <a:r>
              <a:rPr lang="en-US" sz="1800" spc="-5">
                <a:latin typeface="Arial"/>
                <a:cs typeface="Arial"/>
              </a:rPr>
              <a:t>t</a:t>
            </a:r>
            <a:endParaRPr lang="en-US" spc="-10">
              <a:latin typeface="Arial"/>
              <a:cs typeface="Arial"/>
            </a:endParaRPr>
          </a:p>
          <a:p>
            <a:pPr marL="12700" marR="5080" algn="just">
              <a:lnSpc>
                <a:spcPts val="3620"/>
              </a:lnSpc>
              <a:spcBef>
                <a:spcPts val="345"/>
              </a:spcBef>
            </a:pPr>
            <a:r>
              <a:rPr sz="1800" spc="-5">
                <a:latin typeface="Arial"/>
                <a:cs typeface="Arial"/>
              </a:rPr>
              <a:t>Derived Column</a:t>
            </a:r>
            <a:endParaRPr lang="en-US" sz="1800" spc="-5">
              <a:latin typeface="Arial"/>
              <a:cs typeface="Arial"/>
            </a:endParaRPr>
          </a:p>
        </p:txBody>
      </p:sp>
      <p:sp>
        <p:nvSpPr>
          <p:cNvPr id="34" name="object 41">
            <a:extLst>
              <a:ext uri="{FF2B5EF4-FFF2-40B4-BE49-F238E27FC236}">
                <a16:creationId xmlns:a16="http://schemas.microsoft.com/office/drawing/2014/main" id="{9ADD7A2B-51CE-D6D3-1A42-95F9A24050FF}"/>
              </a:ext>
            </a:extLst>
          </p:cNvPr>
          <p:cNvSpPr txBox="1"/>
          <p:nvPr/>
        </p:nvSpPr>
        <p:spPr>
          <a:xfrm>
            <a:off x="6902550" y="1267608"/>
            <a:ext cx="2347401" cy="133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6144">
              <a:lnSpc>
                <a:spcPct val="167500"/>
              </a:lnSpc>
              <a:spcBef>
                <a:spcPts val="5"/>
              </a:spcBef>
            </a:pPr>
            <a:r>
              <a:rPr sz="1800" spc="-5">
                <a:latin typeface="Arial"/>
                <a:cs typeface="Arial"/>
              </a:rPr>
              <a:t>Aggre</a:t>
            </a:r>
            <a:r>
              <a:rPr lang="en-US" sz="1800" spc="-5">
                <a:latin typeface="Arial"/>
                <a:cs typeface="Arial"/>
              </a:rPr>
              <a:t>ga</a:t>
            </a:r>
            <a:r>
              <a:rPr sz="1800" spc="-5">
                <a:latin typeface="Arial"/>
                <a:cs typeface="Arial"/>
              </a:rPr>
              <a:t>t</a:t>
            </a:r>
            <a:r>
              <a:rPr lang="en-US" sz="1800" spc="-5">
                <a:latin typeface="Arial"/>
                <a:cs typeface="Arial"/>
              </a:rPr>
              <a:t>e</a:t>
            </a:r>
            <a:endParaRPr sz="1800" dirty="0">
              <a:latin typeface="Arial"/>
              <a:cs typeface="Arial"/>
            </a:endParaRPr>
          </a:p>
          <a:p>
            <a:pPr marL="12700" marR="1236980" algn="just">
              <a:lnSpc>
                <a:spcPts val="3600"/>
              </a:lnSpc>
              <a:spcBef>
                <a:spcPts val="25"/>
              </a:spcBef>
            </a:pPr>
            <a:r>
              <a:rPr sz="1800" spc="-5">
                <a:latin typeface="Arial"/>
                <a:cs typeface="Arial"/>
              </a:rPr>
              <a:t>Sort</a:t>
            </a:r>
            <a:endParaRPr lang="en-US" spc="-85">
              <a:latin typeface="Arial"/>
              <a:cs typeface="Arial"/>
            </a:endParaRPr>
          </a:p>
          <a:p>
            <a:pPr marL="12700" marR="1236980" algn="just">
              <a:lnSpc>
                <a:spcPts val="3600"/>
              </a:lnSpc>
              <a:spcBef>
                <a:spcPts val="25"/>
              </a:spcBef>
            </a:pPr>
            <a:r>
              <a:rPr sz="1800" spc="-5">
                <a:latin typeface="Arial"/>
                <a:cs typeface="Arial"/>
              </a:rPr>
              <a:t>Join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9DB55FA-E61A-2B44-0DEF-693E5A91FCA7}"/>
              </a:ext>
            </a:extLst>
          </p:cNvPr>
          <p:cNvSpPr/>
          <p:nvPr/>
        </p:nvSpPr>
        <p:spPr>
          <a:xfrm>
            <a:off x="9620250" y="941080"/>
            <a:ext cx="452850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9879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30" grpId="0"/>
      <p:bldP spid="32" grpId="0"/>
      <p:bldP spid="33" grpId="0"/>
      <p:bldP spid="34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3.2. Data Transformation</a:t>
            </a:r>
            <a:endParaRPr lang="en-US" altLang="ja-JP" sz="280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5A1645F-3DF8-43C0-A921-793B63026A33}"/>
              </a:ext>
            </a:extLst>
          </p:cNvPr>
          <p:cNvSpPr/>
          <p:nvPr/>
        </p:nvSpPr>
        <p:spPr>
          <a:xfrm>
            <a:off x="8976049" y="6508364"/>
            <a:ext cx="2911151" cy="29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2" name="Hộp Văn bản 3">
            <a:extLst>
              <a:ext uri="{FF2B5EF4-FFF2-40B4-BE49-F238E27FC236}">
                <a16:creationId xmlns:a16="http://schemas.microsoft.com/office/drawing/2014/main" id="{03AA09B4-E65D-6A79-7092-399522B31FE7}"/>
              </a:ext>
            </a:extLst>
          </p:cNvPr>
          <p:cNvSpPr txBox="1"/>
          <p:nvPr/>
        </p:nvSpPr>
        <p:spPr>
          <a:xfrm>
            <a:off x="494600" y="965191"/>
            <a:ext cx="65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Font typeface="Wingdings" panose="05000000000000000000" pitchFamily="2" charset="2"/>
              <a:buChar char="q"/>
            </a:pPr>
            <a:r>
              <a:rPr lang="en-US" sz="2400" b="1"/>
              <a:t>Data Flow (2) – Hospital Admissions file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5BC4A-8EA2-8BF7-FEE1-156E9B8FD9C1}"/>
              </a:ext>
            </a:extLst>
          </p:cNvPr>
          <p:cNvGrpSpPr/>
          <p:nvPr/>
        </p:nvGrpSpPr>
        <p:grpSpPr>
          <a:xfrm>
            <a:off x="8340445" y="842641"/>
            <a:ext cx="3661503" cy="1938265"/>
            <a:chOff x="8340445" y="842641"/>
            <a:chExt cx="3661503" cy="19382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5C7C7F-8AC2-A01D-BE82-1820FA6DA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45" y="842641"/>
              <a:ext cx="3661503" cy="19382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3A207F-F813-60BD-9925-39A8FDA198B3}"/>
                </a:ext>
              </a:extLst>
            </p:cNvPr>
            <p:cNvSpPr/>
            <p:nvPr/>
          </p:nvSpPr>
          <p:spPr>
            <a:xfrm>
              <a:off x="8340445" y="842641"/>
              <a:ext cx="3661502" cy="1938265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FBBC271-72AE-A514-929C-78D8B1AD9826}"/>
              </a:ext>
            </a:extLst>
          </p:cNvPr>
          <p:cNvSpPr/>
          <p:nvPr/>
        </p:nvSpPr>
        <p:spPr>
          <a:xfrm rot="10800000">
            <a:off x="9256793" y="842641"/>
            <a:ext cx="2023915" cy="1703153"/>
          </a:xfrm>
          <a:prstGeom prst="triangle">
            <a:avLst/>
          </a:prstGeom>
          <a:noFill/>
          <a:ln w="19050">
            <a:solidFill>
              <a:srgbClr val="E6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654B9-F9BA-EC8C-6BAC-F86ADD7D3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52" y="2816979"/>
            <a:ext cx="5773312" cy="3198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5ED7B-E55D-1683-1966-79C561CDC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2816979"/>
            <a:ext cx="5791200" cy="31983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39B6C5-1488-9D1B-D618-759404D23BE3}"/>
              </a:ext>
            </a:extLst>
          </p:cNvPr>
          <p:cNvSpPr/>
          <p:nvPr/>
        </p:nvSpPr>
        <p:spPr>
          <a:xfrm>
            <a:off x="190051" y="2816979"/>
            <a:ext cx="5773311" cy="3198380"/>
          </a:xfrm>
          <a:prstGeom prst="rect">
            <a:avLst/>
          </a:prstGeom>
          <a:noFill/>
          <a:ln w="19050"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D4F581-4A9A-C257-CDC7-14866A4B5C04}"/>
              </a:ext>
            </a:extLst>
          </p:cNvPr>
          <p:cNvSpPr/>
          <p:nvPr/>
        </p:nvSpPr>
        <p:spPr>
          <a:xfrm>
            <a:off x="6095998" y="2816979"/>
            <a:ext cx="5791199" cy="3198380"/>
          </a:xfrm>
          <a:prstGeom prst="rect">
            <a:avLst/>
          </a:prstGeom>
          <a:noFill/>
          <a:ln w="19050"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C33721-7D91-9A5E-3549-99DCB85197D2}"/>
              </a:ext>
            </a:extLst>
          </p:cNvPr>
          <p:cNvSpPr/>
          <p:nvPr/>
        </p:nvSpPr>
        <p:spPr>
          <a:xfrm>
            <a:off x="9620250" y="941080"/>
            <a:ext cx="452850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DFF7FE-4E8A-312A-7690-45E2329CA316}"/>
              </a:ext>
            </a:extLst>
          </p:cNvPr>
          <p:cNvSpPr txBox="1"/>
          <p:nvPr/>
        </p:nvSpPr>
        <p:spPr>
          <a:xfrm>
            <a:off x="834970" y="1875966"/>
            <a:ext cx="612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Transform Hospital Admissions File by Daily and Weekly</a:t>
            </a:r>
          </a:p>
        </p:txBody>
      </p:sp>
    </p:spTree>
    <p:extLst>
      <p:ext uri="{BB962C8B-B14F-4D97-AF65-F5344CB8AC3E}">
        <p14:creationId xmlns:p14="http://schemas.microsoft.com/office/powerpoint/2010/main" val="90955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3.2. Data Transformation</a:t>
            </a:r>
            <a:endParaRPr lang="en-US" altLang="ja-JP" sz="280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5A1645F-3DF8-43C0-A921-793B63026A33}"/>
              </a:ext>
            </a:extLst>
          </p:cNvPr>
          <p:cNvSpPr/>
          <p:nvPr/>
        </p:nvSpPr>
        <p:spPr>
          <a:xfrm>
            <a:off x="8976049" y="6508364"/>
            <a:ext cx="2911151" cy="29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2" name="Hộp Văn bản 3">
            <a:extLst>
              <a:ext uri="{FF2B5EF4-FFF2-40B4-BE49-F238E27FC236}">
                <a16:creationId xmlns:a16="http://schemas.microsoft.com/office/drawing/2014/main" id="{03AA09B4-E65D-6A79-7092-399522B31FE7}"/>
              </a:ext>
            </a:extLst>
          </p:cNvPr>
          <p:cNvSpPr txBox="1"/>
          <p:nvPr/>
        </p:nvSpPr>
        <p:spPr>
          <a:xfrm>
            <a:off x="494600" y="965191"/>
            <a:ext cx="65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Font typeface="Wingdings" panose="05000000000000000000" pitchFamily="2" charset="2"/>
              <a:buChar char="q"/>
            </a:pPr>
            <a:r>
              <a:rPr lang="en-US" sz="2400" b="1"/>
              <a:t>Data Flow (2) – Hospotal Admissions file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5BC4A-8EA2-8BF7-FEE1-156E9B8FD9C1}"/>
              </a:ext>
            </a:extLst>
          </p:cNvPr>
          <p:cNvGrpSpPr/>
          <p:nvPr/>
        </p:nvGrpSpPr>
        <p:grpSpPr>
          <a:xfrm>
            <a:off x="8340445" y="842641"/>
            <a:ext cx="3661503" cy="1938265"/>
            <a:chOff x="8340445" y="842641"/>
            <a:chExt cx="3661503" cy="19382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5C7C7F-8AC2-A01D-BE82-1820FA6DA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45" y="842641"/>
              <a:ext cx="3661503" cy="19382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3A207F-F813-60BD-9925-39A8FDA198B3}"/>
                </a:ext>
              </a:extLst>
            </p:cNvPr>
            <p:cNvSpPr/>
            <p:nvPr/>
          </p:nvSpPr>
          <p:spPr>
            <a:xfrm>
              <a:off x="8340445" y="842641"/>
              <a:ext cx="3661502" cy="1938265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FBBC271-72AE-A514-929C-78D8B1AD9826}"/>
              </a:ext>
            </a:extLst>
          </p:cNvPr>
          <p:cNvSpPr/>
          <p:nvPr/>
        </p:nvSpPr>
        <p:spPr>
          <a:xfrm rot="10800000">
            <a:off x="9256793" y="842641"/>
            <a:ext cx="2023915" cy="1703153"/>
          </a:xfrm>
          <a:prstGeom prst="triangle">
            <a:avLst/>
          </a:prstGeom>
          <a:noFill/>
          <a:ln w="19050">
            <a:solidFill>
              <a:srgbClr val="E6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C33721-7D91-9A5E-3549-99DCB85197D2}"/>
              </a:ext>
            </a:extLst>
          </p:cNvPr>
          <p:cNvSpPr/>
          <p:nvPr/>
        </p:nvSpPr>
        <p:spPr>
          <a:xfrm>
            <a:off x="9620250" y="941080"/>
            <a:ext cx="452850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797FF3-BA79-7702-D420-78D0AA9D8379}"/>
              </a:ext>
            </a:extLst>
          </p:cNvPr>
          <p:cNvGrpSpPr/>
          <p:nvPr/>
        </p:nvGrpSpPr>
        <p:grpSpPr>
          <a:xfrm>
            <a:off x="0" y="4023280"/>
            <a:ext cx="12192000" cy="2485827"/>
            <a:chOff x="0" y="3529532"/>
            <a:chExt cx="12192000" cy="248582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DC79387-C94C-3F84-552A-ED1974717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529532"/>
              <a:ext cx="12192000" cy="2485827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AD60A3-9BEF-97A7-C17D-A9BBD7ED256B}"/>
                </a:ext>
              </a:extLst>
            </p:cNvPr>
            <p:cNvSpPr/>
            <p:nvPr/>
          </p:nvSpPr>
          <p:spPr>
            <a:xfrm>
              <a:off x="0" y="3529532"/>
              <a:ext cx="12192000" cy="2485826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7B77EC-B846-789E-C7F0-737EA96559FB}"/>
              </a:ext>
            </a:extLst>
          </p:cNvPr>
          <p:cNvGrpSpPr/>
          <p:nvPr/>
        </p:nvGrpSpPr>
        <p:grpSpPr>
          <a:xfrm>
            <a:off x="2089530" y="1838274"/>
            <a:ext cx="2943637" cy="1629003"/>
            <a:chOff x="2283791" y="1854728"/>
            <a:chExt cx="2943637" cy="162900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24CBCAB-69A6-689A-26AB-1DC773D02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3792" y="1854729"/>
              <a:ext cx="2943636" cy="162900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796151-CF5D-1568-D4A9-D52D1E51A32D}"/>
                </a:ext>
              </a:extLst>
            </p:cNvPr>
            <p:cNvSpPr/>
            <p:nvPr/>
          </p:nvSpPr>
          <p:spPr>
            <a:xfrm>
              <a:off x="2283791" y="1854728"/>
              <a:ext cx="2943636" cy="16290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1FFCC3A-22FF-F560-CAC5-9D8F168BB7C3}"/>
              </a:ext>
            </a:extLst>
          </p:cNvPr>
          <p:cNvSpPr txBox="1"/>
          <p:nvPr/>
        </p:nvSpPr>
        <p:spPr>
          <a:xfrm>
            <a:off x="2444375" y="1493098"/>
            <a:ext cx="22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Result of DF1 &amp; DF2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49B41-8D94-C891-82C4-978F473E7534}"/>
              </a:ext>
            </a:extLst>
          </p:cNvPr>
          <p:cNvSpPr txBox="1"/>
          <p:nvPr/>
        </p:nvSpPr>
        <p:spPr>
          <a:xfrm>
            <a:off x="5601313" y="365394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Pipeline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985AF07-721E-C442-CC8F-6DC2E5B334E9}"/>
              </a:ext>
            </a:extLst>
          </p:cNvPr>
          <p:cNvSpPr/>
          <p:nvPr/>
        </p:nvSpPr>
        <p:spPr>
          <a:xfrm>
            <a:off x="5194341" y="2170566"/>
            <a:ext cx="141807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52D49-BF06-358B-13CA-1765BF6149FF}"/>
              </a:ext>
            </a:extLst>
          </p:cNvPr>
          <p:cNvSpPr txBox="1"/>
          <p:nvPr/>
        </p:nvSpPr>
        <p:spPr>
          <a:xfrm>
            <a:off x="5321211" y="263360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 Datasets</a:t>
            </a:r>
          </a:p>
        </p:txBody>
      </p:sp>
    </p:spTree>
    <p:extLst>
      <p:ext uri="{BB962C8B-B14F-4D97-AF65-F5344CB8AC3E}">
        <p14:creationId xmlns:p14="http://schemas.microsoft.com/office/powerpoint/2010/main" val="157816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3.2. Data Transformation</a:t>
            </a:r>
            <a:endParaRPr lang="en-US" altLang="ja-JP" sz="280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5A1645F-3DF8-43C0-A921-793B63026A33}"/>
              </a:ext>
            </a:extLst>
          </p:cNvPr>
          <p:cNvSpPr/>
          <p:nvPr/>
        </p:nvSpPr>
        <p:spPr>
          <a:xfrm>
            <a:off x="8976049" y="6508364"/>
            <a:ext cx="2911151" cy="29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2" name="Hộp Văn bản 3">
            <a:extLst>
              <a:ext uri="{FF2B5EF4-FFF2-40B4-BE49-F238E27FC236}">
                <a16:creationId xmlns:a16="http://schemas.microsoft.com/office/drawing/2014/main" id="{03AA09B4-E65D-6A79-7092-399522B31FE7}"/>
              </a:ext>
            </a:extLst>
          </p:cNvPr>
          <p:cNvSpPr txBox="1"/>
          <p:nvPr/>
        </p:nvSpPr>
        <p:spPr>
          <a:xfrm>
            <a:off x="494600" y="965191"/>
            <a:ext cx="65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Font typeface="Wingdings" panose="05000000000000000000" pitchFamily="2" charset="2"/>
              <a:buChar char="q"/>
            </a:pPr>
            <a:r>
              <a:rPr lang="en-US" sz="2400" b="1"/>
              <a:t>HD Insight – Transform Testing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5BC4A-8EA2-8BF7-FEE1-156E9B8FD9C1}"/>
              </a:ext>
            </a:extLst>
          </p:cNvPr>
          <p:cNvGrpSpPr/>
          <p:nvPr/>
        </p:nvGrpSpPr>
        <p:grpSpPr>
          <a:xfrm>
            <a:off x="8340445" y="842641"/>
            <a:ext cx="3661503" cy="1938265"/>
            <a:chOff x="8340445" y="842641"/>
            <a:chExt cx="3661503" cy="19382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5C7C7F-8AC2-A01D-BE82-1820FA6DA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45" y="842641"/>
              <a:ext cx="3661503" cy="19382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3A207F-F813-60BD-9925-39A8FDA198B3}"/>
                </a:ext>
              </a:extLst>
            </p:cNvPr>
            <p:cNvSpPr/>
            <p:nvPr/>
          </p:nvSpPr>
          <p:spPr>
            <a:xfrm>
              <a:off x="8340445" y="842641"/>
              <a:ext cx="3661502" cy="1938265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FBBC271-72AE-A514-929C-78D8B1AD9826}"/>
              </a:ext>
            </a:extLst>
          </p:cNvPr>
          <p:cNvSpPr/>
          <p:nvPr/>
        </p:nvSpPr>
        <p:spPr>
          <a:xfrm rot="10800000">
            <a:off x="9256793" y="842641"/>
            <a:ext cx="2023915" cy="1703153"/>
          </a:xfrm>
          <a:prstGeom prst="triangle">
            <a:avLst/>
          </a:prstGeom>
          <a:noFill/>
          <a:ln w="19050">
            <a:solidFill>
              <a:srgbClr val="E6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C33721-7D91-9A5E-3549-99DCB85197D2}"/>
              </a:ext>
            </a:extLst>
          </p:cNvPr>
          <p:cNvSpPr/>
          <p:nvPr/>
        </p:nvSpPr>
        <p:spPr>
          <a:xfrm>
            <a:off x="9978774" y="908686"/>
            <a:ext cx="452850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5E8B23-7137-9BC2-256E-1E7508E919F8}"/>
              </a:ext>
            </a:extLst>
          </p:cNvPr>
          <p:cNvSpPr txBox="1"/>
          <p:nvPr/>
        </p:nvSpPr>
        <p:spPr>
          <a:xfrm>
            <a:off x="1293508" y="1509552"/>
            <a:ext cx="29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Create HDInsight</a:t>
            </a:r>
            <a:r>
              <a:rPr lang="en-US" spc="-20">
                <a:cs typeface="Arial"/>
              </a:rPr>
              <a:t> </a:t>
            </a:r>
            <a:r>
              <a:rPr lang="en-US" spc="-5">
                <a:cs typeface="Arial"/>
              </a:rPr>
              <a:t>Cluster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769DDF2-A9DB-8F1D-E91D-3D7251298FE3}"/>
              </a:ext>
            </a:extLst>
          </p:cNvPr>
          <p:cNvSpPr txBox="1"/>
          <p:nvPr/>
        </p:nvSpPr>
        <p:spPr>
          <a:xfrm>
            <a:off x="1293507" y="1841877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HD Insight UI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F4BF9E-EF00-F151-19B4-E00CC39FB4DD}"/>
              </a:ext>
            </a:extLst>
          </p:cNvPr>
          <p:cNvSpPr txBox="1"/>
          <p:nvPr/>
        </p:nvSpPr>
        <p:spPr>
          <a:xfrm>
            <a:off x="1293507" y="2174202"/>
            <a:ext cx="335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Transformation Requirement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433822-1017-591D-F9F0-656464EF4F74}"/>
              </a:ext>
            </a:extLst>
          </p:cNvPr>
          <p:cNvSpPr txBox="1"/>
          <p:nvPr/>
        </p:nvSpPr>
        <p:spPr>
          <a:xfrm>
            <a:off x="1293506" y="2543534"/>
            <a:ext cx="21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Hive Script - hql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74A80DD-5DC1-E4FB-16A0-B0B2F0F658E6}"/>
              </a:ext>
            </a:extLst>
          </p:cNvPr>
          <p:cNvGrpSpPr/>
          <p:nvPr/>
        </p:nvGrpSpPr>
        <p:grpSpPr>
          <a:xfrm>
            <a:off x="6420531" y="2995562"/>
            <a:ext cx="5681699" cy="3426302"/>
            <a:chOff x="6420531" y="2995562"/>
            <a:chExt cx="5681699" cy="3426302"/>
          </a:xfrm>
        </p:grpSpPr>
        <p:pic>
          <p:nvPicPr>
            <p:cNvPr id="10" name="Picture 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FADE398-DC28-47A0-706F-C4D3E2BB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0532" y="2995562"/>
              <a:ext cx="5681698" cy="3426302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A6B5F3-B39E-7AF9-8EA5-B7AD28F68143}"/>
                </a:ext>
              </a:extLst>
            </p:cNvPr>
            <p:cNvSpPr/>
            <p:nvPr/>
          </p:nvSpPr>
          <p:spPr>
            <a:xfrm>
              <a:off x="6420531" y="3034884"/>
              <a:ext cx="5581415" cy="3386980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7820C1-F169-CA9C-08F2-3571CBCA1BC3}"/>
              </a:ext>
            </a:extLst>
          </p:cNvPr>
          <p:cNvGrpSpPr/>
          <p:nvPr/>
        </p:nvGrpSpPr>
        <p:grpSpPr>
          <a:xfrm>
            <a:off x="95722" y="3612006"/>
            <a:ext cx="5938778" cy="2030924"/>
            <a:chOff x="95722" y="3612006"/>
            <a:chExt cx="5938778" cy="2030924"/>
          </a:xfrm>
        </p:grpSpPr>
        <p:pic>
          <p:nvPicPr>
            <p:cNvPr id="17" name="Picture 16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90104EA3-EC5E-DA67-2513-864ED140E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722" y="3650654"/>
              <a:ext cx="5925932" cy="1992276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2BC22E-C164-5355-477E-7FDF0D8B75C2}"/>
                </a:ext>
              </a:extLst>
            </p:cNvPr>
            <p:cNvSpPr/>
            <p:nvPr/>
          </p:nvSpPr>
          <p:spPr>
            <a:xfrm>
              <a:off x="108570" y="3612006"/>
              <a:ext cx="5925930" cy="1992276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D4F855C-E1D2-3F2C-8025-9DFCA0244C47}"/>
              </a:ext>
            </a:extLst>
          </p:cNvPr>
          <p:cNvSpPr txBox="1"/>
          <p:nvPr/>
        </p:nvSpPr>
        <p:spPr>
          <a:xfrm>
            <a:off x="1293506" y="287585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Create Pipeline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4ADE7DF-D65A-FFC5-28A0-30A50CED0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9676" y="2905997"/>
            <a:ext cx="5723123" cy="3551809"/>
          </a:xfrm>
          <a:prstGeom prst="rect">
            <a:avLst/>
          </a:prstGeom>
        </p:spPr>
      </p:pic>
      <p:pic>
        <p:nvPicPr>
          <p:cNvPr id="79" name="Picture 78" descr="Text&#10;&#10;Description automatically generated">
            <a:extLst>
              <a:ext uri="{FF2B5EF4-FFF2-40B4-BE49-F238E27FC236}">
                <a16:creationId xmlns:a16="http://schemas.microsoft.com/office/drawing/2014/main" id="{4EC3DC23-6BF1-8644-8217-8DAA334FE7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2" y="3242069"/>
            <a:ext cx="6061158" cy="321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7" grpId="0"/>
      <p:bldP spid="68" grpId="0"/>
      <p:bldP spid="69" grpId="0"/>
      <p:bldP spid="70" grpId="0"/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3.2. Data Transformation</a:t>
            </a:r>
            <a:endParaRPr lang="en-US" altLang="ja-JP" sz="280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5A1645F-3DF8-43C0-A921-793B63026A33}"/>
              </a:ext>
            </a:extLst>
          </p:cNvPr>
          <p:cNvSpPr/>
          <p:nvPr/>
        </p:nvSpPr>
        <p:spPr>
          <a:xfrm>
            <a:off x="8976049" y="6508364"/>
            <a:ext cx="2911151" cy="29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2" name="Hộp Văn bản 3">
            <a:extLst>
              <a:ext uri="{FF2B5EF4-FFF2-40B4-BE49-F238E27FC236}">
                <a16:creationId xmlns:a16="http://schemas.microsoft.com/office/drawing/2014/main" id="{03AA09B4-E65D-6A79-7092-399522B31FE7}"/>
              </a:ext>
            </a:extLst>
          </p:cNvPr>
          <p:cNvSpPr txBox="1"/>
          <p:nvPr/>
        </p:nvSpPr>
        <p:spPr>
          <a:xfrm>
            <a:off x="494600" y="965191"/>
            <a:ext cx="65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Font typeface="Wingdings" panose="05000000000000000000" pitchFamily="2" charset="2"/>
              <a:buChar char="q"/>
            </a:pPr>
            <a:r>
              <a:rPr lang="en-US" sz="2400" b="1"/>
              <a:t>Databricks – Transform Population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5BC4A-8EA2-8BF7-FEE1-156E9B8FD9C1}"/>
              </a:ext>
            </a:extLst>
          </p:cNvPr>
          <p:cNvGrpSpPr/>
          <p:nvPr/>
        </p:nvGrpSpPr>
        <p:grpSpPr>
          <a:xfrm>
            <a:off x="8340445" y="842641"/>
            <a:ext cx="3661503" cy="1938265"/>
            <a:chOff x="8340445" y="842641"/>
            <a:chExt cx="3661503" cy="19382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5C7C7F-8AC2-A01D-BE82-1820FA6DA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45" y="842641"/>
              <a:ext cx="3661503" cy="19382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3A207F-F813-60BD-9925-39A8FDA198B3}"/>
                </a:ext>
              </a:extLst>
            </p:cNvPr>
            <p:cNvSpPr/>
            <p:nvPr/>
          </p:nvSpPr>
          <p:spPr>
            <a:xfrm>
              <a:off x="8340445" y="842641"/>
              <a:ext cx="3661502" cy="1938265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FBBC271-72AE-A514-929C-78D8B1AD9826}"/>
              </a:ext>
            </a:extLst>
          </p:cNvPr>
          <p:cNvSpPr/>
          <p:nvPr/>
        </p:nvSpPr>
        <p:spPr>
          <a:xfrm rot="10800000">
            <a:off x="9256793" y="842641"/>
            <a:ext cx="2023915" cy="1703153"/>
          </a:xfrm>
          <a:prstGeom prst="triangle">
            <a:avLst/>
          </a:prstGeom>
          <a:noFill/>
          <a:ln w="19050">
            <a:solidFill>
              <a:srgbClr val="E6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C33721-7D91-9A5E-3549-99DCB85197D2}"/>
              </a:ext>
            </a:extLst>
          </p:cNvPr>
          <p:cNvSpPr/>
          <p:nvPr/>
        </p:nvSpPr>
        <p:spPr>
          <a:xfrm>
            <a:off x="10355292" y="874256"/>
            <a:ext cx="452850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5E8B23-7137-9BC2-256E-1E7508E919F8}"/>
              </a:ext>
            </a:extLst>
          </p:cNvPr>
          <p:cNvSpPr txBox="1"/>
          <p:nvPr/>
        </p:nvSpPr>
        <p:spPr>
          <a:xfrm>
            <a:off x="1293508" y="1509552"/>
            <a:ext cx="304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Create Databricks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A29DB-5739-CE44-3753-5ADD7520C79F}"/>
              </a:ext>
            </a:extLst>
          </p:cNvPr>
          <p:cNvSpPr txBox="1"/>
          <p:nvPr/>
        </p:nvSpPr>
        <p:spPr>
          <a:xfrm>
            <a:off x="1293508" y="1811773"/>
            <a:ext cx="302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Create Databricks Cluster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214B6-F1A1-5452-D497-C881235F4107}"/>
              </a:ext>
            </a:extLst>
          </p:cNvPr>
          <p:cNvSpPr txBox="1"/>
          <p:nvPr/>
        </p:nvSpPr>
        <p:spPr>
          <a:xfrm>
            <a:off x="1293508" y="2146878"/>
            <a:ext cx="299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Mount Storage Accounts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3177A-3E74-8205-421A-230F92CE8EF0}"/>
              </a:ext>
            </a:extLst>
          </p:cNvPr>
          <p:cNvSpPr txBox="1"/>
          <p:nvPr/>
        </p:nvSpPr>
        <p:spPr>
          <a:xfrm>
            <a:off x="1293508" y="2483326"/>
            <a:ext cx="335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Transformation Requirement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E9EC68-082B-1CF8-859E-C43DE472BE67}"/>
              </a:ext>
            </a:extLst>
          </p:cNvPr>
          <p:cNvSpPr txBox="1"/>
          <p:nvPr/>
        </p:nvSpPr>
        <p:spPr>
          <a:xfrm>
            <a:off x="1293508" y="2852658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Create Pipeline</a:t>
            </a:r>
          </a:p>
        </p:txBody>
      </p:sp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1BB518-112D-D69F-2182-F8B471385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280" y="3237575"/>
            <a:ext cx="7999882" cy="33979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BD8616B-0757-23B5-97DC-88CF25E6BC23}"/>
              </a:ext>
            </a:extLst>
          </p:cNvPr>
          <p:cNvSpPr/>
          <p:nvPr/>
        </p:nvSpPr>
        <p:spPr>
          <a:xfrm>
            <a:off x="2450728" y="3219017"/>
            <a:ext cx="8130987" cy="3442949"/>
          </a:xfrm>
          <a:prstGeom prst="rect">
            <a:avLst/>
          </a:prstGeom>
          <a:noFill/>
          <a:ln w="19050"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pic>
        <p:nvPicPr>
          <p:cNvPr id="20" name="Picture 1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EFC7258-0907-3071-DB84-A74BFDA8E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280" y="3229810"/>
            <a:ext cx="7999882" cy="3424335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EA6ED6F9-9CAF-0F3B-A9EF-B409F9336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6280" y="3228268"/>
            <a:ext cx="7999882" cy="341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3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7" grpId="0"/>
      <p:bldP spid="7" grpId="0"/>
      <p:bldP spid="8" grpId="0"/>
      <p:bldP spid="12" grpId="0"/>
      <p:bldP spid="14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3.3. Copy Data To SQL Database</a:t>
            </a:r>
            <a:endParaRPr lang="en-US" altLang="ja-JP" sz="280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5A1645F-3DF8-43C0-A921-793B63026A33}"/>
              </a:ext>
            </a:extLst>
          </p:cNvPr>
          <p:cNvSpPr/>
          <p:nvPr/>
        </p:nvSpPr>
        <p:spPr>
          <a:xfrm>
            <a:off x="8976049" y="6508364"/>
            <a:ext cx="2911151" cy="29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2" name="Hộp Văn bản 3">
            <a:extLst>
              <a:ext uri="{FF2B5EF4-FFF2-40B4-BE49-F238E27FC236}">
                <a16:creationId xmlns:a16="http://schemas.microsoft.com/office/drawing/2014/main" id="{03AA09B4-E65D-6A79-7092-399522B31FE7}"/>
              </a:ext>
            </a:extLst>
          </p:cNvPr>
          <p:cNvSpPr txBox="1"/>
          <p:nvPr/>
        </p:nvSpPr>
        <p:spPr>
          <a:xfrm>
            <a:off x="494600" y="965191"/>
            <a:ext cx="65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Font typeface="Wingdings" panose="05000000000000000000" pitchFamily="2" charset="2"/>
              <a:buChar char="q"/>
            </a:pPr>
            <a:r>
              <a:rPr lang="en-US" sz="2400" b="1"/>
              <a:t>Create Azure SQL Server/ SQL Database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5BC4A-8EA2-8BF7-FEE1-156E9B8FD9C1}"/>
              </a:ext>
            </a:extLst>
          </p:cNvPr>
          <p:cNvGrpSpPr/>
          <p:nvPr/>
        </p:nvGrpSpPr>
        <p:grpSpPr>
          <a:xfrm>
            <a:off x="8340445" y="842641"/>
            <a:ext cx="3661503" cy="1938265"/>
            <a:chOff x="8340445" y="842641"/>
            <a:chExt cx="3661503" cy="19382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5C7C7F-8AC2-A01D-BE82-1820FA6DA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45" y="842641"/>
              <a:ext cx="3661503" cy="19382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3A207F-F813-60BD-9925-39A8FDA198B3}"/>
                </a:ext>
              </a:extLst>
            </p:cNvPr>
            <p:cNvSpPr/>
            <p:nvPr/>
          </p:nvSpPr>
          <p:spPr>
            <a:xfrm>
              <a:off x="8340445" y="842641"/>
              <a:ext cx="3661502" cy="1938265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BEC33721-7D91-9A5E-3549-99DCB85197D2}"/>
              </a:ext>
            </a:extLst>
          </p:cNvPr>
          <p:cNvSpPr/>
          <p:nvPr/>
        </p:nvSpPr>
        <p:spPr>
          <a:xfrm>
            <a:off x="10480735" y="1274456"/>
            <a:ext cx="1014142" cy="9398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4353D8-412C-E488-A8DE-7DB8BA908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73" y="2027456"/>
            <a:ext cx="2446232" cy="12955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77C36A-71ED-FCCF-AA27-0E284E6ED005}"/>
              </a:ext>
            </a:extLst>
          </p:cNvPr>
          <p:cNvSpPr txBox="1"/>
          <p:nvPr/>
        </p:nvSpPr>
        <p:spPr>
          <a:xfrm>
            <a:off x="792579" y="1658124"/>
            <a:ext cx="2564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>
                <a:cs typeface="Arial"/>
              </a:rPr>
              <a:t>Datalake Storage Gen 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A10DD5-52C7-A1E2-DB79-29F0B5FD8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393" y="2012214"/>
            <a:ext cx="2461473" cy="13107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91E2F9-27AA-21E2-3EB8-BAAD057241E7}"/>
              </a:ext>
            </a:extLst>
          </p:cNvPr>
          <p:cNvSpPr txBox="1"/>
          <p:nvPr/>
        </p:nvSpPr>
        <p:spPr>
          <a:xfrm>
            <a:off x="5505012" y="1642882"/>
            <a:ext cx="16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>
                <a:cs typeface="Arial"/>
              </a:rPr>
              <a:t>SQL Database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513626-434D-B91E-2634-D5EE0EBB4EB2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 flipV="1">
            <a:off x="3297905" y="2667591"/>
            <a:ext cx="1777488" cy="7621"/>
          </a:xfrm>
          <a:prstGeom prst="straightConnector1">
            <a:avLst/>
          </a:prstGeom>
          <a:ln w="19050">
            <a:solidFill>
              <a:srgbClr val="142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1392BA-013D-73E6-C979-481A058C96E7}"/>
              </a:ext>
            </a:extLst>
          </p:cNvPr>
          <p:cNvSpPr txBox="1"/>
          <p:nvPr/>
        </p:nvSpPr>
        <p:spPr>
          <a:xfrm>
            <a:off x="3529243" y="2298259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>
                <a:cs typeface="Arial"/>
              </a:rPr>
              <a:t>Copy Data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AF4B1A-3B6D-2F89-03C5-42FEEDF257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724" y="2256076"/>
            <a:ext cx="2408129" cy="106689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FC8F7D2-49B7-CC23-836A-DDBA7B03E3EE}"/>
              </a:ext>
            </a:extLst>
          </p:cNvPr>
          <p:cNvGrpSpPr/>
          <p:nvPr/>
        </p:nvGrpSpPr>
        <p:grpSpPr>
          <a:xfrm>
            <a:off x="1863575" y="3493306"/>
            <a:ext cx="6751506" cy="3168185"/>
            <a:chOff x="2930375" y="3451125"/>
            <a:chExt cx="6751506" cy="3168185"/>
          </a:xfrm>
        </p:grpSpPr>
        <p:pic>
          <p:nvPicPr>
            <p:cNvPr id="32" name="Picture 31" descr="Table&#10;&#10;Description automatically generated">
              <a:extLst>
                <a:ext uri="{FF2B5EF4-FFF2-40B4-BE49-F238E27FC236}">
                  <a16:creationId xmlns:a16="http://schemas.microsoft.com/office/drawing/2014/main" id="{BF46A15D-B24E-1EA9-361A-B7AFC3398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30375" y="3535033"/>
              <a:ext cx="6751506" cy="3084277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5E2843-795A-E710-8F61-905CBC7F10B8}"/>
                </a:ext>
              </a:extLst>
            </p:cNvPr>
            <p:cNvSpPr/>
            <p:nvPr/>
          </p:nvSpPr>
          <p:spPr>
            <a:xfrm>
              <a:off x="2930375" y="3451125"/>
              <a:ext cx="6751506" cy="3152941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A1491AB-AE65-FC7D-2FA1-EFF1E404D9F5}"/>
              </a:ext>
            </a:extLst>
          </p:cNvPr>
          <p:cNvSpPr txBox="1"/>
          <p:nvPr/>
        </p:nvSpPr>
        <p:spPr>
          <a:xfrm>
            <a:off x="703188" y="475002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Result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DCD77F43-A1F7-5AAF-4AD1-91341B305AC3}"/>
              </a:ext>
            </a:extLst>
          </p:cNvPr>
          <p:cNvSpPr/>
          <p:nvPr/>
        </p:nvSpPr>
        <p:spPr>
          <a:xfrm>
            <a:off x="10431624" y="4356555"/>
            <a:ext cx="1209241" cy="1156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C23A1DE-93CD-ABBF-E9BC-A39530A7B069}"/>
              </a:ext>
            </a:extLst>
          </p:cNvPr>
          <p:cNvSpPr/>
          <p:nvPr/>
        </p:nvSpPr>
        <p:spPr>
          <a:xfrm>
            <a:off x="9057188" y="4827109"/>
            <a:ext cx="932329" cy="215153"/>
          </a:xfrm>
          <a:prstGeom prst="rightArrow">
            <a:avLst/>
          </a:prstGeom>
          <a:solidFill>
            <a:srgbClr val="1428A0"/>
          </a:solidFill>
          <a:ln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C6AB934-4E3E-BA85-7453-967DED461510}"/>
              </a:ext>
            </a:extLst>
          </p:cNvPr>
          <p:cNvSpPr/>
          <p:nvPr/>
        </p:nvSpPr>
        <p:spPr>
          <a:xfrm>
            <a:off x="11494877" y="1516317"/>
            <a:ext cx="551557" cy="5111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80009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301 L 0.09284 0.00394 C 0.11224 0.00556 0.14141 0.00672 0.17175 0.00672 C 0.20651 0.00672 0.23438 0.00556 0.25365 0.00394 L 0.34701 -0.00301 " pathEditMode="relative" rAng="0" ptsTypes="AAAAA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44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21" grpId="0"/>
      <p:bldP spid="26" grpId="0"/>
      <p:bldP spid="35" grpId="0"/>
      <p:bldP spid="36" grpId="0" animBg="1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3.4. Data Visualization</a:t>
            </a:r>
            <a:endParaRPr lang="en-US" altLang="ja-JP" sz="280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5A1645F-3DF8-43C0-A921-793B63026A33}"/>
              </a:ext>
            </a:extLst>
          </p:cNvPr>
          <p:cNvSpPr/>
          <p:nvPr/>
        </p:nvSpPr>
        <p:spPr>
          <a:xfrm>
            <a:off x="8976049" y="6508364"/>
            <a:ext cx="2911151" cy="29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2" name="Hộp Văn bản 3">
            <a:extLst>
              <a:ext uri="{FF2B5EF4-FFF2-40B4-BE49-F238E27FC236}">
                <a16:creationId xmlns:a16="http://schemas.microsoft.com/office/drawing/2014/main" id="{03AA09B4-E65D-6A79-7092-399522B31FE7}"/>
              </a:ext>
            </a:extLst>
          </p:cNvPr>
          <p:cNvSpPr txBox="1"/>
          <p:nvPr/>
        </p:nvSpPr>
        <p:spPr>
          <a:xfrm>
            <a:off x="494600" y="965191"/>
            <a:ext cx="65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Font typeface="Wingdings" panose="05000000000000000000" pitchFamily="2" charset="2"/>
              <a:buChar char="q"/>
            </a:pPr>
            <a:r>
              <a:rPr lang="en-US" sz="2400" b="1"/>
              <a:t>Visualize Data With Power BI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5BC4A-8EA2-8BF7-FEE1-156E9B8FD9C1}"/>
              </a:ext>
            </a:extLst>
          </p:cNvPr>
          <p:cNvGrpSpPr/>
          <p:nvPr/>
        </p:nvGrpSpPr>
        <p:grpSpPr>
          <a:xfrm>
            <a:off x="8340445" y="842641"/>
            <a:ext cx="3661503" cy="1938265"/>
            <a:chOff x="8340445" y="842641"/>
            <a:chExt cx="3661503" cy="19382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5C7C7F-8AC2-A01D-BE82-1820FA6DA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45" y="842641"/>
              <a:ext cx="3661503" cy="19382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3A207F-F813-60BD-9925-39A8FDA198B3}"/>
                </a:ext>
              </a:extLst>
            </p:cNvPr>
            <p:cNvSpPr/>
            <p:nvPr/>
          </p:nvSpPr>
          <p:spPr>
            <a:xfrm>
              <a:off x="8340445" y="842641"/>
              <a:ext cx="3661502" cy="1938265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36" name="object 36">
            <a:extLst>
              <a:ext uri="{FF2B5EF4-FFF2-40B4-BE49-F238E27FC236}">
                <a16:creationId xmlns:a16="http://schemas.microsoft.com/office/drawing/2014/main" id="{DCD77F43-A1F7-5AAF-4AD1-91341B305AC3}"/>
              </a:ext>
            </a:extLst>
          </p:cNvPr>
          <p:cNvSpPr/>
          <p:nvPr/>
        </p:nvSpPr>
        <p:spPr>
          <a:xfrm>
            <a:off x="716134" y="1543933"/>
            <a:ext cx="616333" cy="5893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C6AB934-4E3E-BA85-7453-967DED461510}"/>
              </a:ext>
            </a:extLst>
          </p:cNvPr>
          <p:cNvSpPr/>
          <p:nvPr/>
        </p:nvSpPr>
        <p:spPr>
          <a:xfrm>
            <a:off x="11494877" y="1516317"/>
            <a:ext cx="551557" cy="5111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BE0445-55B3-0D42-BB20-B700BE090330}"/>
              </a:ext>
            </a:extLst>
          </p:cNvPr>
          <p:cNvGrpSpPr/>
          <p:nvPr/>
        </p:nvGrpSpPr>
        <p:grpSpPr>
          <a:xfrm>
            <a:off x="6172409" y="3058353"/>
            <a:ext cx="5540652" cy="2957006"/>
            <a:chOff x="6588078" y="3550021"/>
            <a:chExt cx="4259215" cy="216546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856D7C-9E26-E9C6-2ECB-271BDBB9A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8078" y="3550022"/>
              <a:ext cx="4104106" cy="2165465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B222978-D9FE-14B8-5EC6-80B6228CBD02}"/>
                </a:ext>
              </a:extLst>
            </p:cNvPr>
            <p:cNvSpPr/>
            <p:nvPr/>
          </p:nvSpPr>
          <p:spPr>
            <a:xfrm>
              <a:off x="6677724" y="3550021"/>
              <a:ext cx="4169569" cy="2165465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E8C8A25-B83C-FB73-B517-56DBDFFDED70}"/>
              </a:ext>
            </a:extLst>
          </p:cNvPr>
          <p:cNvSpPr txBox="1"/>
          <p:nvPr/>
        </p:nvSpPr>
        <p:spPr>
          <a:xfrm>
            <a:off x="1792093" y="1637387"/>
            <a:ext cx="306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Connect to SQL Database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87DAD8-52CB-8234-7A5E-12C52AF6C0BF}"/>
              </a:ext>
            </a:extLst>
          </p:cNvPr>
          <p:cNvGrpSpPr/>
          <p:nvPr/>
        </p:nvGrpSpPr>
        <p:grpSpPr>
          <a:xfrm>
            <a:off x="292536" y="2913909"/>
            <a:ext cx="5647765" cy="3074893"/>
            <a:chOff x="935768" y="3429000"/>
            <a:chExt cx="4668156" cy="22864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8539056-862F-4F73-9CA1-62F015B7841C}"/>
                </a:ext>
              </a:extLst>
            </p:cNvPr>
            <p:cNvGrpSpPr/>
            <p:nvPr/>
          </p:nvGrpSpPr>
          <p:grpSpPr>
            <a:xfrm>
              <a:off x="935768" y="3429000"/>
              <a:ext cx="4668156" cy="2286488"/>
              <a:chOff x="847234" y="3429000"/>
              <a:chExt cx="4668156" cy="228648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A755744-274E-D8EA-F5C8-D9765B684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234" y="3429000"/>
                <a:ext cx="4579623" cy="2286488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335E27-164E-7B4B-1A67-DF457C10919C}"/>
                  </a:ext>
                </a:extLst>
              </p:cNvPr>
              <p:cNvSpPr/>
              <p:nvPr/>
            </p:nvSpPr>
            <p:spPr>
              <a:xfrm>
                <a:off x="935767" y="3550022"/>
                <a:ext cx="4579623" cy="2165465"/>
              </a:xfrm>
              <a:prstGeom prst="rect">
                <a:avLst/>
              </a:prstGeom>
              <a:noFill/>
              <a:ln w="19050">
                <a:solidFill>
                  <a:srgbClr val="1428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A8EADA-630E-4DB2-2851-FF5A94D44181}"/>
                </a:ext>
              </a:extLst>
            </p:cNvPr>
            <p:cNvSpPr/>
            <p:nvPr/>
          </p:nvSpPr>
          <p:spPr>
            <a:xfrm>
              <a:off x="1111624" y="4930588"/>
              <a:ext cx="2545976" cy="2900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7AD7D5C-2DB1-3DB5-A0DE-5D7D862DE0F2}"/>
              </a:ext>
            </a:extLst>
          </p:cNvPr>
          <p:cNvSpPr txBox="1"/>
          <p:nvPr/>
        </p:nvSpPr>
        <p:spPr>
          <a:xfrm>
            <a:off x="1792093" y="2032584"/>
            <a:ext cx="462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Create Charts, Graphs,… to visualize data</a:t>
            </a:r>
          </a:p>
        </p:txBody>
      </p:sp>
    </p:spTree>
    <p:extLst>
      <p:ext uri="{BB962C8B-B14F-4D97-AF65-F5344CB8AC3E}">
        <p14:creationId xmlns:p14="http://schemas.microsoft.com/office/powerpoint/2010/main" val="39159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23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/>
              <a:t>Outline</a:t>
            </a:r>
            <a:endParaRPr kumimoji="1" lang="ja-JP" altLang="en-US" sz="2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24F8BB9-B407-44FC-95EC-AE016E7B78FC}"/>
              </a:ext>
            </a:extLst>
          </p:cNvPr>
          <p:cNvSpPr txBox="1">
            <a:spLocks/>
          </p:cNvSpPr>
          <p:nvPr/>
        </p:nvSpPr>
        <p:spPr bwMode="gray">
          <a:xfrm>
            <a:off x="896798" y="805459"/>
            <a:ext cx="7775393" cy="371682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4000" kern="12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Problem statement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Solution architecture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Implementation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Results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Conclusion and orientation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53B5B5-658A-47F5-AEE5-34083F2FCAA9}"/>
              </a:ext>
            </a:extLst>
          </p:cNvPr>
          <p:cNvSpPr/>
          <p:nvPr/>
        </p:nvSpPr>
        <p:spPr>
          <a:xfrm>
            <a:off x="9609221" y="6448926"/>
            <a:ext cx="2117558" cy="256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103810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4</a:t>
            </a:r>
            <a:endParaRPr kumimoji="1" lang="ja-JP" altLang="en-US" dirty="0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Result</a:t>
            </a:r>
            <a:endParaRPr kumimoji="1" lang="ja-JP" altLang="en-US" dirty="0"/>
          </a:p>
        </p:txBody>
      </p:sp>
      <p:sp>
        <p:nvSpPr>
          <p:cNvPr id="2" name="Hình chữ nhật: Cắt Một Góc 1">
            <a:extLst>
              <a:ext uri="{FF2B5EF4-FFF2-40B4-BE49-F238E27FC236}">
                <a16:creationId xmlns:a16="http://schemas.microsoft.com/office/drawing/2014/main" id="{E5373F8F-4D8B-4BEE-96A2-3F66D349631E}"/>
              </a:ext>
            </a:extLst>
          </p:cNvPr>
          <p:cNvSpPr/>
          <p:nvPr/>
        </p:nvSpPr>
        <p:spPr>
          <a:xfrm>
            <a:off x="9022703" y="6484776"/>
            <a:ext cx="1054359" cy="307910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3" name="Hình chữ nhật: Cắt Một Góc 2">
            <a:extLst>
              <a:ext uri="{FF2B5EF4-FFF2-40B4-BE49-F238E27FC236}">
                <a16:creationId xmlns:a16="http://schemas.microsoft.com/office/drawing/2014/main" id="{C6B07BA4-E1BC-4C3A-BE0A-C15929147FC4}"/>
              </a:ext>
            </a:extLst>
          </p:cNvPr>
          <p:cNvSpPr/>
          <p:nvPr/>
        </p:nvSpPr>
        <p:spPr>
          <a:xfrm>
            <a:off x="8798767" y="6536095"/>
            <a:ext cx="1352939" cy="205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" name="Hình chữ nhật: Cắt Một Góc 3">
            <a:extLst>
              <a:ext uri="{FF2B5EF4-FFF2-40B4-BE49-F238E27FC236}">
                <a16:creationId xmlns:a16="http://schemas.microsoft.com/office/drawing/2014/main" id="{9F2F1EBD-0BDD-4D12-A9C2-FDE8D58011FC}"/>
              </a:ext>
            </a:extLst>
          </p:cNvPr>
          <p:cNvSpPr/>
          <p:nvPr/>
        </p:nvSpPr>
        <p:spPr>
          <a:xfrm rot="15371566">
            <a:off x="10664143" y="6543994"/>
            <a:ext cx="245283" cy="292112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764D9884-24CA-451E-88E8-C13311D2787F}"/>
              </a:ext>
            </a:extLst>
          </p:cNvPr>
          <p:cNvSpPr/>
          <p:nvPr/>
        </p:nvSpPr>
        <p:spPr>
          <a:xfrm>
            <a:off x="10786784" y="6484776"/>
            <a:ext cx="885812" cy="20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4021937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4. Result</a:t>
            </a:r>
            <a:endParaRPr lang="en-US" altLang="ja-JP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3451" y="564059"/>
            <a:ext cx="4831231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Result on Azure Data Fatory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B4676-4804-45B1-9EDB-0403568DB1C4}"/>
              </a:ext>
            </a:extLst>
          </p:cNvPr>
          <p:cNvSpPr/>
          <p:nvPr/>
        </p:nvSpPr>
        <p:spPr>
          <a:xfrm>
            <a:off x="8951495" y="6513095"/>
            <a:ext cx="2759242" cy="192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386B2A-D25F-0570-2D78-9040A34CFFF9}"/>
              </a:ext>
            </a:extLst>
          </p:cNvPr>
          <p:cNvGrpSpPr/>
          <p:nvPr/>
        </p:nvGrpSpPr>
        <p:grpSpPr>
          <a:xfrm>
            <a:off x="714061" y="1346287"/>
            <a:ext cx="6114862" cy="5166808"/>
            <a:chOff x="714061" y="1346287"/>
            <a:chExt cx="6114862" cy="51668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6BCEE4-8DE6-4EBD-05A7-77B95D83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062" y="1346287"/>
              <a:ext cx="2194750" cy="516680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39E558-3E9E-E126-8AA1-075A1F2E7AA3}"/>
                </a:ext>
              </a:extLst>
            </p:cNvPr>
            <p:cNvSpPr txBox="1"/>
            <p:nvPr/>
          </p:nvSpPr>
          <p:spPr>
            <a:xfrm>
              <a:off x="2785637" y="5707364"/>
              <a:ext cx="4043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 typeface="Wingdings" panose="05000000000000000000" pitchFamily="2" charset="2"/>
                <a:buChar char="Ø"/>
              </a:pPr>
              <a:r>
                <a:rPr lang="en-US" spc="-5">
                  <a:cs typeface="Arial"/>
                </a:rPr>
                <a:t>Datasets: Raw; Process; Lookup; Sql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299766-622B-66ED-B09A-F1E03FC71DB7}"/>
                </a:ext>
              </a:extLst>
            </p:cNvPr>
            <p:cNvSpPr/>
            <p:nvPr/>
          </p:nvSpPr>
          <p:spPr>
            <a:xfrm>
              <a:off x="714061" y="1346287"/>
              <a:ext cx="2194749" cy="5166808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89FB417-656E-BF70-011A-D742A6D03A63}"/>
              </a:ext>
            </a:extLst>
          </p:cNvPr>
          <p:cNvGrpSpPr/>
          <p:nvPr/>
        </p:nvGrpSpPr>
        <p:grpSpPr>
          <a:xfrm>
            <a:off x="4317307" y="1346286"/>
            <a:ext cx="3977528" cy="3444539"/>
            <a:chOff x="4317307" y="1346286"/>
            <a:chExt cx="3977528" cy="34445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5E86DD-6412-3B8A-950F-795F9E561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7307" y="1346287"/>
              <a:ext cx="2194750" cy="3444538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F125CE-7B4C-0DA3-CB3B-888F0EDAD4EF}"/>
                </a:ext>
              </a:extLst>
            </p:cNvPr>
            <p:cNvSpPr/>
            <p:nvPr/>
          </p:nvSpPr>
          <p:spPr>
            <a:xfrm>
              <a:off x="4350079" y="1346286"/>
              <a:ext cx="2161977" cy="3444537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D56549-1FB5-97FE-E02F-ED8F692A7B7B}"/>
                </a:ext>
              </a:extLst>
            </p:cNvPr>
            <p:cNvSpPr txBox="1"/>
            <p:nvPr/>
          </p:nvSpPr>
          <p:spPr>
            <a:xfrm>
              <a:off x="6378285" y="3945202"/>
              <a:ext cx="1916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 typeface="Wingdings" panose="05000000000000000000" pitchFamily="2" charset="2"/>
                <a:buChar char="Ø"/>
              </a:pPr>
              <a:r>
                <a:rPr lang="en-US" spc="-5">
                  <a:cs typeface="Arial"/>
                </a:rPr>
                <a:t>Data Pipelines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AE72FB-023A-AF1B-A6C3-AC43D28C0EAB}"/>
              </a:ext>
            </a:extLst>
          </p:cNvPr>
          <p:cNvGrpSpPr/>
          <p:nvPr/>
        </p:nvGrpSpPr>
        <p:grpSpPr>
          <a:xfrm>
            <a:off x="7761028" y="1346286"/>
            <a:ext cx="3716910" cy="769689"/>
            <a:chOff x="7275878" y="1346285"/>
            <a:chExt cx="3716910" cy="76968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CC72048-A9C4-3456-3E72-479ED0173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5881" y="1346287"/>
              <a:ext cx="2248095" cy="76968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3B91D6-423F-59AE-4FD3-7A786474E1F6}"/>
                </a:ext>
              </a:extLst>
            </p:cNvPr>
            <p:cNvSpPr/>
            <p:nvPr/>
          </p:nvSpPr>
          <p:spPr>
            <a:xfrm>
              <a:off x="7275880" y="1346286"/>
              <a:ext cx="2248094" cy="76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032057-D243-A01A-454B-0C9FB7BB39FC}"/>
                </a:ext>
              </a:extLst>
            </p:cNvPr>
            <p:cNvSpPr/>
            <p:nvPr/>
          </p:nvSpPr>
          <p:spPr>
            <a:xfrm>
              <a:off x="7275878" y="1346285"/>
              <a:ext cx="2248094" cy="769687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9F956C-0526-AA80-C9C2-C977E6080EC8}"/>
                </a:ext>
              </a:extLst>
            </p:cNvPr>
            <p:cNvSpPr txBox="1"/>
            <p:nvPr/>
          </p:nvSpPr>
          <p:spPr>
            <a:xfrm>
              <a:off x="9408700" y="1731128"/>
              <a:ext cx="158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 typeface="Wingdings" panose="05000000000000000000" pitchFamily="2" charset="2"/>
                <a:buChar char="Ø"/>
              </a:pPr>
              <a:r>
                <a:rPr lang="en-US" spc="-5">
                  <a:cs typeface="Arial"/>
                </a:rPr>
                <a:t>Data Flows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91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4. Result</a:t>
            </a:r>
            <a:endParaRPr lang="en-US" altLang="ja-JP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3451" y="564059"/>
            <a:ext cx="4831231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Visualize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B4676-4804-45B1-9EDB-0403568DB1C4}"/>
              </a:ext>
            </a:extLst>
          </p:cNvPr>
          <p:cNvSpPr/>
          <p:nvPr/>
        </p:nvSpPr>
        <p:spPr>
          <a:xfrm>
            <a:off x="8951495" y="6513095"/>
            <a:ext cx="2759242" cy="192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58E606-B9D3-9608-E9E2-110C86435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66" y="1312963"/>
            <a:ext cx="9208068" cy="54509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085454-FB8F-A7BB-46EE-7D6B3079965E}"/>
              </a:ext>
            </a:extLst>
          </p:cNvPr>
          <p:cNvSpPr/>
          <p:nvPr/>
        </p:nvSpPr>
        <p:spPr>
          <a:xfrm>
            <a:off x="7817224" y="2106706"/>
            <a:ext cx="2759242" cy="4348118"/>
          </a:xfrm>
          <a:prstGeom prst="rect">
            <a:avLst/>
          </a:prstGeom>
          <a:noFill/>
          <a:ln w="19050">
            <a:solidFill>
              <a:srgbClr val="E6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428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4. Result</a:t>
            </a:r>
            <a:endParaRPr lang="en-US" altLang="ja-JP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3451" y="564059"/>
            <a:ext cx="4831231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Visualize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B4676-4804-45B1-9EDB-0403568DB1C4}"/>
              </a:ext>
            </a:extLst>
          </p:cNvPr>
          <p:cNvSpPr/>
          <p:nvPr/>
        </p:nvSpPr>
        <p:spPr>
          <a:xfrm>
            <a:off x="8951495" y="6513095"/>
            <a:ext cx="2759242" cy="192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pic>
        <p:nvPicPr>
          <p:cNvPr id="5" name="Picture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E77D28BD-51EB-E89F-4B6B-C9EDA27C3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671" y="1313224"/>
            <a:ext cx="9272658" cy="54203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C02789-2513-4745-66E2-BBF629975C69}"/>
              </a:ext>
            </a:extLst>
          </p:cNvPr>
          <p:cNvSpPr/>
          <p:nvPr/>
        </p:nvSpPr>
        <p:spPr>
          <a:xfrm>
            <a:off x="8256495" y="2137038"/>
            <a:ext cx="2759242" cy="1072327"/>
          </a:xfrm>
          <a:prstGeom prst="rect">
            <a:avLst/>
          </a:prstGeom>
          <a:noFill/>
          <a:ln w="19050">
            <a:solidFill>
              <a:srgbClr val="E6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62741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4. Result</a:t>
            </a:r>
            <a:endParaRPr lang="en-US" altLang="ja-JP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3451" y="564059"/>
            <a:ext cx="4831231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Visualize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B4676-4804-45B1-9EDB-0403568DB1C4}"/>
              </a:ext>
            </a:extLst>
          </p:cNvPr>
          <p:cNvSpPr/>
          <p:nvPr/>
        </p:nvSpPr>
        <p:spPr>
          <a:xfrm>
            <a:off x="8951495" y="6513095"/>
            <a:ext cx="2759242" cy="192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BB48E6-B3A1-8896-09D6-AA6D337B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299" y="1331285"/>
            <a:ext cx="9089401" cy="53743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E4C1FE-AF20-481E-CCBA-21E2CFCEBA00}"/>
              </a:ext>
            </a:extLst>
          </p:cNvPr>
          <p:cNvSpPr/>
          <p:nvPr/>
        </p:nvSpPr>
        <p:spPr>
          <a:xfrm>
            <a:off x="1999129" y="2164977"/>
            <a:ext cx="7126941" cy="936811"/>
          </a:xfrm>
          <a:prstGeom prst="rect">
            <a:avLst/>
          </a:prstGeom>
          <a:noFill/>
          <a:ln w="19050">
            <a:solidFill>
              <a:srgbClr val="E6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96388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4. Result</a:t>
            </a:r>
            <a:endParaRPr lang="en-US" altLang="ja-JP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3451" y="564059"/>
            <a:ext cx="4831231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Monitor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B4676-4804-45B1-9EDB-0403568DB1C4}"/>
              </a:ext>
            </a:extLst>
          </p:cNvPr>
          <p:cNvSpPr/>
          <p:nvPr/>
        </p:nvSpPr>
        <p:spPr>
          <a:xfrm>
            <a:off x="8951495" y="6513095"/>
            <a:ext cx="2759242" cy="192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89F555-1C18-257B-5078-344D968F3690}"/>
              </a:ext>
            </a:extLst>
          </p:cNvPr>
          <p:cNvGrpSpPr/>
          <p:nvPr/>
        </p:nvGrpSpPr>
        <p:grpSpPr>
          <a:xfrm>
            <a:off x="318211" y="1844148"/>
            <a:ext cx="5999441" cy="3848293"/>
            <a:chOff x="275852" y="1659482"/>
            <a:chExt cx="5999441" cy="3848293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0A8FF37C-4B36-1035-896F-D8B44AC4E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852" y="2083018"/>
              <a:ext cx="5999441" cy="342475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08AE21-91CC-8A10-138A-8ADA2BEB9E0F}"/>
                </a:ext>
              </a:extLst>
            </p:cNvPr>
            <p:cNvSpPr/>
            <p:nvPr/>
          </p:nvSpPr>
          <p:spPr>
            <a:xfrm>
              <a:off x="275852" y="2083018"/>
              <a:ext cx="5999440" cy="3424756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52E59B-CFF3-AE8C-1553-37273303D97F}"/>
                </a:ext>
              </a:extLst>
            </p:cNvPr>
            <p:cNvSpPr txBox="1"/>
            <p:nvPr/>
          </p:nvSpPr>
          <p:spPr>
            <a:xfrm>
              <a:off x="275852" y="1659482"/>
              <a:ext cx="2720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 typeface="Wingdings" panose="05000000000000000000" pitchFamily="2" charset="2"/>
                <a:buChar char="Ø"/>
              </a:pPr>
              <a:r>
                <a:rPr lang="en-US" spc="-5">
                  <a:cs typeface="Arial"/>
                </a:rPr>
                <a:t>Account management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7EB6D1-1E9B-C790-B645-8628F886E6DF}"/>
              </a:ext>
            </a:extLst>
          </p:cNvPr>
          <p:cNvGrpSpPr/>
          <p:nvPr/>
        </p:nvGrpSpPr>
        <p:grpSpPr>
          <a:xfrm>
            <a:off x="6466565" y="1844148"/>
            <a:ext cx="5393559" cy="3848293"/>
            <a:chOff x="6424206" y="1659482"/>
            <a:chExt cx="5393559" cy="3848293"/>
          </a:xfrm>
        </p:grpSpPr>
        <p:pic>
          <p:nvPicPr>
            <p:cNvPr id="9" name="Picture 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B55F43C0-1A13-3B0E-7CF8-B707F3609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4207" y="2083018"/>
              <a:ext cx="5393558" cy="342475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06C7B4-BA37-ACB1-DEFE-B9A89D0F8A7D}"/>
                </a:ext>
              </a:extLst>
            </p:cNvPr>
            <p:cNvSpPr/>
            <p:nvPr/>
          </p:nvSpPr>
          <p:spPr>
            <a:xfrm>
              <a:off x="6424206" y="2083017"/>
              <a:ext cx="5393558" cy="3424755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E0CFAF-5E33-B135-2AAB-9A45F82F32F8}"/>
                </a:ext>
              </a:extLst>
            </p:cNvPr>
            <p:cNvSpPr txBox="1"/>
            <p:nvPr/>
          </p:nvSpPr>
          <p:spPr>
            <a:xfrm>
              <a:off x="6424206" y="1659482"/>
              <a:ext cx="3797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 typeface="Wingdings" panose="05000000000000000000" pitchFamily="2" charset="2"/>
                <a:buChar char="Ø"/>
              </a:pPr>
              <a:r>
                <a:rPr lang="en-US" spc="-5">
                  <a:cs typeface="Arial"/>
                </a:rPr>
                <a:t>Azure Data Factory management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7D92B-53E3-8980-4B2D-C8C947CE7442}"/>
              </a:ext>
            </a:extLst>
          </p:cNvPr>
          <p:cNvSpPr/>
          <p:nvPr/>
        </p:nvSpPr>
        <p:spPr>
          <a:xfrm>
            <a:off x="1819836" y="3845859"/>
            <a:ext cx="4401670" cy="1766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46875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/>
              <a:t>5</a:t>
            </a:r>
            <a:endParaRPr kumimoji="1" lang="ja-JP" altLang="en-US" dirty="0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Conclusion &amp; Orientation</a:t>
            </a:r>
            <a:endParaRPr kumimoji="1" lang="ja-JP" altLang="en-US" dirty="0"/>
          </a:p>
        </p:txBody>
      </p:sp>
      <p:sp>
        <p:nvSpPr>
          <p:cNvPr id="2" name="Hình chữ nhật: Cắt Một Góc 1">
            <a:extLst>
              <a:ext uri="{FF2B5EF4-FFF2-40B4-BE49-F238E27FC236}">
                <a16:creationId xmlns:a16="http://schemas.microsoft.com/office/drawing/2014/main" id="{E5373F8F-4D8B-4BEE-96A2-3F66D349631E}"/>
              </a:ext>
            </a:extLst>
          </p:cNvPr>
          <p:cNvSpPr/>
          <p:nvPr/>
        </p:nvSpPr>
        <p:spPr>
          <a:xfrm>
            <a:off x="9022703" y="6484776"/>
            <a:ext cx="1054359" cy="307910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3" name="Hình chữ nhật: Cắt Một Góc 2">
            <a:extLst>
              <a:ext uri="{FF2B5EF4-FFF2-40B4-BE49-F238E27FC236}">
                <a16:creationId xmlns:a16="http://schemas.microsoft.com/office/drawing/2014/main" id="{C6B07BA4-E1BC-4C3A-BE0A-C15929147FC4}"/>
              </a:ext>
            </a:extLst>
          </p:cNvPr>
          <p:cNvSpPr/>
          <p:nvPr/>
        </p:nvSpPr>
        <p:spPr>
          <a:xfrm>
            <a:off x="8798767" y="6536095"/>
            <a:ext cx="1352939" cy="205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" name="Hình chữ nhật: Cắt Một Góc 3">
            <a:extLst>
              <a:ext uri="{FF2B5EF4-FFF2-40B4-BE49-F238E27FC236}">
                <a16:creationId xmlns:a16="http://schemas.microsoft.com/office/drawing/2014/main" id="{9F2F1EBD-0BDD-4D12-A9C2-FDE8D58011FC}"/>
              </a:ext>
            </a:extLst>
          </p:cNvPr>
          <p:cNvSpPr/>
          <p:nvPr/>
        </p:nvSpPr>
        <p:spPr>
          <a:xfrm rot="15371566">
            <a:off x="10664143" y="6543994"/>
            <a:ext cx="245283" cy="292112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764D9884-24CA-451E-88E8-C13311D2787F}"/>
              </a:ext>
            </a:extLst>
          </p:cNvPr>
          <p:cNvSpPr/>
          <p:nvPr/>
        </p:nvSpPr>
        <p:spPr>
          <a:xfrm>
            <a:off x="10786784" y="6484776"/>
            <a:ext cx="885812" cy="20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29700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5. Conclusion and orientation for master course</a:t>
            </a:r>
            <a:endParaRPr lang="en-US" altLang="ja-JP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3451" y="1477649"/>
            <a:ext cx="10862315" cy="3596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Conclusion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400"/>
              <a:t>Completed: </a:t>
            </a:r>
          </a:p>
          <a:p>
            <a:pPr marL="800014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/>
              <a:t>Ingest, transform, visualize data</a:t>
            </a:r>
          </a:p>
          <a:p>
            <a:pPr marL="800014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/>
              <a:t>Understand and practice with Cloud service Microsoft Azure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400"/>
              <a:t>Comment: Advantages of using Azure</a:t>
            </a:r>
          </a:p>
          <a:p>
            <a:pPr marL="800014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/>
              <a:t>Optimal</a:t>
            </a:r>
          </a:p>
          <a:p>
            <a:pPr marL="800014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/>
              <a:t>Save</a:t>
            </a:r>
          </a:p>
          <a:p>
            <a:pPr marL="800014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/>
              <a:t>Easy to use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B4676-4804-45B1-9EDB-0403568DB1C4}"/>
              </a:ext>
            </a:extLst>
          </p:cNvPr>
          <p:cNvSpPr/>
          <p:nvPr/>
        </p:nvSpPr>
        <p:spPr>
          <a:xfrm>
            <a:off x="8951495" y="6513095"/>
            <a:ext cx="2759242" cy="192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9245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5. Conclusion and orientation for master course</a:t>
            </a:r>
            <a:endParaRPr lang="en-US" altLang="ja-JP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25280" y="867500"/>
            <a:ext cx="10862315" cy="226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Orientation for master course</a:t>
            </a:r>
          </a:p>
          <a:p>
            <a:pPr marL="800014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/>
              <a:t>Upgrade with larger datasets</a:t>
            </a:r>
          </a:p>
          <a:p>
            <a:pPr marL="800014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/>
              <a:t>Use more technical for Big Data with cloud service</a:t>
            </a:r>
          </a:p>
          <a:p>
            <a:pPr marL="800014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/>
              <a:t>Build Machine Learning – AI Model with output data</a:t>
            </a:r>
          </a:p>
          <a:p>
            <a:pPr>
              <a:lnSpc>
                <a:spcPct val="120000"/>
              </a:lnSpc>
            </a:pPr>
            <a:endParaRPr lang="en-US" sz="24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B4676-4804-45B1-9EDB-0403568DB1C4}"/>
              </a:ext>
            </a:extLst>
          </p:cNvPr>
          <p:cNvSpPr/>
          <p:nvPr/>
        </p:nvSpPr>
        <p:spPr>
          <a:xfrm>
            <a:off x="9007478" y="6587740"/>
            <a:ext cx="2759242" cy="192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54783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References</a:t>
            </a:r>
            <a:endParaRPr lang="en-US" altLang="ja-JP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B4676-4804-45B1-9EDB-0403568DB1C4}"/>
              </a:ext>
            </a:extLst>
          </p:cNvPr>
          <p:cNvSpPr/>
          <p:nvPr/>
        </p:nvSpPr>
        <p:spPr>
          <a:xfrm>
            <a:off x="9007478" y="6587740"/>
            <a:ext cx="2759242" cy="192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0A7D4A-0029-ABE9-AAA7-136469C9E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17948"/>
              </p:ext>
            </p:extLst>
          </p:nvPr>
        </p:nvGraphicFramePr>
        <p:xfrm>
          <a:off x="905435" y="1037321"/>
          <a:ext cx="10381129" cy="5262263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3616063620"/>
                    </a:ext>
                  </a:extLst>
                </a:gridCol>
                <a:gridCol w="10148046">
                  <a:extLst>
                    <a:ext uri="{9D8B030D-6E8A-4147-A177-3AD203B41FA5}">
                      <a16:colId xmlns:a16="http://schemas.microsoft.com/office/drawing/2014/main" val="2622469607"/>
                    </a:ext>
                  </a:extLst>
                </a:gridCol>
              </a:tblGrid>
              <a:tr h="442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[1]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Microsoft. (2019). Azure Data Factory: Data Ingtegration in the Cloud [Online]. Available: https://azure.microsoft.com/mediahandler/files/resourcefiles/azure-data-factory-data-integration-in-the-cloud/Azure_Data_Factory_Data_Integration_in_the_Cloud.pdf.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2153663401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[2]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Y. Xu, S. G. Suguiyama and L. Lovosevic. (2018). Data Migration from on-premise relational Data Warehouse to Azure using Azure Data Factory [Online]. Available: https://azure.microsoft.com/mediahandler/files/resourcefiles/data-migration-from-on-premise-relational-data-warehouse-to-azure-data-lake-using-azure-data-factory/Data_migration_from_on-prem_RDW_to_ADLS_using_ADF.pdf. [Accessed 5 July 2022].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1273257097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[3]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B. John and I. BA. (2019). Azure Data Factory With Azure DevOps [Online]. Available: https://azure.microsoft.com/mediahandler/files/resourcefiles/whitepaper-adf-on-azuredevops/Azure%20data%20Factory-Whitepaper-DevOps.pdf. [Accessed 5 July 2022].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71188057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[4]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B. John, I. BA, Y. Xu and Gaurav. (2019). Azure Data Factory-Passing Parameters [Online]. Available: https://azure.microsoft.com/mediahandler/files/resourcefiles/azure-data-factory-passing-parameters/Azure%20data%20Factory-Whitepaper-PassingParameters.pdf. [Accessed 5 July 2022].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4118663807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[5]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S. Winarko, M. Kromer and Microsoft. (2018). Azure Data Factory: SSIS in the Cloud [Online]. Available: https://azure.microsoft.com/mediahandler/files/resourcefiles/azure-data-factory-ssis-in-the-cloud/Azure_Data_Factory_SSIS_in_the_Cloud.pdf. [Accessed 5 July 2022].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2153384421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[6]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Microsoft. "Introduction to Azure Blob storage," [Online]. Available: https://docs.microsoft.com/en-us/azure/storage/blobs/storage-blobs-introduction. [Accessed 7 2022].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3462023950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[7]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Microsoft, "Azure Data Lake Storage Gen 2 Introduction," [Online]. Available: https://docs.microsoft.com/en-us/azure/storage/blobs/data-lake-storage-introduction. [Accessed 7 2022].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2256551937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[8]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Microsoft, "What is the Azure SQL Databases service?," [Online]. Available: https://docs.microsoft.com/en-us/azure/azure-sql/database/sql-database-paas-overview?view=azuresql. [Accessed 7 2022].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510645418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[9]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Microsoft, "Azure Databricks documentation," [Online]. Available: https://docs.microsoft.com/en-us/azure/databricks/. [Accessed 7 2022].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129484735"/>
                  </a:ext>
                </a:extLst>
              </a:tr>
              <a:tr h="5903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[10]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Microsoft, "Azure HDInsight documentation," [Online]. Available: https://docs.microsoft.com/en-us/azure/hdinsight/. [Accessed 7 2022].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3300357570"/>
                  </a:ext>
                </a:extLst>
              </a:tr>
              <a:tr h="5903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[11]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I. Bill, Data Lake Architecture - Designing the Data Lake and Avoiding the Garbage Dump. Technics Publications, 2016.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31695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00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1</a:t>
            </a:r>
            <a:endParaRPr kumimoji="1" lang="ja-JP" altLang="en-US" dirty="0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Problem statement</a:t>
            </a:r>
            <a:endParaRPr kumimoji="1" lang="ja-JP" altLang="en-US" dirty="0"/>
          </a:p>
        </p:txBody>
      </p:sp>
      <p:sp>
        <p:nvSpPr>
          <p:cNvPr id="2" name="Hình chữ nhật: Cắt Một Góc 1">
            <a:extLst>
              <a:ext uri="{FF2B5EF4-FFF2-40B4-BE49-F238E27FC236}">
                <a16:creationId xmlns:a16="http://schemas.microsoft.com/office/drawing/2014/main" id="{E5373F8F-4D8B-4BEE-96A2-3F66D349631E}"/>
              </a:ext>
            </a:extLst>
          </p:cNvPr>
          <p:cNvSpPr/>
          <p:nvPr/>
        </p:nvSpPr>
        <p:spPr>
          <a:xfrm>
            <a:off x="9022703" y="6484776"/>
            <a:ext cx="1054359" cy="307910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3" name="Hình chữ nhật: Cắt Một Góc 2">
            <a:extLst>
              <a:ext uri="{FF2B5EF4-FFF2-40B4-BE49-F238E27FC236}">
                <a16:creationId xmlns:a16="http://schemas.microsoft.com/office/drawing/2014/main" id="{C6B07BA4-E1BC-4C3A-BE0A-C15929147FC4}"/>
              </a:ext>
            </a:extLst>
          </p:cNvPr>
          <p:cNvSpPr/>
          <p:nvPr/>
        </p:nvSpPr>
        <p:spPr>
          <a:xfrm>
            <a:off x="8798767" y="6536095"/>
            <a:ext cx="1352939" cy="205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" name="Hình chữ nhật: Cắt Một Góc 3">
            <a:extLst>
              <a:ext uri="{FF2B5EF4-FFF2-40B4-BE49-F238E27FC236}">
                <a16:creationId xmlns:a16="http://schemas.microsoft.com/office/drawing/2014/main" id="{9F2F1EBD-0BDD-4D12-A9C2-FDE8D58011FC}"/>
              </a:ext>
            </a:extLst>
          </p:cNvPr>
          <p:cNvSpPr/>
          <p:nvPr/>
        </p:nvSpPr>
        <p:spPr>
          <a:xfrm rot="15371566">
            <a:off x="10664143" y="6543994"/>
            <a:ext cx="245283" cy="292112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764D9884-24CA-451E-88E8-C13311D2787F}"/>
              </a:ext>
            </a:extLst>
          </p:cNvPr>
          <p:cNvSpPr/>
          <p:nvPr/>
        </p:nvSpPr>
        <p:spPr>
          <a:xfrm>
            <a:off x="10786784" y="6484776"/>
            <a:ext cx="885812" cy="20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683506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10"/>
          </p:nvPr>
        </p:nvSpPr>
        <p:spPr>
          <a:xfrm>
            <a:off x="279918" y="1595534"/>
            <a:ext cx="3302000" cy="2921095"/>
          </a:xfrm>
        </p:spPr>
        <p:txBody>
          <a:bodyPr/>
          <a:lstStyle/>
          <a:p>
            <a:r>
              <a:rPr kumimoji="1" lang="en-US" altLang="ja-JP"/>
              <a:t>THANK</a:t>
            </a:r>
          </a:p>
          <a:p>
            <a:r>
              <a:rPr lang="en-US" altLang="ja-JP"/>
              <a:t>YOU</a:t>
            </a:r>
            <a:endParaRPr kumimoji="1" lang="ja-JP" altLang="en-US" dirty="0"/>
          </a:p>
        </p:txBody>
      </p:sp>
      <p:sp>
        <p:nvSpPr>
          <p:cNvPr id="2" name="Hình chữ nhật: Cắt Một Góc 1">
            <a:extLst>
              <a:ext uri="{FF2B5EF4-FFF2-40B4-BE49-F238E27FC236}">
                <a16:creationId xmlns:a16="http://schemas.microsoft.com/office/drawing/2014/main" id="{E5373F8F-4D8B-4BEE-96A2-3F66D349631E}"/>
              </a:ext>
            </a:extLst>
          </p:cNvPr>
          <p:cNvSpPr/>
          <p:nvPr/>
        </p:nvSpPr>
        <p:spPr>
          <a:xfrm>
            <a:off x="9022703" y="6484776"/>
            <a:ext cx="1054359" cy="307910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3" name="Hình chữ nhật: Cắt Một Góc 2">
            <a:extLst>
              <a:ext uri="{FF2B5EF4-FFF2-40B4-BE49-F238E27FC236}">
                <a16:creationId xmlns:a16="http://schemas.microsoft.com/office/drawing/2014/main" id="{C6B07BA4-E1BC-4C3A-BE0A-C15929147FC4}"/>
              </a:ext>
            </a:extLst>
          </p:cNvPr>
          <p:cNvSpPr/>
          <p:nvPr/>
        </p:nvSpPr>
        <p:spPr>
          <a:xfrm>
            <a:off x="8798767" y="6536095"/>
            <a:ext cx="1352939" cy="205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" name="Hình chữ nhật: Cắt Một Góc 3">
            <a:extLst>
              <a:ext uri="{FF2B5EF4-FFF2-40B4-BE49-F238E27FC236}">
                <a16:creationId xmlns:a16="http://schemas.microsoft.com/office/drawing/2014/main" id="{9F2F1EBD-0BDD-4D12-A9C2-FDE8D58011FC}"/>
              </a:ext>
            </a:extLst>
          </p:cNvPr>
          <p:cNvSpPr/>
          <p:nvPr/>
        </p:nvSpPr>
        <p:spPr>
          <a:xfrm rot="15371566">
            <a:off x="10664143" y="6543994"/>
            <a:ext cx="245283" cy="292112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764D9884-24CA-451E-88E8-C13311D2787F}"/>
              </a:ext>
            </a:extLst>
          </p:cNvPr>
          <p:cNvSpPr/>
          <p:nvPr/>
        </p:nvSpPr>
        <p:spPr>
          <a:xfrm>
            <a:off x="10786784" y="6484776"/>
            <a:ext cx="885812" cy="20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6" name="テキスト プレースホルダー 13">
            <a:extLst>
              <a:ext uri="{FF2B5EF4-FFF2-40B4-BE49-F238E27FC236}">
                <a16:creationId xmlns:a16="http://schemas.microsoft.com/office/drawing/2014/main" id="{3BC533D5-E526-D20D-9AF5-AF1CD8BACFF6}"/>
              </a:ext>
            </a:extLst>
          </p:cNvPr>
          <p:cNvSpPr txBox="1">
            <a:spLocks/>
          </p:cNvSpPr>
          <p:nvPr/>
        </p:nvSpPr>
        <p:spPr>
          <a:xfrm>
            <a:off x="495071" y="4753061"/>
            <a:ext cx="7142858" cy="509405"/>
          </a:xfrm>
          <a:prstGeom prst="rect">
            <a:avLst/>
          </a:prstGeom>
        </p:spPr>
        <p:txBody>
          <a:bodyPr vert="horz" wrap="none" lIns="468000" tIns="0" rIns="0" bIns="0" rtlCol="0" anchor="b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12252" kern="1200" dirty="0" smtClean="0">
                <a:solidFill>
                  <a:schemeClr val="accent1"/>
                </a:solidFill>
                <a:latin typeface="+mj-lt"/>
                <a:ea typeface="+mn-ea"/>
                <a:cs typeface="Toshiba Sans Light" panose="020B0403030403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/>
              <a:t>Contact: kien.dc182614@sis.hust.edu.vn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2544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1. Problem statement</a:t>
            </a:r>
            <a:endParaRPr lang="en-US" altLang="ja-JP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20624" y="749165"/>
            <a:ext cx="3250741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Big Data Problem</a:t>
            </a: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F81BAD7-D558-4863-8B6D-ECDFFCB3592E}"/>
              </a:ext>
            </a:extLst>
          </p:cNvPr>
          <p:cNvSpPr/>
          <p:nvPr/>
        </p:nvSpPr>
        <p:spPr>
          <a:xfrm>
            <a:off x="8901404" y="6503735"/>
            <a:ext cx="2780523" cy="20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5A048C23-8F45-4894-B6BE-E80F7197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14" y="1393595"/>
            <a:ext cx="3835171" cy="1861938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32984192-5689-DA4D-44E5-DDC696CB8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63" y="3485884"/>
            <a:ext cx="591307" cy="591307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63B84E6B-0A17-4F58-4D51-0726075BF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910" y="3484318"/>
            <a:ext cx="591307" cy="591307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37E0977A-9161-045A-D7CE-CAC6B8A29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758" y="3484318"/>
            <a:ext cx="591307" cy="591307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2A116E04-D871-F9B4-900A-894410850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3733" y="3484318"/>
            <a:ext cx="591307" cy="5913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FA7BE7B-DF78-FE2A-37E1-50E85D581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6708" y="3484318"/>
            <a:ext cx="591307" cy="59130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B6C7F8F-396E-8C92-3761-D0AF31BCF0DD}"/>
              </a:ext>
            </a:extLst>
          </p:cNvPr>
          <p:cNvSpPr txBox="1"/>
          <p:nvPr/>
        </p:nvSpPr>
        <p:spPr>
          <a:xfrm>
            <a:off x="1722684" y="4242956"/>
            <a:ext cx="121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Volume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E49483-D5C4-CD6C-8476-EE95408DEA51}"/>
              </a:ext>
            </a:extLst>
          </p:cNvPr>
          <p:cNvSpPr txBox="1"/>
          <p:nvPr/>
        </p:nvSpPr>
        <p:spPr>
          <a:xfrm>
            <a:off x="3734206" y="4242955"/>
            <a:ext cx="110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Variety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2EA69-260E-FBF0-D758-32B48E8528D1}"/>
              </a:ext>
            </a:extLst>
          </p:cNvPr>
          <p:cNvSpPr txBox="1"/>
          <p:nvPr/>
        </p:nvSpPr>
        <p:spPr>
          <a:xfrm>
            <a:off x="5618477" y="4242954"/>
            <a:ext cx="124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Velocity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C5F512-C078-5078-30C6-C9880E5ED5ED}"/>
              </a:ext>
            </a:extLst>
          </p:cNvPr>
          <p:cNvSpPr txBox="1"/>
          <p:nvPr/>
        </p:nvSpPr>
        <p:spPr>
          <a:xfrm>
            <a:off x="7573317" y="4242952"/>
            <a:ext cx="125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Veracity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AA740-FD82-9919-8F0C-CB78B1036A4F}"/>
              </a:ext>
            </a:extLst>
          </p:cNvPr>
          <p:cNvSpPr txBox="1"/>
          <p:nvPr/>
        </p:nvSpPr>
        <p:spPr>
          <a:xfrm>
            <a:off x="9691978" y="4242953"/>
            <a:ext cx="920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Value</a:t>
            </a:r>
          </a:p>
        </p:txBody>
      </p: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706E7F3D-F63D-273B-750E-48B11C33E4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6298" y="5063046"/>
            <a:ext cx="905067" cy="90506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DC50520-D4CE-2ED2-32C3-A86186878E30}"/>
              </a:ext>
            </a:extLst>
          </p:cNvPr>
          <p:cNvSpPr txBox="1"/>
          <p:nvPr/>
        </p:nvSpPr>
        <p:spPr>
          <a:xfrm>
            <a:off x="691621" y="5269114"/>
            <a:ext cx="1637094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/>
              <a:t>Problem: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43741E36-8035-9A8C-0EA7-132138C1E2CC}"/>
              </a:ext>
            </a:extLst>
          </p:cNvPr>
          <p:cNvSpPr/>
          <p:nvPr/>
        </p:nvSpPr>
        <p:spPr>
          <a:xfrm>
            <a:off x="7734214" y="5523185"/>
            <a:ext cx="930343" cy="461666"/>
          </a:xfrm>
          <a:prstGeom prst="rightArrow">
            <a:avLst/>
          </a:prstGeom>
          <a:noFill/>
          <a:ln w="28575"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BA71018F-5672-3956-FFF8-6857758706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2873" y="5053742"/>
            <a:ext cx="905067" cy="90506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085F583-0EB8-5DD5-B672-BF3928BAEA43}"/>
              </a:ext>
            </a:extLst>
          </p:cNvPr>
          <p:cNvSpPr txBox="1"/>
          <p:nvPr/>
        </p:nvSpPr>
        <p:spPr>
          <a:xfrm>
            <a:off x="2669823" y="5984851"/>
            <a:ext cx="1785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Industry 4.0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CB4035-6B6B-CCAE-17A9-B3C3062631E6}"/>
              </a:ext>
            </a:extLst>
          </p:cNvPr>
          <p:cNvSpPr txBox="1"/>
          <p:nvPr/>
        </p:nvSpPr>
        <p:spPr>
          <a:xfrm>
            <a:off x="5226994" y="5977246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Digitalization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700D62F-7347-F2AD-27E2-AC49DC81BD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2177" y="5063046"/>
            <a:ext cx="895763" cy="8957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EE3AE65-DFF1-B135-21B6-ECE4BE216E05}"/>
              </a:ext>
            </a:extLst>
          </p:cNvPr>
          <p:cNvSpPr txBox="1"/>
          <p:nvPr/>
        </p:nvSpPr>
        <p:spPr>
          <a:xfrm>
            <a:off x="8870237" y="5956428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Data Explosion</a:t>
            </a:r>
          </a:p>
        </p:txBody>
      </p:sp>
    </p:spTree>
    <p:extLst>
      <p:ext uri="{BB962C8B-B14F-4D97-AF65-F5344CB8AC3E}">
        <p14:creationId xmlns:p14="http://schemas.microsoft.com/office/powerpoint/2010/main" val="362177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9" grpId="0"/>
      <p:bldP spid="50" grpId="0" animBg="1"/>
      <p:bldP spid="53" grpId="0"/>
      <p:bldP spid="54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1. Problem statement</a:t>
            </a:r>
            <a:endParaRPr lang="en-US" altLang="ja-JP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20624" y="749165"/>
            <a:ext cx="6418113" cy="196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Trend Of Using Cloud Computing</a:t>
            </a:r>
            <a:endParaRPr lang="en-US" sz="2400"/>
          </a:p>
          <a:p>
            <a:pPr marL="800014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i="1"/>
          </a:p>
          <a:p>
            <a:pPr marL="800014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F81BAD7-D558-4863-8B6D-ECDFFCB3592E}"/>
              </a:ext>
            </a:extLst>
          </p:cNvPr>
          <p:cNvSpPr/>
          <p:nvPr/>
        </p:nvSpPr>
        <p:spPr>
          <a:xfrm>
            <a:off x="8901404" y="6503735"/>
            <a:ext cx="2780523" cy="20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pic>
        <p:nvPicPr>
          <p:cNvPr id="13" name="Picture 1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6DAEE9D1-086B-5331-EA40-14FD8D723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756" y="1506756"/>
            <a:ext cx="3844487" cy="1922244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10D2540E-D562-B837-EB6A-6C723937B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815" y="3693106"/>
            <a:ext cx="591307" cy="591307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285A94A6-BDBF-6FFE-1A56-BC0C8420E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662" y="3692486"/>
            <a:ext cx="591307" cy="59130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82D42ACF-D587-CBFB-A5C2-59CC09641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8509" y="3692486"/>
            <a:ext cx="591307" cy="591307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7ED1B2A4-884D-FC43-CEF6-FC5F9B7E7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484" y="3692485"/>
            <a:ext cx="591308" cy="591308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03D2E91F-39A2-FA72-2F8D-85903A7BE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654460" y="3692485"/>
            <a:ext cx="591308" cy="59130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4C4A141-D556-906B-6664-6EF154F02B5C}"/>
              </a:ext>
            </a:extLst>
          </p:cNvPr>
          <p:cNvSpPr txBox="1"/>
          <p:nvPr/>
        </p:nvSpPr>
        <p:spPr>
          <a:xfrm>
            <a:off x="1610942" y="4388568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Speed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511F5-2911-DE6A-E7D0-B1604643DD3A}"/>
              </a:ext>
            </a:extLst>
          </p:cNvPr>
          <p:cNvSpPr txBox="1"/>
          <p:nvPr/>
        </p:nvSpPr>
        <p:spPr>
          <a:xfrm>
            <a:off x="3704657" y="4388568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Cost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E4DDE4-9F40-CCB7-95E7-A13EAB2C7ADC}"/>
              </a:ext>
            </a:extLst>
          </p:cNvPr>
          <p:cNvSpPr txBox="1"/>
          <p:nvPr/>
        </p:nvSpPr>
        <p:spPr>
          <a:xfrm>
            <a:off x="5395587" y="4388567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Scalable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297D2A-350A-4FFD-A8B2-E3E9B80C1CF3}"/>
              </a:ext>
            </a:extLst>
          </p:cNvPr>
          <p:cNvSpPr txBox="1"/>
          <p:nvPr/>
        </p:nvSpPr>
        <p:spPr>
          <a:xfrm>
            <a:off x="9319172" y="4388565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Security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43CA31-AF28-C79F-EA23-F091B31CF550}"/>
              </a:ext>
            </a:extLst>
          </p:cNvPr>
          <p:cNvSpPr txBox="1"/>
          <p:nvPr/>
        </p:nvSpPr>
        <p:spPr>
          <a:xfrm>
            <a:off x="7309289" y="438856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Dev-Ops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C5CFFEF-8381-2973-F183-959BE8796975}"/>
              </a:ext>
            </a:extLst>
          </p:cNvPr>
          <p:cNvSpPr/>
          <p:nvPr/>
        </p:nvSpPr>
        <p:spPr>
          <a:xfrm>
            <a:off x="1142553" y="5660298"/>
            <a:ext cx="930343" cy="461666"/>
          </a:xfrm>
          <a:prstGeom prst="rightArrow">
            <a:avLst/>
          </a:prstGeom>
          <a:noFill/>
          <a:ln w="28575"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9C76B8-3BA4-39F6-8001-8F168B389792}"/>
              </a:ext>
            </a:extLst>
          </p:cNvPr>
          <p:cNvSpPr txBox="1"/>
          <p:nvPr/>
        </p:nvSpPr>
        <p:spPr>
          <a:xfrm>
            <a:off x="3569130" y="5706465"/>
            <a:ext cx="748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Organizations/Individuals are increasingly interested in cloud computing</a:t>
            </a:r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5AA7F2BD-8F95-9E32-CDBB-9E621B6431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4049" y="5576823"/>
            <a:ext cx="591308" cy="59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3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8" grpId="0"/>
      <p:bldP spid="39" grpId="0"/>
      <p:bldP spid="41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1. Problem statement</a:t>
            </a:r>
            <a:endParaRPr lang="en-US" altLang="ja-JP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20624" y="628254"/>
            <a:ext cx="3340388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Oriented Research</a:t>
            </a:r>
            <a:endParaRPr lang="en-US" sz="2400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F81BAD7-D558-4863-8B6D-ECDFFCB3592E}"/>
              </a:ext>
            </a:extLst>
          </p:cNvPr>
          <p:cNvSpPr/>
          <p:nvPr/>
        </p:nvSpPr>
        <p:spPr>
          <a:xfrm>
            <a:off x="8901404" y="6503735"/>
            <a:ext cx="2780523" cy="20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CEA899-DCED-011D-F326-461EE091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24" y="1732678"/>
            <a:ext cx="3958230" cy="203159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EE5F334-4F30-63F7-904D-C97E5CAE9C9A}"/>
              </a:ext>
            </a:extLst>
          </p:cNvPr>
          <p:cNvGrpSpPr/>
          <p:nvPr/>
        </p:nvGrpSpPr>
        <p:grpSpPr>
          <a:xfrm>
            <a:off x="998603" y="4228293"/>
            <a:ext cx="3402272" cy="1496765"/>
            <a:chOff x="1198227" y="4425516"/>
            <a:chExt cx="3402272" cy="149676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C7947EAC-9D68-7AD5-83CC-3CFBF72A2F48}"/>
                </a:ext>
              </a:extLst>
            </p:cNvPr>
            <p:cNvSpPr txBox="1"/>
            <p:nvPr/>
          </p:nvSpPr>
          <p:spPr>
            <a:xfrm>
              <a:off x="1198227" y="5540125"/>
              <a:ext cx="3402272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Arial"/>
                </a:rPr>
                <a:t>Azure Data Factory</a:t>
              </a:r>
              <a:r>
                <a:rPr sz="2400" spc="-90" dirty="0">
                  <a:cs typeface="Arial"/>
                </a:rPr>
                <a:t> </a:t>
              </a:r>
              <a:r>
                <a:rPr sz="2400" dirty="0">
                  <a:cs typeface="Arial"/>
                </a:rPr>
                <a:t>(ADF)</a:t>
              </a:r>
              <a:endParaRPr sz="2400">
                <a:cs typeface="Arial"/>
              </a:endParaRPr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F35F1124-184E-D5AB-5C66-FDE5C47A352E}"/>
                </a:ext>
              </a:extLst>
            </p:cNvPr>
            <p:cNvSpPr/>
            <p:nvPr/>
          </p:nvSpPr>
          <p:spPr>
            <a:xfrm>
              <a:off x="2356819" y="4425516"/>
              <a:ext cx="1085088" cy="10820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963E503-9552-F1BB-5F3A-82D164431CD4}"/>
              </a:ext>
            </a:extLst>
          </p:cNvPr>
          <p:cNvGrpSpPr/>
          <p:nvPr/>
        </p:nvGrpSpPr>
        <p:grpSpPr>
          <a:xfrm>
            <a:off x="5871882" y="1113038"/>
            <a:ext cx="5573884" cy="5302464"/>
            <a:chOff x="5871882" y="1201271"/>
            <a:chExt cx="5573884" cy="5302464"/>
          </a:xfrm>
        </p:grpSpPr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EAF176B3-E5AC-B389-926E-ACCF53A6F322}"/>
                </a:ext>
              </a:extLst>
            </p:cNvPr>
            <p:cNvSpPr/>
            <p:nvPr/>
          </p:nvSpPr>
          <p:spPr>
            <a:xfrm>
              <a:off x="6288920" y="1771354"/>
              <a:ext cx="454151" cy="4541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602BC80A-208A-DD33-59F5-DD3DC26B89C9}"/>
                </a:ext>
              </a:extLst>
            </p:cNvPr>
            <p:cNvSpPr/>
            <p:nvPr/>
          </p:nvSpPr>
          <p:spPr>
            <a:xfrm>
              <a:off x="6288920" y="2304753"/>
              <a:ext cx="454151" cy="4511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C9B38066-A31D-9854-ED58-731F48519A44}"/>
                </a:ext>
              </a:extLst>
            </p:cNvPr>
            <p:cNvSpPr/>
            <p:nvPr/>
          </p:nvSpPr>
          <p:spPr>
            <a:xfrm>
              <a:off x="6288920" y="2835105"/>
              <a:ext cx="454151" cy="8839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1FFD7E60-CB72-E723-B806-3B568071E949}"/>
                </a:ext>
              </a:extLst>
            </p:cNvPr>
            <p:cNvSpPr txBox="1"/>
            <p:nvPr/>
          </p:nvSpPr>
          <p:spPr>
            <a:xfrm>
              <a:off x="6369237" y="1353324"/>
              <a:ext cx="356365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>
                  <a:cs typeface="Arial"/>
                </a:rPr>
                <a:t>Azure </a:t>
              </a:r>
              <a:r>
                <a:rPr lang="en-US" sz="2400" b="1" spc="-5">
                  <a:cs typeface="Arial"/>
                </a:rPr>
                <a:t>S</a:t>
              </a:r>
              <a:r>
                <a:rPr sz="2400" b="1" spc="-5">
                  <a:cs typeface="Arial"/>
                </a:rPr>
                <a:t>torage</a:t>
              </a:r>
              <a:r>
                <a:rPr sz="2400" b="1" spc="-10">
                  <a:cs typeface="Arial"/>
                </a:rPr>
                <a:t> </a:t>
              </a:r>
              <a:r>
                <a:rPr lang="en-US" sz="2400" b="1" spc="-5">
                  <a:cs typeface="Arial"/>
                </a:rPr>
                <a:t>S</a:t>
              </a:r>
              <a:r>
                <a:rPr sz="2400" b="1" spc="-5">
                  <a:cs typeface="Arial"/>
                </a:rPr>
                <a:t>olutions</a:t>
              </a:r>
              <a:endParaRPr sz="2400" b="1">
                <a:cs typeface="Arial"/>
              </a:endParaRP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DAE8DBA3-213A-22CE-4781-37DE772227EB}"/>
                </a:ext>
              </a:extLst>
            </p:cNvPr>
            <p:cNvSpPr txBox="1"/>
            <p:nvPr/>
          </p:nvSpPr>
          <p:spPr>
            <a:xfrm>
              <a:off x="6925049" y="1771354"/>
              <a:ext cx="288234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>
                  <a:cs typeface="Arial"/>
                </a:rPr>
                <a:t>Azure </a:t>
              </a:r>
              <a:r>
                <a:rPr lang="en-US" sz="2400" spc="-5">
                  <a:cs typeface="Arial"/>
                </a:rPr>
                <a:t>SQL Database</a:t>
              </a:r>
              <a:endParaRPr sz="2400">
                <a:cs typeface="Arial"/>
              </a:endParaRPr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7DEA5654-5AFF-94F5-2F5F-3B8416486794}"/>
                </a:ext>
              </a:extLst>
            </p:cNvPr>
            <p:cNvSpPr txBox="1"/>
            <p:nvPr/>
          </p:nvSpPr>
          <p:spPr>
            <a:xfrm>
              <a:off x="6925049" y="2339226"/>
              <a:ext cx="288234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>
                  <a:cs typeface="Arial"/>
                </a:rPr>
                <a:t>Azure </a:t>
              </a:r>
              <a:r>
                <a:rPr lang="en-US" sz="2400" spc="-5">
                  <a:cs typeface="Arial"/>
                </a:rPr>
                <a:t>Blob Storage</a:t>
              </a:r>
              <a:endParaRPr sz="2400">
                <a:cs typeface="Arial"/>
              </a:endParaRP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FAF20EB4-94F1-40D8-0DC0-A93148DB92F2}"/>
                </a:ext>
              </a:extLst>
            </p:cNvPr>
            <p:cNvSpPr txBox="1"/>
            <p:nvPr/>
          </p:nvSpPr>
          <p:spPr>
            <a:xfrm>
              <a:off x="6925048" y="2907098"/>
              <a:ext cx="424497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>
                  <a:cs typeface="Arial"/>
                </a:rPr>
                <a:t>Azure </a:t>
              </a:r>
              <a:r>
                <a:rPr lang="en-US" sz="2400" spc="-5">
                  <a:cs typeface="Arial"/>
                </a:rPr>
                <a:t>Data Lake Storage Gen 2</a:t>
              </a:r>
              <a:endParaRPr sz="2400">
                <a:cs typeface="Arial"/>
              </a:endParaRPr>
            </a:p>
          </p:txBody>
        </p:sp>
        <p:sp>
          <p:nvSpPr>
            <p:cNvPr id="21" name="object 12">
              <a:extLst>
                <a:ext uri="{FF2B5EF4-FFF2-40B4-BE49-F238E27FC236}">
                  <a16:creationId xmlns:a16="http://schemas.microsoft.com/office/drawing/2014/main" id="{077BE5A7-C269-B923-FAE9-629900990109}"/>
                </a:ext>
              </a:extLst>
            </p:cNvPr>
            <p:cNvSpPr/>
            <p:nvPr/>
          </p:nvSpPr>
          <p:spPr>
            <a:xfrm>
              <a:off x="6288920" y="4072369"/>
              <a:ext cx="454151" cy="4876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D493961C-EC4F-19F7-DB42-05C9ACCF853D}"/>
                </a:ext>
              </a:extLst>
            </p:cNvPr>
            <p:cNvSpPr/>
            <p:nvPr/>
          </p:nvSpPr>
          <p:spPr>
            <a:xfrm>
              <a:off x="6288920" y="4636249"/>
              <a:ext cx="454151" cy="4541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6799E572-85ED-AC0A-FC5C-FC6530657673}"/>
                </a:ext>
              </a:extLst>
            </p:cNvPr>
            <p:cNvSpPr txBox="1"/>
            <p:nvPr/>
          </p:nvSpPr>
          <p:spPr>
            <a:xfrm>
              <a:off x="6369237" y="3641667"/>
              <a:ext cx="356365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>
                  <a:cs typeface="Arial"/>
                </a:rPr>
                <a:t>Azure </a:t>
              </a:r>
              <a:r>
                <a:rPr lang="en-US" sz="2400" b="1" spc="-5">
                  <a:cs typeface="Arial"/>
                </a:rPr>
                <a:t>Bigdata Solutions </a:t>
              </a:r>
              <a:endParaRPr sz="2400" b="1">
                <a:cs typeface="Arial"/>
              </a:endParaRPr>
            </a:p>
          </p:txBody>
        </p:sp>
        <p:sp>
          <p:nvSpPr>
            <p:cNvPr id="24" name="object 14">
              <a:extLst>
                <a:ext uri="{FF2B5EF4-FFF2-40B4-BE49-F238E27FC236}">
                  <a16:creationId xmlns:a16="http://schemas.microsoft.com/office/drawing/2014/main" id="{82D3CC5E-71EA-BB58-46DA-6AE0A47A703D}"/>
                </a:ext>
              </a:extLst>
            </p:cNvPr>
            <p:cNvSpPr/>
            <p:nvPr/>
          </p:nvSpPr>
          <p:spPr>
            <a:xfrm>
              <a:off x="6288920" y="5725058"/>
              <a:ext cx="449999" cy="450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58DBB0AA-ED0F-762B-3AA1-391B99513319}"/>
                </a:ext>
              </a:extLst>
            </p:cNvPr>
            <p:cNvSpPr txBox="1"/>
            <p:nvPr/>
          </p:nvSpPr>
          <p:spPr>
            <a:xfrm>
              <a:off x="6369237" y="5310333"/>
              <a:ext cx="356365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400" b="1" spc="-5">
                  <a:cs typeface="Arial"/>
                </a:rPr>
                <a:t>Visualization Tool</a:t>
              </a:r>
              <a:endParaRPr sz="2400" b="1">
                <a:cs typeface="Arial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9427B70-54B2-7CE5-96FF-467C4990AC43}"/>
                </a:ext>
              </a:extLst>
            </p:cNvPr>
            <p:cNvSpPr/>
            <p:nvPr/>
          </p:nvSpPr>
          <p:spPr>
            <a:xfrm>
              <a:off x="5871882" y="1201271"/>
              <a:ext cx="5573884" cy="5302464"/>
            </a:xfrm>
            <a:prstGeom prst="round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8BE61666-6BCC-3ACF-2D50-008441903252}"/>
                </a:ext>
              </a:extLst>
            </p:cNvPr>
            <p:cNvSpPr txBox="1"/>
            <p:nvPr/>
          </p:nvSpPr>
          <p:spPr>
            <a:xfrm>
              <a:off x="6925047" y="4116931"/>
              <a:ext cx="424497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>
                  <a:cs typeface="Arial"/>
                </a:rPr>
                <a:t>Azure </a:t>
              </a:r>
              <a:r>
                <a:rPr lang="en-US" sz="2400" spc="-5">
                  <a:cs typeface="Arial"/>
                </a:rPr>
                <a:t>Databricks</a:t>
              </a:r>
              <a:endParaRPr sz="2400">
                <a:cs typeface="Arial"/>
              </a:endParaRPr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C752047F-7C7B-202F-E749-B5011EA66A63}"/>
                </a:ext>
              </a:extLst>
            </p:cNvPr>
            <p:cNvSpPr txBox="1"/>
            <p:nvPr/>
          </p:nvSpPr>
          <p:spPr>
            <a:xfrm>
              <a:off x="6925047" y="4639307"/>
              <a:ext cx="424497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>
                  <a:cs typeface="Arial"/>
                </a:rPr>
                <a:t>Azure </a:t>
              </a:r>
              <a:r>
                <a:rPr lang="en-US" sz="2400" spc="-5">
                  <a:cs typeface="Arial"/>
                </a:rPr>
                <a:t>HDInsight</a:t>
              </a:r>
              <a:endParaRPr sz="2400">
                <a:cs typeface="Arial"/>
              </a:endParaRPr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F52724E6-291C-2B97-5C59-FB754C4043AA}"/>
                </a:ext>
              </a:extLst>
            </p:cNvPr>
            <p:cNvSpPr txBox="1"/>
            <p:nvPr/>
          </p:nvSpPr>
          <p:spPr>
            <a:xfrm>
              <a:off x="6925047" y="5758980"/>
              <a:ext cx="424497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400" spc="-5">
                  <a:cs typeface="Arial"/>
                </a:rPr>
                <a:t>Microsoft Power BI</a:t>
              </a:r>
              <a:endParaRPr sz="2400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99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1. Problem statement</a:t>
            </a:r>
            <a:endParaRPr lang="en-US" altLang="ja-JP" sz="2800" dirty="0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F81BAD7-D558-4863-8B6D-ECDFFCB3592E}"/>
              </a:ext>
            </a:extLst>
          </p:cNvPr>
          <p:cNvSpPr/>
          <p:nvPr/>
        </p:nvSpPr>
        <p:spPr>
          <a:xfrm>
            <a:off x="8901404" y="6503735"/>
            <a:ext cx="2780523" cy="20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D771A-E062-04C4-203A-6B633E006D06}"/>
              </a:ext>
            </a:extLst>
          </p:cNvPr>
          <p:cNvSpPr txBox="1"/>
          <p:nvPr/>
        </p:nvSpPr>
        <p:spPr>
          <a:xfrm>
            <a:off x="720624" y="628254"/>
            <a:ext cx="3340388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Oriented Research</a:t>
            </a:r>
            <a:endParaRPr lang="en-US" sz="240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D2CBA7B-D015-0B1E-9EA2-3D068245779C}"/>
              </a:ext>
            </a:extLst>
          </p:cNvPr>
          <p:cNvGrpSpPr/>
          <p:nvPr/>
        </p:nvGrpSpPr>
        <p:grpSpPr>
          <a:xfrm>
            <a:off x="891568" y="1003144"/>
            <a:ext cx="10051737" cy="5705566"/>
            <a:chOff x="697014" y="986269"/>
            <a:chExt cx="10051737" cy="5705566"/>
          </a:xfrm>
        </p:grpSpPr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FC5B39C-427D-9B0F-93D2-55087574D35C}"/>
                </a:ext>
              </a:extLst>
            </p:cNvPr>
            <p:cNvCxnSpPr>
              <a:cxnSpLocks/>
            </p:cNvCxnSpPr>
            <p:nvPr/>
          </p:nvCxnSpPr>
          <p:spPr>
            <a:xfrm>
              <a:off x="6627119" y="3991187"/>
              <a:ext cx="2142337" cy="842953"/>
            </a:xfrm>
            <a:prstGeom prst="straightConnector1">
              <a:avLst/>
            </a:prstGeom>
            <a:ln w="28575">
              <a:solidFill>
                <a:srgbClr val="1428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D19EDC3-2395-8AB1-3F36-C1EE6BD4F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8819" y="2316431"/>
              <a:ext cx="2049699" cy="691930"/>
            </a:xfrm>
            <a:prstGeom prst="straightConnector1">
              <a:avLst/>
            </a:prstGeom>
            <a:ln w="28575">
              <a:solidFill>
                <a:srgbClr val="1428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59E3643-4C98-2C8B-230B-0ACE6E8C099B}"/>
                </a:ext>
              </a:extLst>
            </p:cNvPr>
            <p:cNvCxnSpPr/>
            <p:nvPr/>
          </p:nvCxnSpPr>
          <p:spPr>
            <a:xfrm>
              <a:off x="2665379" y="3494178"/>
              <a:ext cx="2168045" cy="0"/>
            </a:xfrm>
            <a:prstGeom prst="straightConnector1">
              <a:avLst/>
            </a:prstGeom>
            <a:ln w="28575">
              <a:solidFill>
                <a:srgbClr val="1428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bject 6">
              <a:extLst>
                <a:ext uri="{FF2B5EF4-FFF2-40B4-BE49-F238E27FC236}">
                  <a16:creationId xmlns:a16="http://schemas.microsoft.com/office/drawing/2014/main" id="{A5A64E0C-D402-860C-CFD4-A0C17AF97C28}"/>
                </a:ext>
              </a:extLst>
            </p:cNvPr>
            <p:cNvSpPr/>
            <p:nvPr/>
          </p:nvSpPr>
          <p:spPr>
            <a:xfrm>
              <a:off x="697014" y="2452714"/>
              <a:ext cx="1979295" cy="2004695"/>
            </a:xfrm>
            <a:custGeom>
              <a:avLst/>
              <a:gdLst/>
              <a:ahLst/>
              <a:cxnLst/>
              <a:rect l="l" t="t" r="r" b="b"/>
              <a:pathLst>
                <a:path w="1979295" h="2004695">
                  <a:moveTo>
                    <a:pt x="0" y="1002080"/>
                  </a:moveTo>
                  <a:lnTo>
                    <a:pt x="1141" y="953528"/>
                  </a:lnTo>
                  <a:lnTo>
                    <a:pt x="4529" y="905573"/>
                  </a:lnTo>
                  <a:lnTo>
                    <a:pt x="10114" y="858267"/>
                  </a:lnTo>
                  <a:lnTo>
                    <a:pt x="17843" y="811662"/>
                  </a:lnTo>
                  <a:lnTo>
                    <a:pt x="27663" y="765811"/>
                  </a:lnTo>
                  <a:lnTo>
                    <a:pt x="39525" y="720766"/>
                  </a:lnTo>
                  <a:lnTo>
                    <a:pt x="53374" y="676580"/>
                  </a:lnTo>
                  <a:lnTo>
                    <a:pt x="69161" y="633305"/>
                  </a:lnTo>
                  <a:lnTo>
                    <a:pt x="86832" y="590994"/>
                  </a:lnTo>
                  <a:lnTo>
                    <a:pt x="106336" y="549699"/>
                  </a:lnTo>
                  <a:lnTo>
                    <a:pt x="127621" y="509474"/>
                  </a:lnTo>
                  <a:lnTo>
                    <a:pt x="150636" y="470369"/>
                  </a:lnTo>
                  <a:lnTo>
                    <a:pt x="175328" y="432438"/>
                  </a:lnTo>
                  <a:lnTo>
                    <a:pt x="201645" y="395734"/>
                  </a:lnTo>
                  <a:lnTo>
                    <a:pt x="229537" y="360308"/>
                  </a:lnTo>
                  <a:lnTo>
                    <a:pt x="258950" y="326213"/>
                  </a:lnTo>
                  <a:lnTo>
                    <a:pt x="289834" y="293503"/>
                  </a:lnTo>
                  <a:lnTo>
                    <a:pt x="322136" y="262228"/>
                  </a:lnTo>
                  <a:lnTo>
                    <a:pt x="355804" y="232442"/>
                  </a:lnTo>
                  <a:lnTo>
                    <a:pt x="390787" y="204198"/>
                  </a:lnTo>
                  <a:lnTo>
                    <a:pt x="427033" y="177547"/>
                  </a:lnTo>
                  <a:lnTo>
                    <a:pt x="464489" y="152542"/>
                  </a:lnTo>
                  <a:lnTo>
                    <a:pt x="503105" y="129237"/>
                  </a:lnTo>
                  <a:lnTo>
                    <a:pt x="542828" y="107682"/>
                  </a:lnTo>
                  <a:lnTo>
                    <a:pt x="583607" y="87931"/>
                  </a:lnTo>
                  <a:lnTo>
                    <a:pt x="625389" y="70036"/>
                  </a:lnTo>
                  <a:lnTo>
                    <a:pt x="668123" y="54050"/>
                  </a:lnTo>
                  <a:lnTo>
                    <a:pt x="711757" y="40025"/>
                  </a:lnTo>
                  <a:lnTo>
                    <a:pt x="756239" y="28014"/>
                  </a:lnTo>
                  <a:lnTo>
                    <a:pt x="801517" y="18069"/>
                  </a:lnTo>
                  <a:lnTo>
                    <a:pt x="847540" y="10242"/>
                  </a:lnTo>
                  <a:lnTo>
                    <a:pt x="894255" y="4587"/>
                  </a:lnTo>
                  <a:lnTo>
                    <a:pt x="941611" y="1155"/>
                  </a:lnTo>
                  <a:lnTo>
                    <a:pt x="989556" y="0"/>
                  </a:lnTo>
                  <a:lnTo>
                    <a:pt x="1037501" y="1155"/>
                  </a:lnTo>
                  <a:lnTo>
                    <a:pt x="1084857" y="4587"/>
                  </a:lnTo>
                  <a:lnTo>
                    <a:pt x="1131572" y="10242"/>
                  </a:lnTo>
                  <a:lnTo>
                    <a:pt x="1177594" y="18069"/>
                  </a:lnTo>
                  <a:lnTo>
                    <a:pt x="1222872" y="28014"/>
                  </a:lnTo>
                  <a:lnTo>
                    <a:pt x="1267354" y="40025"/>
                  </a:lnTo>
                  <a:lnTo>
                    <a:pt x="1310988" y="54050"/>
                  </a:lnTo>
                  <a:lnTo>
                    <a:pt x="1353721" y="70036"/>
                  </a:lnTo>
                  <a:lnTo>
                    <a:pt x="1395504" y="87931"/>
                  </a:lnTo>
                  <a:lnTo>
                    <a:pt x="1436282" y="107682"/>
                  </a:lnTo>
                  <a:lnTo>
                    <a:pt x="1476005" y="129237"/>
                  </a:lnTo>
                  <a:lnTo>
                    <a:pt x="1514621" y="152542"/>
                  </a:lnTo>
                  <a:lnTo>
                    <a:pt x="1552077" y="177547"/>
                  </a:lnTo>
                  <a:lnTo>
                    <a:pt x="1588323" y="204198"/>
                  </a:lnTo>
                  <a:lnTo>
                    <a:pt x="1623306" y="232442"/>
                  </a:lnTo>
                  <a:lnTo>
                    <a:pt x="1656974" y="262228"/>
                  </a:lnTo>
                  <a:lnTo>
                    <a:pt x="1689276" y="293503"/>
                  </a:lnTo>
                  <a:lnTo>
                    <a:pt x="1720160" y="326213"/>
                  </a:lnTo>
                  <a:lnTo>
                    <a:pt x="1749573" y="360308"/>
                  </a:lnTo>
                  <a:lnTo>
                    <a:pt x="1777465" y="395734"/>
                  </a:lnTo>
                  <a:lnTo>
                    <a:pt x="1803782" y="432438"/>
                  </a:lnTo>
                  <a:lnTo>
                    <a:pt x="1828474" y="470369"/>
                  </a:lnTo>
                  <a:lnTo>
                    <a:pt x="1851489" y="509474"/>
                  </a:lnTo>
                  <a:lnTo>
                    <a:pt x="1872774" y="549699"/>
                  </a:lnTo>
                  <a:lnTo>
                    <a:pt x="1892278" y="590994"/>
                  </a:lnTo>
                  <a:lnTo>
                    <a:pt x="1909950" y="633305"/>
                  </a:lnTo>
                  <a:lnTo>
                    <a:pt x="1925736" y="676580"/>
                  </a:lnTo>
                  <a:lnTo>
                    <a:pt x="1939585" y="720766"/>
                  </a:lnTo>
                  <a:lnTo>
                    <a:pt x="1951447" y="765811"/>
                  </a:lnTo>
                  <a:lnTo>
                    <a:pt x="1961267" y="811662"/>
                  </a:lnTo>
                  <a:lnTo>
                    <a:pt x="1968996" y="858267"/>
                  </a:lnTo>
                  <a:lnTo>
                    <a:pt x="1974581" y="905573"/>
                  </a:lnTo>
                  <a:lnTo>
                    <a:pt x="1977970" y="953528"/>
                  </a:lnTo>
                  <a:lnTo>
                    <a:pt x="1979111" y="1002080"/>
                  </a:lnTo>
                  <a:lnTo>
                    <a:pt x="1977970" y="1050632"/>
                  </a:lnTo>
                  <a:lnTo>
                    <a:pt x="1974581" y="1098588"/>
                  </a:lnTo>
                  <a:lnTo>
                    <a:pt x="1968996" y="1145895"/>
                  </a:lnTo>
                  <a:lnTo>
                    <a:pt x="1961267" y="1192501"/>
                  </a:lnTo>
                  <a:lnTo>
                    <a:pt x="1951447" y="1238352"/>
                  </a:lnTo>
                  <a:lnTo>
                    <a:pt x="1939585" y="1283397"/>
                  </a:lnTo>
                  <a:lnTo>
                    <a:pt x="1925736" y="1327584"/>
                  </a:lnTo>
                  <a:lnTo>
                    <a:pt x="1909950" y="1370858"/>
                  </a:lnTo>
                  <a:lnTo>
                    <a:pt x="1892278" y="1413170"/>
                  </a:lnTo>
                  <a:lnTo>
                    <a:pt x="1872774" y="1454464"/>
                  </a:lnTo>
                  <a:lnTo>
                    <a:pt x="1851489" y="1494690"/>
                  </a:lnTo>
                  <a:lnTo>
                    <a:pt x="1828474" y="1533795"/>
                  </a:lnTo>
                  <a:lnTo>
                    <a:pt x="1803782" y="1571725"/>
                  </a:lnTo>
                  <a:lnTo>
                    <a:pt x="1777465" y="1608430"/>
                  </a:lnTo>
                  <a:lnTo>
                    <a:pt x="1749573" y="1643856"/>
                  </a:lnTo>
                  <a:lnTo>
                    <a:pt x="1720160" y="1677950"/>
                  </a:lnTo>
                  <a:lnTo>
                    <a:pt x="1689276" y="1710660"/>
                  </a:lnTo>
                  <a:lnTo>
                    <a:pt x="1656974" y="1741935"/>
                  </a:lnTo>
                  <a:lnTo>
                    <a:pt x="1623306" y="1771720"/>
                  </a:lnTo>
                  <a:lnTo>
                    <a:pt x="1588323" y="1799965"/>
                  </a:lnTo>
                  <a:lnTo>
                    <a:pt x="1552077" y="1826615"/>
                  </a:lnTo>
                  <a:lnTo>
                    <a:pt x="1514621" y="1851620"/>
                  </a:lnTo>
                  <a:lnTo>
                    <a:pt x="1476005" y="1874925"/>
                  </a:lnTo>
                  <a:lnTo>
                    <a:pt x="1436282" y="1896480"/>
                  </a:lnTo>
                  <a:lnTo>
                    <a:pt x="1395504" y="1916230"/>
                  </a:lnTo>
                  <a:lnTo>
                    <a:pt x="1353721" y="1934125"/>
                  </a:lnTo>
                  <a:lnTo>
                    <a:pt x="1310988" y="1950111"/>
                  </a:lnTo>
                  <a:lnTo>
                    <a:pt x="1267354" y="1964136"/>
                  </a:lnTo>
                  <a:lnTo>
                    <a:pt x="1222872" y="1976147"/>
                  </a:lnTo>
                  <a:lnTo>
                    <a:pt x="1177594" y="1986092"/>
                  </a:lnTo>
                  <a:lnTo>
                    <a:pt x="1131572" y="1993918"/>
                  </a:lnTo>
                  <a:lnTo>
                    <a:pt x="1084857" y="1999573"/>
                  </a:lnTo>
                  <a:lnTo>
                    <a:pt x="1037501" y="2003005"/>
                  </a:lnTo>
                  <a:lnTo>
                    <a:pt x="989556" y="2004161"/>
                  </a:lnTo>
                  <a:lnTo>
                    <a:pt x="941611" y="2003005"/>
                  </a:lnTo>
                  <a:lnTo>
                    <a:pt x="894255" y="1999573"/>
                  </a:lnTo>
                  <a:lnTo>
                    <a:pt x="847540" y="1993918"/>
                  </a:lnTo>
                  <a:lnTo>
                    <a:pt x="801517" y="1986092"/>
                  </a:lnTo>
                  <a:lnTo>
                    <a:pt x="756239" y="1976147"/>
                  </a:lnTo>
                  <a:lnTo>
                    <a:pt x="711757" y="1964136"/>
                  </a:lnTo>
                  <a:lnTo>
                    <a:pt x="668123" y="1950111"/>
                  </a:lnTo>
                  <a:lnTo>
                    <a:pt x="625389" y="1934125"/>
                  </a:lnTo>
                  <a:lnTo>
                    <a:pt x="583607" y="1916230"/>
                  </a:lnTo>
                  <a:lnTo>
                    <a:pt x="542828" y="1896480"/>
                  </a:lnTo>
                  <a:lnTo>
                    <a:pt x="503105" y="1874925"/>
                  </a:lnTo>
                  <a:lnTo>
                    <a:pt x="464489" y="1851620"/>
                  </a:lnTo>
                  <a:lnTo>
                    <a:pt x="427033" y="1826615"/>
                  </a:lnTo>
                  <a:lnTo>
                    <a:pt x="390787" y="1799965"/>
                  </a:lnTo>
                  <a:lnTo>
                    <a:pt x="355804" y="1771720"/>
                  </a:lnTo>
                  <a:lnTo>
                    <a:pt x="322136" y="1741935"/>
                  </a:lnTo>
                  <a:lnTo>
                    <a:pt x="289834" y="1710660"/>
                  </a:lnTo>
                  <a:lnTo>
                    <a:pt x="258950" y="1677950"/>
                  </a:lnTo>
                  <a:lnTo>
                    <a:pt x="229537" y="1643856"/>
                  </a:lnTo>
                  <a:lnTo>
                    <a:pt x="201645" y="1608430"/>
                  </a:lnTo>
                  <a:lnTo>
                    <a:pt x="175328" y="1571725"/>
                  </a:lnTo>
                  <a:lnTo>
                    <a:pt x="150636" y="1533795"/>
                  </a:lnTo>
                  <a:lnTo>
                    <a:pt x="127621" y="1494690"/>
                  </a:lnTo>
                  <a:lnTo>
                    <a:pt x="106336" y="1454464"/>
                  </a:lnTo>
                  <a:lnTo>
                    <a:pt x="86832" y="1413170"/>
                  </a:lnTo>
                  <a:lnTo>
                    <a:pt x="69161" y="1370858"/>
                  </a:lnTo>
                  <a:lnTo>
                    <a:pt x="53374" y="1327584"/>
                  </a:lnTo>
                  <a:lnTo>
                    <a:pt x="39525" y="1283397"/>
                  </a:lnTo>
                  <a:lnTo>
                    <a:pt x="27663" y="1238352"/>
                  </a:lnTo>
                  <a:lnTo>
                    <a:pt x="17843" y="1192501"/>
                  </a:lnTo>
                  <a:lnTo>
                    <a:pt x="10114" y="1145895"/>
                  </a:lnTo>
                  <a:lnTo>
                    <a:pt x="4529" y="1098588"/>
                  </a:lnTo>
                  <a:lnTo>
                    <a:pt x="1141" y="1050632"/>
                  </a:lnTo>
                  <a:lnTo>
                    <a:pt x="0" y="1002080"/>
                  </a:lnTo>
                  <a:close/>
                </a:path>
              </a:pathLst>
            </a:custGeom>
            <a:ln w="25400">
              <a:solidFill>
                <a:srgbClr val="1428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7">
              <a:extLst>
                <a:ext uri="{FF2B5EF4-FFF2-40B4-BE49-F238E27FC236}">
                  <a16:creationId xmlns:a16="http://schemas.microsoft.com/office/drawing/2014/main" id="{207F0D90-2B43-47C6-AA39-AD3272499BAB}"/>
                </a:ext>
              </a:extLst>
            </p:cNvPr>
            <p:cNvSpPr/>
            <p:nvPr/>
          </p:nvSpPr>
          <p:spPr>
            <a:xfrm>
              <a:off x="1287129" y="2663979"/>
              <a:ext cx="809999" cy="7200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">
              <a:extLst>
                <a:ext uri="{FF2B5EF4-FFF2-40B4-BE49-F238E27FC236}">
                  <a16:creationId xmlns:a16="http://schemas.microsoft.com/office/drawing/2014/main" id="{224CEEEC-E9AC-4A84-E220-6553C1D2E783}"/>
                </a:ext>
              </a:extLst>
            </p:cNvPr>
            <p:cNvSpPr/>
            <p:nvPr/>
          </p:nvSpPr>
          <p:spPr>
            <a:xfrm>
              <a:off x="1276009" y="3494178"/>
              <a:ext cx="821119" cy="7209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9">
              <a:extLst>
                <a:ext uri="{FF2B5EF4-FFF2-40B4-BE49-F238E27FC236}">
                  <a16:creationId xmlns:a16="http://schemas.microsoft.com/office/drawing/2014/main" id="{9482862A-CEF2-F77C-9B31-1EC7B0281397}"/>
                </a:ext>
              </a:extLst>
            </p:cNvPr>
            <p:cNvSpPr/>
            <p:nvPr/>
          </p:nvSpPr>
          <p:spPr>
            <a:xfrm>
              <a:off x="4822131" y="2443583"/>
              <a:ext cx="1979295" cy="2004695"/>
            </a:xfrm>
            <a:custGeom>
              <a:avLst/>
              <a:gdLst/>
              <a:ahLst/>
              <a:cxnLst/>
              <a:rect l="l" t="t" r="r" b="b"/>
              <a:pathLst>
                <a:path w="1979295" h="2004695">
                  <a:moveTo>
                    <a:pt x="0" y="1002080"/>
                  </a:moveTo>
                  <a:lnTo>
                    <a:pt x="1141" y="953528"/>
                  </a:lnTo>
                  <a:lnTo>
                    <a:pt x="4529" y="905573"/>
                  </a:lnTo>
                  <a:lnTo>
                    <a:pt x="10114" y="858267"/>
                  </a:lnTo>
                  <a:lnTo>
                    <a:pt x="17843" y="811662"/>
                  </a:lnTo>
                  <a:lnTo>
                    <a:pt x="27663" y="765811"/>
                  </a:lnTo>
                  <a:lnTo>
                    <a:pt x="39525" y="720766"/>
                  </a:lnTo>
                  <a:lnTo>
                    <a:pt x="53374" y="676580"/>
                  </a:lnTo>
                  <a:lnTo>
                    <a:pt x="69161" y="633305"/>
                  </a:lnTo>
                  <a:lnTo>
                    <a:pt x="86832" y="590994"/>
                  </a:lnTo>
                  <a:lnTo>
                    <a:pt x="106336" y="549699"/>
                  </a:lnTo>
                  <a:lnTo>
                    <a:pt x="127621" y="509474"/>
                  </a:lnTo>
                  <a:lnTo>
                    <a:pt x="150636" y="470369"/>
                  </a:lnTo>
                  <a:lnTo>
                    <a:pt x="175328" y="432438"/>
                  </a:lnTo>
                  <a:lnTo>
                    <a:pt x="201645" y="395734"/>
                  </a:lnTo>
                  <a:lnTo>
                    <a:pt x="229537" y="360308"/>
                  </a:lnTo>
                  <a:lnTo>
                    <a:pt x="258950" y="326213"/>
                  </a:lnTo>
                  <a:lnTo>
                    <a:pt x="289834" y="293503"/>
                  </a:lnTo>
                  <a:lnTo>
                    <a:pt x="322136" y="262228"/>
                  </a:lnTo>
                  <a:lnTo>
                    <a:pt x="355804" y="232442"/>
                  </a:lnTo>
                  <a:lnTo>
                    <a:pt x="390787" y="204198"/>
                  </a:lnTo>
                  <a:lnTo>
                    <a:pt x="427033" y="177547"/>
                  </a:lnTo>
                  <a:lnTo>
                    <a:pt x="464489" y="152542"/>
                  </a:lnTo>
                  <a:lnTo>
                    <a:pt x="503105" y="129237"/>
                  </a:lnTo>
                  <a:lnTo>
                    <a:pt x="542828" y="107682"/>
                  </a:lnTo>
                  <a:lnTo>
                    <a:pt x="583607" y="87931"/>
                  </a:lnTo>
                  <a:lnTo>
                    <a:pt x="625389" y="70036"/>
                  </a:lnTo>
                  <a:lnTo>
                    <a:pt x="668123" y="54050"/>
                  </a:lnTo>
                  <a:lnTo>
                    <a:pt x="711757" y="40025"/>
                  </a:lnTo>
                  <a:lnTo>
                    <a:pt x="756239" y="28014"/>
                  </a:lnTo>
                  <a:lnTo>
                    <a:pt x="801517" y="18069"/>
                  </a:lnTo>
                  <a:lnTo>
                    <a:pt x="847540" y="10242"/>
                  </a:lnTo>
                  <a:lnTo>
                    <a:pt x="894255" y="4587"/>
                  </a:lnTo>
                  <a:lnTo>
                    <a:pt x="941611" y="1155"/>
                  </a:lnTo>
                  <a:lnTo>
                    <a:pt x="989556" y="0"/>
                  </a:lnTo>
                  <a:lnTo>
                    <a:pt x="1037501" y="1155"/>
                  </a:lnTo>
                  <a:lnTo>
                    <a:pt x="1084857" y="4587"/>
                  </a:lnTo>
                  <a:lnTo>
                    <a:pt x="1131572" y="10242"/>
                  </a:lnTo>
                  <a:lnTo>
                    <a:pt x="1177594" y="18069"/>
                  </a:lnTo>
                  <a:lnTo>
                    <a:pt x="1222872" y="28014"/>
                  </a:lnTo>
                  <a:lnTo>
                    <a:pt x="1267354" y="40025"/>
                  </a:lnTo>
                  <a:lnTo>
                    <a:pt x="1310988" y="54050"/>
                  </a:lnTo>
                  <a:lnTo>
                    <a:pt x="1353721" y="70036"/>
                  </a:lnTo>
                  <a:lnTo>
                    <a:pt x="1395504" y="87931"/>
                  </a:lnTo>
                  <a:lnTo>
                    <a:pt x="1436282" y="107682"/>
                  </a:lnTo>
                  <a:lnTo>
                    <a:pt x="1476005" y="129237"/>
                  </a:lnTo>
                  <a:lnTo>
                    <a:pt x="1514621" y="152542"/>
                  </a:lnTo>
                  <a:lnTo>
                    <a:pt x="1552077" y="177547"/>
                  </a:lnTo>
                  <a:lnTo>
                    <a:pt x="1588323" y="204198"/>
                  </a:lnTo>
                  <a:lnTo>
                    <a:pt x="1623306" y="232442"/>
                  </a:lnTo>
                  <a:lnTo>
                    <a:pt x="1656974" y="262228"/>
                  </a:lnTo>
                  <a:lnTo>
                    <a:pt x="1689276" y="293503"/>
                  </a:lnTo>
                  <a:lnTo>
                    <a:pt x="1720160" y="326213"/>
                  </a:lnTo>
                  <a:lnTo>
                    <a:pt x="1749573" y="360308"/>
                  </a:lnTo>
                  <a:lnTo>
                    <a:pt x="1777465" y="395734"/>
                  </a:lnTo>
                  <a:lnTo>
                    <a:pt x="1803782" y="432438"/>
                  </a:lnTo>
                  <a:lnTo>
                    <a:pt x="1828474" y="470369"/>
                  </a:lnTo>
                  <a:lnTo>
                    <a:pt x="1851489" y="509474"/>
                  </a:lnTo>
                  <a:lnTo>
                    <a:pt x="1872774" y="549699"/>
                  </a:lnTo>
                  <a:lnTo>
                    <a:pt x="1892278" y="590994"/>
                  </a:lnTo>
                  <a:lnTo>
                    <a:pt x="1909950" y="633305"/>
                  </a:lnTo>
                  <a:lnTo>
                    <a:pt x="1925736" y="676580"/>
                  </a:lnTo>
                  <a:lnTo>
                    <a:pt x="1939585" y="720766"/>
                  </a:lnTo>
                  <a:lnTo>
                    <a:pt x="1951447" y="765811"/>
                  </a:lnTo>
                  <a:lnTo>
                    <a:pt x="1961267" y="811662"/>
                  </a:lnTo>
                  <a:lnTo>
                    <a:pt x="1968996" y="858267"/>
                  </a:lnTo>
                  <a:lnTo>
                    <a:pt x="1974581" y="905573"/>
                  </a:lnTo>
                  <a:lnTo>
                    <a:pt x="1977970" y="953528"/>
                  </a:lnTo>
                  <a:lnTo>
                    <a:pt x="1979111" y="1002080"/>
                  </a:lnTo>
                  <a:lnTo>
                    <a:pt x="1977970" y="1050632"/>
                  </a:lnTo>
                  <a:lnTo>
                    <a:pt x="1974581" y="1098588"/>
                  </a:lnTo>
                  <a:lnTo>
                    <a:pt x="1968996" y="1145895"/>
                  </a:lnTo>
                  <a:lnTo>
                    <a:pt x="1961267" y="1192501"/>
                  </a:lnTo>
                  <a:lnTo>
                    <a:pt x="1951447" y="1238352"/>
                  </a:lnTo>
                  <a:lnTo>
                    <a:pt x="1939585" y="1283397"/>
                  </a:lnTo>
                  <a:lnTo>
                    <a:pt x="1925736" y="1327584"/>
                  </a:lnTo>
                  <a:lnTo>
                    <a:pt x="1909950" y="1370858"/>
                  </a:lnTo>
                  <a:lnTo>
                    <a:pt x="1892278" y="1413170"/>
                  </a:lnTo>
                  <a:lnTo>
                    <a:pt x="1872774" y="1454464"/>
                  </a:lnTo>
                  <a:lnTo>
                    <a:pt x="1851489" y="1494690"/>
                  </a:lnTo>
                  <a:lnTo>
                    <a:pt x="1828474" y="1533795"/>
                  </a:lnTo>
                  <a:lnTo>
                    <a:pt x="1803782" y="1571725"/>
                  </a:lnTo>
                  <a:lnTo>
                    <a:pt x="1777465" y="1608430"/>
                  </a:lnTo>
                  <a:lnTo>
                    <a:pt x="1749573" y="1643856"/>
                  </a:lnTo>
                  <a:lnTo>
                    <a:pt x="1720160" y="1677950"/>
                  </a:lnTo>
                  <a:lnTo>
                    <a:pt x="1689276" y="1710660"/>
                  </a:lnTo>
                  <a:lnTo>
                    <a:pt x="1656974" y="1741935"/>
                  </a:lnTo>
                  <a:lnTo>
                    <a:pt x="1623306" y="1771720"/>
                  </a:lnTo>
                  <a:lnTo>
                    <a:pt x="1588323" y="1799965"/>
                  </a:lnTo>
                  <a:lnTo>
                    <a:pt x="1552077" y="1826615"/>
                  </a:lnTo>
                  <a:lnTo>
                    <a:pt x="1514621" y="1851620"/>
                  </a:lnTo>
                  <a:lnTo>
                    <a:pt x="1476005" y="1874925"/>
                  </a:lnTo>
                  <a:lnTo>
                    <a:pt x="1436282" y="1896480"/>
                  </a:lnTo>
                  <a:lnTo>
                    <a:pt x="1395504" y="1916230"/>
                  </a:lnTo>
                  <a:lnTo>
                    <a:pt x="1353721" y="1934125"/>
                  </a:lnTo>
                  <a:lnTo>
                    <a:pt x="1310988" y="1950111"/>
                  </a:lnTo>
                  <a:lnTo>
                    <a:pt x="1267354" y="1964136"/>
                  </a:lnTo>
                  <a:lnTo>
                    <a:pt x="1222872" y="1976147"/>
                  </a:lnTo>
                  <a:lnTo>
                    <a:pt x="1177594" y="1986092"/>
                  </a:lnTo>
                  <a:lnTo>
                    <a:pt x="1131572" y="1993918"/>
                  </a:lnTo>
                  <a:lnTo>
                    <a:pt x="1084857" y="1999573"/>
                  </a:lnTo>
                  <a:lnTo>
                    <a:pt x="1037501" y="2003005"/>
                  </a:lnTo>
                  <a:lnTo>
                    <a:pt x="989556" y="2004161"/>
                  </a:lnTo>
                  <a:lnTo>
                    <a:pt x="941611" y="2003005"/>
                  </a:lnTo>
                  <a:lnTo>
                    <a:pt x="894255" y="1999573"/>
                  </a:lnTo>
                  <a:lnTo>
                    <a:pt x="847540" y="1993918"/>
                  </a:lnTo>
                  <a:lnTo>
                    <a:pt x="801517" y="1986092"/>
                  </a:lnTo>
                  <a:lnTo>
                    <a:pt x="756239" y="1976147"/>
                  </a:lnTo>
                  <a:lnTo>
                    <a:pt x="711757" y="1964136"/>
                  </a:lnTo>
                  <a:lnTo>
                    <a:pt x="668123" y="1950111"/>
                  </a:lnTo>
                  <a:lnTo>
                    <a:pt x="625389" y="1934125"/>
                  </a:lnTo>
                  <a:lnTo>
                    <a:pt x="583607" y="1916230"/>
                  </a:lnTo>
                  <a:lnTo>
                    <a:pt x="542828" y="1896480"/>
                  </a:lnTo>
                  <a:lnTo>
                    <a:pt x="503105" y="1874925"/>
                  </a:lnTo>
                  <a:lnTo>
                    <a:pt x="464489" y="1851620"/>
                  </a:lnTo>
                  <a:lnTo>
                    <a:pt x="427033" y="1826615"/>
                  </a:lnTo>
                  <a:lnTo>
                    <a:pt x="390787" y="1799965"/>
                  </a:lnTo>
                  <a:lnTo>
                    <a:pt x="355804" y="1771720"/>
                  </a:lnTo>
                  <a:lnTo>
                    <a:pt x="322136" y="1741935"/>
                  </a:lnTo>
                  <a:lnTo>
                    <a:pt x="289834" y="1710660"/>
                  </a:lnTo>
                  <a:lnTo>
                    <a:pt x="258950" y="1677950"/>
                  </a:lnTo>
                  <a:lnTo>
                    <a:pt x="229537" y="1643856"/>
                  </a:lnTo>
                  <a:lnTo>
                    <a:pt x="201645" y="1608430"/>
                  </a:lnTo>
                  <a:lnTo>
                    <a:pt x="175328" y="1571725"/>
                  </a:lnTo>
                  <a:lnTo>
                    <a:pt x="150636" y="1533795"/>
                  </a:lnTo>
                  <a:lnTo>
                    <a:pt x="127621" y="1494690"/>
                  </a:lnTo>
                  <a:lnTo>
                    <a:pt x="106336" y="1454464"/>
                  </a:lnTo>
                  <a:lnTo>
                    <a:pt x="86832" y="1413170"/>
                  </a:lnTo>
                  <a:lnTo>
                    <a:pt x="69161" y="1370858"/>
                  </a:lnTo>
                  <a:lnTo>
                    <a:pt x="53374" y="1327584"/>
                  </a:lnTo>
                  <a:lnTo>
                    <a:pt x="39525" y="1283397"/>
                  </a:lnTo>
                  <a:lnTo>
                    <a:pt x="27663" y="1238352"/>
                  </a:lnTo>
                  <a:lnTo>
                    <a:pt x="17843" y="1192501"/>
                  </a:lnTo>
                  <a:lnTo>
                    <a:pt x="10114" y="1145895"/>
                  </a:lnTo>
                  <a:lnTo>
                    <a:pt x="4529" y="1098588"/>
                  </a:lnTo>
                  <a:lnTo>
                    <a:pt x="1141" y="1050632"/>
                  </a:lnTo>
                  <a:lnTo>
                    <a:pt x="0" y="1002080"/>
                  </a:lnTo>
                  <a:close/>
                </a:path>
              </a:pathLst>
            </a:custGeom>
            <a:ln w="25400">
              <a:solidFill>
                <a:srgbClr val="1428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10">
              <a:extLst>
                <a:ext uri="{FF2B5EF4-FFF2-40B4-BE49-F238E27FC236}">
                  <a16:creationId xmlns:a16="http://schemas.microsoft.com/office/drawing/2014/main" id="{D4895D3B-63E0-88BD-BA83-0C1DC5CE3153}"/>
                </a:ext>
              </a:extLst>
            </p:cNvPr>
            <p:cNvSpPr/>
            <p:nvPr/>
          </p:nvSpPr>
          <p:spPr>
            <a:xfrm>
              <a:off x="5454713" y="3587154"/>
              <a:ext cx="725424" cy="7772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1">
              <a:extLst>
                <a:ext uri="{FF2B5EF4-FFF2-40B4-BE49-F238E27FC236}">
                  <a16:creationId xmlns:a16="http://schemas.microsoft.com/office/drawing/2014/main" id="{29FCB560-09F9-CB57-28D2-6FDBDA1EC129}"/>
                </a:ext>
              </a:extLst>
            </p:cNvPr>
            <p:cNvSpPr/>
            <p:nvPr/>
          </p:nvSpPr>
          <p:spPr>
            <a:xfrm>
              <a:off x="5904743" y="2838006"/>
              <a:ext cx="722376" cy="7223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2">
              <a:extLst>
                <a:ext uri="{FF2B5EF4-FFF2-40B4-BE49-F238E27FC236}">
                  <a16:creationId xmlns:a16="http://schemas.microsoft.com/office/drawing/2014/main" id="{C41A7A5A-D6DA-FE40-D86A-853C225A8ED4}"/>
                </a:ext>
              </a:extLst>
            </p:cNvPr>
            <p:cNvSpPr/>
            <p:nvPr/>
          </p:nvSpPr>
          <p:spPr>
            <a:xfrm>
              <a:off x="5062897" y="2858975"/>
              <a:ext cx="719999" cy="6804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3">
              <a:extLst>
                <a:ext uri="{FF2B5EF4-FFF2-40B4-BE49-F238E27FC236}">
                  <a16:creationId xmlns:a16="http://schemas.microsoft.com/office/drawing/2014/main" id="{BC057436-7319-CA4A-C272-234AC51DF060}"/>
                </a:ext>
              </a:extLst>
            </p:cNvPr>
            <p:cNvSpPr txBox="1"/>
            <p:nvPr/>
          </p:nvSpPr>
          <p:spPr>
            <a:xfrm>
              <a:off x="999575" y="4544317"/>
              <a:ext cx="1373985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pc="-5" dirty="0">
                  <a:cs typeface="Arial"/>
                </a:rPr>
                <a:t>Data</a:t>
              </a:r>
              <a:r>
                <a:rPr spc="-60" dirty="0">
                  <a:cs typeface="Arial"/>
                </a:rPr>
                <a:t> </a:t>
              </a:r>
              <a:r>
                <a:rPr spc="-5" dirty="0">
                  <a:cs typeface="Arial"/>
                </a:rPr>
                <a:t>Sources</a:t>
              </a:r>
              <a:endParaRPr>
                <a:cs typeface="Arial"/>
              </a:endParaRPr>
            </a:p>
          </p:txBody>
        </p:sp>
        <p:sp>
          <p:nvSpPr>
            <p:cNvPr id="93" name="object 14">
              <a:extLst>
                <a:ext uri="{FF2B5EF4-FFF2-40B4-BE49-F238E27FC236}">
                  <a16:creationId xmlns:a16="http://schemas.microsoft.com/office/drawing/2014/main" id="{29DA7816-55A1-A83C-3BBE-70204D1CCD29}"/>
                </a:ext>
              </a:extLst>
            </p:cNvPr>
            <p:cNvSpPr txBox="1"/>
            <p:nvPr/>
          </p:nvSpPr>
          <p:spPr>
            <a:xfrm>
              <a:off x="4738628" y="4532215"/>
              <a:ext cx="214630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pc="-5" dirty="0">
                  <a:cs typeface="Arial"/>
                </a:rPr>
                <a:t>Data</a:t>
              </a:r>
              <a:r>
                <a:rPr spc="-60" dirty="0">
                  <a:cs typeface="Arial"/>
                </a:rPr>
                <a:t> </a:t>
              </a:r>
              <a:r>
                <a:rPr spc="-10" dirty="0">
                  <a:cs typeface="Arial"/>
                </a:rPr>
                <a:t>Transformation</a:t>
              </a:r>
              <a:endParaRPr>
                <a:cs typeface="Arial"/>
              </a:endParaRPr>
            </a:p>
          </p:txBody>
        </p:sp>
        <p:grpSp>
          <p:nvGrpSpPr>
            <p:cNvPr id="94" name="object 15">
              <a:extLst>
                <a:ext uri="{FF2B5EF4-FFF2-40B4-BE49-F238E27FC236}">
                  <a16:creationId xmlns:a16="http://schemas.microsoft.com/office/drawing/2014/main" id="{ED8BB5B7-11A2-ECFA-A7DD-140EA92300F7}"/>
                </a:ext>
              </a:extLst>
            </p:cNvPr>
            <p:cNvGrpSpPr/>
            <p:nvPr/>
          </p:nvGrpSpPr>
          <p:grpSpPr>
            <a:xfrm>
              <a:off x="8769456" y="3837497"/>
              <a:ext cx="1979295" cy="2052714"/>
              <a:chOff x="8300821" y="3866502"/>
              <a:chExt cx="1979295" cy="2052714"/>
            </a:xfrm>
          </p:grpSpPr>
          <p:sp>
            <p:nvSpPr>
              <p:cNvPr id="95" name="object 16">
                <a:extLst>
                  <a:ext uri="{FF2B5EF4-FFF2-40B4-BE49-F238E27FC236}">
                    <a16:creationId xmlns:a16="http://schemas.microsoft.com/office/drawing/2014/main" id="{0D70828C-CA82-931F-F262-7ADF89A97BD6}"/>
                  </a:ext>
                </a:extLst>
              </p:cNvPr>
              <p:cNvSpPr/>
              <p:nvPr/>
            </p:nvSpPr>
            <p:spPr>
              <a:xfrm>
                <a:off x="8300821" y="3866502"/>
                <a:ext cx="1979295" cy="2004695"/>
              </a:xfrm>
              <a:custGeom>
                <a:avLst/>
                <a:gdLst/>
                <a:ahLst/>
                <a:cxnLst/>
                <a:rect l="l" t="t" r="r" b="b"/>
                <a:pathLst>
                  <a:path w="1979295" h="2004695">
                    <a:moveTo>
                      <a:pt x="0" y="1002080"/>
                    </a:moveTo>
                    <a:lnTo>
                      <a:pt x="1141" y="953528"/>
                    </a:lnTo>
                    <a:lnTo>
                      <a:pt x="4529" y="905573"/>
                    </a:lnTo>
                    <a:lnTo>
                      <a:pt x="10114" y="858267"/>
                    </a:lnTo>
                    <a:lnTo>
                      <a:pt x="17843" y="811662"/>
                    </a:lnTo>
                    <a:lnTo>
                      <a:pt x="27663" y="765811"/>
                    </a:lnTo>
                    <a:lnTo>
                      <a:pt x="39525" y="720766"/>
                    </a:lnTo>
                    <a:lnTo>
                      <a:pt x="53374" y="676580"/>
                    </a:lnTo>
                    <a:lnTo>
                      <a:pt x="69161" y="633305"/>
                    </a:lnTo>
                    <a:lnTo>
                      <a:pt x="86832" y="590994"/>
                    </a:lnTo>
                    <a:lnTo>
                      <a:pt x="106336" y="549699"/>
                    </a:lnTo>
                    <a:lnTo>
                      <a:pt x="127621" y="509474"/>
                    </a:lnTo>
                    <a:lnTo>
                      <a:pt x="150636" y="470369"/>
                    </a:lnTo>
                    <a:lnTo>
                      <a:pt x="175328" y="432438"/>
                    </a:lnTo>
                    <a:lnTo>
                      <a:pt x="201645" y="395734"/>
                    </a:lnTo>
                    <a:lnTo>
                      <a:pt x="229537" y="360308"/>
                    </a:lnTo>
                    <a:lnTo>
                      <a:pt x="258950" y="326213"/>
                    </a:lnTo>
                    <a:lnTo>
                      <a:pt x="289834" y="293503"/>
                    </a:lnTo>
                    <a:lnTo>
                      <a:pt x="322136" y="262228"/>
                    </a:lnTo>
                    <a:lnTo>
                      <a:pt x="355804" y="232442"/>
                    </a:lnTo>
                    <a:lnTo>
                      <a:pt x="390787" y="204198"/>
                    </a:lnTo>
                    <a:lnTo>
                      <a:pt x="427033" y="177547"/>
                    </a:lnTo>
                    <a:lnTo>
                      <a:pt x="464489" y="152542"/>
                    </a:lnTo>
                    <a:lnTo>
                      <a:pt x="503105" y="129237"/>
                    </a:lnTo>
                    <a:lnTo>
                      <a:pt x="542828" y="107682"/>
                    </a:lnTo>
                    <a:lnTo>
                      <a:pt x="583607" y="87931"/>
                    </a:lnTo>
                    <a:lnTo>
                      <a:pt x="625389" y="70036"/>
                    </a:lnTo>
                    <a:lnTo>
                      <a:pt x="668123" y="54050"/>
                    </a:lnTo>
                    <a:lnTo>
                      <a:pt x="711757" y="40025"/>
                    </a:lnTo>
                    <a:lnTo>
                      <a:pt x="756239" y="28014"/>
                    </a:lnTo>
                    <a:lnTo>
                      <a:pt x="801517" y="18069"/>
                    </a:lnTo>
                    <a:lnTo>
                      <a:pt x="847540" y="10242"/>
                    </a:lnTo>
                    <a:lnTo>
                      <a:pt x="894255" y="4587"/>
                    </a:lnTo>
                    <a:lnTo>
                      <a:pt x="941611" y="1155"/>
                    </a:lnTo>
                    <a:lnTo>
                      <a:pt x="989556" y="0"/>
                    </a:lnTo>
                    <a:lnTo>
                      <a:pt x="1037501" y="1155"/>
                    </a:lnTo>
                    <a:lnTo>
                      <a:pt x="1084857" y="4587"/>
                    </a:lnTo>
                    <a:lnTo>
                      <a:pt x="1131572" y="10242"/>
                    </a:lnTo>
                    <a:lnTo>
                      <a:pt x="1177594" y="18069"/>
                    </a:lnTo>
                    <a:lnTo>
                      <a:pt x="1222872" y="28014"/>
                    </a:lnTo>
                    <a:lnTo>
                      <a:pt x="1267354" y="40025"/>
                    </a:lnTo>
                    <a:lnTo>
                      <a:pt x="1310988" y="54050"/>
                    </a:lnTo>
                    <a:lnTo>
                      <a:pt x="1353721" y="70036"/>
                    </a:lnTo>
                    <a:lnTo>
                      <a:pt x="1395504" y="87931"/>
                    </a:lnTo>
                    <a:lnTo>
                      <a:pt x="1436282" y="107682"/>
                    </a:lnTo>
                    <a:lnTo>
                      <a:pt x="1476005" y="129237"/>
                    </a:lnTo>
                    <a:lnTo>
                      <a:pt x="1514621" y="152542"/>
                    </a:lnTo>
                    <a:lnTo>
                      <a:pt x="1552077" y="177547"/>
                    </a:lnTo>
                    <a:lnTo>
                      <a:pt x="1588323" y="204198"/>
                    </a:lnTo>
                    <a:lnTo>
                      <a:pt x="1623306" y="232442"/>
                    </a:lnTo>
                    <a:lnTo>
                      <a:pt x="1656974" y="262228"/>
                    </a:lnTo>
                    <a:lnTo>
                      <a:pt x="1689276" y="293503"/>
                    </a:lnTo>
                    <a:lnTo>
                      <a:pt x="1720160" y="326213"/>
                    </a:lnTo>
                    <a:lnTo>
                      <a:pt x="1749573" y="360308"/>
                    </a:lnTo>
                    <a:lnTo>
                      <a:pt x="1777465" y="395734"/>
                    </a:lnTo>
                    <a:lnTo>
                      <a:pt x="1803782" y="432438"/>
                    </a:lnTo>
                    <a:lnTo>
                      <a:pt x="1828474" y="470369"/>
                    </a:lnTo>
                    <a:lnTo>
                      <a:pt x="1851489" y="509474"/>
                    </a:lnTo>
                    <a:lnTo>
                      <a:pt x="1872774" y="549699"/>
                    </a:lnTo>
                    <a:lnTo>
                      <a:pt x="1892278" y="590994"/>
                    </a:lnTo>
                    <a:lnTo>
                      <a:pt x="1909950" y="633305"/>
                    </a:lnTo>
                    <a:lnTo>
                      <a:pt x="1925736" y="676580"/>
                    </a:lnTo>
                    <a:lnTo>
                      <a:pt x="1939585" y="720766"/>
                    </a:lnTo>
                    <a:lnTo>
                      <a:pt x="1951447" y="765811"/>
                    </a:lnTo>
                    <a:lnTo>
                      <a:pt x="1961267" y="811662"/>
                    </a:lnTo>
                    <a:lnTo>
                      <a:pt x="1968996" y="858267"/>
                    </a:lnTo>
                    <a:lnTo>
                      <a:pt x="1974581" y="905573"/>
                    </a:lnTo>
                    <a:lnTo>
                      <a:pt x="1977970" y="953528"/>
                    </a:lnTo>
                    <a:lnTo>
                      <a:pt x="1979111" y="1002080"/>
                    </a:lnTo>
                    <a:lnTo>
                      <a:pt x="1977970" y="1050632"/>
                    </a:lnTo>
                    <a:lnTo>
                      <a:pt x="1974581" y="1098588"/>
                    </a:lnTo>
                    <a:lnTo>
                      <a:pt x="1968996" y="1145895"/>
                    </a:lnTo>
                    <a:lnTo>
                      <a:pt x="1961267" y="1192501"/>
                    </a:lnTo>
                    <a:lnTo>
                      <a:pt x="1951447" y="1238352"/>
                    </a:lnTo>
                    <a:lnTo>
                      <a:pt x="1939585" y="1283397"/>
                    </a:lnTo>
                    <a:lnTo>
                      <a:pt x="1925736" y="1327584"/>
                    </a:lnTo>
                    <a:lnTo>
                      <a:pt x="1909950" y="1370858"/>
                    </a:lnTo>
                    <a:lnTo>
                      <a:pt x="1892278" y="1413170"/>
                    </a:lnTo>
                    <a:lnTo>
                      <a:pt x="1872774" y="1454464"/>
                    </a:lnTo>
                    <a:lnTo>
                      <a:pt x="1851489" y="1494690"/>
                    </a:lnTo>
                    <a:lnTo>
                      <a:pt x="1828474" y="1533795"/>
                    </a:lnTo>
                    <a:lnTo>
                      <a:pt x="1803782" y="1571725"/>
                    </a:lnTo>
                    <a:lnTo>
                      <a:pt x="1777465" y="1608430"/>
                    </a:lnTo>
                    <a:lnTo>
                      <a:pt x="1749573" y="1643856"/>
                    </a:lnTo>
                    <a:lnTo>
                      <a:pt x="1720160" y="1677950"/>
                    </a:lnTo>
                    <a:lnTo>
                      <a:pt x="1689276" y="1710660"/>
                    </a:lnTo>
                    <a:lnTo>
                      <a:pt x="1656974" y="1741935"/>
                    </a:lnTo>
                    <a:lnTo>
                      <a:pt x="1623306" y="1771720"/>
                    </a:lnTo>
                    <a:lnTo>
                      <a:pt x="1588323" y="1799965"/>
                    </a:lnTo>
                    <a:lnTo>
                      <a:pt x="1552077" y="1826615"/>
                    </a:lnTo>
                    <a:lnTo>
                      <a:pt x="1514621" y="1851620"/>
                    </a:lnTo>
                    <a:lnTo>
                      <a:pt x="1476005" y="1874925"/>
                    </a:lnTo>
                    <a:lnTo>
                      <a:pt x="1436282" y="1896480"/>
                    </a:lnTo>
                    <a:lnTo>
                      <a:pt x="1395504" y="1916230"/>
                    </a:lnTo>
                    <a:lnTo>
                      <a:pt x="1353721" y="1934125"/>
                    </a:lnTo>
                    <a:lnTo>
                      <a:pt x="1310988" y="1950111"/>
                    </a:lnTo>
                    <a:lnTo>
                      <a:pt x="1267354" y="1964136"/>
                    </a:lnTo>
                    <a:lnTo>
                      <a:pt x="1222872" y="1976147"/>
                    </a:lnTo>
                    <a:lnTo>
                      <a:pt x="1177594" y="1986092"/>
                    </a:lnTo>
                    <a:lnTo>
                      <a:pt x="1131572" y="1993918"/>
                    </a:lnTo>
                    <a:lnTo>
                      <a:pt x="1084857" y="1999573"/>
                    </a:lnTo>
                    <a:lnTo>
                      <a:pt x="1037501" y="2003005"/>
                    </a:lnTo>
                    <a:lnTo>
                      <a:pt x="989556" y="2004161"/>
                    </a:lnTo>
                    <a:lnTo>
                      <a:pt x="941611" y="2003005"/>
                    </a:lnTo>
                    <a:lnTo>
                      <a:pt x="894255" y="1999573"/>
                    </a:lnTo>
                    <a:lnTo>
                      <a:pt x="847540" y="1993918"/>
                    </a:lnTo>
                    <a:lnTo>
                      <a:pt x="801517" y="1986092"/>
                    </a:lnTo>
                    <a:lnTo>
                      <a:pt x="756239" y="1976147"/>
                    </a:lnTo>
                    <a:lnTo>
                      <a:pt x="711757" y="1964136"/>
                    </a:lnTo>
                    <a:lnTo>
                      <a:pt x="668123" y="1950111"/>
                    </a:lnTo>
                    <a:lnTo>
                      <a:pt x="625389" y="1934125"/>
                    </a:lnTo>
                    <a:lnTo>
                      <a:pt x="583607" y="1916230"/>
                    </a:lnTo>
                    <a:lnTo>
                      <a:pt x="542828" y="1896480"/>
                    </a:lnTo>
                    <a:lnTo>
                      <a:pt x="503105" y="1874925"/>
                    </a:lnTo>
                    <a:lnTo>
                      <a:pt x="464489" y="1851620"/>
                    </a:lnTo>
                    <a:lnTo>
                      <a:pt x="427033" y="1826615"/>
                    </a:lnTo>
                    <a:lnTo>
                      <a:pt x="390787" y="1799965"/>
                    </a:lnTo>
                    <a:lnTo>
                      <a:pt x="355804" y="1771720"/>
                    </a:lnTo>
                    <a:lnTo>
                      <a:pt x="322136" y="1741935"/>
                    </a:lnTo>
                    <a:lnTo>
                      <a:pt x="289834" y="1710660"/>
                    </a:lnTo>
                    <a:lnTo>
                      <a:pt x="258950" y="1677950"/>
                    </a:lnTo>
                    <a:lnTo>
                      <a:pt x="229537" y="1643856"/>
                    </a:lnTo>
                    <a:lnTo>
                      <a:pt x="201645" y="1608430"/>
                    </a:lnTo>
                    <a:lnTo>
                      <a:pt x="175328" y="1571725"/>
                    </a:lnTo>
                    <a:lnTo>
                      <a:pt x="150636" y="1533795"/>
                    </a:lnTo>
                    <a:lnTo>
                      <a:pt x="127621" y="1494690"/>
                    </a:lnTo>
                    <a:lnTo>
                      <a:pt x="106336" y="1454464"/>
                    </a:lnTo>
                    <a:lnTo>
                      <a:pt x="86832" y="1413170"/>
                    </a:lnTo>
                    <a:lnTo>
                      <a:pt x="69161" y="1370858"/>
                    </a:lnTo>
                    <a:lnTo>
                      <a:pt x="53374" y="1327584"/>
                    </a:lnTo>
                    <a:lnTo>
                      <a:pt x="39525" y="1283397"/>
                    </a:lnTo>
                    <a:lnTo>
                      <a:pt x="27663" y="1238352"/>
                    </a:lnTo>
                    <a:lnTo>
                      <a:pt x="17843" y="1192501"/>
                    </a:lnTo>
                    <a:lnTo>
                      <a:pt x="10114" y="1145895"/>
                    </a:lnTo>
                    <a:lnTo>
                      <a:pt x="4529" y="1098588"/>
                    </a:lnTo>
                    <a:lnTo>
                      <a:pt x="1141" y="1050632"/>
                    </a:lnTo>
                    <a:lnTo>
                      <a:pt x="0" y="1002080"/>
                    </a:lnTo>
                    <a:close/>
                  </a:path>
                </a:pathLst>
              </a:custGeom>
              <a:ln w="25400">
                <a:solidFill>
                  <a:srgbClr val="1428A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17">
                <a:extLst>
                  <a:ext uri="{FF2B5EF4-FFF2-40B4-BE49-F238E27FC236}">
                    <a16:creationId xmlns:a16="http://schemas.microsoft.com/office/drawing/2014/main" id="{0B19F62E-8559-154B-CDB7-AD67092BF0DE}"/>
                  </a:ext>
                </a:extLst>
              </p:cNvPr>
              <p:cNvSpPr/>
              <p:nvPr/>
            </p:nvSpPr>
            <p:spPr>
              <a:xfrm>
                <a:off x="8927591" y="4504944"/>
                <a:ext cx="725424" cy="1414272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  <a:ln>
                <a:noFill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7" name="object 18">
              <a:extLst>
                <a:ext uri="{FF2B5EF4-FFF2-40B4-BE49-F238E27FC236}">
                  <a16:creationId xmlns:a16="http://schemas.microsoft.com/office/drawing/2014/main" id="{A5FC585C-28AB-4DD9-8308-AE2799B7DF92}"/>
                </a:ext>
              </a:extLst>
            </p:cNvPr>
            <p:cNvSpPr txBox="1"/>
            <p:nvPr/>
          </p:nvSpPr>
          <p:spPr>
            <a:xfrm>
              <a:off x="9226071" y="5919469"/>
              <a:ext cx="1065734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pc="-5" dirty="0">
                  <a:cs typeface="Arial"/>
                </a:rPr>
                <a:t>Data</a:t>
              </a:r>
              <a:r>
                <a:rPr spc="-65" dirty="0">
                  <a:cs typeface="Arial"/>
                </a:rPr>
                <a:t> </a:t>
              </a:r>
              <a:r>
                <a:rPr spc="-5" dirty="0">
                  <a:cs typeface="Arial"/>
                </a:rPr>
                <a:t>Lake</a:t>
              </a:r>
              <a:endParaRPr>
                <a:cs typeface="Arial"/>
              </a:endParaRPr>
            </a:p>
          </p:txBody>
        </p:sp>
        <p:sp>
          <p:nvSpPr>
            <p:cNvPr id="99" name="object 20">
              <a:extLst>
                <a:ext uri="{FF2B5EF4-FFF2-40B4-BE49-F238E27FC236}">
                  <a16:creationId xmlns:a16="http://schemas.microsoft.com/office/drawing/2014/main" id="{AE85FA8A-8940-6825-5DA3-EBA21D2F3677}"/>
                </a:ext>
              </a:extLst>
            </p:cNvPr>
            <p:cNvSpPr/>
            <p:nvPr/>
          </p:nvSpPr>
          <p:spPr>
            <a:xfrm>
              <a:off x="8739103" y="1314731"/>
              <a:ext cx="1979295" cy="2004695"/>
            </a:xfrm>
            <a:custGeom>
              <a:avLst/>
              <a:gdLst/>
              <a:ahLst/>
              <a:cxnLst/>
              <a:rect l="l" t="t" r="r" b="b"/>
              <a:pathLst>
                <a:path w="1979295" h="2004695">
                  <a:moveTo>
                    <a:pt x="0" y="1002080"/>
                  </a:moveTo>
                  <a:lnTo>
                    <a:pt x="1141" y="953528"/>
                  </a:lnTo>
                  <a:lnTo>
                    <a:pt x="4529" y="905573"/>
                  </a:lnTo>
                  <a:lnTo>
                    <a:pt x="10114" y="858267"/>
                  </a:lnTo>
                  <a:lnTo>
                    <a:pt x="17843" y="811662"/>
                  </a:lnTo>
                  <a:lnTo>
                    <a:pt x="27663" y="765811"/>
                  </a:lnTo>
                  <a:lnTo>
                    <a:pt x="39525" y="720766"/>
                  </a:lnTo>
                  <a:lnTo>
                    <a:pt x="53374" y="676580"/>
                  </a:lnTo>
                  <a:lnTo>
                    <a:pt x="69161" y="633305"/>
                  </a:lnTo>
                  <a:lnTo>
                    <a:pt x="86832" y="590994"/>
                  </a:lnTo>
                  <a:lnTo>
                    <a:pt x="106336" y="549699"/>
                  </a:lnTo>
                  <a:lnTo>
                    <a:pt x="127621" y="509474"/>
                  </a:lnTo>
                  <a:lnTo>
                    <a:pt x="150636" y="470369"/>
                  </a:lnTo>
                  <a:lnTo>
                    <a:pt x="175328" y="432438"/>
                  </a:lnTo>
                  <a:lnTo>
                    <a:pt x="201645" y="395734"/>
                  </a:lnTo>
                  <a:lnTo>
                    <a:pt x="229537" y="360308"/>
                  </a:lnTo>
                  <a:lnTo>
                    <a:pt x="258950" y="326213"/>
                  </a:lnTo>
                  <a:lnTo>
                    <a:pt x="289834" y="293503"/>
                  </a:lnTo>
                  <a:lnTo>
                    <a:pt x="322136" y="262228"/>
                  </a:lnTo>
                  <a:lnTo>
                    <a:pt x="355804" y="232442"/>
                  </a:lnTo>
                  <a:lnTo>
                    <a:pt x="390787" y="204198"/>
                  </a:lnTo>
                  <a:lnTo>
                    <a:pt x="427033" y="177547"/>
                  </a:lnTo>
                  <a:lnTo>
                    <a:pt x="464489" y="152542"/>
                  </a:lnTo>
                  <a:lnTo>
                    <a:pt x="503105" y="129237"/>
                  </a:lnTo>
                  <a:lnTo>
                    <a:pt x="542828" y="107682"/>
                  </a:lnTo>
                  <a:lnTo>
                    <a:pt x="583607" y="87931"/>
                  </a:lnTo>
                  <a:lnTo>
                    <a:pt x="625389" y="70036"/>
                  </a:lnTo>
                  <a:lnTo>
                    <a:pt x="668123" y="54050"/>
                  </a:lnTo>
                  <a:lnTo>
                    <a:pt x="711757" y="40025"/>
                  </a:lnTo>
                  <a:lnTo>
                    <a:pt x="756239" y="28014"/>
                  </a:lnTo>
                  <a:lnTo>
                    <a:pt x="801517" y="18069"/>
                  </a:lnTo>
                  <a:lnTo>
                    <a:pt x="847540" y="10242"/>
                  </a:lnTo>
                  <a:lnTo>
                    <a:pt x="894255" y="4587"/>
                  </a:lnTo>
                  <a:lnTo>
                    <a:pt x="941611" y="1155"/>
                  </a:lnTo>
                  <a:lnTo>
                    <a:pt x="989556" y="0"/>
                  </a:lnTo>
                  <a:lnTo>
                    <a:pt x="1037501" y="1155"/>
                  </a:lnTo>
                  <a:lnTo>
                    <a:pt x="1084857" y="4587"/>
                  </a:lnTo>
                  <a:lnTo>
                    <a:pt x="1131572" y="10242"/>
                  </a:lnTo>
                  <a:lnTo>
                    <a:pt x="1177594" y="18069"/>
                  </a:lnTo>
                  <a:lnTo>
                    <a:pt x="1222872" y="28014"/>
                  </a:lnTo>
                  <a:lnTo>
                    <a:pt x="1267354" y="40025"/>
                  </a:lnTo>
                  <a:lnTo>
                    <a:pt x="1310988" y="54050"/>
                  </a:lnTo>
                  <a:lnTo>
                    <a:pt x="1353721" y="70036"/>
                  </a:lnTo>
                  <a:lnTo>
                    <a:pt x="1395504" y="87931"/>
                  </a:lnTo>
                  <a:lnTo>
                    <a:pt x="1436282" y="107682"/>
                  </a:lnTo>
                  <a:lnTo>
                    <a:pt x="1476005" y="129237"/>
                  </a:lnTo>
                  <a:lnTo>
                    <a:pt x="1514621" y="152542"/>
                  </a:lnTo>
                  <a:lnTo>
                    <a:pt x="1552077" y="177547"/>
                  </a:lnTo>
                  <a:lnTo>
                    <a:pt x="1588323" y="204198"/>
                  </a:lnTo>
                  <a:lnTo>
                    <a:pt x="1623306" y="232442"/>
                  </a:lnTo>
                  <a:lnTo>
                    <a:pt x="1656974" y="262228"/>
                  </a:lnTo>
                  <a:lnTo>
                    <a:pt x="1689276" y="293503"/>
                  </a:lnTo>
                  <a:lnTo>
                    <a:pt x="1720160" y="326213"/>
                  </a:lnTo>
                  <a:lnTo>
                    <a:pt x="1749573" y="360308"/>
                  </a:lnTo>
                  <a:lnTo>
                    <a:pt x="1777465" y="395734"/>
                  </a:lnTo>
                  <a:lnTo>
                    <a:pt x="1803782" y="432438"/>
                  </a:lnTo>
                  <a:lnTo>
                    <a:pt x="1828474" y="470369"/>
                  </a:lnTo>
                  <a:lnTo>
                    <a:pt x="1851489" y="509474"/>
                  </a:lnTo>
                  <a:lnTo>
                    <a:pt x="1872774" y="549699"/>
                  </a:lnTo>
                  <a:lnTo>
                    <a:pt x="1892278" y="590994"/>
                  </a:lnTo>
                  <a:lnTo>
                    <a:pt x="1909950" y="633305"/>
                  </a:lnTo>
                  <a:lnTo>
                    <a:pt x="1925736" y="676580"/>
                  </a:lnTo>
                  <a:lnTo>
                    <a:pt x="1939585" y="720766"/>
                  </a:lnTo>
                  <a:lnTo>
                    <a:pt x="1951447" y="765811"/>
                  </a:lnTo>
                  <a:lnTo>
                    <a:pt x="1961267" y="811662"/>
                  </a:lnTo>
                  <a:lnTo>
                    <a:pt x="1968996" y="858267"/>
                  </a:lnTo>
                  <a:lnTo>
                    <a:pt x="1974581" y="905573"/>
                  </a:lnTo>
                  <a:lnTo>
                    <a:pt x="1977970" y="953528"/>
                  </a:lnTo>
                  <a:lnTo>
                    <a:pt x="1979111" y="1002080"/>
                  </a:lnTo>
                  <a:lnTo>
                    <a:pt x="1977970" y="1050632"/>
                  </a:lnTo>
                  <a:lnTo>
                    <a:pt x="1974581" y="1098588"/>
                  </a:lnTo>
                  <a:lnTo>
                    <a:pt x="1968996" y="1145895"/>
                  </a:lnTo>
                  <a:lnTo>
                    <a:pt x="1961267" y="1192501"/>
                  </a:lnTo>
                  <a:lnTo>
                    <a:pt x="1951447" y="1238352"/>
                  </a:lnTo>
                  <a:lnTo>
                    <a:pt x="1939585" y="1283397"/>
                  </a:lnTo>
                  <a:lnTo>
                    <a:pt x="1925736" y="1327584"/>
                  </a:lnTo>
                  <a:lnTo>
                    <a:pt x="1909950" y="1370858"/>
                  </a:lnTo>
                  <a:lnTo>
                    <a:pt x="1892278" y="1413170"/>
                  </a:lnTo>
                  <a:lnTo>
                    <a:pt x="1872774" y="1454464"/>
                  </a:lnTo>
                  <a:lnTo>
                    <a:pt x="1851489" y="1494690"/>
                  </a:lnTo>
                  <a:lnTo>
                    <a:pt x="1828474" y="1533795"/>
                  </a:lnTo>
                  <a:lnTo>
                    <a:pt x="1803782" y="1571725"/>
                  </a:lnTo>
                  <a:lnTo>
                    <a:pt x="1777465" y="1608430"/>
                  </a:lnTo>
                  <a:lnTo>
                    <a:pt x="1749573" y="1643856"/>
                  </a:lnTo>
                  <a:lnTo>
                    <a:pt x="1720160" y="1677950"/>
                  </a:lnTo>
                  <a:lnTo>
                    <a:pt x="1689276" y="1710660"/>
                  </a:lnTo>
                  <a:lnTo>
                    <a:pt x="1656974" y="1741935"/>
                  </a:lnTo>
                  <a:lnTo>
                    <a:pt x="1623306" y="1771720"/>
                  </a:lnTo>
                  <a:lnTo>
                    <a:pt x="1588323" y="1799965"/>
                  </a:lnTo>
                  <a:lnTo>
                    <a:pt x="1552077" y="1826615"/>
                  </a:lnTo>
                  <a:lnTo>
                    <a:pt x="1514621" y="1851620"/>
                  </a:lnTo>
                  <a:lnTo>
                    <a:pt x="1476005" y="1874925"/>
                  </a:lnTo>
                  <a:lnTo>
                    <a:pt x="1436282" y="1896480"/>
                  </a:lnTo>
                  <a:lnTo>
                    <a:pt x="1395504" y="1916230"/>
                  </a:lnTo>
                  <a:lnTo>
                    <a:pt x="1353721" y="1934125"/>
                  </a:lnTo>
                  <a:lnTo>
                    <a:pt x="1310988" y="1950111"/>
                  </a:lnTo>
                  <a:lnTo>
                    <a:pt x="1267354" y="1964136"/>
                  </a:lnTo>
                  <a:lnTo>
                    <a:pt x="1222872" y="1976147"/>
                  </a:lnTo>
                  <a:lnTo>
                    <a:pt x="1177594" y="1986092"/>
                  </a:lnTo>
                  <a:lnTo>
                    <a:pt x="1131572" y="1993918"/>
                  </a:lnTo>
                  <a:lnTo>
                    <a:pt x="1084857" y="1999573"/>
                  </a:lnTo>
                  <a:lnTo>
                    <a:pt x="1037501" y="2003005"/>
                  </a:lnTo>
                  <a:lnTo>
                    <a:pt x="989556" y="2004161"/>
                  </a:lnTo>
                  <a:lnTo>
                    <a:pt x="941611" y="2003005"/>
                  </a:lnTo>
                  <a:lnTo>
                    <a:pt x="894255" y="1999573"/>
                  </a:lnTo>
                  <a:lnTo>
                    <a:pt x="847540" y="1993918"/>
                  </a:lnTo>
                  <a:lnTo>
                    <a:pt x="801517" y="1986092"/>
                  </a:lnTo>
                  <a:lnTo>
                    <a:pt x="756239" y="1976147"/>
                  </a:lnTo>
                  <a:lnTo>
                    <a:pt x="711757" y="1964136"/>
                  </a:lnTo>
                  <a:lnTo>
                    <a:pt x="668123" y="1950111"/>
                  </a:lnTo>
                  <a:lnTo>
                    <a:pt x="625389" y="1934125"/>
                  </a:lnTo>
                  <a:lnTo>
                    <a:pt x="583607" y="1916230"/>
                  </a:lnTo>
                  <a:lnTo>
                    <a:pt x="542828" y="1896480"/>
                  </a:lnTo>
                  <a:lnTo>
                    <a:pt x="503105" y="1874925"/>
                  </a:lnTo>
                  <a:lnTo>
                    <a:pt x="464489" y="1851620"/>
                  </a:lnTo>
                  <a:lnTo>
                    <a:pt x="427033" y="1826615"/>
                  </a:lnTo>
                  <a:lnTo>
                    <a:pt x="390787" y="1799965"/>
                  </a:lnTo>
                  <a:lnTo>
                    <a:pt x="355804" y="1771720"/>
                  </a:lnTo>
                  <a:lnTo>
                    <a:pt x="322136" y="1741935"/>
                  </a:lnTo>
                  <a:lnTo>
                    <a:pt x="289834" y="1710660"/>
                  </a:lnTo>
                  <a:lnTo>
                    <a:pt x="258950" y="1677950"/>
                  </a:lnTo>
                  <a:lnTo>
                    <a:pt x="229537" y="1643856"/>
                  </a:lnTo>
                  <a:lnTo>
                    <a:pt x="201645" y="1608430"/>
                  </a:lnTo>
                  <a:lnTo>
                    <a:pt x="175328" y="1571725"/>
                  </a:lnTo>
                  <a:lnTo>
                    <a:pt x="150636" y="1533795"/>
                  </a:lnTo>
                  <a:lnTo>
                    <a:pt x="127621" y="1494690"/>
                  </a:lnTo>
                  <a:lnTo>
                    <a:pt x="106336" y="1454464"/>
                  </a:lnTo>
                  <a:lnTo>
                    <a:pt x="86832" y="1413170"/>
                  </a:lnTo>
                  <a:lnTo>
                    <a:pt x="69161" y="1370858"/>
                  </a:lnTo>
                  <a:lnTo>
                    <a:pt x="53374" y="1327584"/>
                  </a:lnTo>
                  <a:lnTo>
                    <a:pt x="39525" y="1283397"/>
                  </a:lnTo>
                  <a:lnTo>
                    <a:pt x="27663" y="1238352"/>
                  </a:lnTo>
                  <a:lnTo>
                    <a:pt x="17843" y="1192501"/>
                  </a:lnTo>
                  <a:lnTo>
                    <a:pt x="10114" y="1145895"/>
                  </a:lnTo>
                  <a:lnTo>
                    <a:pt x="4529" y="1098588"/>
                  </a:lnTo>
                  <a:lnTo>
                    <a:pt x="1141" y="1050632"/>
                  </a:lnTo>
                  <a:lnTo>
                    <a:pt x="0" y="1002080"/>
                  </a:lnTo>
                  <a:close/>
                </a:path>
              </a:pathLst>
            </a:custGeom>
            <a:ln w="25400">
              <a:solidFill>
                <a:srgbClr val="1428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21">
              <a:extLst>
                <a:ext uri="{FF2B5EF4-FFF2-40B4-BE49-F238E27FC236}">
                  <a16:creationId xmlns:a16="http://schemas.microsoft.com/office/drawing/2014/main" id="{88374F92-B9F8-4E50-89CF-B49221896C99}"/>
                </a:ext>
              </a:extLst>
            </p:cNvPr>
            <p:cNvSpPr/>
            <p:nvPr/>
          </p:nvSpPr>
          <p:spPr>
            <a:xfrm>
              <a:off x="9365746" y="1955243"/>
              <a:ext cx="725424" cy="7223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23">
              <a:extLst>
                <a:ext uri="{FF2B5EF4-FFF2-40B4-BE49-F238E27FC236}">
                  <a16:creationId xmlns:a16="http://schemas.microsoft.com/office/drawing/2014/main" id="{3FFBEA52-7F84-D68F-EFE3-7C34613D4C1C}"/>
                </a:ext>
              </a:extLst>
            </p:cNvPr>
            <p:cNvSpPr/>
            <p:nvPr/>
          </p:nvSpPr>
          <p:spPr>
            <a:xfrm>
              <a:off x="7407260" y="2199502"/>
              <a:ext cx="725424" cy="7223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24">
              <a:extLst>
                <a:ext uri="{FF2B5EF4-FFF2-40B4-BE49-F238E27FC236}">
                  <a16:creationId xmlns:a16="http://schemas.microsoft.com/office/drawing/2014/main" id="{FD162144-4F92-F634-675F-B3ECBFD3DEFD}"/>
                </a:ext>
              </a:extLst>
            </p:cNvPr>
            <p:cNvSpPr/>
            <p:nvPr/>
          </p:nvSpPr>
          <p:spPr>
            <a:xfrm>
              <a:off x="3426718" y="3019383"/>
              <a:ext cx="722376" cy="7254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25">
              <a:extLst>
                <a:ext uri="{FF2B5EF4-FFF2-40B4-BE49-F238E27FC236}">
                  <a16:creationId xmlns:a16="http://schemas.microsoft.com/office/drawing/2014/main" id="{D38ED29B-9961-3F31-B113-C4387F2188C7}"/>
                </a:ext>
              </a:extLst>
            </p:cNvPr>
            <p:cNvSpPr/>
            <p:nvPr/>
          </p:nvSpPr>
          <p:spPr>
            <a:xfrm>
              <a:off x="7416931" y="3966853"/>
              <a:ext cx="725424" cy="7223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27">
              <a:extLst>
                <a:ext uri="{FF2B5EF4-FFF2-40B4-BE49-F238E27FC236}">
                  <a16:creationId xmlns:a16="http://schemas.microsoft.com/office/drawing/2014/main" id="{8969C64B-AC08-E2F7-C018-BD17747AF592}"/>
                </a:ext>
              </a:extLst>
            </p:cNvPr>
            <p:cNvSpPr txBox="1"/>
            <p:nvPr/>
          </p:nvSpPr>
          <p:spPr>
            <a:xfrm>
              <a:off x="3841704" y="6250383"/>
              <a:ext cx="427736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Data Integration/ </a:t>
              </a:r>
              <a:r>
                <a:rPr sz="1600" spc="-10" dirty="0">
                  <a:latin typeface="Arial"/>
                  <a:cs typeface="Arial"/>
                </a:rPr>
                <a:t>Transformation</a:t>
              </a:r>
              <a:r>
                <a:rPr sz="1600" spc="-10">
                  <a:latin typeface="Arial"/>
                  <a:cs typeface="Arial"/>
                </a:rPr>
                <a:t>/</a:t>
              </a:r>
              <a:r>
                <a:rPr sz="1600" spc="40">
                  <a:latin typeface="Arial"/>
                  <a:cs typeface="Arial"/>
                </a:rPr>
                <a:t> </a:t>
              </a:r>
              <a:r>
                <a:rPr lang="en-US" sz="1600" spc="-5">
                  <a:latin typeface="Arial"/>
                  <a:cs typeface="Arial"/>
                </a:rPr>
                <a:t>Management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06" name="object 28">
              <a:extLst>
                <a:ext uri="{FF2B5EF4-FFF2-40B4-BE49-F238E27FC236}">
                  <a16:creationId xmlns:a16="http://schemas.microsoft.com/office/drawing/2014/main" id="{77FD3207-F935-6125-3771-E4D2B62338EB}"/>
                </a:ext>
              </a:extLst>
            </p:cNvPr>
            <p:cNvSpPr/>
            <p:nvPr/>
          </p:nvSpPr>
          <p:spPr>
            <a:xfrm>
              <a:off x="3065530" y="5969459"/>
              <a:ext cx="722376" cy="7223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8">
              <a:extLst>
                <a:ext uri="{FF2B5EF4-FFF2-40B4-BE49-F238E27FC236}">
                  <a16:creationId xmlns:a16="http://schemas.microsoft.com/office/drawing/2014/main" id="{9602E82C-6A43-65FA-8658-13ADD25C2170}"/>
                </a:ext>
              </a:extLst>
            </p:cNvPr>
            <p:cNvSpPr txBox="1"/>
            <p:nvPr/>
          </p:nvSpPr>
          <p:spPr>
            <a:xfrm>
              <a:off x="9226071" y="986269"/>
              <a:ext cx="1065734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>
                  <a:cs typeface="Arial"/>
                </a:rPr>
                <a:t>Database</a:t>
              </a:r>
              <a:endParaRPr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28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/>
              <a:t>2</a:t>
            </a:r>
            <a:endParaRPr kumimoji="1" lang="ja-JP" altLang="en-US" dirty="0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491649" y="3052000"/>
            <a:ext cx="4041440" cy="540000"/>
          </a:xfrm>
        </p:spPr>
        <p:txBody>
          <a:bodyPr/>
          <a:lstStyle/>
          <a:p>
            <a:r>
              <a:rPr lang="en-US" altLang="ja-JP"/>
              <a:t>Solution Architecture</a:t>
            </a:r>
            <a:endParaRPr kumimoji="1" lang="ja-JP" altLang="en-US" dirty="0"/>
          </a:p>
        </p:txBody>
      </p:sp>
      <p:sp>
        <p:nvSpPr>
          <p:cNvPr id="2" name="Hình chữ nhật: Cắt Một Góc 1">
            <a:extLst>
              <a:ext uri="{FF2B5EF4-FFF2-40B4-BE49-F238E27FC236}">
                <a16:creationId xmlns:a16="http://schemas.microsoft.com/office/drawing/2014/main" id="{E5373F8F-4D8B-4BEE-96A2-3F66D349631E}"/>
              </a:ext>
            </a:extLst>
          </p:cNvPr>
          <p:cNvSpPr/>
          <p:nvPr/>
        </p:nvSpPr>
        <p:spPr>
          <a:xfrm>
            <a:off x="9022703" y="6484776"/>
            <a:ext cx="1054359" cy="307910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3" name="Hình chữ nhật: Cắt Một Góc 2">
            <a:extLst>
              <a:ext uri="{FF2B5EF4-FFF2-40B4-BE49-F238E27FC236}">
                <a16:creationId xmlns:a16="http://schemas.microsoft.com/office/drawing/2014/main" id="{C6B07BA4-E1BC-4C3A-BE0A-C15929147FC4}"/>
              </a:ext>
            </a:extLst>
          </p:cNvPr>
          <p:cNvSpPr/>
          <p:nvPr/>
        </p:nvSpPr>
        <p:spPr>
          <a:xfrm>
            <a:off x="8798767" y="6536095"/>
            <a:ext cx="1352939" cy="205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" name="Hình chữ nhật: Cắt Một Góc 3">
            <a:extLst>
              <a:ext uri="{FF2B5EF4-FFF2-40B4-BE49-F238E27FC236}">
                <a16:creationId xmlns:a16="http://schemas.microsoft.com/office/drawing/2014/main" id="{9F2F1EBD-0BDD-4D12-A9C2-FDE8D58011FC}"/>
              </a:ext>
            </a:extLst>
          </p:cNvPr>
          <p:cNvSpPr/>
          <p:nvPr/>
        </p:nvSpPr>
        <p:spPr>
          <a:xfrm rot="15371566">
            <a:off x="10664143" y="6543994"/>
            <a:ext cx="245283" cy="292112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764D9884-24CA-451E-88E8-C13311D2787F}"/>
              </a:ext>
            </a:extLst>
          </p:cNvPr>
          <p:cNvSpPr/>
          <p:nvPr/>
        </p:nvSpPr>
        <p:spPr>
          <a:xfrm>
            <a:off x="10786784" y="6484776"/>
            <a:ext cx="885812" cy="20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64081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>
                <a:latin typeface="+mn-lt"/>
              </a:rPr>
              <a:t>2. Solution Architecture</a:t>
            </a:r>
            <a:endParaRPr lang="en-US" altLang="ja-JP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2544" y="680918"/>
            <a:ext cx="10879601" cy="7160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Block diagram</a:t>
            </a:r>
            <a:endParaRPr lang="en-US" sz="2000">
              <a:cs typeface="Segoe UI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F81BAD7-D558-4863-8B6D-ECDFFCB3592E}"/>
              </a:ext>
            </a:extLst>
          </p:cNvPr>
          <p:cNvSpPr/>
          <p:nvPr/>
        </p:nvSpPr>
        <p:spPr>
          <a:xfrm>
            <a:off x="8901404" y="6503735"/>
            <a:ext cx="2780523" cy="20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A8E8A-CBF9-70DD-4612-3B6FB3C3114E}"/>
              </a:ext>
            </a:extLst>
          </p:cNvPr>
          <p:cNvGrpSpPr/>
          <p:nvPr/>
        </p:nvGrpSpPr>
        <p:grpSpPr>
          <a:xfrm>
            <a:off x="1063007" y="1596923"/>
            <a:ext cx="10065986" cy="4906812"/>
            <a:chOff x="1063007" y="1596923"/>
            <a:chExt cx="10065986" cy="49068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9C9691-9BD1-8DAA-6250-DFF3E61244AF}"/>
                </a:ext>
              </a:extLst>
            </p:cNvPr>
            <p:cNvSpPr/>
            <p:nvPr/>
          </p:nvSpPr>
          <p:spPr>
            <a:xfrm>
              <a:off x="1063007" y="1596924"/>
              <a:ext cx="1964795" cy="38455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FBC03F45-C967-80A4-8013-211E032F587C}"/>
                </a:ext>
              </a:extLst>
            </p:cNvPr>
            <p:cNvSpPr/>
            <p:nvPr/>
          </p:nvSpPr>
          <p:spPr>
            <a:xfrm>
              <a:off x="1063007" y="5588424"/>
              <a:ext cx="10065985" cy="915311"/>
            </a:xfrm>
            <a:custGeom>
              <a:avLst/>
              <a:gdLst/>
              <a:ahLst/>
              <a:cxnLst/>
              <a:rect l="l" t="t" r="r" b="b"/>
              <a:pathLst>
                <a:path w="5831205" h="1350645">
                  <a:moveTo>
                    <a:pt x="0" y="1350030"/>
                  </a:moveTo>
                  <a:lnTo>
                    <a:pt x="0" y="0"/>
                  </a:lnTo>
                  <a:lnTo>
                    <a:pt x="5831163" y="0"/>
                  </a:lnTo>
                  <a:lnTo>
                    <a:pt x="5831163" y="1350030"/>
                  </a:lnTo>
                  <a:lnTo>
                    <a:pt x="0" y="1350030"/>
                  </a:lnTo>
                  <a:close/>
                </a:path>
              </a:pathLst>
            </a:custGeom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1">
              <a:extLst>
                <a:ext uri="{FF2B5EF4-FFF2-40B4-BE49-F238E27FC236}">
                  <a16:creationId xmlns:a16="http://schemas.microsoft.com/office/drawing/2014/main" id="{3B290969-BAD6-B403-03D4-C8DE72B1A2F0}"/>
                </a:ext>
              </a:extLst>
            </p:cNvPr>
            <p:cNvSpPr txBox="1"/>
            <p:nvPr/>
          </p:nvSpPr>
          <p:spPr>
            <a:xfrm>
              <a:off x="1199266" y="2556282"/>
              <a:ext cx="1692275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572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60"/>
                </a:spcBef>
              </a:pPr>
              <a:r>
                <a:rPr lang="en-US" sz="1400" spc="-5" dirty="0">
                  <a:cs typeface="Arial"/>
                </a:rPr>
                <a:t>1</a:t>
              </a:r>
              <a:r>
                <a:rPr sz="1400" spc="-5" dirty="0">
                  <a:cs typeface="Arial"/>
                </a:rPr>
                <a:t>.Ingestion </a:t>
              </a:r>
              <a:r>
                <a:rPr sz="1400" dirty="0">
                  <a:cs typeface="Arial"/>
                </a:rPr>
                <a:t>-</a:t>
              </a:r>
              <a:r>
                <a:rPr sz="1400" spc="-40" dirty="0">
                  <a:cs typeface="Arial"/>
                </a:rPr>
                <a:t> </a:t>
              </a:r>
              <a:r>
                <a:rPr sz="1400" spc="-5" dirty="0">
                  <a:cs typeface="Arial"/>
                </a:rPr>
                <a:t>Blob</a:t>
              </a:r>
              <a:endParaRPr sz="1400" dirty="0">
                <a:cs typeface="Arial"/>
              </a:endParaRPr>
            </a:p>
          </p:txBody>
        </p:sp>
        <p:sp>
          <p:nvSpPr>
            <p:cNvPr id="8" name="object 12">
              <a:extLst>
                <a:ext uri="{FF2B5EF4-FFF2-40B4-BE49-F238E27FC236}">
                  <a16:creationId xmlns:a16="http://schemas.microsoft.com/office/drawing/2014/main" id="{7E956924-6D5C-6821-5C51-67CCC46AED04}"/>
                </a:ext>
              </a:extLst>
            </p:cNvPr>
            <p:cNvSpPr txBox="1"/>
            <p:nvPr/>
          </p:nvSpPr>
          <p:spPr>
            <a:xfrm>
              <a:off x="1199267" y="3999703"/>
              <a:ext cx="1692275" cy="26096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5085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55"/>
                </a:spcBef>
              </a:pPr>
              <a:r>
                <a:rPr lang="en-US" sz="1400" spc="-5" dirty="0">
                  <a:cs typeface="Arial"/>
                </a:rPr>
                <a:t>2</a:t>
              </a:r>
              <a:r>
                <a:rPr sz="1400" spc="-5" dirty="0">
                  <a:cs typeface="Arial"/>
                </a:rPr>
                <a:t>.Ingestion </a:t>
              </a:r>
              <a:r>
                <a:rPr sz="1400" dirty="0">
                  <a:cs typeface="Arial"/>
                </a:rPr>
                <a:t>-</a:t>
              </a:r>
              <a:r>
                <a:rPr sz="1400" spc="-55" dirty="0">
                  <a:cs typeface="Arial"/>
                </a:rPr>
                <a:t> </a:t>
              </a:r>
              <a:r>
                <a:rPr sz="1400" spc="-5" dirty="0">
                  <a:cs typeface="Arial"/>
                </a:rPr>
                <a:t>HTTP</a:t>
              </a:r>
              <a:endParaRPr sz="1400" dirty="0">
                <a:cs typeface="Arial"/>
              </a:endParaRPr>
            </a:p>
          </p:txBody>
        </p:sp>
        <p:sp>
          <p:nvSpPr>
            <p:cNvPr id="9" name="object 13">
              <a:extLst>
                <a:ext uri="{FF2B5EF4-FFF2-40B4-BE49-F238E27FC236}">
                  <a16:creationId xmlns:a16="http://schemas.microsoft.com/office/drawing/2014/main" id="{ED1EB076-B709-8D8A-D9AF-38E16565709A}"/>
                </a:ext>
              </a:extLst>
            </p:cNvPr>
            <p:cNvSpPr txBox="1"/>
            <p:nvPr/>
          </p:nvSpPr>
          <p:spPr>
            <a:xfrm>
              <a:off x="3953640" y="1996683"/>
              <a:ext cx="1584325" cy="260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445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50"/>
                </a:spcBef>
              </a:pPr>
              <a:r>
                <a:rPr lang="en-US" sz="1400" spc="-5" dirty="0">
                  <a:cs typeface="Arial"/>
                </a:rPr>
                <a:t>3</a:t>
              </a:r>
              <a:r>
                <a:rPr sz="1400" spc="-5" dirty="0">
                  <a:cs typeface="Arial"/>
                </a:rPr>
                <a:t>.Data Flow</a:t>
              </a:r>
              <a:r>
                <a:rPr sz="1400" spc="-30" dirty="0">
                  <a:cs typeface="Arial"/>
                </a:rPr>
                <a:t> </a:t>
              </a:r>
              <a:r>
                <a:rPr sz="1400" spc="-5" dirty="0">
                  <a:cs typeface="Arial"/>
                </a:rPr>
                <a:t>(1)</a:t>
              </a:r>
              <a:endParaRPr sz="1400" dirty="0">
                <a:cs typeface="Arial"/>
              </a:endParaRPr>
            </a:p>
          </p:txBody>
        </p:sp>
        <p:sp>
          <p:nvSpPr>
            <p:cNvPr id="10" name="object 14">
              <a:extLst>
                <a:ext uri="{FF2B5EF4-FFF2-40B4-BE49-F238E27FC236}">
                  <a16:creationId xmlns:a16="http://schemas.microsoft.com/office/drawing/2014/main" id="{050C092F-C396-1883-1A82-3FBB49600AB2}"/>
                </a:ext>
              </a:extLst>
            </p:cNvPr>
            <p:cNvSpPr txBox="1"/>
            <p:nvPr/>
          </p:nvSpPr>
          <p:spPr>
            <a:xfrm>
              <a:off x="3953640" y="2725308"/>
              <a:ext cx="1584325" cy="260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445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50"/>
                </a:spcBef>
              </a:pPr>
              <a:r>
                <a:rPr lang="en-US" sz="1400" spc="-5" dirty="0">
                  <a:cs typeface="Arial"/>
                </a:rPr>
                <a:t>4</a:t>
              </a:r>
              <a:r>
                <a:rPr sz="1400" spc="-5" dirty="0">
                  <a:cs typeface="Arial"/>
                </a:rPr>
                <a:t>.Data Flow</a:t>
              </a:r>
              <a:r>
                <a:rPr sz="1400" spc="-30" dirty="0">
                  <a:cs typeface="Arial"/>
                </a:rPr>
                <a:t> </a:t>
              </a:r>
              <a:r>
                <a:rPr sz="1400" spc="-5" dirty="0">
                  <a:cs typeface="Arial"/>
                </a:rPr>
                <a:t>(2)</a:t>
              </a:r>
              <a:endParaRPr sz="1400" dirty="0">
                <a:cs typeface="Arial"/>
              </a:endParaRPr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FFF1553C-8AC0-5602-F32E-ED771BA97B18}"/>
                </a:ext>
              </a:extLst>
            </p:cNvPr>
            <p:cNvSpPr txBox="1"/>
            <p:nvPr/>
          </p:nvSpPr>
          <p:spPr>
            <a:xfrm>
              <a:off x="3953640" y="3453932"/>
              <a:ext cx="1584325" cy="260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445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50"/>
                </a:spcBef>
              </a:pPr>
              <a:r>
                <a:rPr lang="en-US" sz="1400" spc="-5" dirty="0">
                  <a:cs typeface="Arial"/>
                </a:rPr>
                <a:t>5</a:t>
              </a:r>
              <a:r>
                <a:rPr sz="1400" spc="-5" dirty="0">
                  <a:cs typeface="Arial"/>
                </a:rPr>
                <a:t>.Data</a:t>
              </a:r>
              <a:r>
                <a:rPr sz="1400" spc="-20" dirty="0">
                  <a:cs typeface="Arial"/>
                </a:rPr>
                <a:t> </a:t>
              </a:r>
              <a:r>
                <a:rPr sz="1400" spc="-5" dirty="0">
                  <a:cs typeface="Arial"/>
                </a:rPr>
                <a:t>Prep</a:t>
              </a:r>
              <a:endParaRPr sz="1400" dirty="0">
                <a:cs typeface="Arial"/>
              </a:endParaRPr>
            </a:p>
          </p:txBody>
        </p:sp>
        <p:sp>
          <p:nvSpPr>
            <p:cNvPr id="12" name="object 16">
              <a:extLst>
                <a:ext uri="{FF2B5EF4-FFF2-40B4-BE49-F238E27FC236}">
                  <a16:creationId xmlns:a16="http://schemas.microsoft.com/office/drawing/2014/main" id="{C0395DC1-2AF2-F97C-CA8A-93DF1609CE05}"/>
                </a:ext>
              </a:extLst>
            </p:cNvPr>
            <p:cNvSpPr txBox="1"/>
            <p:nvPr/>
          </p:nvSpPr>
          <p:spPr>
            <a:xfrm>
              <a:off x="3953640" y="4182556"/>
              <a:ext cx="1584325" cy="2596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3815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45"/>
                </a:spcBef>
              </a:pPr>
              <a:r>
                <a:rPr lang="en-US" sz="1400" spc="-5" dirty="0">
                  <a:cs typeface="Arial"/>
                </a:rPr>
                <a:t>6</a:t>
              </a:r>
              <a:r>
                <a:rPr sz="1400" spc="-5" dirty="0">
                  <a:cs typeface="Arial"/>
                </a:rPr>
                <a:t>.HDInsight</a:t>
              </a:r>
              <a:endParaRPr sz="1400" dirty="0">
                <a:cs typeface="Arial"/>
              </a:endParaRPr>
            </a:p>
          </p:txBody>
        </p:sp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7ADFB0D8-D515-5354-C23F-D10FF13B0913}"/>
                </a:ext>
              </a:extLst>
            </p:cNvPr>
            <p:cNvSpPr txBox="1"/>
            <p:nvPr/>
          </p:nvSpPr>
          <p:spPr>
            <a:xfrm>
              <a:off x="3953640" y="4911181"/>
              <a:ext cx="1584325" cy="26289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699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70"/>
                </a:spcBef>
              </a:pPr>
              <a:r>
                <a:rPr lang="en-US" sz="1400" spc="-5" dirty="0">
                  <a:cs typeface="Arial"/>
                </a:rPr>
                <a:t>7</a:t>
              </a:r>
              <a:r>
                <a:rPr sz="1400" spc="-5" dirty="0">
                  <a:cs typeface="Arial"/>
                </a:rPr>
                <a:t>.Databricks</a:t>
              </a:r>
              <a:endParaRPr sz="1400" dirty="0">
                <a:cs typeface="Arial"/>
              </a:endParaRPr>
            </a:p>
          </p:txBody>
        </p:sp>
        <p:sp>
          <p:nvSpPr>
            <p:cNvPr id="14" name="object 18">
              <a:extLst>
                <a:ext uri="{FF2B5EF4-FFF2-40B4-BE49-F238E27FC236}">
                  <a16:creationId xmlns:a16="http://schemas.microsoft.com/office/drawing/2014/main" id="{4A9C055F-78C7-78AA-77FE-4A6202124F09}"/>
                </a:ext>
              </a:extLst>
            </p:cNvPr>
            <p:cNvSpPr txBox="1"/>
            <p:nvPr/>
          </p:nvSpPr>
          <p:spPr>
            <a:xfrm>
              <a:off x="6654035" y="3389539"/>
              <a:ext cx="1584325" cy="260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445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50"/>
                </a:spcBef>
              </a:pPr>
              <a:r>
                <a:rPr lang="en-US" sz="1400" spc="-20" dirty="0">
                  <a:cs typeface="Arial"/>
                </a:rPr>
                <a:t>8</a:t>
              </a:r>
              <a:r>
                <a:rPr sz="1400" spc="-20" dirty="0">
                  <a:cs typeface="Arial"/>
                </a:rPr>
                <a:t>.Copy </a:t>
              </a:r>
              <a:r>
                <a:rPr sz="1400" spc="-5" dirty="0">
                  <a:cs typeface="Arial"/>
                </a:rPr>
                <a:t>to</a:t>
              </a:r>
              <a:r>
                <a:rPr sz="1400" spc="-15" dirty="0">
                  <a:cs typeface="Arial"/>
                </a:rPr>
                <a:t> </a:t>
              </a:r>
              <a:r>
                <a:rPr sz="1400" spc="-5" dirty="0">
                  <a:cs typeface="Arial"/>
                </a:rPr>
                <a:t>SQL</a:t>
              </a:r>
              <a:endParaRPr sz="1400" dirty="0">
                <a:cs typeface="Arial"/>
              </a:endParaRPr>
            </a:p>
          </p:txBody>
        </p:sp>
        <p:sp>
          <p:nvSpPr>
            <p:cNvPr id="15" name="object 19">
              <a:extLst>
                <a:ext uri="{FF2B5EF4-FFF2-40B4-BE49-F238E27FC236}">
                  <a16:creationId xmlns:a16="http://schemas.microsoft.com/office/drawing/2014/main" id="{3849E301-7765-039D-C1FA-A56D2A9F6A03}"/>
                </a:ext>
              </a:extLst>
            </p:cNvPr>
            <p:cNvSpPr txBox="1"/>
            <p:nvPr/>
          </p:nvSpPr>
          <p:spPr>
            <a:xfrm>
              <a:off x="3360899" y="5910779"/>
              <a:ext cx="1584325" cy="26096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5085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55"/>
                </a:spcBef>
              </a:pPr>
              <a:r>
                <a:rPr lang="en-US" sz="1400" spc="-5" dirty="0">
                  <a:cs typeface="Arial"/>
                </a:rPr>
                <a:t>10</a:t>
              </a:r>
              <a:r>
                <a:rPr sz="1400" spc="-5" dirty="0">
                  <a:cs typeface="Arial"/>
                </a:rPr>
                <a:t>.Orchestration</a:t>
              </a:r>
              <a:endParaRPr sz="1400" dirty="0">
                <a:cs typeface="Arial"/>
              </a:endParaRPr>
            </a:p>
          </p:txBody>
        </p:sp>
        <p:sp>
          <p:nvSpPr>
            <p:cNvPr id="16" name="object 20">
              <a:extLst>
                <a:ext uri="{FF2B5EF4-FFF2-40B4-BE49-F238E27FC236}">
                  <a16:creationId xmlns:a16="http://schemas.microsoft.com/office/drawing/2014/main" id="{35261F55-D28C-42BB-C55B-0B713E4AE693}"/>
                </a:ext>
              </a:extLst>
            </p:cNvPr>
            <p:cNvSpPr txBox="1"/>
            <p:nvPr/>
          </p:nvSpPr>
          <p:spPr>
            <a:xfrm>
              <a:off x="7196093" y="5876842"/>
              <a:ext cx="1584325" cy="26225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6355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65"/>
                </a:spcBef>
              </a:pPr>
              <a:r>
                <a:rPr sz="1400" spc="-5" dirty="0">
                  <a:cs typeface="Arial"/>
                </a:rPr>
                <a:t>1</a:t>
              </a:r>
              <a:r>
                <a:rPr lang="en-US" sz="1400" spc="-5" dirty="0">
                  <a:cs typeface="Arial"/>
                </a:rPr>
                <a:t>1</a:t>
              </a:r>
              <a:r>
                <a:rPr sz="1400" spc="-5" dirty="0">
                  <a:cs typeface="Arial"/>
                </a:rPr>
                <a:t>.Monitoring</a:t>
              </a:r>
              <a:endParaRPr sz="1400" dirty="0">
                <a:cs typeface="Arial"/>
              </a:endParaRPr>
            </a:p>
          </p:txBody>
        </p:sp>
        <p:sp>
          <p:nvSpPr>
            <p:cNvPr id="17" name="object 21">
              <a:extLst>
                <a:ext uri="{FF2B5EF4-FFF2-40B4-BE49-F238E27FC236}">
                  <a16:creationId xmlns:a16="http://schemas.microsoft.com/office/drawing/2014/main" id="{FCD02873-7A44-3E41-996C-82AE14AA4442}"/>
                </a:ext>
              </a:extLst>
            </p:cNvPr>
            <p:cNvSpPr txBox="1"/>
            <p:nvPr/>
          </p:nvSpPr>
          <p:spPr>
            <a:xfrm>
              <a:off x="9354432" y="3373106"/>
              <a:ext cx="1584325" cy="260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445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350"/>
                </a:spcBef>
              </a:pPr>
              <a:r>
                <a:rPr lang="en-US" sz="1400" spc="-5" dirty="0">
                  <a:cs typeface="Arial"/>
                </a:rPr>
                <a:t>9</a:t>
              </a:r>
              <a:r>
                <a:rPr sz="1400" spc="-5" dirty="0">
                  <a:cs typeface="Arial"/>
                </a:rPr>
                <a:t>.Power</a:t>
              </a:r>
              <a:r>
                <a:rPr sz="1400" spc="-20" dirty="0">
                  <a:cs typeface="Arial"/>
                </a:rPr>
                <a:t> </a:t>
              </a:r>
              <a:r>
                <a:rPr sz="1400" dirty="0">
                  <a:cs typeface="Arial"/>
                </a:rPr>
                <a:t>BI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C04D-BBE0-B63A-3970-F81C19853EFD}"/>
                </a:ext>
              </a:extLst>
            </p:cNvPr>
            <p:cNvSpPr/>
            <p:nvPr/>
          </p:nvSpPr>
          <p:spPr>
            <a:xfrm>
              <a:off x="3763404" y="1596924"/>
              <a:ext cx="1964795" cy="38455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8BB03F-49BE-92BF-55D8-1E0C2C6E6297}"/>
                </a:ext>
              </a:extLst>
            </p:cNvPr>
            <p:cNvSpPr/>
            <p:nvPr/>
          </p:nvSpPr>
          <p:spPr>
            <a:xfrm>
              <a:off x="6463801" y="1596924"/>
              <a:ext cx="1964795" cy="38455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27D3AD-AADB-1794-261F-546648F4C6E9}"/>
                </a:ext>
              </a:extLst>
            </p:cNvPr>
            <p:cNvSpPr/>
            <p:nvPr/>
          </p:nvSpPr>
          <p:spPr>
            <a:xfrm>
              <a:off x="9164198" y="1596923"/>
              <a:ext cx="1964795" cy="38455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BCE973BB-DBDD-A174-CF5D-AB470B5DC8B9}"/>
                </a:ext>
              </a:extLst>
            </p:cNvPr>
            <p:cNvSpPr/>
            <p:nvPr/>
          </p:nvSpPr>
          <p:spPr>
            <a:xfrm>
              <a:off x="3075010" y="3358390"/>
              <a:ext cx="641185" cy="19108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7C958700-9DF2-139C-AB95-1A31DC86F7E0}"/>
                </a:ext>
              </a:extLst>
            </p:cNvPr>
            <p:cNvSpPr/>
            <p:nvPr/>
          </p:nvSpPr>
          <p:spPr>
            <a:xfrm>
              <a:off x="5775407" y="3352587"/>
              <a:ext cx="641185" cy="19108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56261EF1-E05C-CFB9-4D16-FE61EC84B304}"/>
                </a:ext>
              </a:extLst>
            </p:cNvPr>
            <p:cNvSpPr/>
            <p:nvPr/>
          </p:nvSpPr>
          <p:spPr>
            <a:xfrm>
              <a:off x="8475804" y="3363969"/>
              <a:ext cx="641185" cy="19108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83F807-469E-C661-26AD-C11320F9EFF4}"/>
                </a:ext>
              </a:extLst>
            </p:cNvPr>
            <p:cNvSpPr txBox="1"/>
            <p:nvPr/>
          </p:nvSpPr>
          <p:spPr>
            <a:xfrm>
              <a:off x="1513975" y="1627351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Ingestion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B9D6FA-17C8-9184-46BF-C97CCD29024B}"/>
                </a:ext>
              </a:extLst>
            </p:cNvPr>
            <p:cNvSpPr txBox="1"/>
            <p:nvPr/>
          </p:nvSpPr>
          <p:spPr>
            <a:xfrm>
              <a:off x="3843404" y="1622581"/>
              <a:ext cx="1849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Transformation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316883-8B3B-7F8D-73E2-DD103C31F76E}"/>
                </a:ext>
              </a:extLst>
            </p:cNvPr>
            <p:cNvSpPr txBox="1"/>
            <p:nvPr/>
          </p:nvSpPr>
          <p:spPr>
            <a:xfrm>
              <a:off x="7115625" y="1622581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Copy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FA13FC-F374-393B-CDE8-44E5AA54404A}"/>
                </a:ext>
              </a:extLst>
            </p:cNvPr>
            <p:cNvSpPr txBox="1"/>
            <p:nvPr/>
          </p:nvSpPr>
          <p:spPr>
            <a:xfrm>
              <a:off x="9446049" y="162698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Visualization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A8B5AF-D58C-5A61-E20F-C907C8A8E2CF}"/>
                </a:ext>
              </a:extLst>
            </p:cNvPr>
            <p:cNvSpPr txBox="1"/>
            <p:nvPr/>
          </p:nvSpPr>
          <p:spPr>
            <a:xfrm>
              <a:off x="5397758" y="5564295"/>
              <a:ext cx="1625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092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テーマ1">
  <a:themeElements>
    <a:clrScheme name="brand">
      <a:dk1>
        <a:srgbClr val="000000"/>
      </a:dk1>
      <a:lt1>
        <a:srgbClr val="FFFFFF"/>
      </a:lt1>
      <a:dk2>
        <a:srgbClr val="7F7F7F"/>
      </a:dk2>
      <a:lt2>
        <a:srgbClr val="E5E5E5"/>
      </a:lt2>
      <a:accent1>
        <a:srgbClr val="0064D2"/>
      </a:accent1>
      <a:accent2>
        <a:srgbClr val="64AFE1"/>
      </a:accent2>
      <a:accent3>
        <a:srgbClr val="A0A0A5"/>
      </a:accent3>
      <a:accent4>
        <a:srgbClr val="644080"/>
      </a:accent4>
      <a:accent5>
        <a:srgbClr val="CECED0"/>
      </a:accent5>
      <a:accent6>
        <a:srgbClr val="FA9628"/>
      </a:accent6>
      <a:hlink>
        <a:srgbClr val="E61E1E"/>
      </a:hlink>
      <a:folHlink>
        <a:srgbClr val="FA9628"/>
      </a:folHlink>
    </a:clrScheme>
    <a:fontScheme name="Segoe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80824_PPT_Template_16x9_EN.pptx" id="{90B39043-A2BF-497E-A5E5-E0B3911DBB51}" vid="{B042C13B-432E-401A-8DAF-F5537FB4CC7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180924_PPT_Template_16x9_EN</Template>
  <TotalTime>0</TotalTime>
  <Words>1152</Words>
  <Application>Microsoft Office PowerPoint</Application>
  <PresentationFormat>Widescreen</PresentationFormat>
  <Paragraphs>220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Segoe UI</vt:lpstr>
      <vt:lpstr>Times New Roman</vt:lpstr>
      <vt:lpstr>Wingdings</vt:lpstr>
      <vt:lpstr>テーマ1</vt:lpstr>
      <vt:lpstr>FINAL THESIS RESEARCH TOPIC: “Covid-19 Reporting Using Azure Data Factory For Data Engineer”</vt:lpstr>
      <vt:lpstr>Outline</vt:lpstr>
      <vt:lpstr>Problem statement</vt:lpstr>
      <vt:lpstr>1. Problem statement</vt:lpstr>
      <vt:lpstr>1. Problem statement</vt:lpstr>
      <vt:lpstr>1. Problem statement</vt:lpstr>
      <vt:lpstr>1. Problem statement</vt:lpstr>
      <vt:lpstr>Solution Architecture</vt:lpstr>
      <vt:lpstr>2. Solution Architecture</vt:lpstr>
      <vt:lpstr>2. Solution Architecture</vt:lpstr>
      <vt:lpstr>Implementation</vt:lpstr>
      <vt:lpstr>3.1. Data Ingestion</vt:lpstr>
      <vt:lpstr>3.2. Data Transformation</vt:lpstr>
      <vt:lpstr>3.2. Data Transformation</vt:lpstr>
      <vt:lpstr>3.2. Data Transformation</vt:lpstr>
      <vt:lpstr>3.2. Data Transformation</vt:lpstr>
      <vt:lpstr>3.2. Data Transformation</vt:lpstr>
      <vt:lpstr>3.3. Copy Data To SQL Database</vt:lpstr>
      <vt:lpstr>3.4. Data Visualization</vt:lpstr>
      <vt:lpstr>Result</vt:lpstr>
      <vt:lpstr>4. Result</vt:lpstr>
      <vt:lpstr>4. Result</vt:lpstr>
      <vt:lpstr>4. Result</vt:lpstr>
      <vt:lpstr>4. Result</vt:lpstr>
      <vt:lpstr>4. Result</vt:lpstr>
      <vt:lpstr>Conclusion &amp; Orientation</vt:lpstr>
      <vt:lpstr>5. Conclusion and orientation for master course</vt:lpstr>
      <vt:lpstr>5. Conclusion and orientation for master course</vt:lpstr>
      <vt:lpstr>References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Nengo to convert CNN to SNN for classification</dc:title>
  <dc:creator/>
  <cp:lastModifiedBy/>
  <cp:revision>25</cp:revision>
  <dcterms:created xsi:type="dcterms:W3CDTF">2018-08-24T12:57:06Z</dcterms:created>
  <dcterms:modified xsi:type="dcterms:W3CDTF">2022-08-16T12:25:03Z</dcterms:modified>
</cp:coreProperties>
</file>