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84" r:id="rId4"/>
    <p:sldId id="283" r:id="rId5"/>
    <p:sldId id="305" r:id="rId6"/>
    <p:sldId id="301" r:id="rId7"/>
    <p:sldId id="304" r:id="rId8"/>
    <p:sldId id="275"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686"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12/22/2023</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12/22/2023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C#.NET</a:t>
            </a:r>
            <a:endParaRPr lang="en-US" sz="6000" dirty="0">
              <a:solidFill>
                <a:srgbClr val="154A8D"/>
              </a:solidFill>
              <a:latin typeface="#9Slide02 Tieu de rat dai 02" panose="020B0606020202050201" pitchFamily="34" charset="0"/>
            </a:endParaRP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7" name="组合 46"/>
          <p:cNvGrpSpPr/>
          <p:nvPr/>
        </p:nvGrpSpPr>
        <p:grpSpPr>
          <a:xfrm>
            <a:off x="3079994" y="4253600"/>
            <a:ext cx="6521206" cy="814565"/>
            <a:chOff x="4555084" y="3594980"/>
            <a:chExt cx="4697325" cy="1150703"/>
          </a:xfrm>
        </p:grpSpPr>
        <p:pic>
          <p:nvPicPr>
            <p:cNvPr id="38" name="图片 4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39" name="组合 48"/>
            <p:cNvGrpSpPr/>
            <p:nvPr/>
          </p:nvGrpSpPr>
          <p:grpSpPr>
            <a:xfrm>
              <a:off x="4555084" y="3594980"/>
              <a:ext cx="4697325" cy="974450"/>
              <a:chOff x="4555084" y="3594980"/>
              <a:chExt cx="4697325" cy="974450"/>
            </a:xfrm>
          </p:grpSpPr>
          <p:pic>
            <p:nvPicPr>
              <p:cNvPr id="40" name="图片 4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4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095753" y="5068168"/>
            <a:ext cx="6504671" cy="675773"/>
            <a:chOff x="4555086" y="4807549"/>
            <a:chExt cx="4697321" cy="974452"/>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6" y="4807549"/>
              <a:ext cx="4697321" cy="974452"/>
              <a:chOff x="4555086" y="4807549"/>
              <a:chExt cx="4697321" cy="974452"/>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6" y="4807549"/>
                <a:ext cx="438902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Sử dụng Git cơ bản</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endParaRPr lang="zh-CN" altLang="en-US" sz="2800"/>
              </a:p>
            </p:txBody>
          </p:sp>
        </p:grpSp>
      </p:grpSp>
      <p:grpSp>
        <p:nvGrpSpPr>
          <p:cNvPr id="47" name="组合 56"/>
          <p:cNvGrpSpPr/>
          <p:nvPr/>
        </p:nvGrpSpPr>
        <p:grpSpPr>
          <a:xfrm>
            <a:off x="2613536" y="1440455"/>
            <a:ext cx="778013" cy="4308016"/>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Giới thiệu mô hình web application</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46285" y="3324265"/>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Kỹ thuật Debug</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60" name="组合 29"/>
          <p:cNvGrpSpPr/>
          <p:nvPr/>
        </p:nvGrpSpPr>
        <p:grpSpPr>
          <a:xfrm>
            <a:off x="1968486" y="5068166"/>
            <a:ext cx="760682" cy="723034"/>
            <a:chOff x="2957626" y="3769915"/>
            <a:chExt cx="1113652" cy="964046"/>
          </a:xfrm>
        </p:grpSpPr>
        <p:grpSp>
          <p:nvGrpSpPr>
            <p:cNvPr id="61" name="组合 30"/>
            <p:cNvGrpSpPr/>
            <p:nvPr/>
          </p:nvGrpSpPr>
          <p:grpSpPr>
            <a:xfrm>
              <a:off x="2957626" y="3769915"/>
              <a:ext cx="1113652" cy="964046"/>
              <a:chOff x="2587963" y="111843"/>
              <a:chExt cx="1113652" cy="964046"/>
            </a:xfrm>
          </p:grpSpPr>
          <p:sp>
            <p:nvSpPr>
              <p:cNvPr id="63"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2" name="文本框 32"/>
            <p:cNvSpPr txBox="1"/>
            <p:nvPr/>
          </p:nvSpPr>
          <p:spPr>
            <a:xfrm>
              <a:off x="3008886" y="3882010"/>
              <a:ext cx="1030513"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05</a:t>
              </a:r>
            </a:p>
          </p:txBody>
        </p:sp>
      </p:gr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Solution và Project</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 name="矩形 96">
            <a:extLst>
              <a:ext uri="{FF2B5EF4-FFF2-40B4-BE49-F238E27FC236}">
                <a16:creationId xmlns:a16="http://schemas.microsoft.com/office/drawing/2014/main" id="{FFF09B5B-0CA6-E6BB-11A7-F2C26CC41A31}"/>
              </a:ext>
            </a:extLst>
          </p:cNvPr>
          <p:cNvSpPr/>
          <p:nvPr/>
        </p:nvSpPr>
        <p:spPr>
          <a:xfrm>
            <a:off x="3158687" y="4155912"/>
            <a:ext cx="6232424" cy="523220"/>
          </a:xfrm>
          <a:prstGeom prst="rect">
            <a:avLst/>
          </a:prstGeom>
        </p:spPr>
        <p:txBody>
          <a:bodyPr wrap="square">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hàm nhập xuất</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ppt_x</p:attrName>
                                        </p:attrNameLst>
                                      </p:cBhvr>
                                      <p:tavLst>
                                        <p:tav tm="0">
                                          <p:val>
                                            <p:strVal val="#ppt_x-#ppt_w*1.125000"/>
                                          </p:val>
                                        </p:tav>
                                        <p:tav tm="100000">
                                          <p:val>
                                            <p:strVal val="#ppt_x"/>
                                          </p:val>
                                        </p:tav>
                                      </p:tavLst>
                                    </p:anim>
                                    <p:animEffect transition="in" filter="wipe(right)">
                                      <p:cBhvr>
                                        <p:cTn id="48" dur="500"/>
                                        <p:tgtEl>
                                          <p:spTgt spid="37"/>
                                        </p:tgtEl>
                                      </p:cBhvr>
                                    </p:animEffect>
                                  </p:childTnLst>
                                </p:cTn>
                              </p:par>
                              <p:par>
                                <p:cTn id="49" presetID="12" presetClass="entr" presetSubtype="8"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p:tgtEl>
                                          <p:spTgt spid="42"/>
                                        </p:tgtEl>
                                        <p:attrNameLst>
                                          <p:attrName>ppt_x</p:attrName>
                                        </p:attrNameLst>
                                      </p:cBhvr>
                                      <p:tavLst>
                                        <p:tav tm="0">
                                          <p:val>
                                            <p:strVal val="#ppt_x-#ppt_w*1.125000"/>
                                          </p:val>
                                        </p:tav>
                                        <p:tav tm="100000">
                                          <p:val>
                                            <p:strVal val="#ppt_x"/>
                                          </p:val>
                                        </p:tav>
                                      </p:tavLst>
                                    </p:anim>
                                    <p:animEffect transition="in" filter="wipe(right)">
                                      <p:cBhvr>
                                        <p:cTn id="52" dur="500"/>
                                        <p:tgtEl>
                                          <p:spTgt spid="42"/>
                                        </p:tgtEl>
                                      </p:cBhvr>
                                    </p:animEffect>
                                  </p:childTnLst>
                                </p:cTn>
                              </p:par>
                            </p:childTnLst>
                          </p:cTn>
                        </p:par>
                        <p:par>
                          <p:cTn id="53" fill="hold">
                            <p:stCondLst>
                              <p:cond delay="2700"/>
                            </p:stCondLst>
                            <p:childTnLst>
                              <p:par>
                                <p:cTn id="54" presetID="12" presetClass="entr" presetSubtype="2" fill="hold" nodeType="after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ppt_x</p:attrName>
                                        </p:attrNameLst>
                                      </p:cBhvr>
                                      <p:tavLst>
                                        <p:tav tm="0">
                                          <p:val>
                                            <p:strVal val="#ppt_x+#ppt_w*1.125000"/>
                                          </p:val>
                                        </p:tav>
                                        <p:tav tm="100000">
                                          <p:val>
                                            <p:strVal val="#ppt_x"/>
                                          </p:val>
                                        </p:tav>
                                      </p:tavLst>
                                    </p:anim>
                                    <p:animEffect transition="in" filter="wipe(left)">
                                      <p:cBhvr>
                                        <p:cTn id="5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mô hình web application</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07AD2D65-C272-BD20-E899-0E7168EAC3BF}"/>
              </a:ext>
            </a:extLst>
          </p:cNvPr>
          <p:cNvPicPr>
            <a:picLocks noChangeAspect="1"/>
          </p:cNvPicPr>
          <p:nvPr/>
        </p:nvPicPr>
        <p:blipFill rotWithShape="1">
          <a:blip r:embed="rId4"/>
          <a:srcRect t="12751"/>
          <a:stretch/>
        </p:blipFill>
        <p:spPr>
          <a:xfrm>
            <a:off x="1493136" y="1768190"/>
            <a:ext cx="9677400" cy="1676218"/>
          </a:xfrm>
          <a:prstGeom prst="rect">
            <a:avLst/>
          </a:prstGeom>
        </p:spPr>
      </p:pic>
      <p:sp>
        <p:nvSpPr>
          <p:cNvPr id="19" name="TextBox 18">
            <a:extLst>
              <a:ext uri="{FF2B5EF4-FFF2-40B4-BE49-F238E27FC236}">
                <a16:creationId xmlns:a16="http://schemas.microsoft.com/office/drawing/2014/main" id="{8F67776F-3C34-5FD9-4111-3A6118DD550A}"/>
              </a:ext>
            </a:extLst>
          </p:cNvPr>
          <p:cNvSpPr txBox="1"/>
          <p:nvPr/>
        </p:nvSpPr>
        <p:spPr>
          <a:xfrm>
            <a:off x="959736" y="3727594"/>
            <a:ext cx="10744200" cy="2246769"/>
          </a:xfrm>
          <a:prstGeom prst="rect">
            <a:avLst/>
          </a:prstGeom>
          <a:noFill/>
        </p:spPr>
        <p:txBody>
          <a:bodyPr wrap="square" rtlCol="0">
            <a:spAutoFit/>
          </a:bodyPr>
          <a:lstStyle/>
          <a:p>
            <a:pPr marL="457200" indent="-457200">
              <a:buAutoNum type="arabicPeriod"/>
            </a:pPr>
            <a:r>
              <a:rPr lang="en-US" sz="2000">
                <a:latin typeface="Times New Roman" panose="02020603050405020304" pitchFamily="18" charset="0"/>
                <a:cs typeface="Times New Roman" panose="02020603050405020304" pitchFamily="18" charset="0"/>
              </a:rPr>
              <a:t>Request được gửi từ client đến Webserver, Server sẽ tiếp nhận yêu cầu, xử lý yêu cầu (trong trường hợp cần tương tác với dữ liệu thì server có thể gửi các yêu cầu đến Database)</a:t>
            </a:r>
          </a:p>
          <a:p>
            <a:pPr marL="457200" indent="-457200">
              <a:buAutoNum type="arabicPeriod"/>
            </a:pPr>
            <a:r>
              <a:rPr lang="en-US" sz="2000">
                <a:latin typeface="Times New Roman" panose="02020603050405020304" pitchFamily="18" charset="0"/>
                <a:cs typeface="Times New Roman" panose="02020603050405020304" pitchFamily="18" charset="0"/>
              </a:rPr>
              <a:t>Sau khi xử lý xong sẽ gửi lại kết quả đến client, client nhận kết quả hiển thị lên cho người dung.</a:t>
            </a:r>
          </a:p>
          <a:p>
            <a:pPr marL="457200" indent="-457200">
              <a:buAutoNum type="arabicPeriod"/>
            </a:pPr>
            <a:r>
              <a:rPr lang="en-US" sz="2000">
                <a:latin typeface="Times New Roman" panose="02020603050405020304" pitchFamily="18" charset="0"/>
                <a:cs typeface="Times New Roman" panose="02020603050405020304" pitchFamily="18" charset="0"/>
              </a:rPr>
              <a:t>C# là ngôn ngữ backend là nền tảng để xây dựng nên framework Aspnet Core, 1 trong những thành chính của web server</a:t>
            </a:r>
          </a:p>
          <a:p>
            <a:pPr marL="457200" indent="-457200">
              <a:buAutoNum type="arabicPeriod"/>
            </a:pPr>
            <a:r>
              <a:rPr lang="en-US" sz="2000">
                <a:latin typeface="Times New Roman" panose="02020603050405020304" pitchFamily="18" charset="0"/>
                <a:cs typeface="Times New Roman" panose="02020603050405020304" pitchFamily="18" charset="0"/>
              </a:rPr>
              <a:t>Ngoài ra thành phần chính là Asp net core, Web server còn có nhiều thành phần khác)</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4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770951" y="1422812"/>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Solution và Project</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6595330" y="2292903"/>
            <a:ext cx="4834669"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  Khái niệm:</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a:solidFill>
                  <a:srgbClr val="333333"/>
                </a:solidFill>
                <a:latin typeface="Times New Roman" panose="02020603050405020304" pitchFamily="18" charset="0"/>
                <a:cs typeface="Times New Roman" panose="02020603050405020304" pitchFamily="18" charset="0"/>
              </a:rPr>
              <a:t> Một ứng dụng .Net được xây dựng nên bởi 1 Solution</a:t>
            </a:r>
          </a:p>
          <a:p>
            <a:pPr lvl="1" algn="just">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 Trong 1 solution c</a:t>
            </a:r>
            <a:r>
              <a:rPr lang="en-US" sz="2000">
                <a:solidFill>
                  <a:srgbClr val="333333"/>
                </a:solidFill>
                <a:latin typeface="Times New Roman" panose="02020603050405020304" pitchFamily="18" charset="0"/>
                <a:cs typeface="Times New Roman" panose="02020603050405020304" pitchFamily="18" charset="0"/>
              </a:rPr>
              <a:t>ó nhiều project.</a:t>
            </a:r>
          </a:p>
          <a:p>
            <a:pPr lvl="1" algn="just">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 Các project có thể được để trong các folder để dễ quản lý</a:t>
            </a:r>
          </a:p>
          <a:p>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4C0B02-39B1-290E-ED5F-980753D14430}"/>
              </a:ext>
            </a:extLst>
          </p:cNvPr>
          <p:cNvPicPr>
            <a:picLocks noChangeAspect="1"/>
          </p:cNvPicPr>
          <p:nvPr/>
        </p:nvPicPr>
        <p:blipFill rotWithShape="1">
          <a:blip r:embed="rId4"/>
          <a:srcRect t="1172" r="764" b="13783"/>
          <a:stretch/>
        </p:blipFill>
        <p:spPr>
          <a:xfrm>
            <a:off x="811577" y="2305615"/>
            <a:ext cx="5513023" cy="2799785"/>
          </a:xfrm>
          <a:prstGeom prst="rect">
            <a:avLst/>
          </a:prstGeom>
        </p:spPr>
      </p:pic>
    </p:spTree>
    <p:extLst>
      <p:ext uri="{BB962C8B-B14F-4D97-AF65-F5344CB8AC3E}">
        <p14:creationId xmlns:p14="http://schemas.microsoft.com/office/powerpoint/2010/main" val="149042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770951" y="1422812"/>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Solution và Project</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363327" y="2201882"/>
            <a:ext cx="8999873" cy="1323439"/>
          </a:xfrm>
          <a:prstGeom prst="rect">
            <a:avLst/>
          </a:prstGeom>
          <a:noFill/>
        </p:spPr>
        <p:txBody>
          <a:bodyPr wrap="square" rtlCol="0">
            <a:spAutoFit/>
          </a:bodyPr>
          <a:lstStyle/>
          <a:p>
            <a:r>
              <a:rPr lang="en-US" sz="2000" b="0" i="0">
                <a:solidFill>
                  <a:srgbClr val="333333"/>
                </a:solidFill>
                <a:effectLst/>
                <a:latin typeface="Times New Roman" panose="02020603050405020304" pitchFamily="18" charset="0"/>
                <a:cs typeface="Times New Roman" panose="02020603050405020304" pitchFamily="18" charset="0"/>
              </a:rPr>
              <a:t>Có 2 chế độ chạy: </a:t>
            </a:r>
          </a:p>
          <a:p>
            <a:pPr marL="457200" indent="-457200">
              <a:buFont typeface="+mj-lt"/>
              <a:buAutoNum type="arabicPeriod"/>
            </a:pPr>
            <a:r>
              <a:rPr lang="en-US" sz="2000">
                <a:latin typeface="Times New Roman" panose="02020603050405020304" pitchFamily="18" charset="0"/>
                <a:cs typeface="Times New Roman" panose="02020603050405020304" pitchFamily="18" charset="0"/>
              </a:rPr>
              <a:t>Single startup project: Chỉ chạy duy nhất 1 project.</a:t>
            </a:r>
          </a:p>
          <a:p>
            <a:pPr marL="457200" indent="-457200">
              <a:buFont typeface="+mj-lt"/>
              <a:buAutoNum type="arabicPeriod"/>
            </a:pPr>
            <a:r>
              <a:rPr lang="en-US" sz="2000">
                <a:latin typeface="Times New Roman" panose="02020603050405020304" pitchFamily="18" charset="0"/>
                <a:cs typeface="Times New Roman" panose="02020603050405020304" pitchFamily="18" charset="0"/>
              </a:rPr>
              <a:t>Mutilple startup project: Chạy 1 lúc nhiều project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9D3589-ED64-C199-9640-3987594B8AEC}"/>
              </a:ext>
            </a:extLst>
          </p:cNvPr>
          <p:cNvPicPr>
            <a:picLocks noChangeAspect="1"/>
          </p:cNvPicPr>
          <p:nvPr/>
        </p:nvPicPr>
        <p:blipFill rotWithShape="1">
          <a:blip r:embed="rId4"/>
          <a:srcRect r="5965" b="26278"/>
          <a:stretch/>
        </p:blipFill>
        <p:spPr>
          <a:xfrm>
            <a:off x="1447800" y="3283416"/>
            <a:ext cx="8791888" cy="3345984"/>
          </a:xfrm>
          <a:prstGeom prst="rect">
            <a:avLst/>
          </a:prstGeom>
        </p:spPr>
      </p:pic>
    </p:spTree>
    <p:extLst>
      <p:ext uri="{BB962C8B-B14F-4D97-AF65-F5344CB8AC3E}">
        <p14:creationId xmlns:p14="http://schemas.microsoft.com/office/powerpoint/2010/main" val="233000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958161"/>
            <a:ext cx="8712598" cy="866951"/>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06096" y="87630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437262" y="1122199"/>
            <a:ext cx="6899055"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Nhập xuất cơ bản trong C#</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1BB6440F-EB59-449F-2C59-2C8EFD94BE1F}"/>
              </a:ext>
            </a:extLst>
          </p:cNvPr>
          <p:cNvPicPr>
            <a:picLocks noChangeAspect="1"/>
          </p:cNvPicPr>
          <p:nvPr/>
        </p:nvPicPr>
        <p:blipFill rotWithShape="1">
          <a:blip r:embed="rId4"/>
          <a:srcRect t="4315"/>
          <a:stretch/>
        </p:blipFill>
        <p:spPr>
          <a:xfrm>
            <a:off x="762000" y="1922518"/>
            <a:ext cx="10928922" cy="3726368"/>
          </a:xfrm>
          <a:prstGeom prst="rect">
            <a:avLst/>
          </a:prstGeom>
        </p:spPr>
      </p:pic>
    </p:spTree>
    <p:extLst>
      <p:ext uri="{BB962C8B-B14F-4D97-AF65-F5344CB8AC3E}">
        <p14:creationId xmlns:p14="http://schemas.microsoft.com/office/powerpoint/2010/main" val="211981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958161"/>
            <a:ext cx="8712598" cy="866951"/>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06096" y="87630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04</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437262" y="1122199"/>
            <a:ext cx="6899055"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Kỹ thuật Debug cơ bản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3" name="Picture 22">
            <a:extLst>
              <a:ext uri="{FF2B5EF4-FFF2-40B4-BE49-F238E27FC236}">
                <a16:creationId xmlns:a16="http://schemas.microsoft.com/office/drawing/2014/main" id="{006E1A54-4289-1267-5DD3-076974E4E448}"/>
              </a:ext>
            </a:extLst>
          </p:cNvPr>
          <p:cNvPicPr>
            <a:picLocks noChangeAspect="1"/>
          </p:cNvPicPr>
          <p:nvPr/>
        </p:nvPicPr>
        <p:blipFill rotWithShape="1">
          <a:blip r:embed="rId4"/>
          <a:srcRect r="1592"/>
          <a:stretch/>
        </p:blipFill>
        <p:spPr>
          <a:xfrm>
            <a:off x="876300" y="2066647"/>
            <a:ext cx="9996673" cy="3833192"/>
          </a:xfrm>
          <a:prstGeom prst="rect">
            <a:avLst/>
          </a:prstGeom>
        </p:spPr>
      </p:pic>
      <p:sp>
        <p:nvSpPr>
          <p:cNvPr id="19" name="TextBox 18">
            <a:extLst>
              <a:ext uri="{FF2B5EF4-FFF2-40B4-BE49-F238E27FC236}">
                <a16:creationId xmlns:a16="http://schemas.microsoft.com/office/drawing/2014/main" id="{F441B97F-79B7-481B-10F7-295B8B7C11CE}"/>
              </a:ext>
            </a:extLst>
          </p:cNvPr>
          <p:cNvSpPr txBox="1"/>
          <p:nvPr/>
        </p:nvSpPr>
        <p:spPr>
          <a:xfrm>
            <a:off x="6922627" y="4754881"/>
            <a:ext cx="4827379" cy="1323439"/>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Một số phím tắt:</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a:solidFill>
                  <a:srgbClr val="333333"/>
                </a:solidFill>
                <a:latin typeface="Times New Roman" panose="02020603050405020304" pitchFamily="18" charset="0"/>
                <a:cs typeface="Times New Roman" panose="02020603050405020304" pitchFamily="18" charset="0"/>
              </a:rPr>
              <a:t> F9: Đặt điểm breakpoint</a:t>
            </a:r>
          </a:p>
          <a:p>
            <a:pPr lvl="1" algn="just">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 F10: Đưa thread chạy qua các câu lệnh</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35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68928" y="952502"/>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541493" y="1064796"/>
            <a:ext cx="5522771"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Git cơ bản trên visual studio</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575523" y="922408"/>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05</a:t>
              </a:r>
              <a:endParaRPr lang="zh-CN" altLang="en-US" sz="2400">
                <a:solidFill>
                  <a:srgbClr val="E87071"/>
                </a:solidFill>
                <a:latin typeface="Impact" panose="020B0806030902050204" pitchFamily="34" charset="0"/>
              </a:endParaRPr>
            </a:p>
          </p:txBody>
        </p:sp>
      </p:grpSp>
      <p:pic>
        <p:nvPicPr>
          <p:cNvPr id="17" name="Picture 16">
            <a:extLst>
              <a:ext uri="{FF2B5EF4-FFF2-40B4-BE49-F238E27FC236}">
                <a16:creationId xmlns:a16="http://schemas.microsoft.com/office/drawing/2014/main" id="{6C80BADA-A6A6-B8DD-5D4D-D43C94CBBB85}"/>
              </a:ext>
            </a:extLst>
          </p:cNvPr>
          <p:cNvPicPr>
            <a:picLocks noChangeAspect="1"/>
          </p:cNvPicPr>
          <p:nvPr/>
        </p:nvPicPr>
        <p:blipFill>
          <a:blip r:embed="rId4"/>
          <a:stretch>
            <a:fillRect/>
          </a:stretch>
        </p:blipFill>
        <p:spPr>
          <a:xfrm>
            <a:off x="3428999" y="2133600"/>
            <a:ext cx="5464735" cy="2667000"/>
          </a:xfrm>
          <a:prstGeom prst="rect">
            <a:avLst/>
          </a:prstGeom>
        </p:spPr>
      </p:pic>
    </p:spTree>
    <p:extLst>
      <p:ext uri="{BB962C8B-B14F-4D97-AF65-F5344CB8AC3E}">
        <p14:creationId xmlns:p14="http://schemas.microsoft.com/office/powerpoint/2010/main" val="327183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68928" y="952502"/>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541493" y="1064796"/>
            <a:ext cx="5522771"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Git cơ bản trên visual studio</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575523" y="922408"/>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pic>
        <p:nvPicPr>
          <p:cNvPr id="3" name="Picture 2">
            <a:extLst>
              <a:ext uri="{FF2B5EF4-FFF2-40B4-BE49-F238E27FC236}">
                <a16:creationId xmlns:a16="http://schemas.microsoft.com/office/drawing/2014/main" id="{B27858C0-B471-6C7C-A591-A17CC4DBE2D4}"/>
              </a:ext>
            </a:extLst>
          </p:cNvPr>
          <p:cNvPicPr>
            <a:picLocks noChangeAspect="1"/>
          </p:cNvPicPr>
          <p:nvPr/>
        </p:nvPicPr>
        <p:blipFill>
          <a:blip r:embed="rId4"/>
          <a:stretch>
            <a:fillRect/>
          </a:stretch>
        </p:blipFill>
        <p:spPr>
          <a:xfrm>
            <a:off x="2971800" y="1653542"/>
            <a:ext cx="5370857" cy="4961918"/>
          </a:xfrm>
          <a:prstGeom prst="rect">
            <a:avLst/>
          </a:prstGeom>
        </p:spPr>
      </p:pic>
    </p:spTree>
    <p:extLst>
      <p:ext uri="{BB962C8B-B14F-4D97-AF65-F5344CB8AC3E}">
        <p14:creationId xmlns:p14="http://schemas.microsoft.com/office/powerpoint/2010/main" val="321796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900</TotalTime>
  <Words>269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64</cp:revision>
  <dcterms:created xsi:type="dcterms:W3CDTF">2020-08-07T13:14:06Z</dcterms:created>
  <dcterms:modified xsi:type="dcterms:W3CDTF">2023-12-22T14:50:56Z</dcterms:modified>
  <cp:category>9Slide.vn</cp:category>
  <cp:contentStatus>9Slide</cp:contentStatus>
</cp:coreProperties>
</file>