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311" r:id="rId4"/>
    <p:sldId id="340" r:id="rId5"/>
    <p:sldId id="341" r:id="rId6"/>
    <p:sldId id="342" r:id="rId7"/>
    <p:sldId id="330" r:id="rId8"/>
    <p:sldId id="343" r:id="rId9"/>
    <p:sldId id="345" r:id="rId10"/>
    <p:sldId id="344" r:id="rId11"/>
    <p:sldId id="346" r:id="rId12"/>
    <p:sldId id="347" r:id="rId13"/>
    <p:sldId id="348" r:id="rId14"/>
    <p:sldId id="349" r:id="rId15"/>
    <p:sldId id="350" r:id="rId16"/>
    <p:sldId id="353" r:id="rId17"/>
    <p:sldId id="3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83" d="100"/>
          <a:sy n="83" d="100"/>
        </p:scale>
        <p:origin x="686"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3/3/2024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3/3/2024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3/3/2024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3/3/2024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3/3/2024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3/3/2024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3/3/2024</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3/3/2024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 </a:t>
            </a:r>
            <a:r>
              <a:rPr lang="en-US" sz="6000" dirty="0">
                <a:solidFill>
                  <a:srgbClr val="154A8D"/>
                </a:solidFill>
                <a:latin typeface="#9Slide02 Tieu de rat dai 02" panose="020B0606020202050201" pitchFamily="34" charset="0"/>
              </a:rPr>
              <a:t>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849C7-14B4-6A76-A352-6C0CCDAB92C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5A5AF51-9E42-BCBD-2AEA-D400EC25BA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2A0436FB-C242-6BE1-D67D-941E643D7C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D764023F-C1E8-1385-6E2B-CEC9C4130BDB}"/>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04CC0873-AC6F-0529-EC62-557A32B2B6B8}"/>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0F66DD95-3871-95C1-A670-D13F376D3DBB}"/>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F2975D7B-6166-A876-E705-26B3F0E314D5}"/>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F72C9C97-E745-9F8F-40A8-EAF761795B8B}"/>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37961475-D707-BD7D-BC4F-C5267695CA17}"/>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2792A44A-3201-021F-5ABD-738C4C5058ED}"/>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BAAA4E95-6833-E3ED-BC75-1244FA5E304B}"/>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4CB64220-8461-78DA-81EE-0B204F1C7FF2}"/>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BFC581B8-E556-95E3-7741-1559E61B2D29}"/>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31503D0B-8F64-C77E-2ED2-B0F34B389117}"/>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E48B7406-803B-FE35-92DC-9832E8D04DCD}"/>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Các kiểu dữ liệu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117BEDA3-7D27-2AFC-CCC0-79EC3532A2CF}"/>
              </a:ext>
            </a:extLst>
          </p:cNvPr>
          <p:cNvSpPr txBox="1"/>
          <p:nvPr/>
        </p:nvSpPr>
        <p:spPr>
          <a:xfrm>
            <a:off x="876300" y="2286000"/>
            <a:ext cx="6892683" cy="3785652"/>
          </a:xfrm>
          <a:prstGeom prst="rect">
            <a:avLst/>
          </a:prstGeom>
          <a:noFill/>
        </p:spPr>
        <p:txBody>
          <a:bodyPr wrap="square" rtlCol="0">
            <a:spAutoFit/>
          </a:bodyPr>
          <a:lstStyle/>
          <a:p>
            <a:pPr algn="l"/>
            <a:r>
              <a:rPr lang="vi-VN" sz="2000">
                <a:latin typeface="Times New Roman" panose="02020603050405020304" pitchFamily="18" charset="0"/>
                <a:cs typeface="Times New Roman" panose="02020603050405020304" pitchFamily="18" charset="0"/>
              </a:rPr>
              <a:t>DATE: Lưu trữ ngày (không có giờ, phút, giây).</a:t>
            </a:r>
            <a:endParaRPr lang="en-US" sz="2000">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a:p>
            <a:pPr algn="l"/>
            <a:endParaRPr lang="vi-VN" sz="2000">
              <a:latin typeface="Times New Roman" panose="02020603050405020304" pitchFamily="18" charset="0"/>
              <a:cs typeface="Times New Roman" panose="02020603050405020304" pitchFamily="18" charset="0"/>
            </a:endParaRPr>
          </a:p>
          <a:p>
            <a:pPr algn="l"/>
            <a:r>
              <a:rPr lang="vi-VN" sz="2000">
                <a:latin typeface="Times New Roman" panose="02020603050405020304" pitchFamily="18" charset="0"/>
                <a:cs typeface="Times New Roman" panose="02020603050405020304" pitchFamily="18" charset="0"/>
              </a:rPr>
              <a:t>TIME: Lưu trữ thời gian (không có ngày).</a:t>
            </a:r>
            <a:endParaRPr lang="en-US" sz="2000">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a:p>
            <a:pPr algn="l"/>
            <a:endParaRPr lang="en-US" sz="2000">
              <a:latin typeface="Times New Roman" panose="02020603050405020304" pitchFamily="18" charset="0"/>
              <a:cs typeface="Times New Roman" panose="02020603050405020304" pitchFamily="18" charset="0"/>
            </a:endParaRPr>
          </a:p>
          <a:p>
            <a:pPr algn="l"/>
            <a:endParaRPr lang="vi-VN" sz="2000">
              <a:latin typeface="Times New Roman" panose="02020603050405020304" pitchFamily="18" charset="0"/>
              <a:cs typeface="Times New Roman" panose="02020603050405020304" pitchFamily="18" charset="0"/>
            </a:endParaRPr>
          </a:p>
          <a:p>
            <a:pPr algn="l"/>
            <a:r>
              <a:rPr lang="vi-VN" sz="2000">
                <a:latin typeface="Times New Roman" panose="02020603050405020304" pitchFamily="18" charset="0"/>
                <a:cs typeface="Times New Roman" panose="02020603050405020304" pitchFamily="18" charset="0"/>
              </a:rPr>
              <a:t>DATETIME: Lưu trữ ngày và thời gian.</a:t>
            </a: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AA939FF6-B3C0-2EC3-2588-5119CD8AED1A}"/>
              </a:ext>
            </a:extLst>
          </p:cNvPr>
          <p:cNvPicPr>
            <a:picLocks noChangeAspect="1"/>
          </p:cNvPicPr>
          <p:nvPr/>
        </p:nvPicPr>
        <p:blipFill>
          <a:blip r:embed="rId4"/>
          <a:stretch>
            <a:fillRect/>
          </a:stretch>
        </p:blipFill>
        <p:spPr>
          <a:xfrm>
            <a:off x="6485963" y="2334957"/>
            <a:ext cx="3109229" cy="762066"/>
          </a:xfrm>
          <a:prstGeom prst="rect">
            <a:avLst/>
          </a:prstGeom>
        </p:spPr>
      </p:pic>
      <p:pic>
        <p:nvPicPr>
          <p:cNvPr id="22" name="Picture 21">
            <a:extLst>
              <a:ext uri="{FF2B5EF4-FFF2-40B4-BE49-F238E27FC236}">
                <a16:creationId xmlns:a16="http://schemas.microsoft.com/office/drawing/2014/main" id="{4ED176AC-44F3-ACE0-E5C0-B628BF47EF99}"/>
              </a:ext>
            </a:extLst>
          </p:cNvPr>
          <p:cNvPicPr>
            <a:picLocks noChangeAspect="1"/>
          </p:cNvPicPr>
          <p:nvPr/>
        </p:nvPicPr>
        <p:blipFill>
          <a:blip r:embed="rId5"/>
          <a:stretch>
            <a:fillRect/>
          </a:stretch>
        </p:blipFill>
        <p:spPr>
          <a:xfrm>
            <a:off x="6485963" y="3503828"/>
            <a:ext cx="3109229" cy="769687"/>
          </a:xfrm>
          <a:prstGeom prst="rect">
            <a:avLst/>
          </a:prstGeom>
        </p:spPr>
      </p:pic>
      <p:pic>
        <p:nvPicPr>
          <p:cNvPr id="24" name="Picture 23">
            <a:extLst>
              <a:ext uri="{FF2B5EF4-FFF2-40B4-BE49-F238E27FC236}">
                <a16:creationId xmlns:a16="http://schemas.microsoft.com/office/drawing/2014/main" id="{848EC41B-D004-74AE-C7EC-D67FB16D6205}"/>
              </a:ext>
            </a:extLst>
          </p:cNvPr>
          <p:cNvPicPr>
            <a:picLocks noChangeAspect="1"/>
          </p:cNvPicPr>
          <p:nvPr/>
        </p:nvPicPr>
        <p:blipFill>
          <a:blip r:embed="rId6"/>
          <a:stretch>
            <a:fillRect/>
          </a:stretch>
        </p:blipFill>
        <p:spPr>
          <a:xfrm>
            <a:off x="6485963" y="4980218"/>
            <a:ext cx="4069433" cy="647756"/>
          </a:xfrm>
          <a:prstGeom prst="rect">
            <a:avLst/>
          </a:prstGeom>
        </p:spPr>
      </p:pic>
    </p:spTree>
    <p:extLst>
      <p:ext uri="{BB962C8B-B14F-4D97-AF65-F5344CB8AC3E}">
        <p14:creationId xmlns:p14="http://schemas.microsoft.com/office/powerpoint/2010/main" val="317746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64C10-EFDB-7CFB-6A26-A082144C4A9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58F8640-F8EC-D79E-62AE-48CFF3AD57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65EB12F1-15B2-68A2-880F-57EF1277F3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CCA30BC4-456F-19B4-A6D5-7FECE5766E5D}"/>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89E8BF1A-80C4-D300-75BA-351835C6089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D232A09D-7345-48F9-2A45-62CD3494F687}"/>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3A0A18CA-C902-D6E9-0582-3207E8384F4E}"/>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34096738-4F10-B8D5-B03C-06BB44D3CA03}"/>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20E94B25-1EF6-108A-53D1-945DF6440B56}"/>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C91DE874-BF24-800D-30CF-BC1B78421AA0}"/>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31DAC025-24EA-C665-7275-85FFC91BE6B5}"/>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1DAE3BF4-2C47-FCB3-5D81-F757C5098BB6}"/>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6BE609A7-9AEA-A653-D3DB-E1F06924538D}"/>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C06171BC-7246-27A2-6E35-E8DE87AF9B4A}"/>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C800CD7F-64B9-D018-E3C5-39A99292062C}"/>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Các kiểu dữ liệu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492B580F-963D-3D16-FF04-7B8DE938DF5D}"/>
              </a:ext>
            </a:extLst>
          </p:cNvPr>
          <p:cNvSpPr txBox="1"/>
          <p:nvPr/>
        </p:nvSpPr>
        <p:spPr>
          <a:xfrm>
            <a:off x="1067217" y="2127542"/>
            <a:ext cx="10515183" cy="3785652"/>
          </a:xfrm>
          <a:prstGeom prst="rect">
            <a:avLst/>
          </a:prstGeom>
          <a:noFill/>
        </p:spPr>
        <p:txBody>
          <a:bodyPr wrap="square" rtlCol="0">
            <a:spAutoFit/>
          </a:bodyPr>
          <a:lstStyle/>
          <a:p>
            <a:pPr algn="l"/>
            <a:r>
              <a:rPr lang="vi-VN" sz="2000" b="1">
                <a:latin typeface="Times New Roman" panose="02020603050405020304" pitchFamily="18" charset="0"/>
                <a:cs typeface="Times New Roman" panose="02020603050405020304" pitchFamily="18" charset="0"/>
              </a:rPr>
              <a:t>BIT</a:t>
            </a:r>
            <a:r>
              <a:rPr lang="vi-VN" sz="2000">
                <a:latin typeface="Times New Roman" panose="02020603050405020304" pitchFamily="18" charset="0"/>
                <a:cs typeface="Times New Roman" panose="02020603050405020304" pitchFamily="18" charset="0"/>
              </a:rPr>
              <a:t>: Lưu trữ một giá trị boolean (0 hoặc 1).</a:t>
            </a:r>
            <a:endParaRPr lang="en-US" sz="2000">
              <a:latin typeface="Times New Roman" panose="02020603050405020304" pitchFamily="18" charset="0"/>
              <a:cs typeface="Times New Roman" panose="02020603050405020304" pitchFamily="18" charset="0"/>
            </a:endParaRPr>
          </a:p>
          <a:p>
            <a:pPr algn="l"/>
            <a:endParaRPr lang="vi-VN" sz="2000">
              <a:latin typeface="Times New Roman" panose="02020603050405020304" pitchFamily="18" charset="0"/>
              <a:cs typeface="Times New Roman" panose="02020603050405020304" pitchFamily="18" charset="0"/>
            </a:endParaRPr>
          </a:p>
          <a:p>
            <a:br>
              <a:rPr lang="vi-VN" sz="2000"/>
            </a:br>
            <a:endParaRPr lang="en-US" sz="2000">
              <a:latin typeface="Times New Roman" panose="02020603050405020304" pitchFamily="18" charset="0"/>
              <a:cs typeface="Times New Roman" panose="02020603050405020304" pitchFamily="18" charset="0"/>
            </a:endParaRPr>
          </a:p>
          <a:p>
            <a:pPr algn="just"/>
            <a:r>
              <a:rPr lang="vi-VN" sz="2000" b="1">
                <a:latin typeface="Times New Roman" panose="02020603050405020304" pitchFamily="18" charset="0"/>
                <a:cs typeface="Times New Roman" panose="02020603050405020304" pitchFamily="18" charset="0"/>
              </a:rPr>
              <a:t>UNIQUEIDENTIFIER</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Lưu </a:t>
            </a:r>
            <a:r>
              <a:rPr lang="vi-VN" sz="2000">
                <a:latin typeface="Times New Roman" panose="02020603050405020304" pitchFamily="18" charset="0"/>
                <a:cs typeface="Times New Roman" panose="02020603050405020304" pitchFamily="18" charset="0"/>
              </a:rPr>
              <a:t>trữ giá trị duy nhất (unique identifier) GUID (Globally Unique Identifier). Đây là một kiểu dữ liệu đặc biệt trong SQL Server được sử dụng khi cần tạo ra các giá trị duy nhất toàn cầu không trùng lặp..</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r>
              <a:rPr lang="vi-VN" sz="2000" b="1">
                <a:latin typeface="Times New Roman" panose="02020603050405020304" pitchFamily="18" charset="0"/>
                <a:cs typeface="Times New Roman" panose="02020603050405020304" pitchFamily="18" charset="0"/>
              </a:rPr>
              <a:t>XML</a:t>
            </a:r>
            <a:r>
              <a:rPr lang="vi-VN" sz="2000">
                <a:latin typeface="Times New Roman" panose="02020603050405020304" pitchFamily="18" charset="0"/>
                <a:cs typeface="Times New Roman" panose="02020603050405020304" pitchFamily="18" charset="0"/>
              </a:rPr>
              <a:t>: Lưu trữ dữ liệu XML.</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C7A72F7-5DCA-C6EA-6A36-814B500DF2DB}"/>
              </a:ext>
            </a:extLst>
          </p:cNvPr>
          <p:cNvPicPr>
            <a:picLocks noChangeAspect="1"/>
          </p:cNvPicPr>
          <p:nvPr/>
        </p:nvPicPr>
        <p:blipFill>
          <a:blip r:embed="rId4"/>
          <a:stretch>
            <a:fillRect/>
          </a:stretch>
        </p:blipFill>
        <p:spPr>
          <a:xfrm>
            <a:off x="1152563" y="2598088"/>
            <a:ext cx="2321100" cy="683669"/>
          </a:xfrm>
          <a:prstGeom prst="rect">
            <a:avLst/>
          </a:prstGeom>
        </p:spPr>
      </p:pic>
      <p:pic>
        <p:nvPicPr>
          <p:cNvPr id="21" name="Picture 20">
            <a:extLst>
              <a:ext uri="{FF2B5EF4-FFF2-40B4-BE49-F238E27FC236}">
                <a16:creationId xmlns:a16="http://schemas.microsoft.com/office/drawing/2014/main" id="{C73AE5B4-8289-F708-A8AB-1AF14DEEDE29}"/>
              </a:ext>
            </a:extLst>
          </p:cNvPr>
          <p:cNvPicPr>
            <a:picLocks noChangeAspect="1"/>
          </p:cNvPicPr>
          <p:nvPr/>
        </p:nvPicPr>
        <p:blipFill>
          <a:blip r:embed="rId5"/>
          <a:stretch>
            <a:fillRect/>
          </a:stretch>
        </p:blipFill>
        <p:spPr>
          <a:xfrm>
            <a:off x="1081072" y="5734308"/>
            <a:ext cx="6002152" cy="868732"/>
          </a:xfrm>
          <a:prstGeom prst="rect">
            <a:avLst/>
          </a:prstGeom>
        </p:spPr>
      </p:pic>
      <p:pic>
        <p:nvPicPr>
          <p:cNvPr id="25" name="Picture 24">
            <a:extLst>
              <a:ext uri="{FF2B5EF4-FFF2-40B4-BE49-F238E27FC236}">
                <a16:creationId xmlns:a16="http://schemas.microsoft.com/office/drawing/2014/main" id="{5C8298F4-FCCF-4F5D-9C96-D71EEFE0AD4F}"/>
              </a:ext>
            </a:extLst>
          </p:cNvPr>
          <p:cNvPicPr>
            <a:picLocks noChangeAspect="1"/>
          </p:cNvPicPr>
          <p:nvPr/>
        </p:nvPicPr>
        <p:blipFill>
          <a:blip r:embed="rId6"/>
          <a:stretch>
            <a:fillRect/>
          </a:stretch>
        </p:blipFill>
        <p:spPr>
          <a:xfrm>
            <a:off x="1187082" y="4435972"/>
            <a:ext cx="3671723" cy="654717"/>
          </a:xfrm>
          <a:prstGeom prst="rect">
            <a:avLst/>
          </a:prstGeom>
        </p:spPr>
      </p:pic>
    </p:spTree>
    <p:extLst>
      <p:ext uri="{BB962C8B-B14F-4D97-AF65-F5344CB8AC3E}">
        <p14:creationId xmlns:p14="http://schemas.microsoft.com/office/powerpoint/2010/main" val="340742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B44FF-5823-0879-D3D9-43F31DF4EAA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D81972F-B55D-A581-318A-F732FE8B48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5D88FB6F-9ABA-583C-B538-528E38456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59E122C8-90E8-D452-D13A-9F673C81D2B7}"/>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785436FA-75C7-CA0D-1CAE-AFFA96DA2100}"/>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9B08AAC7-CDE0-F129-1E3E-5A4781F83144}"/>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31E90787-0CA3-C8D9-7B39-6692548B4D4F}"/>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3AA9D720-F9BC-5986-C0B4-8B0FC2BBAE89}"/>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DEE32E87-81ED-7040-AEB8-74D4D1D1D499}"/>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05C8F189-123D-57F7-62CA-D310B3AF0D18}"/>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72BC8196-485C-A094-62B7-2FF011A7D735}"/>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D6B144BF-BB34-F2A6-7009-E99D61234E9C}"/>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E0D88F60-1119-E96A-3F31-6CA617B8C5C4}"/>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445E9C71-45FE-ECB0-3B27-9C42A0AAB84B}"/>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854BE47F-83E9-E784-4F27-5EDC114A7BE5}"/>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Table, Column, Khóa chính, Khóa ngoại</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0976B237-CBE3-2AD8-5C91-70EA95A7FE4B}"/>
              </a:ext>
            </a:extLst>
          </p:cNvPr>
          <p:cNvSpPr txBox="1"/>
          <p:nvPr/>
        </p:nvSpPr>
        <p:spPr>
          <a:xfrm>
            <a:off x="762000" y="2032241"/>
            <a:ext cx="6019383" cy="3785652"/>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Table</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Trong SQL Server, mỗi bảng đại diện cho một tập hợp các dữ liệu liên quan được tổ chức thành hàng và cột.</a:t>
            </a:r>
          </a:p>
          <a:p>
            <a:pPr algn="just"/>
            <a:r>
              <a:rPr lang="vi-VN" sz="2000">
                <a:latin typeface="Times New Roman" panose="02020603050405020304" pitchFamily="18" charset="0"/>
                <a:cs typeface="Times New Roman" panose="02020603050405020304" pitchFamily="18" charset="0"/>
              </a:rPr>
              <a:t>Mỗi hàng trong bảng biểu diễn cho một bản ghi và mỗi cột biểu diễn cho một thuộc tính hoặc một trường dữ liệu.</a:t>
            </a:r>
            <a:endParaRPr lang="en-US" sz="20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algn="just"/>
            <a:r>
              <a:rPr lang="en-US" sz="2000" b="1">
                <a:latin typeface="Times New Roman" panose="02020603050405020304" pitchFamily="18" charset="0"/>
                <a:cs typeface="Times New Roman" panose="02020603050405020304" pitchFamily="18" charset="0"/>
              </a:rPr>
              <a:t>Column</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Mỗi cột trong bảng SQL Server đại diện cho một loại dữ liệu cụ thể, chẳng hạn như số nguyên, chuỗi ký tự, ngày tháng, và nhiều loại dữ liệu khác.</a:t>
            </a:r>
            <a:endParaRPr lang="en-US"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Mỗi cột có một tên duy nhất và kiểu dữ liệu xác định loại dữ liệu mà cột đó chứa.</a:t>
            </a:r>
            <a:endParaRPr lang="en-US" sz="200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F88C088D-8765-38BC-5BE9-7EE90A2407AE}"/>
              </a:ext>
            </a:extLst>
          </p:cNvPr>
          <p:cNvPicPr>
            <a:picLocks noChangeAspect="1"/>
          </p:cNvPicPr>
          <p:nvPr/>
        </p:nvPicPr>
        <p:blipFill rotWithShape="1">
          <a:blip r:embed="rId4"/>
          <a:srcRect l="4312" t="4433" r="4661"/>
          <a:stretch/>
        </p:blipFill>
        <p:spPr>
          <a:xfrm>
            <a:off x="6957101" y="2474292"/>
            <a:ext cx="5029617" cy="3343601"/>
          </a:xfrm>
          <a:prstGeom prst="rect">
            <a:avLst/>
          </a:prstGeom>
        </p:spPr>
      </p:pic>
    </p:spTree>
    <p:extLst>
      <p:ext uri="{BB962C8B-B14F-4D97-AF65-F5344CB8AC3E}">
        <p14:creationId xmlns:p14="http://schemas.microsoft.com/office/powerpoint/2010/main" val="101077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32E34-5F38-BBD1-88F6-C8390CD8FBA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A827794-1533-8AC6-B24E-62FE4E8EC1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65BD9308-0803-7449-0519-94431F04E7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097D3D41-CD5E-4B4A-6F57-6F01B96680C8}"/>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6DDEE441-3904-B498-F58E-0CEF4973DC2B}"/>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27CFEB73-796D-4F9C-E253-1622C8303C93}"/>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1D261687-12AA-9DA6-930E-001821E3ED15}"/>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4157F031-AD27-0EE7-0384-721BA6C564F2}"/>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AB0E90C9-FF46-5F85-3A32-98F515ADC8DC}"/>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159C8569-C0F4-0CCB-1060-93B43932593C}"/>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47257AAD-0AD1-7D3B-1BFC-62701F40E9E6}"/>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3D0E9970-69A9-6D04-15A0-B118BCA57D2E}"/>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2B7612D1-42FE-B96E-E2B5-1C321F233F08}"/>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6FF8BC9B-6106-3C34-D4A2-64206F7F14FC}"/>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107A89DD-A86F-3A0C-BDAD-E8610B6674F9}"/>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Table, Column, Khóa chính, Khóa ngoại</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5BB57D5B-9E00-FA1E-3906-66E76900535E}"/>
              </a:ext>
            </a:extLst>
          </p:cNvPr>
          <p:cNvSpPr txBox="1"/>
          <p:nvPr/>
        </p:nvSpPr>
        <p:spPr>
          <a:xfrm>
            <a:off x="762000" y="2032241"/>
            <a:ext cx="10668000" cy="3477875"/>
          </a:xfrm>
          <a:prstGeom prst="rect">
            <a:avLst/>
          </a:prstGeom>
          <a:noFill/>
        </p:spPr>
        <p:txBody>
          <a:bodyPr wrap="square" rtlCol="0">
            <a:spAutoFit/>
          </a:bodyPr>
          <a:lstStyle/>
          <a:p>
            <a:pPr algn="just"/>
            <a:r>
              <a:rPr lang="vi-VN" sz="2000" b="1">
                <a:latin typeface="Times New Roman" panose="02020603050405020304" pitchFamily="18" charset="0"/>
                <a:cs typeface="Times New Roman" panose="02020603050405020304" pitchFamily="18" charset="0"/>
              </a:rPr>
              <a:t>Primary Key (Khóa Chính):</a:t>
            </a:r>
            <a:r>
              <a:rPr lang="en-US" sz="2000" b="1">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Khóa chính là một hoặc một nhóm các cột trong bảng được sử dụng để duy nhất xác định mỗi bản ghi trong bảng.</a:t>
            </a:r>
          </a:p>
          <a:p>
            <a:pPr algn="just"/>
            <a:r>
              <a:rPr lang="vi-VN" sz="2000">
                <a:latin typeface="Times New Roman" panose="02020603050405020304" pitchFamily="18" charset="0"/>
                <a:cs typeface="Times New Roman" panose="02020603050405020304" pitchFamily="18" charset="0"/>
              </a:rPr>
              <a:t>Giá trị của khóa chính phải là duy nhất và không thể là NULL.</a:t>
            </a:r>
          </a:p>
          <a:p>
            <a:pPr algn="just"/>
            <a:r>
              <a:rPr lang="en-US" sz="2000">
                <a:latin typeface="Times New Roman" panose="02020603050405020304" pitchFamily="18" charset="0"/>
                <a:cs typeface="Times New Roman" panose="02020603050405020304" pitchFamily="18" charset="0"/>
              </a:rPr>
              <a:t>X</a:t>
            </a:r>
            <a:r>
              <a:rPr lang="vi-VN" sz="2000">
                <a:latin typeface="Times New Roman" panose="02020603050405020304" pitchFamily="18" charset="0"/>
                <a:cs typeface="Times New Roman" panose="02020603050405020304" pitchFamily="18" charset="0"/>
              </a:rPr>
              <a:t>ác định một khóa chính giúp tăng hiệu suất của các truy vấn và đảm bảo tính toàn vẹn dữ liệu.</a:t>
            </a:r>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a:p>
            <a:pPr algn="just"/>
            <a:r>
              <a:rPr lang="vi-VN" sz="2000" b="1">
                <a:latin typeface="Times New Roman" panose="02020603050405020304" pitchFamily="18" charset="0"/>
                <a:cs typeface="Times New Roman" panose="02020603050405020304" pitchFamily="18" charset="0"/>
              </a:rPr>
              <a:t>Foreign Key (Khóa Ngoại):</a:t>
            </a:r>
            <a:r>
              <a:rPr lang="en-US" sz="2000" b="1">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Khóa ngoại là một cột hoặc một nhóm các cột trong một bảng được sử dụng để tham chiếu đến khóa chính của một bảng khác</a:t>
            </a:r>
            <a:r>
              <a:rPr lang="en-US" sz="2000">
                <a:latin typeface="Times New Roman" panose="02020603050405020304" pitchFamily="18" charset="0"/>
                <a:cs typeface="Times New Roman" panose="02020603050405020304" pitchFamily="18" charset="0"/>
              </a:rPr>
              <a:t> đ</a:t>
            </a:r>
            <a:r>
              <a:rPr lang="vi-VN" sz="2000">
                <a:latin typeface="Times New Roman" panose="02020603050405020304" pitchFamily="18" charset="0"/>
                <a:cs typeface="Times New Roman" panose="02020603050405020304" pitchFamily="18" charset="0"/>
              </a:rPr>
              <a:t>ể xác định mối quan hệ giữa các bảng dữ liệu.</a:t>
            </a:r>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Trong thiết kế cơ sở dữ liệu, việc sử dụng khóa chính và khóa ngoại giúp đảm bảo tính toàn vẹn và mối quan hệ giữa các bảng dữ liệu, cũng như cung cấp cách để truy cập và tương tác với dữ liệu một cách hiệu quả và logic.</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53CA5-4DE1-B63D-F098-691D5F7E6B3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747AD87-5F5F-A132-D53A-6E1E80AA30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7C925D7-1FDB-D70B-C2C1-00D249C6F1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74DB1619-37E0-C426-6B47-F1AA78E7300B}"/>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10FFC13F-755D-856A-B8BC-E5AF58F0FF2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66252625-D4B4-6DEF-6A4A-F1E85182449D}"/>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9CFA4D37-265A-7CE2-2357-75497591D3F2}"/>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F781625B-1CB0-485A-72E9-E49B49FBBC99}"/>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F83EFA23-1CEE-7668-6A8C-5F6CE4B84F49}"/>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90C9BFE7-F8DB-C3BD-5CE6-13826B000C5C}"/>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2F941D4C-86C6-573E-CA8F-CE9AB2747599}"/>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A93ED844-FCCD-AB5A-D6F7-E5BEBAE35A3D}"/>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054BEC14-6241-A1A4-EDA8-4AE6A267A76C}"/>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3EB8A883-6AB8-FAC0-B2FC-D303DEB6F029}"/>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0D9DFFC5-314D-B5A8-F2AA-DBD886D28E9D}"/>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Table, Column, Khóa chính, Khóa ngoại</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A0267B26-EBF1-AF91-AAC9-1FA2D17AFAA5}"/>
              </a:ext>
            </a:extLst>
          </p:cNvPr>
          <p:cNvPicPr>
            <a:picLocks noChangeAspect="1"/>
          </p:cNvPicPr>
          <p:nvPr/>
        </p:nvPicPr>
        <p:blipFill rotWithShape="1">
          <a:blip r:embed="rId4"/>
          <a:srcRect l="4033" t="9969" b="4508"/>
          <a:stretch/>
        </p:blipFill>
        <p:spPr>
          <a:xfrm>
            <a:off x="1641690" y="2127542"/>
            <a:ext cx="8416710" cy="4578058"/>
          </a:xfrm>
          <a:prstGeom prst="rect">
            <a:avLst/>
          </a:prstGeom>
        </p:spPr>
      </p:pic>
    </p:spTree>
    <p:extLst>
      <p:ext uri="{BB962C8B-B14F-4D97-AF65-F5344CB8AC3E}">
        <p14:creationId xmlns:p14="http://schemas.microsoft.com/office/powerpoint/2010/main" val="179820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1B916-CE3B-4A80-799E-2C5F13E5E7C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801D58A-E9C9-1371-E2E9-A18EAC4E0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9822BF2D-E5F2-4365-8A23-CF866A3F16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EEC9353C-21DC-99B7-2AD3-D57D9DA2DD1D}"/>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A31AABB3-5766-847A-B3E1-27EAF9F2F0A7}"/>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472E0028-9B3B-C432-3862-FA4A94ABB5E3}"/>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498D9F48-3AD2-9956-57DA-341327CD2A92}"/>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940BF42C-8D18-ABCA-C22E-8CA711835FDA}"/>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F0E5F3ED-0867-5526-ADBC-3B0D3DBB0DF3}"/>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F2D941FC-AEF4-45C3-5068-A5B0CDA66630}"/>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D59DC15B-3168-2DC2-8CC8-2A39CCE81AEA}"/>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CA994275-197F-7718-3098-37EF1FBF0829}"/>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DC6220A9-71D7-C0D2-D57B-BE2C99F08EFE}"/>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A54D779C-039D-1B8E-02E5-CF5749F3E166}"/>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D1CC3CFB-817C-DE64-FFAF-8F13CA0863CA}"/>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Phương thức thêm, sửa, xóa</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9DAAC429-4623-0811-1AEE-BB914EE2FECF}"/>
              </a:ext>
            </a:extLst>
          </p:cNvPr>
          <p:cNvPicPr>
            <a:picLocks noChangeAspect="1"/>
          </p:cNvPicPr>
          <p:nvPr/>
        </p:nvPicPr>
        <p:blipFill rotWithShape="1">
          <a:blip r:embed="rId4"/>
          <a:srcRect r="9785"/>
          <a:stretch/>
        </p:blipFill>
        <p:spPr>
          <a:xfrm>
            <a:off x="914400" y="3214428"/>
            <a:ext cx="5257800" cy="1541475"/>
          </a:xfrm>
          <a:prstGeom prst="rect">
            <a:avLst/>
          </a:prstGeom>
        </p:spPr>
      </p:pic>
      <p:pic>
        <p:nvPicPr>
          <p:cNvPr id="21" name="Picture 20">
            <a:extLst>
              <a:ext uri="{FF2B5EF4-FFF2-40B4-BE49-F238E27FC236}">
                <a16:creationId xmlns:a16="http://schemas.microsoft.com/office/drawing/2014/main" id="{8EC8D4E0-BFB6-ADEA-685A-1C0D84DF35DE}"/>
              </a:ext>
            </a:extLst>
          </p:cNvPr>
          <p:cNvPicPr>
            <a:picLocks noChangeAspect="1"/>
          </p:cNvPicPr>
          <p:nvPr/>
        </p:nvPicPr>
        <p:blipFill>
          <a:blip r:embed="rId5"/>
          <a:stretch>
            <a:fillRect/>
          </a:stretch>
        </p:blipFill>
        <p:spPr>
          <a:xfrm>
            <a:off x="6470370" y="2131024"/>
            <a:ext cx="4045230" cy="3972124"/>
          </a:xfrm>
          <a:prstGeom prst="rect">
            <a:avLst/>
          </a:prstGeom>
        </p:spPr>
      </p:pic>
      <p:sp>
        <p:nvSpPr>
          <p:cNvPr id="22" name="TextBox 21">
            <a:extLst>
              <a:ext uri="{FF2B5EF4-FFF2-40B4-BE49-F238E27FC236}">
                <a16:creationId xmlns:a16="http://schemas.microsoft.com/office/drawing/2014/main" id="{0086AEB5-E5BB-F68C-ABC9-C2A9C00E509F}"/>
              </a:ext>
            </a:extLst>
          </p:cNvPr>
          <p:cNvSpPr txBox="1"/>
          <p:nvPr/>
        </p:nvSpPr>
        <p:spPr>
          <a:xfrm>
            <a:off x="762000" y="2032241"/>
            <a:ext cx="5181600" cy="1015663"/>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Lệnh</a:t>
            </a:r>
            <a:r>
              <a:rPr lang="vi-VN" sz="2000" b="1">
                <a:latin typeface="Times New Roman" panose="02020603050405020304" pitchFamily="18" charset="0"/>
                <a:cs typeface="Times New Roman" panose="02020603050405020304" pitchFamily="18" charset="0"/>
              </a:rPr>
              <a:t> INSERT  </a:t>
            </a:r>
            <a:r>
              <a:rPr lang="vi-VN" sz="2000">
                <a:latin typeface="Times New Roman" panose="02020603050405020304" pitchFamily="18" charset="0"/>
                <a:cs typeface="Times New Roman" panose="02020603050405020304" pitchFamily="18" charset="0"/>
              </a:rPr>
              <a:t>trong SQL được dùng để thêm một hàng dữ liệu mới vào bảng trong cơ sở dữ liệu</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06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B457C-7701-3007-5E75-2E8F7751BD2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398BD14-FE34-E7A5-1786-62AD6B1B1A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6FF9791-34EC-0AE7-2A6B-331377AE6B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66569FA4-035F-9420-F4C1-07525E8BC64D}"/>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8B8F3E4B-044A-13FF-1FFB-3D8C28DE7266}"/>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AA3C84C8-913B-AD1F-C378-DBF0F8612567}"/>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982F9D99-4B47-05E5-9E16-B2040B4C62BC}"/>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B7A5AEF8-F900-4898-E7F4-12A1B5A62D4F}"/>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3BB2F3FB-3DE0-B91F-3DC1-44C0413F3D4D}"/>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EF05F766-C1BE-08C4-DB5A-E24A83B39CE1}"/>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C842FA55-2182-60A3-B2F1-768A3911CE5A}"/>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9C9038D6-CD90-3D9E-AD53-1E90B670521D}"/>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9F40ECD8-251B-3FF0-9EFD-F569B86578FD}"/>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CB7C33B8-46B9-4299-8360-F18CA7DE62C1}"/>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DA49740E-F2A0-1D59-D9B3-C4D975DA9706}"/>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Phương thức thêm, sửa, xóa</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93D3F997-00F8-98E5-E02D-2DDCDB45A633}"/>
              </a:ext>
            </a:extLst>
          </p:cNvPr>
          <p:cNvPicPr>
            <a:picLocks noChangeAspect="1"/>
          </p:cNvPicPr>
          <p:nvPr/>
        </p:nvPicPr>
        <p:blipFill>
          <a:blip r:embed="rId4"/>
          <a:stretch>
            <a:fillRect/>
          </a:stretch>
        </p:blipFill>
        <p:spPr>
          <a:xfrm>
            <a:off x="5378053" y="2032241"/>
            <a:ext cx="6127854" cy="3280990"/>
          </a:xfrm>
          <a:prstGeom prst="rect">
            <a:avLst/>
          </a:prstGeom>
        </p:spPr>
      </p:pic>
      <p:sp>
        <p:nvSpPr>
          <p:cNvPr id="19" name="TextBox 18">
            <a:extLst>
              <a:ext uri="{FF2B5EF4-FFF2-40B4-BE49-F238E27FC236}">
                <a16:creationId xmlns:a16="http://schemas.microsoft.com/office/drawing/2014/main" id="{05B446C4-B674-05E1-1691-DCACD3535712}"/>
              </a:ext>
            </a:extLst>
          </p:cNvPr>
          <p:cNvSpPr txBox="1"/>
          <p:nvPr/>
        </p:nvSpPr>
        <p:spPr>
          <a:xfrm>
            <a:off x="762000" y="2032241"/>
            <a:ext cx="4419600" cy="2554545"/>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Lệnh </a:t>
            </a:r>
            <a:r>
              <a:rPr lang="vi-VN" sz="2000" b="1">
                <a:latin typeface="Times New Roman" panose="02020603050405020304" pitchFamily="18" charset="0"/>
                <a:cs typeface="Times New Roman" panose="02020603050405020304" pitchFamily="18" charset="0"/>
              </a:rPr>
              <a:t>UPDATE</a:t>
            </a:r>
            <a:r>
              <a:rPr lang="vi-VN" sz="2000">
                <a:latin typeface="Times New Roman" panose="02020603050405020304" pitchFamily="18" charset="0"/>
                <a:cs typeface="Times New Roman" panose="02020603050405020304" pitchFamily="18" charset="0"/>
              </a:rPr>
              <a:t> SQL thường được dùng để chỉnh sửa các bản ghi hiện có trong một bảng</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Để lọc bảng ghi cần sửa đổi, bạn có thể dùng mệnh đề WHERE. Dùng WHERE,</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Có thể update một hàng hoặc nhiều hàng.</a:t>
            </a:r>
          </a:p>
        </p:txBody>
      </p:sp>
    </p:spTree>
    <p:extLst>
      <p:ext uri="{BB962C8B-B14F-4D97-AF65-F5344CB8AC3E}">
        <p14:creationId xmlns:p14="http://schemas.microsoft.com/office/powerpoint/2010/main" val="3520996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07A60-C843-3ADC-9CE6-811932EF8E3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A84D314-99FC-09DD-8F78-59CD92589A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5FC9C4DD-C0D4-AD72-41E3-2BD1940D45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3A2329F5-DF6A-3DC9-82C9-96EAB1AC8BE1}"/>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4581ED61-40B7-DCBC-45AF-A2FA9798DF91}"/>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60D13D87-EF41-8135-AD79-44A87F419C10}"/>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432CA696-0A97-0971-3EEA-6EB731020E1C}"/>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CEFEA8C6-0E2B-6722-067D-D80F9DAF4C7C}"/>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27699059-A166-973F-559A-03AD816D51F4}"/>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FC17AD53-4054-6750-552D-BC77C6DB09F1}"/>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F1C70F45-A6BE-1C96-E7BA-9F87906A510C}"/>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102CE56B-AF2C-B83C-50C8-118D80EA38C6}"/>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14A4A1D5-B04F-DB11-E535-51EEF7699534}"/>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89514392-A02A-C7CB-B702-1EEA50FBDF30}"/>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263788D5-EE87-D0D7-D47F-D2D4436467F9}"/>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Phương thức thêm, sửa, xóa</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9" name="TextBox 18">
            <a:extLst>
              <a:ext uri="{FF2B5EF4-FFF2-40B4-BE49-F238E27FC236}">
                <a16:creationId xmlns:a16="http://schemas.microsoft.com/office/drawing/2014/main" id="{6CA0F5B0-BA21-706E-2658-CF2726A30711}"/>
              </a:ext>
            </a:extLst>
          </p:cNvPr>
          <p:cNvSpPr txBox="1"/>
          <p:nvPr/>
        </p:nvSpPr>
        <p:spPr>
          <a:xfrm>
            <a:off x="375048" y="2453403"/>
            <a:ext cx="5257800" cy="1631216"/>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L</a:t>
            </a:r>
            <a:r>
              <a:rPr lang="vi-VN" sz="2000">
                <a:latin typeface="Times New Roman" panose="02020603050405020304" pitchFamily="18" charset="0"/>
                <a:cs typeface="Times New Roman" panose="02020603050405020304" pitchFamily="18" charset="0"/>
              </a:rPr>
              <a:t>ệnh </a:t>
            </a:r>
            <a:r>
              <a:rPr lang="vi-VN" sz="2000" b="1">
                <a:latin typeface="Times New Roman" panose="02020603050405020304" pitchFamily="18" charset="0"/>
                <a:cs typeface="Times New Roman" panose="02020603050405020304" pitchFamily="18" charset="0"/>
              </a:rPr>
              <a:t>DETELE</a:t>
            </a:r>
            <a:r>
              <a:rPr lang="vi-VN" sz="2000">
                <a:latin typeface="Times New Roman" panose="02020603050405020304" pitchFamily="18" charset="0"/>
                <a:cs typeface="Times New Roman" panose="02020603050405020304" pitchFamily="18" charset="0"/>
              </a:rPr>
              <a:t> được sử dụng để xóa những bản ghi đang tồn tại trong một bảng. </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Có </a:t>
            </a:r>
            <a:r>
              <a:rPr lang="vi-VN" sz="2000">
                <a:latin typeface="Times New Roman" panose="02020603050405020304" pitchFamily="18" charset="0"/>
                <a:cs typeface="Times New Roman" panose="02020603050405020304" pitchFamily="18" charset="0"/>
              </a:rPr>
              <a:t>thể sử dụng mệnh đề WHERE với lệnh DELETE để xóa hàng đã chọn.</a:t>
            </a:r>
            <a:endParaRPr lang="en-US" sz="200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7A3A37DC-5567-E03B-8F05-445FC331904B}"/>
              </a:ext>
            </a:extLst>
          </p:cNvPr>
          <p:cNvPicPr>
            <a:picLocks noChangeAspect="1"/>
          </p:cNvPicPr>
          <p:nvPr/>
        </p:nvPicPr>
        <p:blipFill>
          <a:blip r:embed="rId4"/>
          <a:stretch>
            <a:fillRect/>
          </a:stretch>
        </p:blipFill>
        <p:spPr>
          <a:xfrm>
            <a:off x="5791200" y="2542953"/>
            <a:ext cx="5963178" cy="1876647"/>
          </a:xfrm>
          <a:prstGeom prst="rect">
            <a:avLst/>
          </a:prstGeom>
        </p:spPr>
      </p:pic>
    </p:spTree>
    <p:extLst>
      <p:ext uri="{BB962C8B-B14F-4D97-AF65-F5344CB8AC3E}">
        <p14:creationId xmlns:p14="http://schemas.microsoft.com/office/powerpoint/2010/main" val="627379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8" y="1483185"/>
            <a:ext cx="7075980" cy="1186098"/>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7029107"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637154" y="4313095"/>
            <a:ext cx="6524678" cy="664448"/>
            <a:chOff x="4873327" y="4823879"/>
            <a:chExt cx="4379080" cy="958122"/>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grpSp>
      <p:grpSp>
        <p:nvGrpSpPr>
          <p:cNvPr id="47" name="组合 56"/>
          <p:cNvGrpSpPr/>
          <p:nvPr/>
        </p:nvGrpSpPr>
        <p:grpSpPr>
          <a:xfrm>
            <a:off x="2613536" y="1440455"/>
            <a:ext cx="752541" cy="3643302"/>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55502" y="1549060"/>
            <a:ext cx="6573533" cy="954107"/>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Tổng quan về SQL Server, cơ chế </a:t>
            </a:r>
          </a:p>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lưu dữ liệu</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217435" y="3408302"/>
            <a:ext cx="6511600"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Table, column, primary key, foreign key</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2" name="圆角矩形 55">
            <a:extLst>
              <a:ext uri="{FF2B5EF4-FFF2-40B4-BE49-F238E27FC236}">
                <a16:creationId xmlns:a16="http://schemas.microsoft.com/office/drawing/2014/main" id="{DFE9396C-E44B-6D5F-9417-8ABD6CE2F30B}"/>
              </a:ext>
            </a:extLst>
          </p:cNvPr>
          <p:cNvSpPr/>
          <p:nvPr/>
        </p:nvSpPr>
        <p:spPr>
          <a:xfrm>
            <a:off x="3206003" y="2525981"/>
            <a:ext cx="6511600" cy="706691"/>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Các kiểu dữ liệu trong SQL Server</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圆角矩形 55">
            <a:extLst>
              <a:ext uri="{FF2B5EF4-FFF2-40B4-BE49-F238E27FC236}">
                <a16:creationId xmlns:a16="http://schemas.microsoft.com/office/drawing/2014/main" id="{BE1A46F0-8453-533B-1090-295C40C6E0A8}"/>
              </a:ext>
            </a:extLst>
          </p:cNvPr>
          <p:cNvSpPr/>
          <p:nvPr/>
        </p:nvSpPr>
        <p:spPr>
          <a:xfrm>
            <a:off x="3198479" y="4277692"/>
            <a:ext cx="6511600" cy="706691"/>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Các phương thức CRUD</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ppt_x</p:attrName>
                                        </p:attrNameLst>
                                      </p:cBhvr>
                                      <p:tavLst>
                                        <p:tav tm="0">
                                          <p:val>
                                            <p:strVal val="#ppt_x-#ppt_w*1.125000"/>
                                          </p:val>
                                        </p:tav>
                                        <p:tav tm="100000">
                                          <p:val>
                                            <p:strVal val="#ppt_x"/>
                                          </p:val>
                                        </p:tav>
                                      </p:tavLst>
                                    </p:anim>
                                    <p:animEffect transition="in" filter="wipe(right)">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9"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Tổng quan SQL</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BED88965-9DC0-1CAD-FA4B-11A8600E05A7}"/>
              </a:ext>
            </a:extLst>
          </p:cNvPr>
          <p:cNvSpPr txBox="1"/>
          <p:nvPr/>
        </p:nvSpPr>
        <p:spPr>
          <a:xfrm>
            <a:off x="332509" y="2285611"/>
            <a:ext cx="11326091" cy="2554545"/>
          </a:xfrm>
          <a:prstGeom prst="rect">
            <a:avLst/>
          </a:prstGeom>
          <a:noFill/>
        </p:spPr>
        <p:txBody>
          <a:bodyPr wrap="square" rtlCol="0">
            <a:spAutoFit/>
          </a:bodyPr>
          <a:lstStyle/>
          <a:p>
            <a:pPr marL="342900" indent="-342900" algn="just">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SQL Server </a:t>
            </a:r>
            <a:r>
              <a:rPr lang="vi-VN" sz="2000">
                <a:latin typeface="Times New Roman" panose="02020603050405020304" pitchFamily="18" charset="0"/>
                <a:cs typeface="Times New Roman" panose="02020603050405020304" pitchFamily="18" charset="0"/>
              </a:rPr>
              <a:t>là một hệ thống quản lý cơ sở dữ liệu (DBMS) do Microsoft phát triển và phân phối. Được ra mắt lần đầu vào năm 1989, SQL Server đã trở thành một trong những hệ thống quản lý cơ sở dữ liệu quan trọng và phổ biến trên thị trường.</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Tính năng và Chức năng</a:t>
            </a:r>
            <a:r>
              <a:rPr lang="vi-VN" sz="2000">
                <a:latin typeface="Times New Roman" panose="02020603050405020304" pitchFamily="18" charset="0"/>
                <a:cs typeface="Times New Roman" panose="02020603050405020304" pitchFamily="18" charset="0"/>
              </a:rPr>
              <a:t>: SQL Server cung cấp một loạt các tính năng và chức năng mạnh mẽ như quản lý dữ liệu, đồng thời hỗ trợ các ngôn ngữ truy vấn như SQL (Structured Query Language) để truy vấn và tương tác với dữ liệu.</a:t>
            </a: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vi-VN" sz="200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0E6FE7C5-F4D7-C038-10BA-265A86FC9D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269" y="5607192"/>
            <a:ext cx="3149845" cy="1209511"/>
          </a:xfrm>
          <a:prstGeom prst="rect">
            <a:avLst/>
          </a:prstGeom>
        </p:spPr>
      </p:pic>
    </p:spTree>
    <p:extLst>
      <p:ext uri="{BB962C8B-B14F-4D97-AF65-F5344CB8AC3E}">
        <p14:creationId xmlns:p14="http://schemas.microsoft.com/office/powerpoint/2010/main" val="2139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121EA-9836-0B86-0238-CE5B8C537CE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FF736D1-0676-0562-47BF-B4EF503D5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9" y="0"/>
            <a:ext cx="12192000" cy="6858000"/>
          </a:xfrm>
          <a:prstGeom prst="rect">
            <a:avLst/>
          </a:prstGeom>
        </p:spPr>
      </p:pic>
      <p:pic>
        <p:nvPicPr>
          <p:cNvPr id="6" name="Picture 5">
            <a:extLst>
              <a:ext uri="{FF2B5EF4-FFF2-40B4-BE49-F238E27FC236}">
                <a16:creationId xmlns:a16="http://schemas.microsoft.com/office/drawing/2014/main" id="{7FFF27B8-02EE-972B-33A9-4A0728CC05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AC1382DB-E456-FD54-DE43-9BC4EFDEF40D}"/>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871BC27F-F8F7-2836-7F32-572FC2FE6026}"/>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CD6E3298-6BD7-CF7F-1B6D-3285BE918902}"/>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EC7BE85F-3DD6-B5A2-D158-4379BC514C79}"/>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BB8E2E42-9C2F-E8B2-862C-0EA7DEDDD7B4}"/>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622EEF4D-CCC5-47D4-0741-E0EC79AE3D30}"/>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3B23C6F4-F5D0-0130-4A99-9E728A2F8538}"/>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FF54FFBA-B198-A456-B700-26C0BE072140}"/>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80463820-D6CA-80B1-8EF6-EA1D16BC9C57}"/>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6E38DBF3-83AA-646F-676F-E4500AC7FA4D}"/>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720B8892-E004-3AB2-0508-D84FC62E4F91}"/>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394C4E99-08FD-3019-0D09-8881B7A5E21C}"/>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Tổng quan SQL</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7C16B80C-D593-2F6A-97EA-00135058C9FB}"/>
              </a:ext>
            </a:extLst>
          </p:cNvPr>
          <p:cNvSpPr txBox="1"/>
          <p:nvPr/>
        </p:nvSpPr>
        <p:spPr>
          <a:xfrm>
            <a:off x="332509" y="2285611"/>
            <a:ext cx="11554691" cy="3785652"/>
          </a:xfrm>
          <a:prstGeom prst="rect">
            <a:avLst/>
          </a:prstGeom>
          <a:noFill/>
        </p:spPr>
        <p:txBody>
          <a:bodyPr wrap="square" rtlCol="0">
            <a:spAutoFit/>
          </a:bodyPr>
          <a:lstStyle/>
          <a:p>
            <a:pPr marL="342900" indent="-342900" algn="just">
              <a:buFont typeface="Arial" panose="020B0604020202020204" pitchFamily="34" charset="0"/>
              <a:buChar char="•"/>
            </a:pPr>
            <a:r>
              <a:rPr lang="vi-VN" sz="2000" b="1" i="0">
                <a:solidFill>
                  <a:srgbClr val="0D0D0D"/>
                </a:solidFill>
                <a:effectLst/>
                <a:latin typeface="Times New Roman" panose="02020603050405020304" pitchFamily="18" charset="0"/>
                <a:cs typeface="Times New Roman" panose="02020603050405020304" pitchFamily="18" charset="0"/>
              </a:rPr>
              <a:t>Kiến trúc Client/Server</a:t>
            </a:r>
            <a:r>
              <a:rPr lang="vi-VN" sz="2000" b="0" i="0">
                <a:solidFill>
                  <a:srgbClr val="0D0D0D"/>
                </a:solidFill>
                <a:effectLst/>
                <a:latin typeface="Times New Roman" panose="02020603050405020304" pitchFamily="18" charset="0"/>
                <a:cs typeface="Times New Roman" panose="02020603050405020304" pitchFamily="18" charset="0"/>
              </a:rPr>
              <a:t>: SQL Server hoạt động theo mô hình client/server, trong đó các ứng dụng client kết nối và tương tác với cơ sở dữ liệu thông qua giao thức mạng. SQL Server cung cấp các công cụ và giao diện lập trình ứng dụng (API) cho phép các nhà phát triển xây dựng ứng dụng và truy vấn dữ liệu từ cơ sở dữ liệu.</a:t>
            </a:r>
            <a:endParaRPr lang="en-US" sz="2000" b="0" i="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Bảo mật và Quản lý</a:t>
            </a:r>
            <a:r>
              <a:rPr lang="vi-VN" sz="2000">
                <a:latin typeface="Times New Roman" panose="02020603050405020304" pitchFamily="18" charset="0"/>
                <a:cs typeface="Times New Roman" panose="02020603050405020304" pitchFamily="18" charset="0"/>
              </a:rPr>
              <a:t>: SQL Server cung cấp các tính năng bảo mật mạnh mẽ như phân quyền, mã hóa dữ liệu và theo dõi hoạt động người dùng để bảo vệ dữ liệu khỏi các mối đe dọa bảo mật.</a:t>
            </a:r>
          </a:p>
          <a:p>
            <a:pPr algn="just"/>
            <a:endParaRPr lang="vi-VN"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Khả năng mở rộng và Độ tin cậy</a:t>
            </a:r>
            <a:r>
              <a:rPr lang="vi-VN" sz="2000">
                <a:latin typeface="Times New Roman" panose="02020603050405020304" pitchFamily="18" charset="0"/>
                <a:cs typeface="Times New Roman" panose="02020603050405020304" pitchFamily="18" charset="0"/>
              </a:rPr>
              <a:t>: SQL Server được thiết kế để mở rộng linh hoạt và hỗ trợ cấu hình dựa trên nhu cầu của tổ chức. SQL Server cũng cung cấp các tính năng như sao lưu và phục hồi dữ liệu để đảm bảo độ tin cậy và khả năng phục hồi của hệ thống trong trường hợp sự cố xảy ra.</a:t>
            </a: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vi-VN" sz="200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BF56FC91-9A16-332E-FCC4-7E5EEA92E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269" y="5637210"/>
            <a:ext cx="3149845" cy="1209511"/>
          </a:xfrm>
          <a:prstGeom prst="rect">
            <a:avLst/>
          </a:prstGeom>
        </p:spPr>
      </p:pic>
    </p:spTree>
    <p:extLst>
      <p:ext uri="{BB962C8B-B14F-4D97-AF65-F5344CB8AC3E}">
        <p14:creationId xmlns:p14="http://schemas.microsoft.com/office/powerpoint/2010/main" val="11492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65441-2512-3C3D-9689-E355617E896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1A8F020-3440-16A5-1CA9-41FC9CE85B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9" y="0"/>
            <a:ext cx="12192000" cy="6858000"/>
          </a:xfrm>
          <a:prstGeom prst="rect">
            <a:avLst/>
          </a:prstGeom>
        </p:spPr>
      </p:pic>
      <p:pic>
        <p:nvPicPr>
          <p:cNvPr id="6" name="Picture 5">
            <a:extLst>
              <a:ext uri="{FF2B5EF4-FFF2-40B4-BE49-F238E27FC236}">
                <a16:creationId xmlns:a16="http://schemas.microsoft.com/office/drawing/2014/main" id="{72608911-0B95-B27A-740D-5A80F965C2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3D024DFB-C73A-DABF-3E3D-71B79C53E30F}"/>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BBE6BD59-E191-8C24-E875-2F1334C81C34}"/>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79BACCEF-FDC1-6B04-7E82-093D05175001}"/>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C1C133AA-C7DD-6E70-9FBE-E3E61759F315}"/>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B8E37DD9-385D-9F16-634E-C22C88C6708D}"/>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01A00D8C-7C1B-D7E5-F9E3-43DBB0820E2C}"/>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05B43F4F-6A1D-D569-E926-B4C6923FBE0B}"/>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82EF90E0-4433-9D2E-0E8E-D5C40CDD9EB5}"/>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B3055233-0AB7-A21B-C6AF-393E4EE99153}"/>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D72EF9C7-883B-533A-96ED-D4DA925787FA}"/>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2A02F3E0-0617-42C5-9B98-2A13ECB27552}"/>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02</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CA76CA86-079B-8576-CE43-E64C6AA5F620}"/>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Cấu trúc dữ liệu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E75516C6-9CDC-6DBE-6881-CC8B79C079DC}"/>
              </a:ext>
            </a:extLst>
          </p:cNvPr>
          <p:cNvSpPr txBox="1"/>
          <p:nvPr/>
        </p:nvSpPr>
        <p:spPr>
          <a:xfrm>
            <a:off x="808273" y="2150633"/>
            <a:ext cx="10668000" cy="3785652"/>
          </a:xfrm>
          <a:prstGeom prst="rect">
            <a:avLst/>
          </a:prstGeom>
          <a:noFill/>
        </p:spPr>
        <p:txBody>
          <a:bodyPr wrap="square" rtlCol="0">
            <a:spAutoFit/>
          </a:bodyPr>
          <a:lstStyle/>
          <a:p>
            <a:pPr marL="342900" indent="-342900" algn="just">
              <a:buFont typeface="Arial" panose="020B0604020202020204" pitchFamily="34" charset="0"/>
              <a:buChar char="•"/>
            </a:pPr>
            <a:r>
              <a:rPr lang="vi-VN" sz="2000" i="0">
                <a:solidFill>
                  <a:srgbClr val="0D0D0D"/>
                </a:solidFill>
                <a:effectLst/>
                <a:latin typeface="Times New Roman" panose="02020603050405020304" pitchFamily="18" charset="0"/>
                <a:cs typeface="Times New Roman" panose="02020603050405020304" pitchFamily="18" charset="0"/>
              </a:rPr>
              <a:t>SQL Server lưu trữ dữ liệu trong các cơ sở dữ liệu, mỗi cơ sở dữ liệu có thể chứa nhiều bảng, chứa các hàng và cột.</a:t>
            </a:r>
            <a:endParaRPr lang="en-US" sz="2000" i="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vi-VN" sz="2000" i="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i="0">
                <a:solidFill>
                  <a:srgbClr val="0D0D0D"/>
                </a:solidFill>
                <a:effectLst/>
                <a:latin typeface="Times New Roman" panose="02020603050405020304" pitchFamily="18" charset="0"/>
                <a:cs typeface="Times New Roman" panose="02020603050405020304" pitchFamily="18" charset="0"/>
              </a:rPr>
              <a:t>Mỗi bảng trong SQL Server được tổ chức thành các hàng và cột. Mỗi hàng trong bảng đại diện cho một bản ghi và mỗi cột đại diện cho một thuộc tính hoặc một trường dữ liệu.</a:t>
            </a:r>
            <a:endParaRPr lang="en-US" sz="2000" i="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vi-VN" sz="2000" i="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i="0">
                <a:solidFill>
                  <a:srgbClr val="0D0D0D"/>
                </a:solidFill>
                <a:effectLst/>
                <a:latin typeface="Times New Roman" panose="02020603050405020304" pitchFamily="18" charset="0"/>
                <a:cs typeface="Times New Roman" panose="02020603050405020304" pitchFamily="18" charset="0"/>
              </a:rPr>
              <a:t>SQL Server sử dụng các tệp dữ liệu để lưu trữ cơ sở dữ liệu và các đối tượng của nó. Các tệp dữ liệu này có thể được tổ chức thành nhiều filegroup, giúp phân phối và quản lý dữ liệu một cách hiệu quả.</a:t>
            </a:r>
            <a:endParaRPr lang="en-US" sz="2000" i="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vi-VN" sz="2000" i="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i="0">
                <a:solidFill>
                  <a:srgbClr val="0D0D0D"/>
                </a:solidFill>
                <a:effectLst/>
                <a:latin typeface="Times New Roman" panose="02020603050405020304" pitchFamily="18" charset="0"/>
                <a:cs typeface="Times New Roman" panose="02020603050405020304" pitchFamily="18" charset="0"/>
              </a:rPr>
              <a:t>SQL Server cũng hỗ trợ việc tạo các chỉ mục (index) để tăng tốc độ truy xuất dữ liệu và tối ưu hóa các truy vấn.</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481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04B5D-8C2F-B46B-07E6-BA14E024057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7CC0FC9-1166-05D2-D1F5-674B70F38C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73" y="0"/>
            <a:ext cx="12192000" cy="6858000"/>
          </a:xfrm>
          <a:prstGeom prst="rect">
            <a:avLst/>
          </a:prstGeom>
        </p:spPr>
      </p:pic>
      <p:pic>
        <p:nvPicPr>
          <p:cNvPr id="6" name="Picture 5">
            <a:extLst>
              <a:ext uri="{FF2B5EF4-FFF2-40B4-BE49-F238E27FC236}">
                <a16:creationId xmlns:a16="http://schemas.microsoft.com/office/drawing/2014/main" id="{41C456C0-EEE5-02B7-50B7-D714B8CEB4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00D75F1F-BC86-D432-A13E-0BCC20660D7C}"/>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EF9BCBFB-5FBB-ED56-F1DB-A39E35CC7C2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4A1C5EE0-0B16-A47D-C8AE-34449F766997}"/>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C72EFAE7-C2DE-3B85-6479-F5E28C0F1176}"/>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02A1B7FC-CA16-AE52-AC56-E65F15BB9F95}"/>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81BBB974-C300-D4AF-B11B-24409DC879AA}"/>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BF8A0798-FF75-A1D9-717E-863FA035C2BF}"/>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CD384E4F-C1B8-5BAB-98A3-F2327C8753EC}"/>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4D34ADF5-F12A-6565-EB20-D02D732E0280}"/>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1EF84560-350E-5E8A-FA1C-A4FDF1A71F79}"/>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0629D15C-61A9-2AB9-8D7C-FE1A7E011274}"/>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B7434D18-DEB6-6CC1-9E48-4FD670E59988}"/>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Cấu trúc dữ liệu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FA8AA1F1-960D-9A30-BFEA-EC38AD597703}"/>
              </a:ext>
            </a:extLst>
          </p:cNvPr>
          <p:cNvPicPr>
            <a:picLocks noChangeAspect="1"/>
          </p:cNvPicPr>
          <p:nvPr/>
        </p:nvPicPr>
        <p:blipFill>
          <a:blip r:embed="rId4"/>
          <a:stretch>
            <a:fillRect/>
          </a:stretch>
        </p:blipFill>
        <p:spPr>
          <a:xfrm>
            <a:off x="1766572" y="1982471"/>
            <a:ext cx="8616270" cy="4791630"/>
          </a:xfrm>
          <a:prstGeom prst="rect">
            <a:avLst/>
          </a:prstGeom>
        </p:spPr>
      </p:pic>
    </p:spTree>
    <p:extLst>
      <p:ext uri="{BB962C8B-B14F-4D97-AF65-F5344CB8AC3E}">
        <p14:creationId xmlns:p14="http://schemas.microsoft.com/office/powerpoint/2010/main" val="381825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6783E-E42A-5588-F1C4-80DBEA48F4C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2F077EF-E786-69D1-000A-E9279C05EF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C7CCCCEA-217D-39F5-0E8E-AA4F6F286F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107D9528-313A-A773-4A59-F6951EEDE55C}"/>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B1FE3349-9413-A920-40E0-2D83740330EC}"/>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C7164CE5-44DF-748A-E691-21EDBCD3363C}"/>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8009580B-F8B4-21DD-021B-1B59EAB45D7B}"/>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D029591A-7E90-6F6D-3B65-9E1D0AD6B1BD}"/>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53A46245-D214-F5BD-3C45-FC3D6018632C}"/>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D8CBFF5A-E9BD-B1BD-E3A9-3854F1BDE2CC}"/>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C1ACF451-23B2-8A38-37F3-2CFED1FC146A}"/>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4CBB45B9-1E8B-8D57-7088-3AD694277E97}"/>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B8C41DF6-AFAA-FAC0-F623-E907CD33938A}"/>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3724A370-0F0D-B10D-97F5-8994ABF64921}"/>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0B6C829F-1DE6-69C1-8789-EFD455487425}"/>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Các kiểu dữ liệu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C6FD4308-AB56-6F4A-2A8F-43080E61F5B0}"/>
              </a:ext>
            </a:extLst>
          </p:cNvPr>
          <p:cNvSpPr txBox="1"/>
          <p:nvPr/>
        </p:nvSpPr>
        <p:spPr>
          <a:xfrm>
            <a:off x="1032523" y="2070248"/>
            <a:ext cx="6892683" cy="4708981"/>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INT: Lưu trữ các số nguyên trong phạm vi từ -2,147,483,648 đến 2,147,483,647.</a:t>
            </a:r>
            <a:r>
              <a:rPr lang="vi-VN" sz="2000" b="1" i="0">
                <a:solidFill>
                  <a:srgbClr val="0D0D0D"/>
                </a:solidFill>
                <a:effectLst/>
                <a:latin typeface="Söhne"/>
              </a:rPr>
              <a:t> </a:t>
            </a:r>
            <a:endParaRPr lang="en-US" sz="2000" b="1" i="0">
              <a:solidFill>
                <a:srgbClr val="0D0D0D"/>
              </a:solidFill>
              <a:effectLst/>
              <a:latin typeface="Söhne"/>
            </a:endParaRPr>
          </a:p>
          <a:p>
            <a:pPr algn="just"/>
            <a:endParaRPr lang="en-US" sz="2000" b="1">
              <a:solidFill>
                <a:srgbClr val="0D0D0D"/>
              </a:solidFill>
              <a:latin typeface="Söhne"/>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BIGINT: Lưu trữ các số nguyên lớn trong phạm vi từ -9,223,372,036,854,775,808 đến 9,223,372,036,854,775,807.</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DECIMAL(p, s) hoặc NUMERIC(p, s): Lưu trữ các số thập phân với tổng cộng p chữ số, trong đó s chữ số sau dấu thập phân.</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FLOAT(n): Lưu trữ các số dấu chấm động với độ chính xác biểu diễn n-bit.</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DB96BED3-58A9-822F-257A-62BF02B6B115}"/>
              </a:ext>
            </a:extLst>
          </p:cNvPr>
          <p:cNvPicPr>
            <a:picLocks noChangeAspect="1"/>
          </p:cNvPicPr>
          <p:nvPr/>
        </p:nvPicPr>
        <p:blipFill>
          <a:blip r:embed="rId4"/>
          <a:stretch>
            <a:fillRect/>
          </a:stretch>
        </p:blipFill>
        <p:spPr>
          <a:xfrm>
            <a:off x="8208062" y="2050901"/>
            <a:ext cx="2659610" cy="845893"/>
          </a:xfrm>
          <a:prstGeom prst="rect">
            <a:avLst/>
          </a:prstGeom>
        </p:spPr>
      </p:pic>
      <p:pic>
        <p:nvPicPr>
          <p:cNvPr id="22" name="Picture 21">
            <a:extLst>
              <a:ext uri="{FF2B5EF4-FFF2-40B4-BE49-F238E27FC236}">
                <a16:creationId xmlns:a16="http://schemas.microsoft.com/office/drawing/2014/main" id="{5AEA62B5-6925-1386-D093-13E03F1982AB}"/>
              </a:ext>
            </a:extLst>
          </p:cNvPr>
          <p:cNvPicPr>
            <a:picLocks noChangeAspect="1"/>
          </p:cNvPicPr>
          <p:nvPr/>
        </p:nvPicPr>
        <p:blipFill>
          <a:blip r:embed="rId5"/>
          <a:stretch>
            <a:fillRect/>
          </a:stretch>
        </p:blipFill>
        <p:spPr>
          <a:xfrm>
            <a:off x="8208062" y="3083851"/>
            <a:ext cx="3337849" cy="678239"/>
          </a:xfrm>
          <a:prstGeom prst="rect">
            <a:avLst/>
          </a:prstGeom>
        </p:spPr>
      </p:pic>
      <p:pic>
        <p:nvPicPr>
          <p:cNvPr id="24" name="Picture 23">
            <a:extLst>
              <a:ext uri="{FF2B5EF4-FFF2-40B4-BE49-F238E27FC236}">
                <a16:creationId xmlns:a16="http://schemas.microsoft.com/office/drawing/2014/main" id="{A7B5D90E-3409-52BB-2CBC-D62A0EA5B00D}"/>
              </a:ext>
            </a:extLst>
          </p:cNvPr>
          <p:cNvPicPr>
            <a:picLocks noChangeAspect="1"/>
          </p:cNvPicPr>
          <p:nvPr/>
        </p:nvPicPr>
        <p:blipFill>
          <a:blip r:embed="rId6"/>
          <a:stretch>
            <a:fillRect/>
          </a:stretch>
        </p:blipFill>
        <p:spPr>
          <a:xfrm>
            <a:off x="8177579" y="4136401"/>
            <a:ext cx="3368332" cy="723963"/>
          </a:xfrm>
          <a:prstGeom prst="rect">
            <a:avLst/>
          </a:prstGeom>
        </p:spPr>
      </p:pic>
      <p:pic>
        <p:nvPicPr>
          <p:cNvPr id="26" name="Picture 25">
            <a:extLst>
              <a:ext uri="{FF2B5EF4-FFF2-40B4-BE49-F238E27FC236}">
                <a16:creationId xmlns:a16="http://schemas.microsoft.com/office/drawing/2014/main" id="{D939FAE2-7BF4-8D73-FFE1-7DC006E649CF}"/>
              </a:ext>
            </a:extLst>
          </p:cNvPr>
          <p:cNvPicPr>
            <a:picLocks noChangeAspect="1"/>
          </p:cNvPicPr>
          <p:nvPr/>
        </p:nvPicPr>
        <p:blipFill>
          <a:blip r:embed="rId7"/>
          <a:stretch>
            <a:fillRect/>
          </a:stretch>
        </p:blipFill>
        <p:spPr>
          <a:xfrm>
            <a:off x="8228844" y="5234675"/>
            <a:ext cx="2903472" cy="708721"/>
          </a:xfrm>
          <a:prstGeom prst="rect">
            <a:avLst/>
          </a:prstGeom>
        </p:spPr>
      </p:pic>
    </p:spTree>
    <p:extLst>
      <p:ext uri="{BB962C8B-B14F-4D97-AF65-F5344CB8AC3E}">
        <p14:creationId xmlns:p14="http://schemas.microsoft.com/office/powerpoint/2010/main" val="304691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B98FD-A222-119B-396C-60AFA216363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9746228-5958-37C7-E1C6-291E5D632A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2892A6E-2CE7-0F43-BE3A-8EEF1BE157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76B6CF4A-FE13-A280-7146-29550C229FBF}"/>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C3D7C8A7-7A56-275D-3007-D24ABE35FD06}"/>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8E4C96E1-F926-F3A5-CDFB-F4194937DB3A}"/>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87F51E1F-D1B9-C9F5-F0EE-D052FA325A7F}"/>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CE09FD0F-AAC7-0A6C-CB07-923B64704EB4}"/>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9DDB51BB-120A-F770-8A25-2DDF48B23499}"/>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65B7EFC6-549E-2DA3-58C7-4EBF220EB266}"/>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D9B6604A-018E-80B8-471D-E26529625642}"/>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CAF3B527-A5DA-6AB0-BA4D-4EBD079322FA}"/>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C5D3E06D-4ABB-2CE4-814D-E269A98FF542}"/>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6C2B4DBC-C27E-8AEB-6AA0-9A6359A7B7B3}"/>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A065F00D-98DC-2C87-C572-D2CC0484AE0B}"/>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Các kiểu dữ liệu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FE08F27D-CAF2-A9DB-BEBF-1CF7973E4272}"/>
              </a:ext>
            </a:extLst>
          </p:cNvPr>
          <p:cNvSpPr txBox="1"/>
          <p:nvPr/>
        </p:nvSpPr>
        <p:spPr>
          <a:xfrm>
            <a:off x="913245" y="2080426"/>
            <a:ext cx="6892683" cy="4401205"/>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CHAR(n): Lưu trữ một chuỗi ký tự cố định với độ dài là n.</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NCHAR(n): Tương tự như CHAR, nhưng hỗ trợ Unicode.</a:t>
            </a: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VARCHAR(n): Lưu trữ một chuỗi ký tự có độ dài tối đa là n.</a:t>
            </a:r>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NVARCHAR(n): Tương tự như VARCHAR, nhưng hỗ trợ Unicode.</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1DD9736-16FD-4AC1-FF88-912B28F3C2F0}"/>
              </a:ext>
            </a:extLst>
          </p:cNvPr>
          <p:cNvPicPr>
            <a:picLocks noChangeAspect="1"/>
          </p:cNvPicPr>
          <p:nvPr/>
        </p:nvPicPr>
        <p:blipFill>
          <a:blip r:embed="rId4"/>
          <a:stretch>
            <a:fillRect/>
          </a:stretch>
        </p:blipFill>
        <p:spPr>
          <a:xfrm>
            <a:off x="7973789" y="2158732"/>
            <a:ext cx="3742709" cy="869626"/>
          </a:xfrm>
          <a:prstGeom prst="rect">
            <a:avLst/>
          </a:prstGeom>
        </p:spPr>
      </p:pic>
      <p:pic>
        <p:nvPicPr>
          <p:cNvPr id="21" name="Picture 20">
            <a:extLst>
              <a:ext uri="{FF2B5EF4-FFF2-40B4-BE49-F238E27FC236}">
                <a16:creationId xmlns:a16="http://schemas.microsoft.com/office/drawing/2014/main" id="{855C4F50-924B-502B-EB16-090D32C7C66D}"/>
              </a:ext>
            </a:extLst>
          </p:cNvPr>
          <p:cNvPicPr>
            <a:picLocks noChangeAspect="1"/>
          </p:cNvPicPr>
          <p:nvPr/>
        </p:nvPicPr>
        <p:blipFill>
          <a:blip r:embed="rId5"/>
          <a:stretch>
            <a:fillRect/>
          </a:stretch>
        </p:blipFill>
        <p:spPr>
          <a:xfrm>
            <a:off x="7949453" y="4021582"/>
            <a:ext cx="3791380" cy="869626"/>
          </a:xfrm>
          <a:prstGeom prst="rect">
            <a:avLst/>
          </a:prstGeom>
        </p:spPr>
      </p:pic>
    </p:spTree>
    <p:extLst>
      <p:ext uri="{BB962C8B-B14F-4D97-AF65-F5344CB8AC3E}">
        <p14:creationId xmlns:p14="http://schemas.microsoft.com/office/powerpoint/2010/main" val="297325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FBB33-B9D8-49AD-78F6-244D69DEABD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A31A3D9-1D02-0799-932C-B4B800E753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B071D72-2844-CB56-2C2C-CD484408EB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1982A21F-FE8D-4777-2D8C-97E2614F8425}"/>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D2167467-ABA3-C3BE-A399-5A9CE6A16A2D}"/>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39C993BB-9083-74A9-1563-656D6146B045}"/>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4E95143F-C12A-4E0A-C749-256EC22C130B}"/>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DEEF1B48-25F7-15AD-D9F2-5494542F43F5}"/>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A565FC5F-9B3A-1EF7-CAD2-61FBCFFAC379}"/>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B2A01A36-AC01-2017-21B2-CD9166BEBBFD}"/>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A3C70125-DFF1-065D-6181-A53343BB68CF}"/>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70CB3E17-D66F-FAD4-6DFD-05283D89390D}"/>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A2BE268B-9212-6AE3-F13D-A9889493DE95}"/>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11B45512-837E-CF01-BA04-0F7380220C1F}"/>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5D8A2D02-829F-B6EA-9687-582084A3964B}"/>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Các kiểu dữ liệu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0" name="TextBox 19">
            <a:extLst>
              <a:ext uri="{FF2B5EF4-FFF2-40B4-BE49-F238E27FC236}">
                <a16:creationId xmlns:a16="http://schemas.microsoft.com/office/drawing/2014/main" id="{82B310C5-B7C6-1D78-9F3F-094C4A2E7813}"/>
              </a:ext>
            </a:extLst>
          </p:cNvPr>
          <p:cNvSpPr txBox="1"/>
          <p:nvPr/>
        </p:nvSpPr>
        <p:spPr>
          <a:xfrm>
            <a:off x="685800" y="2057779"/>
            <a:ext cx="11193805" cy="4708981"/>
          </a:xfrm>
          <a:prstGeom prst="rect">
            <a:avLst/>
          </a:prstGeom>
          <a:noFill/>
        </p:spPr>
        <p:txBody>
          <a:bodyPr wrap="square" rtlCol="0">
            <a:spAutoFit/>
          </a:bodyPr>
          <a:lstStyle/>
          <a:p>
            <a:pPr algn="just"/>
            <a:r>
              <a:rPr lang="vi-VN" sz="2000" b="1">
                <a:latin typeface="Times New Roman" panose="02020603050405020304" pitchFamily="18" charset="0"/>
                <a:cs typeface="Times New Roman" panose="02020603050405020304" pitchFamily="18" charset="0"/>
              </a:rPr>
              <a:t>Kiểu dữ liệu TEXT </a:t>
            </a:r>
            <a:r>
              <a:rPr lang="vi-VN" sz="2000">
                <a:latin typeface="Times New Roman" panose="02020603050405020304" pitchFamily="18" charset="0"/>
                <a:cs typeface="Times New Roman" panose="02020603050405020304" pitchFamily="18" charset="0"/>
              </a:rPr>
              <a:t>được sử dụng để lưu trữ dữ liệu văn bản lớn không có mã hóa Unicode (ANSI).</a:t>
            </a:r>
          </a:p>
          <a:p>
            <a:pPr algn="just"/>
            <a:r>
              <a:rPr lang="vi-VN" sz="2000">
                <a:latin typeface="Times New Roman" panose="02020603050405020304" pitchFamily="18" charset="0"/>
                <a:cs typeface="Times New Roman" panose="02020603050405020304" pitchFamily="18" charset="0"/>
              </a:rPr>
              <a:t>Có thể lưu trữ dữ liệu văn bản có độ dài tối đa là 2^31-1 (2,147,483,647) ký tự.</a:t>
            </a:r>
          </a:p>
          <a:p>
            <a:pPr algn="just"/>
            <a:r>
              <a:rPr lang="vi-VN" sz="2000">
                <a:latin typeface="Times New Roman" panose="02020603050405020304" pitchFamily="18" charset="0"/>
                <a:cs typeface="Times New Roman" panose="02020603050405020304" pitchFamily="18" charset="0"/>
              </a:rPr>
              <a:t>Được sử dụng trong các trường hợp lưu trữ văn bản lớn như, bài viết, hoặc nội dung chi tiết trong ứng dụng.</a:t>
            </a:r>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a:p>
            <a:pPr algn="just"/>
            <a:r>
              <a:rPr lang="vi-VN" sz="2000" b="1">
                <a:latin typeface="Times New Roman" panose="02020603050405020304" pitchFamily="18" charset="0"/>
                <a:cs typeface="Times New Roman" panose="02020603050405020304" pitchFamily="18" charset="0"/>
              </a:rPr>
              <a:t>Kiểu dữ liệu NTEXT </a:t>
            </a:r>
            <a:r>
              <a:rPr lang="vi-VN" sz="2000">
                <a:latin typeface="Times New Roman" panose="02020603050405020304" pitchFamily="18" charset="0"/>
                <a:cs typeface="Times New Roman" panose="02020603050405020304" pitchFamily="18" charset="0"/>
              </a:rPr>
              <a:t>tương tự như TEXT nhưng hỗ trợ mã hóa Unicode (UCS-2).</a:t>
            </a:r>
          </a:p>
          <a:p>
            <a:pPr algn="just"/>
            <a:r>
              <a:rPr lang="vi-VN" sz="2000">
                <a:latin typeface="Times New Roman" panose="02020603050405020304" pitchFamily="18" charset="0"/>
                <a:cs typeface="Times New Roman" panose="02020603050405020304" pitchFamily="18" charset="0"/>
              </a:rPr>
              <a:t>Cũng có thể lưu trữ dữ liệu văn bản có độ dài tối đa là 2^30-1 (1,073,741,823) ký tự Unicode.</a:t>
            </a:r>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a:p>
            <a:pPr algn="just"/>
            <a:r>
              <a:rPr lang="vi-VN" sz="2000" b="1">
                <a:latin typeface="Times New Roman" panose="02020603050405020304" pitchFamily="18" charset="0"/>
                <a:cs typeface="Times New Roman" panose="02020603050405020304" pitchFamily="18" charset="0"/>
              </a:rPr>
              <a:t>Lưu ý</a:t>
            </a:r>
            <a:r>
              <a:rPr lang="en-US" sz="2000" b="1">
                <a:latin typeface="Times New Roman" panose="02020603050405020304" pitchFamily="18" charset="0"/>
                <a:cs typeface="Times New Roman" panose="02020603050405020304" pitchFamily="18" charset="0"/>
              </a:rPr>
              <a:t>:</a:t>
            </a:r>
            <a:r>
              <a:rPr lang="vi-VN" sz="2000" b="1">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TEXT và NTEXT là các kiểu dữ liệu đã bị loại bỏ trong các phiên bản SQL Server mới nhất từ SQL Server 2005 trở đi.</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Microsoft khuyến khích sử dụng các kiểu dữ liệu VARCHAR(MAX) và NVARCHAR(MAX) để thay thế cho TEXT và NTEXT vì những kiểu dữ liệu này hỗ trợ tất cả các tính năng của kiểu dữ liệu văn bản lớn cũng như kiểu dữ liệu văn bản thông thường, và cung cấp hiệu suất và khả năng mở rộng tốt hơn.</a:t>
            </a:r>
            <a:endParaRPr lang="en-US" sz="2000">
              <a:latin typeface="Times New Roman" panose="02020603050405020304" pitchFamily="18" charset="0"/>
              <a:cs typeface="Times New Roman" panose="02020603050405020304" pitchFamily="18" charset="0"/>
            </a:endParaRPr>
          </a:p>
          <a:p>
            <a:pPr algn="just"/>
            <a:endParaRPr lang="vi-VN"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7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2669</TotalTime>
  <Words>1446</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#9Slide02 Noi dung dai</vt:lpstr>
      <vt:lpstr>#9Slide02 Tieu de dai</vt:lpstr>
      <vt:lpstr>#9Slide02 Tieu de rat dai 02</vt:lpstr>
      <vt:lpstr>Arial</vt:lpstr>
      <vt:lpstr>Calibri</vt:lpstr>
      <vt:lpstr>Impact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212</cp:revision>
  <dcterms:created xsi:type="dcterms:W3CDTF">2020-08-07T13:14:06Z</dcterms:created>
  <dcterms:modified xsi:type="dcterms:W3CDTF">2024-03-03T09:38:27Z</dcterms:modified>
  <cp:category>9Slide.vn</cp:category>
  <cp:contentStatus>9Slide</cp:contentStatus>
</cp:coreProperties>
</file>