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84" r:id="rId4"/>
    <p:sldId id="283" r:id="rId5"/>
    <p:sldId id="305" r:id="rId6"/>
    <p:sldId id="276" r:id="rId7"/>
    <p:sldId id="301" r:id="rId8"/>
    <p:sldId id="304" r:id="rId9"/>
    <p:sldId id="275" r:id="rId10"/>
    <p:sldId id="274" r:id="rId11"/>
    <p:sldId id="273" r:id="rId12"/>
    <p:sldId id="272" r:id="rId13"/>
    <p:sldId id="287" r:id="rId14"/>
    <p:sldId id="297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22"/>
    <a:srgbClr val="15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0CA23-529A-4EF8-8223-71670FB2E6B0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B3AC1-31BD-4489-AD65-1880DF52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FE922A83-4E49-4FD7-BEC2-D933775F8304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150BC6-8183-438E-9FC3-E7389576DD78}"/>
              </a:ext>
            </a:extLst>
          </p:cNvPr>
          <p:cNvSpPr txBox="1"/>
          <p:nvPr/>
        </p:nvSpPr>
        <p:spPr>
          <a:xfrm>
            <a:off x="1676400" y="2819400"/>
            <a:ext cx="8915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>
                <a:solidFill>
                  <a:srgbClr val="154A8D"/>
                </a:solidFill>
                <a:latin typeface="#9Slide02 Tieu de rat dai 02" panose="020B0606020202050201" pitchFamily="34" charset="0"/>
              </a:rPr>
              <a:t>C#.NET</a:t>
            </a:r>
            <a:endParaRPr lang="en-US" sz="6000" dirty="0">
              <a:solidFill>
                <a:srgbClr val="154A8D"/>
              </a:solidFill>
              <a:latin typeface="#9Slide02 Tieu de rat dai 02" panose="020B0606020202050201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D76A19-BB08-4BB2-B289-7DDC93C3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3872" y="914400"/>
            <a:ext cx="7445124" cy="502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"/>
          <p:cNvGrpSpPr/>
          <p:nvPr/>
        </p:nvGrpSpPr>
        <p:grpSpPr>
          <a:xfrm>
            <a:off x="1016528" y="1018617"/>
            <a:ext cx="8889472" cy="701040"/>
            <a:chOff x="3129129" y="1121776"/>
            <a:chExt cx="5933741" cy="1171624"/>
          </a:xfrm>
        </p:grpSpPr>
        <p:sp>
          <p:nvSpPr>
            <p:cNvPr id="7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9" name="文本框 14"/>
          <p:cNvSpPr txBox="1"/>
          <p:nvPr/>
        </p:nvSpPr>
        <p:spPr>
          <a:xfrm>
            <a:off x="2389093" y="1130911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 – Toán tử quan hệ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4"/>
          <p:cNvGrpSpPr/>
          <p:nvPr/>
        </p:nvGrpSpPr>
        <p:grpSpPr>
          <a:xfrm>
            <a:off x="1423123" y="988523"/>
            <a:ext cx="860201" cy="789889"/>
            <a:chOff x="2912215" y="455848"/>
            <a:chExt cx="1066422" cy="1974366"/>
          </a:xfrm>
        </p:grpSpPr>
        <p:grpSp>
          <p:nvGrpSpPr>
            <p:cNvPr id="11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13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2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8998C8C-CBA7-47E2-942C-46F5285008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92" r="1536" b="2312"/>
          <a:stretch/>
        </p:blipFill>
        <p:spPr>
          <a:xfrm>
            <a:off x="2376157" y="1798422"/>
            <a:ext cx="7172463" cy="475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"/>
          <p:cNvGrpSpPr/>
          <p:nvPr/>
        </p:nvGrpSpPr>
        <p:grpSpPr>
          <a:xfrm>
            <a:off x="1397528" y="1156477"/>
            <a:ext cx="8889472" cy="701040"/>
            <a:chOff x="3129129" y="1121776"/>
            <a:chExt cx="5933741" cy="1171624"/>
          </a:xfrm>
        </p:grpSpPr>
        <p:sp>
          <p:nvSpPr>
            <p:cNvPr id="7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9" name="文本框 14"/>
          <p:cNvSpPr txBox="1"/>
          <p:nvPr/>
        </p:nvSpPr>
        <p:spPr>
          <a:xfrm>
            <a:off x="2770093" y="1268771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 – Toán tử logic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4"/>
          <p:cNvGrpSpPr/>
          <p:nvPr/>
        </p:nvGrpSpPr>
        <p:grpSpPr>
          <a:xfrm>
            <a:off x="1804123" y="1126383"/>
            <a:ext cx="860201" cy="789889"/>
            <a:chOff x="2912215" y="455848"/>
            <a:chExt cx="1066422" cy="1974366"/>
          </a:xfrm>
        </p:grpSpPr>
        <p:grpSp>
          <p:nvGrpSpPr>
            <p:cNvPr id="11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13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2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3EB2A-CD40-4505-B713-348B4997F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012" r="2546" b="3644"/>
          <a:stretch/>
        </p:blipFill>
        <p:spPr>
          <a:xfrm>
            <a:off x="1219200" y="2206322"/>
            <a:ext cx="9525000" cy="39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"/>
          <p:cNvGrpSpPr/>
          <p:nvPr/>
        </p:nvGrpSpPr>
        <p:grpSpPr>
          <a:xfrm>
            <a:off x="1168928" y="1050758"/>
            <a:ext cx="8889472" cy="701040"/>
            <a:chOff x="3129129" y="1121776"/>
            <a:chExt cx="5933741" cy="1171624"/>
          </a:xfrm>
        </p:grpSpPr>
        <p:sp>
          <p:nvSpPr>
            <p:cNvPr id="7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9" name="文本框 14"/>
          <p:cNvSpPr txBox="1"/>
          <p:nvPr/>
        </p:nvSpPr>
        <p:spPr>
          <a:xfrm>
            <a:off x="2541493" y="1163052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 – Toán tử gán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4"/>
          <p:cNvGrpSpPr/>
          <p:nvPr/>
        </p:nvGrpSpPr>
        <p:grpSpPr>
          <a:xfrm>
            <a:off x="1575523" y="1020664"/>
            <a:ext cx="860201" cy="789889"/>
            <a:chOff x="2912215" y="455848"/>
            <a:chExt cx="1066422" cy="1974366"/>
          </a:xfrm>
        </p:grpSpPr>
        <p:grpSp>
          <p:nvGrpSpPr>
            <p:cNvPr id="11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13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2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3C1E6F3-C7CD-4BDB-BEED-7128964A0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53" r="2347"/>
          <a:stretch/>
        </p:blipFill>
        <p:spPr>
          <a:xfrm>
            <a:off x="2166157" y="1805087"/>
            <a:ext cx="7652244" cy="49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976277" y="1331172"/>
            <a:ext cx="9082123" cy="723708"/>
            <a:chOff x="3129129" y="1121776"/>
            <a:chExt cx="5933741" cy="1171624"/>
          </a:xfrm>
        </p:grpSpPr>
        <p:sp>
          <p:nvSpPr>
            <p:cNvPr id="7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1191512" y="1352443"/>
            <a:ext cx="1094841" cy="1001458"/>
            <a:chOff x="3222820" y="1148080"/>
            <a:chExt cx="1484216" cy="1750177"/>
          </a:xfrm>
        </p:grpSpPr>
        <p:grpSp>
          <p:nvGrpSpPr>
            <p:cNvPr id="10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12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858F38-E4E2-420D-B51C-821EBD09BE23}"/>
              </a:ext>
            </a:extLst>
          </p:cNvPr>
          <p:cNvSpPr txBox="1"/>
          <p:nvPr/>
        </p:nvSpPr>
        <p:spPr>
          <a:xfrm>
            <a:off x="1191512" y="2239218"/>
            <a:ext cx="8784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(Method)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trong C#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tập hợp 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lệnh để thực hiện một hành động. Ví dụ khi bạn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gọi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hàm Console.WriteLine()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thực thi một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 để hiển thị một thông báo trên bàn điều khiển console.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C#: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4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1128677" y="1001898"/>
            <a:ext cx="9082123" cy="723708"/>
            <a:chOff x="3129129" y="1121776"/>
            <a:chExt cx="5933741" cy="1171624"/>
          </a:xfrm>
        </p:grpSpPr>
        <p:sp>
          <p:nvSpPr>
            <p:cNvPr id="7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1343912" y="1023169"/>
            <a:ext cx="1094841" cy="1001458"/>
            <a:chOff x="3222820" y="1148080"/>
            <a:chExt cx="1484216" cy="1750177"/>
          </a:xfrm>
        </p:grpSpPr>
        <p:grpSp>
          <p:nvGrpSpPr>
            <p:cNvPr id="10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12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7C502C28-1C99-4620-8473-E0859BD80F3D}"/>
              </a:ext>
            </a:extLst>
          </p:cNvPr>
          <p:cNvSpPr/>
          <p:nvPr/>
        </p:nvSpPr>
        <p:spPr>
          <a:xfrm>
            <a:off x="436649" y="1778928"/>
            <a:ext cx="2885377" cy="1189992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Access Modifier: public/private/</a:t>
            </a:r>
          </a:p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protected</a:t>
            </a:r>
          </a:p>
        </p:txBody>
      </p:sp>
      <p:sp>
        <p:nvSpPr>
          <p:cNvPr id="18" name="Rectangle: Rounded Corners 20">
            <a:extLst>
              <a:ext uri="{FF2B5EF4-FFF2-40B4-BE49-F238E27FC236}">
                <a16:creationId xmlns:a16="http://schemas.microsoft.com/office/drawing/2014/main" id="{426B3AD9-1E1F-40DB-89CF-528E2E047798}"/>
              </a:ext>
            </a:extLst>
          </p:cNvPr>
          <p:cNvSpPr/>
          <p:nvPr/>
        </p:nvSpPr>
        <p:spPr>
          <a:xfrm>
            <a:off x="3854495" y="1758349"/>
            <a:ext cx="2048806" cy="1173677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Kiểu trả về:int, void…</a:t>
            </a:r>
          </a:p>
        </p:txBody>
      </p:sp>
      <p:sp>
        <p:nvSpPr>
          <p:cNvPr id="20" name="Rectangle: Rounded Corners 30">
            <a:extLst>
              <a:ext uri="{FF2B5EF4-FFF2-40B4-BE49-F238E27FC236}">
                <a16:creationId xmlns:a16="http://schemas.microsoft.com/office/drawing/2014/main" id="{1A0ABAA7-8BC0-4F95-9314-6242A15F55CC}"/>
              </a:ext>
            </a:extLst>
          </p:cNvPr>
          <p:cNvSpPr/>
          <p:nvPr/>
        </p:nvSpPr>
        <p:spPr>
          <a:xfrm>
            <a:off x="6288701" y="2142648"/>
            <a:ext cx="1918177" cy="461459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Tên hàm</a:t>
            </a:r>
          </a:p>
        </p:txBody>
      </p:sp>
      <p:sp>
        <p:nvSpPr>
          <p:cNvPr id="22" name="Rectangle: Rounded Corners 36">
            <a:extLst>
              <a:ext uri="{FF2B5EF4-FFF2-40B4-BE49-F238E27FC236}">
                <a16:creationId xmlns:a16="http://schemas.microsoft.com/office/drawing/2014/main" id="{1FD27FC1-7500-4517-99AA-AF924D791BF1}"/>
              </a:ext>
            </a:extLst>
          </p:cNvPr>
          <p:cNvSpPr/>
          <p:nvPr/>
        </p:nvSpPr>
        <p:spPr>
          <a:xfrm>
            <a:off x="8299662" y="5019479"/>
            <a:ext cx="1897552" cy="924121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Danh sách tham số</a:t>
            </a:r>
          </a:p>
        </p:txBody>
      </p:sp>
      <p:sp>
        <p:nvSpPr>
          <p:cNvPr id="24" name="Rectangle: Rounded Corners 41">
            <a:extLst>
              <a:ext uri="{FF2B5EF4-FFF2-40B4-BE49-F238E27FC236}">
                <a16:creationId xmlns:a16="http://schemas.microsoft.com/office/drawing/2014/main" id="{BF2F0C9B-3884-4524-ABC3-BC893FC44846}"/>
              </a:ext>
            </a:extLst>
          </p:cNvPr>
          <p:cNvSpPr/>
          <p:nvPr/>
        </p:nvSpPr>
        <p:spPr>
          <a:xfrm>
            <a:off x="1424474" y="4937406"/>
            <a:ext cx="1897552" cy="924121"/>
          </a:xfrm>
          <a:prstGeom prst="roundRect">
            <a:avLst/>
          </a:prstGeom>
          <a:solidFill>
            <a:schemeClr val="bg1"/>
          </a:solidFill>
          <a:ln w="1905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317500" dist="114300" dir="135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Khối lệnh của hàm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82A8A8D-E3A3-9358-BD9E-769F04E2C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64" r="1259"/>
          <a:stretch/>
        </p:blipFill>
        <p:spPr>
          <a:xfrm>
            <a:off x="2248378" y="3565099"/>
            <a:ext cx="6305690" cy="1142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D02469-EEB2-4D3A-B4A1-3E5B4B2ADB9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115210" y="2373378"/>
            <a:ext cx="2173491" cy="127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025015-CCDB-4BF3-82F1-228C03C049BF}"/>
              </a:ext>
            </a:extLst>
          </p:cNvPr>
          <p:cNvCxnSpPr>
            <a:cxnSpLocks/>
          </p:cNvCxnSpPr>
          <p:nvPr/>
        </p:nvCxnSpPr>
        <p:spPr>
          <a:xfrm flipH="1">
            <a:off x="3467381" y="2973904"/>
            <a:ext cx="647829" cy="67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70CFB-C796-4AAB-9872-5FF3450E755E}"/>
              </a:ext>
            </a:extLst>
          </p:cNvPr>
          <p:cNvCxnSpPr>
            <a:cxnSpLocks/>
          </p:cNvCxnSpPr>
          <p:nvPr/>
        </p:nvCxnSpPr>
        <p:spPr>
          <a:xfrm>
            <a:off x="2024693" y="3015240"/>
            <a:ext cx="707003" cy="66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DF77B8-6DEF-4515-BF96-4D27CBFB0E90}"/>
              </a:ext>
            </a:extLst>
          </p:cNvPr>
          <p:cNvCxnSpPr>
            <a:cxnSpLocks/>
          </p:cNvCxnSpPr>
          <p:nvPr/>
        </p:nvCxnSpPr>
        <p:spPr>
          <a:xfrm flipV="1">
            <a:off x="2373250" y="4313588"/>
            <a:ext cx="446150" cy="6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C57515-1824-4715-80E7-B7411A71F98E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522648" y="3732840"/>
            <a:ext cx="3725790" cy="128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CF9E9-EC9B-DDAA-8DA5-6AA33C14F671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858000" y="3680515"/>
            <a:ext cx="2390438" cy="133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1281077" y="1332198"/>
            <a:ext cx="9082123" cy="723708"/>
            <a:chOff x="3129129" y="1121776"/>
            <a:chExt cx="5933741" cy="1171624"/>
          </a:xfrm>
        </p:grpSpPr>
        <p:sp>
          <p:nvSpPr>
            <p:cNvPr id="7" name="圆角矩形 1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800">
                <a:solidFill>
                  <a:srgbClr val="FFAA2D"/>
                </a:solidFill>
              </a:endParaRPr>
            </a:p>
          </p:txBody>
        </p:sp>
        <p:sp>
          <p:nvSpPr>
            <p:cNvPr id="8" name="圆角矩形 19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AA2D"/>
                </a:gs>
                <a:gs pos="100000">
                  <a:srgbClr val="FFD393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Làm  Quen Với Hàm (Method)</a:t>
              </a:r>
              <a:endPara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21"/>
          <p:cNvGrpSpPr/>
          <p:nvPr/>
        </p:nvGrpSpPr>
        <p:grpSpPr>
          <a:xfrm>
            <a:off x="1496312" y="1353469"/>
            <a:ext cx="1094841" cy="1001458"/>
            <a:chOff x="3222820" y="1148080"/>
            <a:chExt cx="1484216" cy="1750177"/>
          </a:xfrm>
        </p:grpSpPr>
        <p:grpSp>
          <p:nvGrpSpPr>
            <p:cNvPr id="10" name="组合 25"/>
            <p:cNvGrpSpPr/>
            <p:nvPr/>
          </p:nvGrpSpPr>
          <p:grpSpPr>
            <a:xfrm>
              <a:off x="3420363" y="1295115"/>
              <a:ext cx="1286673" cy="1603142"/>
              <a:chOff x="7380501" y="2927402"/>
              <a:chExt cx="2311887" cy="2880512"/>
            </a:xfrm>
          </p:grpSpPr>
          <p:sp>
            <p:nvSpPr>
              <p:cNvPr id="12" name="椭圆 50"/>
              <p:cNvSpPr/>
              <p:nvPr/>
            </p:nvSpPr>
            <p:spPr>
              <a:xfrm rot="18900000">
                <a:off x="7501948" y="2927402"/>
                <a:ext cx="2190440" cy="2880512"/>
              </a:xfrm>
              <a:custGeom>
                <a:avLst/>
                <a:gdLst>
                  <a:gd name="connsiteX0" fmla="*/ 0 w 1674495"/>
                  <a:gd name="connsiteY0" fmla="*/ 1035368 h 2070735"/>
                  <a:gd name="connsiteX1" fmla="*/ 837248 w 1674495"/>
                  <a:gd name="connsiteY1" fmla="*/ 0 h 2070735"/>
                  <a:gd name="connsiteX2" fmla="*/ 1674496 w 1674495"/>
                  <a:gd name="connsiteY2" fmla="*/ 1035368 h 2070735"/>
                  <a:gd name="connsiteX3" fmla="*/ 837248 w 1674495"/>
                  <a:gd name="connsiteY3" fmla="*/ 2070736 h 2070735"/>
                  <a:gd name="connsiteX4" fmla="*/ 0 w 1674495"/>
                  <a:gd name="connsiteY4" fmla="*/ 1035368 h 2070735"/>
                  <a:gd name="connsiteX0-1" fmla="*/ 13249 w 1687745"/>
                  <a:gd name="connsiteY0-2" fmla="*/ 1035368 h 2070736"/>
                  <a:gd name="connsiteX1-3" fmla="*/ 850497 w 1687745"/>
                  <a:gd name="connsiteY1-4" fmla="*/ 0 h 2070736"/>
                  <a:gd name="connsiteX2-5" fmla="*/ 1687745 w 1687745"/>
                  <a:gd name="connsiteY2-6" fmla="*/ 1035368 h 2070736"/>
                  <a:gd name="connsiteX3-7" fmla="*/ 850497 w 1687745"/>
                  <a:gd name="connsiteY3-8" fmla="*/ 2070736 h 2070736"/>
                  <a:gd name="connsiteX4-9" fmla="*/ 13249 w 1687745"/>
                  <a:gd name="connsiteY4-10" fmla="*/ 1035368 h 2070736"/>
                  <a:gd name="connsiteX0-11" fmla="*/ 13249 w 1696474"/>
                  <a:gd name="connsiteY0-12" fmla="*/ 1035368 h 2070736"/>
                  <a:gd name="connsiteX1-13" fmla="*/ 850497 w 1696474"/>
                  <a:gd name="connsiteY1-14" fmla="*/ 0 h 2070736"/>
                  <a:gd name="connsiteX2-15" fmla="*/ 1687745 w 1696474"/>
                  <a:gd name="connsiteY2-16" fmla="*/ 1035368 h 2070736"/>
                  <a:gd name="connsiteX3-17" fmla="*/ 850497 w 1696474"/>
                  <a:gd name="connsiteY3-18" fmla="*/ 2070736 h 2070736"/>
                  <a:gd name="connsiteX4-19" fmla="*/ 13249 w 1696474"/>
                  <a:gd name="connsiteY4-20" fmla="*/ 1035368 h 20707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696474" h="2070736">
                    <a:moveTo>
                      <a:pt x="13249" y="1035368"/>
                    </a:moveTo>
                    <a:cubicBezTo>
                      <a:pt x="112309" y="471170"/>
                      <a:pt x="388098" y="0"/>
                      <a:pt x="850497" y="0"/>
                    </a:cubicBezTo>
                    <a:cubicBezTo>
                      <a:pt x="1312896" y="0"/>
                      <a:pt x="1611545" y="478790"/>
                      <a:pt x="1687745" y="1035368"/>
                    </a:cubicBezTo>
                    <a:cubicBezTo>
                      <a:pt x="1765308" y="1601901"/>
                      <a:pt x="1312896" y="2070736"/>
                      <a:pt x="850497" y="2070736"/>
                    </a:cubicBezTo>
                    <a:cubicBezTo>
                      <a:pt x="388098" y="2070736"/>
                      <a:pt x="-85811" y="1599566"/>
                      <a:pt x="13249" y="1035368"/>
                    </a:cubicBezTo>
                    <a:close/>
                  </a:path>
                </a:pathLst>
              </a:custGeom>
              <a:gradFill>
                <a:gsLst>
                  <a:gs pos="17000">
                    <a:srgbClr val="000000">
                      <a:alpha val="46000"/>
                    </a:srgbClr>
                  </a:gs>
                  <a:gs pos="34000">
                    <a:srgbClr val="000000">
                      <a:alpha val="43000"/>
                    </a:srgbClr>
                  </a:gs>
                  <a:gs pos="65000">
                    <a:srgbClr val="000000">
                      <a:alpha val="10000"/>
                    </a:srgbClr>
                  </a:gs>
                  <a:gs pos="51000">
                    <a:schemeClr val="tx1">
                      <a:alpha val="20000"/>
                    </a:schemeClr>
                  </a:gs>
                  <a:gs pos="78000">
                    <a:schemeClr val="tx1">
                      <a:alpha val="5000"/>
                    </a:schemeClr>
                  </a:gs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椭圆 28"/>
              <p:cNvSpPr/>
              <p:nvPr/>
            </p:nvSpPr>
            <p:spPr>
              <a:xfrm>
                <a:off x="7567583" y="3243359"/>
                <a:ext cx="1344545" cy="1344543"/>
              </a:xfrm>
              <a:prstGeom prst="ellipse">
                <a:avLst/>
              </a:prstGeom>
              <a:gradFill>
                <a:gsLst>
                  <a:gs pos="43000">
                    <a:srgbClr val="F7F7F7"/>
                  </a:gs>
                  <a:gs pos="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88900" dir="2700000" algn="tl" rotWithShape="0">
                  <a:srgbClr val="494949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29"/>
              <p:cNvSpPr/>
              <p:nvPr/>
            </p:nvSpPr>
            <p:spPr>
              <a:xfrm>
                <a:off x="7380501" y="3019185"/>
                <a:ext cx="1596494" cy="1596494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2800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椭圆 26"/>
            <p:cNvSpPr/>
            <p:nvPr/>
          </p:nvSpPr>
          <p:spPr>
            <a:xfrm>
              <a:off x="3222820" y="1148080"/>
              <a:ext cx="1284820" cy="1284821"/>
            </a:xfrm>
            <a:prstGeom prst="ellipse">
              <a:avLst/>
            </a:prstGeom>
            <a:solidFill>
              <a:schemeClr val="bg1">
                <a:alpha val="14000"/>
              </a:schemeClr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15900" dist="889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FFC000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rgbClr val="FFC00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976CB35-9A97-4F9E-9F39-5C21655D86B1}"/>
              </a:ext>
            </a:extLst>
          </p:cNvPr>
          <p:cNvSpPr txBox="1"/>
          <p:nvPr/>
        </p:nvSpPr>
        <p:spPr>
          <a:xfrm>
            <a:off x="1642030" y="2045985"/>
            <a:ext cx="597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Cách sử dụng Hàm thông thường: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87461-32DD-5710-2AA9-6DD2C81205FD}"/>
              </a:ext>
            </a:extLst>
          </p:cNvPr>
          <p:cNvSpPr txBox="1"/>
          <p:nvPr/>
        </p:nvSpPr>
        <p:spPr>
          <a:xfrm>
            <a:off x="1537824" y="2672268"/>
            <a:ext cx="9892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-Hàm thông thường: Phải được khai báo trong class, cách sử dụng: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Tạo class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Viết hàm trong class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Khởi tạo đối tượng của class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Gọi hàm thông qua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của class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5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8" name="组合 3"/>
          <p:cNvGrpSpPr/>
          <p:nvPr/>
        </p:nvGrpSpPr>
        <p:grpSpPr>
          <a:xfrm>
            <a:off x="195612" y="2743063"/>
            <a:ext cx="1929254" cy="1693831"/>
            <a:chOff x="2553093" y="952901"/>
            <a:chExt cx="2096908" cy="1866900"/>
          </a:xfrm>
        </p:grpSpPr>
        <p:sp>
          <p:nvSpPr>
            <p:cNvPr id="9" name="椭圆 4"/>
            <p:cNvSpPr/>
            <p:nvPr/>
          </p:nvSpPr>
          <p:spPr>
            <a:xfrm>
              <a:off x="2553093" y="952901"/>
              <a:ext cx="1866900" cy="1866900"/>
            </a:xfrm>
            <a:prstGeom prst="ellipse">
              <a:avLst/>
            </a:prstGeom>
            <a:gradFill>
              <a:gsLst>
                <a:gs pos="0">
                  <a:srgbClr val="F5F5F5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10" name="椭圆 5"/>
            <p:cNvSpPr/>
            <p:nvPr/>
          </p:nvSpPr>
          <p:spPr>
            <a:xfrm>
              <a:off x="3008704" y="1150504"/>
              <a:ext cx="1429346" cy="14293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prstClr val="white"/>
                </a:solidFill>
              </a:endParaRPr>
            </a:p>
          </p:txBody>
        </p:sp>
        <p:sp>
          <p:nvSpPr>
            <p:cNvPr id="11" name="文本框 136"/>
            <p:cNvSpPr txBox="1"/>
            <p:nvPr/>
          </p:nvSpPr>
          <p:spPr>
            <a:xfrm>
              <a:off x="2783718" y="1324275"/>
              <a:ext cx="1866283" cy="12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663A77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NỘI DUNG</a:t>
              </a:r>
              <a:endParaRPr lang="zh-CN" altLang="en-US" sz="2800" b="1">
                <a:solidFill>
                  <a:srgbClr val="663A77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8"/>
          <p:cNvGrpSpPr/>
          <p:nvPr/>
        </p:nvGrpSpPr>
        <p:grpSpPr>
          <a:xfrm>
            <a:off x="1968486" y="1455999"/>
            <a:ext cx="805150" cy="718592"/>
            <a:chOff x="3262497" y="1084626"/>
            <a:chExt cx="1126854" cy="958123"/>
          </a:xfrm>
        </p:grpSpPr>
        <p:grpSp>
          <p:nvGrpSpPr>
            <p:cNvPr id="13" name="组合 9"/>
            <p:cNvGrpSpPr/>
            <p:nvPr/>
          </p:nvGrpSpPr>
          <p:grpSpPr>
            <a:xfrm>
              <a:off x="3262497" y="1084626"/>
              <a:ext cx="1126854" cy="958123"/>
              <a:chOff x="2892834" y="1141776"/>
              <a:chExt cx="1126854" cy="958123"/>
            </a:xfrm>
          </p:grpSpPr>
          <p:sp>
            <p:nvSpPr>
              <p:cNvPr id="15" name="圆角矩形 13"/>
              <p:cNvSpPr/>
              <p:nvPr/>
            </p:nvSpPr>
            <p:spPr>
              <a:xfrm>
                <a:off x="2943363" y="114177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16" name="圆角矩形 14"/>
              <p:cNvSpPr/>
              <p:nvPr/>
            </p:nvSpPr>
            <p:spPr>
              <a:xfrm>
                <a:off x="2892834" y="1178024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FFB8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4" name="文本框 11"/>
            <p:cNvSpPr txBox="1"/>
            <p:nvPr/>
          </p:nvSpPr>
          <p:spPr>
            <a:xfrm>
              <a:off x="3266480" y="1209433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7" name="组合 15"/>
          <p:cNvGrpSpPr/>
          <p:nvPr/>
        </p:nvGrpSpPr>
        <p:grpSpPr>
          <a:xfrm>
            <a:off x="1980759" y="3131396"/>
            <a:ext cx="791782" cy="1043247"/>
            <a:chOff x="3155526" y="2335585"/>
            <a:chExt cx="1147961" cy="966191"/>
          </a:xfrm>
        </p:grpSpPr>
        <p:grpSp>
          <p:nvGrpSpPr>
            <p:cNvPr id="18" name="组合 16"/>
            <p:cNvGrpSpPr/>
            <p:nvPr/>
          </p:nvGrpSpPr>
          <p:grpSpPr>
            <a:xfrm>
              <a:off x="3155526" y="2335585"/>
              <a:ext cx="1147961" cy="966191"/>
              <a:chOff x="2785863" y="1141409"/>
              <a:chExt cx="1147961" cy="966191"/>
            </a:xfrm>
          </p:grpSpPr>
          <p:sp>
            <p:nvSpPr>
              <p:cNvPr id="20" name="圆角矩形 20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1" name="圆角矩形 21"/>
              <p:cNvSpPr/>
              <p:nvPr/>
            </p:nvSpPr>
            <p:spPr>
              <a:xfrm>
                <a:off x="2785863" y="1141409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01AC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3166655" y="2557458"/>
              <a:ext cx="1088129" cy="48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2"/>
          <p:cNvGrpSpPr/>
          <p:nvPr/>
        </p:nvGrpSpPr>
        <p:grpSpPr>
          <a:xfrm>
            <a:off x="1969469" y="4252478"/>
            <a:ext cx="750898" cy="718592"/>
            <a:chOff x="3227162" y="3591385"/>
            <a:chExt cx="1089578" cy="958123"/>
          </a:xfrm>
        </p:grpSpPr>
        <p:grpSp>
          <p:nvGrpSpPr>
            <p:cNvPr id="23" name="组合 23"/>
            <p:cNvGrpSpPr/>
            <p:nvPr/>
          </p:nvGrpSpPr>
          <p:grpSpPr>
            <a:xfrm>
              <a:off x="3227162" y="3591385"/>
              <a:ext cx="1089578" cy="958123"/>
              <a:chOff x="2857499" y="1149477"/>
              <a:chExt cx="1089578" cy="958123"/>
            </a:xfrm>
          </p:grpSpPr>
          <p:sp>
            <p:nvSpPr>
              <p:cNvPr id="25" name="圆角矩形 27"/>
              <p:cNvSpPr/>
              <p:nvPr/>
            </p:nvSpPr>
            <p:spPr>
              <a:xfrm>
                <a:off x="2857499" y="1149477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26" name="圆角矩形 28"/>
              <p:cNvSpPr/>
              <p:nvPr/>
            </p:nvSpPr>
            <p:spPr>
              <a:xfrm>
                <a:off x="2883862" y="1159582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E870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24" name="文本框 25"/>
            <p:cNvSpPr txBox="1"/>
            <p:nvPr/>
          </p:nvSpPr>
          <p:spPr>
            <a:xfrm>
              <a:off x="3250771" y="3701112"/>
              <a:ext cx="1030515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7" name="组合 36"/>
          <p:cNvGrpSpPr/>
          <p:nvPr/>
        </p:nvGrpSpPr>
        <p:grpSpPr>
          <a:xfrm>
            <a:off x="3144689" y="1483185"/>
            <a:ext cx="6428734" cy="675771"/>
            <a:chOff x="4555084" y="1092328"/>
            <a:chExt cx="4697323" cy="1150809"/>
          </a:xfrm>
        </p:grpSpPr>
        <p:pic>
          <p:nvPicPr>
            <p:cNvPr id="28" name="图片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2041830"/>
              <a:ext cx="3646270" cy="201307"/>
            </a:xfrm>
            <a:prstGeom prst="rect">
              <a:avLst/>
            </a:prstGeom>
          </p:spPr>
        </p:pic>
        <p:grpSp>
          <p:nvGrpSpPr>
            <p:cNvPr id="29" name="组合 38"/>
            <p:cNvGrpSpPr/>
            <p:nvPr/>
          </p:nvGrpSpPr>
          <p:grpSpPr>
            <a:xfrm>
              <a:off x="4555084" y="1092328"/>
              <a:ext cx="4697323" cy="974451"/>
              <a:chOff x="4555084" y="1092328"/>
              <a:chExt cx="4697323" cy="974451"/>
            </a:xfrm>
          </p:grpSpPr>
          <p:pic>
            <p:nvPicPr>
              <p:cNvPr id="30" name="图片 3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49" y="1414521"/>
                <a:ext cx="958122" cy="346394"/>
              </a:xfrm>
              <a:prstGeom prst="rect">
                <a:avLst/>
              </a:prstGeom>
            </p:spPr>
          </p:pic>
          <p:sp>
            <p:nvSpPr>
              <p:cNvPr id="31" name="圆角矩形 40"/>
              <p:cNvSpPr/>
              <p:nvPr/>
            </p:nvSpPr>
            <p:spPr>
              <a:xfrm>
                <a:off x="4555084" y="1092328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32" name="组合 41"/>
          <p:cNvGrpSpPr/>
          <p:nvPr/>
        </p:nvGrpSpPr>
        <p:grpSpPr>
          <a:xfrm>
            <a:off x="3132725" y="3126404"/>
            <a:ext cx="6467699" cy="1133653"/>
            <a:chOff x="4555084" y="2343654"/>
            <a:chExt cx="4697324" cy="1145415"/>
          </a:xfrm>
        </p:grpSpPr>
        <p:pic>
          <p:nvPicPr>
            <p:cNvPr id="33" name="图片 4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3287762"/>
              <a:ext cx="3646270" cy="201307"/>
            </a:xfrm>
            <a:prstGeom prst="rect">
              <a:avLst/>
            </a:prstGeom>
          </p:spPr>
        </p:pic>
        <p:grpSp>
          <p:nvGrpSpPr>
            <p:cNvPr id="34" name="组合 43"/>
            <p:cNvGrpSpPr/>
            <p:nvPr/>
          </p:nvGrpSpPr>
          <p:grpSpPr>
            <a:xfrm>
              <a:off x="4555084" y="2343654"/>
              <a:ext cx="4697324" cy="974451"/>
              <a:chOff x="4555084" y="2343654"/>
              <a:chExt cx="4697324" cy="974451"/>
            </a:xfrm>
          </p:grpSpPr>
          <p:pic>
            <p:nvPicPr>
              <p:cNvPr id="35" name="图片 4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2665847"/>
                <a:ext cx="958122" cy="346394"/>
              </a:xfrm>
              <a:prstGeom prst="rect">
                <a:avLst/>
              </a:prstGeom>
            </p:spPr>
          </p:pic>
          <p:sp>
            <p:nvSpPr>
              <p:cNvPr id="36" name="圆角矩形 45"/>
              <p:cNvSpPr/>
              <p:nvPr/>
            </p:nvSpPr>
            <p:spPr>
              <a:xfrm>
                <a:off x="4555084" y="2343654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37" name="组合 46"/>
          <p:cNvGrpSpPr/>
          <p:nvPr/>
        </p:nvGrpSpPr>
        <p:grpSpPr>
          <a:xfrm>
            <a:off x="3079994" y="4253600"/>
            <a:ext cx="6521206" cy="814565"/>
            <a:chOff x="4555084" y="3594980"/>
            <a:chExt cx="4697325" cy="1150703"/>
          </a:xfrm>
        </p:grpSpPr>
        <p:pic>
          <p:nvPicPr>
            <p:cNvPr id="38" name="图片 47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926460" y="4544376"/>
              <a:ext cx="3646270" cy="201307"/>
            </a:xfrm>
            <a:prstGeom prst="rect">
              <a:avLst/>
            </a:prstGeom>
          </p:spPr>
        </p:pic>
        <p:grpSp>
          <p:nvGrpSpPr>
            <p:cNvPr id="39" name="组合 48"/>
            <p:cNvGrpSpPr/>
            <p:nvPr/>
          </p:nvGrpSpPr>
          <p:grpSpPr>
            <a:xfrm>
              <a:off x="4555084" y="3594980"/>
              <a:ext cx="4697325" cy="974450"/>
              <a:chOff x="4555084" y="3594980"/>
              <a:chExt cx="4697325" cy="974450"/>
            </a:xfrm>
          </p:grpSpPr>
          <p:pic>
            <p:nvPicPr>
              <p:cNvPr id="40" name="图片 49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1" y="3917172"/>
                <a:ext cx="958122" cy="346394"/>
              </a:xfrm>
              <a:prstGeom prst="rect">
                <a:avLst/>
              </a:prstGeom>
            </p:spPr>
          </p:pic>
          <p:sp>
            <p:nvSpPr>
              <p:cNvPr id="41" name="圆角矩形 50"/>
              <p:cNvSpPr/>
              <p:nvPr/>
            </p:nvSpPr>
            <p:spPr>
              <a:xfrm>
                <a:off x="4555084" y="3594980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42" name="组合 51"/>
          <p:cNvGrpSpPr/>
          <p:nvPr/>
        </p:nvGrpSpPr>
        <p:grpSpPr>
          <a:xfrm>
            <a:off x="3095751" y="5068166"/>
            <a:ext cx="6504672" cy="675771"/>
            <a:chOff x="4555085" y="4807551"/>
            <a:chExt cx="4697322" cy="974450"/>
          </a:xfrm>
        </p:grpSpPr>
        <p:pic>
          <p:nvPicPr>
            <p:cNvPr id="43" name="图片 52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grpSp>
          <p:nvGrpSpPr>
            <p:cNvPr id="44" name="组合 53"/>
            <p:cNvGrpSpPr/>
            <p:nvPr/>
          </p:nvGrpSpPr>
          <p:grpSpPr>
            <a:xfrm>
              <a:off x="4555085" y="4807551"/>
              <a:ext cx="4697322" cy="974450"/>
              <a:chOff x="4555085" y="4807551"/>
              <a:chExt cx="4697322" cy="974450"/>
            </a:xfrm>
          </p:grpSpPr>
          <p:pic>
            <p:nvPicPr>
              <p:cNvPr id="45" name="图片 5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 t="76775"/>
              <a:stretch>
                <a:fillRect/>
              </a:stretch>
            </p:blipFill>
            <p:spPr>
              <a:xfrm rot="16200000">
                <a:off x="8600150" y="5129743"/>
                <a:ext cx="958122" cy="346393"/>
              </a:xfrm>
              <a:prstGeom prst="rect">
                <a:avLst/>
              </a:prstGeom>
            </p:spPr>
          </p:pic>
          <p:sp>
            <p:nvSpPr>
              <p:cNvPr id="46" name="圆角矩形 55"/>
              <p:cNvSpPr/>
              <p:nvPr/>
            </p:nvSpPr>
            <p:spPr>
              <a:xfrm>
                <a:off x="4555085" y="4807551"/>
                <a:ext cx="4389024" cy="958122"/>
              </a:xfrm>
              <a:prstGeom prst="roundRect">
                <a:avLst>
                  <a:gd name="adj" fmla="val 9218"/>
                </a:avLst>
              </a:prstGeom>
              <a:gradFill>
                <a:gsLst>
                  <a:gs pos="47000">
                    <a:srgbClr val="FDFDFD"/>
                  </a:gs>
                  <a:gs pos="53000">
                    <a:srgbClr val="E8E8E8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ffectLst>
                <a:outerShdw blurRad="76200" dist="38100" dir="2700000" algn="tl" rotWithShape="0">
                  <a:prstClr val="black">
                    <a:alpha val="1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</p:grpSp>
      <p:grpSp>
        <p:nvGrpSpPr>
          <p:cNvPr id="47" name="组合 56"/>
          <p:cNvGrpSpPr/>
          <p:nvPr/>
        </p:nvGrpSpPr>
        <p:grpSpPr>
          <a:xfrm>
            <a:off x="2613536" y="1440455"/>
            <a:ext cx="778013" cy="4308016"/>
            <a:chOff x="3971019" y="796001"/>
            <a:chExt cx="989404" cy="5338506"/>
          </a:xfrm>
        </p:grpSpPr>
        <p:sp>
          <p:nvSpPr>
            <p:cNvPr id="48" name="矩形 57"/>
            <p:cNvSpPr/>
            <p:nvPr/>
          </p:nvSpPr>
          <p:spPr>
            <a:xfrm>
              <a:off x="4614031" y="796001"/>
              <a:ext cx="346392" cy="5287413"/>
            </a:xfrm>
            <a:prstGeom prst="rect">
              <a:avLst/>
            </a:prstGeom>
            <a:gradFill>
              <a:gsLst>
                <a:gs pos="0">
                  <a:schemeClr val="tx1">
                    <a:alpha val="8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49" name="矩形 58"/>
            <p:cNvSpPr/>
            <p:nvPr/>
          </p:nvSpPr>
          <p:spPr>
            <a:xfrm>
              <a:off x="4178614" y="796001"/>
              <a:ext cx="452661" cy="52874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pic>
          <p:nvPicPr>
            <p:cNvPr id="50" name="图片 5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5400000">
              <a:off x="1404452" y="3362569"/>
              <a:ext cx="5338505" cy="205371"/>
            </a:xfrm>
            <a:prstGeom prst="rect">
              <a:avLst/>
            </a:prstGeom>
          </p:spPr>
        </p:pic>
        <p:sp>
          <p:nvSpPr>
            <p:cNvPr id="51" name="流程图: 手动输入 32"/>
            <p:cNvSpPr/>
            <p:nvPr/>
          </p:nvSpPr>
          <p:spPr>
            <a:xfrm flipH="1" flipV="1">
              <a:off x="4614203" y="796001"/>
              <a:ext cx="345594" cy="92079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2" name="梯形 61"/>
            <p:cNvSpPr/>
            <p:nvPr/>
          </p:nvSpPr>
          <p:spPr>
            <a:xfrm rot="5400000">
              <a:off x="4085362" y="2026910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3" name="梯形 62"/>
            <p:cNvSpPr/>
            <p:nvPr/>
          </p:nvSpPr>
          <p:spPr>
            <a:xfrm rot="5400000">
              <a:off x="4085362" y="3275907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4" name="梯形 63"/>
            <p:cNvSpPr/>
            <p:nvPr/>
          </p:nvSpPr>
          <p:spPr>
            <a:xfrm rot="5400000">
              <a:off x="4085362" y="4502881"/>
              <a:ext cx="1396262" cy="345868"/>
            </a:xfrm>
            <a:prstGeom prst="trapezoid">
              <a:avLst>
                <a:gd name="adj" fmla="val 173951"/>
              </a:avLst>
            </a:prstGeom>
            <a:gradFill>
              <a:gsLst>
                <a:gs pos="100000">
                  <a:schemeClr val="tx1">
                    <a:alpha val="21000"/>
                  </a:schemeClr>
                </a:gs>
                <a:gs pos="0">
                  <a:srgbClr val="F2F2F2">
                    <a:alpha val="0"/>
                  </a:srgbClr>
                </a:gs>
              </a:gsLst>
              <a:lin ang="54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流程图: 手动输入 32"/>
            <p:cNvSpPr/>
            <p:nvPr/>
          </p:nvSpPr>
          <p:spPr>
            <a:xfrm flipH="1">
              <a:off x="4614203" y="5187950"/>
              <a:ext cx="345594" cy="895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6677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6677 h 10000"/>
                <a:gd name="connsiteX0-11" fmla="*/ 0 w 10000"/>
                <a:gd name="connsiteY0-12" fmla="*/ 6875 h 10000"/>
                <a:gd name="connsiteX1-13" fmla="*/ 10000 w 10000"/>
                <a:gd name="connsiteY1-14" fmla="*/ 0 h 10000"/>
                <a:gd name="connsiteX2-15" fmla="*/ 10000 w 10000"/>
                <a:gd name="connsiteY2-16" fmla="*/ 10000 h 10000"/>
                <a:gd name="connsiteX3-17" fmla="*/ 0 w 10000"/>
                <a:gd name="connsiteY3-18" fmla="*/ 10000 h 10000"/>
                <a:gd name="connsiteX4-19" fmla="*/ 0 w 10000"/>
                <a:gd name="connsiteY4-20" fmla="*/ 6875 h 10000"/>
                <a:gd name="connsiteX0-21" fmla="*/ 0 w 10185"/>
                <a:gd name="connsiteY0-22" fmla="*/ 6624 h 10000"/>
                <a:gd name="connsiteX1-23" fmla="*/ 10185 w 10185"/>
                <a:gd name="connsiteY1-24" fmla="*/ 0 h 10000"/>
                <a:gd name="connsiteX2-25" fmla="*/ 10185 w 10185"/>
                <a:gd name="connsiteY2-26" fmla="*/ 10000 h 10000"/>
                <a:gd name="connsiteX3-27" fmla="*/ 185 w 10185"/>
                <a:gd name="connsiteY3-28" fmla="*/ 10000 h 10000"/>
                <a:gd name="connsiteX4-29" fmla="*/ 0 w 10185"/>
                <a:gd name="connsiteY4-30" fmla="*/ 6624 h 10000"/>
                <a:gd name="connsiteX0-31" fmla="*/ 0 w 10092"/>
                <a:gd name="connsiteY0-32" fmla="*/ 8092 h 10000"/>
                <a:gd name="connsiteX1-33" fmla="*/ 10092 w 10092"/>
                <a:gd name="connsiteY1-34" fmla="*/ 0 h 10000"/>
                <a:gd name="connsiteX2-35" fmla="*/ 10092 w 10092"/>
                <a:gd name="connsiteY2-36" fmla="*/ 10000 h 10000"/>
                <a:gd name="connsiteX3-37" fmla="*/ 92 w 10092"/>
                <a:gd name="connsiteY3-38" fmla="*/ 10000 h 10000"/>
                <a:gd name="connsiteX4-39" fmla="*/ 0 w 10092"/>
                <a:gd name="connsiteY4-40" fmla="*/ 8092 h 10000"/>
                <a:gd name="connsiteX0-41" fmla="*/ 0 w 10092"/>
                <a:gd name="connsiteY0-42" fmla="*/ 8736 h 10000"/>
                <a:gd name="connsiteX1-43" fmla="*/ 10092 w 10092"/>
                <a:gd name="connsiteY1-44" fmla="*/ 0 h 10000"/>
                <a:gd name="connsiteX2-45" fmla="*/ 10092 w 10092"/>
                <a:gd name="connsiteY2-46" fmla="*/ 10000 h 10000"/>
                <a:gd name="connsiteX3-47" fmla="*/ 92 w 10092"/>
                <a:gd name="connsiteY3-48" fmla="*/ 10000 h 10000"/>
                <a:gd name="connsiteX4-49" fmla="*/ 0 w 10092"/>
                <a:gd name="connsiteY4-50" fmla="*/ 8736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92" h="10000">
                  <a:moveTo>
                    <a:pt x="0" y="8736"/>
                  </a:moveTo>
                  <a:lnTo>
                    <a:pt x="10092" y="0"/>
                  </a:lnTo>
                  <a:lnTo>
                    <a:pt x="10092" y="10000"/>
                  </a:lnTo>
                  <a:lnTo>
                    <a:pt x="92" y="10000"/>
                  </a:lnTo>
                  <a:cubicBezTo>
                    <a:pt x="30" y="8875"/>
                    <a:pt x="62" y="9861"/>
                    <a:pt x="0" y="873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1000"/>
                  </a:schemeClr>
                </a:gs>
                <a:gs pos="100000">
                  <a:srgbClr val="F2F2F2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  <p:sp>
        <p:nvSpPr>
          <p:cNvPr id="56" name="文本框 66"/>
          <p:cNvSpPr txBox="1"/>
          <p:nvPr/>
        </p:nvSpPr>
        <p:spPr>
          <a:xfrm>
            <a:off x="3144687" y="1557327"/>
            <a:ext cx="631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C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 trong C#</a:t>
            </a:r>
            <a:endParaRPr lang="zh-CN" altLang="en-US" sz="2800" b="1">
              <a:solidFill>
                <a:srgbClr val="FFC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矩形 96"/>
          <p:cNvSpPr/>
          <p:nvPr/>
        </p:nvSpPr>
        <p:spPr>
          <a:xfrm>
            <a:off x="3139717" y="3119540"/>
            <a:ext cx="623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Toán tử trong C#</a:t>
            </a:r>
            <a:endParaRPr lang="zh-CN" altLang="en-US" sz="2800" b="1">
              <a:solidFill>
                <a:srgbClr val="01ACB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29"/>
          <p:cNvGrpSpPr/>
          <p:nvPr/>
        </p:nvGrpSpPr>
        <p:grpSpPr>
          <a:xfrm>
            <a:off x="1968486" y="5068166"/>
            <a:ext cx="760682" cy="723034"/>
            <a:chOff x="2957626" y="3769915"/>
            <a:chExt cx="1113652" cy="964046"/>
          </a:xfrm>
        </p:grpSpPr>
        <p:grpSp>
          <p:nvGrpSpPr>
            <p:cNvPr id="61" name="组合 30"/>
            <p:cNvGrpSpPr/>
            <p:nvPr/>
          </p:nvGrpSpPr>
          <p:grpSpPr>
            <a:xfrm>
              <a:off x="2957626" y="3769915"/>
              <a:ext cx="1113652" cy="964046"/>
              <a:chOff x="2587963" y="111843"/>
              <a:chExt cx="1113652" cy="964046"/>
            </a:xfrm>
          </p:grpSpPr>
          <p:sp>
            <p:nvSpPr>
              <p:cNvPr id="63" name="圆角矩形 34"/>
              <p:cNvSpPr/>
              <p:nvPr/>
            </p:nvSpPr>
            <p:spPr>
              <a:xfrm>
                <a:off x="2587963" y="117766"/>
                <a:ext cx="1076325" cy="958123"/>
              </a:xfrm>
              <a:prstGeom prst="roundRect">
                <a:avLst>
                  <a:gd name="adj" fmla="val 1388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64" name="圆角矩形 35"/>
              <p:cNvSpPr/>
              <p:nvPr/>
            </p:nvSpPr>
            <p:spPr>
              <a:xfrm>
                <a:off x="2638400" y="111843"/>
                <a:ext cx="1063215" cy="901028"/>
              </a:xfrm>
              <a:prstGeom prst="roundRect">
                <a:avLst>
                  <a:gd name="adj" fmla="val 13889"/>
                </a:avLst>
              </a:prstGeom>
              <a:solidFill>
                <a:srgbClr val="663A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/>
              </a:p>
            </p:txBody>
          </p:sp>
        </p:grpSp>
        <p:sp>
          <p:nvSpPr>
            <p:cNvPr id="62" name="文本框 32"/>
            <p:cNvSpPr txBox="1"/>
            <p:nvPr/>
          </p:nvSpPr>
          <p:spPr>
            <a:xfrm>
              <a:off x="3008886" y="3882010"/>
              <a:ext cx="103051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sp>
        <p:nvSpPr>
          <p:cNvPr id="65" name="圆角矩形 34">
            <a:extLst>
              <a:ext uri="{FF2B5EF4-FFF2-40B4-BE49-F238E27FC236}">
                <a16:creationId xmlns:a16="http://schemas.microsoft.com/office/drawing/2014/main" id="{4A98B195-D5E7-4238-B9B0-9E6698C21C3A}"/>
              </a:ext>
            </a:extLst>
          </p:cNvPr>
          <p:cNvSpPr/>
          <p:nvPr/>
        </p:nvSpPr>
        <p:spPr>
          <a:xfrm>
            <a:off x="1980759" y="2286811"/>
            <a:ext cx="736574" cy="703059"/>
          </a:xfrm>
          <a:prstGeom prst="roundRect">
            <a:avLst>
              <a:gd name="adj" fmla="val 1388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Impact" panose="020B0806030902050204" pitchFamily="34" charset="0"/>
              </a:rPr>
              <a:t>02</a:t>
            </a:r>
            <a:endParaRPr lang="zh-CN" altLang="en-US" sz="2800">
              <a:latin typeface="Impact" panose="020B0806030902050204" pitchFamily="34" charset="0"/>
            </a:endParaRPr>
          </a:p>
        </p:txBody>
      </p:sp>
      <p:grpSp>
        <p:nvGrpSpPr>
          <p:cNvPr id="66" name="组合 51">
            <a:extLst>
              <a:ext uri="{FF2B5EF4-FFF2-40B4-BE49-F238E27FC236}">
                <a16:creationId xmlns:a16="http://schemas.microsoft.com/office/drawing/2014/main" id="{8541760D-945C-4378-82F6-7A5400A5AB52}"/>
              </a:ext>
            </a:extLst>
          </p:cNvPr>
          <p:cNvGrpSpPr/>
          <p:nvPr/>
        </p:nvGrpSpPr>
        <p:grpSpPr>
          <a:xfrm>
            <a:off x="3156058" y="2291078"/>
            <a:ext cx="6007156" cy="718522"/>
            <a:chOff x="4555084" y="4807549"/>
            <a:chExt cx="4361682" cy="974162"/>
          </a:xfrm>
        </p:grpSpPr>
        <p:pic>
          <p:nvPicPr>
            <p:cNvPr id="67" name="图片 52">
              <a:extLst>
                <a:ext uri="{FF2B5EF4-FFF2-40B4-BE49-F238E27FC236}">
                  <a16:creationId xmlns:a16="http://schemas.microsoft.com/office/drawing/2014/main" id="{FFBFCEFB-B31E-4550-BC8E-612DD98E2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>
              <a:off x="4873327" y="5580404"/>
              <a:ext cx="3646270" cy="201307"/>
            </a:xfrm>
            <a:prstGeom prst="rect">
              <a:avLst/>
            </a:prstGeom>
          </p:spPr>
        </p:pic>
        <p:sp>
          <p:nvSpPr>
            <p:cNvPr id="68" name="圆角矩形 55">
              <a:extLst>
                <a:ext uri="{FF2B5EF4-FFF2-40B4-BE49-F238E27FC236}">
                  <a16:creationId xmlns:a16="http://schemas.microsoft.com/office/drawing/2014/main" id="{0F7C8556-007B-452E-985B-7181A0451B30}"/>
                </a:ext>
              </a:extLst>
            </p:cNvPr>
            <p:cNvSpPr/>
            <p:nvPr/>
          </p:nvSpPr>
          <p:spPr>
            <a:xfrm>
              <a:off x="4555084" y="4807549"/>
              <a:ext cx="4361682" cy="958122"/>
            </a:xfrm>
            <a:prstGeom prst="roundRect">
              <a:avLst>
                <a:gd name="adj" fmla="val 9218"/>
              </a:avLst>
            </a:prstGeom>
            <a:gradFill>
              <a:gsLst>
                <a:gs pos="47000">
                  <a:srgbClr val="FDFDFD"/>
                </a:gs>
                <a:gs pos="53000">
                  <a:srgbClr val="E8E8E8"/>
                </a:gs>
                <a:gs pos="100000">
                  <a:srgbClr val="ECECEC"/>
                </a:gs>
              </a:gsLst>
              <a:lin ang="5400000" scaled="1"/>
            </a:gradFill>
            <a:ln>
              <a:noFill/>
            </a:ln>
            <a:effectLst>
              <a:outerShdw blurRad="76200" dist="381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rPr>
                <a:t>Kiểu dữ liệu trong C#</a:t>
              </a:r>
              <a:endParaRPr lang="zh-CN" altLang="en-US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96">
            <a:extLst>
              <a:ext uri="{FF2B5EF4-FFF2-40B4-BE49-F238E27FC236}">
                <a16:creationId xmlns:a16="http://schemas.microsoft.com/office/drawing/2014/main" id="{FFF09B5B-0CA6-E6BB-11A7-F2C26CC41A31}"/>
              </a:ext>
            </a:extLst>
          </p:cNvPr>
          <p:cNvSpPr/>
          <p:nvPr/>
        </p:nvSpPr>
        <p:spPr>
          <a:xfrm>
            <a:off x="3158687" y="4155912"/>
            <a:ext cx="6232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01ACBE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Hàm trong C#</a:t>
            </a:r>
            <a:endParaRPr lang="zh-CN" altLang="en-US" sz="2800" b="1">
              <a:solidFill>
                <a:srgbClr val="01ACBE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77"/>
          <p:cNvGrpSpPr/>
          <p:nvPr/>
        </p:nvGrpSpPr>
        <p:grpSpPr>
          <a:xfrm>
            <a:off x="1899884" y="931361"/>
            <a:ext cx="8712598" cy="852875"/>
            <a:chOff x="3129129" y="1121776"/>
            <a:chExt cx="5933741" cy="1171624"/>
          </a:xfrm>
        </p:grpSpPr>
        <p:sp>
          <p:nvSpPr>
            <p:cNvPr id="7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80"/>
          <p:cNvGrpSpPr/>
          <p:nvPr/>
        </p:nvGrpSpPr>
        <p:grpSpPr>
          <a:xfrm>
            <a:off x="2055307" y="859642"/>
            <a:ext cx="1161136" cy="1340607"/>
            <a:chOff x="3150396" y="933508"/>
            <a:chExt cx="1559927" cy="1839452"/>
          </a:xfrm>
        </p:grpSpPr>
        <p:grpSp>
          <p:nvGrpSpPr>
            <p:cNvPr id="10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12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90"/>
          <p:cNvSpPr txBox="1"/>
          <p:nvPr/>
        </p:nvSpPr>
        <p:spPr>
          <a:xfrm>
            <a:off x="3143745" y="1095399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Quan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Về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Biến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2CDBCB-909C-42CB-8C20-EA6E1470C9C7}"/>
              </a:ext>
            </a:extLst>
          </p:cNvPr>
          <p:cNvSpPr txBox="1"/>
          <p:nvPr/>
        </p:nvSpPr>
        <p:spPr>
          <a:xfrm>
            <a:off x="1676400" y="1680150"/>
            <a:ext cx="9144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285750" indent="-285750"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71550" lvl="2" indent="-285750">
              <a:buFontTx/>
              <a:buChar char="-"/>
            </a:pP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KiểuDữLiệu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971550" lvl="2" indent="-285750">
              <a:buFontTx/>
              <a:buChar char="-"/>
            </a:pP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KiểuDữLiệu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tênBiếnKhác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					   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2" indent="-285750">
              <a:buFontTx/>
              <a:buChar char="-"/>
            </a:pP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KiểuDữLiệu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tênBiến1, tênBiến2, tênBiến3,…(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					     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71550" lvl="2" indent="-285750">
              <a:buFontTx/>
              <a:buChar char="-"/>
            </a:pP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kieuSoNguyen</a:t>
            </a:r>
            <a:r>
              <a:rPr lang="en-US" sz="23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7784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77"/>
          <p:cNvGrpSpPr/>
          <p:nvPr/>
        </p:nvGrpSpPr>
        <p:grpSpPr>
          <a:xfrm>
            <a:off x="1527090" y="1258774"/>
            <a:ext cx="8712598" cy="852875"/>
            <a:chOff x="3129129" y="1121776"/>
            <a:chExt cx="5933741" cy="1171624"/>
          </a:xfrm>
          <a:solidFill>
            <a:schemeClr val="accent5"/>
          </a:solidFill>
        </p:grpSpPr>
        <p:sp>
          <p:nvSpPr>
            <p:cNvPr id="7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80"/>
          <p:cNvGrpSpPr/>
          <p:nvPr/>
        </p:nvGrpSpPr>
        <p:grpSpPr>
          <a:xfrm>
            <a:off x="1682513" y="1187055"/>
            <a:ext cx="1161136" cy="1340607"/>
            <a:chOff x="3150396" y="933508"/>
            <a:chExt cx="1559927" cy="1839452"/>
          </a:xfrm>
        </p:grpSpPr>
        <p:grpSp>
          <p:nvGrpSpPr>
            <p:cNvPr id="10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12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90"/>
          <p:cNvSpPr txBox="1"/>
          <p:nvPr/>
        </p:nvSpPr>
        <p:spPr>
          <a:xfrm>
            <a:off x="2770951" y="1422812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C97804-46C2-471B-8AAE-511932489E44}"/>
              </a:ext>
            </a:extLst>
          </p:cNvPr>
          <p:cNvSpPr txBox="1"/>
          <p:nvPr/>
        </p:nvSpPr>
        <p:spPr>
          <a:xfrm>
            <a:off x="1363327" y="2201882"/>
            <a:ext cx="8999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 được </a:t>
            </a:r>
            <a:r>
              <a:rPr lang="vi-VN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bằng một ký tự(chữ)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hoặc một dấu gạch dưới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(_), </a:t>
            </a:r>
            <a:endParaRPr lang="en-US" sz="28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 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 </a:t>
            </a:r>
            <a:r>
              <a:rPr lang="vi-VN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 chứa khoảng trắng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vi-VN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 trùng với các từ khóa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biệt chữ hoa và </a:t>
            </a:r>
            <a:r>
              <a:rPr lang="vi-VN" sz="28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 thường</a:t>
            </a:r>
            <a:endParaRPr lang="en-US" sz="2800" b="0" i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biến có thể chứa số nhưng số không được bắt đầu bằng số.</a:t>
            </a:r>
            <a:endParaRPr lang="vi-VN" sz="28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77"/>
          <p:cNvGrpSpPr/>
          <p:nvPr/>
        </p:nvGrpSpPr>
        <p:grpSpPr>
          <a:xfrm>
            <a:off x="1527090" y="1258774"/>
            <a:ext cx="8712598" cy="852875"/>
            <a:chOff x="3129129" y="1121776"/>
            <a:chExt cx="5933741" cy="1171624"/>
          </a:xfrm>
          <a:solidFill>
            <a:schemeClr val="accent5"/>
          </a:solidFill>
        </p:grpSpPr>
        <p:sp>
          <p:nvSpPr>
            <p:cNvPr id="7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80"/>
          <p:cNvGrpSpPr/>
          <p:nvPr/>
        </p:nvGrpSpPr>
        <p:grpSpPr>
          <a:xfrm>
            <a:off x="1682513" y="1187055"/>
            <a:ext cx="1161136" cy="1340607"/>
            <a:chOff x="3150396" y="933508"/>
            <a:chExt cx="1559927" cy="1839452"/>
          </a:xfrm>
        </p:grpSpPr>
        <p:grpSp>
          <p:nvGrpSpPr>
            <p:cNvPr id="10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12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90"/>
          <p:cNvSpPr txBox="1"/>
          <p:nvPr/>
        </p:nvSpPr>
        <p:spPr>
          <a:xfrm>
            <a:off x="2770951" y="1422812"/>
            <a:ext cx="614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Tổng Quan Về Biến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C97804-46C2-471B-8AAE-511932489E44}"/>
              </a:ext>
            </a:extLst>
          </p:cNvPr>
          <p:cNvSpPr txBox="1"/>
          <p:nvPr/>
        </p:nvSpPr>
        <p:spPr>
          <a:xfrm>
            <a:off x="1363327" y="2201882"/>
            <a:ext cx="89998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Quy ước đặt tên biến (naming convention):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Biến</a:t>
            </a:r>
            <a:r>
              <a:rPr lang="en-US" sz="2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phải đặt rõ nghĩa, không đặt biến theo kiểu: int a =…, string b =…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tên biến theo quy tắc Cammel Case: từ đầu tiên viết thường, các từ tiếp theo viết hoa chữ cái đầu: </a:t>
            </a:r>
          </a:p>
          <a:p>
            <a:pPr lvl="1" algn="just"/>
            <a:r>
              <a:rPr lang="en-US" sz="2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string studentName, double studentScore.</a:t>
            </a:r>
            <a:endParaRPr lang="vi-VN" sz="28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77"/>
          <p:cNvGrpSpPr/>
          <p:nvPr/>
        </p:nvGrpSpPr>
        <p:grpSpPr>
          <a:xfrm>
            <a:off x="1193402" y="958161"/>
            <a:ext cx="8712598" cy="866951"/>
            <a:chOff x="3129129" y="1121776"/>
            <a:chExt cx="5933741" cy="1171624"/>
          </a:xfrm>
          <a:solidFill>
            <a:schemeClr val="accent5"/>
          </a:solidFill>
        </p:grpSpPr>
        <p:sp>
          <p:nvSpPr>
            <p:cNvPr id="7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80"/>
          <p:cNvGrpSpPr/>
          <p:nvPr/>
        </p:nvGrpSpPr>
        <p:grpSpPr>
          <a:xfrm>
            <a:off x="1406096" y="876305"/>
            <a:ext cx="1161136" cy="1340607"/>
            <a:chOff x="3150396" y="933508"/>
            <a:chExt cx="1559927" cy="1839452"/>
          </a:xfrm>
        </p:grpSpPr>
        <p:grpSp>
          <p:nvGrpSpPr>
            <p:cNvPr id="10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12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90"/>
          <p:cNvSpPr txBox="1"/>
          <p:nvPr/>
        </p:nvSpPr>
        <p:spPr>
          <a:xfrm>
            <a:off x="2437262" y="1122199"/>
            <a:ext cx="689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Kiểu Dữ Liệu C</a:t>
            </a:r>
            <a:r>
              <a:rPr lang="vi-VN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ơ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Bản Trong C#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AFC68-9BD5-AB50-A0E6-09FF2017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993" y="2118679"/>
            <a:ext cx="7704488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77"/>
          <p:cNvGrpSpPr/>
          <p:nvPr/>
        </p:nvGrpSpPr>
        <p:grpSpPr>
          <a:xfrm>
            <a:off x="1193402" y="958161"/>
            <a:ext cx="8712598" cy="866951"/>
            <a:chOff x="3129129" y="1121776"/>
            <a:chExt cx="5933741" cy="1171624"/>
          </a:xfrm>
          <a:solidFill>
            <a:schemeClr val="accent5"/>
          </a:solidFill>
        </p:grpSpPr>
        <p:sp>
          <p:nvSpPr>
            <p:cNvPr id="7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80"/>
          <p:cNvGrpSpPr/>
          <p:nvPr/>
        </p:nvGrpSpPr>
        <p:grpSpPr>
          <a:xfrm>
            <a:off x="1406096" y="876305"/>
            <a:ext cx="1161136" cy="1340607"/>
            <a:chOff x="3150396" y="933508"/>
            <a:chExt cx="1559927" cy="1839452"/>
          </a:xfrm>
        </p:grpSpPr>
        <p:grpSp>
          <p:nvGrpSpPr>
            <p:cNvPr id="10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12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90"/>
          <p:cNvSpPr txBox="1"/>
          <p:nvPr/>
        </p:nvSpPr>
        <p:spPr>
          <a:xfrm>
            <a:off x="2437262" y="1122199"/>
            <a:ext cx="689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Kiểu Dữ Liệu C</a:t>
            </a:r>
            <a:r>
              <a:rPr lang="vi-VN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ơ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Bản Trong C#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F0D923-3095-247B-6CDE-0802CA169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231" y="1922518"/>
            <a:ext cx="7925169" cy="47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77"/>
          <p:cNvGrpSpPr/>
          <p:nvPr/>
        </p:nvGrpSpPr>
        <p:grpSpPr>
          <a:xfrm>
            <a:off x="1193402" y="958161"/>
            <a:ext cx="8712598" cy="866951"/>
            <a:chOff x="3129129" y="1121776"/>
            <a:chExt cx="5933741" cy="1171624"/>
          </a:xfrm>
          <a:solidFill>
            <a:schemeClr val="accent5"/>
          </a:solidFill>
        </p:grpSpPr>
        <p:sp>
          <p:nvSpPr>
            <p:cNvPr id="7" name="圆角矩形 78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79"/>
            <p:cNvSpPr/>
            <p:nvPr/>
          </p:nvSpPr>
          <p:spPr>
            <a:xfrm>
              <a:off x="3289330" y="1253414"/>
              <a:ext cx="5716387" cy="908350"/>
            </a:xfrm>
            <a:prstGeom prst="roundRect">
              <a:avLst>
                <a:gd name="adj" fmla="val 50000"/>
              </a:avLst>
            </a:prstGeom>
            <a:grpFill/>
            <a:ln w="19050">
              <a:gradFill flip="none" rotWithShape="1">
                <a:gsLst>
                  <a:gs pos="0">
                    <a:srgbClr val="01DAF1"/>
                  </a:gs>
                  <a:gs pos="100000">
                    <a:srgbClr val="01ACBE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grpSp>
        <p:nvGrpSpPr>
          <p:cNvPr id="9" name="组合 80"/>
          <p:cNvGrpSpPr/>
          <p:nvPr/>
        </p:nvGrpSpPr>
        <p:grpSpPr>
          <a:xfrm>
            <a:off x="1406096" y="876305"/>
            <a:ext cx="1161136" cy="1340607"/>
            <a:chOff x="3150396" y="933508"/>
            <a:chExt cx="1559927" cy="1839452"/>
          </a:xfrm>
        </p:grpSpPr>
        <p:grpSp>
          <p:nvGrpSpPr>
            <p:cNvPr id="10" name="组合 81"/>
            <p:cNvGrpSpPr/>
            <p:nvPr/>
          </p:nvGrpSpPr>
          <p:grpSpPr>
            <a:xfrm>
              <a:off x="3150396" y="933508"/>
              <a:ext cx="1559927" cy="1839452"/>
              <a:chOff x="3222821" y="1148081"/>
              <a:chExt cx="1484216" cy="1750177"/>
            </a:xfrm>
          </p:grpSpPr>
          <p:grpSp>
            <p:nvGrpSpPr>
              <p:cNvPr id="12" name="组合 85"/>
              <p:cNvGrpSpPr/>
              <p:nvPr/>
            </p:nvGrpSpPr>
            <p:grpSpPr>
              <a:xfrm>
                <a:off x="3420365" y="1295115"/>
                <a:ext cx="1286672" cy="1603143"/>
                <a:chOff x="7380501" y="2927401"/>
                <a:chExt cx="2311884" cy="2880513"/>
              </a:xfrm>
            </p:grpSpPr>
            <p:sp>
              <p:nvSpPr>
                <p:cNvPr id="14" name="椭圆 50"/>
                <p:cNvSpPr/>
                <p:nvPr/>
              </p:nvSpPr>
              <p:spPr>
                <a:xfrm rot="18900000">
                  <a:off x="7501946" y="2927401"/>
                  <a:ext cx="2190439" cy="2880513"/>
                </a:xfrm>
                <a:custGeom>
                  <a:avLst/>
                  <a:gdLst>
                    <a:gd name="connsiteX0" fmla="*/ 0 w 1674495"/>
                    <a:gd name="connsiteY0" fmla="*/ 1035368 h 2070735"/>
                    <a:gd name="connsiteX1" fmla="*/ 837248 w 1674495"/>
                    <a:gd name="connsiteY1" fmla="*/ 0 h 2070735"/>
                    <a:gd name="connsiteX2" fmla="*/ 1674496 w 1674495"/>
                    <a:gd name="connsiteY2" fmla="*/ 1035368 h 2070735"/>
                    <a:gd name="connsiteX3" fmla="*/ 837248 w 1674495"/>
                    <a:gd name="connsiteY3" fmla="*/ 2070736 h 2070735"/>
                    <a:gd name="connsiteX4" fmla="*/ 0 w 1674495"/>
                    <a:gd name="connsiteY4" fmla="*/ 1035368 h 2070735"/>
                    <a:gd name="connsiteX0-1" fmla="*/ 13249 w 1687745"/>
                    <a:gd name="connsiteY0-2" fmla="*/ 1035368 h 2070736"/>
                    <a:gd name="connsiteX1-3" fmla="*/ 850497 w 1687745"/>
                    <a:gd name="connsiteY1-4" fmla="*/ 0 h 2070736"/>
                    <a:gd name="connsiteX2-5" fmla="*/ 1687745 w 1687745"/>
                    <a:gd name="connsiteY2-6" fmla="*/ 1035368 h 2070736"/>
                    <a:gd name="connsiteX3-7" fmla="*/ 850497 w 1687745"/>
                    <a:gd name="connsiteY3-8" fmla="*/ 2070736 h 2070736"/>
                    <a:gd name="connsiteX4-9" fmla="*/ 13249 w 1687745"/>
                    <a:gd name="connsiteY4-10" fmla="*/ 1035368 h 2070736"/>
                    <a:gd name="connsiteX0-11" fmla="*/ 13249 w 1696474"/>
                    <a:gd name="connsiteY0-12" fmla="*/ 1035368 h 2070736"/>
                    <a:gd name="connsiteX1-13" fmla="*/ 850497 w 1696474"/>
                    <a:gd name="connsiteY1-14" fmla="*/ 0 h 2070736"/>
                    <a:gd name="connsiteX2-15" fmla="*/ 1687745 w 1696474"/>
                    <a:gd name="connsiteY2-16" fmla="*/ 1035368 h 2070736"/>
                    <a:gd name="connsiteX3-17" fmla="*/ 850497 w 1696474"/>
                    <a:gd name="connsiteY3-18" fmla="*/ 2070736 h 2070736"/>
                    <a:gd name="connsiteX4-19" fmla="*/ 13249 w 1696474"/>
                    <a:gd name="connsiteY4-20" fmla="*/ 1035368 h 207073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696474" h="2070736">
                      <a:moveTo>
                        <a:pt x="13249" y="1035368"/>
                      </a:moveTo>
                      <a:cubicBezTo>
                        <a:pt x="112309" y="471170"/>
                        <a:pt x="388098" y="0"/>
                        <a:pt x="850497" y="0"/>
                      </a:cubicBezTo>
                      <a:cubicBezTo>
                        <a:pt x="1312896" y="0"/>
                        <a:pt x="1611545" y="478790"/>
                        <a:pt x="1687745" y="1035368"/>
                      </a:cubicBezTo>
                      <a:cubicBezTo>
                        <a:pt x="1765308" y="1601901"/>
                        <a:pt x="1312896" y="2070736"/>
                        <a:pt x="850497" y="2070736"/>
                      </a:cubicBezTo>
                      <a:cubicBezTo>
                        <a:pt x="388098" y="2070736"/>
                        <a:pt x="-85811" y="1599566"/>
                        <a:pt x="13249" y="1035368"/>
                      </a:cubicBezTo>
                      <a:close/>
                    </a:path>
                  </a:pathLst>
                </a:custGeom>
                <a:gradFill>
                  <a:gsLst>
                    <a:gs pos="17000">
                      <a:srgbClr val="000000">
                        <a:alpha val="46000"/>
                      </a:srgbClr>
                    </a:gs>
                    <a:gs pos="34000">
                      <a:srgbClr val="000000">
                        <a:alpha val="43000"/>
                      </a:srgbClr>
                    </a:gs>
                    <a:gs pos="65000">
                      <a:srgbClr val="000000">
                        <a:alpha val="10000"/>
                      </a:srgbClr>
                    </a:gs>
                    <a:gs pos="51000">
                      <a:schemeClr val="tx1">
                        <a:alpha val="20000"/>
                      </a:schemeClr>
                    </a:gs>
                    <a:gs pos="78000">
                      <a:schemeClr val="tx1">
                        <a:alpha val="5000"/>
                      </a:schemeClr>
                    </a:gs>
                    <a:gs pos="0">
                      <a:schemeClr val="tx1"/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softEdge rad="355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椭圆 88"/>
                <p:cNvSpPr/>
                <p:nvPr/>
              </p:nvSpPr>
              <p:spPr>
                <a:xfrm>
                  <a:off x="7567583" y="3243359"/>
                  <a:ext cx="1344545" cy="1344543"/>
                </a:xfrm>
                <a:prstGeom prst="ellipse">
                  <a:avLst/>
                </a:prstGeom>
                <a:gradFill>
                  <a:gsLst>
                    <a:gs pos="43000">
                      <a:srgbClr val="F7F7F7"/>
                    </a:gs>
                    <a:gs pos="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39700" dist="88900" dir="2700000" algn="tl" rotWithShape="0">
                    <a:srgbClr val="494949">
                      <a:alpha val="3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椭圆 89"/>
                <p:cNvSpPr/>
                <p:nvPr/>
              </p:nvSpPr>
              <p:spPr>
                <a:xfrm>
                  <a:off x="7380501" y="3019185"/>
                  <a:ext cx="1596494" cy="1596494"/>
                </a:xfrm>
                <a:prstGeom prst="ellipse">
                  <a:avLst/>
                </a:prstGeom>
                <a:gradFill>
                  <a:gsLst>
                    <a:gs pos="39000">
                      <a:schemeClr val="bg1"/>
                    </a:gs>
                    <a:gs pos="53000">
                      <a:srgbClr val="F7F7F7"/>
                    </a:gs>
                    <a:gs pos="11000">
                      <a:schemeClr val="bg1">
                        <a:alpha val="99000"/>
                      </a:schemeClr>
                    </a:gs>
                    <a:gs pos="100000">
                      <a:srgbClr val="B8C0C0"/>
                    </a:gs>
                  </a:gsLst>
                  <a:lin ang="2700000" scaled="1"/>
                </a:gradFill>
                <a:ln>
                  <a:noFill/>
                </a:ln>
                <a:effectLst>
                  <a:innerShdw blurRad="444500" dist="152400" dir="2700000">
                    <a:srgbClr val="5F6D6C">
                      <a:alpha val="36000"/>
                    </a:srgb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5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椭圆 86"/>
              <p:cNvSpPr/>
              <p:nvPr/>
            </p:nvSpPr>
            <p:spPr>
              <a:xfrm>
                <a:off x="3222821" y="1148081"/>
                <a:ext cx="1284820" cy="1284821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1" name="文本框 83"/>
            <p:cNvSpPr txBox="1"/>
            <p:nvPr/>
          </p:nvSpPr>
          <p:spPr>
            <a:xfrm>
              <a:off x="3438456" y="1314947"/>
              <a:ext cx="774240" cy="633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1ACB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90"/>
          <p:cNvSpPr txBox="1"/>
          <p:nvPr/>
        </p:nvSpPr>
        <p:spPr>
          <a:xfrm>
            <a:off x="2437262" y="1122199"/>
            <a:ext cx="689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Kiểu Dữ Liệu C</a:t>
            </a:r>
            <a:r>
              <a:rPr lang="vi-VN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ơ</a:t>
            </a: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Bản Trong C#</a:t>
            </a:r>
            <a:endParaRPr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A93CF0-2F37-2C59-2E63-43D687B84BCE}"/>
              </a:ext>
            </a:extLst>
          </p:cNvPr>
          <p:cNvGrpSpPr/>
          <p:nvPr/>
        </p:nvGrpSpPr>
        <p:grpSpPr>
          <a:xfrm>
            <a:off x="1674169" y="1825112"/>
            <a:ext cx="8147912" cy="5032888"/>
            <a:chOff x="2164495" y="1850321"/>
            <a:chExt cx="8244842" cy="527244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C09588-3D29-EAE3-2004-A1EF217180DA}"/>
                </a:ext>
              </a:extLst>
            </p:cNvPr>
            <p:cNvGrpSpPr/>
            <p:nvPr/>
          </p:nvGrpSpPr>
          <p:grpSpPr>
            <a:xfrm>
              <a:off x="2164495" y="1850321"/>
              <a:ext cx="8244842" cy="5272440"/>
              <a:chOff x="2544722" y="2023430"/>
              <a:chExt cx="7864522" cy="485423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652743B-DF0A-A372-A1BA-4BABAE81F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964" y="2914923"/>
                <a:ext cx="7849280" cy="396274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4DC4D9F-3B1D-C726-C90B-251139EFD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4722" y="2023430"/>
                <a:ext cx="7864522" cy="434378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05869A2-FCA3-1717-8A86-A43FAAB19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7052" b="1822"/>
            <a:stretch/>
          </p:blipFill>
          <p:spPr>
            <a:xfrm>
              <a:off x="2164495" y="2347332"/>
              <a:ext cx="8244842" cy="533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3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143000" cy="821245"/>
          </a:xfrm>
          <a:prstGeom prst="rect">
            <a:avLst/>
          </a:prstGeom>
        </p:spPr>
      </p:pic>
      <p:grpSp>
        <p:nvGrpSpPr>
          <p:cNvPr id="5" name="组合 1"/>
          <p:cNvGrpSpPr/>
          <p:nvPr/>
        </p:nvGrpSpPr>
        <p:grpSpPr>
          <a:xfrm>
            <a:off x="1168928" y="952502"/>
            <a:ext cx="8889472" cy="701040"/>
            <a:chOff x="3129129" y="1121776"/>
            <a:chExt cx="5933741" cy="1171624"/>
          </a:xfrm>
        </p:grpSpPr>
        <p:sp>
          <p:nvSpPr>
            <p:cNvPr id="7" name="圆角矩形 2"/>
            <p:cNvSpPr/>
            <p:nvPr/>
          </p:nvSpPr>
          <p:spPr>
            <a:xfrm>
              <a:off x="3129129" y="1121776"/>
              <a:ext cx="5933741" cy="11716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  <p:sp>
          <p:nvSpPr>
            <p:cNvPr id="8" name="圆角矩形 3"/>
            <p:cNvSpPr/>
            <p:nvPr/>
          </p:nvSpPr>
          <p:spPr>
            <a:xfrm>
              <a:off x="3289330" y="1253414"/>
              <a:ext cx="5613340" cy="90835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7071"/>
                </a:gs>
                <a:gs pos="100000">
                  <a:srgbClr val="F1A9A9"/>
                </a:gs>
              </a:gsLst>
              <a:lin ang="0" scaled="0"/>
            </a:gradFill>
            <a:ln w="19050">
              <a:gradFill flip="none" rotWithShape="1">
                <a:gsLst>
                  <a:gs pos="0">
                    <a:srgbClr val="F1A9A9"/>
                  </a:gs>
                  <a:gs pos="100000">
                    <a:srgbClr val="E87071"/>
                  </a:gs>
                </a:gsLst>
                <a:lin ang="2700000" scaled="1"/>
                <a:tileRect/>
              </a:gradFill>
            </a:ln>
            <a:effectLst>
              <a:innerShdw blurRad="317500" dist="114300" dir="13500000">
                <a:prstClr val="black">
                  <a:alpha val="2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AA2D"/>
                </a:solidFill>
              </a:endParaRPr>
            </a:p>
          </p:txBody>
        </p:sp>
      </p:grpSp>
      <p:sp>
        <p:nvSpPr>
          <p:cNvPr id="9" name="文本框 14"/>
          <p:cNvSpPr txBox="1"/>
          <p:nvPr/>
        </p:nvSpPr>
        <p:spPr>
          <a:xfrm>
            <a:off x="2541493" y="1064796"/>
            <a:ext cx="552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Các Toán Tử Cơ Bản – Toán tử số học</a:t>
            </a:r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4"/>
          <p:cNvGrpSpPr/>
          <p:nvPr/>
        </p:nvGrpSpPr>
        <p:grpSpPr>
          <a:xfrm>
            <a:off x="1575523" y="922408"/>
            <a:ext cx="860201" cy="789889"/>
            <a:chOff x="2912215" y="455848"/>
            <a:chExt cx="1066422" cy="1974366"/>
          </a:xfrm>
        </p:grpSpPr>
        <p:grpSp>
          <p:nvGrpSpPr>
            <p:cNvPr id="11" name="组合 5"/>
            <p:cNvGrpSpPr/>
            <p:nvPr/>
          </p:nvGrpSpPr>
          <p:grpSpPr>
            <a:xfrm>
              <a:off x="2912215" y="455848"/>
              <a:ext cx="1066422" cy="1974366"/>
              <a:chOff x="2996200" y="693603"/>
              <a:chExt cx="1014663" cy="1878543"/>
            </a:xfrm>
          </p:grpSpPr>
          <p:sp>
            <p:nvSpPr>
              <p:cNvPr id="13" name="椭圆 13"/>
              <p:cNvSpPr/>
              <p:nvPr/>
            </p:nvSpPr>
            <p:spPr>
              <a:xfrm>
                <a:off x="3120961" y="975274"/>
                <a:ext cx="765141" cy="1292595"/>
              </a:xfrm>
              <a:prstGeom prst="ellipse">
                <a:avLst/>
              </a:prstGeom>
              <a:gradFill>
                <a:gsLst>
                  <a:gs pos="39000">
                    <a:schemeClr val="bg1"/>
                  </a:gs>
                  <a:gs pos="53000">
                    <a:srgbClr val="F7F7F7"/>
                  </a:gs>
                  <a:gs pos="11000">
                    <a:schemeClr val="bg1">
                      <a:alpha val="99000"/>
                    </a:schemeClr>
                  </a:gs>
                  <a:gs pos="100000">
                    <a:srgbClr val="B8C0C0"/>
                  </a:gs>
                </a:gsLst>
                <a:lin ang="2700000" scaled="1"/>
              </a:gradFill>
              <a:ln>
                <a:noFill/>
              </a:ln>
              <a:effectLst>
                <a:innerShdw blurRad="444500" dist="152400" dir="2700000">
                  <a:srgbClr val="5F6D6C">
                    <a:alpha val="36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椭圆 10"/>
              <p:cNvSpPr/>
              <p:nvPr/>
            </p:nvSpPr>
            <p:spPr>
              <a:xfrm>
                <a:off x="2996200" y="693603"/>
                <a:ext cx="1014663" cy="1878543"/>
              </a:xfrm>
              <a:prstGeom prst="ellipse">
                <a:avLst/>
              </a:prstGeom>
              <a:solidFill>
                <a:schemeClr val="bg1">
                  <a:alpha val="14000"/>
                </a:schemeClr>
              </a:soli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215900" dist="88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/>
              </a:p>
            </p:txBody>
          </p:sp>
        </p:grpSp>
        <p:sp>
          <p:nvSpPr>
            <p:cNvPr id="12" name="文本框 7"/>
            <p:cNvSpPr txBox="1"/>
            <p:nvPr/>
          </p:nvSpPr>
          <p:spPr>
            <a:xfrm>
              <a:off x="3058305" y="850449"/>
              <a:ext cx="774239" cy="115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C001FC2-675D-4B96-931B-8A6494867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3218" r="2282" b="4254"/>
          <a:stretch/>
        </p:blipFill>
        <p:spPr>
          <a:xfrm>
            <a:off x="2152931" y="1698054"/>
            <a:ext cx="7886137" cy="44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602</TotalTime>
  <Words>546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#9Slide02 Noi dung dai</vt:lpstr>
      <vt:lpstr>#9Slide02 Tieu de dai</vt:lpstr>
      <vt:lpstr>#9Slide02 Tieu de rat dai 02</vt:lpstr>
      <vt:lpstr>Arial</vt:lpstr>
      <vt:lpstr>Calibri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Tran Ngoc Tu</cp:lastModifiedBy>
  <cp:revision>45</cp:revision>
  <dcterms:created xsi:type="dcterms:W3CDTF">2020-08-07T13:14:06Z</dcterms:created>
  <dcterms:modified xsi:type="dcterms:W3CDTF">2023-12-27T12:28:19Z</dcterms:modified>
  <cp:category>9Slide.vn</cp:category>
  <cp:contentStatus>9Slide</cp:contentStatus>
</cp:coreProperties>
</file>