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0" r:id="rId3"/>
    <p:sldId id="306" r:id="rId4"/>
    <p:sldId id="286" r:id="rId5"/>
    <p:sldId id="307" r:id="rId6"/>
    <p:sldId id="305" r:id="rId7"/>
    <p:sldId id="302" r:id="rId8"/>
    <p:sldId id="292" r:id="rId9"/>
    <p:sldId id="2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83" d="100"/>
          <a:sy n="83" d="100"/>
        </p:scale>
        <p:origin x="701"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12/16/2023</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62985" y="4301769"/>
            <a:ext cx="6504672" cy="675771"/>
            <a:chOff x="4555085" y="4807551"/>
            <a:chExt cx="4697322" cy="97445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Từ khóa ref và out</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530" y="3313850"/>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Cấu trúc điều kiện if - else</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Hằng số const trong C#</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 name="矩形 96">
            <a:extLst>
              <a:ext uri="{FF2B5EF4-FFF2-40B4-BE49-F238E27FC236}">
                <a16:creationId xmlns:a16="http://schemas.microsoft.com/office/drawing/2014/main" id="{B4506D6A-8E3F-8F7C-ABC9-2AE9CC2D3603}"/>
              </a:ext>
            </a:extLst>
          </p:cNvPr>
          <p:cNvSpPr/>
          <p:nvPr/>
        </p:nvSpPr>
        <p:spPr>
          <a:xfrm>
            <a:off x="3153052" y="4287114"/>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Toán tử 3 ngôi</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Từ khóa ref và out</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1597638" y="1963839"/>
            <a:ext cx="9984762" cy="1323439"/>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C#, </a:t>
            </a:r>
            <a:r>
              <a:rPr lang="en-US"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ref</a:t>
            </a:r>
            <a:r>
              <a:rPr lang="en-US"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là một từ khóa được sử dụng để truyền tham chiếu đến một biến cho một phương thức. Khi bạn truyền một biến vào một phương thức thông qua ref, bạn đang truyền tham chiếu đến địa chỉ bộ nhớ của biến đó, cho phép phương thức thay đổi giá trị của biến gốc được truyền vào</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391A44-D037-4051-52B0-D967921E4130}"/>
              </a:ext>
            </a:extLst>
          </p:cNvPr>
          <p:cNvPicPr>
            <a:picLocks noChangeAspect="1"/>
          </p:cNvPicPr>
          <p:nvPr/>
        </p:nvPicPr>
        <p:blipFill>
          <a:blip r:embed="rId4"/>
          <a:stretch>
            <a:fillRect/>
          </a:stretch>
        </p:blipFill>
        <p:spPr>
          <a:xfrm>
            <a:off x="1376496" y="4784836"/>
            <a:ext cx="9005528" cy="1702662"/>
          </a:xfrm>
          <a:prstGeom prst="rect">
            <a:avLst/>
          </a:prstGeom>
        </p:spPr>
      </p:pic>
      <p:pic>
        <p:nvPicPr>
          <p:cNvPr id="19" name="Picture 18">
            <a:extLst>
              <a:ext uri="{FF2B5EF4-FFF2-40B4-BE49-F238E27FC236}">
                <a16:creationId xmlns:a16="http://schemas.microsoft.com/office/drawing/2014/main" id="{19EB132A-AB7E-26FC-6FA8-4D0F31218292}"/>
              </a:ext>
            </a:extLst>
          </p:cNvPr>
          <p:cNvPicPr>
            <a:picLocks noChangeAspect="1"/>
          </p:cNvPicPr>
          <p:nvPr/>
        </p:nvPicPr>
        <p:blipFill>
          <a:blip r:embed="rId5"/>
          <a:stretch>
            <a:fillRect/>
          </a:stretch>
        </p:blipFill>
        <p:spPr>
          <a:xfrm>
            <a:off x="1493342" y="3295732"/>
            <a:ext cx="7491109" cy="1280271"/>
          </a:xfrm>
          <a:prstGeom prst="rect">
            <a:avLst/>
          </a:prstGeom>
        </p:spPr>
      </p:pic>
    </p:spTree>
    <p:extLst>
      <p:ext uri="{BB962C8B-B14F-4D97-AF65-F5344CB8AC3E}">
        <p14:creationId xmlns:p14="http://schemas.microsoft.com/office/powerpoint/2010/main" val="7212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Từ khóa ref và out</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1597638" y="1963839"/>
            <a:ext cx="10137162" cy="1323439"/>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C#, từ khóa </a:t>
            </a:r>
            <a:r>
              <a:rPr lang="en-US" sz="2000">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out</a:t>
            </a:r>
            <a:r>
              <a:rPr lang="en-US"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được sử dụng để truyền tham số đến một phương thức để trả về giá trị thông qua tham số đó. Nó giống với ref, nhưng đặc biệt là không yêu cầu biến được khởi tạo trước khi truyền vào phương thức.</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Ứng dụng trong trường hợp 1 hàm đẩy ra nhiều hơn 1 giá trị</a:t>
            </a:r>
            <a:endParaRPr lang="en-US" sz="20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7EA2CC3D-9DE6-C740-60B1-E3064B6D24AD}"/>
              </a:ext>
            </a:extLst>
          </p:cNvPr>
          <p:cNvPicPr>
            <a:picLocks noChangeAspect="1"/>
          </p:cNvPicPr>
          <p:nvPr/>
        </p:nvPicPr>
        <p:blipFill>
          <a:blip r:embed="rId4"/>
          <a:stretch>
            <a:fillRect/>
          </a:stretch>
        </p:blipFill>
        <p:spPr>
          <a:xfrm>
            <a:off x="1699028" y="4947201"/>
            <a:ext cx="8439697" cy="1616833"/>
          </a:xfrm>
          <a:prstGeom prst="rect">
            <a:avLst/>
          </a:prstGeom>
        </p:spPr>
      </p:pic>
      <p:pic>
        <p:nvPicPr>
          <p:cNvPr id="24" name="Picture 23">
            <a:extLst>
              <a:ext uri="{FF2B5EF4-FFF2-40B4-BE49-F238E27FC236}">
                <a16:creationId xmlns:a16="http://schemas.microsoft.com/office/drawing/2014/main" id="{F77DD4CD-2FBF-DD9F-A39D-BE38897AC26C}"/>
              </a:ext>
            </a:extLst>
          </p:cNvPr>
          <p:cNvPicPr>
            <a:picLocks noChangeAspect="1"/>
          </p:cNvPicPr>
          <p:nvPr/>
        </p:nvPicPr>
        <p:blipFill rotWithShape="1">
          <a:blip r:embed="rId5"/>
          <a:srcRect t="8899" b="11980"/>
          <a:stretch/>
        </p:blipFill>
        <p:spPr>
          <a:xfrm>
            <a:off x="1657854" y="3432441"/>
            <a:ext cx="9017740" cy="1514760"/>
          </a:xfrm>
          <a:prstGeom prst="rect">
            <a:avLst/>
          </a:prstGeom>
        </p:spPr>
      </p:pic>
      <p:sp>
        <p:nvSpPr>
          <p:cNvPr id="25" name="Rectangle 1">
            <a:extLst>
              <a:ext uri="{FF2B5EF4-FFF2-40B4-BE49-F238E27FC236}">
                <a16:creationId xmlns:a16="http://schemas.microsoft.com/office/drawing/2014/main" id="{BEE731F6-87F1-CB87-66D1-17D98ED88C5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Söhne"/>
              </a:rPr>
              <a:t>Trong C#, từ khóa </a:t>
            </a:r>
            <a:r>
              <a:rPr kumimoji="0" lang="en-US" altLang="en-US" b="1" i="0" u="none" strike="noStrike" cap="none" normalizeH="0" baseline="0">
                <a:ln>
                  <a:noFill/>
                </a:ln>
                <a:solidFill>
                  <a:schemeClr val="tx1"/>
                </a:solidFill>
                <a:effectLst/>
                <a:latin typeface="Söhne Mono"/>
              </a:rPr>
              <a:t>out</a:t>
            </a:r>
            <a:r>
              <a:rPr kumimoji="0" lang="en-US" altLang="en-US" sz="1200" b="0" i="0" u="none" strike="noStrike" cap="none" normalizeH="0" baseline="0">
                <a:ln>
                  <a:noFill/>
                </a:ln>
                <a:solidFill>
                  <a:srgbClr val="374151"/>
                </a:solidFill>
                <a:effectLst/>
                <a:latin typeface="Söhne"/>
              </a:rPr>
              <a:t> được sử dụng để truyền tham số đến một phương thức để trả về giá trị thông qua tham số đó. Nó giống với </a:t>
            </a:r>
            <a:r>
              <a:rPr kumimoji="0" lang="en-US" altLang="en-US" b="1" i="0" u="none" strike="noStrike" cap="none" normalizeH="0" baseline="0">
                <a:ln>
                  <a:noFill/>
                </a:ln>
                <a:solidFill>
                  <a:schemeClr val="tx1"/>
                </a:solidFill>
                <a:effectLst/>
                <a:latin typeface="Söhne Mono"/>
              </a:rPr>
              <a:t>ref</a:t>
            </a:r>
            <a:r>
              <a:rPr kumimoji="0" lang="en-US" altLang="en-US" sz="1200" b="0" i="0" u="none" strike="noStrike" cap="none" normalizeH="0" baseline="0">
                <a:ln>
                  <a:noFill/>
                </a:ln>
                <a:solidFill>
                  <a:srgbClr val="374151"/>
                </a:solidFill>
                <a:effectLst/>
                <a:latin typeface="Söhne"/>
              </a:rPr>
              <a:t>, nhưng đặc biệt là không yêu cầu biến được khởi tạo trước khi truyền vào phương thức.</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122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Hằng số trong C# (const)</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1597638" y="1963839"/>
            <a:ext cx="8784386" cy="707886"/>
          </a:xfrm>
          <a:prstGeom prst="rect">
            <a:avLst/>
          </a:prstGeom>
          <a:noFill/>
        </p:spPr>
        <p:txBody>
          <a:bodyPr wrap="square" rtlCol="0">
            <a:spAutoFit/>
          </a:bodyPr>
          <a:lstStyle/>
          <a:p>
            <a:r>
              <a:rPr lang="vi-VN" sz="2000">
                <a:latin typeface="Times New Roman" panose="02020603050405020304" pitchFamily="18" charset="0"/>
                <a:cs typeface="Times New Roman" panose="02020603050405020304" pitchFamily="18" charset="0"/>
              </a:rPr>
              <a:t>Trong C#, từ khóa </a:t>
            </a:r>
            <a:r>
              <a:rPr lang="en-US" sz="2000" b="1">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const</a:t>
            </a:r>
            <a:r>
              <a:rPr lang="en-US" sz="2000" b="1">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sử dụng để khai báo một hằng số, là một giá trị không thể thay đổi sau khi đã được gán giá trị ban đầu.</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B7A323E-632D-E2D1-1DBD-33514C6B7CDC}"/>
              </a:ext>
            </a:extLst>
          </p:cNvPr>
          <p:cNvPicPr>
            <a:picLocks noChangeAspect="1"/>
          </p:cNvPicPr>
          <p:nvPr/>
        </p:nvPicPr>
        <p:blipFill>
          <a:blip r:embed="rId4"/>
          <a:stretch>
            <a:fillRect/>
          </a:stretch>
        </p:blipFill>
        <p:spPr>
          <a:xfrm>
            <a:off x="1583783" y="2895469"/>
            <a:ext cx="9541418" cy="1419577"/>
          </a:xfrm>
          <a:prstGeom prst="rect">
            <a:avLst/>
          </a:prstGeom>
        </p:spPr>
      </p:pic>
    </p:spTree>
    <p:extLst>
      <p:ext uri="{BB962C8B-B14F-4D97-AF65-F5344CB8AC3E}">
        <p14:creationId xmlns:p14="http://schemas.microsoft.com/office/powerpoint/2010/main" val="12963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Cấu trúc điều kiện If Else</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6" descr="Cấu trúc điều khiển rẽ nhánh if…else trong Python">
            <a:extLst>
              <a:ext uri="{FF2B5EF4-FFF2-40B4-BE49-F238E27FC236}">
                <a16:creationId xmlns:a16="http://schemas.microsoft.com/office/drawing/2014/main" id="{1BBE1B83-578E-CD3C-4CF9-6303327CA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709" y="2081793"/>
            <a:ext cx="7206673" cy="427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8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85800" y="1168025"/>
            <a:ext cx="9144000" cy="674550"/>
            <a:chOff x="3129129" y="1121776"/>
            <a:chExt cx="6189792" cy="1171624"/>
          </a:xfrm>
          <a:solidFill>
            <a:schemeClr val="accent5"/>
          </a:solidFill>
        </p:grpSpPr>
        <p:sp>
          <p:nvSpPr>
            <p:cNvPr id="7" name="圆角矩形 78"/>
            <p:cNvSpPr/>
            <p:nvPr/>
          </p:nvSpPr>
          <p:spPr>
            <a:xfrm>
              <a:off x="3129129" y="1121776"/>
              <a:ext cx="6189792"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 Trúc Rẽ Nhánh-Biểu Thức Điều Kiện Trong C#</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97893" y="1079805"/>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Callout: Down Arrow 1">
            <a:extLst>
              <a:ext uri="{FF2B5EF4-FFF2-40B4-BE49-F238E27FC236}">
                <a16:creationId xmlns:a16="http://schemas.microsoft.com/office/drawing/2014/main" id="{6D43BC29-F54F-4CFC-A8F8-40C6B554D14E}"/>
              </a:ext>
            </a:extLst>
          </p:cNvPr>
          <p:cNvSpPr/>
          <p:nvPr/>
        </p:nvSpPr>
        <p:spPr>
          <a:xfrm>
            <a:off x="2518191" y="4065531"/>
            <a:ext cx="2142031" cy="463086"/>
          </a:xfrm>
          <a:prstGeom prst="downArrow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KHỐI LỆNH</a:t>
            </a:r>
          </a:p>
        </p:txBody>
      </p:sp>
      <p:sp>
        <p:nvSpPr>
          <p:cNvPr id="18" name="Left Brace 17">
            <a:extLst>
              <a:ext uri="{FF2B5EF4-FFF2-40B4-BE49-F238E27FC236}">
                <a16:creationId xmlns:a16="http://schemas.microsoft.com/office/drawing/2014/main" id="{D2E5970F-CDD5-4282-8C0A-0702DA9E7BAF}"/>
              </a:ext>
            </a:extLst>
          </p:cNvPr>
          <p:cNvSpPr/>
          <p:nvPr/>
        </p:nvSpPr>
        <p:spPr>
          <a:xfrm>
            <a:off x="1274104" y="2040875"/>
            <a:ext cx="226881" cy="67455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 name="Right Brace 18">
            <a:extLst>
              <a:ext uri="{FF2B5EF4-FFF2-40B4-BE49-F238E27FC236}">
                <a16:creationId xmlns:a16="http://schemas.microsoft.com/office/drawing/2014/main" id="{D7FA8314-2090-44F4-9FD7-6C5FEAE4DCE4}"/>
              </a:ext>
            </a:extLst>
          </p:cNvPr>
          <p:cNvSpPr/>
          <p:nvPr/>
        </p:nvSpPr>
        <p:spPr>
          <a:xfrm>
            <a:off x="1279666" y="5430445"/>
            <a:ext cx="215759" cy="7417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C77E7E1-C12A-411F-A0FB-3272AD45941F}"/>
              </a:ext>
            </a:extLst>
          </p:cNvPr>
          <p:cNvCxnSpPr>
            <a:cxnSpLocks/>
          </p:cNvCxnSpPr>
          <p:nvPr/>
        </p:nvCxnSpPr>
        <p:spPr>
          <a:xfrm>
            <a:off x="1274104" y="2919735"/>
            <a:ext cx="0" cy="23100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9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371600" y="1217182"/>
            <a:ext cx="9144000" cy="674550"/>
            <a:chOff x="3129129" y="1121776"/>
            <a:chExt cx="6189792" cy="1171624"/>
          </a:xfrm>
          <a:solidFill>
            <a:schemeClr val="accent5"/>
          </a:solidFill>
        </p:grpSpPr>
        <p:sp>
          <p:nvSpPr>
            <p:cNvPr id="7" name="圆角矩形 78"/>
            <p:cNvSpPr/>
            <p:nvPr/>
          </p:nvSpPr>
          <p:spPr>
            <a:xfrm>
              <a:off x="3129129" y="1121776"/>
              <a:ext cx="6189792"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483693" y="1128962"/>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a16="http://schemas.microsoft.com/office/drawing/2014/main" id="{F552ED89-CCEE-4182-AE0B-613691F69145}"/>
              </a:ext>
            </a:extLst>
          </p:cNvPr>
          <p:cNvPicPr>
            <a:picLocks noChangeAspect="1"/>
          </p:cNvPicPr>
          <p:nvPr/>
        </p:nvPicPr>
        <p:blipFill>
          <a:blip r:embed="rId4"/>
          <a:stretch>
            <a:fillRect/>
          </a:stretch>
        </p:blipFill>
        <p:spPr>
          <a:xfrm>
            <a:off x="2436147" y="2311629"/>
            <a:ext cx="7179335" cy="3936771"/>
          </a:xfrm>
          <a:prstGeom prst="rect">
            <a:avLst/>
          </a:prstGeom>
        </p:spPr>
      </p:pic>
      <p:sp>
        <p:nvSpPr>
          <p:cNvPr id="18" name="Callout: Down Arrow 3">
            <a:extLst>
              <a:ext uri="{FF2B5EF4-FFF2-40B4-BE49-F238E27FC236}">
                <a16:creationId xmlns:a16="http://schemas.microsoft.com/office/drawing/2014/main" id="{A14D08EB-E6B1-4DC3-A1DA-329D33CEA243}"/>
              </a:ext>
            </a:extLst>
          </p:cNvPr>
          <p:cNvSpPr/>
          <p:nvPr/>
        </p:nvSpPr>
        <p:spPr>
          <a:xfrm>
            <a:off x="3726352" y="1916255"/>
            <a:ext cx="4434496" cy="832629"/>
          </a:xfrm>
          <a:prstGeom prst="downArrow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a:latin typeface="Times New Roman" panose="02020603050405020304" pitchFamily="18" charset="0"/>
                <a:cs typeface="Times New Roman" panose="02020603050405020304" pitchFamily="18" charset="0"/>
              </a:rPr>
              <a:t>CẤU TRÚC IF - ELSE</a:t>
            </a:r>
          </a:p>
        </p:txBody>
      </p:sp>
    </p:spTree>
    <p:extLst>
      <p:ext uri="{BB962C8B-B14F-4D97-AF65-F5344CB8AC3E}">
        <p14:creationId xmlns:p14="http://schemas.microsoft.com/office/powerpoint/2010/main" val="55330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066800" y="1148665"/>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78893" y="1060445"/>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a16="http://schemas.microsoft.com/office/drawing/2014/main" id="{91A0D9D6-9CD2-4BA8-998D-371B7617661C}"/>
              </a:ext>
            </a:extLst>
          </p:cNvPr>
          <p:cNvPicPr>
            <a:picLocks noChangeAspect="1"/>
          </p:cNvPicPr>
          <p:nvPr/>
        </p:nvPicPr>
        <p:blipFill>
          <a:blip r:embed="rId4"/>
          <a:stretch>
            <a:fillRect/>
          </a:stretch>
        </p:blipFill>
        <p:spPr>
          <a:xfrm>
            <a:off x="1495348" y="2537601"/>
            <a:ext cx="8451334" cy="3634599"/>
          </a:xfrm>
          <a:prstGeom prst="rect">
            <a:avLst/>
          </a:prstGeom>
        </p:spPr>
      </p:pic>
      <p:sp>
        <p:nvSpPr>
          <p:cNvPr id="18" name="Callout: Down Arrow 3">
            <a:extLst>
              <a:ext uri="{FF2B5EF4-FFF2-40B4-BE49-F238E27FC236}">
                <a16:creationId xmlns:a16="http://schemas.microsoft.com/office/drawing/2014/main" id="{817E1979-4075-4AA2-9903-F3A7C4AE1489}"/>
              </a:ext>
            </a:extLst>
          </p:cNvPr>
          <p:cNvSpPr/>
          <p:nvPr/>
        </p:nvSpPr>
        <p:spPr>
          <a:xfrm>
            <a:off x="3015916" y="2002115"/>
            <a:ext cx="5245768" cy="95565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IF/ELSE LỒNG NHAU</a:t>
            </a:r>
          </a:p>
        </p:txBody>
      </p:sp>
    </p:spTree>
    <p:extLst>
      <p:ext uri="{BB962C8B-B14F-4D97-AF65-F5344CB8AC3E}">
        <p14:creationId xmlns:p14="http://schemas.microsoft.com/office/powerpoint/2010/main" val="130993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605</TotalTime>
  <Words>324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#9Slide02 Noi dung dai</vt:lpstr>
      <vt:lpstr>#9Slide02 Tieu de dai</vt:lpstr>
      <vt:lpstr>#9Slide02 Tieu de rat dai 02</vt:lpstr>
      <vt:lpstr>Arial</vt:lpstr>
      <vt:lpstr>Calibri</vt:lpstr>
      <vt:lpstr>Impact</vt:lpstr>
      <vt:lpstr>Söhne</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44</cp:revision>
  <dcterms:created xsi:type="dcterms:W3CDTF">2020-08-07T13:14:06Z</dcterms:created>
  <dcterms:modified xsi:type="dcterms:W3CDTF">2023-12-16T12:52:12Z</dcterms:modified>
  <cp:category>9Slide.vn</cp:category>
  <cp:contentStatus>9Slide</cp:contentStatus>
</cp:coreProperties>
</file>