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70" r:id="rId3"/>
    <p:sldId id="300" r:id="rId4"/>
    <p:sldId id="306" r:id="rId5"/>
    <p:sldId id="286" r:id="rId6"/>
    <p:sldId id="30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7" autoAdjust="0"/>
  </p:normalViewPr>
  <p:slideViewPr>
    <p:cSldViewPr showGuides="1">
      <p:cViewPr varScale="1">
        <p:scale>
          <a:sx n="83" d="100"/>
          <a:sy n="83" d="100"/>
        </p:scale>
        <p:origin x="686" y="1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12/16/2023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12/16/2023</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12/16/2023</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12/16/2023</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12/16/2023</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12/16/2023</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12/16/2023</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12/16/2023</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a:solidFill>
                  <a:srgbClr val="154A8D"/>
                </a:solidFill>
                <a:latin typeface="#9Slide02 Tieu de rat dai 02" panose="020B0606020202050201" pitchFamily="34" charset="0"/>
              </a:rPr>
              <a:t>C# </a:t>
            </a:r>
            <a:r>
              <a:rPr lang="en-US" sz="6000" dirty="0">
                <a:solidFill>
                  <a:srgbClr val="154A8D"/>
                </a:solidFill>
                <a:latin typeface="#9Slide02 Tieu de rat dai 02" panose="020B0606020202050201" pitchFamily="34" charset="0"/>
              </a:rPr>
              <a:t>Backend</a:t>
            </a:r>
          </a:p>
        </p:txBody>
      </p:sp>
      <p:pic>
        <p:nvPicPr>
          <p:cNvPr id="8" name="Graphic 7">
            <a:extLst>
              <a:ext uri="{FF2B5EF4-FFF2-40B4-BE49-F238E27FC236}">
                <a16:creationId xmlns:a16="http://schemas.microsoft.com/office/drawing/2014/main" id="{E9D76A19-BB08-4BB2-B289-7DDC93C3A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3"/>
          <p:cNvGrpSpPr/>
          <p:nvPr/>
        </p:nvGrpSpPr>
        <p:grpSpPr>
          <a:xfrm>
            <a:off x="195612" y="2743063"/>
            <a:ext cx="1929254" cy="1693831"/>
            <a:chOff x="2553093" y="952901"/>
            <a:chExt cx="2096908" cy="1866900"/>
          </a:xfrm>
        </p:grpSpPr>
        <p:sp>
          <p:nvSpPr>
            <p:cNvPr id="9"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1"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2" name="组合 8"/>
          <p:cNvGrpSpPr/>
          <p:nvPr/>
        </p:nvGrpSpPr>
        <p:grpSpPr>
          <a:xfrm>
            <a:off x="1968486" y="1455999"/>
            <a:ext cx="805150" cy="718592"/>
            <a:chOff x="3262497" y="1084626"/>
            <a:chExt cx="1126854" cy="958123"/>
          </a:xfrm>
        </p:grpSpPr>
        <p:grpSp>
          <p:nvGrpSpPr>
            <p:cNvPr id="13" name="组合 9"/>
            <p:cNvGrpSpPr/>
            <p:nvPr/>
          </p:nvGrpSpPr>
          <p:grpSpPr>
            <a:xfrm>
              <a:off x="3262497" y="1084626"/>
              <a:ext cx="1126854" cy="958123"/>
              <a:chOff x="2892834" y="1141776"/>
              <a:chExt cx="1126854" cy="958123"/>
            </a:xfrm>
          </p:grpSpPr>
          <p:sp>
            <p:nvSpPr>
              <p:cNvPr id="15"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4" name="文本框 11"/>
            <p:cNvSpPr txBox="1"/>
            <p:nvPr/>
          </p:nvSpPr>
          <p:spPr>
            <a:xfrm>
              <a:off x="3266480" y="1209433"/>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7" name="组合 15"/>
          <p:cNvGrpSpPr/>
          <p:nvPr/>
        </p:nvGrpSpPr>
        <p:grpSpPr>
          <a:xfrm>
            <a:off x="1980759" y="3131396"/>
            <a:ext cx="791782" cy="1043247"/>
            <a:chOff x="3155526" y="2335585"/>
            <a:chExt cx="1147961" cy="966191"/>
          </a:xfrm>
        </p:grpSpPr>
        <p:grpSp>
          <p:nvGrpSpPr>
            <p:cNvPr id="18" name="组合 16"/>
            <p:cNvGrpSpPr/>
            <p:nvPr/>
          </p:nvGrpSpPr>
          <p:grpSpPr>
            <a:xfrm>
              <a:off x="3155526" y="2335585"/>
              <a:ext cx="1147961" cy="966191"/>
              <a:chOff x="2785863" y="1141409"/>
              <a:chExt cx="1147961" cy="966191"/>
            </a:xfrm>
          </p:grpSpPr>
          <p:sp>
            <p:nvSpPr>
              <p:cNvPr id="20"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66655" y="2557458"/>
              <a:ext cx="1088129" cy="484574"/>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22" name="组合 22"/>
          <p:cNvGrpSpPr/>
          <p:nvPr/>
        </p:nvGrpSpPr>
        <p:grpSpPr>
          <a:xfrm>
            <a:off x="1969469" y="4252478"/>
            <a:ext cx="750898" cy="718592"/>
            <a:chOff x="3227162" y="3591385"/>
            <a:chExt cx="1089578" cy="958123"/>
          </a:xfrm>
        </p:grpSpPr>
        <p:grpSp>
          <p:nvGrpSpPr>
            <p:cNvPr id="23" name="组合 23"/>
            <p:cNvGrpSpPr/>
            <p:nvPr/>
          </p:nvGrpSpPr>
          <p:grpSpPr>
            <a:xfrm>
              <a:off x="3227162" y="3591385"/>
              <a:ext cx="1089578" cy="958123"/>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4" name="文本框 25"/>
            <p:cNvSpPr txBox="1"/>
            <p:nvPr/>
          </p:nvSpPr>
          <p:spPr>
            <a:xfrm>
              <a:off x="3250771" y="3701112"/>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04</a:t>
              </a:r>
              <a:endParaRPr lang="zh-CN" altLang="en-US" sz="2800">
                <a:solidFill>
                  <a:schemeClr val="bg1"/>
                </a:solidFill>
                <a:latin typeface="Impact" panose="020B0806030902050204" pitchFamily="34" charset="0"/>
              </a:endParaRPr>
            </a:p>
          </p:txBody>
        </p:sp>
      </p:grpSp>
      <p:grpSp>
        <p:nvGrpSpPr>
          <p:cNvPr id="27" name="组合 36"/>
          <p:cNvGrpSpPr/>
          <p:nvPr/>
        </p:nvGrpSpPr>
        <p:grpSpPr>
          <a:xfrm>
            <a:off x="3144689" y="1483185"/>
            <a:ext cx="6428734" cy="675771"/>
            <a:chOff x="4555084" y="1092328"/>
            <a:chExt cx="4697323" cy="1150809"/>
          </a:xfrm>
        </p:grpSpPr>
        <p:pic>
          <p:nvPicPr>
            <p:cNvPr id="28" name="图片 3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29" name="组合 38"/>
            <p:cNvGrpSpPr/>
            <p:nvPr/>
          </p:nvGrpSpPr>
          <p:grpSpPr>
            <a:xfrm>
              <a:off x="4555084" y="1092328"/>
              <a:ext cx="4697323" cy="974451"/>
              <a:chOff x="4555084" y="1092328"/>
              <a:chExt cx="4697323" cy="974451"/>
            </a:xfrm>
          </p:grpSpPr>
          <p:pic>
            <p:nvPicPr>
              <p:cNvPr id="30" name="图片 3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3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2" name="组合 41"/>
          <p:cNvGrpSpPr/>
          <p:nvPr/>
        </p:nvGrpSpPr>
        <p:grpSpPr>
          <a:xfrm>
            <a:off x="3132725" y="3126404"/>
            <a:ext cx="6467699" cy="1133653"/>
            <a:chOff x="4555084" y="2343654"/>
            <a:chExt cx="4697324" cy="1145415"/>
          </a:xfrm>
        </p:grpSpPr>
        <p:pic>
          <p:nvPicPr>
            <p:cNvPr id="33" name="图片 4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34" name="组合 43"/>
            <p:cNvGrpSpPr/>
            <p:nvPr/>
          </p:nvGrpSpPr>
          <p:grpSpPr>
            <a:xfrm>
              <a:off x="4555084" y="2343654"/>
              <a:ext cx="4697324" cy="974451"/>
              <a:chOff x="4555084" y="2343654"/>
              <a:chExt cx="4697324" cy="974451"/>
            </a:xfrm>
          </p:grpSpPr>
          <p:pic>
            <p:nvPicPr>
              <p:cNvPr id="35" name="图片 4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3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2" name="组合 51"/>
          <p:cNvGrpSpPr/>
          <p:nvPr/>
        </p:nvGrpSpPr>
        <p:grpSpPr>
          <a:xfrm>
            <a:off x="3162985" y="4301769"/>
            <a:ext cx="6504672" cy="675771"/>
            <a:chOff x="4555085" y="4807551"/>
            <a:chExt cx="4697322" cy="974450"/>
          </a:xfrm>
        </p:grpSpPr>
        <p:pic>
          <p:nvPicPr>
            <p:cNvPr id="43" name="图片 5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44" name="组合 53"/>
            <p:cNvGrpSpPr/>
            <p:nvPr/>
          </p:nvGrpSpPr>
          <p:grpSpPr>
            <a:xfrm>
              <a:off x="4555085" y="4807551"/>
              <a:ext cx="4697322" cy="974450"/>
              <a:chOff x="4555085" y="4807551"/>
              <a:chExt cx="4697322" cy="974450"/>
            </a:xfrm>
          </p:grpSpPr>
          <p:pic>
            <p:nvPicPr>
              <p:cNvPr id="45" name="图片 5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46" name="圆角矩形 55"/>
              <p:cNvSpPr/>
              <p:nvPr/>
            </p:nvSpPr>
            <p:spPr>
              <a:xfrm>
                <a:off x="4555085"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7" name="组合 56"/>
          <p:cNvGrpSpPr/>
          <p:nvPr/>
        </p:nvGrpSpPr>
        <p:grpSpPr>
          <a:xfrm>
            <a:off x="2613536" y="1440455"/>
            <a:ext cx="752541" cy="3643302"/>
            <a:chOff x="3971019" y="796001"/>
            <a:chExt cx="989404" cy="5338506"/>
          </a:xfrm>
        </p:grpSpPr>
        <p:sp>
          <p:nvSpPr>
            <p:cNvPr id="4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50"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5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56" name="文本框 66"/>
          <p:cNvSpPr txBox="1"/>
          <p:nvPr/>
        </p:nvSpPr>
        <p:spPr>
          <a:xfrm>
            <a:off x="3144687" y="1557327"/>
            <a:ext cx="6314075" cy="523220"/>
          </a:xfrm>
          <a:prstGeom prst="rect">
            <a:avLst/>
          </a:prstGeom>
          <a:noFill/>
        </p:spPr>
        <p:txBody>
          <a:bodyPr wrap="square" rtlCol="0">
            <a:spAutoFit/>
          </a:bodyPr>
          <a:lstStyle/>
          <a:p>
            <a:r>
              <a:rPr lang="en-US" altLang="zh-CN"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Cấu trúc switch - case</a:t>
            </a:r>
            <a:endParaRPr lang="zh-CN" altLang="en-US"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7" name="矩形 96"/>
          <p:cNvSpPr/>
          <p:nvPr/>
        </p:nvSpPr>
        <p:spPr>
          <a:xfrm>
            <a:off x="3139530" y="3313850"/>
            <a:ext cx="6232424" cy="523220"/>
          </a:xfrm>
          <a:prstGeom prst="rect">
            <a:avLst/>
          </a:prstGeom>
        </p:spPr>
        <p:txBody>
          <a:bodyPr wrap="square">
            <a:spAutoFit/>
          </a:bodyP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Handle Exception</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5" name="圆角矩形 34">
            <a:extLst>
              <a:ext uri="{FF2B5EF4-FFF2-40B4-BE49-F238E27FC236}">
                <a16:creationId xmlns:a16="http://schemas.microsoft.com/office/drawing/2014/main" id="{4A98B195-D5E7-4238-B9B0-9E6698C21C3A}"/>
              </a:ext>
            </a:extLst>
          </p:cNvPr>
          <p:cNvSpPr/>
          <p:nvPr/>
        </p:nvSpPr>
        <p:spPr>
          <a:xfrm>
            <a:off x="1980759" y="2286811"/>
            <a:ext cx="736574"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02</a:t>
            </a:r>
            <a:endParaRPr lang="zh-CN" altLang="en-US" sz="2800">
              <a:latin typeface="Impact" panose="020B0806030902050204" pitchFamily="34" charset="0"/>
            </a:endParaRPr>
          </a:p>
        </p:txBody>
      </p:sp>
      <p:grpSp>
        <p:nvGrpSpPr>
          <p:cNvPr id="66" name="组合 51">
            <a:extLst>
              <a:ext uri="{FF2B5EF4-FFF2-40B4-BE49-F238E27FC236}">
                <a16:creationId xmlns:a16="http://schemas.microsoft.com/office/drawing/2014/main" id="{8541760D-945C-4378-82F6-7A5400A5AB52}"/>
              </a:ext>
            </a:extLst>
          </p:cNvPr>
          <p:cNvGrpSpPr/>
          <p:nvPr/>
        </p:nvGrpSpPr>
        <p:grpSpPr>
          <a:xfrm>
            <a:off x="3156058" y="2291078"/>
            <a:ext cx="6007156" cy="718522"/>
            <a:chOff x="4555084" y="4807549"/>
            <a:chExt cx="4361682" cy="974162"/>
          </a:xfrm>
        </p:grpSpPr>
        <p:pic>
          <p:nvPicPr>
            <p:cNvPr id="67"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68"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Enum</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48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 fill="hold"/>
                                        <p:tgtEl>
                                          <p:spTgt spid="8"/>
                                        </p:tgtEl>
                                        <p:attrNameLst>
                                          <p:attrName>ppt_w</p:attrName>
                                        </p:attrNameLst>
                                      </p:cBhvr>
                                      <p:tavLst>
                                        <p:tav tm="0">
                                          <p:val>
                                            <p:fltVal val="0"/>
                                          </p:val>
                                        </p:tav>
                                        <p:tav tm="100000">
                                          <p:val>
                                            <p:strVal val="#ppt_w"/>
                                          </p:val>
                                        </p:tav>
                                      </p:tavLst>
                                    </p:anim>
                                    <p:anim calcmode="lin" valueType="num">
                                      <p:cBhvr>
                                        <p:cTn id="8" dur="100" fill="hold"/>
                                        <p:tgtEl>
                                          <p:spTgt spid="8"/>
                                        </p:tgtEl>
                                        <p:attrNameLst>
                                          <p:attrName>ppt_h</p:attrName>
                                        </p:attrNameLst>
                                      </p:cBhvr>
                                      <p:tavLst>
                                        <p:tav tm="0">
                                          <p:val>
                                            <p:fltVal val="0"/>
                                          </p:val>
                                        </p:tav>
                                        <p:tav tm="100000">
                                          <p:val>
                                            <p:strVal val="#ppt_h"/>
                                          </p:val>
                                        </p:tav>
                                      </p:tavLst>
                                    </p:anim>
                                    <p:animEffect transition="in" filter="fade">
                                      <p:cBhvr>
                                        <p:cTn id="9" dur="100"/>
                                        <p:tgtEl>
                                          <p:spTgt spid="8"/>
                                        </p:tgtEl>
                                      </p:cBhvr>
                                    </p:animEffect>
                                  </p:childTnLst>
                                </p:cTn>
                              </p:par>
                              <p:par>
                                <p:cTn id="10" presetID="6" presetClass="emph" presetSubtype="0" fill="hold" nodeType="withEffect">
                                  <p:stCondLst>
                                    <p:cond delay="100"/>
                                  </p:stCondLst>
                                  <p:childTnLst>
                                    <p:animScale>
                                      <p:cBhvr>
                                        <p:cTn id="11" dur="100" fill="hold"/>
                                        <p:tgtEl>
                                          <p:spTgt spid="8"/>
                                        </p:tgtEl>
                                      </p:cBhvr>
                                      <p:by x="110000" y="110000"/>
                                    </p:animScale>
                                  </p:childTnLst>
                                </p:cTn>
                              </p:par>
                              <p:par>
                                <p:cTn id="12" presetID="6" presetClass="emph" presetSubtype="0" fill="hold" nodeType="withEffect">
                                  <p:stCondLst>
                                    <p:cond delay="200"/>
                                  </p:stCondLst>
                                  <p:childTnLst>
                                    <p:animScale>
                                      <p:cBhvr>
                                        <p:cTn id="13" dur="200" fill="hold"/>
                                        <p:tgtEl>
                                          <p:spTgt spid="8"/>
                                        </p:tgtEl>
                                      </p:cBhvr>
                                      <p:by x="90000" y="90000"/>
                                    </p:animScale>
                                  </p:childTnLst>
                                </p:cTn>
                              </p:par>
                              <p:par>
                                <p:cTn id="14" presetID="6" presetClass="emph" presetSubtype="0" fill="hold" nodeType="withEffect">
                                  <p:stCondLst>
                                    <p:cond delay="400"/>
                                  </p:stCondLst>
                                  <p:childTnLst>
                                    <p:animScale>
                                      <p:cBhvr>
                                        <p:cTn id="15" dur="100" fill="hold"/>
                                        <p:tgtEl>
                                          <p:spTgt spid="8"/>
                                        </p:tgtEl>
                                      </p:cBhvr>
                                      <p:by x="105000" y="105000"/>
                                    </p:animScale>
                                  </p:childTnLst>
                                </p:cTn>
                              </p:par>
                              <p:par>
                                <p:cTn id="16" presetID="6" presetClass="emph" presetSubtype="0" fill="hold" nodeType="withEffect">
                                  <p:stCondLst>
                                    <p:cond delay="500"/>
                                  </p:stCondLst>
                                  <p:childTnLst>
                                    <p:animScale>
                                      <p:cBhvr>
                                        <p:cTn id="17" dur="200" fill="hold"/>
                                        <p:tgtEl>
                                          <p:spTgt spid="8"/>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barn(outHorizontal)">
                                      <p:cBhvr>
                                        <p:cTn id="21" dur="500"/>
                                        <p:tgtEl>
                                          <p:spTgt spid="47"/>
                                        </p:tgtEl>
                                      </p:cBhvr>
                                    </p:animEffect>
                                  </p:childTnLst>
                                </p:cTn>
                              </p:par>
                            </p:childTnLst>
                          </p:cTn>
                        </p:par>
                        <p:par>
                          <p:cTn id="22" fill="hold">
                            <p:stCondLst>
                              <p:cond delay="1200"/>
                            </p:stCondLst>
                            <p:childTnLst>
                              <p:par>
                                <p:cTn id="23" presetID="1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left)">
                                      <p:cBhvr>
                                        <p:cTn id="26" dur="500"/>
                                        <p:tgtEl>
                                          <p:spTgt spid="12"/>
                                        </p:tgtEl>
                                      </p:cBhvr>
                                    </p:animEffect>
                                  </p:childTnLst>
                                </p:cTn>
                              </p:par>
                              <p:par>
                                <p:cTn id="27" presetID="1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ppt_x</p:attrName>
                                        </p:attrNameLst>
                                      </p:cBhvr>
                                      <p:tavLst>
                                        <p:tav tm="0">
                                          <p:val>
                                            <p:strVal val="#ppt_x-#ppt_w*1.125000"/>
                                          </p:val>
                                        </p:tav>
                                        <p:tav tm="100000">
                                          <p:val>
                                            <p:strVal val="#ppt_x"/>
                                          </p:val>
                                        </p:tav>
                                      </p:tavLst>
                                    </p:anim>
                                    <p:animEffect transition="in" filter="wipe(right)">
                                      <p:cBhvr>
                                        <p:cTn id="30" dur="500"/>
                                        <p:tgtEl>
                                          <p:spTgt spid="27"/>
                                        </p:tgtEl>
                                      </p:cBhvr>
                                    </p:animEffect>
                                  </p:childTnLst>
                                </p:cTn>
                              </p:par>
                            </p:childTnLst>
                          </p:cTn>
                        </p:par>
                        <p:par>
                          <p:cTn id="31" fill="hold">
                            <p:stCondLst>
                              <p:cond delay="1700"/>
                            </p:stCondLst>
                            <p:childTnLst>
                              <p:par>
                                <p:cTn id="32" presetID="12" presetClass="entr" presetSubtype="2"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lef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ppt_x</p:attrName>
                                        </p:attrNameLst>
                                      </p:cBhvr>
                                      <p:tavLst>
                                        <p:tav tm="0">
                                          <p:val>
                                            <p:strVal val="#ppt_x-#ppt_w*1.125000"/>
                                          </p:val>
                                        </p:tav>
                                        <p:tav tm="100000">
                                          <p:val>
                                            <p:strVal val="#ppt_x"/>
                                          </p:val>
                                        </p:tav>
                                      </p:tavLst>
                                    </p:anim>
                                    <p:animEffect transition="in" filter="wipe(right)">
                                      <p:cBhvr>
                                        <p:cTn id="39" dur="500"/>
                                        <p:tgtEl>
                                          <p:spTgt spid="32"/>
                                        </p:tgtEl>
                                      </p:cBhvr>
                                    </p:animEffect>
                                  </p:childTnLst>
                                </p:cTn>
                              </p:par>
                            </p:childTnLst>
                          </p:cTn>
                        </p:par>
                        <p:par>
                          <p:cTn id="40" fill="hold">
                            <p:stCondLst>
                              <p:cond delay="2200"/>
                            </p:stCondLst>
                            <p:childTnLst>
                              <p:par>
                                <p:cTn id="41" presetID="12" presetClass="entr" presetSubtype="2"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p:tgtEl>
                                          <p:spTgt spid="22"/>
                                        </p:tgtEl>
                                        <p:attrNameLst>
                                          <p:attrName>ppt_x</p:attrName>
                                        </p:attrNameLst>
                                      </p:cBhvr>
                                      <p:tavLst>
                                        <p:tav tm="0">
                                          <p:val>
                                            <p:strVal val="#ppt_x+#ppt_w*1.125000"/>
                                          </p:val>
                                        </p:tav>
                                        <p:tav tm="100000">
                                          <p:val>
                                            <p:strVal val="#ppt_x"/>
                                          </p:val>
                                        </p:tav>
                                      </p:tavLst>
                                    </p:anim>
                                    <p:animEffect transition="in" filter="wipe(left)">
                                      <p:cBhvr>
                                        <p:cTn id="44" dur="500"/>
                                        <p:tgtEl>
                                          <p:spTgt spid="22"/>
                                        </p:tgtEl>
                                      </p:cBhvr>
                                    </p:animEffect>
                                  </p:childTnLst>
                                </p:cTn>
                              </p:par>
                              <p:par>
                                <p:cTn id="45" presetID="12" presetClass="entr" presetSubtype="8"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p:tgtEl>
                                          <p:spTgt spid="42"/>
                                        </p:tgtEl>
                                        <p:attrNameLst>
                                          <p:attrName>ppt_x</p:attrName>
                                        </p:attrNameLst>
                                      </p:cBhvr>
                                      <p:tavLst>
                                        <p:tav tm="0">
                                          <p:val>
                                            <p:strVal val="#ppt_x-#ppt_w*1.125000"/>
                                          </p:val>
                                        </p:tav>
                                        <p:tav tm="100000">
                                          <p:val>
                                            <p:strVal val="#ppt_x"/>
                                          </p:val>
                                        </p:tav>
                                      </p:tavLst>
                                    </p:anim>
                                    <p:animEffect transition="in" filter="wipe(right)">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762000" y="1279388"/>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Cấu trúc switch - case</a:t>
              </a:r>
              <a:endParaRPr lang="zh-CN" altLang="en-US"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874093" y="1191168"/>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pic>
        <p:nvPicPr>
          <p:cNvPr id="17" name="Picture 16">
            <a:extLst>
              <a:ext uri="{FF2B5EF4-FFF2-40B4-BE49-F238E27FC236}">
                <a16:creationId xmlns:a16="http://schemas.microsoft.com/office/drawing/2014/main" id="{D1249AA3-D68B-489B-A81B-EA40B4CFD662}"/>
              </a:ext>
            </a:extLst>
          </p:cNvPr>
          <p:cNvPicPr>
            <a:picLocks noChangeAspect="1"/>
          </p:cNvPicPr>
          <p:nvPr/>
        </p:nvPicPr>
        <p:blipFill>
          <a:blip r:embed="rId4"/>
          <a:stretch>
            <a:fillRect/>
          </a:stretch>
        </p:blipFill>
        <p:spPr>
          <a:xfrm>
            <a:off x="3615338" y="2508584"/>
            <a:ext cx="3601753" cy="3892216"/>
          </a:xfrm>
          <a:prstGeom prst="rect">
            <a:avLst/>
          </a:prstGeom>
        </p:spPr>
      </p:pic>
      <p:sp>
        <p:nvSpPr>
          <p:cNvPr id="19" name="Arrow: Right 4">
            <a:extLst>
              <a:ext uri="{FF2B5EF4-FFF2-40B4-BE49-F238E27FC236}">
                <a16:creationId xmlns:a16="http://schemas.microsoft.com/office/drawing/2014/main" id="{BDF13D93-7D8E-4A4E-A27E-25F9AD9D85E7}"/>
              </a:ext>
            </a:extLst>
          </p:cNvPr>
          <p:cNvSpPr/>
          <p:nvPr/>
        </p:nvSpPr>
        <p:spPr>
          <a:xfrm>
            <a:off x="998660" y="2104195"/>
            <a:ext cx="2993765" cy="1508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latin typeface="Times New Roman" panose="02020603050405020304" pitchFamily="18" charset="0"/>
                <a:cs typeface="Times New Roman" panose="02020603050405020304" pitchFamily="18" charset="0"/>
              </a:rPr>
              <a:t>truongHop là gí trị đưa vào</a:t>
            </a:r>
          </a:p>
        </p:txBody>
      </p:sp>
      <p:sp>
        <p:nvSpPr>
          <p:cNvPr id="20" name="Arrow: Right 17">
            <a:extLst>
              <a:ext uri="{FF2B5EF4-FFF2-40B4-BE49-F238E27FC236}">
                <a16:creationId xmlns:a16="http://schemas.microsoft.com/office/drawing/2014/main" id="{C147F25F-09CB-4BA3-82AC-35E84EA9F6CE}"/>
              </a:ext>
            </a:extLst>
          </p:cNvPr>
          <p:cNvSpPr/>
          <p:nvPr/>
        </p:nvSpPr>
        <p:spPr>
          <a:xfrm>
            <a:off x="998658" y="4517405"/>
            <a:ext cx="2993765" cy="1508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latin typeface="Times New Roman" panose="02020603050405020304" pitchFamily="18" charset="0"/>
                <a:cs typeface="Times New Roman" panose="02020603050405020304" pitchFamily="18" charset="0"/>
              </a:rPr>
              <a:t>break: thoát khỏi cấu trúc switch</a:t>
            </a:r>
          </a:p>
        </p:txBody>
      </p:sp>
      <p:sp>
        <p:nvSpPr>
          <p:cNvPr id="21" name="Arrow: Left 5">
            <a:extLst>
              <a:ext uri="{FF2B5EF4-FFF2-40B4-BE49-F238E27FC236}">
                <a16:creationId xmlns:a16="http://schemas.microsoft.com/office/drawing/2014/main" id="{49FBECF8-A763-4083-833C-D601D3532E37}"/>
              </a:ext>
            </a:extLst>
          </p:cNvPr>
          <p:cNvSpPr/>
          <p:nvPr/>
        </p:nvSpPr>
        <p:spPr>
          <a:xfrm>
            <a:off x="6867167" y="4909291"/>
            <a:ext cx="2966602" cy="12915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latin typeface="Times New Roman" panose="02020603050405020304" pitchFamily="18" charset="0"/>
                <a:cs typeface="Times New Roman" panose="02020603050405020304" pitchFamily="18" charset="0"/>
              </a:rPr>
              <a:t>Default: trường hợp không thỏa mãn case nào</a:t>
            </a:r>
          </a:p>
        </p:txBody>
      </p:sp>
      <p:sp>
        <p:nvSpPr>
          <p:cNvPr id="22" name="Arrow: Left 19">
            <a:extLst>
              <a:ext uri="{FF2B5EF4-FFF2-40B4-BE49-F238E27FC236}">
                <a16:creationId xmlns:a16="http://schemas.microsoft.com/office/drawing/2014/main" id="{41931561-568C-4B23-BF49-75F355022036}"/>
              </a:ext>
            </a:extLst>
          </p:cNvPr>
          <p:cNvSpPr/>
          <p:nvPr/>
        </p:nvSpPr>
        <p:spPr>
          <a:xfrm>
            <a:off x="6867167" y="2883614"/>
            <a:ext cx="2966602" cy="12915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latin typeface="Times New Roman" panose="02020603050405020304" pitchFamily="18" charset="0"/>
                <a:cs typeface="Times New Roman" panose="02020603050405020304" pitchFamily="18" charset="0"/>
              </a:rPr>
              <a:t>Case: là giá trị của biến truongHop</a:t>
            </a:r>
          </a:p>
        </p:txBody>
      </p:sp>
    </p:spTree>
    <p:extLst>
      <p:ext uri="{BB962C8B-B14F-4D97-AF65-F5344CB8AC3E}">
        <p14:creationId xmlns:p14="http://schemas.microsoft.com/office/powerpoint/2010/main" val="63781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Enum trong C#</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381000" y="1963839"/>
            <a:ext cx="11201400" cy="1631216"/>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Trong C#, </a:t>
            </a:r>
            <a:r>
              <a:rPr lang="vi-VN" sz="2000" b="1">
                <a:solidFill>
                  <a:srgbClr val="FF0000"/>
                </a:solidFill>
                <a:latin typeface="Times New Roman" panose="02020603050405020304" pitchFamily="18" charset="0"/>
                <a:cs typeface="Times New Roman" panose="02020603050405020304" pitchFamily="18" charset="0"/>
              </a:rPr>
              <a:t>enum</a:t>
            </a:r>
            <a:r>
              <a:rPr lang="vi-VN" sz="2000">
                <a:latin typeface="Times New Roman" panose="02020603050405020304" pitchFamily="18" charset="0"/>
                <a:cs typeface="Times New Roman" panose="02020603050405020304" pitchFamily="18" charset="0"/>
              </a:rPr>
              <a:t> là một kiểu dữ liệu đặc biệt được sử dụng để định nghĩa một tập hợp các hằng số có tên. enum cho phép bạn đặt tên cho các giá trị hằng số để dễ dàng đọc và sử dụng trong mã của mình.</a:t>
            </a:r>
            <a:r>
              <a:rPr lang="en-US" sz="2000">
                <a:latin typeface="Times New Roman" panose="02020603050405020304" pitchFamily="18" charset="0"/>
                <a:cs typeface="Times New Roman" panose="02020603050405020304" pitchFamily="18" charset="0"/>
              </a:rPr>
              <a:t> </a:t>
            </a:r>
            <a:r>
              <a:rPr lang="vi-VN" sz="2000" b="1">
                <a:solidFill>
                  <a:srgbClr val="FF0000"/>
                </a:solidFill>
                <a:latin typeface="Times New Roman" panose="02020603050405020304" pitchFamily="18" charset="0"/>
                <a:cs typeface="Times New Roman" panose="02020603050405020304" pitchFamily="18" charset="0"/>
              </a:rPr>
              <a:t>enum</a:t>
            </a:r>
            <a:r>
              <a:rPr lang="vi-VN" sz="2000">
                <a:latin typeface="Times New Roman" panose="02020603050405020304" pitchFamily="18" charset="0"/>
                <a:cs typeface="Times New Roman" panose="02020603050405020304" pitchFamily="18" charset="0"/>
              </a:rPr>
              <a:t> làm cho mã của bạn trở nên dễ đọc và dễ hiểu hơn khi bạn sử dụng các hằng số cố định và không cần phải nhớ giá trị cụ thể của chúng.</a:t>
            </a: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Khi không gán giá trị thì giá trị trong 1 </a:t>
            </a:r>
            <a:r>
              <a:rPr lang="en-US" sz="2000" b="1">
                <a:solidFill>
                  <a:srgbClr val="FF0000"/>
                </a:solidFill>
                <a:latin typeface="Times New Roman" panose="02020603050405020304" pitchFamily="18" charset="0"/>
                <a:cs typeface="Times New Roman" panose="02020603050405020304" pitchFamily="18" charset="0"/>
              </a:rPr>
              <a:t>enum</a:t>
            </a:r>
            <a:r>
              <a:rPr lang="en-US" sz="2000">
                <a:latin typeface="Times New Roman" panose="02020603050405020304" pitchFamily="18" charset="0"/>
                <a:cs typeface="Times New Roman" panose="02020603050405020304" pitchFamily="18" charset="0"/>
              </a:rPr>
              <a:t> mặc định bắt đầu từ 0.</a:t>
            </a:r>
            <a:endParaRPr lang="en-US" sz="20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B6020006-3493-C049-AE45-44545D956E9F}"/>
              </a:ext>
            </a:extLst>
          </p:cNvPr>
          <p:cNvPicPr>
            <a:picLocks noChangeAspect="1"/>
          </p:cNvPicPr>
          <p:nvPr/>
        </p:nvPicPr>
        <p:blipFill rotWithShape="1">
          <a:blip r:embed="rId4"/>
          <a:srcRect r="67692"/>
          <a:stretch/>
        </p:blipFill>
        <p:spPr>
          <a:xfrm>
            <a:off x="2999059" y="3691685"/>
            <a:ext cx="2473084" cy="2572096"/>
          </a:xfrm>
          <a:prstGeom prst="rect">
            <a:avLst/>
          </a:prstGeom>
        </p:spPr>
      </p:pic>
      <p:pic>
        <p:nvPicPr>
          <p:cNvPr id="23" name="Picture 22">
            <a:extLst>
              <a:ext uri="{FF2B5EF4-FFF2-40B4-BE49-F238E27FC236}">
                <a16:creationId xmlns:a16="http://schemas.microsoft.com/office/drawing/2014/main" id="{043FD8FC-C860-53B5-45F4-3AE2630C9F5F}"/>
              </a:ext>
            </a:extLst>
          </p:cNvPr>
          <p:cNvPicPr>
            <a:picLocks noChangeAspect="1"/>
          </p:cNvPicPr>
          <p:nvPr/>
        </p:nvPicPr>
        <p:blipFill>
          <a:blip r:embed="rId5"/>
          <a:stretch>
            <a:fillRect/>
          </a:stretch>
        </p:blipFill>
        <p:spPr>
          <a:xfrm>
            <a:off x="6934200" y="3669430"/>
            <a:ext cx="2559201" cy="2559201"/>
          </a:xfrm>
          <a:prstGeom prst="rect">
            <a:avLst/>
          </a:prstGeom>
        </p:spPr>
      </p:pic>
    </p:spTree>
    <p:extLst>
      <p:ext uri="{BB962C8B-B14F-4D97-AF65-F5344CB8AC3E}">
        <p14:creationId xmlns:p14="http://schemas.microsoft.com/office/powerpoint/2010/main" val="72121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1"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03</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Exception và Handle exception</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609600" y="1963839"/>
            <a:ext cx="11125200" cy="1015663"/>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Trong C#, Exception (ngoại lệ) là một cơ chế cho phép bạn xử lý các tình huống bất thường xảy ra trong quá trình thực thi chương trình. Khi một lỗi xảy ra, một đối tượng Exception sẽ được tạo ra để diễn đạt thông tin về lỗi đó và thông tin đi kèm.</a:t>
            </a:r>
            <a:endParaRPr lang="en-US" sz="2000"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6F47394F-3B14-4D8C-37A3-0F1D117655B0}"/>
              </a:ext>
            </a:extLst>
          </p:cNvPr>
          <p:cNvPicPr>
            <a:picLocks noChangeAspect="1"/>
          </p:cNvPicPr>
          <p:nvPr/>
        </p:nvPicPr>
        <p:blipFill>
          <a:blip r:embed="rId4"/>
          <a:stretch>
            <a:fillRect/>
          </a:stretch>
        </p:blipFill>
        <p:spPr>
          <a:xfrm>
            <a:off x="762000" y="3141177"/>
            <a:ext cx="8369301" cy="2593131"/>
          </a:xfrm>
          <a:prstGeom prst="rect">
            <a:avLst/>
          </a:prstGeom>
        </p:spPr>
      </p:pic>
    </p:spTree>
    <p:extLst>
      <p:ext uri="{BB962C8B-B14F-4D97-AF65-F5344CB8AC3E}">
        <p14:creationId xmlns:p14="http://schemas.microsoft.com/office/powerpoint/2010/main" val="385122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1"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03</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Exception và Handle exception</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1415653" y="2452764"/>
            <a:ext cx="8228711" cy="1323439"/>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Một số cách xử lý ngoại lệ</a:t>
            </a: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Sử dụng try – catch</a:t>
            </a: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Sử dụng try – catch – final</a:t>
            </a: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Sử dụng try – catch – final để xử lý ngoại lệ và log lại thông tin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356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702</TotalTime>
  <Words>268</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#9Slide02 Noi dung dai</vt:lpstr>
      <vt:lpstr>#9Slide02 Tieu de dai</vt:lpstr>
      <vt:lpstr>#9Slide02 Tieu de rat dai 02</vt:lpstr>
      <vt:lpstr>Arial</vt:lpstr>
      <vt:lpstr>Calibri</vt:lpstr>
      <vt:lpstr>Impact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Tran Ngoc Tu</cp:lastModifiedBy>
  <cp:revision>57</cp:revision>
  <dcterms:created xsi:type="dcterms:W3CDTF">2020-08-07T13:14:06Z</dcterms:created>
  <dcterms:modified xsi:type="dcterms:W3CDTF">2023-12-16T14:32:35Z</dcterms:modified>
  <cp:category>9Slide.vn</cp:category>
  <cp:contentStatus>9Slide</cp:contentStatus>
</cp:coreProperties>
</file>