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0" r:id="rId3"/>
    <p:sldId id="306" r:id="rId4"/>
    <p:sldId id="286" r:id="rId5"/>
    <p:sldId id="307" r:id="rId6"/>
    <p:sldId id="308" r:id="rId7"/>
    <p:sldId id="309" r:id="rId8"/>
    <p:sldId id="310" r:id="rId9"/>
    <p:sldId id="311" r:id="rId10"/>
    <p:sldId id="313" r:id="rId11"/>
    <p:sldId id="314" r:id="rId12"/>
    <p:sldId id="315" r:id="rId13"/>
    <p:sldId id="316" r:id="rId14"/>
    <p:sldId id="317" r:id="rId15"/>
    <p:sldId id="318" r:id="rId16"/>
    <p:sldId id="319" r:id="rId17"/>
    <p:sldId id="320" r:id="rId18"/>
    <p:sldId id="321" r:id="rId19"/>
    <p:sldId id="32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927" autoAdjust="0"/>
  </p:normalViewPr>
  <p:slideViewPr>
    <p:cSldViewPr showGuides="1">
      <p:cViewPr varScale="1">
        <p:scale>
          <a:sx n="83" d="100"/>
          <a:sy n="83" d="100"/>
        </p:scale>
        <p:origin x="686" y="-3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0CA23-529A-4EF8-8223-71670FB2E6B0}" type="datetimeFigureOut">
              <a:rPr lang="en-US" smtClean="0"/>
              <a:t>12/26/2023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B3AC1-31BD-4489-AD65-1880DF521EC4}" type="slidenum">
              <a:rPr lang="en-US" smtClean="0"/>
              <a:t>‹#›</a:t>
            </a:fld>
            <a:endParaRPr lang="en-US"/>
          </a:p>
        </p:txBody>
      </p:sp>
    </p:spTree>
    <p:extLst>
      <p:ext uri="{BB962C8B-B14F-4D97-AF65-F5344CB8AC3E}">
        <p14:creationId xmlns:p14="http://schemas.microsoft.com/office/powerpoint/2010/main" val="37111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4DA77-0714-4226-8456-DE0FB00C8765}"/>
              </a:ext>
            </a:extLst>
          </p:cNvPr>
          <p:cNvSpPr>
            <a:spLocks noGrp="1"/>
          </p:cNvSpPr>
          <p:nvPr>
            <p:ph type="dt" sz="half" idx="10"/>
          </p:nvPr>
        </p:nvSpPr>
        <p:spPr/>
        <p:txBody>
          <a:bodyPr/>
          <a:lstStyle/>
          <a:p>
            <a:fld id="{E69B9EE9-F3BF-4B40-83E7-C9BC68FDDB0E}" type="datetimeFigureOut">
              <a:rPr lang="en-US" smtClean="0"/>
              <a:t>12/26/2023</a:t>
            </a:fld>
            <a:endParaRPr lang="en-US"/>
          </a:p>
        </p:txBody>
      </p:sp>
      <p:sp>
        <p:nvSpPr>
          <p:cNvPr id="3" name="Footer Placeholder 2">
            <a:extLst>
              <a:ext uri="{FF2B5EF4-FFF2-40B4-BE49-F238E27FC236}">
                <a16:creationId xmlns:a16="http://schemas.microsoft.com/office/drawing/2014/main"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1B435-934F-44C4-8F1B-EC379BCB0879}"/>
              </a:ext>
            </a:extLst>
          </p:cNvPr>
          <p:cNvSpPr>
            <a:spLocks noGrp="1"/>
          </p:cNvSpPr>
          <p:nvPr>
            <p:ph type="dt" sz="half" idx="10"/>
          </p:nvPr>
        </p:nvSpPr>
        <p:spPr/>
        <p:txBody>
          <a:bodyPr/>
          <a:lstStyle/>
          <a:p>
            <a:fld id="{E69B9EE9-F3BF-4B40-83E7-C9BC68FDDB0E}" type="datetimeFigureOut">
              <a:rPr lang="en-US" smtClean="0"/>
              <a:t>12/26/2023</a:t>
            </a:fld>
            <a:endParaRPr lang="en-US"/>
          </a:p>
        </p:txBody>
      </p:sp>
      <p:sp>
        <p:nvSpPr>
          <p:cNvPr id="4" name="Footer Placeholder 3">
            <a:extLst>
              <a:ext uri="{FF2B5EF4-FFF2-40B4-BE49-F238E27FC236}">
                <a16:creationId xmlns:a16="http://schemas.microsoft.com/office/drawing/2014/main"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32F55C-8EFE-4A66-9DB3-D0CB88777B6B}"/>
              </a:ext>
            </a:extLst>
          </p:cNvPr>
          <p:cNvSpPr>
            <a:spLocks noGrp="1"/>
          </p:cNvSpPr>
          <p:nvPr>
            <p:ph type="dt" sz="half" idx="10"/>
          </p:nvPr>
        </p:nvSpPr>
        <p:spPr/>
        <p:txBody>
          <a:bodyPr/>
          <a:lstStyle/>
          <a:p>
            <a:fld id="{E69B9EE9-F3BF-4B40-83E7-C9BC68FDDB0E}" type="datetimeFigureOut">
              <a:rPr lang="en-US" smtClean="0"/>
              <a:t>12/26/2023</a:t>
            </a:fld>
            <a:endParaRPr lang="en-US"/>
          </a:p>
        </p:txBody>
      </p:sp>
      <p:sp>
        <p:nvSpPr>
          <p:cNvPr id="5" name="Footer Placeholder 4">
            <a:extLst>
              <a:ext uri="{FF2B5EF4-FFF2-40B4-BE49-F238E27FC236}">
                <a16:creationId xmlns:a16="http://schemas.microsoft.com/office/drawing/2014/main"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CF1DA-3491-456F-B971-C43EFCD2163E}"/>
              </a:ext>
            </a:extLst>
          </p:cNvPr>
          <p:cNvSpPr>
            <a:spLocks noGrp="1"/>
          </p:cNvSpPr>
          <p:nvPr>
            <p:ph type="dt" sz="half" idx="10"/>
          </p:nvPr>
        </p:nvSpPr>
        <p:spPr/>
        <p:txBody>
          <a:bodyPr/>
          <a:lstStyle/>
          <a:p>
            <a:fld id="{E69B9EE9-F3BF-4B40-83E7-C9BC68FDDB0E}" type="datetimeFigureOut">
              <a:rPr lang="en-US" smtClean="0"/>
              <a:t>12/26/2023</a:t>
            </a:fld>
            <a:endParaRPr lang="en-US"/>
          </a:p>
        </p:txBody>
      </p:sp>
      <p:sp>
        <p:nvSpPr>
          <p:cNvPr id="6" name="Footer Placeholder 5">
            <a:extLst>
              <a:ext uri="{FF2B5EF4-FFF2-40B4-BE49-F238E27FC236}">
                <a16:creationId xmlns:a16="http://schemas.microsoft.com/office/drawing/2014/main"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A630-F12E-492E-A3AD-AE8A23606B49}"/>
              </a:ext>
            </a:extLst>
          </p:cNvPr>
          <p:cNvSpPr>
            <a:spLocks noGrp="1"/>
          </p:cNvSpPr>
          <p:nvPr>
            <p:ph type="dt" sz="half" idx="10"/>
          </p:nvPr>
        </p:nvSpPr>
        <p:spPr/>
        <p:txBody>
          <a:bodyPr/>
          <a:lstStyle/>
          <a:p>
            <a:fld id="{E69B9EE9-F3BF-4B40-83E7-C9BC68FDDB0E}" type="datetimeFigureOut">
              <a:rPr lang="en-US" smtClean="0"/>
              <a:t>12/26/2023</a:t>
            </a:fld>
            <a:endParaRPr lang="en-US"/>
          </a:p>
        </p:txBody>
      </p:sp>
      <p:sp>
        <p:nvSpPr>
          <p:cNvPr id="5" name="Footer Placeholder 4">
            <a:extLst>
              <a:ext uri="{FF2B5EF4-FFF2-40B4-BE49-F238E27FC236}">
                <a16:creationId xmlns:a16="http://schemas.microsoft.com/office/drawing/2014/main"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ECD319-65C0-4D9E-8CC8-C9F4B7BAB83C}"/>
              </a:ext>
            </a:extLst>
          </p:cNvPr>
          <p:cNvSpPr>
            <a:spLocks noGrp="1"/>
          </p:cNvSpPr>
          <p:nvPr>
            <p:ph type="dt" sz="half" idx="10"/>
          </p:nvPr>
        </p:nvSpPr>
        <p:spPr/>
        <p:txBody>
          <a:bodyPr/>
          <a:lstStyle/>
          <a:p>
            <a:fld id="{E69B9EE9-F3BF-4B40-83E7-C9BC68FDDB0E}" type="datetimeFigureOut">
              <a:rPr lang="en-US" smtClean="0"/>
              <a:t>12/26/2023</a:t>
            </a:fld>
            <a:endParaRPr lang="en-US"/>
          </a:p>
        </p:txBody>
      </p:sp>
      <p:sp>
        <p:nvSpPr>
          <p:cNvPr id="6" name="Footer Placeholder 5">
            <a:extLst>
              <a:ext uri="{FF2B5EF4-FFF2-40B4-BE49-F238E27FC236}">
                <a16:creationId xmlns:a16="http://schemas.microsoft.com/office/drawing/2014/main"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12/26/2023</a:t>
            </a:fld>
            <a:endParaRPr lang="en-US"/>
          </a:p>
        </p:txBody>
      </p:sp>
      <p:sp>
        <p:nvSpPr>
          <p:cNvPr id="5" name="Footer Placeholder 4">
            <a:extLst>
              <a:ext uri="{FF2B5EF4-FFF2-40B4-BE49-F238E27FC236}">
                <a16:creationId xmlns:a16="http://schemas.microsoft.com/office/drawing/2014/main"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7150BC6-8183-438E-9FC3-E7389576DD78}"/>
              </a:ext>
            </a:extLst>
          </p:cNvPr>
          <p:cNvSpPr txBox="1"/>
          <p:nvPr/>
        </p:nvSpPr>
        <p:spPr>
          <a:xfrm>
            <a:off x="1676400" y="2819400"/>
            <a:ext cx="8915400" cy="923330"/>
          </a:xfrm>
          <a:prstGeom prst="rect">
            <a:avLst/>
          </a:prstGeom>
          <a:noFill/>
        </p:spPr>
        <p:txBody>
          <a:bodyPr wrap="square" lIns="0" tIns="0" rIns="0" bIns="0" rtlCol="0">
            <a:spAutoFit/>
          </a:bodyPr>
          <a:lstStyle/>
          <a:p>
            <a:pPr algn="l"/>
            <a:r>
              <a:rPr lang="en-US" sz="6000">
                <a:solidFill>
                  <a:srgbClr val="154A8D"/>
                </a:solidFill>
                <a:latin typeface="#9Slide02 Tieu de rat dai 02" panose="020B0606020202050201" pitchFamily="34" charset="0"/>
              </a:rPr>
              <a:t>C# </a:t>
            </a:r>
            <a:r>
              <a:rPr lang="en-US" sz="6000" dirty="0">
                <a:solidFill>
                  <a:srgbClr val="154A8D"/>
                </a:solidFill>
                <a:latin typeface="#9Slide02 Tieu de rat dai 02" panose="020B0606020202050201" pitchFamily="34" charset="0"/>
              </a:rPr>
              <a:t>Backend</a:t>
            </a:r>
          </a:p>
        </p:txBody>
      </p:sp>
      <p:pic>
        <p:nvPicPr>
          <p:cNvPr id="8" name="Graphic 7">
            <a:extLst>
              <a:ext uri="{FF2B5EF4-FFF2-40B4-BE49-F238E27FC236}">
                <a16:creationId xmlns:a16="http://schemas.microsoft.com/office/drawing/2014/main" id="{E9D76A19-BB08-4BB2-B289-7DDC93C3AE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23872" y="914400"/>
            <a:ext cx="7445124" cy="50292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Tree>
    <p:extLst>
      <p:ext uri="{BB962C8B-B14F-4D97-AF65-F5344CB8AC3E}">
        <p14:creationId xmlns:p14="http://schemas.microsoft.com/office/powerpoint/2010/main" val="28170795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Dictionary và các phương thức</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609600" y="2091030"/>
            <a:ext cx="11125199" cy="1631216"/>
          </a:xfrm>
          <a:prstGeom prst="rect">
            <a:avLst/>
          </a:prstGeom>
          <a:solidFill>
            <a:schemeClr val="bg1"/>
          </a:solid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Trong C#, </a:t>
            </a:r>
            <a:r>
              <a:rPr lang="vi-VN" sz="2000" b="1">
                <a:latin typeface="Times New Roman" panose="02020603050405020304" pitchFamily="18" charset="0"/>
                <a:cs typeface="Times New Roman" panose="02020603050405020304" pitchFamily="18" charset="0"/>
              </a:rPr>
              <a:t>Dictionary&lt;TKey, TValue&gt; </a:t>
            </a:r>
            <a:r>
              <a:rPr lang="vi-VN" sz="2000">
                <a:latin typeface="Times New Roman" panose="02020603050405020304" pitchFamily="18" charset="0"/>
                <a:cs typeface="Times New Roman" panose="02020603050405020304" pitchFamily="18" charset="0"/>
              </a:rPr>
              <a:t>là một cấu trúc dữ liệu trong System.Collections.Generic cho phép bạn lưu trữ các cặp key-value không có thứ tự. Mỗi phần tử trong Dictionary được biểu diễn bằng một cặp key và value tương ứng.</a:t>
            </a:r>
          </a:p>
          <a:p>
            <a:pPr algn="just"/>
            <a:r>
              <a:rPr lang="vi-VN" sz="2000" b="1">
                <a:latin typeface="Times New Roman" panose="02020603050405020304" pitchFamily="18" charset="0"/>
                <a:cs typeface="Times New Roman" panose="02020603050405020304" pitchFamily="18" charset="0"/>
              </a:rPr>
              <a:t>TKey</a:t>
            </a:r>
            <a:r>
              <a:rPr lang="vi-VN" sz="2000">
                <a:latin typeface="Times New Roman" panose="02020603050405020304" pitchFamily="18" charset="0"/>
                <a:cs typeface="Times New Roman" panose="02020603050405020304" pitchFamily="18" charset="0"/>
              </a:rPr>
              <a:t>: Là kiểu dữ liệu của key (khóa) trong Dictionary.</a:t>
            </a:r>
          </a:p>
          <a:p>
            <a:pPr algn="just"/>
            <a:r>
              <a:rPr lang="vi-VN" sz="2000" b="1">
                <a:latin typeface="Times New Roman" panose="02020603050405020304" pitchFamily="18" charset="0"/>
                <a:cs typeface="Times New Roman" panose="02020603050405020304" pitchFamily="18" charset="0"/>
              </a:rPr>
              <a:t>TValue</a:t>
            </a:r>
            <a:r>
              <a:rPr lang="vi-VN" sz="2000">
                <a:latin typeface="Times New Roman" panose="02020603050405020304" pitchFamily="18" charset="0"/>
                <a:cs typeface="Times New Roman" panose="02020603050405020304" pitchFamily="18" charset="0"/>
              </a:rPr>
              <a:t>: Là kiểu dữ liệu của value (giá trị) trong Dictionary.</a:t>
            </a: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4B6C509-A4C0-4069-16F5-2180309B566F}"/>
              </a:ext>
            </a:extLst>
          </p:cNvPr>
          <p:cNvPicPr>
            <a:picLocks noChangeAspect="1"/>
          </p:cNvPicPr>
          <p:nvPr/>
        </p:nvPicPr>
        <p:blipFill rotWithShape="1">
          <a:blip r:embed="rId4"/>
          <a:srcRect t="7315"/>
          <a:stretch/>
        </p:blipFill>
        <p:spPr>
          <a:xfrm>
            <a:off x="685800" y="3963644"/>
            <a:ext cx="10435880" cy="2589555"/>
          </a:xfrm>
          <a:prstGeom prst="rect">
            <a:avLst/>
          </a:prstGeom>
        </p:spPr>
      </p:pic>
    </p:spTree>
    <p:extLst>
      <p:ext uri="{BB962C8B-B14F-4D97-AF65-F5344CB8AC3E}">
        <p14:creationId xmlns:p14="http://schemas.microsoft.com/office/powerpoint/2010/main" val="420391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Dictionary và các phương thức</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21" name="Picture 20">
            <a:extLst>
              <a:ext uri="{FF2B5EF4-FFF2-40B4-BE49-F238E27FC236}">
                <a16:creationId xmlns:a16="http://schemas.microsoft.com/office/drawing/2014/main" id="{BE1E5224-32DC-7A34-A1F1-0A21308895E7}"/>
              </a:ext>
            </a:extLst>
          </p:cNvPr>
          <p:cNvPicPr>
            <a:picLocks noChangeAspect="1"/>
          </p:cNvPicPr>
          <p:nvPr/>
        </p:nvPicPr>
        <p:blipFill rotWithShape="1">
          <a:blip r:embed="rId4"/>
          <a:srcRect r="802" b="18746"/>
          <a:stretch/>
        </p:blipFill>
        <p:spPr>
          <a:xfrm>
            <a:off x="2384629" y="2017845"/>
            <a:ext cx="7647294" cy="4619430"/>
          </a:xfrm>
          <a:prstGeom prst="rect">
            <a:avLst/>
          </a:prstGeom>
        </p:spPr>
      </p:pic>
    </p:spTree>
    <p:extLst>
      <p:ext uri="{BB962C8B-B14F-4D97-AF65-F5344CB8AC3E}">
        <p14:creationId xmlns:p14="http://schemas.microsoft.com/office/powerpoint/2010/main" val="156549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Dictionary và các phương thức</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a:extLst>
              <a:ext uri="{FF2B5EF4-FFF2-40B4-BE49-F238E27FC236}">
                <a16:creationId xmlns:a16="http://schemas.microsoft.com/office/drawing/2014/main" id="{C716BA0D-95F1-7200-10E6-DD189B3FEA5E}"/>
              </a:ext>
            </a:extLst>
          </p:cNvPr>
          <p:cNvPicPr>
            <a:picLocks noChangeAspect="1"/>
          </p:cNvPicPr>
          <p:nvPr/>
        </p:nvPicPr>
        <p:blipFill rotWithShape="1">
          <a:blip r:embed="rId4"/>
          <a:srcRect r="32963" b="24173"/>
          <a:stretch/>
        </p:blipFill>
        <p:spPr>
          <a:xfrm>
            <a:off x="548866" y="2087654"/>
            <a:ext cx="5224831" cy="4532067"/>
          </a:xfrm>
          <a:prstGeom prst="rect">
            <a:avLst/>
          </a:prstGeom>
        </p:spPr>
      </p:pic>
      <p:pic>
        <p:nvPicPr>
          <p:cNvPr id="18" name="Picture 17">
            <a:extLst>
              <a:ext uri="{FF2B5EF4-FFF2-40B4-BE49-F238E27FC236}">
                <a16:creationId xmlns:a16="http://schemas.microsoft.com/office/drawing/2014/main" id="{8636E9A4-5C3C-8A2A-6B6A-6A3BFF5F7B03}"/>
              </a:ext>
            </a:extLst>
          </p:cNvPr>
          <p:cNvPicPr>
            <a:picLocks noChangeAspect="1"/>
          </p:cNvPicPr>
          <p:nvPr/>
        </p:nvPicPr>
        <p:blipFill rotWithShape="1">
          <a:blip r:embed="rId4"/>
          <a:srcRect t="75861" r="35073" b="-1300"/>
          <a:stretch/>
        </p:blipFill>
        <p:spPr>
          <a:xfrm>
            <a:off x="6396453" y="2114943"/>
            <a:ext cx="5057550" cy="1519649"/>
          </a:xfrm>
          <a:prstGeom prst="rect">
            <a:avLst/>
          </a:prstGeom>
        </p:spPr>
      </p:pic>
    </p:spTree>
    <p:extLst>
      <p:ext uri="{BB962C8B-B14F-4D97-AF65-F5344CB8AC3E}">
        <p14:creationId xmlns:p14="http://schemas.microsoft.com/office/powerpoint/2010/main" val="170955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Extension Method (Phương thức mở rộng) </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457200" y="2035121"/>
            <a:ext cx="11277600" cy="1015663"/>
          </a:xfrm>
          <a:prstGeom prst="rect">
            <a:avLst/>
          </a:prstGeom>
          <a:solidFill>
            <a:schemeClr val="bg1"/>
          </a:solidFill>
        </p:spPr>
        <p:txBody>
          <a:bodyPr wrap="square" rtlCol="0">
            <a:spAutoFit/>
          </a:bodyPr>
          <a:lstStyle/>
          <a:p>
            <a:pPr algn="just"/>
            <a:r>
              <a:rPr lang="vi-VN" sz="2000" b="1" i="0">
                <a:solidFill>
                  <a:srgbClr val="374151"/>
                </a:solidFill>
                <a:effectLst/>
                <a:latin typeface="Söhne"/>
              </a:rPr>
              <a:t>Extension methods </a:t>
            </a:r>
            <a:r>
              <a:rPr lang="vi-VN" sz="2000" b="0" i="0">
                <a:solidFill>
                  <a:srgbClr val="374151"/>
                </a:solidFill>
                <a:effectLst/>
                <a:latin typeface="Söhne"/>
              </a:rPr>
              <a:t>trong C# cho phép bạn thêm các phương thức mới vào một lớp đã tồn tại mà không cần phải thay đổi mã nguồn của lớp đó. Điều này cho phép mở rộng chức năng của các lớp có sẵn trong .NET Framework hoặc tự định nghĩa, ngay cả khi bạn không có quyền truy cập vào mã nguồn của chúng.</a:t>
            </a: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03E259F-B284-95E0-9172-2E2F47DE5F33}"/>
              </a:ext>
            </a:extLst>
          </p:cNvPr>
          <p:cNvPicPr>
            <a:picLocks noChangeAspect="1"/>
          </p:cNvPicPr>
          <p:nvPr/>
        </p:nvPicPr>
        <p:blipFill>
          <a:blip r:embed="rId4"/>
          <a:stretch>
            <a:fillRect/>
          </a:stretch>
        </p:blipFill>
        <p:spPr>
          <a:xfrm>
            <a:off x="295564" y="3003121"/>
            <a:ext cx="6248904" cy="3704884"/>
          </a:xfrm>
          <a:prstGeom prst="rect">
            <a:avLst/>
          </a:prstGeom>
        </p:spPr>
      </p:pic>
      <p:pic>
        <p:nvPicPr>
          <p:cNvPr id="21" name="Picture 20">
            <a:extLst>
              <a:ext uri="{FF2B5EF4-FFF2-40B4-BE49-F238E27FC236}">
                <a16:creationId xmlns:a16="http://schemas.microsoft.com/office/drawing/2014/main" id="{6419BF0C-3C74-7ECD-0393-2509721D5CBA}"/>
              </a:ext>
            </a:extLst>
          </p:cNvPr>
          <p:cNvPicPr>
            <a:picLocks noChangeAspect="1"/>
          </p:cNvPicPr>
          <p:nvPr/>
        </p:nvPicPr>
        <p:blipFill>
          <a:blip r:embed="rId5"/>
          <a:stretch>
            <a:fillRect/>
          </a:stretch>
        </p:blipFill>
        <p:spPr>
          <a:xfrm>
            <a:off x="7010399" y="3686595"/>
            <a:ext cx="4886037" cy="838748"/>
          </a:xfrm>
          <a:prstGeom prst="rect">
            <a:avLst/>
          </a:prstGeom>
        </p:spPr>
      </p:pic>
      <p:sp>
        <p:nvSpPr>
          <p:cNvPr id="22" name="TextBox 21">
            <a:extLst>
              <a:ext uri="{FF2B5EF4-FFF2-40B4-BE49-F238E27FC236}">
                <a16:creationId xmlns:a16="http://schemas.microsoft.com/office/drawing/2014/main" id="{C9E1D27E-F510-BED8-2034-583FB2742078}"/>
              </a:ext>
            </a:extLst>
          </p:cNvPr>
          <p:cNvSpPr txBox="1"/>
          <p:nvPr/>
        </p:nvSpPr>
        <p:spPr>
          <a:xfrm>
            <a:off x="7010399" y="3141733"/>
            <a:ext cx="3443763" cy="369332"/>
          </a:xfrm>
          <a:prstGeom prst="rect">
            <a:avLst/>
          </a:prstGeom>
          <a:noFill/>
        </p:spPr>
        <p:txBody>
          <a:bodyPr wrap="none" lIns="0" tIns="0" rIns="0" bIns="0" rtlCol="0">
            <a:spAutoFit/>
          </a:bodyPr>
          <a:lstStyle/>
          <a:p>
            <a:pPr algn="l"/>
            <a:r>
              <a:rPr lang="en-US" sz="2400" b="1"/>
              <a:t>Sử dụng extension method</a:t>
            </a:r>
          </a:p>
        </p:txBody>
      </p:sp>
    </p:spTree>
    <p:extLst>
      <p:ext uri="{BB962C8B-B14F-4D97-AF65-F5344CB8AC3E}">
        <p14:creationId xmlns:p14="http://schemas.microsoft.com/office/powerpoint/2010/main" val="3634179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LinQ -  Khái niệm</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1143000" y="2349344"/>
            <a:ext cx="9905999" cy="2554545"/>
          </a:xfrm>
          <a:prstGeom prst="rect">
            <a:avLst/>
          </a:prstGeom>
          <a:solidFill>
            <a:schemeClr val="bg1"/>
          </a:solid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LINQ (Language Integrated Query) trong C# là một phần của ngôn ngữ cho phép truy vấn và xử lý dữ liệu từ các nguồn khác nhau (như các cấu trúc dữ liệu như danh sách, mảng, tập hợp, cơ sở dữ liệu, XML, JSON, và nhiều nguồn dữ liệu khác) bằng cách sử dụng các cú pháp tương tự như SQL.</a:t>
            </a:r>
          </a:p>
          <a:p>
            <a:pPr algn="just"/>
            <a:endParaRPr lang="vi-VN" sz="2000">
              <a:latin typeface="Times New Roman" panose="02020603050405020304" pitchFamily="18" charset="0"/>
              <a:cs typeface="Times New Roman" panose="02020603050405020304" pitchFamily="18" charset="0"/>
            </a:endParaRPr>
          </a:p>
          <a:p>
            <a:pPr algn="just"/>
            <a:r>
              <a:rPr lang="vi-VN" sz="2000">
                <a:latin typeface="Times New Roman" panose="02020603050405020304" pitchFamily="18" charset="0"/>
                <a:cs typeface="Times New Roman" panose="02020603050405020304" pitchFamily="18" charset="0"/>
              </a:rPr>
              <a:t>LINQ cung cấp một tập hợp các phương thức mở rộng (extension methods) cho các cấu trúc dữ liệu trong C# và các biểu thức ngôn ngữ để thực hiện các thao tác như lọc (filter), sắp xếp (sort), nhóm (group), kết hợp (join) và truy vấn dữ liệu.</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38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LinQ -  Các phương thức P1</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a:extLst>
              <a:ext uri="{FF2B5EF4-FFF2-40B4-BE49-F238E27FC236}">
                <a16:creationId xmlns:a16="http://schemas.microsoft.com/office/drawing/2014/main" id="{9DBBD1C4-050B-94ED-986D-797BFC5F874D}"/>
              </a:ext>
            </a:extLst>
          </p:cNvPr>
          <p:cNvPicPr>
            <a:picLocks noChangeAspect="1"/>
          </p:cNvPicPr>
          <p:nvPr/>
        </p:nvPicPr>
        <p:blipFill rotWithShape="1">
          <a:blip r:embed="rId4"/>
          <a:srcRect l="5264" t="2057"/>
          <a:stretch/>
        </p:blipFill>
        <p:spPr>
          <a:xfrm>
            <a:off x="2286000" y="2057779"/>
            <a:ext cx="6858000" cy="4649634"/>
          </a:xfrm>
          <a:prstGeom prst="rect">
            <a:avLst/>
          </a:prstGeom>
        </p:spPr>
      </p:pic>
    </p:spTree>
    <p:extLst>
      <p:ext uri="{BB962C8B-B14F-4D97-AF65-F5344CB8AC3E}">
        <p14:creationId xmlns:p14="http://schemas.microsoft.com/office/powerpoint/2010/main" val="32578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LinQ -  Các phương thức P1</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18" name="Picture 17">
            <a:extLst>
              <a:ext uri="{FF2B5EF4-FFF2-40B4-BE49-F238E27FC236}">
                <a16:creationId xmlns:a16="http://schemas.microsoft.com/office/drawing/2014/main" id="{DD52B3B9-BEF2-A9E2-4BC6-6C4D05FDD533}"/>
              </a:ext>
            </a:extLst>
          </p:cNvPr>
          <p:cNvPicPr>
            <a:picLocks noChangeAspect="1"/>
          </p:cNvPicPr>
          <p:nvPr/>
        </p:nvPicPr>
        <p:blipFill rotWithShape="1">
          <a:blip r:embed="rId4"/>
          <a:srcRect l="5054" t="2013"/>
          <a:stretch/>
        </p:blipFill>
        <p:spPr>
          <a:xfrm>
            <a:off x="2743200" y="2001765"/>
            <a:ext cx="6172200" cy="4788251"/>
          </a:xfrm>
          <a:prstGeom prst="rect">
            <a:avLst/>
          </a:prstGeom>
        </p:spPr>
      </p:pic>
    </p:spTree>
    <p:extLst>
      <p:ext uri="{BB962C8B-B14F-4D97-AF65-F5344CB8AC3E}">
        <p14:creationId xmlns:p14="http://schemas.microsoft.com/office/powerpoint/2010/main" val="1634859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LinQ -  Các phương thức P1</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21" name="Group 20">
            <a:extLst>
              <a:ext uri="{FF2B5EF4-FFF2-40B4-BE49-F238E27FC236}">
                <a16:creationId xmlns:a16="http://schemas.microsoft.com/office/drawing/2014/main" id="{A026BA35-FDB2-D550-CAFD-CE3842D49660}"/>
              </a:ext>
            </a:extLst>
          </p:cNvPr>
          <p:cNvGrpSpPr/>
          <p:nvPr/>
        </p:nvGrpSpPr>
        <p:grpSpPr>
          <a:xfrm>
            <a:off x="2504739" y="2001765"/>
            <a:ext cx="7090453" cy="4761659"/>
            <a:chOff x="2527913" y="2195166"/>
            <a:chExt cx="6284637" cy="4053234"/>
          </a:xfrm>
        </p:grpSpPr>
        <p:pic>
          <p:nvPicPr>
            <p:cNvPr id="3" name="Picture 2">
              <a:extLst>
                <a:ext uri="{FF2B5EF4-FFF2-40B4-BE49-F238E27FC236}">
                  <a16:creationId xmlns:a16="http://schemas.microsoft.com/office/drawing/2014/main" id="{8A2ADD28-B185-EA25-EAF6-896150267E55}"/>
                </a:ext>
              </a:extLst>
            </p:cNvPr>
            <p:cNvPicPr>
              <a:picLocks noChangeAspect="1"/>
            </p:cNvPicPr>
            <p:nvPr/>
          </p:nvPicPr>
          <p:blipFill rotWithShape="1">
            <a:blip r:embed="rId4"/>
            <a:srcRect l="3125" t="5170"/>
            <a:stretch/>
          </p:blipFill>
          <p:spPr>
            <a:xfrm>
              <a:off x="2527913" y="2195166"/>
              <a:ext cx="6284637" cy="1506181"/>
            </a:xfrm>
            <a:prstGeom prst="rect">
              <a:avLst/>
            </a:prstGeom>
          </p:spPr>
        </p:pic>
        <p:pic>
          <p:nvPicPr>
            <p:cNvPr id="20" name="Picture 19">
              <a:extLst>
                <a:ext uri="{FF2B5EF4-FFF2-40B4-BE49-F238E27FC236}">
                  <a16:creationId xmlns:a16="http://schemas.microsoft.com/office/drawing/2014/main" id="{67AE15F3-F834-7049-8EEF-7DAD6249FF0F}"/>
                </a:ext>
              </a:extLst>
            </p:cNvPr>
            <p:cNvPicPr>
              <a:picLocks noChangeAspect="1"/>
            </p:cNvPicPr>
            <p:nvPr/>
          </p:nvPicPr>
          <p:blipFill rotWithShape="1">
            <a:blip r:embed="rId5"/>
            <a:srcRect l="4139"/>
            <a:stretch/>
          </p:blipFill>
          <p:spPr>
            <a:xfrm>
              <a:off x="2647963" y="3876036"/>
              <a:ext cx="6153043" cy="2372364"/>
            </a:xfrm>
            <a:prstGeom prst="rect">
              <a:avLst/>
            </a:prstGeom>
          </p:spPr>
        </p:pic>
      </p:grpSp>
    </p:spTree>
    <p:extLst>
      <p:ext uri="{BB962C8B-B14F-4D97-AF65-F5344CB8AC3E}">
        <p14:creationId xmlns:p14="http://schemas.microsoft.com/office/powerpoint/2010/main" val="3403774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LinQ -  Các phương thức P1</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18" name="Picture 17">
            <a:extLst>
              <a:ext uri="{FF2B5EF4-FFF2-40B4-BE49-F238E27FC236}">
                <a16:creationId xmlns:a16="http://schemas.microsoft.com/office/drawing/2014/main" id="{8169A060-7E5C-B028-FA98-A7C1BCB79CC8}"/>
              </a:ext>
            </a:extLst>
          </p:cNvPr>
          <p:cNvPicPr>
            <a:picLocks noChangeAspect="1"/>
          </p:cNvPicPr>
          <p:nvPr/>
        </p:nvPicPr>
        <p:blipFill rotWithShape="1">
          <a:blip r:embed="rId4"/>
          <a:srcRect l="3815"/>
          <a:stretch/>
        </p:blipFill>
        <p:spPr>
          <a:xfrm>
            <a:off x="2384629" y="2053029"/>
            <a:ext cx="7790856" cy="4624730"/>
          </a:xfrm>
          <a:prstGeom prst="rect">
            <a:avLst/>
          </a:prstGeom>
        </p:spPr>
      </p:pic>
    </p:spTree>
    <p:extLst>
      <p:ext uri="{BB962C8B-B14F-4D97-AF65-F5344CB8AC3E}">
        <p14:creationId xmlns:p14="http://schemas.microsoft.com/office/powerpoint/2010/main" val="25973454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LinQ -  Các phương thức P1</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20" name="Picture 19">
            <a:extLst>
              <a:ext uri="{FF2B5EF4-FFF2-40B4-BE49-F238E27FC236}">
                <a16:creationId xmlns:a16="http://schemas.microsoft.com/office/drawing/2014/main" id="{C2634CA2-102F-8302-4337-85BEADE2BA51}"/>
              </a:ext>
            </a:extLst>
          </p:cNvPr>
          <p:cNvPicPr>
            <a:picLocks noChangeAspect="1"/>
          </p:cNvPicPr>
          <p:nvPr/>
        </p:nvPicPr>
        <p:blipFill rotWithShape="1">
          <a:blip r:embed="rId4"/>
          <a:srcRect l="3158" b="3890"/>
          <a:stretch/>
        </p:blipFill>
        <p:spPr>
          <a:xfrm>
            <a:off x="2895600" y="2017845"/>
            <a:ext cx="6324600" cy="4807762"/>
          </a:xfrm>
          <a:prstGeom prst="rect">
            <a:avLst/>
          </a:prstGeom>
        </p:spPr>
      </p:pic>
    </p:spTree>
    <p:extLst>
      <p:ext uri="{BB962C8B-B14F-4D97-AF65-F5344CB8AC3E}">
        <p14:creationId xmlns:p14="http://schemas.microsoft.com/office/powerpoint/2010/main" val="36522533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3"/>
          <p:cNvGrpSpPr/>
          <p:nvPr/>
        </p:nvGrpSpPr>
        <p:grpSpPr>
          <a:xfrm>
            <a:off x="195612" y="2743063"/>
            <a:ext cx="1929254" cy="1693831"/>
            <a:chOff x="2553093" y="952901"/>
            <a:chExt cx="2096908" cy="1866900"/>
          </a:xfrm>
        </p:grpSpPr>
        <p:sp>
          <p:nvSpPr>
            <p:cNvPr id="9"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0"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1" name="文本框 136"/>
            <p:cNvSpPr txBox="1"/>
            <p:nvPr/>
          </p:nvSpPr>
          <p:spPr>
            <a:xfrm>
              <a:off x="2783718" y="1324275"/>
              <a:ext cx="1866283" cy="1272437"/>
            </a:xfrm>
            <a:prstGeom prst="rect">
              <a:avLst/>
            </a:prstGeom>
            <a:noFill/>
          </p:spPr>
          <p:txBody>
            <a:bodyPr wrap="square" rtlCol="0">
              <a:spAutoFit/>
            </a:bodyPr>
            <a:lstStyle/>
            <a:p>
              <a:pPr algn="ct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2" name="组合 8"/>
          <p:cNvGrpSpPr/>
          <p:nvPr/>
        </p:nvGrpSpPr>
        <p:grpSpPr>
          <a:xfrm>
            <a:off x="1968486" y="1455999"/>
            <a:ext cx="805150" cy="718592"/>
            <a:chOff x="3262497" y="1084626"/>
            <a:chExt cx="1126854" cy="958123"/>
          </a:xfrm>
        </p:grpSpPr>
        <p:grpSp>
          <p:nvGrpSpPr>
            <p:cNvPr id="13" name="组合 9"/>
            <p:cNvGrpSpPr/>
            <p:nvPr/>
          </p:nvGrpSpPr>
          <p:grpSpPr>
            <a:xfrm>
              <a:off x="3262497" y="1084626"/>
              <a:ext cx="1126854" cy="958123"/>
              <a:chOff x="2892834" y="1141776"/>
              <a:chExt cx="1126854" cy="958123"/>
            </a:xfrm>
          </p:grpSpPr>
          <p:sp>
            <p:nvSpPr>
              <p:cNvPr id="15" name="圆角矩形 13"/>
              <p:cNvSpPr/>
              <p:nvPr/>
            </p:nvSpPr>
            <p:spPr>
              <a:xfrm>
                <a:off x="2943363" y="114177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6"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4" name="文本框 11"/>
            <p:cNvSpPr txBox="1"/>
            <p:nvPr/>
          </p:nvSpPr>
          <p:spPr>
            <a:xfrm>
              <a:off x="3266480" y="1209433"/>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01</a:t>
              </a:r>
              <a:endParaRPr lang="zh-CN" altLang="en-US" sz="2800">
                <a:solidFill>
                  <a:schemeClr val="bg1"/>
                </a:solidFill>
                <a:latin typeface="Impact" panose="020B0806030902050204" pitchFamily="34" charset="0"/>
              </a:endParaRPr>
            </a:p>
          </p:txBody>
        </p:sp>
      </p:grpSp>
      <p:grpSp>
        <p:nvGrpSpPr>
          <p:cNvPr id="17" name="组合 15"/>
          <p:cNvGrpSpPr/>
          <p:nvPr/>
        </p:nvGrpSpPr>
        <p:grpSpPr>
          <a:xfrm>
            <a:off x="1980759" y="3131396"/>
            <a:ext cx="791782" cy="1043247"/>
            <a:chOff x="3155526" y="2335585"/>
            <a:chExt cx="1147961" cy="966191"/>
          </a:xfrm>
        </p:grpSpPr>
        <p:grpSp>
          <p:nvGrpSpPr>
            <p:cNvPr id="18" name="组合 16"/>
            <p:cNvGrpSpPr/>
            <p:nvPr/>
          </p:nvGrpSpPr>
          <p:grpSpPr>
            <a:xfrm>
              <a:off x="3155526" y="2335585"/>
              <a:ext cx="1147961" cy="966191"/>
              <a:chOff x="2785863" y="1141409"/>
              <a:chExt cx="1147961" cy="966191"/>
            </a:xfrm>
          </p:grpSpPr>
          <p:sp>
            <p:nvSpPr>
              <p:cNvPr id="20"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9" name="文本框 18"/>
            <p:cNvSpPr txBox="1"/>
            <p:nvPr/>
          </p:nvSpPr>
          <p:spPr>
            <a:xfrm>
              <a:off x="3166655" y="2557458"/>
              <a:ext cx="1088129" cy="484574"/>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03</a:t>
              </a:r>
              <a:endParaRPr lang="zh-CN" altLang="en-US" sz="2800">
                <a:solidFill>
                  <a:schemeClr val="bg1"/>
                </a:solidFill>
                <a:latin typeface="Impact" panose="020B0806030902050204" pitchFamily="34" charset="0"/>
              </a:endParaRPr>
            </a:p>
          </p:txBody>
        </p:sp>
      </p:grpSp>
      <p:grpSp>
        <p:nvGrpSpPr>
          <p:cNvPr id="22" name="组合 22"/>
          <p:cNvGrpSpPr/>
          <p:nvPr/>
        </p:nvGrpSpPr>
        <p:grpSpPr>
          <a:xfrm>
            <a:off x="1969469" y="4252478"/>
            <a:ext cx="750898" cy="718592"/>
            <a:chOff x="3227162" y="3591385"/>
            <a:chExt cx="1089578" cy="958123"/>
          </a:xfrm>
        </p:grpSpPr>
        <p:grpSp>
          <p:nvGrpSpPr>
            <p:cNvPr id="23" name="组合 23"/>
            <p:cNvGrpSpPr/>
            <p:nvPr/>
          </p:nvGrpSpPr>
          <p:grpSpPr>
            <a:xfrm>
              <a:off x="3227162" y="3591385"/>
              <a:ext cx="1089578" cy="958123"/>
              <a:chOff x="2857499" y="1149477"/>
              <a:chExt cx="1089578" cy="958123"/>
            </a:xfrm>
          </p:grpSpPr>
          <p:sp>
            <p:nvSpPr>
              <p:cNvPr id="25"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24" name="文本框 25"/>
            <p:cNvSpPr txBox="1"/>
            <p:nvPr/>
          </p:nvSpPr>
          <p:spPr>
            <a:xfrm>
              <a:off x="3250771" y="3701112"/>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04</a:t>
              </a:r>
              <a:endParaRPr lang="zh-CN" altLang="en-US" sz="2800">
                <a:solidFill>
                  <a:schemeClr val="bg1"/>
                </a:solidFill>
                <a:latin typeface="Impact" panose="020B0806030902050204" pitchFamily="34" charset="0"/>
              </a:endParaRPr>
            </a:p>
          </p:txBody>
        </p:sp>
      </p:grpSp>
      <p:grpSp>
        <p:nvGrpSpPr>
          <p:cNvPr id="27" name="组合 36"/>
          <p:cNvGrpSpPr/>
          <p:nvPr/>
        </p:nvGrpSpPr>
        <p:grpSpPr>
          <a:xfrm>
            <a:off x="3144689" y="1483185"/>
            <a:ext cx="6428734" cy="675771"/>
            <a:chOff x="4555084" y="1092328"/>
            <a:chExt cx="4697323" cy="1150809"/>
          </a:xfrm>
        </p:grpSpPr>
        <p:pic>
          <p:nvPicPr>
            <p:cNvPr id="28" name="图片 37"/>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2041830"/>
              <a:ext cx="3646270" cy="201307"/>
            </a:xfrm>
            <a:prstGeom prst="rect">
              <a:avLst/>
            </a:prstGeom>
          </p:spPr>
        </p:pic>
        <p:grpSp>
          <p:nvGrpSpPr>
            <p:cNvPr id="29" name="组合 38"/>
            <p:cNvGrpSpPr/>
            <p:nvPr/>
          </p:nvGrpSpPr>
          <p:grpSpPr>
            <a:xfrm>
              <a:off x="4555084" y="1092328"/>
              <a:ext cx="4697323" cy="974451"/>
              <a:chOff x="4555084" y="1092328"/>
              <a:chExt cx="4697323" cy="974451"/>
            </a:xfrm>
          </p:grpSpPr>
          <p:pic>
            <p:nvPicPr>
              <p:cNvPr id="30" name="图片 3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49" y="1414521"/>
                <a:ext cx="958122" cy="346394"/>
              </a:xfrm>
              <a:prstGeom prst="rect">
                <a:avLst/>
              </a:prstGeom>
            </p:spPr>
          </p:pic>
          <p:sp>
            <p:nvSpPr>
              <p:cNvPr id="31" name="圆角矩形 40"/>
              <p:cNvSpPr/>
              <p:nvPr/>
            </p:nvSpPr>
            <p:spPr>
              <a:xfrm>
                <a:off x="4555084" y="109232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32" name="组合 41"/>
          <p:cNvGrpSpPr/>
          <p:nvPr/>
        </p:nvGrpSpPr>
        <p:grpSpPr>
          <a:xfrm>
            <a:off x="3132725" y="3126404"/>
            <a:ext cx="6467699" cy="1133653"/>
            <a:chOff x="4555084" y="2343654"/>
            <a:chExt cx="4697324" cy="1145415"/>
          </a:xfrm>
        </p:grpSpPr>
        <p:pic>
          <p:nvPicPr>
            <p:cNvPr id="33" name="图片 4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3287762"/>
              <a:ext cx="3646270" cy="201307"/>
            </a:xfrm>
            <a:prstGeom prst="rect">
              <a:avLst/>
            </a:prstGeom>
          </p:spPr>
        </p:pic>
        <p:grpSp>
          <p:nvGrpSpPr>
            <p:cNvPr id="34" name="组合 43"/>
            <p:cNvGrpSpPr/>
            <p:nvPr/>
          </p:nvGrpSpPr>
          <p:grpSpPr>
            <a:xfrm>
              <a:off x="4555084" y="2343654"/>
              <a:ext cx="4697324" cy="974451"/>
              <a:chOff x="4555084" y="2343654"/>
              <a:chExt cx="4697324" cy="974451"/>
            </a:xfrm>
          </p:grpSpPr>
          <p:pic>
            <p:nvPicPr>
              <p:cNvPr id="35" name="图片 4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2665847"/>
                <a:ext cx="958122" cy="346394"/>
              </a:xfrm>
              <a:prstGeom prst="rect">
                <a:avLst/>
              </a:prstGeom>
            </p:spPr>
          </p:pic>
          <p:sp>
            <p:nvSpPr>
              <p:cNvPr id="36" name="圆角矩形 45"/>
              <p:cNvSpPr/>
              <p:nvPr/>
            </p:nvSpPr>
            <p:spPr>
              <a:xfrm>
                <a:off x="4555084" y="2343654"/>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42" name="组合 51"/>
          <p:cNvGrpSpPr/>
          <p:nvPr/>
        </p:nvGrpSpPr>
        <p:grpSpPr>
          <a:xfrm>
            <a:off x="3162985" y="4301769"/>
            <a:ext cx="6504672" cy="675771"/>
            <a:chOff x="4555085" y="4807551"/>
            <a:chExt cx="4697322" cy="974450"/>
          </a:xfrm>
        </p:grpSpPr>
        <p:pic>
          <p:nvPicPr>
            <p:cNvPr id="43" name="图片 5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grpSp>
          <p:nvGrpSpPr>
            <p:cNvPr id="44" name="组合 53"/>
            <p:cNvGrpSpPr/>
            <p:nvPr/>
          </p:nvGrpSpPr>
          <p:grpSpPr>
            <a:xfrm>
              <a:off x="4555085" y="4807551"/>
              <a:ext cx="4697322" cy="974450"/>
              <a:chOff x="4555085" y="4807551"/>
              <a:chExt cx="4697322" cy="974450"/>
            </a:xfrm>
          </p:grpSpPr>
          <p:pic>
            <p:nvPicPr>
              <p:cNvPr id="45" name="图片 5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5129743"/>
                <a:ext cx="958122" cy="346393"/>
              </a:xfrm>
              <a:prstGeom prst="rect">
                <a:avLst/>
              </a:prstGeom>
            </p:spPr>
          </p:pic>
          <p:sp>
            <p:nvSpPr>
              <p:cNvPr id="46" name="圆角矩形 55"/>
              <p:cNvSpPr/>
              <p:nvPr/>
            </p:nvSpPr>
            <p:spPr>
              <a:xfrm>
                <a:off x="4555085" y="4807551"/>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LinQ và các phương thức</a:t>
                </a:r>
                <a:endParaRPr lang="zh-CN" altLang="en-US"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grpSp>
        <p:nvGrpSpPr>
          <p:cNvPr id="47" name="组合 56"/>
          <p:cNvGrpSpPr/>
          <p:nvPr/>
        </p:nvGrpSpPr>
        <p:grpSpPr>
          <a:xfrm>
            <a:off x="2613536" y="1440455"/>
            <a:ext cx="752541" cy="3643302"/>
            <a:chOff x="3971019" y="796001"/>
            <a:chExt cx="989404" cy="5338506"/>
          </a:xfrm>
        </p:grpSpPr>
        <p:sp>
          <p:nvSpPr>
            <p:cNvPr id="48"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50" name="图片 5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51" name="流程图: 手动输入 32"/>
            <p:cNvSpPr/>
            <p:nvPr/>
          </p:nvSpPr>
          <p:spPr>
            <a:xfrm flipH="1" flipV="1">
              <a:off x="4614203" y="796001"/>
              <a:ext cx="345594" cy="92079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2" name="梯形 61"/>
            <p:cNvSpPr/>
            <p:nvPr/>
          </p:nvSpPr>
          <p:spPr>
            <a:xfrm rot="5400000">
              <a:off x="4085362" y="202691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3"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4" name="梯形 63"/>
            <p:cNvSpPr/>
            <p:nvPr/>
          </p:nvSpPr>
          <p:spPr>
            <a:xfrm rot="5400000">
              <a:off x="4085362" y="4502881"/>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5" name="流程图: 手动输入 32"/>
            <p:cNvSpPr/>
            <p:nvPr/>
          </p:nvSpPr>
          <p:spPr>
            <a:xfrm flipH="1">
              <a:off x="4614203" y="5187950"/>
              <a:ext cx="345594" cy="89546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56" name="文本框 66"/>
          <p:cNvSpPr txBox="1"/>
          <p:nvPr/>
        </p:nvSpPr>
        <p:spPr>
          <a:xfrm>
            <a:off x="3144687" y="1557327"/>
            <a:ext cx="6314075" cy="523220"/>
          </a:xfrm>
          <a:prstGeom prst="rect">
            <a:avLst/>
          </a:prstGeom>
          <a:noFill/>
        </p:spPr>
        <p:txBody>
          <a:bodyPr wrap="square" rtlCol="0">
            <a:spAutoFit/>
          </a:bodyPr>
          <a:lstStyle/>
          <a:p>
            <a:r>
              <a:rPr lang="en-US" altLang="zh-CN"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List và các phương thức </a:t>
            </a:r>
            <a:endParaRPr lang="zh-CN" altLang="en-US"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7" name="矩形 96"/>
          <p:cNvSpPr/>
          <p:nvPr/>
        </p:nvSpPr>
        <p:spPr>
          <a:xfrm>
            <a:off x="3139530" y="3313850"/>
            <a:ext cx="6232424" cy="523220"/>
          </a:xfrm>
          <a:prstGeom prst="rect">
            <a:avLst/>
          </a:prstGeom>
        </p:spPr>
        <p:txBody>
          <a:bodyPr wrap="square">
            <a:spAutoFit/>
          </a:bodyPr>
          <a:lstStyle/>
          <a:p>
            <a:r>
              <a:rPr lang="en-US" altLang="zh-CN"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Extention method</a:t>
            </a:r>
            <a:endParaRPr lang="zh-CN" altLang="en-US" sz="2800" b="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5" name="圆角矩形 34">
            <a:extLst>
              <a:ext uri="{FF2B5EF4-FFF2-40B4-BE49-F238E27FC236}">
                <a16:creationId xmlns:a16="http://schemas.microsoft.com/office/drawing/2014/main" id="{4A98B195-D5E7-4238-B9B0-9E6698C21C3A}"/>
              </a:ext>
            </a:extLst>
          </p:cNvPr>
          <p:cNvSpPr/>
          <p:nvPr/>
        </p:nvSpPr>
        <p:spPr>
          <a:xfrm>
            <a:off x="1980759" y="2286811"/>
            <a:ext cx="736574" cy="703059"/>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a:latin typeface="Impact" panose="020B0806030902050204" pitchFamily="34" charset="0"/>
              </a:rPr>
              <a:t>02</a:t>
            </a:r>
            <a:endParaRPr lang="zh-CN" altLang="en-US" sz="2800">
              <a:latin typeface="Impact" panose="020B0806030902050204" pitchFamily="34" charset="0"/>
            </a:endParaRPr>
          </a:p>
        </p:txBody>
      </p:sp>
      <p:grpSp>
        <p:nvGrpSpPr>
          <p:cNvPr id="66" name="组合 51">
            <a:extLst>
              <a:ext uri="{FF2B5EF4-FFF2-40B4-BE49-F238E27FC236}">
                <a16:creationId xmlns:a16="http://schemas.microsoft.com/office/drawing/2014/main" id="{8541760D-945C-4378-82F6-7A5400A5AB52}"/>
              </a:ext>
            </a:extLst>
          </p:cNvPr>
          <p:cNvGrpSpPr/>
          <p:nvPr/>
        </p:nvGrpSpPr>
        <p:grpSpPr>
          <a:xfrm>
            <a:off x="3156058" y="2291078"/>
            <a:ext cx="6007156" cy="718522"/>
            <a:chOff x="4555084" y="4807549"/>
            <a:chExt cx="4361682" cy="974162"/>
          </a:xfrm>
        </p:grpSpPr>
        <p:pic>
          <p:nvPicPr>
            <p:cNvPr id="67"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68"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Dictionary</a:t>
              </a:r>
              <a:endParaRPr lang="zh-CN" altLang="en-US" sz="2800" b="1">
                <a:solidFill>
                  <a:schemeClr val="accent1">
                    <a:lumMod val="5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9485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 fill="hold"/>
                                        <p:tgtEl>
                                          <p:spTgt spid="8"/>
                                        </p:tgtEl>
                                        <p:attrNameLst>
                                          <p:attrName>ppt_w</p:attrName>
                                        </p:attrNameLst>
                                      </p:cBhvr>
                                      <p:tavLst>
                                        <p:tav tm="0">
                                          <p:val>
                                            <p:fltVal val="0"/>
                                          </p:val>
                                        </p:tav>
                                        <p:tav tm="100000">
                                          <p:val>
                                            <p:strVal val="#ppt_w"/>
                                          </p:val>
                                        </p:tav>
                                      </p:tavLst>
                                    </p:anim>
                                    <p:anim calcmode="lin" valueType="num">
                                      <p:cBhvr>
                                        <p:cTn id="8" dur="100" fill="hold"/>
                                        <p:tgtEl>
                                          <p:spTgt spid="8"/>
                                        </p:tgtEl>
                                        <p:attrNameLst>
                                          <p:attrName>ppt_h</p:attrName>
                                        </p:attrNameLst>
                                      </p:cBhvr>
                                      <p:tavLst>
                                        <p:tav tm="0">
                                          <p:val>
                                            <p:fltVal val="0"/>
                                          </p:val>
                                        </p:tav>
                                        <p:tav tm="100000">
                                          <p:val>
                                            <p:strVal val="#ppt_h"/>
                                          </p:val>
                                        </p:tav>
                                      </p:tavLst>
                                    </p:anim>
                                    <p:animEffect transition="in" filter="fade">
                                      <p:cBhvr>
                                        <p:cTn id="9" dur="100"/>
                                        <p:tgtEl>
                                          <p:spTgt spid="8"/>
                                        </p:tgtEl>
                                      </p:cBhvr>
                                    </p:animEffect>
                                  </p:childTnLst>
                                </p:cTn>
                              </p:par>
                              <p:par>
                                <p:cTn id="10" presetID="6" presetClass="emph" presetSubtype="0" fill="hold" nodeType="withEffect">
                                  <p:stCondLst>
                                    <p:cond delay="100"/>
                                  </p:stCondLst>
                                  <p:childTnLst>
                                    <p:animScale>
                                      <p:cBhvr>
                                        <p:cTn id="11" dur="100" fill="hold"/>
                                        <p:tgtEl>
                                          <p:spTgt spid="8"/>
                                        </p:tgtEl>
                                      </p:cBhvr>
                                      <p:by x="110000" y="110000"/>
                                    </p:animScale>
                                  </p:childTnLst>
                                </p:cTn>
                              </p:par>
                              <p:par>
                                <p:cTn id="12" presetID="6" presetClass="emph" presetSubtype="0" fill="hold" nodeType="withEffect">
                                  <p:stCondLst>
                                    <p:cond delay="200"/>
                                  </p:stCondLst>
                                  <p:childTnLst>
                                    <p:animScale>
                                      <p:cBhvr>
                                        <p:cTn id="13" dur="200" fill="hold"/>
                                        <p:tgtEl>
                                          <p:spTgt spid="8"/>
                                        </p:tgtEl>
                                      </p:cBhvr>
                                      <p:by x="90000" y="90000"/>
                                    </p:animScale>
                                  </p:childTnLst>
                                </p:cTn>
                              </p:par>
                              <p:par>
                                <p:cTn id="14" presetID="6" presetClass="emph" presetSubtype="0" fill="hold" nodeType="withEffect">
                                  <p:stCondLst>
                                    <p:cond delay="400"/>
                                  </p:stCondLst>
                                  <p:childTnLst>
                                    <p:animScale>
                                      <p:cBhvr>
                                        <p:cTn id="15" dur="100" fill="hold"/>
                                        <p:tgtEl>
                                          <p:spTgt spid="8"/>
                                        </p:tgtEl>
                                      </p:cBhvr>
                                      <p:by x="105000" y="105000"/>
                                    </p:animScale>
                                  </p:childTnLst>
                                </p:cTn>
                              </p:par>
                              <p:par>
                                <p:cTn id="16" presetID="6" presetClass="emph" presetSubtype="0" fill="hold" nodeType="withEffect">
                                  <p:stCondLst>
                                    <p:cond delay="500"/>
                                  </p:stCondLst>
                                  <p:childTnLst>
                                    <p:animScale>
                                      <p:cBhvr>
                                        <p:cTn id="17" dur="200" fill="hold"/>
                                        <p:tgtEl>
                                          <p:spTgt spid="8"/>
                                        </p:tgtEl>
                                      </p:cBhvr>
                                      <p:by x="95000" y="95000"/>
                                    </p:animScale>
                                  </p:childTnLst>
                                </p:cTn>
                              </p:par>
                            </p:childTnLst>
                          </p:cTn>
                        </p:par>
                        <p:par>
                          <p:cTn id="18" fill="hold">
                            <p:stCondLst>
                              <p:cond delay="700"/>
                            </p:stCondLst>
                            <p:childTnLst>
                              <p:par>
                                <p:cTn id="19" presetID="16" presetClass="entr" presetSubtype="42"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barn(outHorizontal)">
                                      <p:cBhvr>
                                        <p:cTn id="21" dur="500"/>
                                        <p:tgtEl>
                                          <p:spTgt spid="47"/>
                                        </p:tgtEl>
                                      </p:cBhvr>
                                    </p:animEffect>
                                  </p:childTnLst>
                                </p:cTn>
                              </p:par>
                            </p:childTnLst>
                          </p:cTn>
                        </p:par>
                        <p:par>
                          <p:cTn id="22" fill="hold">
                            <p:stCondLst>
                              <p:cond delay="1200"/>
                            </p:stCondLst>
                            <p:childTnLst>
                              <p:par>
                                <p:cTn id="23" presetID="1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ppt_x</p:attrName>
                                        </p:attrNameLst>
                                      </p:cBhvr>
                                      <p:tavLst>
                                        <p:tav tm="0">
                                          <p:val>
                                            <p:strVal val="#ppt_x+#ppt_w*1.125000"/>
                                          </p:val>
                                        </p:tav>
                                        <p:tav tm="100000">
                                          <p:val>
                                            <p:strVal val="#ppt_x"/>
                                          </p:val>
                                        </p:tav>
                                      </p:tavLst>
                                    </p:anim>
                                    <p:animEffect transition="in" filter="wipe(left)">
                                      <p:cBhvr>
                                        <p:cTn id="26" dur="500"/>
                                        <p:tgtEl>
                                          <p:spTgt spid="12"/>
                                        </p:tgtEl>
                                      </p:cBhvr>
                                    </p:animEffect>
                                  </p:childTnLst>
                                </p:cTn>
                              </p:par>
                              <p:par>
                                <p:cTn id="27" presetID="1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p:tgtEl>
                                          <p:spTgt spid="27"/>
                                        </p:tgtEl>
                                        <p:attrNameLst>
                                          <p:attrName>ppt_x</p:attrName>
                                        </p:attrNameLst>
                                      </p:cBhvr>
                                      <p:tavLst>
                                        <p:tav tm="0">
                                          <p:val>
                                            <p:strVal val="#ppt_x-#ppt_w*1.125000"/>
                                          </p:val>
                                        </p:tav>
                                        <p:tav tm="100000">
                                          <p:val>
                                            <p:strVal val="#ppt_x"/>
                                          </p:val>
                                        </p:tav>
                                      </p:tavLst>
                                    </p:anim>
                                    <p:animEffect transition="in" filter="wipe(right)">
                                      <p:cBhvr>
                                        <p:cTn id="30" dur="500"/>
                                        <p:tgtEl>
                                          <p:spTgt spid="27"/>
                                        </p:tgtEl>
                                      </p:cBhvr>
                                    </p:animEffect>
                                  </p:childTnLst>
                                </p:cTn>
                              </p:par>
                            </p:childTnLst>
                          </p:cTn>
                        </p:par>
                        <p:par>
                          <p:cTn id="31" fill="hold">
                            <p:stCondLst>
                              <p:cond delay="1700"/>
                            </p:stCondLst>
                            <p:childTnLst>
                              <p:par>
                                <p:cTn id="32" presetID="12" presetClass="entr" presetSubtype="2"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left)">
                                      <p:cBhvr>
                                        <p:cTn id="35" dur="500"/>
                                        <p:tgtEl>
                                          <p:spTgt spid="17"/>
                                        </p:tgtEl>
                                      </p:cBhvr>
                                    </p:animEffect>
                                  </p:childTnLst>
                                </p:cTn>
                              </p:par>
                              <p:par>
                                <p:cTn id="36" presetID="12" presetClass="entr" presetSubtype="8"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ppt_x</p:attrName>
                                        </p:attrNameLst>
                                      </p:cBhvr>
                                      <p:tavLst>
                                        <p:tav tm="0">
                                          <p:val>
                                            <p:strVal val="#ppt_x-#ppt_w*1.125000"/>
                                          </p:val>
                                        </p:tav>
                                        <p:tav tm="100000">
                                          <p:val>
                                            <p:strVal val="#ppt_x"/>
                                          </p:val>
                                        </p:tav>
                                      </p:tavLst>
                                    </p:anim>
                                    <p:animEffect transition="in" filter="wipe(right)">
                                      <p:cBhvr>
                                        <p:cTn id="39" dur="500"/>
                                        <p:tgtEl>
                                          <p:spTgt spid="32"/>
                                        </p:tgtEl>
                                      </p:cBhvr>
                                    </p:animEffect>
                                  </p:childTnLst>
                                </p:cTn>
                              </p:par>
                            </p:childTnLst>
                          </p:cTn>
                        </p:par>
                        <p:par>
                          <p:cTn id="40" fill="hold">
                            <p:stCondLst>
                              <p:cond delay="2200"/>
                            </p:stCondLst>
                            <p:childTnLst>
                              <p:par>
                                <p:cTn id="41" presetID="12" presetClass="entr" presetSubtype="2"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p:tgtEl>
                                          <p:spTgt spid="22"/>
                                        </p:tgtEl>
                                        <p:attrNameLst>
                                          <p:attrName>ppt_x</p:attrName>
                                        </p:attrNameLst>
                                      </p:cBhvr>
                                      <p:tavLst>
                                        <p:tav tm="0">
                                          <p:val>
                                            <p:strVal val="#ppt_x+#ppt_w*1.125000"/>
                                          </p:val>
                                        </p:tav>
                                        <p:tav tm="100000">
                                          <p:val>
                                            <p:strVal val="#ppt_x"/>
                                          </p:val>
                                        </p:tav>
                                      </p:tavLst>
                                    </p:anim>
                                    <p:animEffect transition="in" filter="wipe(left)">
                                      <p:cBhvr>
                                        <p:cTn id="44" dur="500"/>
                                        <p:tgtEl>
                                          <p:spTgt spid="22"/>
                                        </p:tgtEl>
                                      </p:cBhvr>
                                    </p:animEffect>
                                  </p:childTnLst>
                                </p:cTn>
                              </p:par>
                              <p:par>
                                <p:cTn id="45" presetID="12" presetClass="entr" presetSubtype="8"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500"/>
                                        <p:tgtEl>
                                          <p:spTgt spid="42"/>
                                        </p:tgtEl>
                                        <p:attrNameLst>
                                          <p:attrName>ppt_x</p:attrName>
                                        </p:attrNameLst>
                                      </p:cBhvr>
                                      <p:tavLst>
                                        <p:tav tm="0">
                                          <p:val>
                                            <p:strVal val="#ppt_x-#ppt_w*1.125000"/>
                                          </p:val>
                                        </p:tav>
                                        <p:tav tm="100000">
                                          <p:val>
                                            <p:strVal val="#ppt_x"/>
                                          </p:val>
                                        </p:tav>
                                      </p:tavLst>
                                    </p:anim>
                                    <p:animEffect transition="in" filter="wipe(right)">
                                      <p:cBhvr>
                                        <p:cTn id="4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List và các phương thức</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B6FB1050-8C7F-2FD6-EC61-66260A013836}"/>
              </a:ext>
            </a:extLst>
          </p:cNvPr>
          <p:cNvSpPr txBox="1"/>
          <p:nvPr/>
        </p:nvSpPr>
        <p:spPr>
          <a:xfrm>
            <a:off x="6868586" y="2052266"/>
            <a:ext cx="5323414" cy="4708981"/>
          </a:xfrm>
          <a:prstGeom prst="rect">
            <a:avLst/>
          </a:prstGeom>
          <a:solidFill>
            <a:schemeClr val="bg1"/>
          </a:solidFill>
        </p:spPr>
        <p:txBody>
          <a:bodyPr wrap="square" rtlCol="0">
            <a:spAutoFit/>
          </a:bodyPr>
          <a:lstStyle/>
          <a:p>
            <a:pPr algn="just"/>
            <a:r>
              <a:rPr lang="vi-VN" sz="2000" b="1">
                <a:latin typeface="Times New Roman" panose="02020603050405020304" pitchFamily="18" charset="0"/>
                <a:cs typeface="Times New Roman" panose="02020603050405020304" pitchFamily="18" charset="0"/>
              </a:rPr>
              <a:t>List&lt;T&gt; </a:t>
            </a:r>
            <a:r>
              <a:rPr lang="vi-VN" sz="2000">
                <a:latin typeface="Times New Roman" panose="02020603050405020304" pitchFamily="18" charset="0"/>
                <a:cs typeface="Times New Roman" panose="02020603050405020304" pitchFamily="18" charset="0"/>
              </a:rPr>
              <a:t>trong C# là một cấu trúc dữ liệu trong System.Collections.Generic cho phép lưu trữ và quản lý một tập hợp các phần tử theo thứ tự. Đây là một trong những cách phổ biến nhất để lưu trữ dữ liệu theo danh sách trong C#.</a:t>
            </a:r>
          </a:p>
          <a:p>
            <a:pPr algn="just"/>
            <a:endParaRPr lang="vi-VN" sz="2000">
              <a:latin typeface="Times New Roman" panose="02020603050405020304" pitchFamily="18" charset="0"/>
              <a:cs typeface="Times New Roman" panose="02020603050405020304" pitchFamily="18" charset="0"/>
            </a:endParaRPr>
          </a:p>
          <a:p>
            <a:pPr algn="just"/>
            <a:r>
              <a:rPr lang="vi-VN" sz="2000" b="1">
                <a:latin typeface="Times New Roman" panose="02020603050405020304" pitchFamily="18" charset="0"/>
                <a:cs typeface="Times New Roman" panose="02020603050405020304" pitchFamily="18" charset="0"/>
              </a:rPr>
              <a:t>List&lt;T&gt; </a:t>
            </a:r>
            <a:r>
              <a:rPr lang="vi-VN" sz="2000">
                <a:latin typeface="Times New Roman" panose="02020603050405020304" pitchFamily="18" charset="0"/>
                <a:cs typeface="Times New Roman" panose="02020603050405020304" pitchFamily="18" charset="0"/>
              </a:rPr>
              <a:t>được thực hiện dưới dạng một mảng động (dynamic array), có khả năng thay đổi kích thước linh hoạt theo nhu cầu, tự động tăng kích thước khi cần thiết để chứa thêm phần tử.</a:t>
            </a:r>
          </a:p>
          <a:p>
            <a:pPr algn="just"/>
            <a:endParaRPr lang="vi-VN" sz="2000">
              <a:latin typeface="Times New Roman" panose="02020603050405020304" pitchFamily="18" charset="0"/>
              <a:cs typeface="Times New Roman" panose="02020603050405020304" pitchFamily="18" charset="0"/>
            </a:endParaRPr>
          </a:p>
          <a:p>
            <a:pPr algn="just"/>
            <a:r>
              <a:rPr lang="vi-VN" sz="2000">
                <a:latin typeface="Times New Roman" panose="02020603050405020304" pitchFamily="18" charset="0"/>
                <a:cs typeface="Times New Roman" panose="02020603050405020304" pitchFamily="18" charset="0"/>
              </a:rPr>
              <a:t>Ở đây, T đại diện cho kiểu dữ liệu của các phần tử trong danh sách. Ví dụ, nếu bạn muốn tạo một danh sách chứa các số nguyên (int), bạn sẽ sử dụng List&lt;int&gt;.</a:t>
            </a:r>
            <a:endParaRPr lang="en-US" sz="20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96455D55-7C5E-FB43-3FBF-4507D9D96A74}"/>
              </a:ext>
            </a:extLst>
          </p:cNvPr>
          <p:cNvPicPr>
            <a:picLocks noChangeAspect="1"/>
          </p:cNvPicPr>
          <p:nvPr/>
        </p:nvPicPr>
        <p:blipFill rotWithShape="1">
          <a:blip r:embed="rId4"/>
          <a:srcRect t="2283" r="6137" b="2109"/>
          <a:stretch/>
        </p:blipFill>
        <p:spPr>
          <a:xfrm>
            <a:off x="479936" y="2113054"/>
            <a:ext cx="5908714" cy="4583546"/>
          </a:xfrm>
          <a:prstGeom prst="rect">
            <a:avLst/>
          </a:prstGeom>
        </p:spPr>
      </p:pic>
    </p:spTree>
    <p:extLst>
      <p:ext uri="{BB962C8B-B14F-4D97-AF65-F5344CB8AC3E}">
        <p14:creationId xmlns:p14="http://schemas.microsoft.com/office/powerpoint/2010/main" val="72121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91"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02</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List và các phương thức</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18" name="Picture 17">
            <a:extLst>
              <a:ext uri="{FF2B5EF4-FFF2-40B4-BE49-F238E27FC236}">
                <a16:creationId xmlns:a16="http://schemas.microsoft.com/office/drawing/2014/main" id="{9CA9F63E-7DB7-10B7-B49F-43F6588ABEF5}"/>
              </a:ext>
            </a:extLst>
          </p:cNvPr>
          <p:cNvPicPr>
            <a:picLocks noChangeAspect="1"/>
          </p:cNvPicPr>
          <p:nvPr/>
        </p:nvPicPr>
        <p:blipFill>
          <a:blip r:embed="rId4"/>
          <a:stretch>
            <a:fillRect/>
          </a:stretch>
        </p:blipFill>
        <p:spPr>
          <a:xfrm>
            <a:off x="2432725" y="2222187"/>
            <a:ext cx="7841746" cy="4363936"/>
          </a:xfrm>
          <a:prstGeom prst="rect">
            <a:avLst/>
          </a:prstGeom>
        </p:spPr>
      </p:pic>
    </p:spTree>
    <p:extLst>
      <p:ext uri="{BB962C8B-B14F-4D97-AF65-F5344CB8AC3E}">
        <p14:creationId xmlns:p14="http://schemas.microsoft.com/office/powerpoint/2010/main" val="385122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91"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02</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List và các phương thức</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a:extLst>
              <a:ext uri="{FF2B5EF4-FFF2-40B4-BE49-F238E27FC236}">
                <a16:creationId xmlns:a16="http://schemas.microsoft.com/office/drawing/2014/main" id="{AC0032D7-43AE-730F-7D5E-D71857C5C9A5}"/>
              </a:ext>
            </a:extLst>
          </p:cNvPr>
          <p:cNvPicPr>
            <a:picLocks noChangeAspect="1"/>
          </p:cNvPicPr>
          <p:nvPr/>
        </p:nvPicPr>
        <p:blipFill>
          <a:blip r:embed="rId4"/>
          <a:stretch>
            <a:fillRect/>
          </a:stretch>
        </p:blipFill>
        <p:spPr>
          <a:xfrm>
            <a:off x="3003947" y="2114942"/>
            <a:ext cx="6873039" cy="4546927"/>
          </a:xfrm>
          <a:prstGeom prst="rect">
            <a:avLst/>
          </a:prstGeom>
        </p:spPr>
      </p:pic>
    </p:spTree>
    <p:extLst>
      <p:ext uri="{BB962C8B-B14F-4D97-AF65-F5344CB8AC3E}">
        <p14:creationId xmlns:p14="http://schemas.microsoft.com/office/powerpoint/2010/main" val="3278774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91"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02</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List và các phương thức</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18" name="Picture 17">
            <a:extLst>
              <a:ext uri="{FF2B5EF4-FFF2-40B4-BE49-F238E27FC236}">
                <a16:creationId xmlns:a16="http://schemas.microsoft.com/office/drawing/2014/main" id="{728F9181-CAEE-AEFA-5D4E-4EF5CB3FF9F1}"/>
              </a:ext>
            </a:extLst>
          </p:cNvPr>
          <p:cNvPicPr>
            <a:picLocks noChangeAspect="1"/>
          </p:cNvPicPr>
          <p:nvPr/>
        </p:nvPicPr>
        <p:blipFill rotWithShape="1">
          <a:blip r:embed="rId4"/>
          <a:srcRect t="4171"/>
          <a:stretch/>
        </p:blipFill>
        <p:spPr>
          <a:xfrm>
            <a:off x="2533129" y="2101622"/>
            <a:ext cx="6617237" cy="2965203"/>
          </a:xfrm>
          <a:prstGeom prst="rect">
            <a:avLst/>
          </a:prstGeom>
        </p:spPr>
      </p:pic>
      <p:grpSp>
        <p:nvGrpSpPr>
          <p:cNvPr id="22" name="Group 21">
            <a:extLst>
              <a:ext uri="{FF2B5EF4-FFF2-40B4-BE49-F238E27FC236}">
                <a16:creationId xmlns:a16="http://schemas.microsoft.com/office/drawing/2014/main" id="{B52543F0-2F08-11E9-B03D-00B3B09081D5}"/>
              </a:ext>
            </a:extLst>
          </p:cNvPr>
          <p:cNvGrpSpPr/>
          <p:nvPr/>
        </p:nvGrpSpPr>
        <p:grpSpPr>
          <a:xfrm>
            <a:off x="2533129" y="5080183"/>
            <a:ext cx="6617237" cy="1669728"/>
            <a:chOff x="2533129" y="5080183"/>
            <a:chExt cx="6695097" cy="1669728"/>
          </a:xfrm>
        </p:grpSpPr>
        <p:pic>
          <p:nvPicPr>
            <p:cNvPr id="20" name="Picture 19">
              <a:extLst>
                <a:ext uri="{FF2B5EF4-FFF2-40B4-BE49-F238E27FC236}">
                  <a16:creationId xmlns:a16="http://schemas.microsoft.com/office/drawing/2014/main" id="{FBC046EB-58F0-BAFD-7FCC-1F9E09179467}"/>
                </a:ext>
              </a:extLst>
            </p:cNvPr>
            <p:cNvPicPr>
              <a:picLocks noChangeAspect="1"/>
            </p:cNvPicPr>
            <p:nvPr/>
          </p:nvPicPr>
          <p:blipFill rotWithShape="1">
            <a:blip r:embed="rId5"/>
            <a:srcRect t="33575"/>
            <a:stretch/>
          </p:blipFill>
          <p:spPr>
            <a:xfrm>
              <a:off x="2698590" y="5334000"/>
              <a:ext cx="6529636" cy="1415911"/>
            </a:xfrm>
            <a:prstGeom prst="rect">
              <a:avLst/>
            </a:prstGeom>
          </p:spPr>
        </p:pic>
        <p:sp>
          <p:nvSpPr>
            <p:cNvPr id="21" name="TextBox 20">
              <a:extLst>
                <a:ext uri="{FF2B5EF4-FFF2-40B4-BE49-F238E27FC236}">
                  <a16:creationId xmlns:a16="http://schemas.microsoft.com/office/drawing/2014/main" id="{ABAFAD4B-DBF6-8C90-5CEA-2C00C6CFAA95}"/>
                </a:ext>
              </a:extLst>
            </p:cNvPr>
            <p:cNvSpPr txBox="1"/>
            <p:nvPr/>
          </p:nvSpPr>
          <p:spPr>
            <a:xfrm>
              <a:off x="2533129" y="5080183"/>
              <a:ext cx="5269648" cy="261610"/>
            </a:xfrm>
            <a:prstGeom prst="rect">
              <a:avLst/>
            </a:prstGeom>
            <a:noFill/>
          </p:spPr>
          <p:txBody>
            <a:bodyPr wrap="none" lIns="0" tIns="0" rIns="0" bIns="0" rtlCol="0">
              <a:spAutoFit/>
            </a:bodyPr>
            <a:lstStyle/>
            <a:p>
              <a:pPr algn="l"/>
              <a:r>
                <a:rPr lang="en-US" sz="1700" b="1"/>
                <a:t>.  Count</a:t>
              </a:r>
              <a:r>
                <a:rPr lang="en-US" sz="1700"/>
                <a:t>: Lấy ra chiều dài của List chính là số phần tử của List</a:t>
              </a:r>
            </a:p>
          </p:txBody>
        </p:sp>
      </p:grpSp>
    </p:spTree>
    <p:extLst>
      <p:ext uri="{BB962C8B-B14F-4D97-AF65-F5344CB8AC3E}">
        <p14:creationId xmlns:p14="http://schemas.microsoft.com/office/powerpoint/2010/main" val="407478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91"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02</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List và các phương thức</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a:extLst>
              <a:ext uri="{FF2B5EF4-FFF2-40B4-BE49-F238E27FC236}">
                <a16:creationId xmlns:a16="http://schemas.microsoft.com/office/drawing/2014/main" id="{A6E235AC-9441-E61A-CCF5-7161403B3D2D}"/>
              </a:ext>
            </a:extLst>
          </p:cNvPr>
          <p:cNvPicPr>
            <a:picLocks noChangeAspect="1"/>
          </p:cNvPicPr>
          <p:nvPr/>
        </p:nvPicPr>
        <p:blipFill>
          <a:blip r:embed="rId4"/>
          <a:stretch>
            <a:fillRect/>
          </a:stretch>
        </p:blipFill>
        <p:spPr>
          <a:xfrm>
            <a:off x="2917356" y="2057536"/>
            <a:ext cx="6455244" cy="4702194"/>
          </a:xfrm>
          <a:prstGeom prst="rect">
            <a:avLst/>
          </a:prstGeom>
        </p:spPr>
      </p:pic>
    </p:spTree>
    <p:extLst>
      <p:ext uri="{BB962C8B-B14F-4D97-AF65-F5344CB8AC3E}">
        <p14:creationId xmlns:p14="http://schemas.microsoft.com/office/powerpoint/2010/main" val="230001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91"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02</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List và các phương thức</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18" name="Picture 17">
            <a:extLst>
              <a:ext uri="{FF2B5EF4-FFF2-40B4-BE49-F238E27FC236}">
                <a16:creationId xmlns:a16="http://schemas.microsoft.com/office/drawing/2014/main" id="{CC5BE551-7CBC-5B55-3BD3-86549881FCEC}"/>
              </a:ext>
            </a:extLst>
          </p:cNvPr>
          <p:cNvPicPr>
            <a:picLocks noChangeAspect="1"/>
          </p:cNvPicPr>
          <p:nvPr/>
        </p:nvPicPr>
        <p:blipFill>
          <a:blip r:embed="rId4"/>
          <a:stretch>
            <a:fillRect/>
          </a:stretch>
        </p:blipFill>
        <p:spPr>
          <a:xfrm>
            <a:off x="2384629" y="2189827"/>
            <a:ext cx="7210563" cy="3829973"/>
          </a:xfrm>
          <a:prstGeom prst="rect">
            <a:avLst/>
          </a:prstGeom>
        </p:spPr>
      </p:pic>
    </p:spTree>
    <p:extLst>
      <p:ext uri="{BB962C8B-B14F-4D97-AF65-F5344CB8AC3E}">
        <p14:creationId xmlns:p14="http://schemas.microsoft.com/office/powerpoint/2010/main" val="21801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91"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02</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List và các phương thức</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a:extLst>
              <a:ext uri="{FF2B5EF4-FFF2-40B4-BE49-F238E27FC236}">
                <a16:creationId xmlns:a16="http://schemas.microsoft.com/office/drawing/2014/main" id="{268BA707-6718-0254-1929-36A058BA4A52}"/>
              </a:ext>
            </a:extLst>
          </p:cNvPr>
          <p:cNvPicPr>
            <a:picLocks noChangeAspect="1"/>
          </p:cNvPicPr>
          <p:nvPr/>
        </p:nvPicPr>
        <p:blipFill>
          <a:blip r:embed="rId4"/>
          <a:stretch>
            <a:fillRect/>
          </a:stretch>
        </p:blipFill>
        <p:spPr>
          <a:xfrm>
            <a:off x="2463685" y="2073700"/>
            <a:ext cx="7699607" cy="4555700"/>
          </a:xfrm>
          <a:prstGeom prst="rect">
            <a:avLst/>
          </a:prstGeom>
        </p:spPr>
      </p:pic>
    </p:spTree>
    <p:extLst>
      <p:ext uri="{BB962C8B-B14F-4D97-AF65-F5344CB8AC3E}">
        <p14:creationId xmlns:p14="http://schemas.microsoft.com/office/powerpoint/2010/main" val="294775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9Slide Fonts">
      <a:majorFont>
        <a:latin typeface="#9Slide02 Tieu de dai"/>
        <a:ea typeface=""/>
        <a:cs typeface=""/>
      </a:majorFont>
      <a:minorFont>
        <a:latin typeface="#9Slide02 Noi dung d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1284</TotalTime>
  <Words>575</Words>
  <Application>Microsoft Office PowerPoint</Application>
  <PresentationFormat>Widescreen</PresentationFormat>
  <Paragraphs>58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#9Slide02 Noi dung dai</vt:lpstr>
      <vt:lpstr>#9Slide02 Tieu de dai</vt:lpstr>
      <vt:lpstr>#9Slide02 Tieu de rat dai 02</vt:lpstr>
      <vt:lpstr>Arial</vt:lpstr>
      <vt:lpstr>Calibri</vt:lpstr>
      <vt:lpstr>Impact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Tran Ngoc Tu</cp:lastModifiedBy>
  <cp:revision>107</cp:revision>
  <dcterms:created xsi:type="dcterms:W3CDTF">2020-08-07T13:14:06Z</dcterms:created>
  <dcterms:modified xsi:type="dcterms:W3CDTF">2023-12-26T14:08:00Z</dcterms:modified>
  <cp:category>9Slide.vn</cp:category>
  <cp:contentStatus>9Slide</cp:contentStatus>
</cp:coreProperties>
</file>