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70" r:id="rId3"/>
    <p:sldId id="311" r:id="rId4"/>
    <p:sldId id="323" r:id="rId5"/>
    <p:sldId id="324" r:id="rId6"/>
    <p:sldId id="325" r:id="rId7"/>
    <p:sldId id="326" r:id="rId8"/>
    <p:sldId id="327" r:id="rId9"/>
    <p:sldId id="328" r:id="rId10"/>
    <p:sldId id="32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22"/>
    <a:srgbClr val="154A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927" autoAdjust="0"/>
  </p:normalViewPr>
  <p:slideViewPr>
    <p:cSldViewPr showGuides="1">
      <p:cViewPr varScale="1">
        <p:scale>
          <a:sx n="103" d="100"/>
          <a:sy n="103" d="100"/>
        </p:scale>
        <p:origin x="-2117" y="-49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C0CA23-529A-4EF8-8223-71670FB2E6B0}" type="datetimeFigureOut">
              <a:rPr lang="en-US" smtClean="0"/>
              <a:t>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BB3AC1-31BD-4489-AD65-1880DF521EC4}" type="slidenum">
              <a:rPr lang="en-US" smtClean="0"/>
              <a:t>‹#›</a:t>
            </a:fld>
            <a:endParaRPr lang="en-US"/>
          </a:p>
        </p:txBody>
      </p:sp>
    </p:spTree>
    <p:extLst>
      <p:ext uri="{BB962C8B-B14F-4D97-AF65-F5344CB8AC3E}">
        <p14:creationId xmlns:p14="http://schemas.microsoft.com/office/powerpoint/2010/main" val="3711154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04DA77-0714-4226-8456-DE0FB00C8765}"/>
              </a:ext>
            </a:extLst>
          </p:cNvPr>
          <p:cNvSpPr>
            <a:spLocks noGrp="1"/>
          </p:cNvSpPr>
          <p:nvPr>
            <p:ph type="dt" sz="half" idx="10"/>
          </p:nvPr>
        </p:nvSpPr>
        <p:spPr/>
        <p:txBody>
          <a:bodyPr/>
          <a:lstStyle/>
          <a:p>
            <a:fld id="{E69B9EE9-F3BF-4B40-83E7-C9BC68FDDB0E}" type="datetimeFigureOut">
              <a:rPr lang="en-US" smtClean="0"/>
              <a:t>1/15/2024</a:t>
            </a:fld>
            <a:endParaRPr lang="en-US"/>
          </a:p>
        </p:txBody>
      </p:sp>
      <p:sp>
        <p:nvSpPr>
          <p:cNvPr id="3" name="Footer Placeholder 2">
            <a:extLst>
              <a:ext uri="{FF2B5EF4-FFF2-40B4-BE49-F238E27FC236}">
                <a16:creationId xmlns:a16="http://schemas.microsoft.com/office/drawing/2014/main" id="{548689CE-C57C-4CCE-B5D7-91A284CB19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40DF66-3D9B-4E31-B419-8D199F946398}"/>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46496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372-E784-4489-91B1-EB5F9893BA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E1B435-934F-44C4-8F1B-EC379BCB0879}"/>
              </a:ext>
            </a:extLst>
          </p:cNvPr>
          <p:cNvSpPr>
            <a:spLocks noGrp="1"/>
          </p:cNvSpPr>
          <p:nvPr>
            <p:ph type="dt" sz="half" idx="10"/>
          </p:nvPr>
        </p:nvSpPr>
        <p:spPr/>
        <p:txBody>
          <a:bodyPr/>
          <a:lstStyle/>
          <a:p>
            <a:fld id="{E69B9EE9-F3BF-4B40-83E7-C9BC68FDDB0E}" type="datetimeFigureOut">
              <a:rPr lang="en-US" smtClean="0"/>
              <a:t>1/15/2024</a:t>
            </a:fld>
            <a:endParaRPr lang="en-US"/>
          </a:p>
        </p:txBody>
      </p:sp>
      <p:sp>
        <p:nvSpPr>
          <p:cNvPr id="4" name="Footer Placeholder 3">
            <a:extLst>
              <a:ext uri="{FF2B5EF4-FFF2-40B4-BE49-F238E27FC236}">
                <a16:creationId xmlns:a16="http://schemas.microsoft.com/office/drawing/2014/main" id="{7D9BAE6C-C81A-448F-810E-8201A0E7DD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98452A-D52B-4D53-AA70-42F3E1B9132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62328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A006-59DD-41EF-BB59-5CF0A5B0F3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7CF5D0-5E86-4B07-82F0-4706674B4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32F55C-8EFE-4A66-9DB3-D0CB88777B6B}"/>
              </a:ext>
            </a:extLst>
          </p:cNvPr>
          <p:cNvSpPr>
            <a:spLocks noGrp="1"/>
          </p:cNvSpPr>
          <p:nvPr>
            <p:ph type="dt" sz="half" idx="10"/>
          </p:nvPr>
        </p:nvSpPr>
        <p:spPr/>
        <p:txBody>
          <a:bodyPr/>
          <a:lstStyle/>
          <a:p>
            <a:fld id="{E69B9EE9-F3BF-4B40-83E7-C9BC68FDDB0E}" type="datetimeFigureOut">
              <a:rPr lang="en-US" smtClean="0"/>
              <a:t>1/15/2024</a:t>
            </a:fld>
            <a:endParaRPr lang="en-US"/>
          </a:p>
        </p:txBody>
      </p:sp>
      <p:sp>
        <p:nvSpPr>
          <p:cNvPr id="5" name="Footer Placeholder 4">
            <a:extLst>
              <a:ext uri="{FF2B5EF4-FFF2-40B4-BE49-F238E27FC236}">
                <a16:creationId xmlns:a16="http://schemas.microsoft.com/office/drawing/2014/main" id="{B3E38045-8612-4FFC-BF9F-64FB98C8E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15B52-8190-4B2D-852C-B23A268AE49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63740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2C063-6317-449C-A341-883F2682D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53C2C5-1069-41AD-AB8E-A272B5F74D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335F9C6-7A1E-4BB1-8382-AF2048FA9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2CF1DA-3491-456F-B971-C43EFCD2163E}"/>
              </a:ext>
            </a:extLst>
          </p:cNvPr>
          <p:cNvSpPr>
            <a:spLocks noGrp="1"/>
          </p:cNvSpPr>
          <p:nvPr>
            <p:ph type="dt" sz="half" idx="10"/>
          </p:nvPr>
        </p:nvSpPr>
        <p:spPr/>
        <p:txBody>
          <a:bodyPr/>
          <a:lstStyle/>
          <a:p>
            <a:fld id="{E69B9EE9-F3BF-4B40-83E7-C9BC68FDDB0E}" type="datetimeFigureOut">
              <a:rPr lang="en-US" smtClean="0"/>
              <a:t>1/15/2024</a:t>
            </a:fld>
            <a:endParaRPr lang="en-US"/>
          </a:p>
        </p:txBody>
      </p:sp>
      <p:sp>
        <p:nvSpPr>
          <p:cNvPr id="6" name="Footer Placeholder 5">
            <a:extLst>
              <a:ext uri="{FF2B5EF4-FFF2-40B4-BE49-F238E27FC236}">
                <a16:creationId xmlns:a16="http://schemas.microsoft.com/office/drawing/2014/main" id="{A2D613E6-C32A-4783-9219-260167E50D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F57CA7-22C9-4637-98D5-45CB81C4CD6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80403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5C8BC-CF44-4FCD-ACB9-6C06E1FD0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E26985-A785-4717-80AD-9B8D8F5B85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5A630-F12E-492E-A3AD-AE8A23606B49}"/>
              </a:ext>
            </a:extLst>
          </p:cNvPr>
          <p:cNvSpPr>
            <a:spLocks noGrp="1"/>
          </p:cNvSpPr>
          <p:nvPr>
            <p:ph type="dt" sz="half" idx="10"/>
          </p:nvPr>
        </p:nvSpPr>
        <p:spPr/>
        <p:txBody>
          <a:bodyPr/>
          <a:lstStyle/>
          <a:p>
            <a:fld id="{E69B9EE9-F3BF-4B40-83E7-C9BC68FDDB0E}" type="datetimeFigureOut">
              <a:rPr lang="en-US" smtClean="0"/>
              <a:t>1/15/2024</a:t>
            </a:fld>
            <a:endParaRPr lang="en-US"/>
          </a:p>
        </p:txBody>
      </p:sp>
      <p:sp>
        <p:nvSpPr>
          <p:cNvPr id="5" name="Footer Placeholder 4">
            <a:extLst>
              <a:ext uri="{FF2B5EF4-FFF2-40B4-BE49-F238E27FC236}">
                <a16:creationId xmlns:a16="http://schemas.microsoft.com/office/drawing/2014/main" id="{7F5C2166-B6AA-4084-B4D7-069DDC982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20EA2-78ED-4391-B2FB-25000FDBCAA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427513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1648-7584-4AEA-8C77-7809A781D6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69EACA-EA18-4330-8E00-A6EE638C59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741BCD-3A1F-4F81-8567-C86538D045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ECD319-65C0-4D9E-8CC8-C9F4B7BAB83C}"/>
              </a:ext>
            </a:extLst>
          </p:cNvPr>
          <p:cNvSpPr>
            <a:spLocks noGrp="1"/>
          </p:cNvSpPr>
          <p:nvPr>
            <p:ph type="dt" sz="half" idx="10"/>
          </p:nvPr>
        </p:nvSpPr>
        <p:spPr/>
        <p:txBody>
          <a:bodyPr/>
          <a:lstStyle/>
          <a:p>
            <a:fld id="{E69B9EE9-F3BF-4B40-83E7-C9BC68FDDB0E}" type="datetimeFigureOut">
              <a:rPr lang="en-US" smtClean="0"/>
              <a:t>1/15/2024</a:t>
            </a:fld>
            <a:endParaRPr lang="en-US"/>
          </a:p>
        </p:txBody>
      </p:sp>
      <p:sp>
        <p:nvSpPr>
          <p:cNvPr id="6" name="Footer Placeholder 5">
            <a:extLst>
              <a:ext uri="{FF2B5EF4-FFF2-40B4-BE49-F238E27FC236}">
                <a16:creationId xmlns:a16="http://schemas.microsoft.com/office/drawing/2014/main" id="{13AF69DE-49A0-40DA-9375-B38039E456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4ADCBC-3C3A-4256-87D5-D0D9AF50D871}"/>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386623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9Slide.vn - 2019">
            <a:extLst>
              <a:ext uri="{FF2B5EF4-FFF2-40B4-BE49-F238E27FC236}">
                <a16:creationId xmlns:a16="http://schemas.microsoft.com/office/drawing/2014/main" id="{FE922A83-4E49-4FD7-BEC2-D933775F8304}"/>
              </a:ext>
            </a:extLst>
          </p:cNvPr>
          <p:cNvSpPr txBox="1"/>
          <p:nvPr userDrawn="1"/>
        </p:nvSpPr>
        <p:spPr>
          <a:xfrm>
            <a:off x="0" y="-712232"/>
            <a:ext cx="12192000" cy="369332"/>
          </a:xfrm>
          <a:prstGeom prst="rect">
            <a:avLst/>
          </a:prstGeom>
          <a:noFill/>
        </p:spPr>
        <p:txBody>
          <a:bodyPr vert="horz" wrap="none" lIns="0" tIns="0" rIns="0" bIns="0" rtlCol="0">
            <a:spAutoFit/>
          </a:bodyPr>
          <a:lstStyle/>
          <a:p>
            <a:pPr algn="ctr"/>
            <a:r>
              <a:rPr lang="en-US" sz="2400">
                <a:solidFill>
                  <a:srgbClr val="D7D7D7"/>
                </a:solidFill>
              </a:rPr>
              <a:t>www.9slide.vn</a:t>
            </a:r>
          </a:p>
        </p:txBody>
      </p:sp>
      <p:sp>
        <p:nvSpPr>
          <p:cNvPr id="2" name="Title Placeholder 1">
            <a:extLst>
              <a:ext uri="{FF2B5EF4-FFF2-40B4-BE49-F238E27FC236}">
                <a16:creationId xmlns:a16="http://schemas.microsoft.com/office/drawing/2014/main" id="{76CB0E7E-7BDA-4369-B06E-95E5B313A5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F2DE87-7D95-4722-9EE5-248D158C7F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0A038-BC78-4ECC-BEFF-CCB515E48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B9EE9-F3BF-4B40-83E7-C9BC68FDDB0E}" type="datetimeFigureOut">
              <a:rPr lang="en-US" smtClean="0"/>
              <a:t>1/15/2024</a:t>
            </a:fld>
            <a:endParaRPr lang="en-US"/>
          </a:p>
        </p:txBody>
      </p:sp>
      <p:sp>
        <p:nvSpPr>
          <p:cNvPr id="5" name="Footer Placeholder 4">
            <a:extLst>
              <a:ext uri="{FF2B5EF4-FFF2-40B4-BE49-F238E27FC236}">
                <a16:creationId xmlns:a16="http://schemas.microsoft.com/office/drawing/2014/main" id="{50ECDB14-4F91-4B5C-8ACA-1B5E7E69B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30118F-80C4-4861-A4D3-A50D382E7D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55963-6440-4C45-BA09-4E6A99D1BBE0}" type="slidenum">
              <a:rPr lang="en-US" smtClean="0"/>
              <a:t>‹#›</a:t>
            </a:fld>
            <a:endParaRPr lang="en-US"/>
          </a:p>
        </p:txBody>
      </p:sp>
      <p:sp>
        <p:nvSpPr>
          <p:cNvPr id="7" name="Oval 6">
            <a:extLst>
              <a:ext uri="{FF2B5EF4-FFF2-40B4-BE49-F238E27FC236}">
                <a16:creationId xmlns:a16="http://schemas.microsoft.com/office/drawing/2014/main" id="{38D51644-545E-44E3-BC6E-2AD8AC8B2625}"/>
              </a:ext>
            </a:extLst>
          </p:cNvPr>
          <p:cNvSpPr/>
          <p:nvPr userDrawn="1"/>
        </p:nvSpPr>
        <p:spPr>
          <a:xfrm>
            <a:off x="-23164800"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1B1CA3B-4E43-438A-9AA3-C4D817313CF4}"/>
              </a:ext>
            </a:extLst>
          </p:cNvPr>
          <p:cNvSpPr/>
          <p:nvPr userDrawn="1"/>
        </p:nvSpPr>
        <p:spPr>
          <a:xfrm>
            <a:off x="34961779"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3004496-AE44-4F53-BEA8-30179F68F210}"/>
              </a:ext>
            </a:extLst>
          </p:cNvPr>
          <p:cNvSpPr/>
          <p:nvPr userDrawn="1"/>
        </p:nvSpPr>
        <p:spPr>
          <a:xfrm>
            <a:off x="34961779"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4C10C7B-BAE9-4433-8761-500EAC3C28A0}"/>
              </a:ext>
            </a:extLst>
          </p:cNvPr>
          <p:cNvSpPr/>
          <p:nvPr userDrawn="1"/>
        </p:nvSpPr>
        <p:spPr>
          <a:xfrm>
            <a:off x="-23164800"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D0CE00B-B040-4546-AF5D-EEF96AA126B0}"/>
              </a:ext>
            </a:extLst>
          </p:cNvPr>
          <p:cNvGrpSpPr>
            <a:grpSpLocks noGrp="1" noSelect="1" noRot="1" noMove="1" noResize="1"/>
          </p:cNvGrpSpPr>
          <p:nvPr userDrawn="1">
            <p:custDataLst>
              <p:tags r:id="rId8"/>
            </p:custDataLst>
          </p:nvPr>
        </p:nvGrpSpPr>
        <p:grpSpPr>
          <a:xfrm>
            <a:off x="-2202100" y="-2224223"/>
            <a:ext cx="16596200" cy="11284323"/>
            <a:chOff x="-2202100" y="-2224223"/>
            <a:chExt cx="16596200" cy="11284323"/>
          </a:xfrm>
        </p:grpSpPr>
        <p:sp>
          <p:nvSpPr>
            <p:cNvPr id="12" name="Rectangle 11">
              <a:extLst>
                <a:ext uri="{FF2B5EF4-FFF2-40B4-BE49-F238E27FC236}">
                  <a16:creationId xmlns:a16="http://schemas.microsoft.com/office/drawing/2014/main" id="{AA423BDB-6737-4700-9989-01683A4147DA}"/>
                </a:ext>
              </a:extLst>
            </p:cNvPr>
            <p:cNvSpPr/>
            <p:nvPr/>
          </p:nvSpPr>
          <p:spPr>
            <a:xfrm>
              <a:off x="4851540" y="8494776"/>
              <a:ext cx="2488920" cy="565324"/>
            </a:xfrm>
            <a:prstGeom prst="rect">
              <a:avLst/>
            </a:prstGeom>
            <a:noFill/>
            <a:ln w="2159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391E50D3-44ED-477F-84FB-1E24BC65ED8F}"/>
                </a:ext>
              </a:extLst>
            </p:cNvPr>
            <p:cNvSpPr txBox="1"/>
            <p:nvPr/>
          </p:nvSpPr>
          <p:spPr>
            <a:xfrm>
              <a:off x="5006988" y="8647176"/>
              <a:ext cx="2178025" cy="260524"/>
            </a:xfrm>
            <a:custGeom>
              <a:avLst/>
              <a:gdLst/>
              <a:ahLst/>
              <a:cxnLst/>
              <a:rect l="l" t="t" r="r" b="b"/>
              <a:pathLst>
                <a:path w="2178025" h="260524">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chemeClr val="bg1">
                <a:lumMod val="7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700">
                <a:solidFill>
                  <a:schemeClr val="bg1">
                    <a:lumMod val="75000"/>
                  </a:schemeClr>
                </a:solidFill>
                <a:latin typeface="#9Slide02 Noi dung dai" panose="02000000000000000000" pitchFamily="2" charset="0"/>
                <a:ea typeface="#9Slide02 Noi dung dai" panose="02000000000000000000" pitchFamily="2" charset="0"/>
              </a:endParaRPr>
            </a:p>
          </p:txBody>
        </p:sp>
        <p:sp>
          <p:nvSpPr>
            <p:cNvPr id="14" name="Rectangle 13">
              <a:extLst>
                <a:ext uri="{FF2B5EF4-FFF2-40B4-BE49-F238E27FC236}">
                  <a16:creationId xmlns:a16="http://schemas.microsoft.com/office/drawing/2014/main" id="{52465F73-4B27-4C0F-9B02-510C8E083EB6}"/>
                </a:ext>
              </a:extLst>
            </p:cNvPr>
            <p:cNvSpPr/>
            <p:nvPr/>
          </p:nvSpPr>
          <p:spPr>
            <a:xfrm>
              <a:off x="-2202100" y="-2224223"/>
              <a:ext cx="16596200" cy="112843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8146389"/>
      </p:ext>
    </p:extLst>
  </p:cSld>
  <p:clrMap bg1="lt1" tx1="dk1" bg2="lt2" tx2="dk2" accent1="accent1" accent2="accent2" accent3="accent3" accent4="accent4" accent5="accent5" accent6="accent6" hlink="hlink" folHlink="folHlink"/>
  <p:sldLayoutIdLst>
    <p:sldLayoutId id="2147483655" r:id="rId1"/>
    <p:sldLayoutId id="2147483654" r:id="rId2"/>
    <p:sldLayoutId id="2147483649" r:id="rId3"/>
    <p:sldLayoutId id="2147483657" r:id="rId4"/>
    <p:sldLayoutId id="2147483650" r:id="rId5"/>
    <p:sldLayoutId id="2147483652"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27150BC6-8183-438E-9FC3-E7389576DD78}"/>
              </a:ext>
            </a:extLst>
          </p:cNvPr>
          <p:cNvSpPr txBox="1"/>
          <p:nvPr/>
        </p:nvSpPr>
        <p:spPr>
          <a:xfrm>
            <a:off x="1676400" y="2819400"/>
            <a:ext cx="8915400" cy="923330"/>
          </a:xfrm>
          <a:prstGeom prst="rect">
            <a:avLst/>
          </a:prstGeom>
          <a:noFill/>
        </p:spPr>
        <p:txBody>
          <a:bodyPr wrap="square" lIns="0" tIns="0" rIns="0" bIns="0" rtlCol="0">
            <a:spAutoFit/>
          </a:bodyPr>
          <a:lstStyle/>
          <a:p>
            <a:pPr algn="l"/>
            <a:r>
              <a:rPr lang="en-US" sz="6000">
                <a:solidFill>
                  <a:srgbClr val="154A8D"/>
                </a:solidFill>
                <a:latin typeface="#9Slide02 Tieu de rat dai 02" panose="020B0606020202050201" pitchFamily="34" charset="0"/>
              </a:rPr>
              <a:t>C# </a:t>
            </a:r>
            <a:r>
              <a:rPr lang="en-US" sz="6000" dirty="0">
                <a:solidFill>
                  <a:srgbClr val="154A8D"/>
                </a:solidFill>
                <a:latin typeface="#9Slide02 Tieu de rat dai 02" panose="020B0606020202050201" pitchFamily="34" charset="0"/>
              </a:rPr>
              <a:t>Backend</a:t>
            </a:r>
          </a:p>
        </p:txBody>
      </p:sp>
      <p:pic>
        <p:nvPicPr>
          <p:cNvPr id="8" name="Graphic 7">
            <a:extLst>
              <a:ext uri="{FF2B5EF4-FFF2-40B4-BE49-F238E27FC236}">
                <a16:creationId xmlns:a16="http://schemas.microsoft.com/office/drawing/2014/main" id="{E9D76A19-BB08-4BB2-B289-7DDC93C3AE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23872" y="914400"/>
            <a:ext cx="7445124" cy="502920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spTree>
    <p:extLst>
      <p:ext uri="{BB962C8B-B14F-4D97-AF65-F5344CB8AC3E}">
        <p14:creationId xmlns:p14="http://schemas.microsoft.com/office/powerpoint/2010/main" val="281707951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03</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Tính đa hình</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B6FB1050-8C7F-2FD6-EC61-66260A013836}"/>
              </a:ext>
            </a:extLst>
          </p:cNvPr>
          <p:cNvSpPr txBox="1"/>
          <p:nvPr/>
        </p:nvSpPr>
        <p:spPr>
          <a:xfrm>
            <a:off x="841664" y="2075184"/>
            <a:ext cx="4720936" cy="1938992"/>
          </a:xfrm>
          <a:prstGeom prst="rect">
            <a:avLst/>
          </a:prstGeom>
          <a:noFill/>
        </p:spPr>
        <p:txBody>
          <a:bodyPr wrap="square" rtlCol="0">
            <a:spAutoFit/>
          </a:bodyPr>
          <a:lstStyle/>
          <a:p>
            <a:pPr algn="just"/>
            <a:r>
              <a:rPr lang="vi-VN" sz="2000" b="1">
                <a:solidFill>
                  <a:srgbClr val="FF0000"/>
                </a:solidFill>
                <a:latin typeface="Times New Roman" panose="02020603050405020304" pitchFamily="18" charset="0"/>
                <a:cs typeface="Times New Roman" panose="02020603050405020304" pitchFamily="18" charset="0"/>
              </a:rPr>
              <a:t>Đa hình runtime (Đa hình động):</a:t>
            </a:r>
          </a:p>
          <a:p>
            <a:pPr marL="342900" indent="-342900" algn="just">
              <a:buFont typeface="Arial" panose="020B0604020202020204" pitchFamily="34" charset="0"/>
              <a:buChar char="•"/>
            </a:pPr>
            <a:endParaRPr lang="vi-VN"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Còn được gọi là "đa hình động" hoặc "đa hình muộn".</a:t>
            </a:r>
          </a:p>
          <a:p>
            <a:pPr marL="342900" indent="-342900" algn="just">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Đa hình động xảy ra tại thời điểm chạy.</a:t>
            </a:r>
          </a:p>
          <a:p>
            <a:pPr marL="342900" indent="-342900" algn="just">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Ví dụ: kế thừa, ghi đè phương thức.</a:t>
            </a:r>
          </a:p>
        </p:txBody>
      </p:sp>
      <p:pic>
        <p:nvPicPr>
          <p:cNvPr id="18" name="Picture 17">
            <a:extLst>
              <a:ext uri="{FF2B5EF4-FFF2-40B4-BE49-F238E27FC236}">
                <a16:creationId xmlns:a16="http://schemas.microsoft.com/office/drawing/2014/main" id="{33853701-0E04-C720-2309-A3B4000CC08C}"/>
              </a:ext>
            </a:extLst>
          </p:cNvPr>
          <p:cNvPicPr>
            <a:picLocks noChangeAspect="1"/>
          </p:cNvPicPr>
          <p:nvPr/>
        </p:nvPicPr>
        <p:blipFill>
          <a:blip r:embed="rId4"/>
          <a:stretch>
            <a:fillRect/>
          </a:stretch>
        </p:blipFill>
        <p:spPr>
          <a:xfrm>
            <a:off x="5867400" y="2073700"/>
            <a:ext cx="6324600" cy="4782483"/>
          </a:xfrm>
          <a:prstGeom prst="rect">
            <a:avLst/>
          </a:prstGeom>
        </p:spPr>
      </p:pic>
    </p:spTree>
    <p:extLst>
      <p:ext uri="{BB962C8B-B14F-4D97-AF65-F5344CB8AC3E}">
        <p14:creationId xmlns:p14="http://schemas.microsoft.com/office/powerpoint/2010/main" val="3455053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3"/>
          <p:cNvGrpSpPr/>
          <p:nvPr/>
        </p:nvGrpSpPr>
        <p:grpSpPr>
          <a:xfrm>
            <a:off x="195612" y="2743063"/>
            <a:ext cx="1929254" cy="1693831"/>
            <a:chOff x="2553093" y="952901"/>
            <a:chExt cx="2096908" cy="1866900"/>
          </a:xfrm>
        </p:grpSpPr>
        <p:sp>
          <p:nvSpPr>
            <p:cNvPr id="9" name="椭圆 4"/>
            <p:cNvSpPr/>
            <p:nvPr/>
          </p:nvSpPr>
          <p:spPr>
            <a:xfrm>
              <a:off x="2553093" y="952901"/>
              <a:ext cx="1866900" cy="1866900"/>
            </a:xfrm>
            <a:prstGeom prst="ellipse">
              <a:avLst/>
            </a:prstGeom>
            <a:gradFill>
              <a:gsLst>
                <a:gs pos="0">
                  <a:srgbClr val="F5F5F5"/>
                </a:gs>
                <a:gs pos="100000">
                  <a:schemeClr val="bg1">
                    <a:lumMod val="85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10" name="椭圆 5"/>
            <p:cNvSpPr/>
            <p:nvPr/>
          </p:nvSpPr>
          <p:spPr>
            <a:xfrm>
              <a:off x="3008704" y="1150504"/>
              <a:ext cx="1429346" cy="1429345"/>
            </a:xfrm>
            <a:prstGeom prst="ellipse">
              <a:avLst/>
            </a:prstGeom>
            <a:solidFill>
              <a:schemeClr val="bg1">
                <a:lumMod val="95000"/>
              </a:schemeClr>
            </a:solidFill>
            <a:ln w="22225">
              <a:gradFill flip="none" rotWithShape="1">
                <a:gsLst>
                  <a:gs pos="0">
                    <a:schemeClr val="bg1">
                      <a:lumMod val="75000"/>
                    </a:schemeClr>
                  </a:gs>
                  <a:gs pos="100000">
                    <a:schemeClr val="bg1"/>
                  </a:gs>
                </a:gsLst>
                <a:lin ang="2700000" scaled="1"/>
                <a:tileRect/>
              </a:gradFill>
            </a:ln>
            <a:effectLst>
              <a:innerShdw blurRad="1016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11" name="文本框 136"/>
            <p:cNvSpPr txBox="1"/>
            <p:nvPr/>
          </p:nvSpPr>
          <p:spPr>
            <a:xfrm>
              <a:off x="2783718" y="1324275"/>
              <a:ext cx="1866283" cy="1272437"/>
            </a:xfrm>
            <a:prstGeom prst="rect">
              <a:avLst/>
            </a:prstGeom>
            <a:noFill/>
          </p:spPr>
          <p:txBody>
            <a:bodyPr wrap="square" rtlCol="0">
              <a:spAutoFit/>
            </a:bodyPr>
            <a:lstStyle/>
            <a:p>
              <a:pPr algn="ctr"/>
              <a:r>
                <a:rPr lang="en-US" altLang="zh-CN" sz="2800" b="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NỘI DUNG</a:t>
              </a:r>
              <a:endParaRPr lang="zh-CN" altLang="en-US" sz="2800" b="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12" name="组合 8"/>
          <p:cNvGrpSpPr/>
          <p:nvPr/>
        </p:nvGrpSpPr>
        <p:grpSpPr>
          <a:xfrm>
            <a:off x="1968486" y="1455999"/>
            <a:ext cx="805150" cy="718592"/>
            <a:chOff x="3262497" y="1084626"/>
            <a:chExt cx="1126854" cy="958123"/>
          </a:xfrm>
        </p:grpSpPr>
        <p:grpSp>
          <p:nvGrpSpPr>
            <p:cNvPr id="13" name="组合 9"/>
            <p:cNvGrpSpPr/>
            <p:nvPr/>
          </p:nvGrpSpPr>
          <p:grpSpPr>
            <a:xfrm>
              <a:off x="3262497" y="1084626"/>
              <a:ext cx="1126854" cy="958123"/>
              <a:chOff x="2892834" y="1141776"/>
              <a:chExt cx="1126854" cy="958123"/>
            </a:xfrm>
          </p:grpSpPr>
          <p:sp>
            <p:nvSpPr>
              <p:cNvPr id="15" name="圆角矩形 13"/>
              <p:cNvSpPr/>
              <p:nvPr/>
            </p:nvSpPr>
            <p:spPr>
              <a:xfrm>
                <a:off x="2943363" y="1141776"/>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6" name="圆角矩形 14"/>
              <p:cNvSpPr/>
              <p:nvPr/>
            </p:nvSpPr>
            <p:spPr>
              <a:xfrm>
                <a:off x="2892834" y="1178024"/>
                <a:ext cx="1063215" cy="901028"/>
              </a:xfrm>
              <a:prstGeom prst="roundRect">
                <a:avLst>
                  <a:gd name="adj" fmla="val 13889"/>
                </a:avLst>
              </a:pr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14" name="文本框 11"/>
            <p:cNvSpPr txBox="1"/>
            <p:nvPr/>
          </p:nvSpPr>
          <p:spPr>
            <a:xfrm>
              <a:off x="3266480" y="1209433"/>
              <a:ext cx="1030515" cy="697627"/>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01</a:t>
              </a:r>
              <a:endParaRPr lang="zh-CN" altLang="en-US" sz="2800">
                <a:solidFill>
                  <a:schemeClr val="bg1"/>
                </a:solidFill>
                <a:latin typeface="Impact" panose="020B0806030902050204" pitchFamily="34" charset="0"/>
              </a:endParaRPr>
            </a:p>
          </p:txBody>
        </p:sp>
      </p:grpSp>
      <p:grpSp>
        <p:nvGrpSpPr>
          <p:cNvPr id="17" name="组合 15"/>
          <p:cNvGrpSpPr/>
          <p:nvPr/>
        </p:nvGrpSpPr>
        <p:grpSpPr>
          <a:xfrm>
            <a:off x="1980759" y="3131396"/>
            <a:ext cx="791782" cy="1043247"/>
            <a:chOff x="3155526" y="2335585"/>
            <a:chExt cx="1147961" cy="966191"/>
          </a:xfrm>
        </p:grpSpPr>
        <p:grpSp>
          <p:nvGrpSpPr>
            <p:cNvPr id="18" name="组合 16"/>
            <p:cNvGrpSpPr/>
            <p:nvPr/>
          </p:nvGrpSpPr>
          <p:grpSpPr>
            <a:xfrm>
              <a:off x="3155526" y="2335585"/>
              <a:ext cx="1147961" cy="966191"/>
              <a:chOff x="2785863" y="1141409"/>
              <a:chExt cx="1147961" cy="966191"/>
            </a:xfrm>
          </p:grpSpPr>
          <p:sp>
            <p:nvSpPr>
              <p:cNvPr id="20" name="圆角矩形 20"/>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1" name="圆角矩形 21"/>
              <p:cNvSpPr/>
              <p:nvPr/>
            </p:nvSpPr>
            <p:spPr>
              <a:xfrm>
                <a:off x="2785863" y="1141409"/>
                <a:ext cx="1063215" cy="901028"/>
              </a:xfrm>
              <a:prstGeom prst="roundRect">
                <a:avLst>
                  <a:gd name="adj" fmla="val 13889"/>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19" name="文本框 18"/>
            <p:cNvSpPr txBox="1"/>
            <p:nvPr/>
          </p:nvSpPr>
          <p:spPr>
            <a:xfrm>
              <a:off x="3166655" y="2557458"/>
              <a:ext cx="1088129" cy="484574"/>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03</a:t>
              </a:r>
              <a:endParaRPr lang="zh-CN" altLang="en-US" sz="2800">
                <a:solidFill>
                  <a:schemeClr val="bg1"/>
                </a:solidFill>
                <a:latin typeface="Impact" panose="020B0806030902050204" pitchFamily="34" charset="0"/>
              </a:endParaRPr>
            </a:p>
          </p:txBody>
        </p:sp>
      </p:grpSp>
      <p:grpSp>
        <p:nvGrpSpPr>
          <p:cNvPr id="22" name="组合 22"/>
          <p:cNvGrpSpPr/>
          <p:nvPr/>
        </p:nvGrpSpPr>
        <p:grpSpPr>
          <a:xfrm>
            <a:off x="1969469" y="4252478"/>
            <a:ext cx="750898" cy="718592"/>
            <a:chOff x="3227162" y="3591385"/>
            <a:chExt cx="1089578" cy="958123"/>
          </a:xfrm>
        </p:grpSpPr>
        <p:grpSp>
          <p:nvGrpSpPr>
            <p:cNvPr id="23" name="组合 23"/>
            <p:cNvGrpSpPr/>
            <p:nvPr/>
          </p:nvGrpSpPr>
          <p:grpSpPr>
            <a:xfrm>
              <a:off x="3227162" y="3591385"/>
              <a:ext cx="1089578" cy="958123"/>
              <a:chOff x="2857499" y="1149477"/>
              <a:chExt cx="1089578" cy="958123"/>
            </a:xfrm>
          </p:grpSpPr>
          <p:sp>
            <p:nvSpPr>
              <p:cNvPr id="25" name="圆角矩形 27"/>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6" name="圆角矩形 28"/>
              <p:cNvSpPr/>
              <p:nvPr/>
            </p:nvSpPr>
            <p:spPr>
              <a:xfrm>
                <a:off x="2883862" y="1159582"/>
                <a:ext cx="1063215" cy="901028"/>
              </a:xfrm>
              <a:prstGeom prst="roundRect">
                <a:avLst>
                  <a:gd name="adj" fmla="val 13889"/>
                </a:avLst>
              </a:prstGeom>
              <a:solidFill>
                <a:srgbClr val="E87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24" name="文本框 25"/>
            <p:cNvSpPr txBox="1"/>
            <p:nvPr/>
          </p:nvSpPr>
          <p:spPr>
            <a:xfrm>
              <a:off x="3250771" y="3701112"/>
              <a:ext cx="1030515" cy="697627"/>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04</a:t>
              </a:r>
              <a:endParaRPr lang="zh-CN" altLang="en-US" sz="2800">
                <a:solidFill>
                  <a:schemeClr val="bg1"/>
                </a:solidFill>
                <a:latin typeface="Impact" panose="020B0806030902050204" pitchFamily="34" charset="0"/>
              </a:endParaRPr>
            </a:p>
          </p:txBody>
        </p:sp>
      </p:grpSp>
      <p:grpSp>
        <p:nvGrpSpPr>
          <p:cNvPr id="27" name="组合 36"/>
          <p:cNvGrpSpPr/>
          <p:nvPr/>
        </p:nvGrpSpPr>
        <p:grpSpPr>
          <a:xfrm>
            <a:off x="3144688" y="1483185"/>
            <a:ext cx="6913711" cy="675771"/>
            <a:chOff x="4555084" y="1092328"/>
            <a:chExt cx="4697323" cy="1150809"/>
          </a:xfrm>
        </p:grpSpPr>
        <p:pic>
          <p:nvPicPr>
            <p:cNvPr id="28" name="图片 37"/>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926460" y="2041830"/>
              <a:ext cx="3646270" cy="201307"/>
            </a:xfrm>
            <a:prstGeom prst="rect">
              <a:avLst/>
            </a:prstGeom>
          </p:spPr>
        </p:pic>
        <p:grpSp>
          <p:nvGrpSpPr>
            <p:cNvPr id="29" name="组合 38"/>
            <p:cNvGrpSpPr/>
            <p:nvPr/>
          </p:nvGrpSpPr>
          <p:grpSpPr>
            <a:xfrm>
              <a:off x="4555084" y="1092328"/>
              <a:ext cx="4697323" cy="974451"/>
              <a:chOff x="4555084" y="1092328"/>
              <a:chExt cx="4697323" cy="974451"/>
            </a:xfrm>
          </p:grpSpPr>
          <p:pic>
            <p:nvPicPr>
              <p:cNvPr id="30" name="图片 39"/>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16200000">
                <a:off x="8600149" y="1414521"/>
                <a:ext cx="958122" cy="346394"/>
              </a:xfrm>
              <a:prstGeom prst="rect">
                <a:avLst/>
              </a:prstGeom>
            </p:spPr>
          </p:pic>
          <p:sp>
            <p:nvSpPr>
              <p:cNvPr id="31" name="圆角矩形 40"/>
              <p:cNvSpPr/>
              <p:nvPr/>
            </p:nvSpPr>
            <p:spPr>
              <a:xfrm>
                <a:off x="4555084" y="1092328"/>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grpSp>
        <p:nvGrpSpPr>
          <p:cNvPr id="32" name="组合 41"/>
          <p:cNvGrpSpPr/>
          <p:nvPr/>
        </p:nvGrpSpPr>
        <p:grpSpPr>
          <a:xfrm>
            <a:off x="3132725" y="3126404"/>
            <a:ext cx="7029107" cy="1133653"/>
            <a:chOff x="4555084" y="2343654"/>
            <a:chExt cx="4697324" cy="1145415"/>
          </a:xfrm>
        </p:grpSpPr>
        <p:pic>
          <p:nvPicPr>
            <p:cNvPr id="33" name="图片 42"/>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926460" y="3287762"/>
              <a:ext cx="3646270" cy="201307"/>
            </a:xfrm>
            <a:prstGeom prst="rect">
              <a:avLst/>
            </a:prstGeom>
          </p:spPr>
        </p:pic>
        <p:grpSp>
          <p:nvGrpSpPr>
            <p:cNvPr id="34" name="组合 43"/>
            <p:cNvGrpSpPr/>
            <p:nvPr/>
          </p:nvGrpSpPr>
          <p:grpSpPr>
            <a:xfrm>
              <a:off x="4555084" y="2343654"/>
              <a:ext cx="4697324" cy="974451"/>
              <a:chOff x="4555084" y="2343654"/>
              <a:chExt cx="4697324" cy="974451"/>
            </a:xfrm>
          </p:grpSpPr>
          <p:pic>
            <p:nvPicPr>
              <p:cNvPr id="35" name="图片 44"/>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16200000">
                <a:off x="8600150" y="2665847"/>
                <a:ext cx="958122" cy="346394"/>
              </a:xfrm>
              <a:prstGeom prst="rect">
                <a:avLst/>
              </a:prstGeom>
            </p:spPr>
          </p:pic>
          <p:sp>
            <p:nvSpPr>
              <p:cNvPr id="36" name="圆角矩形 45"/>
              <p:cNvSpPr/>
              <p:nvPr/>
            </p:nvSpPr>
            <p:spPr>
              <a:xfrm>
                <a:off x="4555084" y="2343654"/>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grpSp>
        <p:nvGrpSpPr>
          <p:cNvPr id="42" name="组合 51"/>
          <p:cNvGrpSpPr/>
          <p:nvPr/>
        </p:nvGrpSpPr>
        <p:grpSpPr>
          <a:xfrm>
            <a:off x="3192917" y="3280218"/>
            <a:ext cx="6968916" cy="1697323"/>
            <a:chOff x="4575174" y="3334491"/>
            <a:chExt cx="4677233" cy="2447510"/>
          </a:xfrm>
        </p:grpSpPr>
        <p:pic>
          <p:nvPicPr>
            <p:cNvPr id="43" name="图片 52"/>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873327" y="5580404"/>
              <a:ext cx="3646270" cy="201307"/>
            </a:xfrm>
            <a:prstGeom prst="rect">
              <a:avLst/>
            </a:prstGeom>
          </p:spPr>
        </p:pic>
        <p:grpSp>
          <p:nvGrpSpPr>
            <p:cNvPr id="44" name="组合 53"/>
            <p:cNvGrpSpPr/>
            <p:nvPr/>
          </p:nvGrpSpPr>
          <p:grpSpPr>
            <a:xfrm>
              <a:off x="4575174" y="3334491"/>
              <a:ext cx="4677233" cy="2447510"/>
              <a:chOff x="4575174" y="3334491"/>
              <a:chExt cx="4677233" cy="2447510"/>
            </a:xfrm>
          </p:grpSpPr>
          <p:pic>
            <p:nvPicPr>
              <p:cNvPr id="45" name="图片 54"/>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16200000">
                <a:off x="8600150" y="5129743"/>
                <a:ext cx="958122" cy="346393"/>
              </a:xfrm>
              <a:prstGeom prst="rect">
                <a:avLst/>
              </a:prstGeom>
            </p:spPr>
          </p:pic>
          <p:sp>
            <p:nvSpPr>
              <p:cNvPr id="46" name="圆角矩形 55"/>
              <p:cNvSpPr/>
              <p:nvPr/>
            </p:nvSpPr>
            <p:spPr>
              <a:xfrm>
                <a:off x="4575174" y="3334491"/>
                <a:ext cx="4389024" cy="958123"/>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Các từ khóa virtual, abstract, override</a:t>
                </a:r>
                <a:endParaRPr lang="zh-CN" altLang="en-US" sz="2800" b="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grpSp>
        <p:nvGrpSpPr>
          <p:cNvPr id="47" name="组合 56"/>
          <p:cNvGrpSpPr/>
          <p:nvPr/>
        </p:nvGrpSpPr>
        <p:grpSpPr>
          <a:xfrm>
            <a:off x="2613536" y="1440455"/>
            <a:ext cx="752541" cy="3643302"/>
            <a:chOff x="3971019" y="796001"/>
            <a:chExt cx="989404" cy="5338506"/>
          </a:xfrm>
        </p:grpSpPr>
        <p:sp>
          <p:nvSpPr>
            <p:cNvPr id="48" name="矩形 57"/>
            <p:cNvSpPr/>
            <p:nvPr/>
          </p:nvSpPr>
          <p:spPr>
            <a:xfrm>
              <a:off x="4614031" y="796001"/>
              <a:ext cx="346392" cy="5287413"/>
            </a:xfrm>
            <a:prstGeom prst="rect">
              <a:avLst/>
            </a:prstGeom>
            <a:gradFill>
              <a:gsLst>
                <a:gs pos="0">
                  <a:schemeClr val="tx1">
                    <a:alpha val="8000"/>
                  </a:schemeClr>
                </a:gs>
                <a:gs pos="100000">
                  <a:srgbClr val="F2F2F2">
                    <a:alpha val="0"/>
                  </a:srgb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49" name="矩形 58"/>
            <p:cNvSpPr/>
            <p:nvPr/>
          </p:nvSpPr>
          <p:spPr>
            <a:xfrm>
              <a:off x="4178614" y="796001"/>
              <a:ext cx="452661" cy="5287413"/>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pic>
          <p:nvPicPr>
            <p:cNvPr id="50" name="图片 59"/>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5400000">
              <a:off x="1404452" y="3362569"/>
              <a:ext cx="5338505" cy="205371"/>
            </a:xfrm>
            <a:prstGeom prst="rect">
              <a:avLst/>
            </a:prstGeom>
          </p:spPr>
        </p:pic>
        <p:sp>
          <p:nvSpPr>
            <p:cNvPr id="51" name="流程图: 手动输入 32"/>
            <p:cNvSpPr/>
            <p:nvPr/>
          </p:nvSpPr>
          <p:spPr>
            <a:xfrm flipH="1" flipV="1">
              <a:off x="4614203" y="796001"/>
              <a:ext cx="345594" cy="92079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6677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6677 h 10000"/>
                <a:gd name="connsiteX0-11" fmla="*/ 0 w 10000"/>
                <a:gd name="connsiteY0-12" fmla="*/ 6875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6875 h 10000"/>
                <a:gd name="connsiteX0-21" fmla="*/ 0 w 10185"/>
                <a:gd name="connsiteY0-22" fmla="*/ 6624 h 10000"/>
                <a:gd name="connsiteX1-23" fmla="*/ 10185 w 10185"/>
                <a:gd name="connsiteY1-24" fmla="*/ 0 h 10000"/>
                <a:gd name="connsiteX2-25" fmla="*/ 10185 w 10185"/>
                <a:gd name="connsiteY2-26" fmla="*/ 10000 h 10000"/>
                <a:gd name="connsiteX3-27" fmla="*/ 185 w 10185"/>
                <a:gd name="connsiteY3-28" fmla="*/ 10000 h 10000"/>
                <a:gd name="connsiteX4-29" fmla="*/ 0 w 10185"/>
                <a:gd name="connsiteY4-30" fmla="*/ 6624 h 10000"/>
                <a:gd name="connsiteX0-31" fmla="*/ 0 w 10092"/>
                <a:gd name="connsiteY0-32" fmla="*/ 8092 h 10000"/>
                <a:gd name="connsiteX1-33" fmla="*/ 10092 w 10092"/>
                <a:gd name="connsiteY1-34" fmla="*/ 0 h 10000"/>
                <a:gd name="connsiteX2-35" fmla="*/ 10092 w 10092"/>
                <a:gd name="connsiteY2-36" fmla="*/ 10000 h 10000"/>
                <a:gd name="connsiteX3-37" fmla="*/ 92 w 10092"/>
                <a:gd name="connsiteY3-38" fmla="*/ 10000 h 10000"/>
                <a:gd name="connsiteX4-39" fmla="*/ 0 w 10092"/>
                <a:gd name="connsiteY4-40" fmla="*/ 8092 h 10000"/>
                <a:gd name="connsiteX0-41" fmla="*/ 0 w 10092"/>
                <a:gd name="connsiteY0-42" fmla="*/ 8736 h 10000"/>
                <a:gd name="connsiteX1-43" fmla="*/ 10092 w 10092"/>
                <a:gd name="connsiteY1-44" fmla="*/ 0 h 10000"/>
                <a:gd name="connsiteX2-45" fmla="*/ 10092 w 10092"/>
                <a:gd name="connsiteY2-46" fmla="*/ 10000 h 10000"/>
                <a:gd name="connsiteX3-47" fmla="*/ 92 w 10092"/>
                <a:gd name="connsiteY3-48" fmla="*/ 10000 h 10000"/>
                <a:gd name="connsiteX4-49" fmla="*/ 0 w 10092"/>
                <a:gd name="connsiteY4-50" fmla="*/ 8736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2" name="梯形 61"/>
            <p:cNvSpPr/>
            <p:nvPr/>
          </p:nvSpPr>
          <p:spPr>
            <a:xfrm rot="5400000">
              <a:off x="4085362" y="2026910"/>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3" name="梯形 62"/>
            <p:cNvSpPr/>
            <p:nvPr/>
          </p:nvSpPr>
          <p:spPr>
            <a:xfrm rot="5400000">
              <a:off x="4085362" y="3275907"/>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4" name="梯形 63"/>
            <p:cNvSpPr/>
            <p:nvPr/>
          </p:nvSpPr>
          <p:spPr>
            <a:xfrm rot="5400000">
              <a:off x="4085362" y="4502881"/>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5" name="流程图: 手动输入 32"/>
            <p:cNvSpPr/>
            <p:nvPr/>
          </p:nvSpPr>
          <p:spPr>
            <a:xfrm flipH="1">
              <a:off x="4614203" y="5187950"/>
              <a:ext cx="345594" cy="89546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6677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6677 h 10000"/>
                <a:gd name="connsiteX0-11" fmla="*/ 0 w 10000"/>
                <a:gd name="connsiteY0-12" fmla="*/ 6875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6875 h 10000"/>
                <a:gd name="connsiteX0-21" fmla="*/ 0 w 10185"/>
                <a:gd name="connsiteY0-22" fmla="*/ 6624 h 10000"/>
                <a:gd name="connsiteX1-23" fmla="*/ 10185 w 10185"/>
                <a:gd name="connsiteY1-24" fmla="*/ 0 h 10000"/>
                <a:gd name="connsiteX2-25" fmla="*/ 10185 w 10185"/>
                <a:gd name="connsiteY2-26" fmla="*/ 10000 h 10000"/>
                <a:gd name="connsiteX3-27" fmla="*/ 185 w 10185"/>
                <a:gd name="connsiteY3-28" fmla="*/ 10000 h 10000"/>
                <a:gd name="connsiteX4-29" fmla="*/ 0 w 10185"/>
                <a:gd name="connsiteY4-30" fmla="*/ 6624 h 10000"/>
                <a:gd name="connsiteX0-31" fmla="*/ 0 w 10092"/>
                <a:gd name="connsiteY0-32" fmla="*/ 8092 h 10000"/>
                <a:gd name="connsiteX1-33" fmla="*/ 10092 w 10092"/>
                <a:gd name="connsiteY1-34" fmla="*/ 0 h 10000"/>
                <a:gd name="connsiteX2-35" fmla="*/ 10092 w 10092"/>
                <a:gd name="connsiteY2-36" fmla="*/ 10000 h 10000"/>
                <a:gd name="connsiteX3-37" fmla="*/ 92 w 10092"/>
                <a:gd name="connsiteY3-38" fmla="*/ 10000 h 10000"/>
                <a:gd name="connsiteX4-39" fmla="*/ 0 w 10092"/>
                <a:gd name="connsiteY4-40" fmla="*/ 8092 h 10000"/>
                <a:gd name="connsiteX0-41" fmla="*/ 0 w 10092"/>
                <a:gd name="connsiteY0-42" fmla="*/ 8736 h 10000"/>
                <a:gd name="connsiteX1-43" fmla="*/ 10092 w 10092"/>
                <a:gd name="connsiteY1-44" fmla="*/ 0 h 10000"/>
                <a:gd name="connsiteX2-45" fmla="*/ 10092 w 10092"/>
                <a:gd name="connsiteY2-46" fmla="*/ 10000 h 10000"/>
                <a:gd name="connsiteX3-47" fmla="*/ 92 w 10092"/>
                <a:gd name="connsiteY3-48" fmla="*/ 10000 h 10000"/>
                <a:gd name="connsiteX4-49" fmla="*/ 0 w 10092"/>
                <a:gd name="connsiteY4-50" fmla="*/ 8736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56" name="文本框 66"/>
          <p:cNvSpPr txBox="1"/>
          <p:nvPr/>
        </p:nvSpPr>
        <p:spPr>
          <a:xfrm>
            <a:off x="3144688" y="1557327"/>
            <a:ext cx="5296232" cy="523220"/>
          </a:xfrm>
          <a:prstGeom prst="rect">
            <a:avLst/>
          </a:prstGeom>
          <a:noFill/>
        </p:spPr>
        <p:txBody>
          <a:bodyPr wrap="square" rtlCol="0">
            <a:spAutoFit/>
          </a:bodyPr>
          <a:lstStyle/>
          <a:p>
            <a:r>
              <a:rPr lang="en-US" altLang="zh-CN"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Access modifier </a:t>
            </a:r>
            <a:endParaRPr lang="zh-CN" altLang="en-US"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7" name="矩形 96"/>
          <p:cNvSpPr/>
          <p:nvPr/>
        </p:nvSpPr>
        <p:spPr>
          <a:xfrm>
            <a:off x="3236731" y="4219186"/>
            <a:ext cx="6232424" cy="523220"/>
          </a:xfrm>
          <a:prstGeom prst="rect">
            <a:avLst/>
          </a:prstGeom>
        </p:spPr>
        <p:txBody>
          <a:bodyPr wrap="square">
            <a:spAutoFit/>
          </a:bodyPr>
          <a:lstStyle/>
          <a:p>
            <a:r>
              <a:rPr lang="en-US" altLang="zh-CN" sz="2800" b="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Tính đa hình</a:t>
            </a:r>
            <a:endParaRPr lang="zh-CN" altLang="en-US" sz="2800" b="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5" name="圆角矩形 34">
            <a:extLst>
              <a:ext uri="{FF2B5EF4-FFF2-40B4-BE49-F238E27FC236}">
                <a16:creationId xmlns:a16="http://schemas.microsoft.com/office/drawing/2014/main" id="{4A98B195-D5E7-4238-B9B0-9E6698C21C3A}"/>
              </a:ext>
            </a:extLst>
          </p:cNvPr>
          <p:cNvSpPr/>
          <p:nvPr/>
        </p:nvSpPr>
        <p:spPr>
          <a:xfrm>
            <a:off x="1980759" y="2286811"/>
            <a:ext cx="736574" cy="703059"/>
          </a:xfrm>
          <a:prstGeom prst="roundRect">
            <a:avLst>
              <a:gd name="adj" fmla="val 1388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800">
                <a:latin typeface="Impact" panose="020B0806030902050204" pitchFamily="34" charset="0"/>
              </a:rPr>
              <a:t>02</a:t>
            </a:r>
            <a:endParaRPr lang="zh-CN" altLang="en-US" sz="2800">
              <a:latin typeface="Impact" panose="020B0806030902050204" pitchFamily="34" charset="0"/>
            </a:endParaRPr>
          </a:p>
        </p:txBody>
      </p:sp>
      <p:grpSp>
        <p:nvGrpSpPr>
          <p:cNvPr id="66" name="组合 51">
            <a:extLst>
              <a:ext uri="{FF2B5EF4-FFF2-40B4-BE49-F238E27FC236}">
                <a16:creationId xmlns:a16="http://schemas.microsoft.com/office/drawing/2014/main" id="{8541760D-945C-4378-82F6-7A5400A5AB52}"/>
              </a:ext>
            </a:extLst>
          </p:cNvPr>
          <p:cNvGrpSpPr/>
          <p:nvPr/>
        </p:nvGrpSpPr>
        <p:grpSpPr>
          <a:xfrm>
            <a:off x="3156058" y="2291078"/>
            <a:ext cx="6511600" cy="718522"/>
            <a:chOff x="4555084" y="4807549"/>
            <a:chExt cx="4361682" cy="974162"/>
          </a:xfrm>
        </p:grpSpPr>
        <p:pic>
          <p:nvPicPr>
            <p:cNvPr id="67" name="图片 52">
              <a:extLst>
                <a:ext uri="{FF2B5EF4-FFF2-40B4-BE49-F238E27FC236}">
                  <a16:creationId xmlns:a16="http://schemas.microsoft.com/office/drawing/2014/main" id="{FFBFCEFB-B31E-4550-BC8E-612DD98E2383}"/>
                </a:ext>
              </a:extLst>
            </p:cNvPr>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873327" y="5580404"/>
              <a:ext cx="3646270" cy="201307"/>
            </a:xfrm>
            <a:prstGeom prst="rect">
              <a:avLst/>
            </a:prstGeom>
          </p:spPr>
        </p:pic>
        <p:sp>
          <p:nvSpPr>
            <p:cNvPr id="68" name="圆角矩形 55">
              <a:extLst>
                <a:ext uri="{FF2B5EF4-FFF2-40B4-BE49-F238E27FC236}">
                  <a16:creationId xmlns:a16="http://schemas.microsoft.com/office/drawing/2014/main" id="{0F7C8556-007B-452E-985B-7181A0451B30}"/>
                </a:ext>
              </a:extLst>
            </p:cNvPr>
            <p:cNvSpPr/>
            <p:nvPr/>
          </p:nvSpPr>
          <p:spPr>
            <a:xfrm>
              <a:off x="4555084" y="4807549"/>
              <a:ext cx="4361682"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r>
                <a:rPr lang="en-US" altLang="zh-CN" sz="2800" b="1">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Tính kế thừa</a:t>
              </a:r>
              <a:endParaRPr lang="zh-CN" altLang="en-US" sz="2800" b="1">
                <a:solidFill>
                  <a:schemeClr val="accent1">
                    <a:lumMod val="50000"/>
                  </a:schemeClr>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39485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 fill="hold"/>
                                        <p:tgtEl>
                                          <p:spTgt spid="8"/>
                                        </p:tgtEl>
                                        <p:attrNameLst>
                                          <p:attrName>ppt_w</p:attrName>
                                        </p:attrNameLst>
                                      </p:cBhvr>
                                      <p:tavLst>
                                        <p:tav tm="0">
                                          <p:val>
                                            <p:fltVal val="0"/>
                                          </p:val>
                                        </p:tav>
                                        <p:tav tm="100000">
                                          <p:val>
                                            <p:strVal val="#ppt_w"/>
                                          </p:val>
                                        </p:tav>
                                      </p:tavLst>
                                    </p:anim>
                                    <p:anim calcmode="lin" valueType="num">
                                      <p:cBhvr>
                                        <p:cTn id="8" dur="100" fill="hold"/>
                                        <p:tgtEl>
                                          <p:spTgt spid="8"/>
                                        </p:tgtEl>
                                        <p:attrNameLst>
                                          <p:attrName>ppt_h</p:attrName>
                                        </p:attrNameLst>
                                      </p:cBhvr>
                                      <p:tavLst>
                                        <p:tav tm="0">
                                          <p:val>
                                            <p:fltVal val="0"/>
                                          </p:val>
                                        </p:tav>
                                        <p:tav tm="100000">
                                          <p:val>
                                            <p:strVal val="#ppt_h"/>
                                          </p:val>
                                        </p:tav>
                                      </p:tavLst>
                                    </p:anim>
                                    <p:animEffect transition="in" filter="fade">
                                      <p:cBhvr>
                                        <p:cTn id="9" dur="100"/>
                                        <p:tgtEl>
                                          <p:spTgt spid="8"/>
                                        </p:tgtEl>
                                      </p:cBhvr>
                                    </p:animEffect>
                                  </p:childTnLst>
                                </p:cTn>
                              </p:par>
                              <p:par>
                                <p:cTn id="10" presetID="6" presetClass="emph" presetSubtype="0" fill="hold" nodeType="withEffect">
                                  <p:stCondLst>
                                    <p:cond delay="100"/>
                                  </p:stCondLst>
                                  <p:childTnLst>
                                    <p:animScale>
                                      <p:cBhvr>
                                        <p:cTn id="11" dur="100" fill="hold"/>
                                        <p:tgtEl>
                                          <p:spTgt spid="8"/>
                                        </p:tgtEl>
                                      </p:cBhvr>
                                      <p:by x="110000" y="110000"/>
                                    </p:animScale>
                                  </p:childTnLst>
                                </p:cTn>
                              </p:par>
                              <p:par>
                                <p:cTn id="12" presetID="6" presetClass="emph" presetSubtype="0" fill="hold" nodeType="withEffect">
                                  <p:stCondLst>
                                    <p:cond delay="200"/>
                                  </p:stCondLst>
                                  <p:childTnLst>
                                    <p:animScale>
                                      <p:cBhvr>
                                        <p:cTn id="13" dur="200" fill="hold"/>
                                        <p:tgtEl>
                                          <p:spTgt spid="8"/>
                                        </p:tgtEl>
                                      </p:cBhvr>
                                      <p:by x="90000" y="90000"/>
                                    </p:animScale>
                                  </p:childTnLst>
                                </p:cTn>
                              </p:par>
                              <p:par>
                                <p:cTn id="14" presetID="6" presetClass="emph" presetSubtype="0" fill="hold" nodeType="withEffect">
                                  <p:stCondLst>
                                    <p:cond delay="400"/>
                                  </p:stCondLst>
                                  <p:childTnLst>
                                    <p:animScale>
                                      <p:cBhvr>
                                        <p:cTn id="15" dur="100" fill="hold"/>
                                        <p:tgtEl>
                                          <p:spTgt spid="8"/>
                                        </p:tgtEl>
                                      </p:cBhvr>
                                      <p:by x="105000" y="105000"/>
                                    </p:animScale>
                                  </p:childTnLst>
                                </p:cTn>
                              </p:par>
                              <p:par>
                                <p:cTn id="16" presetID="6" presetClass="emph" presetSubtype="0" fill="hold" nodeType="withEffect">
                                  <p:stCondLst>
                                    <p:cond delay="500"/>
                                  </p:stCondLst>
                                  <p:childTnLst>
                                    <p:animScale>
                                      <p:cBhvr>
                                        <p:cTn id="17" dur="200" fill="hold"/>
                                        <p:tgtEl>
                                          <p:spTgt spid="8"/>
                                        </p:tgtEl>
                                      </p:cBhvr>
                                      <p:by x="95000" y="95000"/>
                                    </p:animScale>
                                  </p:childTnLst>
                                </p:cTn>
                              </p:par>
                            </p:childTnLst>
                          </p:cTn>
                        </p:par>
                        <p:par>
                          <p:cTn id="18" fill="hold">
                            <p:stCondLst>
                              <p:cond delay="700"/>
                            </p:stCondLst>
                            <p:childTnLst>
                              <p:par>
                                <p:cTn id="19" presetID="16" presetClass="entr" presetSubtype="42" fill="hold" nodeType="after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barn(outHorizontal)">
                                      <p:cBhvr>
                                        <p:cTn id="21" dur="500"/>
                                        <p:tgtEl>
                                          <p:spTgt spid="47"/>
                                        </p:tgtEl>
                                      </p:cBhvr>
                                    </p:animEffect>
                                  </p:childTnLst>
                                </p:cTn>
                              </p:par>
                            </p:childTnLst>
                          </p:cTn>
                        </p:par>
                        <p:par>
                          <p:cTn id="22" fill="hold">
                            <p:stCondLst>
                              <p:cond delay="1200"/>
                            </p:stCondLst>
                            <p:childTnLst>
                              <p:par>
                                <p:cTn id="23" presetID="12" presetClass="entr" presetSubtype="2"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p:tgtEl>
                                          <p:spTgt spid="12"/>
                                        </p:tgtEl>
                                        <p:attrNameLst>
                                          <p:attrName>ppt_x</p:attrName>
                                        </p:attrNameLst>
                                      </p:cBhvr>
                                      <p:tavLst>
                                        <p:tav tm="0">
                                          <p:val>
                                            <p:strVal val="#ppt_x+#ppt_w*1.125000"/>
                                          </p:val>
                                        </p:tav>
                                        <p:tav tm="100000">
                                          <p:val>
                                            <p:strVal val="#ppt_x"/>
                                          </p:val>
                                        </p:tav>
                                      </p:tavLst>
                                    </p:anim>
                                    <p:animEffect transition="in" filter="wipe(left)">
                                      <p:cBhvr>
                                        <p:cTn id="26" dur="500"/>
                                        <p:tgtEl>
                                          <p:spTgt spid="12"/>
                                        </p:tgtEl>
                                      </p:cBhvr>
                                    </p:animEffect>
                                  </p:childTnLst>
                                </p:cTn>
                              </p:par>
                              <p:par>
                                <p:cTn id="27" presetID="12" presetClass="entr" presetSubtype="8"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p:tgtEl>
                                          <p:spTgt spid="27"/>
                                        </p:tgtEl>
                                        <p:attrNameLst>
                                          <p:attrName>ppt_x</p:attrName>
                                        </p:attrNameLst>
                                      </p:cBhvr>
                                      <p:tavLst>
                                        <p:tav tm="0">
                                          <p:val>
                                            <p:strVal val="#ppt_x-#ppt_w*1.125000"/>
                                          </p:val>
                                        </p:tav>
                                        <p:tav tm="100000">
                                          <p:val>
                                            <p:strVal val="#ppt_x"/>
                                          </p:val>
                                        </p:tav>
                                      </p:tavLst>
                                    </p:anim>
                                    <p:animEffect transition="in" filter="wipe(right)">
                                      <p:cBhvr>
                                        <p:cTn id="30" dur="500"/>
                                        <p:tgtEl>
                                          <p:spTgt spid="27"/>
                                        </p:tgtEl>
                                      </p:cBhvr>
                                    </p:animEffect>
                                  </p:childTnLst>
                                </p:cTn>
                              </p:par>
                            </p:childTnLst>
                          </p:cTn>
                        </p:par>
                        <p:par>
                          <p:cTn id="31" fill="hold">
                            <p:stCondLst>
                              <p:cond delay="1700"/>
                            </p:stCondLst>
                            <p:childTnLst>
                              <p:par>
                                <p:cTn id="32" presetID="12" presetClass="entr" presetSubtype="2"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left)">
                                      <p:cBhvr>
                                        <p:cTn id="35" dur="500"/>
                                        <p:tgtEl>
                                          <p:spTgt spid="17"/>
                                        </p:tgtEl>
                                      </p:cBhvr>
                                    </p:animEffect>
                                  </p:childTnLst>
                                </p:cTn>
                              </p:par>
                              <p:par>
                                <p:cTn id="36" presetID="12" presetClass="entr" presetSubtype="8" fill="hold" nodeType="with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500"/>
                                        <p:tgtEl>
                                          <p:spTgt spid="32"/>
                                        </p:tgtEl>
                                        <p:attrNameLst>
                                          <p:attrName>ppt_x</p:attrName>
                                        </p:attrNameLst>
                                      </p:cBhvr>
                                      <p:tavLst>
                                        <p:tav tm="0">
                                          <p:val>
                                            <p:strVal val="#ppt_x-#ppt_w*1.125000"/>
                                          </p:val>
                                        </p:tav>
                                        <p:tav tm="100000">
                                          <p:val>
                                            <p:strVal val="#ppt_x"/>
                                          </p:val>
                                        </p:tav>
                                      </p:tavLst>
                                    </p:anim>
                                    <p:animEffect transition="in" filter="wipe(right)">
                                      <p:cBhvr>
                                        <p:cTn id="39" dur="500"/>
                                        <p:tgtEl>
                                          <p:spTgt spid="32"/>
                                        </p:tgtEl>
                                      </p:cBhvr>
                                    </p:animEffect>
                                  </p:childTnLst>
                                </p:cTn>
                              </p:par>
                            </p:childTnLst>
                          </p:cTn>
                        </p:par>
                        <p:par>
                          <p:cTn id="40" fill="hold">
                            <p:stCondLst>
                              <p:cond delay="2200"/>
                            </p:stCondLst>
                            <p:childTnLst>
                              <p:par>
                                <p:cTn id="41" presetID="12" presetClass="entr" presetSubtype="2" fill="hold" nodeType="after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p:tgtEl>
                                          <p:spTgt spid="22"/>
                                        </p:tgtEl>
                                        <p:attrNameLst>
                                          <p:attrName>ppt_x</p:attrName>
                                        </p:attrNameLst>
                                      </p:cBhvr>
                                      <p:tavLst>
                                        <p:tav tm="0">
                                          <p:val>
                                            <p:strVal val="#ppt_x+#ppt_w*1.125000"/>
                                          </p:val>
                                        </p:tav>
                                        <p:tav tm="100000">
                                          <p:val>
                                            <p:strVal val="#ppt_x"/>
                                          </p:val>
                                        </p:tav>
                                      </p:tavLst>
                                    </p:anim>
                                    <p:animEffect transition="in" filter="wipe(left)">
                                      <p:cBhvr>
                                        <p:cTn id="44" dur="500"/>
                                        <p:tgtEl>
                                          <p:spTgt spid="22"/>
                                        </p:tgtEl>
                                      </p:cBhvr>
                                    </p:animEffect>
                                  </p:childTnLst>
                                </p:cTn>
                              </p:par>
                              <p:par>
                                <p:cTn id="45" presetID="12" presetClass="entr" presetSubtype="8"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anim calcmode="lin" valueType="num">
                                      <p:cBhvr additive="base">
                                        <p:cTn id="47" dur="500"/>
                                        <p:tgtEl>
                                          <p:spTgt spid="42"/>
                                        </p:tgtEl>
                                        <p:attrNameLst>
                                          <p:attrName>ppt_x</p:attrName>
                                        </p:attrNameLst>
                                      </p:cBhvr>
                                      <p:tavLst>
                                        <p:tav tm="0">
                                          <p:val>
                                            <p:strVal val="#ppt_x-#ppt_w*1.125000"/>
                                          </p:val>
                                        </p:tav>
                                        <p:tav tm="100000">
                                          <p:val>
                                            <p:strVal val="#ppt_x"/>
                                          </p:val>
                                        </p:tav>
                                      </p:tavLst>
                                    </p:anim>
                                    <p:animEffect transition="in" filter="wipe(right)">
                                      <p:cBhvr>
                                        <p:cTn id="4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Access modifier </a:t>
            </a:r>
            <a:endParaRPr lang="zh-CN" altLang="en-US"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B6FB1050-8C7F-2FD6-EC61-66260A013836}"/>
              </a:ext>
            </a:extLst>
          </p:cNvPr>
          <p:cNvSpPr txBox="1"/>
          <p:nvPr/>
        </p:nvSpPr>
        <p:spPr>
          <a:xfrm>
            <a:off x="762000" y="2239730"/>
            <a:ext cx="10256982" cy="3477875"/>
          </a:xfrm>
          <a:prstGeom prst="rect">
            <a:avLst/>
          </a:prstGeom>
          <a:noFill/>
        </p:spPr>
        <p:txBody>
          <a:bodyPr wrap="square" rtlCol="0">
            <a:spAutoFit/>
          </a:bodyPr>
          <a:lstStyle/>
          <a:p>
            <a:pPr algn="just"/>
            <a:r>
              <a:rPr lang="vi-VN" sz="2000" b="1">
                <a:solidFill>
                  <a:srgbClr val="FF0000"/>
                </a:solidFill>
                <a:latin typeface="Times New Roman" panose="02020603050405020304" pitchFamily="18" charset="0"/>
                <a:cs typeface="Times New Roman" panose="02020603050405020304" pitchFamily="18" charset="0"/>
              </a:rPr>
              <a:t>public</a:t>
            </a:r>
            <a:r>
              <a:rPr lang="vi-VN" sz="2000">
                <a:latin typeface="Times New Roman" panose="02020603050405020304" pitchFamily="18" charset="0"/>
                <a:cs typeface="Times New Roman" panose="02020603050405020304" pitchFamily="18" charset="0"/>
              </a:rPr>
              <a:t>: Các thành viên hoặc lớp được khai báo là public có thể truy cập từ mọi nơi trong chương trình.</a:t>
            </a:r>
            <a:endParaRPr lang="en-US" sz="2000">
              <a:latin typeface="Times New Roman" panose="02020603050405020304" pitchFamily="18" charset="0"/>
              <a:cs typeface="Times New Roman" panose="02020603050405020304" pitchFamily="18" charset="0"/>
            </a:endParaRPr>
          </a:p>
          <a:p>
            <a:pPr algn="just"/>
            <a:r>
              <a:rPr lang="en-US" sz="2000" b="1">
                <a:solidFill>
                  <a:srgbClr val="FF0000"/>
                </a:solidFill>
                <a:latin typeface="Times New Roman" panose="02020603050405020304" pitchFamily="18" charset="0"/>
                <a:cs typeface="Times New Roman" panose="02020603050405020304" pitchFamily="18" charset="0"/>
              </a:rPr>
              <a:t>p</a:t>
            </a:r>
            <a:r>
              <a:rPr lang="vi-VN" sz="2000" b="1">
                <a:solidFill>
                  <a:srgbClr val="FF0000"/>
                </a:solidFill>
                <a:latin typeface="Times New Roman" panose="02020603050405020304" pitchFamily="18" charset="0"/>
                <a:cs typeface="Times New Roman" panose="02020603050405020304" pitchFamily="18" charset="0"/>
              </a:rPr>
              <a:t>rivate</a:t>
            </a: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Các thành viên được khai báo là private chỉ có thể truy cập từ bên trong cùng một lớp.</a:t>
            </a:r>
            <a:endParaRPr lang="en-US" sz="2000">
              <a:latin typeface="Times New Roman" panose="02020603050405020304" pitchFamily="18" charset="0"/>
              <a:cs typeface="Times New Roman" panose="02020603050405020304" pitchFamily="18" charset="0"/>
            </a:endParaRPr>
          </a:p>
          <a:p>
            <a:pPr algn="just"/>
            <a:r>
              <a:rPr lang="vi-VN" sz="2000" b="1">
                <a:solidFill>
                  <a:srgbClr val="FF0000"/>
                </a:solidFill>
                <a:latin typeface="Times New Roman" panose="02020603050405020304" pitchFamily="18" charset="0"/>
                <a:cs typeface="Times New Roman" panose="02020603050405020304" pitchFamily="18" charset="0"/>
              </a:rPr>
              <a:t>protected</a:t>
            </a:r>
            <a:r>
              <a:rPr lang="vi-VN" sz="2000">
                <a:latin typeface="Times New Roman" panose="02020603050405020304" pitchFamily="18" charset="0"/>
                <a:cs typeface="Times New Roman" panose="02020603050405020304" pitchFamily="18" charset="0"/>
              </a:rPr>
              <a:t> : Các thành viên được khai báo là protected có thể được truy cập từ bên trong cùng một lớp và từ các lớp kế thừa nó.</a:t>
            </a:r>
            <a:endParaRPr lang="en-US" sz="2000">
              <a:latin typeface="Times New Roman" panose="02020603050405020304" pitchFamily="18" charset="0"/>
              <a:cs typeface="Times New Roman" panose="02020603050405020304" pitchFamily="18" charset="0"/>
            </a:endParaRPr>
          </a:p>
          <a:p>
            <a:pPr algn="just"/>
            <a:r>
              <a:rPr lang="en-US" sz="2000" b="1">
                <a:solidFill>
                  <a:srgbClr val="FF0000"/>
                </a:solidFill>
                <a:latin typeface="Times New Roman" panose="02020603050405020304" pitchFamily="18" charset="0"/>
                <a:cs typeface="Times New Roman" panose="02020603050405020304" pitchFamily="18" charset="0"/>
              </a:rPr>
              <a:t>i</a:t>
            </a:r>
            <a:r>
              <a:rPr lang="vi-VN" sz="2000" b="1">
                <a:solidFill>
                  <a:srgbClr val="FF0000"/>
                </a:solidFill>
                <a:latin typeface="Times New Roman" panose="02020603050405020304" pitchFamily="18" charset="0"/>
                <a:cs typeface="Times New Roman" panose="02020603050405020304" pitchFamily="18" charset="0"/>
              </a:rPr>
              <a:t>nternal</a:t>
            </a:r>
            <a:r>
              <a:rPr lang="en-US" sz="2000" b="1">
                <a:solidFill>
                  <a:srgbClr val="FF0000"/>
                </a:solidFill>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 Các thành viên hoặc lớp được khai báo là internal chỉ có thể truy cập từ cùng một assembly.</a:t>
            </a:r>
            <a:endParaRPr lang="en-US" sz="2000">
              <a:latin typeface="Times New Roman" panose="02020603050405020304" pitchFamily="18" charset="0"/>
              <a:cs typeface="Times New Roman" panose="02020603050405020304" pitchFamily="18" charset="0"/>
            </a:endParaRPr>
          </a:p>
          <a:p>
            <a:pPr algn="just"/>
            <a:r>
              <a:rPr lang="en-US" sz="2000" b="1">
                <a:solidFill>
                  <a:srgbClr val="FF0000"/>
                </a:solidFill>
                <a:latin typeface="Times New Roman" panose="02020603050405020304" pitchFamily="18" charset="0"/>
                <a:cs typeface="Times New Roman" panose="02020603050405020304" pitchFamily="18" charset="0"/>
              </a:rPr>
              <a:t>protected internal</a:t>
            </a:r>
            <a:r>
              <a:rPr lang="en-US" sz="2000">
                <a:latin typeface="Times New Roman" panose="02020603050405020304" pitchFamily="18" charset="0"/>
                <a:cs typeface="Times New Roman" panose="02020603050405020304" pitchFamily="18" charset="0"/>
              </a:rPr>
              <a:t>: Kết hợp của protected và internal, có thể truy cập từ cùng một assembly và từ các lớp kế thừa nó.</a:t>
            </a:r>
          </a:p>
          <a:p>
            <a:pPr algn="just"/>
            <a:r>
              <a:rPr lang="vi-VN" sz="2000" b="1">
                <a:solidFill>
                  <a:srgbClr val="FF0000"/>
                </a:solidFill>
                <a:latin typeface="Times New Roman" panose="02020603050405020304" pitchFamily="18" charset="0"/>
                <a:cs typeface="Times New Roman" panose="02020603050405020304" pitchFamily="18" charset="0"/>
              </a:rPr>
              <a:t>private protected</a:t>
            </a:r>
            <a:r>
              <a:rPr lang="vi-VN" sz="2000">
                <a:latin typeface="Times New Roman" panose="02020603050405020304" pitchFamily="18" charset="0"/>
                <a:cs typeface="Times New Roman" panose="02020603050405020304" pitchFamily="18" charset="0"/>
              </a:rPr>
              <a:t>: Chỉ có thể truy cập từ bên trong cùng một assembly và từ các lớp kế thừa nó, nhưng không phải từ các lớp khác ở ngoài assembly.</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948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02</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Tính kế thừa</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B6FB1050-8C7F-2FD6-EC61-66260A013836}"/>
              </a:ext>
            </a:extLst>
          </p:cNvPr>
          <p:cNvSpPr txBox="1"/>
          <p:nvPr/>
        </p:nvSpPr>
        <p:spPr>
          <a:xfrm>
            <a:off x="841664" y="2075185"/>
            <a:ext cx="3806536" cy="2554545"/>
          </a:xfrm>
          <a:prstGeom prst="rect">
            <a:avLst/>
          </a:prstGeom>
          <a:noFill/>
        </p:spPr>
        <p:txBody>
          <a:bodyPr wrap="square" rtlCol="0">
            <a:spAutoFit/>
          </a:bodyPr>
          <a:lstStyle/>
          <a:p>
            <a:pPr algn="just"/>
            <a:r>
              <a:rPr lang="vi-VN" sz="2000">
                <a:latin typeface="Times New Roman" panose="02020603050405020304" pitchFamily="18" charset="0"/>
                <a:cs typeface="Times New Roman" panose="02020603050405020304" pitchFamily="18" charset="0"/>
              </a:rPr>
              <a:t>Kế thừa là một khái niệm quan trọng trong lập trình hướng đối tượng, cho phép một lớp sử dụng lại mã nguồn (fields, properties, methods) của một lớp khác. Lớp cha (base class) là lớp được kế thừa, và lớp con (derived class) là lớp thừa kế.</a:t>
            </a:r>
            <a:endParaRPr lang="en-US" sz="200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FF595527-2CD8-314A-585E-735CED5BD5E2}"/>
              </a:ext>
            </a:extLst>
          </p:cNvPr>
          <p:cNvPicPr>
            <a:picLocks noChangeAspect="1"/>
          </p:cNvPicPr>
          <p:nvPr/>
        </p:nvPicPr>
        <p:blipFill>
          <a:blip r:embed="rId4"/>
          <a:stretch>
            <a:fillRect/>
          </a:stretch>
        </p:blipFill>
        <p:spPr>
          <a:xfrm>
            <a:off x="4821335" y="2017845"/>
            <a:ext cx="6945206" cy="4790246"/>
          </a:xfrm>
          <a:prstGeom prst="rect">
            <a:avLst/>
          </a:prstGeom>
        </p:spPr>
      </p:pic>
    </p:spTree>
    <p:extLst>
      <p:ext uri="{BB962C8B-B14F-4D97-AF65-F5344CB8AC3E}">
        <p14:creationId xmlns:p14="http://schemas.microsoft.com/office/powerpoint/2010/main" val="4231030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02</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Tính kế thừa -  Từ khóa abstract</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B6FB1050-8C7F-2FD6-EC61-66260A013836}"/>
              </a:ext>
            </a:extLst>
          </p:cNvPr>
          <p:cNvSpPr txBox="1"/>
          <p:nvPr/>
        </p:nvSpPr>
        <p:spPr>
          <a:xfrm>
            <a:off x="841664" y="2075185"/>
            <a:ext cx="4035136" cy="3785652"/>
          </a:xfrm>
          <a:prstGeom prst="rect">
            <a:avLst/>
          </a:prstGeom>
          <a:noFill/>
        </p:spPr>
        <p:txBody>
          <a:bodyPr wrap="square" rtlCol="0">
            <a:spAutoFit/>
          </a:bodyPr>
          <a:lstStyle/>
          <a:p>
            <a:pPr algn="just"/>
            <a:r>
              <a:rPr lang="vi-VN" sz="2000">
                <a:latin typeface="Times New Roman" panose="02020603050405020304" pitchFamily="18" charset="0"/>
                <a:cs typeface="Times New Roman" panose="02020603050405020304" pitchFamily="18" charset="0"/>
              </a:rPr>
              <a:t>Từ khóa </a:t>
            </a:r>
            <a:r>
              <a:rPr lang="vi-VN" sz="2000" b="1">
                <a:solidFill>
                  <a:srgbClr val="FF0000"/>
                </a:solidFill>
                <a:latin typeface="Times New Roman" panose="02020603050405020304" pitchFamily="18" charset="0"/>
                <a:cs typeface="Times New Roman" panose="02020603050405020304" pitchFamily="18" charset="0"/>
              </a:rPr>
              <a:t>abstract</a:t>
            </a:r>
            <a:r>
              <a:rPr lang="vi-VN" sz="2000">
                <a:latin typeface="Times New Roman" panose="02020603050405020304" pitchFamily="18" charset="0"/>
                <a:cs typeface="Times New Roman" panose="02020603050405020304" pitchFamily="18" charset="0"/>
              </a:rPr>
              <a:t> được sử dụng để định nghĩa một lớp trừu tượng. Một lớp trừu tượng không thể được khởi tạo trực tiếp, mà chỉ có thể được kế thừa bởi các lớp con.</a:t>
            </a:r>
            <a:endParaRPr lang="en-US" sz="2000">
              <a:latin typeface="Times New Roman" panose="02020603050405020304" pitchFamily="18" charset="0"/>
              <a:cs typeface="Times New Roman" panose="02020603050405020304" pitchFamily="18" charset="0"/>
            </a:endParaRPr>
          </a:p>
          <a:p>
            <a:pPr algn="just"/>
            <a:endParaRPr lang="vi-VN" sz="2000">
              <a:latin typeface="Times New Roman" panose="02020603050405020304" pitchFamily="18" charset="0"/>
              <a:cs typeface="Times New Roman" panose="02020603050405020304" pitchFamily="18" charset="0"/>
            </a:endParaRPr>
          </a:p>
          <a:p>
            <a:pPr algn="just"/>
            <a:r>
              <a:rPr lang="vi-VN" sz="2000">
                <a:latin typeface="Times New Roman" panose="02020603050405020304" pitchFamily="18" charset="0"/>
                <a:cs typeface="Times New Roman" panose="02020603050405020304" pitchFamily="18" charset="0"/>
              </a:rPr>
              <a:t>Lớp trừu tượng có thể chứa các phương thức trừu tượng (abstract methods), tức là phương thức không có thân hàm (implementation). Các lớp con phải cung cấp một thân hàm khi kế thừa từ lớp trừu tượng.</a:t>
            </a:r>
            <a:endParaRPr lang="en-US" sz="200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8E7E1E70-E71E-2C9F-8941-FFFB15B18E5C}"/>
              </a:ext>
            </a:extLst>
          </p:cNvPr>
          <p:cNvPicPr>
            <a:picLocks noChangeAspect="1"/>
          </p:cNvPicPr>
          <p:nvPr/>
        </p:nvPicPr>
        <p:blipFill rotWithShape="1">
          <a:blip r:embed="rId4"/>
          <a:srcRect r="17516" b="9081"/>
          <a:stretch/>
        </p:blipFill>
        <p:spPr>
          <a:xfrm>
            <a:off x="5334000" y="2090425"/>
            <a:ext cx="6858000" cy="2315417"/>
          </a:xfrm>
          <a:prstGeom prst="rect">
            <a:avLst/>
          </a:prstGeom>
        </p:spPr>
      </p:pic>
    </p:spTree>
    <p:extLst>
      <p:ext uri="{BB962C8B-B14F-4D97-AF65-F5344CB8AC3E}">
        <p14:creationId xmlns:p14="http://schemas.microsoft.com/office/powerpoint/2010/main" val="3268431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02</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Tính kế thừa -  Từ khóa virtual</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B6FB1050-8C7F-2FD6-EC61-66260A013836}"/>
              </a:ext>
            </a:extLst>
          </p:cNvPr>
          <p:cNvSpPr txBox="1"/>
          <p:nvPr/>
        </p:nvSpPr>
        <p:spPr>
          <a:xfrm>
            <a:off x="841664" y="2075185"/>
            <a:ext cx="3806536" cy="2862322"/>
          </a:xfrm>
          <a:prstGeom prst="rect">
            <a:avLst/>
          </a:prstGeom>
          <a:noFill/>
        </p:spPr>
        <p:txBody>
          <a:bodyPr wrap="square" rtlCol="0">
            <a:spAutoFit/>
          </a:bodyPr>
          <a:lstStyle/>
          <a:p>
            <a:pPr algn="just"/>
            <a:r>
              <a:rPr lang="vi-VN" sz="2000">
                <a:latin typeface="Times New Roman" panose="02020603050405020304" pitchFamily="18" charset="0"/>
                <a:cs typeface="Times New Roman" panose="02020603050405020304" pitchFamily="18" charset="0"/>
              </a:rPr>
              <a:t>Từ khóa </a:t>
            </a:r>
            <a:r>
              <a:rPr lang="vi-VN" sz="2000" b="1">
                <a:solidFill>
                  <a:srgbClr val="FF0000"/>
                </a:solidFill>
                <a:latin typeface="Times New Roman" panose="02020603050405020304" pitchFamily="18" charset="0"/>
                <a:cs typeface="Times New Roman" panose="02020603050405020304" pitchFamily="18" charset="0"/>
              </a:rPr>
              <a:t>virtual</a:t>
            </a:r>
            <a:r>
              <a:rPr lang="vi-VN" sz="2000">
                <a:latin typeface="Times New Roman" panose="02020603050405020304" pitchFamily="18" charset="0"/>
                <a:cs typeface="Times New Roman" panose="02020603050405020304" pitchFamily="18" charset="0"/>
              </a:rPr>
              <a:t> được sử dụng để định nghĩa một phương thức trong lớp cơ sở mà có thể được ghi đè bởi các lớp con.</a:t>
            </a:r>
          </a:p>
          <a:p>
            <a:pPr algn="just"/>
            <a:r>
              <a:rPr lang="vi-VN" sz="2000">
                <a:latin typeface="Times New Roman" panose="02020603050405020304" pitchFamily="18" charset="0"/>
                <a:cs typeface="Times New Roman" panose="02020603050405020304" pitchFamily="18" charset="0"/>
              </a:rPr>
              <a:t>Phương thức virtual có thể có một thân hàm mặc định, nhưng nó có thể được ghi đè bởi các lớp con nếu cần.</a:t>
            </a:r>
            <a:endParaRPr lang="en-US" sz="2000">
              <a:latin typeface="Times New Roman" panose="02020603050405020304" pitchFamily="18" charset="0"/>
              <a:cs typeface="Times New Roman" panose="02020603050405020304" pitchFamily="18" charset="0"/>
            </a:endParaRPr>
          </a:p>
          <a:p>
            <a:pPr algn="just"/>
            <a:endParaRPr lang="vi-VN" sz="20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EA24628-A9E5-F1DC-9F1C-D3022A1774F7}"/>
              </a:ext>
            </a:extLst>
          </p:cNvPr>
          <p:cNvPicPr>
            <a:picLocks noChangeAspect="1"/>
          </p:cNvPicPr>
          <p:nvPr/>
        </p:nvPicPr>
        <p:blipFill rotWithShape="1">
          <a:blip r:embed="rId4"/>
          <a:srcRect t="15525" r="25622" b="5139"/>
          <a:stretch/>
        </p:blipFill>
        <p:spPr>
          <a:xfrm>
            <a:off x="4876800" y="2075184"/>
            <a:ext cx="7315200" cy="2862323"/>
          </a:xfrm>
          <a:prstGeom prst="rect">
            <a:avLst/>
          </a:prstGeom>
        </p:spPr>
      </p:pic>
    </p:spTree>
    <p:extLst>
      <p:ext uri="{BB962C8B-B14F-4D97-AF65-F5344CB8AC3E}">
        <p14:creationId xmlns:p14="http://schemas.microsoft.com/office/powerpoint/2010/main" val="751967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02</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Tính kế thừa -  Từ khóa override</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B6FB1050-8C7F-2FD6-EC61-66260A013836}"/>
              </a:ext>
            </a:extLst>
          </p:cNvPr>
          <p:cNvSpPr txBox="1"/>
          <p:nvPr/>
        </p:nvSpPr>
        <p:spPr>
          <a:xfrm>
            <a:off x="841664" y="2075185"/>
            <a:ext cx="3806536" cy="2862322"/>
          </a:xfrm>
          <a:prstGeom prst="rect">
            <a:avLst/>
          </a:prstGeom>
          <a:noFill/>
        </p:spPr>
        <p:txBody>
          <a:bodyPr wrap="square" rtlCol="0">
            <a:spAutoFit/>
          </a:bodyPr>
          <a:lstStyle/>
          <a:p>
            <a:pPr algn="just"/>
            <a:r>
              <a:rPr lang="vi-VN" sz="2000">
                <a:latin typeface="Times New Roman" panose="02020603050405020304" pitchFamily="18" charset="0"/>
                <a:cs typeface="Times New Roman" panose="02020603050405020304" pitchFamily="18" charset="0"/>
              </a:rPr>
              <a:t>Từ khóa </a:t>
            </a:r>
            <a:r>
              <a:rPr lang="vi-VN" sz="2000" b="1">
                <a:solidFill>
                  <a:srgbClr val="FF0000"/>
                </a:solidFill>
                <a:latin typeface="Times New Roman" panose="02020603050405020304" pitchFamily="18" charset="0"/>
                <a:cs typeface="Times New Roman" panose="02020603050405020304" pitchFamily="18" charset="0"/>
              </a:rPr>
              <a:t>override</a:t>
            </a:r>
            <a:r>
              <a:rPr lang="vi-VN" sz="2000">
                <a:latin typeface="Times New Roman" panose="02020603050405020304" pitchFamily="18" charset="0"/>
                <a:cs typeface="Times New Roman" panose="02020603050405020304" pitchFamily="18" charset="0"/>
              </a:rPr>
              <a:t> được sử dụng để ghi đè một phương thức trong lớp con từ một phương thức ảo trong lớp cơ sở.</a:t>
            </a:r>
          </a:p>
          <a:p>
            <a:pPr algn="just"/>
            <a:r>
              <a:rPr lang="vi-VN" sz="2000">
                <a:latin typeface="Times New Roman" panose="02020603050405020304" pitchFamily="18" charset="0"/>
                <a:cs typeface="Times New Roman" panose="02020603050405020304" pitchFamily="18" charset="0"/>
              </a:rPr>
              <a:t>Khi một lớp con kế thừa từ lớp có phương thức ảo, nó có thể sử dụng từ khóa override để cung cấp một phiên bản cụ thể của phương thức đó.</a:t>
            </a:r>
          </a:p>
        </p:txBody>
      </p:sp>
      <p:pic>
        <p:nvPicPr>
          <p:cNvPr id="18" name="Picture 17">
            <a:extLst>
              <a:ext uri="{FF2B5EF4-FFF2-40B4-BE49-F238E27FC236}">
                <a16:creationId xmlns:a16="http://schemas.microsoft.com/office/drawing/2014/main" id="{E64E08A7-2D88-EF31-C153-5DAA2E61A506}"/>
              </a:ext>
            </a:extLst>
          </p:cNvPr>
          <p:cNvPicPr>
            <a:picLocks noChangeAspect="1"/>
          </p:cNvPicPr>
          <p:nvPr/>
        </p:nvPicPr>
        <p:blipFill>
          <a:blip r:embed="rId4"/>
          <a:stretch>
            <a:fillRect/>
          </a:stretch>
        </p:blipFill>
        <p:spPr>
          <a:xfrm>
            <a:off x="5410200" y="2136104"/>
            <a:ext cx="6781800" cy="2996708"/>
          </a:xfrm>
          <a:prstGeom prst="rect">
            <a:avLst/>
          </a:prstGeom>
        </p:spPr>
      </p:pic>
    </p:spTree>
    <p:extLst>
      <p:ext uri="{BB962C8B-B14F-4D97-AF65-F5344CB8AC3E}">
        <p14:creationId xmlns:p14="http://schemas.microsoft.com/office/powerpoint/2010/main" val="131122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03</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Tính đa hình</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B6FB1050-8C7F-2FD6-EC61-66260A013836}"/>
              </a:ext>
            </a:extLst>
          </p:cNvPr>
          <p:cNvSpPr txBox="1"/>
          <p:nvPr/>
        </p:nvSpPr>
        <p:spPr>
          <a:xfrm>
            <a:off x="841664" y="2075185"/>
            <a:ext cx="4873336" cy="2554545"/>
          </a:xfrm>
          <a:prstGeom prst="rect">
            <a:avLst/>
          </a:prstGeom>
          <a:noFill/>
        </p:spPr>
        <p:txBody>
          <a:bodyPr wrap="square" rtlCol="0">
            <a:spAutoFit/>
          </a:bodyPr>
          <a:lstStyle/>
          <a:p>
            <a:pPr algn="just"/>
            <a:r>
              <a:rPr lang="vi-VN" sz="2000">
                <a:latin typeface="Times New Roman" panose="02020603050405020304" pitchFamily="18" charset="0"/>
                <a:cs typeface="Times New Roman" panose="02020603050405020304" pitchFamily="18" charset="0"/>
              </a:rPr>
              <a:t>Tính </a:t>
            </a:r>
            <a:r>
              <a:rPr lang="vi-VN" sz="2000" b="1">
                <a:solidFill>
                  <a:srgbClr val="FF0000"/>
                </a:solidFill>
                <a:latin typeface="Times New Roman" panose="02020603050405020304" pitchFamily="18" charset="0"/>
                <a:cs typeface="Times New Roman" panose="02020603050405020304" pitchFamily="18" charset="0"/>
              </a:rPr>
              <a:t>đa hình </a:t>
            </a:r>
            <a:r>
              <a:rPr lang="vi-VN" sz="2000">
                <a:latin typeface="Times New Roman" panose="02020603050405020304" pitchFamily="18" charset="0"/>
                <a:cs typeface="Times New Roman" panose="02020603050405020304" pitchFamily="18" charset="0"/>
              </a:rPr>
              <a:t>là một khái niệm quan trọng trong lập trình hướng đối tượng (OOP). "Đa hình" có nghĩa là một đối tượng có thể biểu diễn theo nhiều cách. </a:t>
            </a:r>
            <a:endParaRPr lang="en-US" sz="2000">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a:p>
            <a:pPr algn="just"/>
            <a:r>
              <a:rPr lang="vi-VN" sz="2000">
                <a:latin typeface="Times New Roman" panose="02020603050405020304" pitchFamily="18" charset="0"/>
                <a:cs typeface="Times New Roman" panose="02020603050405020304" pitchFamily="18" charset="0"/>
              </a:rPr>
              <a:t>Cụ thể, có hai loại đa hình: đa hình compile-time (đa hình tĩnh) và đa hình runtime (đa hình động).</a:t>
            </a:r>
          </a:p>
        </p:txBody>
      </p:sp>
      <p:pic>
        <p:nvPicPr>
          <p:cNvPr id="3" name="Picture 2">
            <a:extLst>
              <a:ext uri="{FF2B5EF4-FFF2-40B4-BE49-F238E27FC236}">
                <a16:creationId xmlns:a16="http://schemas.microsoft.com/office/drawing/2014/main" id="{E44935C4-F386-1CD3-F646-08ECC0482155}"/>
              </a:ext>
            </a:extLst>
          </p:cNvPr>
          <p:cNvPicPr>
            <a:picLocks noChangeAspect="1"/>
          </p:cNvPicPr>
          <p:nvPr/>
        </p:nvPicPr>
        <p:blipFill>
          <a:blip r:embed="rId4"/>
          <a:stretch>
            <a:fillRect/>
          </a:stretch>
        </p:blipFill>
        <p:spPr>
          <a:xfrm>
            <a:off x="6096000" y="2073700"/>
            <a:ext cx="5486400" cy="4403299"/>
          </a:xfrm>
          <a:prstGeom prst="rect">
            <a:avLst/>
          </a:prstGeom>
        </p:spPr>
      </p:pic>
    </p:spTree>
    <p:extLst>
      <p:ext uri="{BB962C8B-B14F-4D97-AF65-F5344CB8AC3E}">
        <p14:creationId xmlns:p14="http://schemas.microsoft.com/office/powerpoint/2010/main" val="2222109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03</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Tính đa hình</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B6FB1050-8C7F-2FD6-EC61-66260A013836}"/>
              </a:ext>
            </a:extLst>
          </p:cNvPr>
          <p:cNvSpPr txBox="1"/>
          <p:nvPr/>
        </p:nvSpPr>
        <p:spPr>
          <a:xfrm>
            <a:off x="841664" y="2075184"/>
            <a:ext cx="4720936" cy="2554545"/>
          </a:xfrm>
          <a:prstGeom prst="rect">
            <a:avLst/>
          </a:prstGeom>
          <a:noFill/>
        </p:spPr>
        <p:txBody>
          <a:bodyPr wrap="square" rtlCol="0">
            <a:spAutoFit/>
          </a:bodyPr>
          <a:lstStyle/>
          <a:p>
            <a:pPr algn="just"/>
            <a:r>
              <a:rPr lang="vi-VN" sz="2000" b="1">
                <a:solidFill>
                  <a:srgbClr val="FF0000"/>
                </a:solidFill>
                <a:latin typeface="Times New Roman" panose="02020603050405020304" pitchFamily="18" charset="0"/>
                <a:cs typeface="Times New Roman" panose="02020603050405020304" pitchFamily="18" charset="0"/>
              </a:rPr>
              <a:t>Đa hình compile-time (Đa hình tĩnh):</a:t>
            </a:r>
          </a:p>
          <a:p>
            <a:pPr algn="just"/>
            <a:endParaRPr lang="vi-VN"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Còn được gọi là "đa hình tĩnh" hoặc "đa hình sớm".</a:t>
            </a:r>
          </a:p>
          <a:p>
            <a:pPr marL="342900" indent="-342900" algn="just">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Đa hình tĩnh xảy ra tại thời điểm biên dịch.</a:t>
            </a:r>
          </a:p>
          <a:p>
            <a:pPr marL="342900" indent="-342900" algn="just">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Ví dụ: overload phương thức, interfaces, generic programming.</a:t>
            </a:r>
          </a:p>
        </p:txBody>
      </p:sp>
      <p:pic>
        <p:nvPicPr>
          <p:cNvPr id="3" name="Picture 2">
            <a:extLst>
              <a:ext uri="{FF2B5EF4-FFF2-40B4-BE49-F238E27FC236}">
                <a16:creationId xmlns:a16="http://schemas.microsoft.com/office/drawing/2014/main" id="{7015B01B-12A4-ABE8-26CD-1669AA152756}"/>
              </a:ext>
            </a:extLst>
          </p:cNvPr>
          <p:cNvPicPr>
            <a:picLocks noChangeAspect="1"/>
          </p:cNvPicPr>
          <p:nvPr/>
        </p:nvPicPr>
        <p:blipFill>
          <a:blip r:embed="rId4"/>
          <a:stretch>
            <a:fillRect/>
          </a:stretch>
        </p:blipFill>
        <p:spPr>
          <a:xfrm>
            <a:off x="5745229" y="1953878"/>
            <a:ext cx="6446771" cy="4904122"/>
          </a:xfrm>
          <a:prstGeom prst="rect">
            <a:avLst/>
          </a:prstGeom>
        </p:spPr>
      </p:pic>
    </p:spTree>
    <p:extLst>
      <p:ext uri="{BB962C8B-B14F-4D97-AF65-F5344CB8AC3E}">
        <p14:creationId xmlns:p14="http://schemas.microsoft.com/office/powerpoint/2010/main" val="4145084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SHAPE_LOCKS" val="959"/>
</p:tagLst>
</file>

<file path=ppt/theme/theme1.xml><?xml version="1.0" encoding="utf-8"?>
<a:theme xmlns:a="http://schemas.openxmlformats.org/drawingml/2006/main" name="Office Theme">
  <a:themeElements>
    <a:clrScheme name="9Slide - 2019">
      <a:dk1>
        <a:sysClr val="windowText" lastClr="000000"/>
      </a:dk1>
      <a:lt1>
        <a:sysClr val="window" lastClr="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9Slide Fonts">
      <a:majorFont>
        <a:latin typeface="#9Slide02 Tieu de dai"/>
        <a:ea typeface=""/>
        <a:cs typeface=""/>
      </a:majorFont>
      <a:minorFont>
        <a:latin typeface="#9Slide02 Noi dung da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sz="170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Blank.potx" id="{30B63705-0D70-4399-AD26-AC35318A1B73}" vid="{5336EC19-D2AD-4FDD-9A3B-C1A1B62421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9Slide.vn</Template>
  <TotalTime>2400</TotalTime>
  <Words>630</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#9Slide02 Noi dung dai</vt:lpstr>
      <vt:lpstr>#9Slide02 Tieu de dai</vt:lpstr>
      <vt:lpstr>#9Slide02 Tieu de rat dai 02</vt:lpstr>
      <vt:lpstr>Arial</vt:lpstr>
      <vt:lpstr>Calibri</vt:lpstr>
      <vt:lpstr>Impact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9Slide.vn</Manager>
  <Company>9Slide.vn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9Slide.vn</dc:title>
  <dc:subject>9Slide.vn</dc:subject>
  <dc:creator>Admin</dc:creator>
  <cp:keywords>9Slide</cp:keywords>
  <dc:description>9Slide.vn</dc:description>
  <cp:lastModifiedBy>Tran Ngoc Tu</cp:lastModifiedBy>
  <cp:revision>163</cp:revision>
  <dcterms:created xsi:type="dcterms:W3CDTF">2020-08-07T13:14:06Z</dcterms:created>
  <dcterms:modified xsi:type="dcterms:W3CDTF">2024-01-15T15:58:25Z</dcterms:modified>
  <cp:category>9Slide.vn</cp:category>
  <cp:contentStatus>9Slide</cp:contentStatus>
</cp:coreProperties>
</file>