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1" r:id="rId3"/>
    <p:sldId id="262" r:id="rId4"/>
    <p:sldId id="269" r:id="rId5"/>
    <p:sldId id="270" r:id="rId6"/>
    <p:sldId id="271" r:id="rId7"/>
    <p:sldId id="263" r:id="rId8"/>
    <p:sldId id="272" r:id="rId9"/>
    <p:sldId id="273" r:id="rId10"/>
    <p:sldId id="274" r:id="rId11"/>
    <p:sldId id="264" r:id="rId12"/>
    <p:sldId id="275" r:id="rId13"/>
    <p:sldId id="276" r:id="rId14"/>
    <p:sldId id="265" r:id="rId15"/>
    <p:sldId id="277" r:id="rId16"/>
    <p:sldId id="278" r:id="rId17"/>
    <p:sldId id="279" r:id="rId18"/>
    <p:sldId id="280" r:id="rId19"/>
    <p:sldId id="281" r:id="rId20"/>
    <p:sldId id="266" r:id="rId21"/>
    <p:sldId id="282" r:id="rId22"/>
    <p:sldId id="283" r:id="rId23"/>
    <p:sldId id="284" r:id="rId24"/>
    <p:sldId id="285" r:id="rId25"/>
    <p:sldId id="267" r:id="rId26"/>
    <p:sldId id="286" r:id="rId27"/>
    <p:sldId id="287" r:id="rId28"/>
    <p:sldId id="288" r:id="rId29"/>
    <p:sldId id="289" r:id="rId30"/>
    <p:sldId id="268" r:id="rId31"/>
    <p:sldId id="290" r:id="rId32"/>
    <p:sldId id="291" r:id="rId33"/>
    <p:sldId id="292" r:id="rId34"/>
    <p:sldId id="26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65" d="100"/>
          <a:sy n="65" d="100"/>
        </p:scale>
        <p:origin x="10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vi-VN" sz="1200" b="1" kern="0" dirty="0">
                <a:solidFill>
                  <a:srgbClr val="002060"/>
                </a:solidFill>
                <a:latin typeface="Cambria" panose="02040503050406030204" pitchFamily="18" charset="0"/>
              </a:rPr>
              <a:t>Store Procedure</a:t>
            </a:r>
            <a:r>
              <a:rPr lang="en-US" sz="1200" b="1" kern="0" dirty="0">
                <a:solidFill>
                  <a:srgbClr val="002060"/>
                </a:solidFill>
                <a:latin typeface="Cambria" panose="02040503050406030204" pitchFamily="18" charset="0"/>
              </a:rPr>
              <a:t> :</a:t>
            </a:r>
            <a:r>
              <a:rPr lang="en-US" dirty="0"/>
              <a:t>1 hàm làm gì đấy bằng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54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ambria" panose="02040503050406030204" pitchFamily="18" charset="0"/>
              </a:rPr>
              <a:t>Detach: ngắt kết nối </a:t>
            </a:r>
            <a:r>
              <a:rPr lang="en-US" sz="1200" dirty="0" err="1">
                <a:latin typeface="Cambria" panose="02040503050406030204" pitchFamily="18" charset="0"/>
              </a:rPr>
              <a:t>csdl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2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Attach </a:t>
            </a:r>
            <a:r>
              <a:rPr lang="en-US"/>
              <a:t>: kết nối lại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0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Cài đặt và sử dụng Microsoft SQL Server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CSDL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37" y="1134414"/>
            <a:ext cx="2924175" cy="3133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4400"/>
            <a:ext cx="7553325" cy="13525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209800" y="2362200"/>
            <a:ext cx="2286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4862" y="2131367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Cơ sở dữ liệu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82376" y="2701276"/>
            <a:ext cx="942024" cy="26993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9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bảng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77526" b="45833"/>
          <a:stretch/>
        </p:blipFill>
        <p:spPr>
          <a:xfrm>
            <a:off x="671622" y="1143000"/>
            <a:ext cx="3657600" cy="4956227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3962400" y="3234899"/>
            <a:ext cx="1371600" cy="1032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2819400"/>
            <a:ext cx="3519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Bấm chuột phải vào Tables/ chọn Table…</a:t>
            </a:r>
          </a:p>
        </p:txBody>
      </p:sp>
    </p:spTree>
    <p:extLst>
      <p:ext uri="{BB962C8B-B14F-4D97-AF65-F5344CB8AC3E}">
        <p14:creationId xmlns:p14="http://schemas.microsoft.com/office/powerpoint/2010/main" val="256807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bảng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9200"/>
            <a:ext cx="7373112" cy="31242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4267200" y="3581400"/>
            <a:ext cx="152400" cy="648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324600" y="3429000"/>
            <a:ext cx="245021" cy="762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810000" y="2590800"/>
            <a:ext cx="638556" cy="533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447800" y="2133600"/>
            <a:ext cx="23622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8651" y="4279055"/>
            <a:ext cx="199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Tên cột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76881" y="4264967"/>
            <a:ext cx="199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Kiểu dữ liệu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1457551"/>
            <a:ext cx="19940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Khóa chính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" y="58674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Ctrl+ S: Lưu tên bảng SanPham</a:t>
            </a:r>
            <a:endParaRPr lang="en-US" sz="2400">
              <a:latin typeface="Cambria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376" y="4986040"/>
            <a:ext cx="3667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6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bảng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77526" b="43750"/>
          <a:stretch/>
        </p:blipFill>
        <p:spPr>
          <a:xfrm>
            <a:off x="655210" y="1524000"/>
            <a:ext cx="2924175" cy="411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286000"/>
            <a:ext cx="2790825" cy="3048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429000" y="4343400"/>
            <a:ext cx="30480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7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mối quan hệ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632172" y="1246808"/>
            <a:ext cx="774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Thêm bảng Danh Mục, có khóa chính là MaDanhMuc</a:t>
            </a:r>
            <a:endParaRPr lang="en-US" sz="2400"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116" y="1888481"/>
            <a:ext cx="3876675" cy="12287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116" y="3940435"/>
            <a:ext cx="4676775" cy="14287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1698" y="3246077"/>
            <a:ext cx="7784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Thêm cột khóa ngoại MaDanhMuc trong bảng SanPham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4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mối quan hệ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69326" b="50000"/>
          <a:stretch/>
        </p:blipFill>
        <p:spPr>
          <a:xfrm>
            <a:off x="4495800" y="1066800"/>
            <a:ext cx="3990975" cy="3657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2173" y="1246808"/>
            <a:ext cx="3711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Bấm chuột phải vào Databases Diagrams/ chọn New Database Diagram</a:t>
            </a:r>
            <a:endParaRPr lang="en-US" sz="2400"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924800" y="3253608"/>
            <a:ext cx="10668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904408"/>
            <a:ext cx="5781675" cy="124777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5404015" y="3681896"/>
            <a:ext cx="1292060" cy="22617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01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mối quan hệ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09800"/>
            <a:ext cx="4467225" cy="35242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32172" y="1246808"/>
            <a:ext cx="851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Màn hình chọn Table xuất hiện/ bôi chọn 2 bảng này:</a:t>
            </a:r>
            <a:endParaRPr lang="en-US" sz="2400">
              <a:latin typeface="Cambria" panose="020405030504060302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029200" y="5562600"/>
            <a:ext cx="68580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88086" y="6004544"/>
            <a:ext cx="238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Nhấn nút Add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35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mối quan hệ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5734050" cy="2514600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4038600" y="2400300"/>
            <a:ext cx="1153551" cy="663163"/>
          </a:xfrm>
          <a:custGeom>
            <a:avLst/>
            <a:gdLst>
              <a:gd name="connsiteX0" fmla="*/ 1153551 w 1153551"/>
              <a:gd name="connsiteY0" fmla="*/ 16049 h 663163"/>
              <a:gd name="connsiteX1" fmla="*/ 731520 w 1153551"/>
              <a:gd name="connsiteY1" fmla="*/ 16049 h 663163"/>
              <a:gd name="connsiteX2" fmla="*/ 703385 w 1153551"/>
              <a:gd name="connsiteY2" fmla="*/ 44185 h 663163"/>
              <a:gd name="connsiteX3" fmla="*/ 647114 w 1153551"/>
              <a:gd name="connsiteY3" fmla="*/ 409945 h 663163"/>
              <a:gd name="connsiteX4" fmla="*/ 618979 w 1153551"/>
              <a:gd name="connsiteY4" fmla="*/ 466216 h 663163"/>
              <a:gd name="connsiteX5" fmla="*/ 576776 w 1153551"/>
              <a:gd name="connsiteY5" fmla="*/ 564689 h 663163"/>
              <a:gd name="connsiteX6" fmla="*/ 534573 w 1153551"/>
              <a:gd name="connsiteY6" fmla="*/ 592825 h 663163"/>
              <a:gd name="connsiteX7" fmla="*/ 436099 w 1153551"/>
              <a:gd name="connsiteY7" fmla="*/ 663163 h 663163"/>
              <a:gd name="connsiteX8" fmla="*/ 0 w 1153551"/>
              <a:gd name="connsiteY8" fmla="*/ 649096 h 66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3551" h="663163">
                <a:moveTo>
                  <a:pt x="1153551" y="16049"/>
                </a:moveTo>
                <a:cubicBezTo>
                  <a:pt x="984201" y="1937"/>
                  <a:pt x="915799" y="-11593"/>
                  <a:pt x="731520" y="16049"/>
                </a:cubicBezTo>
                <a:cubicBezTo>
                  <a:pt x="718404" y="18016"/>
                  <a:pt x="712763" y="34806"/>
                  <a:pt x="703385" y="44185"/>
                </a:cubicBezTo>
                <a:cubicBezTo>
                  <a:pt x="697434" y="85843"/>
                  <a:pt x="660129" y="357886"/>
                  <a:pt x="647114" y="409945"/>
                </a:cubicBezTo>
                <a:cubicBezTo>
                  <a:pt x="642028" y="430290"/>
                  <a:pt x="626342" y="446580"/>
                  <a:pt x="618979" y="466216"/>
                </a:cubicBezTo>
                <a:cubicBezTo>
                  <a:pt x="599608" y="517872"/>
                  <a:pt x="616687" y="524778"/>
                  <a:pt x="576776" y="564689"/>
                </a:cubicBezTo>
                <a:cubicBezTo>
                  <a:pt x="564821" y="576644"/>
                  <a:pt x="547410" y="581822"/>
                  <a:pt x="534573" y="592825"/>
                </a:cubicBezTo>
                <a:cubicBezTo>
                  <a:pt x="449612" y="665649"/>
                  <a:pt x="513644" y="637316"/>
                  <a:pt x="436099" y="663163"/>
                </a:cubicBezTo>
                <a:cubicBezTo>
                  <a:pt x="112620" y="646139"/>
                  <a:pt x="258032" y="649096"/>
                  <a:pt x="0" y="64909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58" y="3505200"/>
            <a:ext cx="3837624" cy="2907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66382" y="3120434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Túm kéo khóa chính MaDanhMuc bên bảng DanhMuc qua khóa ngoại bên SanPham</a:t>
            </a:r>
            <a:endParaRPr lang="en-US" sz="2400"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971800" y="5562600"/>
            <a:ext cx="53340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46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mối quan hệ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57400"/>
            <a:ext cx="5619750" cy="2228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4000" y="12192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Ta có mối quan hệ như dưới đây: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4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mối quan hệ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05776" y="1170737"/>
            <a:ext cx="833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Chú ý từ bản 2008, khi đã lưu CSDL mà lại muốn thay đổi bảng, cột thì ta phải cho phép, vì mặc định bị cấm:</a:t>
            </a:r>
            <a:endParaRPr lang="en-US" sz="240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9990" r="45315" b="66667"/>
          <a:stretch/>
        </p:blipFill>
        <p:spPr>
          <a:xfrm>
            <a:off x="479321" y="2314575"/>
            <a:ext cx="3213074" cy="243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56" y="2684290"/>
            <a:ext cx="6232142" cy="364030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1219200" y="4648200"/>
            <a:ext cx="4572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30378" y="5206931"/>
            <a:ext cx="1436822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84874" y="4752974"/>
            <a:ext cx="2963726" cy="27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84873" y="3817203"/>
            <a:ext cx="393608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Nhớ bỏ tick Prevent saving changes….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cài đặt SQL Server 2016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tạo CSDL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tạo bảng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tạo mối quan hệ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 thao tác CRUD trên CSDL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tạo Store Procedure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sao lưu phục hồi csdl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thao tác CRUD trên CSDL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98" y="1295400"/>
            <a:ext cx="3976555" cy="42672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733800" y="1981200"/>
            <a:ext cx="175828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92087" y="1609635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Chọn New Query để mở cửa sổ lập trình với SQL Server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134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thao tác CRUD trên CSDL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05776" y="5074483"/>
            <a:ext cx="7952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--Thêm dữ liệu cho bảng Danh mục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DanhMuc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"MaDanhMuc"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"TenDanhMuc"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N'Hàng Điện Tử'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734" y="1175203"/>
            <a:ext cx="884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Viết lệnh xong bôi đen lệnh muốn chạy, chọn F5 hoặc click Execute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36" y="1607383"/>
            <a:ext cx="8267700" cy="346710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3276600" y="1752600"/>
            <a:ext cx="1321786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48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thao tác CRUD trên CSDL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37" y="1205994"/>
            <a:ext cx="5562600" cy="49339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90337" y="528354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--lấy toàn bộ Danh Mục ra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DanhMuc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133600" y="3810000"/>
            <a:ext cx="381000" cy="1143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1400" y="3413457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Viết lệnh xong bôi đen lệnh muốn chạy, chọn F5 hoặc click Execute</a:t>
            </a:r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kết quả: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857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thao tác CRUD trên CSDL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5257800" cy="22030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5779" y="3898786"/>
            <a:ext cx="693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--lấy danh mục dựa vào mã danh mục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DanhMuc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MaDanhMuc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2170" y="5257800"/>
            <a:ext cx="81446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--lấy danh sách sản phẩm dựa vào mã danh mục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SanPham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MaDanhMuc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2112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thao tác CRUD trên CSDL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33310" y="1371600"/>
            <a:ext cx="8205890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--cập nhật tên Danh Mục có mã =3 thành tên "Hàng cháy nổ"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DanhMuc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TenDanhMuc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N'Hàng cháy nổ'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MaDanhMuc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3</a:t>
            </a: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0855" y="2438400"/>
            <a:ext cx="82283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--Xóa  Danh mục có mã =3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DanhMuc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MaDanhMuc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3</a:t>
            </a:r>
          </a:p>
          <a:p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4460" y="3638729"/>
            <a:ext cx="8569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>
                <a:solidFill>
                  <a:srgbClr val="008000"/>
                </a:solidFill>
                <a:latin typeface="Consolas" panose="020B0609020204030204" pitchFamily="49" charset="0"/>
              </a:rPr>
              <a:t>--xóa sản phẩm có đơn giá &lt;50</a:t>
            </a:r>
            <a:endParaRPr lang="vi-VN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SanPham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DonGia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50</a:t>
            </a:r>
          </a:p>
          <a:p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6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 dirty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Store Procedure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55210" y="5334000"/>
            <a:ext cx="69882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--Tạo Store lấy toàn bộ sản phẩm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LayToanBoSanPham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SanPham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76" y="1204415"/>
            <a:ext cx="6380545" cy="41148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55210" y="5029200"/>
            <a:ext cx="11735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334000" y="3261815"/>
            <a:ext cx="0" cy="929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334000" y="585745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LayToanBoSanPham</a:t>
            </a:r>
          </a:p>
        </p:txBody>
      </p:sp>
    </p:spTree>
    <p:extLst>
      <p:ext uri="{BB962C8B-B14F-4D97-AF65-F5344CB8AC3E}">
        <p14:creationId xmlns:p14="http://schemas.microsoft.com/office/powerpoint/2010/main" val="3866666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Store Procedure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633310" y="1170737"/>
            <a:ext cx="74438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--Tạo Store Lấy sản phẩm theo mã</a:t>
            </a:r>
            <a:endParaRPr lang="en-US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ChiTietSanPham</a:t>
            </a:r>
          </a:p>
          <a:p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@ma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SanPham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Ma</a:t>
            </a: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@ma</a:t>
            </a:r>
          </a:p>
          <a:p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--Thực thi Store</a:t>
            </a:r>
            <a:endParaRPr lang="en-US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ChiTietSanPham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@ma</a:t>
            </a: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1999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Store Procedure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84834" y="1169600"/>
            <a:ext cx="787919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--Tạo store Thêm mới sản phẩm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ThemSanPham</a:t>
            </a: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@ten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50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@dongia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@madm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SanPham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Ma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Ten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DonGia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MaDanhMuc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@ten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@dongia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@madm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--Thực thi: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ThemSanPham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3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@ten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N'Thuốc diệt chuột'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@dongia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25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@madm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</a:p>
          <a:p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01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Store Procedure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633310" y="1295400"/>
            <a:ext cx="79772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--Store xóa sản phẩm có mã bất kỳ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XoaSanPham</a:t>
            </a: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SanPham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Ma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</a:t>
            </a:r>
          </a:p>
          <a:p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--thực thi: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XoaSanPham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47298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Store Procedure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29576" y="1447800"/>
            <a:ext cx="8104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>
                <a:solidFill>
                  <a:srgbClr val="008000"/>
                </a:solidFill>
                <a:latin typeface="Consolas" panose="020B0609020204030204" pitchFamily="49" charset="0"/>
              </a:rPr>
              <a:t>--tạo store update đơn giá sản phẩm nếu mã = bất kỳ</a:t>
            </a:r>
            <a:endParaRPr lang="vi-VN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CapNhatGia</a:t>
            </a: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@dongia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SanPham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DonGia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@dongia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Ma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</a:t>
            </a:r>
          </a:p>
          <a:p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--Thực thi: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CapNhatGia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@dongia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96705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SQL Server 2016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Tìm từ khóa Download SQL Server 2016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Hoặc sài bản Express: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https://www.microsoft.com/en-us/download/details.aspx?id=52679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45624"/>
          <a:stretch/>
        </p:blipFill>
        <p:spPr>
          <a:xfrm>
            <a:off x="657225" y="3733800"/>
            <a:ext cx="8181975" cy="264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08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sao lưu phục hồi csdl</a:t>
              </a:r>
              <a:endParaRPr lang="en-US" sz="40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54099" b="34375"/>
          <a:stretch/>
        </p:blipFill>
        <p:spPr>
          <a:xfrm>
            <a:off x="1676400" y="1981200"/>
            <a:ext cx="5486400" cy="44101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2735" y="1175203"/>
            <a:ext cx="8688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Để sao lưu có nhiều cách. Ta có thể bấm chuột phải vào CSDL/ chọn Tasks/ chọn Detach:</a:t>
            </a:r>
          </a:p>
        </p:txBody>
      </p:sp>
    </p:spTree>
    <p:extLst>
      <p:ext uri="{BB962C8B-B14F-4D97-AF65-F5344CB8AC3E}">
        <p14:creationId xmlns:p14="http://schemas.microsoft.com/office/powerpoint/2010/main" val="4099626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sao lưu phục hồi csdl</a:t>
              </a:r>
              <a:endParaRPr lang="en-US" sz="40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5648325" cy="511623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4267200" y="2514600"/>
            <a:ext cx="228600" cy="1066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9000" y="3657600"/>
            <a:ext cx="282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Checked Drop Connections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019800" y="5486400"/>
            <a:ext cx="3048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714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sao lưu phục hồi csdl</a:t>
              </a:r>
              <a:endParaRPr lang="en-US" sz="40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3200400" cy="2667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295400" y="4191000"/>
            <a:ext cx="762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3310" y="4876800"/>
            <a:ext cx="3605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Không còn thấy CSDL detach nữa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899" y="1924050"/>
            <a:ext cx="5029200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11360" y="3990945"/>
            <a:ext cx="4761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Có thể sao chép, cất giấu dữ liệu đi nơi khác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410200" y="2971800"/>
            <a:ext cx="0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13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sao lưu phục hồi csdl</a:t>
              </a:r>
              <a:endParaRPr lang="en-US" sz="40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66" t="3125" r="74216" b="47917"/>
          <a:stretch/>
        </p:blipFill>
        <p:spPr>
          <a:xfrm>
            <a:off x="304800" y="1295400"/>
            <a:ext cx="3307190" cy="358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2667000"/>
            <a:ext cx="5105400" cy="3746640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2841674" y="2304738"/>
            <a:ext cx="4600167" cy="590862"/>
          </a:xfrm>
          <a:custGeom>
            <a:avLst/>
            <a:gdLst>
              <a:gd name="connsiteX0" fmla="*/ 0 w 4600167"/>
              <a:gd name="connsiteY0" fmla="*/ 590862 h 590862"/>
              <a:gd name="connsiteX1" fmla="*/ 309489 w 4600167"/>
              <a:gd name="connsiteY1" fmla="*/ 520523 h 590862"/>
              <a:gd name="connsiteX2" fmla="*/ 604911 w 4600167"/>
              <a:gd name="connsiteY2" fmla="*/ 464253 h 590862"/>
              <a:gd name="connsiteX3" fmla="*/ 787791 w 4600167"/>
              <a:gd name="connsiteY3" fmla="*/ 407982 h 590862"/>
              <a:gd name="connsiteX4" fmla="*/ 942535 w 4600167"/>
              <a:gd name="connsiteY4" fmla="*/ 365779 h 590862"/>
              <a:gd name="connsiteX5" fmla="*/ 1392701 w 4600167"/>
              <a:gd name="connsiteY5" fmla="*/ 225102 h 590862"/>
              <a:gd name="connsiteX6" fmla="*/ 1575581 w 4600167"/>
              <a:gd name="connsiteY6" fmla="*/ 211034 h 590862"/>
              <a:gd name="connsiteX7" fmla="*/ 1730326 w 4600167"/>
              <a:gd name="connsiteY7" fmla="*/ 182899 h 590862"/>
              <a:gd name="connsiteX8" fmla="*/ 1899138 w 4600167"/>
              <a:gd name="connsiteY8" fmla="*/ 140696 h 590862"/>
              <a:gd name="connsiteX9" fmla="*/ 2124221 w 4600167"/>
              <a:gd name="connsiteY9" fmla="*/ 126628 h 590862"/>
              <a:gd name="connsiteX10" fmla="*/ 2475914 w 4600167"/>
              <a:gd name="connsiteY10" fmla="*/ 84425 h 590862"/>
              <a:gd name="connsiteX11" fmla="*/ 2588455 w 4600167"/>
              <a:gd name="connsiteY11" fmla="*/ 56289 h 590862"/>
              <a:gd name="connsiteX12" fmla="*/ 2813538 w 4600167"/>
              <a:gd name="connsiteY12" fmla="*/ 42222 h 590862"/>
              <a:gd name="connsiteX13" fmla="*/ 2954215 w 4600167"/>
              <a:gd name="connsiteY13" fmla="*/ 14086 h 590862"/>
              <a:gd name="connsiteX14" fmla="*/ 3080824 w 4600167"/>
              <a:gd name="connsiteY14" fmla="*/ 19 h 590862"/>
              <a:gd name="connsiteX15" fmla="*/ 4248443 w 4600167"/>
              <a:gd name="connsiteY15" fmla="*/ 28154 h 590862"/>
              <a:gd name="connsiteX16" fmla="*/ 4318781 w 4600167"/>
              <a:gd name="connsiteY16" fmla="*/ 42222 h 590862"/>
              <a:gd name="connsiteX17" fmla="*/ 4459458 w 4600167"/>
              <a:gd name="connsiteY17" fmla="*/ 126628 h 590862"/>
              <a:gd name="connsiteX18" fmla="*/ 4529797 w 4600167"/>
              <a:gd name="connsiteY18" fmla="*/ 182899 h 590862"/>
              <a:gd name="connsiteX19" fmla="*/ 4557932 w 4600167"/>
              <a:gd name="connsiteY19" fmla="*/ 225102 h 590862"/>
              <a:gd name="connsiteX20" fmla="*/ 4572000 w 4600167"/>
              <a:gd name="connsiteY20" fmla="*/ 281373 h 590862"/>
              <a:gd name="connsiteX21" fmla="*/ 4586068 w 4600167"/>
              <a:gd name="connsiteY21" fmla="*/ 323576 h 590862"/>
              <a:gd name="connsiteX22" fmla="*/ 4600135 w 4600167"/>
              <a:gd name="connsiteY22" fmla="*/ 506456 h 5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00167" h="590862">
                <a:moveTo>
                  <a:pt x="0" y="590862"/>
                </a:moveTo>
                <a:cubicBezTo>
                  <a:pt x="628675" y="501049"/>
                  <a:pt x="-102011" y="619850"/>
                  <a:pt x="309489" y="520523"/>
                </a:cubicBezTo>
                <a:cubicBezTo>
                  <a:pt x="406935" y="497002"/>
                  <a:pt x="509100" y="493734"/>
                  <a:pt x="604911" y="464253"/>
                </a:cubicBezTo>
                <a:lnTo>
                  <a:pt x="787791" y="407982"/>
                </a:lnTo>
                <a:cubicBezTo>
                  <a:pt x="839118" y="393012"/>
                  <a:pt x="891472" y="381626"/>
                  <a:pt x="942535" y="365779"/>
                </a:cubicBezTo>
                <a:cubicBezTo>
                  <a:pt x="1023243" y="340732"/>
                  <a:pt x="1292293" y="243696"/>
                  <a:pt x="1392701" y="225102"/>
                </a:cubicBezTo>
                <a:cubicBezTo>
                  <a:pt x="1452819" y="213969"/>
                  <a:pt x="1514621" y="215723"/>
                  <a:pt x="1575581" y="211034"/>
                </a:cubicBezTo>
                <a:cubicBezTo>
                  <a:pt x="1627163" y="201656"/>
                  <a:pt x="1679095" y="194036"/>
                  <a:pt x="1730326" y="182899"/>
                </a:cubicBezTo>
                <a:cubicBezTo>
                  <a:pt x="1787005" y="170578"/>
                  <a:pt x="1841718" y="148899"/>
                  <a:pt x="1899138" y="140696"/>
                </a:cubicBezTo>
                <a:cubicBezTo>
                  <a:pt x="1973557" y="130065"/>
                  <a:pt x="2049193" y="131317"/>
                  <a:pt x="2124221" y="126628"/>
                </a:cubicBezTo>
                <a:cubicBezTo>
                  <a:pt x="2377532" y="63301"/>
                  <a:pt x="2067444" y="133443"/>
                  <a:pt x="2475914" y="84425"/>
                </a:cubicBezTo>
                <a:cubicBezTo>
                  <a:pt x="2514307" y="79818"/>
                  <a:pt x="2550085" y="61085"/>
                  <a:pt x="2588455" y="56289"/>
                </a:cubicBezTo>
                <a:cubicBezTo>
                  <a:pt x="2663049" y="46965"/>
                  <a:pt x="2738510" y="46911"/>
                  <a:pt x="2813538" y="42222"/>
                </a:cubicBezTo>
                <a:cubicBezTo>
                  <a:pt x="2860430" y="32843"/>
                  <a:pt x="2906979" y="21544"/>
                  <a:pt x="2954215" y="14086"/>
                </a:cubicBezTo>
                <a:cubicBezTo>
                  <a:pt x="2996158" y="7463"/>
                  <a:pt x="3038364" y="-443"/>
                  <a:pt x="3080824" y="19"/>
                </a:cubicBezTo>
                <a:cubicBezTo>
                  <a:pt x="3470120" y="4251"/>
                  <a:pt x="3859237" y="18776"/>
                  <a:pt x="4248443" y="28154"/>
                </a:cubicBezTo>
                <a:cubicBezTo>
                  <a:pt x="4271889" y="32843"/>
                  <a:pt x="4296098" y="34661"/>
                  <a:pt x="4318781" y="42222"/>
                </a:cubicBezTo>
                <a:cubicBezTo>
                  <a:pt x="4362042" y="56642"/>
                  <a:pt x="4427349" y="105222"/>
                  <a:pt x="4459458" y="126628"/>
                </a:cubicBezTo>
                <a:cubicBezTo>
                  <a:pt x="4490795" y="147519"/>
                  <a:pt x="4506887" y="154262"/>
                  <a:pt x="4529797" y="182899"/>
                </a:cubicBezTo>
                <a:cubicBezTo>
                  <a:pt x="4540359" y="196101"/>
                  <a:pt x="4548554" y="211034"/>
                  <a:pt x="4557932" y="225102"/>
                </a:cubicBezTo>
                <a:cubicBezTo>
                  <a:pt x="4562621" y="243859"/>
                  <a:pt x="4566688" y="262783"/>
                  <a:pt x="4572000" y="281373"/>
                </a:cubicBezTo>
                <a:cubicBezTo>
                  <a:pt x="4576074" y="295631"/>
                  <a:pt x="4583813" y="308920"/>
                  <a:pt x="4586068" y="323576"/>
                </a:cubicBezTo>
                <a:cubicBezTo>
                  <a:pt x="4601535" y="424111"/>
                  <a:pt x="4600135" y="433288"/>
                  <a:pt x="4600135" y="50645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95800" y="1018179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mbria" panose="02040503050406030204" pitchFamily="18" charset="0"/>
              </a:rPr>
              <a:t>Muốn phục hồi thì bấm chuột phải vào Databases/chọn Attach</a:t>
            </a:r>
          </a:p>
          <a:p>
            <a:r>
              <a:rPr lang="en-US" sz="2000">
                <a:latin typeface="Cambria" panose="02040503050406030204" pitchFamily="18" charset="0"/>
              </a:rPr>
              <a:t>=&gt;tìm tới nơi lưu trữ tập tin .mdf</a:t>
            </a:r>
          </a:p>
          <a:p>
            <a:r>
              <a:rPr lang="en-US" sz="2000">
                <a:latin typeface="Cambria" panose="02040503050406030204" pitchFamily="18" charset="0"/>
                <a:sym typeface="Wingdings" panose="05000000000000000000" pitchFamily="2" charset="2"/>
              </a:rPr>
              <a:t>chọn rồi nhấn OK</a:t>
            </a:r>
            <a:endParaRPr lang="en-US" sz="20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13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SQL Server 2016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47800"/>
            <a:ext cx="46005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2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SQL Server 2016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00200"/>
            <a:ext cx="4543425" cy="3000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8289" y="4718476"/>
            <a:ext cx="8439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Chú ý trong quá trình cài đặt nhớ chọn SQL Authencation Mode</a:t>
            </a:r>
          </a:p>
          <a:p>
            <a:r>
              <a:rPr lang="en-US" sz="2400">
                <a:latin typeface="Cambria" panose="02040503050406030204" pitchFamily="18" charset="0"/>
              </a:rPr>
              <a:t>đặt User/ pass để đăng nhập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48000" y="3962400"/>
            <a:ext cx="228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9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SQL Server 2016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19200"/>
            <a:ext cx="68675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5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CSDL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73060" b="41667"/>
          <a:stretch/>
        </p:blipFill>
        <p:spPr>
          <a:xfrm>
            <a:off x="423264" y="1524000"/>
            <a:ext cx="3505200" cy="42672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975964" y="2286000"/>
            <a:ext cx="1312368" cy="8382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46343" y="1824251"/>
            <a:ext cx="4745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Bấm chuột phải vào Databases/ chọn New Database…</a:t>
            </a:r>
          </a:p>
        </p:txBody>
      </p:sp>
    </p:spTree>
    <p:extLst>
      <p:ext uri="{BB962C8B-B14F-4D97-AF65-F5344CB8AC3E}">
        <p14:creationId xmlns:p14="http://schemas.microsoft.com/office/powerpoint/2010/main" val="232305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CSDL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98195"/>
            <a:ext cx="6860546" cy="53788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72200" y="2743200"/>
            <a:ext cx="3810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477000" y="2438400"/>
            <a:ext cx="83820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15200" y="2057400"/>
            <a:ext cx="1744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Lưu vào ổ D</a:t>
            </a:r>
          </a:p>
        </p:txBody>
      </p:sp>
    </p:spTree>
    <p:extLst>
      <p:ext uri="{BB962C8B-B14F-4D97-AF65-F5344CB8AC3E}">
        <p14:creationId xmlns:p14="http://schemas.microsoft.com/office/powerpoint/2010/main" val="262839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CSDL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59933"/>
            <a:ext cx="6781800" cy="53170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14600" y="2895600"/>
            <a:ext cx="2057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705600" y="5257800"/>
            <a:ext cx="2286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7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878</Words>
  <Application>Microsoft Office PowerPoint</Application>
  <PresentationFormat>On-screen Show (4:3)</PresentationFormat>
  <Paragraphs>135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</vt:lpstr>
      <vt:lpstr>Consolas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Duong Khoi Minh</cp:lastModifiedBy>
  <cp:revision>549</cp:revision>
  <dcterms:created xsi:type="dcterms:W3CDTF">2011-04-06T04:04:31Z</dcterms:created>
  <dcterms:modified xsi:type="dcterms:W3CDTF">2025-02-24T10:10:07Z</dcterms:modified>
</cp:coreProperties>
</file>