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6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4" autoAdjust="0"/>
    <p:restoredTop sz="94671" autoAdjust="0"/>
  </p:normalViewPr>
  <p:slideViewPr>
    <p:cSldViewPr>
      <p:cViewPr>
        <p:scale>
          <a:sx n="49" d="100"/>
          <a:sy n="49" d="100"/>
        </p:scale>
        <p:origin x="99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5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delegate: một cái mặt lạ</a:t>
            </a:r>
          </a:p>
          <a:p>
            <a:pPr marL="171450" indent="-171450">
              <a:buFontTx/>
              <a:buChar char="-"/>
            </a:pPr>
            <a:r>
              <a:rPr lang="en-US" dirty="0"/>
              <a:t>Tham </a:t>
            </a:r>
            <a:r>
              <a:rPr lang="en-US"/>
              <a:t>số chính là một hàm khác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99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LINQ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Delegate</a:t>
            </a:r>
            <a:endParaRPr kumimoji="0" lang="en-US" sz="48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2144973" cy="1700960"/>
          </a:xfrm>
          <a:prstGeom prst="rect">
            <a:avLst/>
          </a:prstGeom>
        </p:spPr>
      </p:pic>
      <p:pic>
        <p:nvPicPr>
          <p:cNvPr id="5" name="Picture 2" descr="http://career.guru99.com/wp-content/uploads/2014/08/LinqInterviewQuest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761469"/>
            <a:ext cx="2286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124200"/>
            <a:ext cx="2638425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304800" y="1295400"/>
            <a:ext cx="8458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 button7_Click</a:t>
            </a:r>
          </a:p>
          <a:p>
            <a:r>
              <a:rPr lang="en-US" sz="2400" b="1" dirty="0">
                <a:solidFill>
                  <a:prstClr val="black"/>
                </a:solidFill>
                <a:latin typeface="Consolas"/>
              </a:rPr>
              <a:t>			(</a:t>
            </a:r>
            <a:r>
              <a:rPr lang="en-US" sz="2400" b="1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 sender, </a:t>
            </a:r>
            <a:r>
              <a:rPr lang="en-US" sz="2400" b="1" dirty="0" err="1">
                <a:solidFill>
                  <a:srgbClr val="2B91AF"/>
                </a:solidFill>
                <a:latin typeface="Consolas"/>
              </a:rPr>
              <a:t>EventArgs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 e)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400" dirty="0">
                <a:solidFill>
                  <a:srgbClr val="2B91AF"/>
                </a:solidFill>
                <a:latin typeface="Consolas"/>
              </a:rPr>
              <a:t> 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ChangeInt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d =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ChangeInt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(Tang2);</a:t>
            </a:r>
          </a:p>
          <a:p>
            <a:r>
              <a:rPr lang="en-US" sz="2400" dirty="0">
                <a:solidFill>
                  <a:srgbClr val="008000"/>
                </a:solidFill>
                <a:latin typeface="Consolas"/>
              </a:rPr>
              <a:t>  //anonymous method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2B91AF"/>
                </a:solidFill>
                <a:latin typeface="Consolas"/>
              </a:rPr>
              <a:t> 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ChangeInt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d1 =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delegate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x)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        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				return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x - 2; 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			};</a:t>
            </a:r>
          </a:p>
          <a:p>
            <a:r>
              <a:rPr lang="en-US" sz="2400" dirty="0">
                <a:solidFill>
                  <a:srgbClr val="2B91AF"/>
                </a:solidFill>
                <a:latin typeface="Consolas"/>
              </a:rPr>
              <a:t> 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MessageBox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.Show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(d(5)+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 @ "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+d1(5));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    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2201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213" y="2080835"/>
            <a:ext cx="4367213" cy="4125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83813" y="1014035"/>
            <a:ext cx="52752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/>
              <a:t>delegate</a:t>
            </a:r>
            <a:r>
              <a:rPr lang="en-US" sz="3600" b="1" dirty="0"/>
              <a:t>: with anonymous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2326" y="1660366"/>
            <a:ext cx="2007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Exercise:</a:t>
            </a:r>
          </a:p>
        </p:txBody>
      </p:sp>
    </p:spTree>
    <p:extLst>
      <p:ext uri="{BB962C8B-B14F-4D97-AF65-F5344CB8AC3E}">
        <p14:creationId xmlns:p14="http://schemas.microsoft.com/office/powerpoint/2010/main" val="3238609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885316" y="1170737"/>
            <a:ext cx="77184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– refers to method.  </a:t>
            </a:r>
          </a:p>
          <a:p>
            <a:r>
              <a:rPr lang="en-US" sz="3200" dirty="0"/>
              <a:t>– When initialize a delegate, we initialize it with method.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37716" y="2622748"/>
            <a:ext cx="21964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3200" b="1" dirty="0"/>
              <a:t>Example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7976" y="3131323"/>
            <a:ext cx="8534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>
                <a:solidFill>
                  <a:srgbClr val="008000"/>
                </a:solidFill>
                <a:latin typeface="Consolas"/>
              </a:rPr>
              <a:t>//Defines a delegate </a:t>
            </a:r>
          </a:p>
          <a:p>
            <a:pPr lvl="0"/>
            <a:r>
              <a:rPr lang="en-US" sz="2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delegate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/>
              </a:rPr>
              <a:t>ChangeInt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x);</a:t>
            </a:r>
          </a:p>
          <a:p>
            <a:pPr lvl="0"/>
            <a:r>
              <a:rPr lang="en-US" sz="2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Tang2(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x){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x + 2;}</a:t>
            </a:r>
          </a:p>
          <a:p>
            <a:pPr lvl="0"/>
            <a:r>
              <a:rPr lang="en-US" sz="2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Giam2(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x) {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x - 2;}</a:t>
            </a: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Rectangle 12"/>
          <p:cNvSpPr/>
          <p:nvPr/>
        </p:nvSpPr>
        <p:spPr>
          <a:xfrm>
            <a:off x="512600" y="1447800"/>
            <a:ext cx="7848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Consolas"/>
              </a:rPr>
              <a:t>btndlg_Click</a:t>
            </a:r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r>
              <a:rPr lang="en-US" sz="2800" dirty="0">
                <a:solidFill>
                  <a:prstClr val="black"/>
                </a:solidFill>
                <a:latin typeface="Consolas"/>
              </a:rPr>
              <a:t>	(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sender, </a:t>
            </a:r>
            <a:r>
              <a:rPr lang="en-US" sz="2800" dirty="0" err="1">
                <a:solidFill>
                  <a:srgbClr val="2B91AF"/>
                </a:solidFill>
                <a:latin typeface="Consolas"/>
              </a:rPr>
              <a:t>EventArgs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e)</a:t>
            </a:r>
          </a:p>
          <a:p>
            <a:r>
              <a:rPr lang="en-US" sz="28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8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2800" dirty="0" err="1">
                <a:solidFill>
                  <a:srgbClr val="2B91AF"/>
                </a:solidFill>
                <a:latin typeface="Consolas"/>
              </a:rPr>
              <a:t>ChangeInt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d =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/>
              </a:rPr>
              <a:t>ChangeInt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(Tang2);</a:t>
            </a:r>
          </a:p>
          <a:p>
            <a:r>
              <a:rPr lang="en-US" sz="28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2800" dirty="0" err="1">
                <a:solidFill>
                  <a:srgbClr val="2B91AF"/>
                </a:solidFill>
                <a:latin typeface="Consolas"/>
              </a:rPr>
              <a:t>MessageBox</a:t>
            </a:r>
            <a:r>
              <a:rPr lang="en-US" sz="2800" dirty="0" err="1">
                <a:solidFill>
                  <a:prstClr val="black"/>
                </a:solidFill>
                <a:latin typeface="Consolas"/>
              </a:rPr>
              <a:t>.Show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(d(2)+</a:t>
            </a:r>
            <a:r>
              <a:rPr lang="en-US" sz="2800" dirty="0">
                <a:solidFill>
                  <a:srgbClr val="A31515"/>
                </a:solidFill>
                <a:latin typeface="Consolas"/>
              </a:rPr>
              <a:t>""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800" dirty="0">
                <a:solidFill>
                  <a:prstClr val="black"/>
                </a:solidFill>
                <a:latin typeface="Consolas"/>
              </a:rPr>
              <a:t>   d =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/>
              </a:rPr>
              <a:t>ChangeInt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(Giam2);</a:t>
            </a:r>
          </a:p>
          <a:p>
            <a:r>
              <a:rPr lang="en-US" sz="2800" dirty="0">
                <a:solidFill>
                  <a:srgbClr val="2B91AF"/>
                </a:solidFill>
                <a:latin typeface="Consolas"/>
              </a:rPr>
              <a:t>   </a:t>
            </a:r>
            <a:r>
              <a:rPr lang="en-US" sz="2800" dirty="0" err="1">
                <a:solidFill>
                  <a:srgbClr val="2B91AF"/>
                </a:solidFill>
                <a:latin typeface="Consolas"/>
              </a:rPr>
              <a:t>MessageBox</a:t>
            </a:r>
            <a:r>
              <a:rPr lang="en-US" sz="2800" dirty="0" err="1">
                <a:solidFill>
                  <a:prstClr val="black"/>
                </a:solidFill>
                <a:latin typeface="Consolas"/>
              </a:rPr>
              <a:t>.Show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(d(2)+</a:t>
            </a:r>
            <a:r>
              <a:rPr lang="en-US" sz="2800" dirty="0">
                <a:solidFill>
                  <a:srgbClr val="A31515"/>
                </a:solidFill>
                <a:latin typeface="Consolas"/>
              </a:rPr>
              <a:t>""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800" dirty="0">
                <a:solidFill>
                  <a:prstClr val="black"/>
                </a:solidFill>
                <a:latin typeface="Consolas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642237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658331" y="1141167"/>
            <a:ext cx="30807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/>
              <a:t>delegate</a:t>
            </a:r>
            <a:r>
              <a:rPr lang="en-US" sz="3600" b="1" dirty="0"/>
              <a:t>: </a:t>
            </a:r>
            <a:r>
              <a:rPr lang="en-US" sz="3600" b="1" dirty="0">
                <a:solidFill>
                  <a:srgbClr val="FF0000"/>
                </a:solidFill>
              </a:rPr>
              <a:t>why?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131" y="1892737"/>
            <a:ext cx="4367213" cy="4125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0726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1" name="Rectangle 10"/>
          <p:cNvSpPr/>
          <p:nvPr/>
        </p:nvSpPr>
        <p:spPr>
          <a:xfrm>
            <a:off x="313899" y="1348964"/>
            <a:ext cx="868680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onsolas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Consolas"/>
              </a:rPr>
              <a:t>btnEven_Click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sender, </a:t>
            </a:r>
            <a:r>
              <a:rPr lang="en-US" sz="1600" b="1" dirty="0" err="1">
                <a:solidFill>
                  <a:srgbClr val="2B91AF"/>
                </a:solidFill>
                <a:latin typeface="Consolas"/>
              </a:rPr>
              <a:t>EventArgs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e)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listNumber.SelectedIndex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-1;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 for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i = 0; i &lt;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listNumber.Items.Count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 i++)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{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   if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Convert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.ToInt32(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listNumber.Items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[i]) % 2 == 0)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listNumber.SelectedIndex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i;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8600" y="3908816"/>
            <a:ext cx="891540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Consolas"/>
              </a:rPr>
              <a:t>btnOdd_Click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sender, </a:t>
            </a:r>
            <a:r>
              <a:rPr lang="en-US" sz="1600" b="1" dirty="0" err="1">
                <a:solidFill>
                  <a:srgbClr val="2B91AF"/>
                </a:solidFill>
                <a:latin typeface="Consolas"/>
              </a:rPr>
              <a:t>EventArgs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e)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listNumber.SelectedIndex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-1;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  for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i = 0; i &lt;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listNumber.Items.Count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 i++)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{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     if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Convert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.ToInt32(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listNumber.Items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[i]) % 2 != 0)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listNumber.SelectedIndex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i;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707653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294564" y="1174149"/>
            <a:ext cx="8788400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Consolas"/>
              </a:rPr>
              <a:t>isPrime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x)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(x &lt; 2)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  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nn-NO" dirty="0">
                <a:solidFill>
                  <a:srgbClr val="0000FF"/>
                </a:solidFill>
                <a:latin typeface="Consolas"/>
              </a:rPr>
              <a:t> for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i = 2; i &lt;= </a:t>
            </a:r>
            <a:r>
              <a:rPr lang="nn-NO" dirty="0">
                <a:solidFill>
                  <a:srgbClr val="2B91AF"/>
                </a:solidFill>
                <a:latin typeface="Consolas"/>
              </a:rPr>
              <a:t>Math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.Sqrt(x); i++)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  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(x % i == 0)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    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Consolas"/>
              </a:rPr>
              <a:t>btnPrime_Click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sender, </a:t>
            </a:r>
            <a:r>
              <a:rPr lang="en-US" sz="1600" b="1" dirty="0" err="1">
                <a:solidFill>
                  <a:srgbClr val="2B91AF"/>
                </a:solidFill>
                <a:latin typeface="Consolas"/>
              </a:rPr>
              <a:t>EventArgs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e)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listNumber.SelectedIndex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-1;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 for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i = 0; i 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listNumber.Items.Count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 i++)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{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x=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Convert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.ToInt32(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listNumber.Items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[i]);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   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isPrime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(x))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listNumber.SelectedIndex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i;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7345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505776" y="1170737"/>
            <a:ext cx="84582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b="1" dirty="0" err="1">
                <a:solidFill>
                  <a:srgbClr val="2B91AF"/>
                </a:solidFill>
                <a:latin typeface="Consolas"/>
              </a:rPr>
              <a:t>MyExtensionMethod</a:t>
            </a:r>
            <a:endParaRPr lang="en-US" sz="24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  public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delegate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b="1" dirty="0" err="1">
                <a:solidFill>
                  <a:srgbClr val="2B91AF"/>
                </a:solidFill>
                <a:latin typeface="Consolas"/>
              </a:rPr>
              <a:t>HandleFunction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x);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b="1" dirty="0" err="1">
                <a:solidFill>
                  <a:prstClr val="black"/>
                </a:solidFill>
                <a:latin typeface="Consolas"/>
              </a:rPr>
              <a:t>SelectItemInListBox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ListBox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lst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, 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		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		</a:t>
            </a:r>
            <a:r>
              <a:rPr lang="en-US" sz="2400" b="1" dirty="0" err="1">
                <a:solidFill>
                  <a:srgbClr val="2B91AF"/>
                </a:solidFill>
                <a:latin typeface="Consolas"/>
              </a:rPr>
              <a:t>HandleFunction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b="1" dirty="0" err="1">
                <a:solidFill>
                  <a:prstClr val="black"/>
                </a:solidFill>
                <a:latin typeface="Consolas"/>
              </a:rPr>
              <a:t>fn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lst.SelectedIndex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-1;</a:t>
            </a:r>
          </a:p>
          <a:p>
            <a:r>
              <a:rPr lang="nn-NO" sz="2000" dirty="0">
                <a:solidFill>
                  <a:srgbClr val="0000FF"/>
                </a:solidFill>
                <a:latin typeface="Consolas"/>
              </a:rPr>
              <a:t>       for</a:t>
            </a:r>
            <a:r>
              <a:rPr lang="nn-NO" sz="20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20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2000" dirty="0">
                <a:solidFill>
                  <a:prstClr val="black"/>
                </a:solidFill>
                <a:latin typeface="Consolas"/>
              </a:rPr>
              <a:t> i = 0; i &lt; lst.Items.Count; i++)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{ 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           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x=</a:t>
            </a:r>
            <a:r>
              <a:rPr lang="en-US" sz="2000" dirty="0">
                <a:solidFill>
                  <a:srgbClr val="2B91AF"/>
                </a:solidFill>
                <a:latin typeface="Consolas"/>
              </a:rPr>
              <a:t>Convert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.ToInt32(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lst.Items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[i]);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fn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(x))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      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lst.SelectedIndex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i;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}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9808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595086" y="1371600"/>
            <a:ext cx="7848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Consolas"/>
              </a:rPr>
              <a:t>isEven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x)</a:t>
            </a:r>
          </a:p>
          <a:p>
            <a:r>
              <a:rPr lang="en-US" sz="28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/>
              </a:rPr>
              <a:t>  if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(x % 2 == 0)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/>
              </a:rPr>
              <a:t>    return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8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Consolas"/>
              </a:rPr>
              <a:t>isOdd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x)</a:t>
            </a:r>
          </a:p>
          <a:p>
            <a:r>
              <a:rPr lang="en-US" sz="28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/>
              </a:rPr>
              <a:t>  if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(x % 2 != 0)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/>
              </a:rPr>
              <a:t>    return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8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753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148771" y="1219200"/>
            <a:ext cx="89916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btnEven_Click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sender,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EventArgs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e)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{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listNumber.SelectItemInListBox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b="1" dirty="0" err="1">
                <a:solidFill>
                  <a:prstClr val="black"/>
                </a:solidFill>
                <a:latin typeface="Consolas"/>
              </a:rPr>
              <a:t>isEven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);}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btnOdd_Click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sender,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EventArgs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e)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{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listNumber.SelectItemInListBox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b="1" dirty="0" err="1">
                <a:solidFill>
                  <a:prstClr val="black"/>
                </a:solidFill>
                <a:latin typeface="Consolas"/>
              </a:rPr>
              <a:t>isOdd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);}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btnPrime_Click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sender,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EventArgs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e)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	{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listNumber.SelectItemInListBox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b="1" dirty="0" err="1">
                <a:solidFill>
                  <a:prstClr val="black"/>
                </a:solidFill>
                <a:latin typeface="Consolas"/>
              </a:rPr>
              <a:t>isPrime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);}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50" t="34524" r="53706" b="35516"/>
          <a:stretch/>
        </p:blipFill>
        <p:spPr bwMode="auto">
          <a:xfrm>
            <a:off x="2362200" y="3352800"/>
            <a:ext cx="3614245" cy="2564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6398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704</Words>
  <Application>Microsoft Office PowerPoint</Application>
  <PresentationFormat>On-screen Show (4:3)</PresentationFormat>
  <Paragraphs>118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Cambria</vt:lpstr>
      <vt:lpstr>Consolas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Duong Khoi Minh</cp:lastModifiedBy>
  <cp:revision>359</cp:revision>
  <dcterms:created xsi:type="dcterms:W3CDTF">2011-04-06T04:04:31Z</dcterms:created>
  <dcterms:modified xsi:type="dcterms:W3CDTF">2024-08-17T07:20:23Z</dcterms:modified>
</cp:coreProperties>
</file>