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61" r:id="rId3"/>
    <p:sldId id="263" r:id="rId4"/>
    <p:sldId id="262"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294" autoAdjust="0"/>
    <p:restoredTop sz="95578" autoAdjust="0"/>
  </p:normalViewPr>
  <p:slideViewPr>
    <p:cSldViewPr>
      <p:cViewPr varScale="1">
        <p:scale>
          <a:sx n="68" d="100"/>
          <a:sy n="68" d="100"/>
        </p:scale>
        <p:origin x="858"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9F7025-33D9-4E9F-9955-A14222A03D05}" type="datetimeFigureOut">
              <a:rPr lang="en-US" smtClean="0"/>
              <a:t>8/29/2021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D3E3EA-CC6A-448F-83C3-9A526F33CF9E}" type="slidenum">
              <a:rPr lang="en-US" smtClean="0"/>
              <a:t>‹#›</a:t>
            </a:fld>
            <a:endParaRPr lang="en-US"/>
          </a:p>
        </p:txBody>
      </p:sp>
    </p:spTree>
    <p:extLst>
      <p:ext uri="{BB962C8B-B14F-4D97-AF65-F5344CB8AC3E}">
        <p14:creationId xmlns:p14="http://schemas.microsoft.com/office/powerpoint/2010/main" val="13525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D3E3EA-CC6A-448F-83C3-9A526F33CF9E}" type="slidenum">
              <a:rPr lang="en-US" smtClean="0"/>
              <a:t>1</a:t>
            </a:fld>
            <a:endParaRPr lang="en-US"/>
          </a:p>
        </p:txBody>
      </p:sp>
    </p:spTree>
    <p:extLst>
      <p:ext uri="{BB962C8B-B14F-4D97-AF65-F5344CB8AC3E}">
        <p14:creationId xmlns:p14="http://schemas.microsoft.com/office/powerpoint/2010/main" val="4261854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5</a:t>
            </a:fld>
            <a:endParaRPr lang="en-US"/>
          </a:p>
        </p:txBody>
      </p:sp>
    </p:spTree>
    <p:extLst>
      <p:ext uri="{BB962C8B-B14F-4D97-AF65-F5344CB8AC3E}">
        <p14:creationId xmlns:p14="http://schemas.microsoft.com/office/powerpoint/2010/main" val="142786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ADF62C2-72EA-4953-A1D6-568F980002B8}" type="datetimeFigureOut">
              <a:rPr lang="en-US" smtClean="0"/>
              <a:t>8/29/2021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63672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DF62C2-72EA-4953-A1D6-568F980002B8}" type="datetimeFigureOut">
              <a:rPr lang="en-US" smtClean="0"/>
              <a:t>8/29/2021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94119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DF62C2-72EA-4953-A1D6-568F980002B8}" type="datetimeFigureOut">
              <a:rPr lang="en-US" smtClean="0"/>
              <a:t>8/29/2021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23121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Rectangle 37"/>
          <p:cNvSpPr>
            <a:spLocks noChangeArrowheads="1"/>
          </p:cNvSpPr>
          <p:nvPr userDrawn="1"/>
        </p:nvSpPr>
        <p:spPr bwMode="auto">
          <a:xfrm flipH="1">
            <a:off x="0" y="6504057"/>
            <a:ext cx="9144000" cy="353943"/>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gn="r">
              <a:lnSpc>
                <a:spcPct val="180000"/>
              </a:lnSpc>
            </a:pPr>
            <a:endParaRPr lang="en-US" sz="1100" b="1" baseline="0">
              <a:solidFill>
                <a:srgbClr val="0070C0"/>
              </a:solidFill>
              <a:latin typeface="Times New Roman" pitchFamily="18" charset="0"/>
              <a:cs typeface="Times New Roman" pitchFamily="18" charset="0"/>
            </a:endParaRPr>
          </a:p>
        </p:txBody>
      </p:sp>
      <p:sp>
        <p:nvSpPr>
          <p:cNvPr id="11" name="Slide Number Placeholder 5"/>
          <p:cNvSpPr>
            <a:spLocks noGrp="1"/>
          </p:cNvSpPr>
          <p:nvPr>
            <p:ph type="sldNum" sz="quarter" idx="12"/>
          </p:nvPr>
        </p:nvSpPr>
        <p:spPr>
          <a:xfrm>
            <a:off x="6553200" y="6467475"/>
            <a:ext cx="2133600" cy="365125"/>
          </a:xfrm>
        </p:spPr>
        <p:txBody>
          <a:bodyPr/>
          <a:lstStyle>
            <a:lvl1pPr>
              <a:defRPr sz="1600" b="1">
                <a:solidFill>
                  <a:srgbClr val="002060"/>
                </a:solidFill>
              </a:defRPr>
            </a:lvl1pPr>
          </a:lstStyle>
          <a:p>
            <a:fld id="{48FE5571-560F-4DFC-BA97-61ACA5F7ADE1}" type="slidenum">
              <a:rPr lang="en-US" smtClean="0"/>
              <a:pPr/>
              <a:t>‹#›</a:t>
            </a:fld>
            <a:endParaRPr lang="en-US"/>
          </a:p>
        </p:txBody>
      </p:sp>
      <p:sp>
        <p:nvSpPr>
          <p:cNvPr id="12" name="Rectangle 11"/>
          <p:cNvSpPr>
            <a:spLocks noChangeArrowheads="1"/>
          </p:cNvSpPr>
          <p:nvPr userDrawn="1"/>
        </p:nvSpPr>
        <p:spPr bwMode="auto">
          <a:xfrm>
            <a:off x="0" y="-55399"/>
            <a:ext cx="9144000" cy="480131"/>
          </a:xfrm>
          <a:prstGeom prst="rect">
            <a:avLst/>
          </a:prstGeom>
          <a:gradFill rotWithShape="1">
            <a:gsLst>
              <a:gs pos="0">
                <a:schemeClr val="bg1"/>
              </a:gs>
              <a:gs pos="100000">
                <a:srgbClr val="FF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a:solidFill>
                  <a:schemeClr val="tx2"/>
                </a:solidFill>
                <a:latin typeface="Cambria" panose="02040503050406030204" pitchFamily="18" charset="0"/>
              </a:rPr>
              <a:t>Lập</a:t>
            </a:r>
            <a:r>
              <a:rPr lang="en-US" sz="1400" b="1" baseline="0">
                <a:solidFill>
                  <a:schemeClr val="tx2"/>
                </a:solidFill>
                <a:latin typeface="Cambria" panose="02040503050406030204" pitchFamily="18" charset="0"/>
              </a:rPr>
              <a:t> trình LINQ</a:t>
            </a:r>
            <a:endParaRPr lang="en-US" sz="1400" b="1" baseline="0">
              <a:solidFill>
                <a:srgbClr val="0070C0"/>
              </a:solidFill>
              <a:latin typeface="Cambria" panose="02040503050406030204" pitchFamily="18" charset="0"/>
              <a:cs typeface="Times New Roman" pitchFamily="18" charset="0"/>
            </a:endParaRPr>
          </a:p>
        </p:txBody>
      </p:sp>
      <p:sp>
        <p:nvSpPr>
          <p:cNvPr id="4" name="TextBox 3"/>
          <p:cNvSpPr txBox="1"/>
          <p:nvPr userDrawn="1"/>
        </p:nvSpPr>
        <p:spPr>
          <a:xfrm>
            <a:off x="17249" y="11668"/>
            <a:ext cx="5392951"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a:solidFill>
                  <a:srgbClr val="002060"/>
                </a:solidFill>
                <a:effectLst/>
                <a:latin typeface="Cambria" panose="02040503050406030204" pitchFamily="18" charset="0"/>
                <a:ea typeface="+mn-ea"/>
                <a:cs typeface="+mn-cs"/>
              </a:rPr>
              <a:t>Working Hard &amp; Smart today for a better tomorrow</a:t>
            </a:r>
            <a:endParaRPr lang="en-US">
              <a:solidFill>
                <a:srgbClr val="002060"/>
              </a:solidFill>
              <a:latin typeface="Cambria" panose="02040503050406030204" pitchFamily="18" charset="0"/>
            </a:endParaRPr>
          </a:p>
        </p:txBody>
      </p:sp>
    </p:spTree>
    <p:extLst>
      <p:ext uri="{BB962C8B-B14F-4D97-AF65-F5344CB8AC3E}">
        <p14:creationId xmlns:p14="http://schemas.microsoft.com/office/powerpoint/2010/main" val="2055692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DF62C2-72EA-4953-A1D6-568F980002B8}" type="datetimeFigureOut">
              <a:rPr lang="en-US" smtClean="0"/>
              <a:t>8/29/2021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1520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ADF62C2-72EA-4953-A1D6-568F980002B8}" type="datetimeFigureOut">
              <a:rPr lang="en-US" smtClean="0"/>
              <a:t>8/29/2021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1362123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ADF62C2-72EA-4953-A1D6-568F980002B8}" type="datetimeFigureOut">
              <a:rPr lang="en-US" smtClean="0"/>
              <a:t>8/29/2021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526098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ADF62C2-72EA-4953-A1D6-568F980002B8}" type="datetimeFigureOut">
              <a:rPr lang="en-US" smtClean="0"/>
              <a:t>8/29/2021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3214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DF62C2-72EA-4953-A1D6-568F980002B8}" type="datetimeFigureOut">
              <a:rPr lang="en-US" smtClean="0"/>
              <a:t>8/29/2021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6385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8/29/2021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198128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DF62C2-72EA-4953-A1D6-568F980002B8}" type="datetimeFigureOut">
              <a:rPr lang="en-US" smtClean="0"/>
              <a:t>8/29/2021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869714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DF62C2-72EA-4953-A1D6-568F980002B8}" type="datetimeFigureOut">
              <a:rPr lang="en-US" smtClean="0"/>
              <a:t>8/29/2021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E5571-560F-4DFC-BA97-61ACA5F7ADE1}" type="slidenum">
              <a:rPr lang="en-US" smtClean="0"/>
              <a:t>‹#›</a:t>
            </a:fld>
            <a:endParaRPr lang="en-US"/>
          </a:p>
        </p:txBody>
      </p:sp>
    </p:spTree>
    <p:extLst>
      <p:ext uri="{BB962C8B-B14F-4D97-AF65-F5344CB8AC3E}">
        <p14:creationId xmlns:p14="http://schemas.microsoft.com/office/powerpoint/2010/main" val="2548844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1143000" y="2644775"/>
            <a:ext cx="7239000" cy="6318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1">
                <a:solidFill>
                  <a:schemeClr val="bg2"/>
                </a:solidFill>
                <a:latin typeface="+mj-lt"/>
                <a:ea typeface="+mj-ea"/>
                <a:cs typeface="+mj-cs"/>
              </a:defRPr>
            </a:lvl1pPr>
            <a:lvl2pPr algn="ctr" rtl="0" eaLnBrk="1" fontAlgn="base" hangingPunct="1">
              <a:spcBef>
                <a:spcPct val="0"/>
              </a:spcBef>
              <a:spcAft>
                <a:spcPct val="0"/>
              </a:spcAft>
              <a:defRPr sz="3600" b="1">
                <a:solidFill>
                  <a:schemeClr val="bg1"/>
                </a:solidFill>
                <a:latin typeface="Arial" charset="0"/>
              </a:defRPr>
            </a:lvl2pPr>
            <a:lvl3pPr algn="ctr" rtl="0" eaLnBrk="1" fontAlgn="base" hangingPunct="1">
              <a:spcBef>
                <a:spcPct val="0"/>
              </a:spcBef>
              <a:spcAft>
                <a:spcPct val="0"/>
              </a:spcAft>
              <a:defRPr sz="3600" b="1">
                <a:solidFill>
                  <a:schemeClr val="bg1"/>
                </a:solidFill>
                <a:latin typeface="Arial" charset="0"/>
              </a:defRPr>
            </a:lvl3pPr>
            <a:lvl4pPr algn="ctr" rtl="0" eaLnBrk="1" fontAlgn="base" hangingPunct="1">
              <a:spcBef>
                <a:spcPct val="0"/>
              </a:spcBef>
              <a:spcAft>
                <a:spcPct val="0"/>
              </a:spcAft>
              <a:defRPr sz="3600" b="1">
                <a:solidFill>
                  <a:schemeClr val="bg1"/>
                </a:solidFill>
                <a:latin typeface="Arial" charset="0"/>
              </a:defRPr>
            </a:lvl4pPr>
            <a:lvl5pPr algn="ctr" rtl="0" eaLnBrk="1" fontAlgn="base" hangingPunct="1">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a:lstStyle>
          <a:p>
            <a:pPr lvl="0">
              <a:defRPr/>
            </a:pPr>
            <a:r>
              <a:rPr lang="fr-FR" kern="0">
                <a:solidFill>
                  <a:srgbClr val="002060"/>
                </a:solidFill>
                <a:latin typeface="Cambria" panose="02040503050406030204" pitchFamily="18" charset="0"/>
              </a:rPr>
              <a:t>LinQ to SQL là gì</a:t>
            </a:r>
            <a:endParaRPr kumimoji="0" lang="en-US" sz="4800" i="0" u="none" strike="noStrike" kern="0" cap="none" spc="0" normalizeH="0" baseline="0" noProof="0">
              <a:ln>
                <a:noFill/>
              </a:ln>
              <a:solidFill>
                <a:srgbClr val="002060"/>
              </a:solidFill>
              <a:effectLst/>
              <a:uLnTx/>
              <a:uFillTx/>
              <a:latin typeface="Cambria" panose="02040503050406030204" pitchFamily="18"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58000" y="4572000"/>
            <a:ext cx="2144973" cy="1700960"/>
          </a:xfrm>
          <a:prstGeom prst="rect">
            <a:avLst/>
          </a:prstGeom>
        </p:spPr>
      </p:pic>
      <p:pic>
        <p:nvPicPr>
          <p:cNvPr id="5" name="Picture 2" descr="http://career.guru99.com/wp-content/uploads/2014/08/LinqInterviewQuestion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4761469"/>
            <a:ext cx="2286000" cy="1524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459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latin typeface="Cambria" panose="02040503050406030204" pitchFamily="18" charset="0"/>
                </a:rPr>
                <a:t>Concepts</a:t>
              </a:r>
              <a:endParaRPr kumimoji="0" lang="en-US" sz="2400" b="1" i="0" u="none" strike="noStrike" kern="0" cap="none" spc="0" normalizeH="0" baseline="0" noProof="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sp>
        <p:nvSpPr>
          <p:cNvPr id="8" name="Rectangle 7"/>
          <p:cNvSpPr/>
          <p:nvPr/>
        </p:nvSpPr>
        <p:spPr>
          <a:xfrm>
            <a:off x="350732" y="1196876"/>
            <a:ext cx="8465504" cy="2308324"/>
          </a:xfrm>
          <a:prstGeom prst="rect">
            <a:avLst/>
          </a:prstGeom>
        </p:spPr>
        <p:txBody>
          <a:bodyPr wrap="square">
            <a:spAutoFit/>
          </a:bodyPr>
          <a:lstStyle/>
          <a:p>
            <a:pPr algn="just"/>
            <a:r>
              <a:rPr lang="vi-VN"/>
              <a:t>LINQ to SQL là một phiên bản hiện thực hóa của</a:t>
            </a:r>
            <a:r>
              <a:rPr lang="en-US"/>
              <a:t> ORM</a:t>
            </a:r>
            <a:r>
              <a:rPr lang="vi-VN"/>
              <a:t>(object relational mapping) có bên trong .NET Framework</a:t>
            </a:r>
            <a:r>
              <a:rPr lang="en-US"/>
              <a:t>. N</a:t>
            </a:r>
            <a:r>
              <a:rPr lang="vi-VN"/>
              <a:t>ó cho phép bạn mô hình hóa một cơ sở dữ liệu dùng các lớp .NET. Sau đó bạn có thể truy vấn cơ sở dữ liệu (CSDL) dùng LINQ, cũng như cập nhật/thêm/xóa dữ liệu từ đó.</a:t>
            </a:r>
            <a:endParaRPr lang="en-US"/>
          </a:p>
          <a:p>
            <a:pPr algn="just"/>
            <a:endParaRPr lang="vi-VN"/>
          </a:p>
          <a:p>
            <a:pPr algn="just"/>
            <a:r>
              <a:rPr lang="vi-VN"/>
              <a:t>LINQ to SQL hỗ trợ đầy đủ transaction, view và các stored procedure (SP). Nó cũng cung cấp một cách dễ dàng để thêm khả năng kiểm tra tính hợp lệ của dữ liệu và các quy tắc vào trong mô hình dữ liệu của bạn.</a:t>
            </a: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4384" y="3505200"/>
            <a:ext cx="3161984" cy="2976608"/>
          </a:xfrm>
          <a:prstGeom prst="rect">
            <a:avLst/>
          </a:prstGeom>
        </p:spPr>
      </p:pic>
    </p:spTree>
    <p:extLst>
      <p:ext uri="{BB962C8B-B14F-4D97-AF65-F5344CB8AC3E}">
        <p14:creationId xmlns:p14="http://schemas.microsoft.com/office/powerpoint/2010/main" val="3162248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latin typeface="Cambria" panose="02040503050406030204" pitchFamily="18" charset="0"/>
                </a:rPr>
                <a:t>Concepts</a:t>
              </a:r>
              <a:endParaRPr kumimoji="0" lang="en-US" sz="2400" b="1" i="0" u="none" strike="noStrike" kern="0" cap="none" spc="0" normalizeH="0" baseline="0" noProof="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sp>
        <p:nvSpPr>
          <p:cNvPr id="10" name="Rectangle 9"/>
          <p:cNvSpPr/>
          <p:nvPr/>
        </p:nvSpPr>
        <p:spPr>
          <a:xfrm>
            <a:off x="152400" y="1219200"/>
            <a:ext cx="8915400" cy="2677656"/>
          </a:xfrm>
          <a:prstGeom prst="rect">
            <a:avLst/>
          </a:prstGeom>
        </p:spPr>
        <p:txBody>
          <a:bodyPr wrap="square">
            <a:spAutoFit/>
          </a:bodyPr>
          <a:lstStyle/>
          <a:p>
            <a:pPr marL="457200" indent="-457200">
              <a:buFont typeface="Wingdings" pitchFamily="2" charset="2"/>
              <a:buChar char="Ø"/>
            </a:pPr>
            <a:r>
              <a:rPr lang="en-US" sz="2800" dirty="0"/>
              <a:t>Created to bridge the differences between relational data and CLR object</a:t>
            </a:r>
          </a:p>
          <a:p>
            <a:pPr marL="457200" indent="-457200">
              <a:buFont typeface="Wingdings" pitchFamily="2" charset="2"/>
              <a:buChar char="Ø"/>
            </a:pPr>
            <a:r>
              <a:rPr lang="en-US" sz="2800" dirty="0"/>
              <a:t>Mapping Classes </a:t>
            </a:r>
            <a:r>
              <a:rPr lang="en-US" sz="2800"/>
              <a:t>to Tables (ORM)</a:t>
            </a:r>
            <a:endParaRPr lang="en-US" sz="2800" dirty="0"/>
          </a:p>
          <a:p>
            <a:r>
              <a:rPr lang="en-US" sz="2800" dirty="0"/>
              <a:t>– Using code or Graphical Designer for Mapping</a:t>
            </a:r>
          </a:p>
          <a:p>
            <a:r>
              <a:rPr lang="en-US" sz="2800" dirty="0"/>
              <a:t>– Creating Entity Classes</a:t>
            </a:r>
          </a:p>
          <a:p>
            <a:pPr algn="ctr"/>
            <a:r>
              <a:rPr lang="en-US" sz="2800" dirty="0" err="1"/>
              <a:t>Table</a:t>
            </a:r>
            <a:r>
              <a:rPr lang="en-US" sz="2800" dirty="0" err="1">
                <a:sym typeface="Wingdings" pitchFamily="2" charset="2"/>
              </a:rPr>
              <a:t></a:t>
            </a:r>
            <a:r>
              <a:rPr lang="en-US" sz="2800" dirty="0" err="1"/>
              <a:t>class</a:t>
            </a:r>
            <a:r>
              <a:rPr lang="en-US" sz="2800" dirty="0"/>
              <a:t>, </a:t>
            </a:r>
            <a:r>
              <a:rPr lang="en-US" sz="2800" dirty="0" err="1"/>
              <a:t>Row</a:t>
            </a:r>
            <a:r>
              <a:rPr lang="en-US" sz="2800" dirty="0" err="1">
                <a:sym typeface="Wingdings" pitchFamily="2" charset="2"/>
              </a:rPr>
              <a:t></a:t>
            </a:r>
            <a:r>
              <a:rPr lang="en-US" sz="2800" dirty="0" err="1"/>
              <a:t>object</a:t>
            </a:r>
            <a:endParaRPr lang="en-US" sz="2800" dirty="0"/>
          </a:p>
        </p:txBody>
      </p: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4049256"/>
            <a:ext cx="8696325" cy="225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6641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 y="5588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400" b="1">
                  <a:latin typeface="Cambria" panose="02040503050406030204" pitchFamily="18" charset="0"/>
                </a:rPr>
                <a:t>Concepts</a:t>
              </a:r>
              <a:endParaRPr kumimoji="0" lang="en-US" sz="2400" b="1" i="0" u="none" strike="noStrike" kern="0" cap="none" spc="0" normalizeH="0" baseline="0" noProof="0">
                <a:ln>
                  <a:noFill/>
                </a:ln>
                <a:solidFill>
                  <a:srgbClr val="000000"/>
                </a:solidFill>
                <a:effectLst/>
                <a:uLnTx/>
                <a:uFillTx/>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pic>
        <p:nvPicPr>
          <p:cNvPr id="8" name="Picture 7"/>
          <p:cNvPicPr>
            <a:picLocks noChangeAspect="1"/>
          </p:cNvPicPr>
          <p:nvPr/>
        </p:nvPicPr>
        <p:blipFill>
          <a:blip r:embed="rId2"/>
          <a:stretch>
            <a:fillRect/>
          </a:stretch>
        </p:blipFill>
        <p:spPr>
          <a:xfrm>
            <a:off x="3048000" y="1762334"/>
            <a:ext cx="2819400" cy="4238625"/>
          </a:xfrm>
          <a:prstGeom prst="rect">
            <a:avLst/>
          </a:prstGeom>
        </p:spPr>
      </p:pic>
      <p:sp>
        <p:nvSpPr>
          <p:cNvPr id="10" name="Rectangle 9"/>
          <p:cNvSpPr/>
          <p:nvPr/>
        </p:nvSpPr>
        <p:spPr>
          <a:xfrm>
            <a:off x="304800" y="1170737"/>
            <a:ext cx="8915400" cy="523220"/>
          </a:xfrm>
          <a:prstGeom prst="rect">
            <a:avLst/>
          </a:prstGeom>
        </p:spPr>
        <p:txBody>
          <a:bodyPr wrap="square">
            <a:spAutoFit/>
          </a:bodyPr>
          <a:lstStyle/>
          <a:p>
            <a:pPr marL="457200" indent="-457200">
              <a:buFont typeface="Wingdings" pitchFamily="2" charset="2"/>
              <a:buChar char="Ø"/>
            </a:pPr>
            <a:r>
              <a:rPr lang="en-US" sz="2800"/>
              <a:t>Mapping???</a:t>
            </a:r>
            <a:endParaRPr lang="en-US" sz="2800" dirty="0"/>
          </a:p>
        </p:txBody>
      </p:sp>
    </p:spTree>
    <p:extLst>
      <p:ext uri="{BB962C8B-B14F-4D97-AF65-F5344CB8AC3E}">
        <p14:creationId xmlns:p14="http://schemas.microsoft.com/office/powerpoint/2010/main" val="44750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6"/>
          <p:cNvSpPr txBox="1">
            <a:spLocks noChangeArrowheads="1"/>
          </p:cNvSpPr>
          <p:nvPr/>
        </p:nvSpPr>
        <p:spPr bwMode="auto">
          <a:xfrm>
            <a:off x="2971800" y="2555117"/>
            <a:ext cx="26670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6600">
                <a:latin typeface="VNI-Heather" pitchFamily="2" charset="0"/>
                <a:cs typeface="Arial" charset="0"/>
              </a:rPr>
              <a:t>END</a:t>
            </a:r>
          </a:p>
        </p:txBody>
      </p:sp>
      <p:pic>
        <p:nvPicPr>
          <p:cNvPr id="8" name="Picture 2" descr="Image result for mini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611302"/>
            <a:ext cx="2181225" cy="23431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Image result for minion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4200" y="2310736"/>
            <a:ext cx="1905000" cy="1905002"/>
          </a:xfrm>
          <a:prstGeom prst="rect">
            <a:avLst/>
          </a:prstGeom>
          <a:noFill/>
          <a:extLst>
            <a:ext uri="{909E8E84-426E-40DD-AFC4-6F175D3DCCD1}">
              <a14:hiddenFill xmlns:a14="http://schemas.microsoft.com/office/drawing/2010/main">
                <a:solidFill>
                  <a:srgbClr val="FFFFFF"/>
                </a:solidFill>
              </a14:hiddenFill>
            </a:ext>
          </a:extLst>
        </p:spPr>
      </p:pic>
      <p:sp>
        <p:nvSpPr>
          <p:cNvPr id="10" name="Cloud Callout 9"/>
          <p:cNvSpPr/>
          <p:nvPr/>
        </p:nvSpPr>
        <p:spPr>
          <a:xfrm>
            <a:off x="5486400" y="533400"/>
            <a:ext cx="1714500" cy="1745064"/>
          </a:xfrm>
          <a:prstGeom prst="cloudCallout">
            <a:avLst>
              <a:gd name="adj1" fmla="val 45968"/>
              <a:gd name="adj2" fmla="val 9235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a:latin typeface="Cambria" panose="02040503050406030204" pitchFamily="18" charset="0"/>
              </a:rPr>
              <a:t>Hey! Coding is easy!</a:t>
            </a:r>
          </a:p>
        </p:txBody>
      </p:sp>
    </p:spTree>
    <p:extLst>
      <p:ext uri="{BB962C8B-B14F-4D97-AF65-F5344CB8AC3E}">
        <p14:creationId xmlns:p14="http://schemas.microsoft.com/office/powerpoint/2010/main" val="40959804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600</TotalTime>
  <Words>179</Words>
  <Application>Microsoft Office PowerPoint</Application>
  <PresentationFormat>On-screen Show (4:3)</PresentationFormat>
  <Paragraphs>17</Paragraphs>
  <Slides>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VNI-Heather</vt:lpstr>
      <vt:lpstr>Arial</vt:lpstr>
      <vt:lpstr>Calibri</vt:lpstr>
      <vt:lpstr>Cambria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Data Science Lab</cp:lastModifiedBy>
  <cp:revision>380</cp:revision>
  <dcterms:created xsi:type="dcterms:W3CDTF">2011-04-06T04:04:31Z</dcterms:created>
  <dcterms:modified xsi:type="dcterms:W3CDTF">2021-08-29T02:58:58Z</dcterms:modified>
</cp:coreProperties>
</file>