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2" r:id="rId3"/>
    <p:sldId id="263" r:id="rId4"/>
    <p:sldId id="264" r:id="rId5"/>
    <p:sldId id="265"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15" autoAdjust="0"/>
    <p:restoredTop sz="94671" autoAdjust="0"/>
  </p:normalViewPr>
  <p:slideViewPr>
    <p:cSldViewPr>
      <p:cViewPr varScale="1">
        <p:scale>
          <a:sx n="64" d="100"/>
          <a:sy n="64" d="100"/>
        </p:scale>
        <p:origin x="87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8/29/2021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29709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2410925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80186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4282793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DF62C2-72EA-4953-A1D6-568F980002B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a:solidFill>
                  <a:schemeClr val="tx2"/>
                </a:solidFill>
                <a:latin typeface="Cambria" panose="02040503050406030204" pitchFamily="18" charset="0"/>
              </a:rPr>
              <a:t>Lập</a:t>
            </a:r>
            <a:r>
              <a:rPr lang="en-US" sz="1400" b="1" baseline="0">
                <a:solidFill>
                  <a:schemeClr val="tx2"/>
                </a:solidFill>
                <a:latin typeface="Cambria" panose="02040503050406030204" pitchFamily="18" charset="0"/>
              </a:rPr>
              <a:t> trình LINQ</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DF62C2-72EA-4953-A1D6-568F980002B8}"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DF62C2-72EA-4953-A1D6-568F980002B8}" type="datetimeFigureOut">
              <a:rPr lang="en-US" smtClean="0"/>
              <a:t>8/29/2021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F62C2-72EA-4953-A1D6-568F980002B8}" type="datetimeFigureOut">
              <a:rPr lang="en-US" smtClean="0"/>
              <a:t>8/29/2021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8/29/2021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8/29/2021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Bài tập rèn luyện</a:t>
            </a:r>
            <a:endParaRPr lang="en-US" kern="0">
              <a:solidFill>
                <a:srgbClr val="002060"/>
              </a:solidFill>
              <a:latin typeface="Cambria" panose="02040503050406030204" pitchFamily="18" charset="0"/>
            </a:endParaRPr>
          </a:p>
          <a:p>
            <a:pPr lvl="0">
              <a:defRPr/>
            </a:pPr>
            <a:r>
              <a:rPr kumimoji="0" lang="en-US" sz="4800" b="1" i="0" u="none" strike="noStrike" kern="0" cap="none" spc="0" normalizeH="0" baseline="0" noProof="0">
                <a:ln>
                  <a:noFill/>
                </a:ln>
                <a:solidFill>
                  <a:srgbClr val="002060"/>
                </a:solidFill>
                <a:effectLst/>
                <a:uLnTx/>
                <a:uFillTx/>
                <a:latin typeface="Cambria" panose="02040503050406030204" pitchFamily="18" charset="0"/>
              </a:rPr>
              <a:t>Quản lý</a:t>
            </a:r>
            <a:r>
              <a:rPr kumimoji="0" lang="en-US" sz="4800" b="1" i="0" u="none" strike="noStrike" kern="0" cap="none" spc="0" normalizeH="0" noProof="0">
                <a:ln>
                  <a:noFill/>
                </a:ln>
                <a:solidFill>
                  <a:srgbClr val="002060"/>
                </a:solidFill>
                <a:effectLst/>
                <a:uLnTx/>
                <a:uFillTx/>
                <a:latin typeface="Cambria" panose="02040503050406030204" pitchFamily="18" charset="0"/>
              </a:rPr>
              <a:t> Sách</a:t>
            </a:r>
            <a:endParaRPr kumimoji="0" lang="en-US" sz="4800" b="1" i="0" u="none" strike="noStrike" kern="0" cap="none" spc="0" normalizeH="0" baseline="0" noProof="0">
              <a:ln>
                <a:noFill/>
              </a:ln>
              <a:solidFill>
                <a:srgbClr val="002060"/>
              </a:solidFill>
              <a:effectLst/>
              <a:uLnTx/>
              <a:uFillTx/>
              <a:latin typeface="Cambria" panose="020405030504060302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648200"/>
            <a:ext cx="2144973" cy="1700960"/>
          </a:xfrm>
          <a:prstGeom prst="rect">
            <a:avLst/>
          </a:prstGeom>
        </p:spPr>
      </p:pic>
      <p:pic>
        <p:nvPicPr>
          <p:cNvPr id="13" name="Picture 12" descr="http://career.guru99.com/wp-content/uploads/2014/08/LinqInterviewQuest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837669"/>
            <a:ext cx="2286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Nội dung</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655210" y="1219201"/>
            <a:ext cx="8031590" cy="1200329"/>
          </a:xfrm>
          <a:prstGeom prst="rect">
            <a:avLst/>
          </a:prstGeom>
        </p:spPr>
        <p:txBody>
          <a:bodyPr wrap="square">
            <a:spAutoFit/>
          </a:bodyPr>
          <a:lstStyle/>
          <a:p>
            <a:r>
              <a:rPr lang="en-US">
                <a:latin typeface="Times New Roman" panose="02020603050405020304" pitchFamily="18" charset="0"/>
                <a:ea typeface="Calibri" panose="020F0502020204030204" pitchFamily="34" charset="0"/>
              </a:rPr>
              <a:t>Cho cơ sở dữ liệu SQL Server (</a:t>
            </a:r>
            <a:r>
              <a:rPr lang="en-US" sz="1600" b="1">
                <a:latin typeface="Times New Roman" panose="02020603050405020304" pitchFamily="18" charset="0"/>
                <a:ea typeface="Calibri" panose="020F0502020204030204" pitchFamily="34" charset="0"/>
              </a:rPr>
              <a:t>dbLibraries</a:t>
            </a:r>
            <a:r>
              <a:rPr lang="en-US">
                <a:latin typeface="Times New Roman" panose="02020603050405020304" pitchFamily="18" charset="0"/>
                <a:ea typeface="Calibri" panose="020F0502020204030204" pitchFamily="34" charset="0"/>
              </a:rPr>
              <a:t>) được mô tả như bên dưới, sinh viên hãy thiết kế và tạo mối quan hệ giữa các bảng dữ liệu theo đúng như yêu cầu (</a:t>
            </a:r>
            <a:r>
              <a:rPr lang="en-US" b="1">
                <a:solidFill>
                  <a:srgbClr val="FF0000"/>
                </a:solidFill>
                <a:latin typeface="Times New Roman" panose="02020603050405020304" pitchFamily="18" charset="0"/>
                <a:ea typeface="Calibri" panose="020F0502020204030204" pitchFamily="34" charset="0"/>
              </a:rPr>
              <a:t>1đ</a:t>
            </a:r>
            <a:r>
              <a:rPr lang="en-US">
                <a:latin typeface="Times New Roman" panose="02020603050405020304" pitchFamily="18" charset="0"/>
                <a:ea typeface="Calibri" panose="020F0502020204030204" pitchFamily="34" charset="0"/>
              </a:rPr>
              <a:t>). </a:t>
            </a:r>
          </a:p>
          <a:p>
            <a:pPr algn="just"/>
            <a:r>
              <a:rPr lang="en-US">
                <a:latin typeface="Times New Roman" panose="02020603050405020304" pitchFamily="18" charset="0"/>
                <a:ea typeface="Calibri" panose="020F0502020204030204" pitchFamily="34" charset="0"/>
              </a:rPr>
              <a:t>-Bảng </a:t>
            </a:r>
            <a:r>
              <a:rPr lang="en-US" b="1">
                <a:latin typeface="Times New Roman" panose="02020603050405020304" pitchFamily="18" charset="0"/>
                <a:ea typeface="Calibri" panose="020F0502020204030204" pitchFamily="34" charset="0"/>
              </a:rPr>
              <a:t>tblPublisher </a:t>
            </a:r>
            <a:r>
              <a:rPr lang="en-US">
                <a:latin typeface="Times New Roman" panose="02020603050405020304" pitchFamily="18" charset="0"/>
                <a:ea typeface="Calibri" panose="020F0502020204030204" pitchFamily="34" charset="0"/>
              </a:rPr>
              <a:t>Dùng để lưu danh sách các nhà xuất bản, khóa chính là </a:t>
            </a:r>
            <a:r>
              <a:rPr lang="en-US" b="1">
                <a:latin typeface="Times New Roman" panose="02020603050405020304" pitchFamily="18" charset="0"/>
                <a:ea typeface="Calibri" panose="020F0502020204030204" pitchFamily="34" charset="0"/>
              </a:rPr>
              <a:t>PublisherCode,</a:t>
            </a:r>
            <a:r>
              <a:rPr lang="en-US">
                <a:latin typeface="Times New Roman" panose="02020603050405020304" pitchFamily="18" charset="0"/>
                <a:ea typeface="Calibri" panose="020F0502020204030204" pitchFamily="34" charset="0"/>
              </a:rPr>
              <a:t> Một nhà xuất bản sẽ có một hoặc nhiều đầu sách.</a:t>
            </a:r>
            <a:endParaRPr lang="en-US">
              <a:effectLst/>
              <a:latin typeface="Times New Roman" panose="02020603050405020304" pitchFamily="18" charset="0"/>
              <a:ea typeface="Calibri" panose="020F0502020204030204" pitchFamily="34" charset="0"/>
            </a:endParaRPr>
          </a:p>
        </p:txBody>
      </p:sp>
      <p:pic>
        <p:nvPicPr>
          <p:cNvPr id="10" name="Picture 9"/>
          <p:cNvPicPr>
            <a:picLocks noChangeAspect="1"/>
          </p:cNvPicPr>
          <p:nvPr/>
        </p:nvPicPr>
        <p:blipFill>
          <a:blip r:embed="rId3"/>
          <a:stretch>
            <a:fillRect/>
          </a:stretch>
        </p:blipFill>
        <p:spPr>
          <a:xfrm>
            <a:off x="1188610" y="2412281"/>
            <a:ext cx="7498190" cy="1589806"/>
          </a:xfrm>
          <a:prstGeom prst="rect">
            <a:avLst/>
          </a:prstGeom>
        </p:spPr>
      </p:pic>
      <p:sp>
        <p:nvSpPr>
          <p:cNvPr id="11" name="Rectangle 10"/>
          <p:cNvSpPr/>
          <p:nvPr/>
        </p:nvSpPr>
        <p:spPr>
          <a:xfrm>
            <a:off x="633310" y="3953470"/>
            <a:ext cx="8053490" cy="923330"/>
          </a:xfrm>
          <a:prstGeom prst="rect">
            <a:avLst/>
          </a:prstGeom>
        </p:spPr>
        <p:txBody>
          <a:bodyPr wrap="square">
            <a:spAutoFit/>
          </a:bodyPr>
          <a:lstStyle/>
          <a:p>
            <a:r>
              <a:rPr lang="en-US">
                <a:latin typeface="Times New Roman" panose="02020603050405020304" pitchFamily="18" charset="0"/>
                <a:ea typeface="Calibri" panose="020F0502020204030204" pitchFamily="34" charset="0"/>
              </a:rPr>
              <a:t>Bảng </a:t>
            </a:r>
            <a:r>
              <a:rPr lang="en-US" b="1">
                <a:latin typeface="Times New Roman" panose="02020603050405020304" pitchFamily="18" charset="0"/>
                <a:ea typeface="Calibri" panose="020F0502020204030204" pitchFamily="34" charset="0"/>
              </a:rPr>
              <a:t>tblBook </a:t>
            </a:r>
            <a:r>
              <a:rPr lang="en-US">
                <a:latin typeface="Times New Roman" panose="02020603050405020304" pitchFamily="18" charset="0"/>
                <a:ea typeface="Calibri" panose="020F0502020204030204" pitchFamily="34" charset="0"/>
              </a:rPr>
              <a:t>dùng để lưu danh sách các đầu sách, khóa chính là </a:t>
            </a:r>
            <a:r>
              <a:rPr lang="en-US" b="1">
                <a:latin typeface="Times New Roman" panose="02020603050405020304" pitchFamily="18" charset="0"/>
                <a:ea typeface="Calibri" panose="020F0502020204030204" pitchFamily="34" charset="0"/>
              </a:rPr>
              <a:t>BookCode, </a:t>
            </a:r>
            <a:r>
              <a:rPr lang="en-US">
                <a:latin typeface="Times New Roman" panose="02020603050405020304" pitchFamily="18" charset="0"/>
                <a:ea typeface="Calibri" panose="020F0502020204030204" pitchFamily="34" charset="0"/>
              </a:rPr>
              <a:t>khóa ngoại là </a:t>
            </a:r>
            <a:r>
              <a:rPr lang="en-US" b="1">
                <a:latin typeface="Times New Roman" panose="02020603050405020304" pitchFamily="18" charset="0"/>
                <a:ea typeface="Calibri" panose="020F0502020204030204" pitchFamily="34" charset="0"/>
              </a:rPr>
              <a:t>PublisherCode, </a:t>
            </a:r>
            <a:r>
              <a:rPr lang="en-US">
                <a:latin typeface="Times New Roman" panose="02020603050405020304" pitchFamily="18" charset="0"/>
                <a:ea typeface="Calibri" panose="020F0502020204030204" pitchFamily="34" charset="0"/>
              </a:rPr>
              <a:t>Khóa ngoại này sẽ tham chiếu tới cột </a:t>
            </a:r>
            <a:r>
              <a:rPr lang="en-US" b="1" i="1">
                <a:latin typeface="Times New Roman" panose="02020603050405020304" pitchFamily="18" charset="0"/>
                <a:ea typeface="Calibri" panose="020F0502020204030204" pitchFamily="34" charset="0"/>
              </a:rPr>
              <a:t>PublisherCode </a:t>
            </a:r>
            <a:r>
              <a:rPr lang="en-US" i="1">
                <a:latin typeface="Times New Roman" panose="02020603050405020304" pitchFamily="18" charset="0"/>
                <a:ea typeface="Calibri" panose="020F0502020204030204" pitchFamily="34" charset="0"/>
              </a:rPr>
              <a:t>ở trong bảng </a:t>
            </a:r>
            <a:r>
              <a:rPr lang="en-US" b="1" i="1">
                <a:latin typeface="Times New Roman" panose="02020603050405020304" pitchFamily="18" charset="0"/>
                <a:ea typeface="Calibri" panose="020F0502020204030204" pitchFamily="34" charset="0"/>
              </a:rPr>
              <a:t>tblPublisher</a:t>
            </a:r>
            <a:endParaRPr lang="en-US" sz="2000">
              <a:effectLst/>
              <a:latin typeface="Times New Roman" panose="02020603050405020304" pitchFamily="18" charset="0"/>
              <a:ea typeface="Calibri" panose="020F0502020204030204" pitchFamily="34" charset="0"/>
            </a:endParaRPr>
          </a:p>
        </p:txBody>
      </p:sp>
      <p:pic>
        <p:nvPicPr>
          <p:cNvPr id="14" name="Picture 13"/>
          <p:cNvPicPr>
            <a:picLocks noChangeAspect="1"/>
          </p:cNvPicPr>
          <p:nvPr/>
        </p:nvPicPr>
        <p:blipFill>
          <a:blip r:embed="rId4"/>
          <a:stretch>
            <a:fillRect/>
          </a:stretch>
        </p:blipFill>
        <p:spPr>
          <a:xfrm>
            <a:off x="1168138" y="4800430"/>
            <a:ext cx="7157214" cy="1676569"/>
          </a:xfrm>
          <a:prstGeom prst="rect">
            <a:avLst/>
          </a:prstGeom>
        </p:spPr>
      </p:pic>
    </p:spTree>
    <p:extLst>
      <p:ext uri="{BB962C8B-B14F-4D97-AF65-F5344CB8AC3E}">
        <p14:creationId xmlns:p14="http://schemas.microsoft.com/office/powerpoint/2010/main" val="150225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Nội dung</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479320" y="1208268"/>
            <a:ext cx="8283679" cy="646331"/>
          </a:xfrm>
          <a:prstGeom prst="rect">
            <a:avLst/>
          </a:prstGeom>
        </p:spPr>
        <p:txBody>
          <a:bodyPr wrap="square">
            <a:spAutoFit/>
          </a:bodyPr>
          <a:lstStyle/>
          <a:p>
            <a:r>
              <a:rPr lang="en-US">
                <a:latin typeface="Times New Roman" panose="02020603050405020304" pitchFamily="18" charset="0"/>
                <a:ea typeface="Calibri" panose="020F0502020204030204" pitchFamily="34" charset="0"/>
              </a:rPr>
              <a:t>Mặc định khi chạy chương trình lên thì giao diện chính của chương trình sẽ như hình bên dưới:</a:t>
            </a:r>
            <a:endParaRPr lang="en-US">
              <a:effectLst/>
              <a:latin typeface="Times New Roman" panose="02020603050405020304" pitchFamily="18" charset="0"/>
              <a:ea typeface="Calibri" panose="020F0502020204030204" pitchFamily="34" charset="0"/>
            </a:endParaRPr>
          </a:p>
        </p:txBody>
      </p:sp>
      <p:pic>
        <p:nvPicPr>
          <p:cNvPr id="13" name="Picture 12"/>
          <p:cNvPicPr/>
          <p:nvPr/>
        </p:nvPicPr>
        <p:blipFill>
          <a:blip r:embed="rId3"/>
          <a:stretch>
            <a:fillRect/>
          </a:stretch>
        </p:blipFill>
        <p:spPr>
          <a:xfrm>
            <a:off x="1696984" y="1676400"/>
            <a:ext cx="5848350" cy="4631690"/>
          </a:xfrm>
          <a:prstGeom prst="rect">
            <a:avLst/>
          </a:prstGeom>
        </p:spPr>
      </p:pic>
    </p:spTree>
    <p:extLst>
      <p:ext uri="{BB962C8B-B14F-4D97-AF65-F5344CB8AC3E}">
        <p14:creationId xmlns:p14="http://schemas.microsoft.com/office/powerpoint/2010/main" val="67235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Nội dung</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9" name="Rectangle 8"/>
          <p:cNvSpPr/>
          <p:nvPr/>
        </p:nvSpPr>
        <p:spPr>
          <a:xfrm>
            <a:off x="297976" y="1295400"/>
            <a:ext cx="8610600" cy="3773341"/>
          </a:xfrm>
          <a:prstGeom prst="rect">
            <a:avLst/>
          </a:prstGeom>
        </p:spPr>
        <p:txBody>
          <a:bodyPr wrap="square">
            <a:spAutoFit/>
          </a:bodyPr>
          <a:lstStyle/>
          <a:p>
            <a:pPr marL="342900" marR="0" lvl="0" indent="-342900" algn="just">
              <a:lnSpc>
                <a:spcPct val="115000"/>
              </a:lnSpc>
              <a:spcBef>
                <a:spcPts val="0"/>
              </a:spcBef>
              <a:spcAft>
                <a:spcPts val="0"/>
              </a:spcAft>
              <a:buFont typeface="+mj-lt"/>
              <a:buAutoNum type="arabicParenR"/>
            </a:pPr>
            <a:r>
              <a:rPr lang="en-US" sz="1600">
                <a:latin typeface="Times New Roman" panose="02020603050405020304" pitchFamily="18" charset="0"/>
                <a:ea typeface="Calibri" panose="020F0502020204030204" pitchFamily="34" charset="0"/>
              </a:rPr>
              <a:t>Chương trình sẽ load toàn bộ danh sách nhà xuất bản lên Listbox. Khi người sử dụng click chọn nhà xuất bản thì toàn bộ đầu sách của nhà xuất bản này sẽ được hiển thị lên Listview(</a:t>
            </a:r>
            <a:r>
              <a:rPr lang="en-US" sz="1600" b="1">
                <a:solidFill>
                  <a:srgbClr val="FF0000"/>
                </a:solidFill>
                <a:latin typeface="Times New Roman" panose="02020603050405020304" pitchFamily="18" charset="0"/>
                <a:ea typeface="Calibri" panose="020F0502020204030204" pitchFamily="34" charset="0"/>
              </a:rPr>
              <a:t>3đ</a:t>
            </a:r>
            <a:r>
              <a:rPr lang="en-US" sz="1600">
                <a:latin typeface="Times New Roman" panose="02020603050405020304" pitchFamily="18" charset="0"/>
                <a:ea typeface="Calibri" panose="020F0502020204030204" pitchFamily="34" charset="0"/>
              </a:rPr>
              <a:t>).</a:t>
            </a:r>
          </a:p>
          <a:p>
            <a:pPr marL="342900" marR="0" lvl="0" indent="-342900" algn="just">
              <a:lnSpc>
                <a:spcPct val="115000"/>
              </a:lnSpc>
              <a:spcBef>
                <a:spcPts val="0"/>
              </a:spcBef>
              <a:spcAft>
                <a:spcPts val="0"/>
              </a:spcAft>
              <a:buFont typeface="+mj-lt"/>
              <a:buAutoNum type="arabicParenR"/>
            </a:pPr>
            <a:r>
              <a:rPr lang="en-US" sz="1600">
                <a:latin typeface="Times New Roman" panose="02020603050405020304" pitchFamily="18" charset="0"/>
                <a:ea typeface="Calibri" panose="020F0502020204030204" pitchFamily="34" charset="0"/>
              </a:rPr>
              <a:t>Viết sự kiện cho Listview: Khi chọn từng đầu sách trong Listview, chương trình sẽ hiển thị thông tin chi tiết từng đầu sách bao gồm cả hình ảnh (</a:t>
            </a:r>
            <a:r>
              <a:rPr lang="en-US" sz="1600" b="1">
                <a:solidFill>
                  <a:srgbClr val="FF0000"/>
                </a:solidFill>
                <a:latin typeface="Times New Roman" panose="02020603050405020304" pitchFamily="18" charset="0"/>
                <a:ea typeface="Calibri" panose="020F0502020204030204" pitchFamily="34" charset="0"/>
              </a:rPr>
              <a:t>1đ</a:t>
            </a:r>
            <a:r>
              <a:rPr lang="en-US" sz="1600">
                <a:latin typeface="Times New Roman" panose="02020603050405020304" pitchFamily="18" charset="0"/>
                <a:ea typeface="Calibri" panose="020F0502020204030204" pitchFamily="34" charset="0"/>
              </a:rPr>
              <a:t>).</a:t>
            </a:r>
          </a:p>
          <a:p>
            <a:pPr marL="342900" marR="0" lvl="0" indent="-342900" algn="just">
              <a:lnSpc>
                <a:spcPct val="115000"/>
              </a:lnSpc>
              <a:spcBef>
                <a:spcPts val="0"/>
              </a:spcBef>
              <a:spcAft>
                <a:spcPts val="0"/>
              </a:spcAft>
              <a:buFont typeface="+mj-lt"/>
              <a:buAutoNum type="arabicParenR"/>
            </a:pPr>
            <a:r>
              <a:rPr lang="en-US" sz="1600">
                <a:latin typeface="Times New Roman" panose="02020603050405020304" pitchFamily="18" charset="0"/>
                <a:ea typeface="Calibri" panose="020F0502020204030204" pitchFamily="34" charset="0"/>
              </a:rPr>
              <a:t>Viết sự kiện cho các nút lệnh: New, Save, Remove, Shutdown (</a:t>
            </a:r>
            <a:r>
              <a:rPr lang="en-US" sz="1600" b="1">
                <a:solidFill>
                  <a:srgbClr val="FF0000"/>
                </a:solidFill>
                <a:latin typeface="Times New Roman" panose="02020603050405020304" pitchFamily="18" charset="0"/>
                <a:ea typeface="Calibri" panose="020F0502020204030204" pitchFamily="34" charset="0"/>
              </a:rPr>
              <a:t>3đ</a:t>
            </a:r>
            <a:r>
              <a:rPr lang="en-US" sz="1600">
                <a:latin typeface="Times New Roman" panose="02020603050405020304" pitchFamily="18" charset="0"/>
                <a:ea typeface="Calibri" panose="020F0502020204030204" pitchFamily="34" charset="0"/>
              </a:rPr>
              <a:t>):</a:t>
            </a:r>
          </a:p>
          <a:p>
            <a:pPr marL="742950" marR="0" lvl="1" indent="-285750" algn="just">
              <a:lnSpc>
                <a:spcPct val="115000"/>
              </a:lnSpc>
              <a:spcBef>
                <a:spcPts val="0"/>
              </a:spcBef>
              <a:spcAft>
                <a:spcPts val="0"/>
              </a:spcAft>
              <a:buFont typeface="+mj-lt"/>
              <a:buAutoNum type="alphaLcPeriod"/>
            </a:pPr>
            <a:r>
              <a:rPr lang="en-US" sz="1600" b="1">
                <a:latin typeface="Times New Roman" panose="02020603050405020304" pitchFamily="18" charset="0"/>
                <a:ea typeface="Calibri" panose="020F0502020204030204" pitchFamily="34" charset="0"/>
              </a:rPr>
              <a:t>New</a:t>
            </a:r>
            <a:r>
              <a:rPr lang="en-US" sz="1600">
                <a:latin typeface="Times New Roman" panose="02020603050405020304" pitchFamily="18" charset="0"/>
                <a:ea typeface="Calibri" panose="020F0502020204030204" pitchFamily="34" charset="0"/>
              </a:rPr>
              <a:t>: Chương trình phải xóa trắng các textbox và focus tới Book Code.</a:t>
            </a:r>
          </a:p>
          <a:p>
            <a:pPr marL="742950" marR="0" lvl="1" indent="-285750" algn="just">
              <a:lnSpc>
                <a:spcPct val="115000"/>
              </a:lnSpc>
              <a:spcBef>
                <a:spcPts val="0"/>
              </a:spcBef>
              <a:spcAft>
                <a:spcPts val="0"/>
              </a:spcAft>
              <a:buFont typeface="+mj-lt"/>
              <a:buAutoNum type="alphaLcPeriod"/>
            </a:pPr>
            <a:r>
              <a:rPr lang="en-US" sz="1600" b="1">
                <a:latin typeface="Times New Roman" panose="02020603050405020304" pitchFamily="18" charset="0"/>
                <a:ea typeface="Calibri" panose="020F0502020204030204" pitchFamily="34" charset="0"/>
              </a:rPr>
              <a:t>Save</a:t>
            </a:r>
            <a:r>
              <a:rPr lang="en-US" sz="1600">
                <a:latin typeface="Times New Roman" panose="02020603050405020304" pitchFamily="18" charset="0"/>
                <a:ea typeface="Calibri" panose="020F0502020204030204" pitchFamily="34" charset="0"/>
              </a:rPr>
              <a:t>: Nếu Book Code đã tồn tại thì chương trình tự động cập nhật thông tin, nếu chưa tồn tại thì chương trình tự động thêm mới. Doubleclick vào hình ảnh để thay đổi hình ảnh (dùng OpenFileDialog).</a:t>
            </a:r>
          </a:p>
          <a:p>
            <a:pPr marL="742950" marR="0" lvl="1" indent="-285750" algn="just">
              <a:lnSpc>
                <a:spcPct val="115000"/>
              </a:lnSpc>
              <a:spcBef>
                <a:spcPts val="0"/>
              </a:spcBef>
              <a:spcAft>
                <a:spcPts val="0"/>
              </a:spcAft>
              <a:buFont typeface="+mj-lt"/>
              <a:buAutoNum type="alphaLcPeriod"/>
            </a:pPr>
            <a:r>
              <a:rPr lang="en-US" sz="1600" b="1">
                <a:latin typeface="Times New Roman" panose="02020603050405020304" pitchFamily="18" charset="0"/>
                <a:ea typeface="Calibri" panose="020F0502020204030204" pitchFamily="34" charset="0"/>
              </a:rPr>
              <a:t>Remove</a:t>
            </a:r>
            <a:r>
              <a:rPr lang="en-US" sz="1600">
                <a:latin typeface="Times New Roman" panose="02020603050405020304" pitchFamily="18" charset="0"/>
                <a:ea typeface="Calibri" panose="020F0502020204030204" pitchFamily="34" charset="0"/>
              </a:rPr>
              <a:t>: Chương trình sẽ xóa Book đang chọn.</a:t>
            </a:r>
          </a:p>
          <a:p>
            <a:pPr marL="742950" marR="0" lvl="1" indent="-285750" algn="just">
              <a:lnSpc>
                <a:spcPct val="115000"/>
              </a:lnSpc>
              <a:spcBef>
                <a:spcPts val="0"/>
              </a:spcBef>
              <a:spcAft>
                <a:spcPts val="0"/>
              </a:spcAft>
              <a:buFont typeface="+mj-lt"/>
              <a:buAutoNum type="alphaLcPeriod"/>
            </a:pPr>
            <a:r>
              <a:rPr lang="en-US" sz="1600" b="1">
                <a:latin typeface="Times New Roman" panose="02020603050405020304" pitchFamily="18" charset="0"/>
                <a:ea typeface="Calibri" panose="020F0502020204030204" pitchFamily="34" charset="0"/>
              </a:rPr>
              <a:t>Shutdown</a:t>
            </a:r>
            <a:r>
              <a:rPr lang="en-US" sz="1600">
                <a:latin typeface="Times New Roman" panose="02020603050405020304" pitchFamily="18" charset="0"/>
                <a:ea typeface="Calibri" panose="020F0502020204030204" pitchFamily="34" charset="0"/>
              </a:rPr>
              <a:t>: Hiển thị messagebox hỏi người sử dụng có muốn thoát hay không, nếu chọn thoát thì tắt chương trình.</a:t>
            </a:r>
          </a:p>
          <a:p>
            <a:pPr marL="628650" marR="0" algn="just">
              <a:lnSpc>
                <a:spcPct val="115000"/>
              </a:lnSpc>
              <a:spcBef>
                <a:spcPts val="0"/>
              </a:spcBef>
              <a:spcAft>
                <a:spcPts val="0"/>
              </a:spcAft>
            </a:pPr>
            <a:r>
              <a:rPr lang="en-US" sz="1600" b="1" u="sng">
                <a:latin typeface="Times New Roman" panose="02020603050405020304" pitchFamily="18" charset="0"/>
                <a:ea typeface="Calibri" panose="020F0502020204030204" pitchFamily="34" charset="0"/>
              </a:rPr>
              <a:t>Chú ý</a:t>
            </a:r>
            <a:r>
              <a:rPr lang="en-US" sz="1600" u="sng">
                <a:latin typeface="Times New Roman" panose="02020603050405020304" pitchFamily="18" charset="0"/>
                <a:ea typeface="Calibri" panose="020F0502020204030204" pitchFamily="34" charset="0"/>
              </a:rPr>
              <a:t>:</a:t>
            </a:r>
            <a:r>
              <a:rPr lang="en-US" sz="1600">
                <a:latin typeface="Times New Roman" panose="02020603050405020304" pitchFamily="18" charset="0"/>
                <a:ea typeface="Calibri" panose="020F0502020204030204" pitchFamily="34" charset="0"/>
              </a:rPr>
              <a:t> Mọi thao tác làm thay đổi cơ sở dữ liệu đều phải cập nhật lại giao diện. </a:t>
            </a:r>
          </a:p>
        </p:txBody>
      </p:sp>
    </p:spTree>
    <p:extLst>
      <p:ext uri="{BB962C8B-B14F-4D97-AF65-F5344CB8AC3E}">
        <p14:creationId xmlns:p14="http://schemas.microsoft.com/office/powerpoint/2010/main" val="117737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6172200" cy="508000"/>
            <a:chOff x="789624" y="1191463"/>
            <a:chExt cx="6172200" cy="508000"/>
          </a:xfrm>
        </p:grpSpPr>
        <p:sp>
          <p:nvSpPr>
            <p:cNvPr id="3" name="AutoShape 52"/>
            <p:cNvSpPr>
              <a:spLocks noChangeArrowheads="1"/>
            </p:cNvSpPr>
            <p:nvPr/>
          </p:nvSpPr>
          <p:spPr bwMode="gray">
            <a:xfrm>
              <a:off x="990600" y="1191463"/>
              <a:ext cx="5971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kern="0">
                  <a:solidFill>
                    <a:srgbClr val="002060"/>
                  </a:solidFill>
                  <a:latin typeface="Cambria" panose="02040503050406030204" pitchFamily="18" charset="0"/>
                </a:rPr>
                <a:t>Nội dung</a:t>
              </a:r>
              <a:endParaRPr lang="en-US" sz="2400" b="1">
                <a:solidFill>
                  <a:srgbClr val="002060"/>
                </a:solidFill>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10" name="Picture 9"/>
          <p:cNvPicPr/>
          <p:nvPr/>
        </p:nvPicPr>
        <p:blipFill>
          <a:blip r:embed="rId3"/>
          <a:stretch>
            <a:fillRect/>
          </a:stretch>
        </p:blipFill>
        <p:spPr>
          <a:xfrm>
            <a:off x="2133600" y="2477688"/>
            <a:ext cx="4343400" cy="2971800"/>
          </a:xfrm>
          <a:prstGeom prst="rect">
            <a:avLst/>
          </a:prstGeom>
        </p:spPr>
      </p:pic>
      <p:sp>
        <p:nvSpPr>
          <p:cNvPr id="8" name="Rectangle 7"/>
          <p:cNvSpPr/>
          <p:nvPr/>
        </p:nvSpPr>
        <p:spPr>
          <a:xfrm>
            <a:off x="505776" y="5407830"/>
            <a:ext cx="8372093" cy="729430"/>
          </a:xfrm>
          <a:prstGeom prst="rect">
            <a:avLst/>
          </a:prstGeom>
        </p:spPr>
        <p:txBody>
          <a:bodyPr wrap="square">
            <a:spAutoFit/>
          </a:bodyPr>
          <a:lstStyle/>
          <a:p>
            <a:pPr marR="0" lvl="1" algn="just">
              <a:lnSpc>
                <a:spcPct val="115000"/>
              </a:lnSpc>
              <a:spcBef>
                <a:spcPts val="0"/>
              </a:spcBef>
              <a:spcAft>
                <a:spcPts val="1000"/>
              </a:spcAft>
            </a:pPr>
            <a:r>
              <a:rPr lang="en-US" b="1">
                <a:latin typeface="Times New Roman" panose="02020603050405020304" pitchFamily="18" charset="0"/>
                <a:ea typeface="Calibri" panose="020F0502020204030204" pitchFamily="34" charset="0"/>
              </a:rPr>
              <a:t>b) Print</a:t>
            </a:r>
            <a:r>
              <a:rPr lang="en-US">
                <a:latin typeface="Times New Roman" panose="02020603050405020304" pitchFamily="18" charset="0"/>
                <a:ea typeface="Calibri" panose="020F0502020204030204" pitchFamily="34" charset="0"/>
              </a:rPr>
              <a:t>: Khi chọn chức năng này, chương trình sẽ in toàn bộ danh sách các đầu sách (Chú ý dùng Crystal Report).</a:t>
            </a:r>
            <a:endParaRPr lang="en-US">
              <a:effectLst/>
              <a:latin typeface="Times New Roman" panose="02020603050405020304" pitchFamily="18" charset="0"/>
              <a:ea typeface="Calibri" panose="020F0502020204030204" pitchFamily="34" charset="0"/>
            </a:endParaRPr>
          </a:p>
        </p:txBody>
      </p:sp>
      <p:sp>
        <p:nvSpPr>
          <p:cNvPr id="11" name="Rectangle 10"/>
          <p:cNvSpPr/>
          <p:nvPr/>
        </p:nvSpPr>
        <p:spPr>
          <a:xfrm>
            <a:off x="304800" y="1101740"/>
            <a:ext cx="8229600" cy="1366528"/>
          </a:xfrm>
          <a:prstGeom prst="rect">
            <a:avLst/>
          </a:prstGeom>
        </p:spPr>
        <p:txBody>
          <a:bodyPr wrap="square">
            <a:spAutoFit/>
          </a:bodyPr>
          <a:lstStyle/>
          <a:p>
            <a:pPr marR="0" lvl="0" algn="just">
              <a:lnSpc>
                <a:spcPct val="115000"/>
              </a:lnSpc>
              <a:spcBef>
                <a:spcPts val="0"/>
              </a:spcBef>
              <a:spcAft>
                <a:spcPts val="0"/>
              </a:spcAft>
            </a:pPr>
            <a:r>
              <a:rPr lang="en-US">
                <a:latin typeface="Times New Roman" panose="02020603050405020304" pitchFamily="18" charset="0"/>
                <a:ea typeface="Calibri" panose="020F0502020204030204" pitchFamily="34" charset="0"/>
              </a:rPr>
              <a:t>4) Viết sự kiện cho các nút lệnh: Search, Print (</a:t>
            </a:r>
            <a:r>
              <a:rPr lang="en-US" b="1">
                <a:solidFill>
                  <a:srgbClr val="FF0000"/>
                </a:solidFill>
                <a:latin typeface="Times New Roman" panose="02020603050405020304" pitchFamily="18" charset="0"/>
                <a:ea typeface="Calibri" panose="020F0502020204030204" pitchFamily="34" charset="0"/>
              </a:rPr>
              <a:t>2đ</a:t>
            </a:r>
            <a:r>
              <a:rPr lang="en-US">
                <a:latin typeface="Times New Roman" panose="02020603050405020304" pitchFamily="18" charset="0"/>
                <a:ea typeface="Calibri" panose="020F0502020204030204" pitchFamily="34" charset="0"/>
              </a:rPr>
              <a:t>):</a:t>
            </a:r>
          </a:p>
          <a:p>
            <a:pPr marL="742950" marR="0" lvl="1" indent="-285750" algn="just">
              <a:lnSpc>
                <a:spcPct val="115000"/>
              </a:lnSpc>
              <a:spcBef>
                <a:spcPts val="0"/>
              </a:spcBef>
              <a:spcAft>
                <a:spcPts val="1000"/>
              </a:spcAft>
              <a:buFont typeface="+mj-lt"/>
              <a:buAutoNum type="alphaLcPeriod"/>
            </a:pPr>
            <a:r>
              <a:rPr lang="en-US" b="1">
                <a:latin typeface="Times New Roman" panose="02020603050405020304" pitchFamily="18" charset="0"/>
                <a:ea typeface="Calibri" panose="020F0502020204030204" pitchFamily="34" charset="0"/>
              </a:rPr>
              <a:t>Search</a:t>
            </a:r>
            <a:r>
              <a:rPr lang="en-US">
                <a:latin typeface="Times New Roman" panose="02020603050405020304" pitchFamily="18" charset="0"/>
                <a:ea typeface="Calibri" panose="020F0502020204030204" pitchFamily="34" charset="0"/>
              </a:rPr>
              <a:t>: Khi người sử dụng chọn nút Search, chương trình sẽ hiển thị giao diện bên dưới để cho phép người sử dụng nhập tên Book vào, nhấn nút GO để hiển thị kết quả tìm kiếm vào DataGridview:</a:t>
            </a:r>
          </a:p>
        </p:txBody>
      </p:sp>
    </p:spTree>
    <p:extLst>
      <p:ext uri="{BB962C8B-B14F-4D97-AF65-F5344CB8AC3E}">
        <p14:creationId xmlns:p14="http://schemas.microsoft.com/office/powerpoint/2010/main" val="298707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Tree>
    <p:extLst>
      <p:ext uri="{BB962C8B-B14F-4D97-AF65-F5344CB8AC3E}">
        <p14:creationId xmlns:p14="http://schemas.microsoft.com/office/powerpoint/2010/main" val="409598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415</Words>
  <Application>Microsoft Office PowerPoint</Application>
  <PresentationFormat>On-screen Show (4:3)</PresentationFormat>
  <Paragraphs>29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VNI-Heather</vt:lpstr>
      <vt:lpstr>Arial</vt:lpstr>
      <vt:lpstr>Calibri</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Data Science Lab</cp:lastModifiedBy>
  <cp:revision>569</cp:revision>
  <dcterms:created xsi:type="dcterms:W3CDTF">2011-04-06T04:04:31Z</dcterms:created>
  <dcterms:modified xsi:type="dcterms:W3CDTF">2021-08-29T03:04:49Z</dcterms:modified>
</cp:coreProperties>
</file>