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8" r:id="rId3"/>
    <p:sldId id="259" r:id="rId4"/>
    <p:sldId id="257" r:id="rId5"/>
    <p:sldId id="260" r:id="rId6"/>
    <p:sldId id="270" r:id="rId7"/>
    <p:sldId id="261" r:id="rId8"/>
    <p:sldId id="262" r:id="rId9"/>
    <p:sldId id="263" r:id="rId10"/>
    <p:sldId id="264" r:id="rId11"/>
    <p:sldId id="265" r:id="rId12"/>
    <p:sldId id="266" r:id="rId13"/>
    <p:sldId id="271"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3" d="100"/>
          <a:sy n="73"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11/28/2020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11/28/2020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08195" y="3044825"/>
            <a:ext cx="9144000" cy="2027555"/>
          </a:xfrm>
        </p:spPr>
        <p:txBody>
          <a:bodyPr>
            <a:noAutofit/>
            <a:scene3d>
              <a:camera prst="orthographicFront"/>
              <a:lightRig rig="threePt" dir="t"/>
            </a:scene3d>
          </a:bodyPr>
          <a:lstStyle/>
          <a:p>
            <a:pPr algn="ctr"/>
            <a:r>
              <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r>
            <a:br>
              <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r>
            <a:br>
              <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Nhóm 19   DH19TH2</a:t>
            </a:r>
            <a:b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Dương Khởi Minh  DTH185488</a:t>
            </a:r>
            <a:b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Nguyễn Thị Cẩm Nhi  DTH185330</a:t>
            </a:r>
            <a:b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Mai Quang Huy  DTH185258</a:t>
            </a:r>
            <a:br>
              <a:rPr lang="en-US" sz="24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r>
            <a:br>
              <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sz="2000" b="1" dirty="0">
              <a:solidFill>
                <a:schemeClr val="accent5">
                  <a:lumMod val="20000"/>
                  <a:lumOff val="80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192520" y="2383155"/>
            <a:ext cx="4932680" cy="661670"/>
          </a:xfrm>
        </p:spPr>
        <p:txBody>
          <a:bodyPr>
            <a:normAutofit fontScale="90000" lnSpcReduction="20000"/>
            <a:scene3d>
              <a:camera prst="orthographicFront"/>
              <a:lightRig rig="threePt" dir="t"/>
            </a:scene3d>
          </a:bodyPr>
          <a:lstStyle/>
          <a:p>
            <a:pPr algn="r"/>
            <a:r>
              <a:rPr 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GVHD :  Thầy</a:t>
            </a:r>
            <a:r>
              <a:rPr lang="en-US" b="1"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Phạm Hữu Dũng</a:t>
            </a:r>
            <a:endParaRPr 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r"/>
            <a:endParaRPr 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a:off x="1704340" y="913765"/>
            <a:ext cx="8783320" cy="1568450"/>
          </a:xfrm>
          <a:prstGeom prst="rect">
            <a:avLst/>
          </a:prstGeom>
          <a:noFill/>
        </p:spPr>
        <p:txBody>
          <a:bodyPr wrap="square" rtlCol="0" anchor="t">
            <a:spAutoFit/>
          </a:bodyPr>
          <a:lstStyle/>
          <a:p>
            <a:pPr algn="ctr"/>
            <a:r>
              <a:rPr lang="en-US" sz="32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ĐỒ ÁN XÂY DỰNG ỨNG DỤNG QUẢN LÝ ĐIỂM SINH VIÊN </a:t>
            </a:r>
            <a:r>
              <a:rPr lang="en-US" sz="3200" b="1" dirty="0" smtClean="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(Đồ án số 12)</a:t>
            </a:r>
            <a:r>
              <a:rPr lang="en-US" sz="32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r>
            <a:br>
              <a:rPr lang="en-US" sz="32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br>
            <a:endParaRPr lang="en-US" sz="32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Content Placeholder 4" descr="diemso"/>
          <p:cNvPicPr>
            <a:picLocks noGrp="1" noChangeAspect="1"/>
          </p:cNvPicPr>
          <p:nvPr>
            <p:ph sz="half" idx="1"/>
          </p:nvPr>
        </p:nvPicPr>
        <p:blipFill>
          <a:blip r:embed="rId3"/>
          <a:stretch>
            <a:fillRect/>
          </a:stretch>
        </p:blipFill>
        <p:spPr>
          <a:xfrm>
            <a:off x="609600" y="1193800"/>
            <a:ext cx="10516235" cy="5173345"/>
          </a:xfrm>
          <a:prstGeom prst="rect">
            <a:avLst/>
          </a:prstGeom>
        </p:spPr>
      </p:pic>
      <p:sp>
        <p:nvSpPr>
          <p:cNvPr id="8" name="Text Box 7"/>
          <p:cNvSpPr txBox="1"/>
          <p:nvPr/>
        </p:nvSpPr>
        <p:spPr>
          <a:xfrm>
            <a:off x="3078480" y="142240"/>
            <a:ext cx="5578475" cy="583565"/>
          </a:xfrm>
          <a:prstGeom prst="rect">
            <a:avLst/>
          </a:prstGeom>
          <a:noFill/>
        </p:spPr>
        <p:txBody>
          <a:bodyPr wrap="none" rtlCol="0" anchor="t">
            <a:spAutoFit/>
          </a:bodyPr>
          <a:lstStyle/>
          <a:p>
            <a:r>
              <a:rPr lang="en-US" sz="3200">
                <a:solidFill>
                  <a:schemeClr val="bg1"/>
                </a:solidFill>
                <a:latin typeface="Times New Roman" panose="02020603050405020304" charset="0"/>
                <a:cs typeface="Times New Roman" panose="02020603050405020304" charset="0"/>
                <a:sym typeface="+mn-ea"/>
              </a:rPr>
              <a:t>Giao diện quản lý điểm sinh viên</a:t>
            </a:r>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3476625" y="175260"/>
            <a:ext cx="4664075" cy="583565"/>
          </a:xfrm>
          <a:prstGeom prst="rect">
            <a:avLst/>
          </a:prstGeom>
          <a:noFill/>
        </p:spPr>
        <p:txBody>
          <a:bodyPr wrap="none" rtlCol="0" anchor="t">
            <a:spAutoFit/>
          </a:bodyPr>
          <a:lstStyle/>
          <a:p>
            <a:r>
              <a:rPr lang="en-US" sz="3200" dirty="0">
                <a:solidFill>
                  <a:schemeClr val="bg1"/>
                </a:solidFill>
                <a:latin typeface="Times New Roman" panose="02020603050405020304" charset="0"/>
                <a:cs typeface="Times New Roman" panose="02020603050405020304" charset="0"/>
                <a:sym typeface="+mn-ea"/>
              </a:rPr>
              <a:t>Giao diện quản lý sinh viên</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9897" y="1123406"/>
            <a:ext cx="10424160" cy="5004344"/>
          </a:xfrm>
        </p:spPr>
      </p:pic>
    </p:spTree>
  </p:cSld>
  <p:clrMapOvr>
    <a:masterClrMapping/>
  </p:clrMapOvr>
  <p:transition>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Content Placeholder 4" descr="tracuu"/>
          <p:cNvPicPr>
            <a:picLocks noGrp="1" noChangeAspect="1"/>
          </p:cNvPicPr>
          <p:nvPr>
            <p:ph idx="1"/>
          </p:nvPr>
        </p:nvPicPr>
        <p:blipFill>
          <a:blip r:embed="rId3"/>
          <a:stretch>
            <a:fillRect/>
          </a:stretch>
        </p:blipFill>
        <p:spPr>
          <a:xfrm>
            <a:off x="850900" y="1058545"/>
            <a:ext cx="9755505" cy="5173980"/>
          </a:xfrm>
          <a:prstGeom prst="rect">
            <a:avLst/>
          </a:prstGeom>
        </p:spPr>
      </p:pic>
      <p:sp>
        <p:nvSpPr>
          <p:cNvPr id="6" name="Text Box 5"/>
          <p:cNvSpPr txBox="1"/>
          <p:nvPr/>
        </p:nvSpPr>
        <p:spPr>
          <a:xfrm>
            <a:off x="3444240" y="170180"/>
            <a:ext cx="4568190" cy="583565"/>
          </a:xfrm>
          <a:prstGeom prst="rect">
            <a:avLst/>
          </a:prstGeom>
          <a:noFill/>
        </p:spPr>
        <p:txBody>
          <a:bodyPr wrap="none" rtlCol="0" anchor="t">
            <a:spAutoFit/>
          </a:bodyPr>
          <a:lstStyle/>
          <a:p>
            <a:r>
              <a:rPr lang="en-US" sz="3200">
                <a:solidFill>
                  <a:schemeClr val="bg1"/>
                </a:solidFill>
                <a:latin typeface="Times New Roman" panose="02020603050405020304" charset="0"/>
                <a:cs typeface="Times New Roman" panose="02020603050405020304" charset="0"/>
                <a:sym typeface="+mn-ea"/>
              </a:rPr>
              <a:t>Giao diện tra cứu thông tin</a:t>
            </a:r>
          </a:p>
        </p:txBody>
      </p:sp>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ngky"/>
          <p:cNvPicPr>
            <a:picLocks noGrp="1" noChangeAspect="1"/>
          </p:cNvPicPr>
          <p:nvPr>
            <p:ph idx="1"/>
          </p:nvPr>
        </p:nvPicPr>
        <p:blipFill>
          <a:blip r:embed="rId2"/>
          <a:stretch>
            <a:fillRect/>
          </a:stretch>
        </p:blipFill>
        <p:spPr>
          <a:xfrm>
            <a:off x="838835" y="1130300"/>
            <a:ext cx="10514965" cy="5231765"/>
          </a:xfrm>
          <a:prstGeom prst="rect">
            <a:avLst/>
          </a:prstGeom>
        </p:spPr>
      </p:pic>
      <p:sp>
        <p:nvSpPr>
          <p:cNvPr id="5" name="Text Box 4"/>
          <p:cNvSpPr txBox="1"/>
          <p:nvPr/>
        </p:nvSpPr>
        <p:spPr>
          <a:xfrm>
            <a:off x="3618230" y="144145"/>
            <a:ext cx="4956175" cy="583565"/>
          </a:xfrm>
          <a:prstGeom prst="rect">
            <a:avLst/>
          </a:prstGeom>
          <a:noFill/>
        </p:spPr>
        <p:txBody>
          <a:bodyPr wrap="none" rtlCol="0" anchor="t">
            <a:spAutoFit/>
          </a:bodyPr>
          <a:lstStyle/>
          <a:p>
            <a:r>
              <a:rPr lang="en-US" sz="3200">
                <a:solidFill>
                  <a:schemeClr val="bg1"/>
                </a:solidFill>
                <a:latin typeface="Times New Roman" panose="02020603050405020304" charset="0"/>
                <a:cs typeface="Times New Roman" panose="02020603050405020304" charset="0"/>
                <a:sym typeface="+mn-ea"/>
              </a:rPr>
              <a:t>Giao diện cấp quyền truy cập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5.Những điều chương trình có thể làm được:</a:t>
            </a:r>
            <a:endParaRPr lang="en-US"/>
          </a:p>
        </p:txBody>
      </p:sp>
      <p:sp>
        <p:nvSpPr>
          <p:cNvPr id="3" name="Content Placeholder 2"/>
          <p:cNvSpPr>
            <a:spLocks noGrp="1"/>
          </p:cNvSpPr>
          <p:nvPr>
            <p:ph idx="1"/>
          </p:nvPr>
        </p:nvSpPr>
        <p:spPr/>
        <p:txBody>
          <a:bodyPr/>
          <a:lstStyle/>
          <a:p>
            <a:pPr marL="0" indent="0" algn="just">
              <a:buNone/>
            </a:pPr>
            <a:r>
              <a:rPr lang="en-US">
                <a:latin typeface="Times New Roman" panose="02020603050405020304" charset="0"/>
                <a:cs typeface="Times New Roman" panose="02020603050405020304" charset="0"/>
              </a:rPr>
              <a:t>- Cho phép các quản trị viên quản lý điểm trên chương trình đơn giản, hiệu quả, ít tốn thời gian</a:t>
            </a:r>
          </a:p>
          <a:p>
            <a:pPr marL="0" indent="0" algn="just">
              <a:buNone/>
            </a:pPr>
            <a:r>
              <a:rPr lang="en-US">
                <a:latin typeface="Times New Roman" panose="02020603050405020304" charset="0"/>
                <a:cs typeface="Times New Roman" panose="02020603050405020304" charset="0"/>
              </a:rPr>
              <a:t>- Cung cấp cho sinh viên có thông tin điểm trong chương trình dễ dàng, chính xác</a:t>
            </a:r>
          </a:p>
          <a:p>
            <a:pPr marL="0" indent="0" algn="just">
              <a:buNone/>
            </a:pPr>
            <a:r>
              <a:rPr lang="en-US">
                <a:latin typeface="Times New Roman" panose="02020603050405020304" charset="0"/>
                <a:cs typeface="Times New Roman" panose="02020603050405020304" charset="0"/>
              </a:rPr>
              <a:t>- Tạo cho quản trị viên 1 không gian để lưu trữ thông tin điểm đồng thời cập nhật, chỉnh sửa dễ dàng</a:t>
            </a:r>
          </a:p>
          <a:p>
            <a:pPr marL="0" indent="0" algn="just">
              <a:buNone/>
            </a:pPr>
            <a:r>
              <a:rPr lang="en-US">
                <a:latin typeface="Times New Roman" panose="02020603050405020304" charset="0"/>
                <a:cs typeface="Times New Roman" panose="02020603050405020304" charset="0"/>
              </a:rPr>
              <a:t>- Giúp nhóm người dùng có thể dễ dàng tra cứu thông tin về điểm bằng mã sinh viên hoặc mã môn học của sinh viên mà mình muốn biết thông qua chương trình và database của chương trình đó.</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plus(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6.Tài liệu tham khảo:</a:t>
            </a:r>
            <a:endParaRPr lang="en-US" dirty="0"/>
          </a:p>
        </p:txBody>
      </p:sp>
      <p:sp>
        <p:nvSpPr>
          <p:cNvPr id="3" name="Content Placeholder 2"/>
          <p:cNvSpPr>
            <a:spLocks noGrp="1"/>
          </p:cNvSpPr>
          <p:nvPr>
            <p:ph idx="1"/>
          </p:nvPr>
        </p:nvSpPr>
        <p:spPr/>
        <p:txBody>
          <a:bodyPr>
            <a:normAutofit/>
          </a:bodyPr>
          <a:lstStyle/>
          <a:p>
            <a:pPr marL="0" indent="0">
              <a:buNone/>
            </a:pPr>
            <a:r>
              <a:rPr lang="en-US" dirty="0"/>
              <a:t>https://www.citech.vn/2016/10/xay-dung-phan-mem-quan-ly-sinh-vien.html</a:t>
            </a:r>
          </a:p>
          <a:p>
            <a:pPr marL="0" indent="0">
              <a:buNone/>
            </a:pPr>
            <a:r>
              <a:rPr lang="en-US" dirty="0"/>
              <a:t>https://tailieu.vn/doc/bao-cao-de-tai-quan-ly-diem-cho-sinh-vien--1221864.html</a:t>
            </a:r>
          </a:p>
          <a:p>
            <a:pPr marL="0" indent="0">
              <a:buNone/>
            </a:pPr>
            <a:r>
              <a:rPr lang="en-US" dirty="0"/>
              <a:t>https://tailieu.vn/doc/de-tai-quan-ly-diem-sinh-vien-569929.html</a:t>
            </a:r>
          </a:p>
          <a:p>
            <a:pPr marL="0" indent="0">
              <a:buNone/>
            </a:pPr>
            <a:r>
              <a:rPr lang="en-US" dirty="0"/>
              <a:t>https://tailieu.vn/doc/bao-cao-quan-ly-diem-sinh-vien-567652.html</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1205" y="112395"/>
            <a:ext cx="10515600" cy="713105"/>
          </a:xfrm>
        </p:spPr>
        <p:txBody>
          <a:bodyPr>
            <a:normAutofit/>
          </a:bodyPr>
          <a:lstStyle/>
          <a:p>
            <a:pPr algn="ctr"/>
            <a:r>
              <a:rPr lang="en-US" b="1">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NỘI DUNG ĐỒ ÁN</a:t>
            </a:r>
          </a:p>
        </p:txBody>
      </p:sp>
      <p:sp>
        <p:nvSpPr>
          <p:cNvPr id="3" name="Content Placeholder 2"/>
          <p:cNvSpPr>
            <a:spLocks noGrp="1"/>
          </p:cNvSpPr>
          <p:nvPr>
            <p:ph idx="1"/>
          </p:nvPr>
        </p:nvSpPr>
        <p:spPr>
          <a:xfrm>
            <a:off x="838200" y="1412240"/>
            <a:ext cx="10515600" cy="3904615"/>
          </a:xfrm>
        </p:spPr>
        <p:txBody>
          <a:bodyPr>
            <a:scene3d>
              <a:camera prst="orthographicFront"/>
              <a:lightRig rig="threePt" dir="t"/>
            </a:scene3d>
          </a:bodyPr>
          <a:lstStyle/>
          <a:p>
            <a:pPr marL="0" indent="0">
              <a:buNone/>
            </a:pPr>
            <a:r>
              <a:rPr lang="en-US" sz="3200">
                <a:solidFill>
                  <a:schemeClr val="tx1"/>
                </a:solidFill>
                <a:effectLst/>
                <a:latin typeface="Times New Roman" panose="02020603050405020304" charset="0"/>
                <a:cs typeface="Times New Roman" panose="02020603050405020304" charset="0"/>
              </a:rPr>
              <a:t>1. Mục đích yêu cầu của đồ án :</a:t>
            </a:r>
          </a:p>
          <a:p>
            <a:pPr marL="0" indent="0">
              <a:buNone/>
            </a:pPr>
            <a:r>
              <a:rPr lang="en-US" sz="3200">
                <a:solidFill>
                  <a:schemeClr val="tx1"/>
                </a:solidFill>
                <a:effectLst/>
                <a:latin typeface="Times New Roman" panose="02020603050405020304" charset="0"/>
                <a:cs typeface="Times New Roman" panose="02020603050405020304" charset="0"/>
              </a:rPr>
              <a:t>  2. Những người có thể sử dụng chương trình :</a:t>
            </a:r>
          </a:p>
          <a:p>
            <a:pPr marL="0" indent="0">
              <a:buNone/>
            </a:pPr>
            <a:r>
              <a:rPr lang="en-US" sz="3200">
                <a:solidFill>
                  <a:schemeClr val="tx1"/>
                </a:solidFill>
                <a:effectLst/>
                <a:latin typeface="Times New Roman" panose="02020603050405020304" charset="0"/>
                <a:cs typeface="Times New Roman" panose="02020603050405020304" charset="0"/>
              </a:rPr>
              <a:t>    3. Phân tích thiết kế hệ thống :</a:t>
            </a:r>
          </a:p>
          <a:p>
            <a:pPr marL="0" indent="0">
              <a:buNone/>
            </a:pPr>
            <a:r>
              <a:rPr lang="en-US" sz="3200">
                <a:solidFill>
                  <a:schemeClr val="tx1"/>
                </a:solidFill>
                <a:effectLst/>
                <a:latin typeface="Times New Roman" panose="02020603050405020304" charset="0"/>
                <a:cs typeface="Times New Roman" panose="02020603050405020304" charset="0"/>
              </a:rPr>
              <a:t>      4.Giao diện chương trình :</a:t>
            </a:r>
          </a:p>
          <a:p>
            <a:pPr marL="0" indent="0">
              <a:buNone/>
            </a:pPr>
            <a:r>
              <a:rPr lang="en-US" sz="3200">
                <a:solidFill>
                  <a:schemeClr val="tx1"/>
                </a:solidFill>
                <a:effectLst/>
                <a:latin typeface="Times New Roman" panose="02020603050405020304" charset="0"/>
                <a:cs typeface="Times New Roman" panose="02020603050405020304" charset="0"/>
              </a:rPr>
              <a:t>        5.Những điều chương trình có thể làm được:</a:t>
            </a:r>
          </a:p>
          <a:p>
            <a:pPr marL="0" indent="0">
              <a:buNone/>
            </a:pPr>
            <a:r>
              <a:rPr lang="en-US" sz="3200">
                <a:solidFill>
                  <a:schemeClr val="tx1"/>
                </a:solidFill>
                <a:effectLst/>
                <a:latin typeface="Times New Roman" panose="02020603050405020304" charset="0"/>
                <a:cs typeface="Times New Roman" panose="02020603050405020304" charset="0"/>
              </a:rPr>
              <a:t>          6.Tài liệu tham khảo:</a:t>
            </a:r>
          </a:p>
          <a:p>
            <a:pPr marL="0" indent="0">
              <a:buNone/>
            </a:pPr>
            <a:endParaRPr lang="en-US" sz="3200">
              <a:solidFill>
                <a:schemeClr val="tx1"/>
              </a:solidFill>
              <a:effectLst/>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anim calcmode="lin" valueType="num">
                                      <p:cBhvr>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7"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anim calcmode="lin" valueType="num">
                                      <p:cBhvr>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7"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500"/>
                                        <p:tgtEl>
                                          <p:spTgt spid="3">
                                            <p:txEl>
                                              <p:pRg st="4" end="4"/>
                                            </p:txEl>
                                          </p:spTgt>
                                        </p:tgtEl>
                                      </p:cBhvr>
                                    </p:animEffect>
                                    <p:anim calcmode="lin" valueType="num">
                                      <p:cBhvr>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7"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anim calcmode="lin" valueType="num">
                                      <p:cBhvr>
                                        <p:cTn id="5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5"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1055"/>
          </a:xfrm>
        </p:spPr>
        <p:txBody>
          <a:bodyPr>
            <a:normAutofit/>
          </a:bodyPr>
          <a:lstStyle/>
          <a:p>
            <a:r>
              <a:rPr 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1. Mục đích yêu cầu của đồ án :</a:t>
            </a:r>
            <a:endParaRPr lang="en-US"/>
          </a:p>
        </p:txBody>
      </p:sp>
      <p:sp>
        <p:nvSpPr>
          <p:cNvPr id="3" name="Content Placeholder 2"/>
          <p:cNvSpPr>
            <a:spLocks noGrp="1"/>
          </p:cNvSpPr>
          <p:nvPr>
            <p:ph idx="1"/>
            <p:custDataLst>
              <p:tags r:id="rId1"/>
            </p:custDataLst>
          </p:nvPr>
        </p:nvSpPr>
        <p:spPr>
          <a:xfrm>
            <a:off x="838200" y="1306195"/>
            <a:ext cx="10515600" cy="3829685"/>
          </a:xfrm>
        </p:spPr>
        <p:txBody>
          <a:bodyPr>
            <a:normAutofit fontScale="92500" lnSpcReduction="10000"/>
          </a:bodyPr>
          <a:lstStyle/>
          <a:p>
            <a:pPr marL="0" indent="0" algn="just">
              <a:buNone/>
            </a:pPr>
            <a:r>
              <a:rPr lang="en-US">
                <a:latin typeface="Times New Roman" panose="02020603050405020304" charset="0"/>
                <a:cs typeface="Times New Roman" panose="02020603050405020304" charset="0"/>
              </a:rPr>
              <a:t>Xây dựng được 1 ứng dụng windowsform để quản lí điểm sinh viên. </a:t>
            </a:r>
          </a:p>
          <a:p>
            <a:pPr marL="0" indent="0" algn="just">
              <a:buNone/>
            </a:pPr>
            <a:r>
              <a:rPr lang="en-US">
                <a:latin typeface="Times New Roman" panose="02020603050405020304" charset="0"/>
                <a:cs typeface="Times New Roman" panose="02020603050405020304" charset="0"/>
              </a:rPr>
              <a:t>Xây dựng 1 database SQL gồm các table chứa các thông tin, dữ liệu cung cấp cho ứng dụng.</a:t>
            </a:r>
          </a:p>
          <a:p>
            <a:pPr marL="0" indent="0" algn="just">
              <a:buNone/>
            </a:pPr>
            <a:r>
              <a:rPr lang="en-US">
                <a:latin typeface="Times New Roman" panose="02020603050405020304" charset="0"/>
                <a:cs typeface="Times New Roman" panose="02020603050405020304" charset="0"/>
              </a:rPr>
              <a:t>Xây dựng mô hình quản lý đơn giản, hiệu quả, tiết kiệm thời gian. </a:t>
            </a:r>
          </a:p>
          <a:p>
            <a:pPr marL="0" indent="0" algn="just">
              <a:buNone/>
            </a:pPr>
            <a:r>
              <a:rPr lang="en-US" dirty="0" err="1">
                <a:latin typeface="Times New Roman" panose="02020603050405020304" charset="0"/>
                <a:cs typeface="Calibri" panose="020F0502020204030204" charset="0"/>
                <a:sym typeface="+mn-ea"/>
              </a:rPr>
              <a:t>Hệ</a:t>
            </a:r>
            <a:r>
              <a:rPr lang="en-US" dirty="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thống</a:t>
            </a:r>
            <a:r>
              <a:rPr lang="en-US" dirty="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quản</a:t>
            </a:r>
            <a:r>
              <a:rPr lang="en-US" dirty="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lý</a:t>
            </a:r>
            <a:r>
              <a:rPr lang="en-US" dirty="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điểm</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sinh</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viên</a:t>
            </a:r>
            <a:r>
              <a:rPr lang="en-US" dirty="0" smtClean="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giúp</a:t>
            </a:r>
            <a:r>
              <a:rPr lang="en-US" dirty="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cho</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nhà</a:t>
            </a:r>
            <a:r>
              <a:rPr lang="en-US" dirty="0" smtClean="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trường</a:t>
            </a:r>
            <a:r>
              <a:rPr lang="en-US" dirty="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quản</a:t>
            </a:r>
            <a:r>
              <a:rPr lang="en-US" dirty="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lý</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lưu</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trữ</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bảo</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mật</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tốt</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về</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thông</a:t>
            </a:r>
            <a:r>
              <a:rPr lang="en-US" dirty="0" smtClean="0">
                <a:latin typeface="Times New Roman" panose="02020603050405020304" charset="0"/>
                <a:cs typeface="Calibri" panose="020F0502020204030204" charset="0"/>
                <a:sym typeface="+mn-ea"/>
              </a:rPr>
              <a:t> tin </a:t>
            </a:r>
            <a:r>
              <a:rPr lang="en-US" dirty="0" err="1" smtClean="0">
                <a:latin typeface="Times New Roman" panose="02020603050405020304" charset="0"/>
                <a:cs typeface="Calibri" panose="020F0502020204030204" charset="0"/>
                <a:sym typeface="+mn-ea"/>
              </a:rPr>
              <a:t>điểm</a:t>
            </a:r>
            <a:r>
              <a:rPr lang="en-US" dirty="0" smtClean="0">
                <a:latin typeface="Times New Roman" panose="02020603050405020304" charset="0"/>
                <a:cs typeface="Calibri" panose="020F0502020204030204" charset="0"/>
                <a:sym typeface="+mn-ea"/>
              </a:rPr>
              <a:t>…</a:t>
            </a:r>
            <a:endParaRPr lang="en-US" b="0" dirty="0">
              <a:latin typeface="Times New Roman" panose="02020603050405020304" charset="0"/>
              <a:cs typeface="Calibri" panose="020F0502020204030204" charset="0"/>
            </a:endParaRPr>
          </a:p>
          <a:p>
            <a:pPr marL="0" indent="0" algn="just">
              <a:buNone/>
            </a:pPr>
            <a:r>
              <a:rPr lang="en-US" dirty="0" err="1" smtClean="0">
                <a:latin typeface="Times New Roman" panose="02020603050405020304" charset="0"/>
                <a:cs typeface="Calibri" panose="020F0502020204030204" charset="0"/>
                <a:sym typeface="+mn-ea"/>
              </a:rPr>
              <a:t>Quản</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lý</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đơn</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giản</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không</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cần</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quản</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lý</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thủ</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công</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phức</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tạp</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dễ</a:t>
            </a:r>
            <a:r>
              <a:rPr lang="en-US" dirty="0" smtClean="0">
                <a:latin typeface="Times New Roman" panose="02020603050405020304" charset="0"/>
                <a:cs typeface="Calibri" panose="020F0502020204030204" charset="0"/>
                <a:sym typeface="+mn-ea"/>
              </a:rPr>
              <a:t> </a:t>
            </a:r>
            <a:r>
              <a:rPr lang="en-US" dirty="0" err="1" smtClean="0">
                <a:latin typeface="Times New Roman" panose="02020603050405020304" charset="0"/>
                <a:cs typeface="Calibri" panose="020F0502020204030204" charset="0"/>
                <a:sym typeface="+mn-ea"/>
              </a:rPr>
              <a:t>sai</a:t>
            </a:r>
            <a:r>
              <a:rPr lang="en-US" dirty="0" smtClean="0">
                <a:latin typeface="Times New Roman" panose="02020603050405020304" charset="0"/>
                <a:cs typeface="Calibri" panose="020F0502020204030204" charset="0"/>
                <a:sym typeface="+mn-ea"/>
              </a:rPr>
              <a:t> </a:t>
            </a:r>
            <a:r>
              <a:rPr lang="en-US" dirty="0" err="1">
                <a:latin typeface="Times New Roman" panose="02020603050405020304" charset="0"/>
                <a:cs typeface="Calibri" panose="020F0502020204030204" charset="0"/>
                <a:sym typeface="+mn-ea"/>
              </a:rPr>
              <a:t>s</a:t>
            </a:r>
            <a:r>
              <a:rPr lang="en-US" dirty="0" err="1" smtClean="0">
                <a:latin typeface="Times New Roman" panose="02020603050405020304" charset="0"/>
                <a:cs typeface="Calibri" panose="020F0502020204030204" charset="0"/>
                <a:sym typeface="+mn-ea"/>
              </a:rPr>
              <a:t>ót</a:t>
            </a:r>
            <a:endParaRPr lang="en-US" b="0" dirty="0">
              <a:latin typeface="Times New Roman" panose="02020603050405020304" charset="0"/>
              <a:cs typeface="Calibri" panose="020F0502020204030204" charset="0"/>
            </a:endParaRPr>
          </a:p>
          <a:p>
            <a:pPr marL="0" indent="0" algn="just">
              <a:buNone/>
            </a:pPr>
            <a:endParaRPr lang="en-US">
              <a:latin typeface="Times New Roman" panose="02020603050405020304" charset="0"/>
              <a:cs typeface="Times New Roman" panose="0202060305040502030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plus(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500"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500"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500"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500"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500"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2. Những người có thể sử dụng chương trình :</a:t>
            </a:r>
            <a:endParaRPr lang="en-US"/>
          </a:p>
        </p:txBody>
      </p:sp>
      <p:sp>
        <p:nvSpPr>
          <p:cNvPr id="3" name="Content Placeholder 2"/>
          <p:cNvSpPr>
            <a:spLocks noGrp="1"/>
          </p:cNvSpPr>
          <p:nvPr>
            <p:ph idx="1"/>
          </p:nvPr>
        </p:nvSpPr>
        <p:spPr>
          <a:xfrm>
            <a:off x="838200" y="1825625"/>
            <a:ext cx="10515600" cy="2675255"/>
          </a:xfrm>
        </p:spPr>
        <p:txBody>
          <a:bodyPr>
            <a:normAutofit fontScale="85000" lnSpcReduction="10000"/>
          </a:bodyPr>
          <a:lstStyle/>
          <a:p>
            <a:pPr marL="0" indent="0" algn="just">
              <a:buNone/>
            </a:pPr>
            <a:r>
              <a:rPr lang="en-US">
                <a:latin typeface="Times New Roman" panose="02020603050405020304" charset="0"/>
                <a:cs typeface="Times New Roman" panose="02020603050405020304" charset="0"/>
              </a:rPr>
              <a:t>Người truy cập hệ thống là những giáo viên phụ trách việc cập nhật điểm cũng như các thông tin khác và sinh viên cần lấy thông tin cần thiết từ hệ thống và đối tượng này khi truy cập vào để xem thông tin cần có tài khoản. </a:t>
            </a:r>
          </a:p>
          <a:p>
            <a:pPr marL="0" indent="0" algn="just">
              <a:buNone/>
            </a:pP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Ngoài ra còn có cố vấn học tập và sinh viên muốn xem tình hình học tập của lớp cũng có thể vào và thực hiện quyền mà chương trình cho phép.</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500"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500"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3. Phân tích thiết kế hệ thống :</a:t>
            </a:r>
            <a:endParaRPr lang="en-US"/>
          </a:p>
        </p:txBody>
      </p:sp>
      <p:sp>
        <p:nvSpPr>
          <p:cNvPr id="3" name="Content Placeholder 2"/>
          <p:cNvSpPr>
            <a:spLocks noGrp="1"/>
          </p:cNvSpPr>
          <p:nvPr>
            <p:ph idx="1"/>
          </p:nvPr>
        </p:nvSpPr>
        <p:spPr>
          <a:xfrm>
            <a:off x="838200" y="1825625"/>
            <a:ext cx="10515600" cy="3528060"/>
          </a:xfrm>
        </p:spPr>
        <p:txBody>
          <a:bodyPr/>
          <a:lstStyle/>
          <a:p>
            <a:pPr marL="0" indent="0" algn="just">
              <a:buNone/>
            </a:pPr>
            <a:r>
              <a:rPr lang="en-US" dirty="0">
                <a:latin typeface="Times New Roman" panose="02020603050405020304" charset="0"/>
                <a:cs typeface="Times New Roman" panose="02020603050405020304" charset="0"/>
              </a:rPr>
              <a:t>Hệ thống gồm:</a:t>
            </a:r>
          </a:p>
          <a:p>
            <a:pPr marL="0" indent="0" algn="just">
              <a:buNone/>
            </a:pPr>
            <a:r>
              <a:rPr lang="en-US" dirty="0">
                <a:latin typeface="Times New Roman" panose="02020603050405020304" charset="0"/>
                <a:cs typeface="Times New Roman" panose="02020603050405020304" charset="0"/>
              </a:rPr>
              <a:t>- 1 ứng dụng </a:t>
            </a:r>
            <a:r>
              <a:rPr lang="en-US" dirty="0" smtClean="0">
                <a:latin typeface="Times New Roman" panose="02020603050405020304" charset="0"/>
                <a:cs typeface="Times New Roman" panose="02020603050405020304" charset="0"/>
              </a:rPr>
              <a:t>winform </a:t>
            </a:r>
            <a:r>
              <a:rPr lang="en-US" dirty="0">
                <a:latin typeface="Times New Roman" panose="02020603050405020304" charset="0"/>
                <a:cs typeface="Times New Roman" panose="02020603050405020304" charset="0"/>
              </a:rPr>
              <a:t>chứa cho phép người dùng đăng nhập vào hệ thống và thực hiện các thao tác thêm, xóa, sửa trực tiếp trên chương trình. Cho phép người dùng xem, điều chỉnh các thông tin.</a:t>
            </a:r>
          </a:p>
          <a:p>
            <a:pPr marL="0" indent="0" algn="just">
              <a:buNone/>
            </a:pPr>
            <a:r>
              <a:rPr lang="en-US" dirty="0">
                <a:latin typeface="Times New Roman" panose="02020603050405020304" charset="0"/>
                <a:cs typeface="Times New Roman" panose="02020603050405020304" charset="0"/>
              </a:rPr>
              <a:t>- 1 database SQL chứa dữ liệu nguồn cho </a:t>
            </a:r>
            <a:r>
              <a:rPr lang="en-US" dirty="0" smtClean="0">
                <a:latin typeface="Times New Roman" panose="02020603050405020304" charset="0"/>
                <a:cs typeface="Times New Roman" panose="02020603050405020304" charset="0"/>
              </a:rPr>
              <a:t>winform</a:t>
            </a:r>
            <a:r>
              <a:rPr lang="en-US" dirty="0">
                <a:latin typeface="Times New Roman" panose="02020603050405020304" charset="0"/>
                <a:cs typeface="Times New Roman" panose="02020603050405020304" charset="0"/>
              </a:rPr>
              <a:t>, database chứa đầy đủ table gồm các thông tin, dữ liệu để người dùng truy vấn trực tiếp lên form để thao tác.</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500" fill="hold">
                                          <p:stCondLst>
                                            <p:cond delay="0"/>
                                          </p:stCondLst>
                                        </p:cTn>
                                        <p:tgtEl>
                                          <p:spTgt spid="3">
                                            <p:txEl>
                                              <p:pRg st="0" end="0"/>
                                            </p:txEl>
                                          </p:spTgt>
                                        </p:tgtEl>
                                        <p:attrNameLst>
                                          <p:attrName>style.visibility</p:attrName>
                                        </p:attrNameLst>
                                      </p:cBhvr>
                                      <p:to>
                                        <p:strVal val="visible"/>
                                      </p:to>
                                    </p:set>
                                    <p:animEffect transition="in" filter="circle(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500" fill="hold">
                                          <p:stCondLst>
                                            <p:cond delay="0"/>
                                          </p:stCondLst>
                                        </p:cTn>
                                        <p:tgtEl>
                                          <p:spTgt spid="3">
                                            <p:txEl>
                                              <p:pRg st="1" end="1"/>
                                            </p:txEl>
                                          </p:spTgt>
                                        </p:tgtEl>
                                        <p:attrNameLst>
                                          <p:attrName>style.visibility</p:attrName>
                                        </p:attrNameLst>
                                      </p:cBhvr>
                                      <p:to>
                                        <p:strVal val="visible"/>
                                      </p:to>
                                    </p:set>
                                    <p:animEffect transition="in" filter="circle(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500" fill="hold">
                                          <p:stCondLst>
                                            <p:cond delay="0"/>
                                          </p:stCondLst>
                                        </p:cTn>
                                        <p:tgtEl>
                                          <p:spTgt spid="3">
                                            <p:txEl>
                                              <p:pRg st="2" end="2"/>
                                            </p:txEl>
                                          </p:spTgt>
                                        </p:tgtEl>
                                        <p:attrNameLst>
                                          <p:attrName>style.visibility</p:attrName>
                                        </p:attrNameLst>
                                      </p:cBhvr>
                                      <p:to>
                                        <p:strVal val="visible"/>
                                      </p:to>
                                    </p:set>
                                    <p:animEffect transition="in" filter="circle(i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78460"/>
            <a:ext cx="10972800" cy="582613"/>
          </a:xfrm>
        </p:spPr>
        <p:txBody>
          <a:bodyPr>
            <a:normAutofit fontScale="90000"/>
          </a:bodyPr>
          <a:lstStyle/>
          <a:p>
            <a:r>
              <a:rPr lang="en-US">
                <a:latin typeface="Times New Roman" panose="02020603050405020304" charset="0"/>
                <a:cs typeface="Times New Roman" panose="02020603050405020304" charset="0"/>
              </a:rPr>
              <a:t/>
            </a:r>
            <a:br>
              <a:rPr lang="en-US">
                <a:latin typeface="Times New Roman" panose="02020603050405020304" charset="0"/>
                <a:cs typeface="Times New Roman" panose="02020603050405020304" charset="0"/>
              </a:rPr>
            </a:br>
            <a:endParaRPr lang="en-US"/>
          </a:p>
        </p:txBody>
      </p:sp>
      <p:pic>
        <p:nvPicPr>
          <p:cNvPr id="6" name="Content Placeholder 5" descr="z2201365488241_d3a77314088a94139fb30a03a343fd50"/>
          <p:cNvPicPr>
            <a:picLocks noGrp="1" noChangeAspect="1"/>
          </p:cNvPicPr>
          <p:nvPr>
            <p:ph sz="half" idx="2"/>
          </p:nvPr>
        </p:nvPicPr>
        <p:blipFill>
          <a:blip r:embed="rId2"/>
          <a:stretch>
            <a:fillRect/>
          </a:stretch>
        </p:blipFill>
        <p:spPr>
          <a:xfrm>
            <a:off x="645795" y="1913255"/>
            <a:ext cx="10899775" cy="4369435"/>
          </a:xfrm>
          <a:prstGeom prst="rect">
            <a:avLst/>
          </a:prstGeom>
        </p:spPr>
      </p:pic>
      <p:sp>
        <p:nvSpPr>
          <p:cNvPr id="8" name="Text Box 7"/>
          <p:cNvSpPr txBox="1"/>
          <p:nvPr/>
        </p:nvSpPr>
        <p:spPr>
          <a:xfrm>
            <a:off x="609600" y="1109345"/>
            <a:ext cx="2632710" cy="583565"/>
          </a:xfrm>
          <a:prstGeom prst="rect">
            <a:avLst/>
          </a:prstGeom>
          <a:noFill/>
        </p:spPr>
        <p:txBody>
          <a:bodyPr wrap="none" rtlCol="0" anchor="t">
            <a:spAutoFit/>
          </a:bodyPr>
          <a:lstStyle/>
          <a:p>
            <a:r>
              <a:rPr lang="en-US" sz="3200" b="1">
                <a:latin typeface="Times New Roman" panose="02020603050405020304" charset="0"/>
                <a:cs typeface="Times New Roman" panose="02020603050405020304" charset="0"/>
                <a:sym typeface="+mn-ea"/>
              </a:rPr>
              <a:t>Sơ đồ phân rã</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92780" y="175895"/>
            <a:ext cx="5806440" cy="582930"/>
          </a:xfrm>
        </p:spPr>
        <p:txBody>
          <a:bodyPr/>
          <a:lstStyle/>
          <a:p>
            <a:r>
              <a:rPr 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4.Giao diện chương trình :</a:t>
            </a:r>
            <a:endParaRPr lang="en-US"/>
          </a:p>
        </p:txBody>
      </p:sp>
      <p:sp>
        <p:nvSpPr>
          <p:cNvPr id="3" name="Content Placeholder 2"/>
          <p:cNvSpPr>
            <a:spLocks noGrp="1"/>
          </p:cNvSpPr>
          <p:nvPr>
            <p:ph sz="half" idx="1"/>
          </p:nvPr>
        </p:nvSpPr>
        <p:spPr>
          <a:xfrm>
            <a:off x="777240" y="1450340"/>
            <a:ext cx="10394950" cy="518795"/>
          </a:xfrm>
        </p:spPr>
        <p:txBody>
          <a:bodyPr/>
          <a:lstStyle/>
          <a:p>
            <a:pPr marL="0" indent="0">
              <a:buNone/>
            </a:pPr>
            <a:r>
              <a:rPr lang="en-US">
                <a:latin typeface="Times New Roman" panose="02020603050405020304" charset="0"/>
                <a:cs typeface="Times New Roman" panose="02020603050405020304" charset="0"/>
              </a:rPr>
              <a:t>Giao diện khi đăng nhập vào hệ thống</a:t>
            </a:r>
          </a:p>
        </p:txBody>
      </p:sp>
      <p:pic>
        <p:nvPicPr>
          <p:cNvPr id="11" name="Content Placeholder 3" descr="dangnhap1"/>
          <p:cNvPicPr>
            <a:picLocks noGrp="1" noChangeAspect="1"/>
          </p:cNvPicPr>
          <p:nvPr>
            <p:ph sz="half" idx="2"/>
          </p:nvPr>
        </p:nvPicPr>
        <p:blipFill>
          <a:blip r:embed="rId4"/>
          <a:stretch>
            <a:fillRect/>
          </a:stretch>
        </p:blipFill>
        <p:spPr>
          <a:xfrm>
            <a:off x="1051560" y="2330450"/>
            <a:ext cx="10088245" cy="4133850"/>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3" name="Content Placeholder 12" descr="trangchu"/>
          <p:cNvPicPr>
            <a:picLocks noGrp="1" noChangeAspect="1"/>
          </p:cNvPicPr>
          <p:nvPr>
            <p:ph sz="half" idx="2"/>
          </p:nvPr>
        </p:nvPicPr>
        <p:blipFill>
          <a:blip r:embed="rId3"/>
          <a:stretch>
            <a:fillRect/>
          </a:stretch>
        </p:blipFill>
        <p:spPr>
          <a:xfrm>
            <a:off x="600710" y="1031875"/>
            <a:ext cx="10694035" cy="5375275"/>
          </a:xfrm>
          <a:prstGeom prst="rect">
            <a:avLst/>
          </a:prstGeom>
        </p:spPr>
      </p:pic>
      <p:sp>
        <p:nvSpPr>
          <p:cNvPr id="14" name="Text Box 13"/>
          <p:cNvSpPr txBox="1"/>
          <p:nvPr/>
        </p:nvSpPr>
        <p:spPr>
          <a:xfrm>
            <a:off x="3721100" y="188595"/>
            <a:ext cx="4453890" cy="583565"/>
          </a:xfrm>
          <a:prstGeom prst="rect">
            <a:avLst/>
          </a:prstGeom>
          <a:noFill/>
        </p:spPr>
        <p:txBody>
          <a:bodyPr wrap="square" rtlCol="0" anchor="t">
            <a:spAutoFit/>
          </a:bodyPr>
          <a:lstStyle/>
          <a:p>
            <a:r>
              <a:rPr lang="en-US" sz="3200">
                <a:solidFill>
                  <a:schemeClr val="bg1"/>
                </a:solidFill>
                <a:latin typeface="Times New Roman" panose="02020603050405020304" charset="0"/>
                <a:cs typeface="Times New Roman" panose="02020603050405020304" charset="0"/>
                <a:sym typeface="+mn-ea"/>
              </a:rPr>
              <a:t>Giao diện màn hình chính</a:t>
            </a:r>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schemeClr val="tx1"/>
                </a:solidFill>
                <a:latin typeface="Times New Roman" panose="02020603050405020304" charset="0"/>
                <a:cs typeface="Times New Roman" panose="02020603050405020304" charset="0"/>
              </a:rPr>
              <a:t/>
            </a:r>
            <a:br>
              <a:rPr lang="en-US" sz="2800">
                <a:solidFill>
                  <a:schemeClr val="tx1"/>
                </a:solidFill>
                <a:latin typeface="Times New Roman" panose="02020603050405020304" charset="0"/>
                <a:cs typeface="Times New Roman" panose="02020603050405020304" charset="0"/>
              </a:rPr>
            </a:br>
            <a:endParaRPr lang="en-US" sz="2800">
              <a:solidFill>
                <a:schemeClr val="tx1"/>
              </a:solidFill>
              <a:latin typeface="Times New Roman" panose="02020603050405020304" charset="0"/>
              <a:cs typeface="Times New Roman" panose="02020603050405020304" charset="0"/>
            </a:endParaRPr>
          </a:p>
        </p:txBody>
      </p:sp>
      <p:pic>
        <p:nvPicPr>
          <p:cNvPr id="8" name="Content Placeholder 7" descr="monhoc"/>
          <p:cNvPicPr>
            <a:picLocks noGrp="1" noChangeAspect="1"/>
          </p:cNvPicPr>
          <p:nvPr>
            <p:ph idx="1"/>
          </p:nvPr>
        </p:nvPicPr>
        <p:blipFill>
          <a:blip r:embed="rId3"/>
          <a:stretch>
            <a:fillRect/>
          </a:stretch>
        </p:blipFill>
        <p:spPr>
          <a:xfrm>
            <a:off x="1030605" y="959485"/>
            <a:ext cx="10130790" cy="5523865"/>
          </a:xfrm>
          <a:prstGeom prst="rect">
            <a:avLst/>
          </a:prstGeom>
        </p:spPr>
      </p:pic>
      <p:sp>
        <p:nvSpPr>
          <p:cNvPr id="9" name="Text Box 8"/>
          <p:cNvSpPr txBox="1"/>
          <p:nvPr/>
        </p:nvSpPr>
        <p:spPr>
          <a:xfrm>
            <a:off x="3495040" y="190500"/>
            <a:ext cx="5201920" cy="583565"/>
          </a:xfrm>
          <a:prstGeom prst="rect">
            <a:avLst/>
          </a:prstGeom>
          <a:noFill/>
        </p:spPr>
        <p:txBody>
          <a:bodyPr wrap="square" rtlCol="0" anchor="t">
            <a:spAutoFit/>
          </a:bodyPr>
          <a:lstStyle/>
          <a:p>
            <a:r>
              <a:rPr lang="en-US" sz="3200">
                <a:solidFill>
                  <a:schemeClr val="bg1"/>
                </a:solidFill>
                <a:latin typeface="Times New Roman" panose="02020603050405020304" charset="0"/>
                <a:cs typeface="Times New Roman" panose="02020603050405020304" charset="0"/>
                <a:sym typeface="+mn-ea"/>
              </a:rPr>
              <a:t>Giao diện quản lý môn học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547353535_1_1"/>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560</Words>
  <Application>Microsoft Office PowerPoint</Application>
  <PresentationFormat>Widescreen</PresentationFormat>
  <Paragraphs>45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SimSun</vt:lpstr>
      <vt:lpstr>Arial</vt:lpstr>
      <vt:lpstr>Calibri</vt:lpstr>
      <vt:lpstr>Times New Roman</vt:lpstr>
      <vt:lpstr>Data Pie Charts</vt:lpstr>
      <vt:lpstr>  Nhóm 19   DH19TH2 Dương Khởi Minh  DTH185488 Nguyễn Thị Cẩm Nhi  DTH185330 Mai Quang Huy  DTH185258  </vt:lpstr>
      <vt:lpstr>NỘI DUNG ĐỒ ÁN</vt:lpstr>
      <vt:lpstr>1. Mục đích yêu cầu của đồ án :</vt:lpstr>
      <vt:lpstr> 2. Những người có thể sử dụng chương trình :</vt:lpstr>
      <vt:lpstr>3. Phân tích thiết kế hệ thống :</vt:lpstr>
      <vt:lpstr> </vt:lpstr>
      <vt:lpstr>4.Giao diện chương trình :</vt:lpstr>
      <vt:lpstr>PowerPoint Presentation</vt:lpstr>
      <vt:lpstr> </vt:lpstr>
      <vt:lpstr>PowerPoint Presentation</vt:lpstr>
      <vt:lpstr>PowerPoint Presentation</vt:lpstr>
      <vt:lpstr>PowerPoint Presentation</vt:lpstr>
      <vt:lpstr>PowerPoint Presentation</vt:lpstr>
      <vt:lpstr>5.Những điều chương trình có thể làm được:</vt:lpstr>
      <vt:lpstr>  6.Tài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15   DH19TH2  Trần Hoàng Toàn  DTH185406  Phạm Ngọc Hòa  DTH185278</dc:title>
  <dc:creator>HoaPham</dc:creator>
  <cp:lastModifiedBy>dương bruce</cp:lastModifiedBy>
  <cp:revision>13</cp:revision>
  <dcterms:created xsi:type="dcterms:W3CDTF">2020-11-28T07:17:00Z</dcterms:created>
  <dcterms:modified xsi:type="dcterms:W3CDTF">2020-11-28T15:35:05Z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