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311" r:id="rId4"/>
    <p:sldId id="313" r:id="rId5"/>
    <p:sldId id="312" r:id="rId6"/>
    <p:sldId id="314" r:id="rId7"/>
    <p:sldId id="315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22"/>
    <a:srgbClr val="154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27" autoAdjust="0"/>
  </p:normalViewPr>
  <p:slideViewPr>
    <p:cSldViewPr showGuides="1">
      <p:cViewPr varScale="1">
        <p:scale>
          <a:sx n="83" d="100"/>
          <a:sy n="83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0CA23-529A-4EF8-8223-71670FB2E6B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B3AC1-31BD-4489-AD65-1880DF52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- 2019">
            <a:extLst>
              <a:ext uri="{FF2B5EF4-FFF2-40B4-BE49-F238E27FC236}">
                <a16:creationId xmlns:a16="http://schemas.microsoft.com/office/drawing/2014/main" id="{FE922A83-4E49-4FD7-BEC2-D933775F8304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8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150BC6-8183-438E-9FC3-E7389576DD78}"/>
              </a:ext>
            </a:extLst>
          </p:cNvPr>
          <p:cNvSpPr txBox="1"/>
          <p:nvPr/>
        </p:nvSpPr>
        <p:spPr>
          <a:xfrm>
            <a:off x="1676400" y="2819400"/>
            <a:ext cx="89154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0">
                <a:solidFill>
                  <a:srgbClr val="154A8D"/>
                </a:solidFill>
                <a:latin typeface="#9Slide02 Tieu de rat dai 02" panose="020B0606020202050201" pitchFamily="34" charset="0"/>
              </a:rPr>
              <a:t>C# </a:t>
            </a:r>
            <a:r>
              <a:rPr lang="en-US" sz="6000" dirty="0">
                <a:solidFill>
                  <a:srgbClr val="154A8D"/>
                </a:solidFill>
                <a:latin typeface="#9Slide02 Tieu de rat dai 02" panose="020B0606020202050201" pitchFamily="34" charset="0"/>
              </a:rPr>
              <a:t>Backend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D76A19-BB08-4BB2-B289-7DDC93C3A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3872" y="914400"/>
            <a:ext cx="7445124" cy="502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8" name="组合 3"/>
          <p:cNvGrpSpPr/>
          <p:nvPr/>
        </p:nvGrpSpPr>
        <p:grpSpPr>
          <a:xfrm>
            <a:off x="195612" y="2743063"/>
            <a:ext cx="1929254" cy="1693831"/>
            <a:chOff x="2553093" y="952901"/>
            <a:chExt cx="2096908" cy="1866900"/>
          </a:xfrm>
        </p:grpSpPr>
        <p:sp>
          <p:nvSpPr>
            <p:cNvPr id="9" name="椭圆 4"/>
            <p:cNvSpPr/>
            <p:nvPr/>
          </p:nvSpPr>
          <p:spPr>
            <a:xfrm>
              <a:off x="2553093" y="952901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10" name="椭圆 5"/>
            <p:cNvSpPr/>
            <p:nvPr/>
          </p:nvSpPr>
          <p:spPr>
            <a:xfrm>
              <a:off x="3008704" y="1150504"/>
              <a:ext cx="1429346" cy="14293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11" name="文本框 136"/>
            <p:cNvSpPr txBox="1"/>
            <p:nvPr/>
          </p:nvSpPr>
          <p:spPr>
            <a:xfrm>
              <a:off x="2783718" y="1324275"/>
              <a:ext cx="1866283" cy="12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663A77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NỘI DUNG</a:t>
              </a:r>
              <a:endParaRPr lang="zh-CN" altLang="en-US" sz="2800" b="1">
                <a:solidFill>
                  <a:srgbClr val="663A77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8"/>
          <p:cNvGrpSpPr/>
          <p:nvPr/>
        </p:nvGrpSpPr>
        <p:grpSpPr>
          <a:xfrm>
            <a:off x="1968486" y="1455999"/>
            <a:ext cx="805150" cy="718592"/>
            <a:chOff x="3262497" y="1084626"/>
            <a:chExt cx="1126854" cy="958123"/>
          </a:xfrm>
        </p:grpSpPr>
        <p:grpSp>
          <p:nvGrpSpPr>
            <p:cNvPr id="13" name="组合 9"/>
            <p:cNvGrpSpPr/>
            <p:nvPr/>
          </p:nvGrpSpPr>
          <p:grpSpPr>
            <a:xfrm>
              <a:off x="3262497" y="1084626"/>
              <a:ext cx="1126854" cy="958123"/>
              <a:chOff x="2892834" y="1141776"/>
              <a:chExt cx="1126854" cy="958123"/>
            </a:xfrm>
          </p:grpSpPr>
          <p:sp>
            <p:nvSpPr>
              <p:cNvPr id="15" name="圆角矩形 13"/>
              <p:cNvSpPr/>
              <p:nvPr/>
            </p:nvSpPr>
            <p:spPr>
              <a:xfrm>
                <a:off x="2943363" y="1141776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16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14" name="文本框 11"/>
            <p:cNvSpPr txBox="1"/>
            <p:nvPr/>
          </p:nvSpPr>
          <p:spPr>
            <a:xfrm>
              <a:off x="3266480" y="1209433"/>
              <a:ext cx="1030515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7" name="组合 36"/>
          <p:cNvGrpSpPr/>
          <p:nvPr/>
        </p:nvGrpSpPr>
        <p:grpSpPr>
          <a:xfrm>
            <a:off x="3144688" y="1483185"/>
            <a:ext cx="7075980" cy="1186098"/>
            <a:chOff x="4555084" y="1092328"/>
            <a:chExt cx="4697323" cy="1150809"/>
          </a:xfrm>
        </p:grpSpPr>
        <p:pic>
          <p:nvPicPr>
            <p:cNvPr id="28" name="图片 37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2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30" name="图片 3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3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</p:grpSp>
      <p:grpSp>
        <p:nvGrpSpPr>
          <p:cNvPr id="47" name="组合 56"/>
          <p:cNvGrpSpPr/>
          <p:nvPr/>
        </p:nvGrpSpPr>
        <p:grpSpPr>
          <a:xfrm>
            <a:off x="2613536" y="1440455"/>
            <a:ext cx="752541" cy="2537889"/>
            <a:chOff x="3971019" y="796001"/>
            <a:chExt cx="989404" cy="5338506"/>
          </a:xfrm>
        </p:grpSpPr>
        <p:sp>
          <p:nvSpPr>
            <p:cNvPr id="4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4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pic>
          <p:nvPicPr>
            <p:cNvPr id="50" name="图片 59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5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sp>
        <p:nvSpPr>
          <p:cNvPr id="56" name="文本框 66"/>
          <p:cNvSpPr txBox="1"/>
          <p:nvPr/>
        </p:nvSpPr>
        <p:spPr>
          <a:xfrm>
            <a:off x="3271358" y="1555098"/>
            <a:ext cx="657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Giới thiệu Entity Framework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圆角矩形 34">
            <a:extLst>
              <a:ext uri="{FF2B5EF4-FFF2-40B4-BE49-F238E27FC236}">
                <a16:creationId xmlns:a16="http://schemas.microsoft.com/office/drawing/2014/main" id="{4A98B195-D5E7-4238-B9B0-9E6698C21C3A}"/>
              </a:ext>
            </a:extLst>
          </p:cNvPr>
          <p:cNvSpPr/>
          <p:nvPr/>
        </p:nvSpPr>
        <p:spPr>
          <a:xfrm>
            <a:off x="1955065" y="2928826"/>
            <a:ext cx="736574" cy="703059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Impact" panose="020B0806030902050204" pitchFamily="34" charset="0"/>
              </a:rPr>
              <a:t>02</a:t>
            </a:r>
            <a:endParaRPr lang="zh-CN" altLang="en-US" sz="2800">
              <a:latin typeface="Impact" panose="020B0806030902050204" pitchFamily="34" charset="0"/>
            </a:endParaRPr>
          </a:p>
        </p:txBody>
      </p:sp>
      <p:pic>
        <p:nvPicPr>
          <p:cNvPr id="67" name="图片 52">
            <a:extLst>
              <a:ext uri="{FF2B5EF4-FFF2-40B4-BE49-F238E27FC236}">
                <a16:creationId xmlns:a16="http://schemas.microsoft.com/office/drawing/2014/main" id="{FFBFCEFB-B31E-4550-BC8E-612DD98E23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>
            <a:fillRect/>
          </a:stretch>
        </p:blipFill>
        <p:spPr>
          <a:xfrm>
            <a:off x="3692543" y="3978344"/>
            <a:ext cx="5443554" cy="148480"/>
          </a:xfrm>
          <a:prstGeom prst="rect">
            <a:avLst/>
          </a:prstGeom>
        </p:spPr>
      </p:pic>
      <p:sp>
        <p:nvSpPr>
          <p:cNvPr id="2" name="圆角矩形 55">
            <a:extLst>
              <a:ext uri="{FF2B5EF4-FFF2-40B4-BE49-F238E27FC236}">
                <a16:creationId xmlns:a16="http://schemas.microsoft.com/office/drawing/2014/main" id="{DFE9396C-E44B-6D5F-9417-8ABD6CE2F30B}"/>
              </a:ext>
            </a:extLst>
          </p:cNvPr>
          <p:cNvSpPr/>
          <p:nvPr/>
        </p:nvSpPr>
        <p:spPr>
          <a:xfrm>
            <a:off x="3229928" y="3008628"/>
            <a:ext cx="6511600" cy="706691"/>
          </a:xfrm>
          <a:prstGeom prst="roundRect">
            <a:avLst>
              <a:gd name="adj" fmla="val 9218"/>
            </a:avLst>
          </a:prstGeom>
          <a:gradFill>
            <a:gsLst>
              <a:gs pos="47000">
                <a:srgbClr val="FDFDFD"/>
              </a:gs>
              <a:gs pos="53000">
                <a:srgbClr val="E8E8E8"/>
              </a:gs>
              <a:gs pos="100000">
                <a:srgbClr val="ECECEC"/>
              </a:gs>
            </a:gsLst>
            <a:lin ang="5400000" scaled="1"/>
          </a:gradFill>
          <a:ln>
            <a:noFill/>
          </a:ln>
          <a:effectLst>
            <a:outerShdw blurRad="762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Giới thiệu phương pháp CodeFirst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5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17"/>
          <p:cNvGrpSpPr/>
          <p:nvPr/>
        </p:nvGrpSpPr>
        <p:grpSpPr>
          <a:xfrm>
            <a:off x="1260717" y="1010513"/>
            <a:ext cx="8616270" cy="1007332"/>
            <a:chOff x="3129129" y="1121776"/>
            <a:chExt cx="5933741" cy="1171624"/>
          </a:xfrm>
        </p:grpSpPr>
        <p:sp>
          <p:nvSpPr>
            <p:cNvPr id="7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8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</p:grpSp>
      <p:grpSp>
        <p:nvGrpSpPr>
          <p:cNvPr id="9" name="组合 20"/>
          <p:cNvGrpSpPr/>
          <p:nvPr/>
        </p:nvGrpSpPr>
        <p:grpSpPr>
          <a:xfrm>
            <a:off x="1475952" y="1024909"/>
            <a:ext cx="1245251" cy="1335588"/>
            <a:chOff x="3150395" y="933507"/>
            <a:chExt cx="1559927" cy="1839452"/>
          </a:xfrm>
        </p:grpSpPr>
        <p:grpSp>
          <p:nvGrpSpPr>
            <p:cNvPr id="10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2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4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1" name="文本框 23"/>
            <p:cNvSpPr txBox="1"/>
            <p:nvPr/>
          </p:nvSpPr>
          <p:spPr>
            <a:xfrm>
              <a:off x="3514455" y="1292811"/>
              <a:ext cx="774241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31"/>
          <p:cNvSpPr txBox="1"/>
          <p:nvPr/>
        </p:nvSpPr>
        <p:spPr>
          <a:xfrm>
            <a:off x="2689354" y="1220790"/>
            <a:ext cx="690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Giới thiệu Entity Framework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DE5D5-9D1C-24CA-5FE0-A230557EA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124" y="2495602"/>
            <a:ext cx="9098458" cy="12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F0902-D78C-098F-6672-D57794CC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3EC97F-3C77-1248-603A-35ABA84FB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F3888-7A0F-D106-F6BC-168B6AE6B7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17">
            <a:extLst>
              <a:ext uri="{FF2B5EF4-FFF2-40B4-BE49-F238E27FC236}">
                <a16:creationId xmlns:a16="http://schemas.microsoft.com/office/drawing/2014/main" id="{9797823D-5E41-7B27-89D6-EB64B83B2C4A}"/>
              </a:ext>
            </a:extLst>
          </p:cNvPr>
          <p:cNvGrpSpPr/>
          <p:nvPr/>
        </p:nvGrpSpPr>
        <p:grpSpPr>
          <a:xfrm>
            <a:off x="1260717" y="1010513"/>
            <a:ext cx="8616270" cy="1007332"/>
            <a:chOff x="3129129" y="1121776"/>
            <a:chExt cx="5933741" cy="1171624"/>
          </a:xfrm>
        </p:grpSpPr>
        <p:sp>
          <p:nvSpPr>
            <p:cNvPr id="7" name="圆角矩形 18">
              <a:extLst>
                <a:ext uri="{FF2B5EF4-FFF2-40B4-BE49-F238E27FC236}">
                  <a16:creationId xmlns:a16="http://schemas.microsoft.com/office/drawing/2014/main" id="{116320E6-B662-91A4-EFF4-77E750830C1F}"/>
                </a:ext>
              </a:extLst>
            </p:cNvPr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8" name="圆角矩形 19">
              <a:extLst>
                <a:ext uri="{FF2B5EF4-FFF2-40B4-BE49-F238E27FC236}">
                  <a16:creationId xmlns:a16="http://schemas.microsoft.com/office/drawing/2014/main" id="{7E338ACA-39E8-1E03-EC1C-630518675BD6}"/>
                </a:ext>
              </a:extLst>
            </p:cNvPr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</p:grpSp>
      <p:grpSp>
        <p:nvGrpSpPr>
          <p:cNvPr id="9" name="组合 20">
            <a:extLst>
              <a:ext uri="{FF2B5EF4-FFF2-40B4-BE49-F238E27FC236}">
                <a16:creationId xmlns:a16="http://schemas.microsoft.com/office/drawing/2014/main" id="{DEE1BBFF-CCBB-67E1-721E-3866A707BE74}"/>
              </a:ext>
            </a:extLst>
          </p:cNvPr>
          <p:cNvGrpSpPr/>
          <p:nvPr/>
        </p:nvGrpSpPr>
        <p:grpSpPr>
          <a:xfrm>
            <a:off x="1475952" y="1024909"/>
            <a:ext cx="1245251" cy="1335588"/>
            <a:chOff x="3150395" y="933507"/>
            <a:chExt cx="1559927" cy="1839452"/>
          </a:xfrm>
        </p:grpSpPr>
        <p:grpSp>
          <p:nvGrpSpPr>
            <p:cNvPr id="10" name="组合 21">
              <a:extLst>
                <a:ext uri="{FF2B5EF4-FFF2-40B4-BE49-F238E27FC236}">
                  <a16:creationId xmlns:a16="http://schemas.microsoft.com/office/drawing/2014/main" id="{090F9204-DCB0-F4DC-C8D9-C37F785F8B3F}"/>
                </a:ext>
              </a:extLst>
            </p:cNvPr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2" name="组合 25">
                <a:extLst>
                  <a:ext uri="{FF2B5EF4-FFF2-40B4-BE49-F238E27FC236}">
                    <a16:creationId xmlns:a16="http://schemas.microsoft.com/office/drawing/2014/main" id="{F725F2D8-70FE-A4DE-50DE-9CABC1D4FC29}"/>
                  </a:ext>
                </a:extLst>
              </p:cNvPr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4" name="椭圆 50">
                  <a:extLst>
                    <a:ext uri="{FF2B5EF4-FFF2-40B4-BE49-F238E27FC236}">
                      <a16:creationId xmlns:a16="http://schemas.microsoft.com/office/drawing/2014/main" id="{2382059C-A769-FFFA-D067-E313420F648B}"/>
                    </a:ext>
                  </a:extLst>
                </p:cNvPr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椭圆 28">
                  <a:extLst>
                    <a:ext uri="{FF2B5EF4-FFF2-40B4-BE49-F238E27FC236}">
                      <a16:creationId xmlns:a16="http://schemas.microsoft.com/office/drawing/2014/main" id="{22B5AC9E-B49A-6383-6009-64EFECD8708E}"/>
                    </a:ext>
                  </a:extLst>
                </p:cNvPr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椭圆 29">
                  <a:extLst>
                    <a:ext uri="{FF2B5EF4-FFF2-40B4-BE49-F238E27FC236}">
                      <a16:creationId xmlns:a16="http://schemas.microsoft.com/office/drawing/2014/main" id="{82CBF662-D728-691C-9467-2041A8AEC3F3}"/>
                    </a:ext>
                  </a:extLst>
                </p:cNvPr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椭圆 26">
                <a:extLst>
                  <a:ext uri="{FF2B5EF4-FFF2-40B4-BE49-F238E27FC236}">
                    <a16:creationId xmlns:a16="http://schemas.microsoft.com/office/drawing/2014/main" id="{B2DE058E-491A-4F6B-FB74-3A3FBDA18BE7}"/>
                  </a:ext>
                </a:extLst>
              </p:cNvPr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1" name="文本框 23">
              <a:extLst>
                <a:ext uri="{FF2B5EF4-FFF2-40B4-BE49-F238E27FC236}">
                  <a16:creationId xmlns:a16="http://schemas.microsoft.com/office/drawing/2014/main" id="{1156E8F7-3365-1FDC-0F1A-006A6975417D}"/>
                </a:ext>
              </a:extLst>
            </p:cNvPr>
            <p:cNvSpPr txBox="1"/>
            <p:nvPr/>
          </p:nvSpPr>
          <p:spPr>
            <a:xfrm>
              <a:off x="3514455" y="1292811"/>
              <a:ext cx="774241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31">
            <a:extLst>
              <a:ext uri="{FF2B5EF4-FFF2-40B4-BE49-F238E27FC236}">
                <a16:creationId xmlns:a16="http://schemas.microsoft.com/office/drawing/2014/main" id="{5176B1BE-1222-34FC-D22E-7E0A03ECDBC5}"/>
              </a:ext>
            </a:extLst>
          </p:cNvPr>
          <p:cNvSpPr txBox="1"/>
          <p:nvPr/>
        </p:nvSpPr>
        <p:spPr>
          <a:xfrm>
            <a:off x="2689354" y="1220790"/>
            <a:ext cx="690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Giới thiệu Entity Framework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3FC8C3-A63A-DE71-ABDA-EA6330F62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867" y="1981988"/>
            <a:ext cx="7548271" cy="47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3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617B5-44DB-187E-0A63-2459EE6FB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751DD-5BCD-674E-0D53-346A1250DE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918D8-E6BC-8588-9C11-44FA23CB54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17">
            <a:extLst>
              <a:ext uri="{FF2B5EF4-FFF2-40B4-BE49-F238E27FC236}">
                <a16:creationId xmlns:a16="http://schemas.microsoft.com/office/drawing/2014/main" id="{8DD14A84-4E29-D67C-556E-431CE45F7B7C}"/>
              </a:ext>
            </a:extLst>
          </p:cNvPr>
          <p:cNvGrpSpPr/>
          <p:nvPr/>
        </p:nvGrpSpPr>
        <p:grpSpPr>
          <a:xfrm>
            <a:off x="1260717" y="1010513"/>
            <a:ext cx="8616270" cy="1007332"/>
            <a:chOff x="3129129" y="1121776"/>
            <a:chExt cx="5933741" cy="1171624"/>
          </a:xfrm>
        </p:grpSpPr>
        <p:sp>
          <p:nvSpPr>
            <p:cNvPr id="7" name="圆角矩形 18">
              <a:extLst>
                <a:ext uri="{FF2B5EF4-FFF2-40B4-BE49-F238E27FC236}">
                  <a16:creationId xmlns:a16="http://schemas.microsoft.com/office/drawing/2014/main" id="{E238C70E-EE70-951C-12DD-2D4577AF3553}"/>
                </a:ext>
              </a:extLst>
            </p:cNvPr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8" name="圆角矩形 19">
              <a:extLst>
                <a:ext uri="{FF2B5EF4-FFF2-40B4-BE49-F238E27FC236}">
                  <a16:creationId xmlns:a16="http://schemas.microsoft.com/office/drawing/2014/main" id="{BF1796DE-FF93-2E6B-7B22-A5F1CDE040CA}"/>
                </a:ext>
              </a:extLst>
            </p:cNvPr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</p:grpSp>
      <p:grpSp>
        <p:nvGrpSpPr>
          <p:cNvPr id="9" name="组合 20">
            <a:extLst>
              <a:ext uri="{FF2B5EF4-FFF2-40B4-BE49-F238E27FC236}">
                <a16:creationId xmlns:a16="http://schemas.microsoft.com/office/drawing/2014/main" id="{4C359D1D-3ED0-AD2B-430D-A58B5F47B67A}"/>
              </a:ext>
            </a:extLst>
          </p:cNvPr>
          <p:cNvGrpSpPr/>
          <p:nvPr/>
        </p:nvGrpSpPr>
        <p:grpSpPr>
          <a:xfrm>
            <a:off x="1475952" y="1024909"/>
            <a:ext cx="1245251" cy="1335588"/>
            <a:chOff x="3150395" y="933507"/>
            <a:chExt cx="1559927" cy="1839452"/>
          </a:xfrm>
        </p:grpSpPr>
        <p:grpSp>
          <p:nvGrpSpPr>
            <p:cNvPr id="10" name="组合 21">
              <a:extLst>
                <a:ext uri="{FF2B5EF4-FFF2-40B4-BE49-F238E27FC236}">
                  <a16:creationId xmlns:a16="http://schemas.microsoft.com/office/drawing/2014/main" id="{54E75BBC-B63F-F1F2-2080-F794C605B3EB}"/>
                </a:ext>
              </a:extLst>
            </p:cNvPr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2" name="组合 25">
                <a:extLst>
                  <a:ext uri="{FF2B5EF4-FFF2-40B4-BE49-F238E27FC236}">
                    <a16:creationId xmlns:a16="http://schemas.microsoft.com/office/drawing/2014/main" id="{D32EC7BA-9ABC-B042-38E1-0F59271E75A0}"/>
                  </a:ext>
                </a:extLst>
              </p:cNvPr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4" name="椭圆 50">
                  <a:extLst>
                    <a:ext uri="{FF2B5EF4-FFF2-40B4-BE49-F238E27FC236}">
                      <a16:creationId xmlns:a16="http://schemas.microsoft.com/office/drawing/2014/main" id="{C9720408-A94B-9D95-2A84-9CA3B382743D}"/>
                    </a:ext>
                  </a:extLst>
                </p:cNvPr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椭圆 28">
                  <a:extLst>
                    <a:ext uri="{FF2B5EF4-FFF2-40B4-BE49-F238E27FC236}">
                      <a16:creationId xmlns:a16="http://schemas.microsoft.com/office/drawing/2014/main" id="{F66BE9DF-1472-E9E8-F825-50FDE7CDAC2B}"/>
                    </a:ext>
                  </a:extLst>
                </p:cNvPr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椭圆 29">
                  <a:extLst>
                    <a:ext uri="{FF2B5EF4-FFF2-40B4-BE49-F238E27FC236}">
                      <a16:creationId xmlns:a16="http://schemas.microsoft.com/office/drawing/2014/main" id="{CEC0D67F-940F-24DF-EA67-1E098D703C83}"/>
                    </a:ext>
                  </a:extLst>
                </p:cNvPr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椭圆 26">
                <a:extLst>
                  <a:ext uri="{FF2B5EF4-FFF2-40B4-BE49-F238E27FC236}">
                    <a16:creationId xmlns:a16="http://schemas.microsoft.com/office/drawing/2014/main" id="{3A2D1D08-1765-8338-8B4A-C981D121B598}"/>
                  </a:ext>
                </a:extLst>
              </p:cNvPr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1" name="文本框 23">
              <a:extLst>
                <a:ext uri="{FF2B5EF4-FFF2-40B4-BE49-F238E27FC236}">
                  <a16:creationId xmlns:a16="http://schemas.microsoft.com/office/drawing/2014/main" id="{2CB5E07A-51BC-6062-9629-C363299A861B}"/>
                </a:ext>
              </a:extLst>
            </p:cNvPr>
            <p:cNvSpPr txBox="1"/>
            <p:nvPr/>
          </p:nvSpPr>
          <p:spPr>
            <a:xfrm>
              <a:off x="3514455" y="1292811"/>
              <a:ext cx="774241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31">
            <a:extLst>
              <a:ext uri="{FF2B5EF4-FFF2-40B4-BE49-F238E27FC236}">
                <a16:creationId xmlns:a16="http://schemas.microsoft.com/office/drawing/2014/main" id="{D0AB0E59-043D-F336-B7A1-ADFE32E01D36}"/>
              </a:ext>
            </a:extLst>
          </p:cNvPr>
          <p:cNvSpPr txBox="1"/>
          <p:nvPr/>
        </p:nvSpPr>
        <p:spPr>
          <a:xfrm>
            <a:off x="2689354" y="1220790"/>
            <a:ext cx="690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Giới thiệu Entity Framework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5E719F-DB8A-6D65-066B-02F7BF946200}"/>
              </a:ext>
            </a:extLst>
          </p:cNvPr>
          <p:cNvGrpSpPr/>
          <p:nvPr/>
        </p:nvGrpSpPr>
        <p:grpSpPr>
          <a:xfrm>
            <a:off x="2133600" y="2291440"/>
            <a:ext cx="6477000" cy="3427410"/>
            <a:chOff x="4143102" y="2652604"/>
            <a:chExt cx="5572903" cy="275773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2039A69-53AD-4E8D-2697-F1E683747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3102" y="2652604"/>
              <a:ext cx="3905795" cy="15527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C63B06-AFD0-2E6F-7AB4-B07342615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3102" y="4419600"/>
              <a:ext cx="5572903" cy="990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63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FE5A2-4B8D-5802-9E66-08E744F6B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FE1244-3F1B-DF42-16A1-BE02BCFCC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5AAB81-413C-E700-74FE-4F42F8A5B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17">
            <a:extLst>
              <a:ext uri="{FF2B5EF4-FFF2-40B4-BE49-F238E27FC236}">
                <a16:creationId xmlns:a16="http://schemas.microsoft.com/office/drawing/2014/main" id="{29A92D45-4FF1-549E-06ED-37184B81BFFC}"/>
              </a:ext>
            </a:extLst>
          </p:cNvPr>
          <p:cNvGrpSpPr/>
          <p:nvPr/>
        </p:nvGrpSpPr>
        <p:grpSpPr>
          <a:xfrm>
            <a:off x="1260717" y="1010513"/>
            <a:ext cx="8616270" cy="1007332"/>
            <a:chOff x="3129129" y="1121776"/>
            <a:chExt cx="5933741" cy="1171624"/>
          </a:xfrm>
        </p:grpSpPr>
        <p:sp>
          <p:nvSpPr>
            <p:cNvPr id="7" name="圆角矩形 18">
              <a:extLst>
                <a:ext uri="{FF2B5EF4-FFF2-40B4-BE49-F238E27FC236}">
                  <a16:creationId xmlns:a16="http://schemas.microsoft.com/office/drawing/2014/main" id="{9DEC22D9-8B9D-D872-6D9C-F9FBFEC17DFD}"/>
                </a:ext>
              </a:extLst>
            </p:cNvPr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8" name="圆角矩形 19">
              <a:extLst>
                <a:ext uri="{FF2B5EF4-FFF2-40B4-BE49-F238E27FC236}">
                  <a16:creationId xmlns:a16="http://schemas.microsoft.com/office/drawing/2014/main" id="{2A16DDE6-C9BF-B491-8AC8-5880F38C210B}"/>
                </a:ext>
              </a:extLst>
            </p:cNvPr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</p:grpSp>
      <p:grpSp>
        <p:nvGrpSpPr>
          <p:cNvPr id="9" name="组合 20">
            <a:extLst>
              <a:ext uri="{FF2B5EF4-FFF2-40B4-BE49-F238E27FC236}">
                <a16:creationId xmlns:a16="http://schemas.microsoft.com/office/drawing/2014/main" id="{349C0496-D82C-5D29-865D-837396419A68}"/>
              </a:ext>
            </a:extLst>
          </p:cNvPr>
          <p:cNvGrpSpPr/>
          <p:nvPr/>
        </p:nvGrpSpPr>
        <p:grpSpPr>
          <a:xfrm>
            <a:off x="1475952" y="1024909"/>
            <a:ext cx="1245251" cy="1335588"/>
            <a:chOff x="3150395" y="933507"/>
            <a:chExt cx="1559927" cy="1839452"/>
          </a:xfrm>
        </p:grpSpPr>
        <p:grpSp>
          <p:nvGrpSpPr>
            <p:cNvPr id="10" name="组合 21">
              <a:extLst>
                <a:ext uri="{FF2B5EF4-FFF2-40B4-BE49-F238E27FC236}">
                  <a16:creationId xmlns:a16="http://schemas.microsoft.com/office/drawing/2014/main" id="{CF5D4897-9860-997C-DBE8-80643ACDE43C}"/>
                </a:ext>
              </a:extLst>
            </p:cNvPr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2" name="组合 25">
                <a:extLst>
                  <a:ext uri="{FF2B5EF4-FFF2-40B4-BE49-F238E27FC236}">
                    <a16:creationId xmlns:a16="http://schemas.microsoft.com/office/drawing/2014/main" id="{D916A641-B822-ADC2-4126-81FB56D5B0D0}"/>
                  </a:ext>
                </a:extLst>
              </p:cNvPr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4" name="椭圆 50">
                  <a:extLst>
                    <a:ext uri="{FF2B5EF4-FFF2-40B4-BE49-F238E27FC236}">
                      <a16:creationId xmlns:a16="http://schemas.microsoft.com/office/drawing/2014/main" id="{56127B02-4AF6-BF72-E4AC-AA1F302D43C4}"/>
                    </a:ext>
                  </a:extLst>
                </p:cNvPr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椭圆 28">
                  <a:extLst>
                    <a:ext uri="{FF2B5EF4-FFF2-40B4-BE49-F238E27FC236}">
                      <a16:creationId xmlns:a16="http://schemas.microsoft.com/office/drawing/2014/main" id="{0B620CF4-8E1E-E222-9963-9C70856889D7}"/>
                    </a:ext>
                  </a:extLst>
                </p:cNvPr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椭圆 29">
                  <a:extLst>
                    <a:ext uri="{FF2B5EF4-FFF2-40B4-BE49-F238E27FC236}">
                      <a16:creationId xmlns:a16="http://schemas.microsoft.com/office/drawing/2014/main" id="{DDAF3989-09BB-5C82-8442-9C2AECA99A58}"/>
                    </a:ext>
                  </a:extLst>
                </p:cNvPr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椭圆 26">
                <a:extLst>
                  <a:ext uri="{FF2B5EF4-FFF2-40B4-BE49-F238E27FC236}">
                    <a16:creationId xmlns:a16="http://schemas.microsoft.com/office/drawing/2014/main" id="{EA9FBBB9-359A-1929-1702-77E1BAB4F92B}"/>
                  </a:ext>
                </a:extLst>
              </p:cNvPr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1" name="文本框 23">
              <a:extLst>
                <a:ext uri="{FF2B5EF4-FFF2-40B4-BE49-F238E27FC236}">
                  <a16:creationId xmlns:a16="http://schemas.microsoft.com/office/drawing/2014/main" id="{F258E0B0-A59F-6E5B-7705-8FBF0D2A355E}"/>
                </a:ext>
              </a:extLst>
            </p:cNvPr>
            <p:cNvSpPr txBox="1"/>
            <p:nvPr/>
          </p:nvSpPr>
          <p:spPr>
            <a:xfrm>
              <a:off x="3514455" y="1292811"/>
              <a:ext cx="774241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31">
            <a:extLst>
              <a:ext uri="{FF2B5EF4-FFF2-40B4-BE49-F238E27FC236}">
                <a16:creationId xmlns:a16="http://schemas.microsoft.com/office/drawing/2014/main" id="{9B0DC82B-3D44-31A2-06DD-5BBC85143054}"/>
              </a:ext>
            </a:extLst>
          </p:cNvPr>
          <p:cNvSpPr txBox="1"/>
          <p:nvPr/>
        </p:nvSpPr>
        <p:spPr>
          <a:xfrm>
            <a:off x="2689354" y="1220790"/>
            <a:ext cx="690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Giới thiệu phương pháp CodeFirst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69341-335D-4313-56F6-6695E54E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314" y="2605856"/>
            <a:ext cx="9525000" cy="1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DCC5E-E4E5-B090-F35E-C70B42BE3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621BB-744E-1851-FABC-F1C1E1D392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8979F-0886-9E53-B269-54777049FD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17">
            <a:extLst>
              <a:ext uri="{FF2B5EF4-FFF2-40B4-BE49-F238E27FC236}">
                <a16:creationId xmlns:a16="http://schemas.microsoft.com/office/drawing/2014/main" id="{64B0D559-BE23-DE19-3DE9-9D39CCD932AD}"/>
              </a:ext>
            </a:extLst>
          </p:cNvPr>
          <p:cNvGrpSpPr/>
          <p:nvPr/>
        </p:nvGrpSpPr>
        <p:grpSpPr>
          <a:xfrm>
            <a:off x="1260717" y="1010513"/>
            <a:ext cx="8616270" cy="1007332"/>
            <a:chOff x="3129129" y="1121776"/>
            <a:chExt cx="5933741" cy="1171624"/>
          </a:xfrm>
        </p:grpSpPr>
        <p:sp>
          <p:nvSpPr>
            <p:cNvPr id="7" name="圆角矩形 18">
              <a:extLst>
                <a:ext uri="{FF2B5EF4-FFF2-40B4-BE49-F238E27FC236}">
                  <a16:creationId xmlns:a16="http://schemas.microsoft.com/office/drawing/2014/main" id="{B09A1F89-47A9-52CC-B397-05BD74C83CCC}"/>
                </a:ext>
              </a:extLst>
            </p:cNvPr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8" name="圆角矩形 19">
              <a:extLst>
                <a:ext uri="{FF2B5EF4-FFF2-40B4-BE49-F238E27FC236}">
                  <a16:creationId xmlns:a16="http://schemas.microsoft.com/office/drawing/2014/main" id="{81B830F7-7180-ADFE-4212-FCF96D0135EC}"/>
                </a:ext>
              </a:extLst>
            </p:cNvPr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</p:grpSp>
      <p:grpSp>
        <p:nvGrpSpPr>
          <p:cNvPr id="9" name="组合 20">
            <a:extLst>
              <a:ext uri="{FF2B5EF4-FFF2-40B4-BE49-F238E27FC236}">
                <a16:creationId xmlns:a16="http://schemas.microsoft.com/office/drawing/2014/main" id="{66F93EFF-4D88-5C00-E66F-B3056421A674}"/>
              </a:ext>
            </a:extLst>
          </p:cNvPr>
          <p:cNvGrpSpPr/>
          <p:nvPr/>
        </p:nvGrpSpPr>
        <p:grpSpPr>
          <a:xfrm>
            <a:off x="1475952" y="1024909"/>
            <a:ext cx="1245251" cy="1335588"/>
            <a:chOff x="3150395" y="933507"/>
            <a:chExt cx="1559927" cy="1839452"/>
          </a:xfrm>
        </p:grpSpPr>
        <p:grpSp>
          <p:nvGrpSpPr>
            <p:cNvPr id="10" name="组合 21">
              <a:extLst>
                <a:ext uri="{FF2B5EF4-FFF2-40B4-BE49-F238E27FC236}">
                  <a16:creationId xmlns:a16="http://schemas.microsoft.com/office/drawing/2014/main" id="{8E043A6C-0905-90C3-1C99-CEBF8DEB1910}"/>
                </a:ext>
              </a:extLst>
            </p:cNvPr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2" name="组合 25">
                <a:extLst>
                  <a:ext uri="{FF2B5EF4-FFF2-40B4-BE49-F238E27FC236}">
                    <a16:creationId xmlns:a16="http://schemas.microsoft.com/office/drawing/2014/main" id="{B1CE2F09-FEEF-E5AF-32A0-A323AB93DB2A}"/>
                  </a:ext>
                </a:extLst>
              </p:cNvPr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4" name="椭圆 50">
                  <a:extLst>
                    <a:ext uri="{FF2B5EF4-FFF2-40B4-BE49-F238E27FC236}">
                      <a16:creationId xmlns:a16="http://schemas.microsoft.com/office/drawing/2014/main" id="{22E1CCDE-288A-77AB-8ED9-4848D44061C7}"/>
                    </a:ext>
                  </a:extLst>
                </p:cNvPr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椭圆 28">
                  <a:extLst>
                    <a:ext uri="{FF2B5EF4-FFF2-40B4-BE49-F238E27FC236}">
                      <a16:creationId xmlns:a16="http://schemas.microsoft.com/office/drawing/2014/main" id="{94E7C390-1055-774E-9B0B-8AE64D79253D}"/>
                    </a:ext>
                  </a:extLst>
                </p:cNvPr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椭圆 29">
                  <a:extLst>
                    <a:ext uri="{FF2B5EF4-FFF2-40B4-BE49-F238E27FC236}">
                      <a16:creationId xmlns:a16="http://schemas.microsoft.com/office/drawing/2014/main" id="{637E5466-C079-80AD-6599-779C9131FEF9}"/>
                    </a:ext>
                  </a:extLst>
                </p:cNvPr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椭圆 26">
                <a:extLst>
                  <a:ext uri="{FF2B5EF4-FFF2-40B4-BE49-F238E27FC236}">
                    <a16:creationId xmlns:a16="http://schemas.microsoft.com/office/drawing/2014/main" id="{979ACBC4-9528-981E-EFAE-90420D963ECD}"/>
                  </a:ext>
                </a:extLst>
              </p:cNvPr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1" name="文本框 23">
              <a:extLst>
                <a:ext uri="{FF2B5EF4-FFF2-40B4-BE49-F238E27FC236}">
                  <a16:creationId xmlns:a16="http://schemas.microsoft.com/office/drawing/2014/main" id="{04C98714-3EB7-7686-B34D-42CE01EA8CB7}"/>
                </a:ext>
              </a:extLst>
            </p:cNvPr>
            <p:cNvSpPr txBox="1"/>
            <p:nvPr/>
          </p:nvSpPr>
          <p:spPr>
            <a:xfrm>
              <a:off x="3514455" y="1292811"/>
              <a:ext cx="774241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31">
            <a:extLst>
              <a:ext uri="{FF2B5EF4-FFF2-40B4-BE49-F238E27FC236}">
                <a16:creationId xmlns:a16="http://schemas.microsoft.com/office/drawing/2014/main" id="{44C165EB-80C0-4302-5226-002232321BC7}"/>
              </a:ext>
            </a:extLst>
          </p:cNvPr>
          <p:cNvSpPr txBox="1"/>
          <p:nvPr/>
        </p:nvSpPr>
        <p:spPr>
          <a:xfrm>
            <a:off x="2689354" y="1220790"/>
            <a:ext cx="690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Giới thiệu phương pháp CodeFirst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A87C18-04A6-4AF5-41AF-813FD7997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72" y="2207657"/>
            <a:ext cx="8464501" cy="336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91F26-3BEA-9CD5-DFA0-DEED25E1F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458BF-4289-A480-D7BD-FE4BE95AAB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2651F-4A71-5642-0A0B-3511ED8AA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17">
            <a:extLst>
              <a:ext uri="{FF2B5EF4-FFF2-40B4-BE49-F238E27FC236}">
                <a16:creationId xmlns:a16="http://schemas.microsoft.com/office/drawing/2014/main" id="{C8D35C19-3481-F73D-42B9-A09115B941A0}"/>
              </a:ext>
            </a:extLst>
          </p:cNvPr>
          <p:cNvGrpSpPr/>
          <p:nvPr/>
        </p:nvGrpSpPr>
        <p:grpSpPr>
          <a:xfrm>
            <a:off x="1260717" y="1010513"/>
            <a:ext cx="8616270" cy="1007332"/>
            <a:chOff x="3129129" y="1121776"/>
            <a:chExt cx="5933741" cy="1171624"/>
          </a:xfrm>
        </p:grpSpPr>
        <p:sp>
          <p:nvSpPr>
            <p:cNvPr id="7" name="圆角矩形 18">
              <a:extLst>
                <a:ext uri="{FF2B5EF4-FFF2-40B4-BE49-F238E27FC236}">
                  <a16:creationId xmlns:a16="http://schemas.microsoft.com/office/drawing/2014/main" id="{FFE70B71-131C-0117-6477-B3B07F0A6854}"/>
                </a:ext>
              </a:extLst>
            </p:cNvPr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8" name="圆角矩形 19">
              <a:extLst>
                <a:ext uri="{FF2B5EF4-FFF2-40B4-BE49-F238E27FC236}">
                  <a16:creationId xmlns:a16="http://schemas.microsoft.com/office/drawing/2014/main" id="{FC292A64-8CDF-C04C-6A42-9FA3D009D6D7}"/>
                </a:ext>
              </a:extLst>
            </p:cNvPr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</p:grpSp>
      <p:grpSp>
        <p:nvGrpSpPr>
          <p:cNvPr id="9" name="组合 20">
            <a:extLst>
              <a:ext uri="{FF2B5EF4-FFF2-40B4-BE49-F238E27FC236}">
                <a16:creationId xmlns:a16="http://schemas.microsoft.com/office/drawing/2014/main" id="{D7795D7A-D027-7959-600B-8B3109453A96}"/>
              </a:ext>
            </a:extLst>
          </p:cNvPr>
          <p:cNvGrpSpPr/>
          <p:nvPr/>
        </p:nvGrpSpPr>
        <p:grpSpPr>
          <a:xfrm>
            <a:off x="1475952" y="1024909"/>
            <a:ext cx="1245251" cy="1335588"/>
            <a:chOff x="3150395" y="933507"/>
            <a:chExt cx="1559927" cy="1839452"/>
          </a:xfrm>
        </p:grpSpPr>
        <p:grpSp>
          <p:nvGrpSpPr>
            <p:cNvPr id="10" name="组合 21">
              <a:extLst>
                <a:ext uri="{FF2B5EF4-FFF2-40B4-BE49-F238E27FC236}">
                  <a16:creationId xmlns:a16="http://schemas.microsoft.com/office/drawing/2014/main" id="{DC1F84C4-6781-1258-0674-FDC96B947B3D}"/>
                </a:ext>
              </a:extLst>
            </p:cNvPr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2" name="组合 25">
                <a:extLst>
                  <a:ext uri="{FF2B5EF4-FFF2-40B4-BE49-F238E27FC236}">
                    <a16:creationId xmlns:a16="http://schemas.microsoft.com/office/drawing/2014/main" id="{3045102D-8DAA-4A30-F559-AE40B5A3021D}"/>
                  </a:ext>
                </a:extLst>
              </p:cNvPr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4" name="椭圆 50">
                  <a:extLst>
                    <a:ext uri="{FF2B5EF4-FFF2-40B4-BE49-F238E27FC236}">
                      <a16:creationId xmlns:a16="http://schemas.microsoft.com/office/drawing/2014/main" id="{7EB472A4-A1FF-2529-2D86-BF8CCEF98B88}"/>
                    </a:ext>
                  </a:extLst>
                </p:cNvPr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椭圆 28">
                  <a:extLst>
                    <a:ext uri="{FF2B5EF4-FFF2-40B4-BE49-F238E27FC236}">
                      <a16:creationId xmlns:a16="http://schemas.microsoft.com/office/drawing/2014/main" id="{6ACBE9D3-851C-C099-834F-AF38C56439C4}"/>
                    </a:ext>
                  </a:extLst>
                </p:cNvPr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椭圆 29">
                  <a:extLst>
                    <a:ext uri="{FF2B5EF4-FFF2-40B4-BE49-F238E27FC236}">
                      <a16:creationId xmlns:a16="http://schemas.microsoft.com/office/drawing/2014/main" id="{CD90BBCE-F046-A3B4-5392-9451EA02C84D}"/>
                    </a:ext>
                  </a:extLst>
                </p:cNvPr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椭圆 26">
                <a:extLst>
                  <a:ext uri="{FF2B5EF4-FFF2-40B4-BE49-F238E27FC236}">
                    <a16:creationId xmlns:a16="http://schemas.microsoft.com/office/drawing/2014/main" id="{A41E1770-D246-07E1-3BB9-921ACD6A366E}"/>
                  </a:ext>
                </a:extLst>
              </p:cNvPr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1" name="文本框 23">
              <a:extLst>
                <a:ext uri="{FF2B5EF4-FFF2-40B4-BE49-F238E27FC236}">
                  <a16:creationId xmlns:a16="http://schemas.microsoft.com/office/drawing/2014/main" id="{672855A8-855B-8C9D-248E-97BEEBFDC66C}"/>
                </a:ext>
              </a:extLst>
            </p:cNvPr>
            <p:cNvSpPr txBox="1"/>
            <p:nvPr/>
          </p:nvSpPr>
          <p:spPr>
            <a:xfrm>
              <a:off x="3514455" y="1292811"/>
              <a:ext cx="774241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31">
            <a:extLst>
              <a:ext uri="{FF2B5EF4-FFF2-40B4-BE49-F238E27FC236}">
                <a16:creationId xmlns:a16="http://schemas.microsoft.com/office/drawing/2014/main" id="{A5443A4B-75C8-56D1-7AA8-82C1C5CBF91B}"/>
              </a:ext>
            </a:extLst>
          </p:cNvPr>
          <p:cNvSpPr txBox="1"/>
          <p:nvPr/>
        </p:nvSpPr>
        <p:spPr>
          <a:xfrm>
            <a:off x="2689354" y="1220790"/>
            <a:ext cx="690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Giới thiệu phương pháp CodeFirst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12D533-B19A-914E-5810-2CF4C0474B26}"/>
              </a:ext>
            </a:extLst>
          </p:cNvPr>
          <p:cNvGrpSpPr/>
          <p:nvPr/>
        </p:nvGrpSpPr>
        <p:grpSpPr>
          <a:xfrm>
            <a:off x="2038339" y="2362891"/>
            <a:ext cx="7606025" cy="3809309"/>
            <a:chOff x="2786755" y="2633551"/>
            <a:chExt cx="6792273" cy="32000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DEADA1-8D0C-A035-F9DB-0DFBF21B4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653" y="2633551"/>
              <a:ext cx="6582694" cy="159089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7BA014-3320-9D56-CE49-EB302456C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6755" y="4414209"/>
              <a:ext cx="6792273" cy="1419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974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Office Theme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0B63705-0D70-4399-AD26-AC35318A1B73}" vid="{5336EC19-D2AD-4FDD-9A3B-C1A1B62421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2917</TotalTime>
  <Words>49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#9Slide02 Noi dung dai</vt:lpstr>
      <vt:lpstr>#9Slide02 Tieu de dai</vt:lpstr>
      <vt:lpstr>#9Slide02 Tieu de rat dai 02</vt:lpstr>
      <vt:lpstr>Arial</vt:lpstr>
      <vt:lpstr>Calibri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cp:keywords>9Slide</cp:keywords>
  <dc:description>9Slide.vn</dc:description>
  <cp:lastModifiedBy>Tran Ngoc Tu</cp:lastModifiedBy>
  <cp:revision>260</cp:revision>
  <dcterms:created xsi:type="dcterms:W3CDTF">2020-08-07T13:14:06Z</dcterms:created>
  <dcterms:modified xsi:type="dcterms:W3CDTF">2025-01-04T14:48:31Z</dcterms:modified>
  <cp:category>9Slide.vn</cp:category>
  <cp:contentStatus>9Slide</cp:contentStatus>
</cp:coreProperties>
</file>