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6" roundtripDataSignature="AMtx7mge/bkrMyEgOOOLjvNqpJ0wUMT6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A7D75D0-40B4-4E85-989B-6271F2A647ED}">
  <a:tblStyle styleId="{AA7D75D0-40B4-4E85-989B-6271F2A647E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36"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0"/>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1"/>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1"/>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3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3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3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3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9"/>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3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3.jpg"/><Relationship Id="rId5"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1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1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jpg"/><Relationship Id="rId5" Type="http://schemas.openxmlformats.org/officeDocument/2006/relationships/image" Target="../media/image2.jpg"/><Relationship Id="rId6" Type="http://schemas.openxmlformats.org/officeDocument/2006/relationships/image" Target="../media/image4.jpg"/><Relationship Id="rId7"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4800600" y="17991"/>
            <a:ext cx="4267200" cy="762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KHÓA HỌC ASP.NET MVC</a:t>
            </a:r>
            <a:endParaRPr/>
          </a:p>
          <a:p>
            <a:pPr indent="0" lvl="0" marL="0" marR="0" rtl="0" algn="ctr">
              <a:spcBef>
                <a:spcPts val="0"/>
              </a:spcBef>
              <a:spcAft>
                <a:spcPts val="0"/>
              </a:spcAft>
              <a:buClr>
                <a:srgbClr val="FF0000"/>
              </a:buClr>
              <a:buSzPts val="1200"/>
              <a:buFont typeface="Arial"/>
              <a:buNone/>
            </a:pPr>
            <a:r>
              <a:rPr b="1" i="1" lang="en-US" sz="1200" u="sng" cap="none" strike="noStrike">
                <a:solidFill>
                  <a:srgbClr val="FF0000"/>
                </a:solidFill>
                <a:latin typeface="Arial"/>
                <a:ea typeface="Arial"/>
                <a:cs typeface="Arial"/>
                <a:sym typeface="Arial"/>
              </a:rPr>
              <a:t>Biên soạn:</a:t>
            </a:r>
            <a:r>
              <a:rPr b="1" i="1" lang="en-US" sz="1200" u="none" cap="none" strike="noStrike">
                <a:solidFill>
                  <a:srgbClr val="FF0000"/>
                </a:solidFill>
                <a:latin typeface="Arial"/>
                <a:ea typeface="Arial"/>
                <a:cs typeface="Arial"/>
                <a:sym typeface="Arial"/>
              </a:rPr>
              <a:t> Nguyễn Văn Sỹ</a:t>
            </a:r>
            <a:endParaRPr b="1" i="1" sz="1200" u="none" cap="none" strike="noStrike">
              <a:solidFill>
                <a:srgbClr val="FF0000"/>
              </a:solidFill>
              <a:latin typeface="Arial"/>
              <a:ea typeface="Arial"/>
              <a:cs typeface="Arial"/>
              <a:sym typeface="Arial"/>
            </a:endParaRPr>
          </a:p>
        </p:txBody>
      </p:sp>
      <p:pic>
        <p:nvPicPr>
          <p:cNvPr descr="C:\Users\Admin\Desktop\tải xuống.png" id="85" name="Google Shape;85;p1"/>
          <p:cNvPicPr preferRelativeResize="0"/>
          <p:nvPr/>
        </p:nvPicPr>
        <p:blipFill rotWithShape="1">
          <a:blip r:embed="rId3">
            <a:alphaModFix/>
          </a:blip>
          <a:srcRect b="0" l="0" r="0" t="0"/>
          <a:stretch/>
        </p:blipFill>
        <p:spPr>
          <a:xfrm>
            <a:off x="23734" y="7937"/>
            <a:ext cx="3883433" cy="772054"/>
          </a:xfrm>
          <a:prstGeom prst="rect">
            <a:avLst/>
          </a:prstGeom>
          <a:noFill/>
          <a:ln>
            <a:noFill/>
          </a:ln>
        </p:spPr>
      </p:pic>
      <p:cxnSp>
        <p:nvCxnSpPr>
          <p:cNvPr id="86" name="Google Shape;86;p1"/>
          <p:cNvCxnSpPr/>
          <p:nvPr/>
        </p:nvCxnSpPr>
        <p:spPr>
          <a:xfrm>
            <a:off x="0" y="779991"/>
            <a:ext cx="9144000" cy="0"/>
          </a:xfrm>
          <a:prstGeom prst="straightConnector1">
            <a:avLst/>
          </a:prstGeom>
          <a:noFill/>
          <a:ln cap="flat" cmpd="sng" w="9525">
            <a:solidFill>
              <a:srgbClr val="4A7DBA"/>
            </a:solidFill>
            <a:prstDash val="dot"/>
            <a:round/>
            <a:headEnd len="sm" w="sm" type="none"/>
            <a:tailEnd len="sm" w="sm" type="none"/>
          </a:ln>
        </p:spPr>
      </p:cxnSp>
      <p:sp>
        <p:nvSpPr>
          <p:cNvPr id="87" name="Google Shape;87;p1"/>
          <p:cNvSpPr/>
          <p:nvPr/>
        </p:nvSpPr>
        <p:spPr>
          <a:xfrm>
            <a:off x="3810000" y="3571920"/>
            <a:ext cx="5105400"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000" u="none" cap="none" strike="noStrike">
                <a:solidFill>
                  <a:srgbClr val="FF0000"/>
                </a:solidFill>
                <a:latin typeface="Arial"/>
                <a:ea typeface="Arial"/>
                <a:cs typeface="Arial"/>
                <a:sym typeface="Arial"/>
              </a:rPr>
              <a:t>Bài 8: OOP in C#</a:t>
            </a:r>
            <a:endParaRPr b="1" i="0" sz="4000" u="none" cap="none" strike="noStrike">
              <a:solidFill>
                <a:srgbClr val="FF0000"/>
              </a:solidFill>
              <a:latin typeface="Arial"/>
              <a:ea typeface="Arial"/>
              <a:cs typeface="Arial"/>
              <a:sym typeface="Arial"/>
            </a:endParaRPr>
          </a:p>
          <a:p>
            <a:pPr indent="0" lvl="0" marL="0" marR="0" rtl="0" algn="ctr">
              <a:spcBef>
                <a:spcPts val="0"/>
              </a:spcBef>
              <a:spcAft>
                <a:spcPts val="0"/>
              </a:spcAft>
              <a:buNone/>
            </a:pPr>
            <a:r>
              <a:t/>
            </a:r>
            <a:endParaRPr b="1" i="0" sz="4000" u="none" cap="none" strike="noStrike">
              <a:solidFill>
                <a:srgbClr val="FF0000"/>
              </a:solidFill>
              <a:latin typeface="Arial"/>
              <a:ea typeface="Arial"/>
              <a:cs typeface="Arial"/>
              <a:sym typeface="Arial"/>
            </a:endParaRPr>
          </a:p>
        </p:txBody>
      </p:sp>
      <p:pic>
        <p:nvPicPr>
          <p:cNvPr descr="Related image" id="88" name="Google Shape;88;p1"/>
          <p:cNvPicPr preferRelativeResize="0"/>
          <p:nvPr/>
        </p:nvPicPr>
        <p:blipFill rotWithShape="1">
          <a:blip r:embed="rId4">
            <a:alphaModFix/>
          </a:blip>
          <a:srcRect b="0" l="0" r="0" t="0"/>
          <a:stretch/>
        </p:blipFill>
        <p:spPr>
          <a:xfrm>
            <a:off x="4038600" y="796924"/>
            <a:ext cx="5105400" cy="2552700"/>
          </a:xfrm>
          <a:prstGeom prst="rect">
            <a:avLst/>
          </a:prstGeom>
          <a:noFill/>
          <a:ln>
            <a:noFill/>
          </a:ln>
        </p:spPr>
      </p:pic>
      <p:pic>
        <p:nvPicPr>
          <p:cNvPr id="89" name="Google Shape;89;p1"/>
          <p:cNvPicPr preferRelativeResize="0"/>
          <p:nvPr/>
        </p:nvPicPr>
        <p:blipFill rotWithShape="1">
          <a:blip r:embed="rId5">
            <a:alphaModFix/>
          </a:blip>
          <a:srcRect b="0" l="0" r="0" t="0"/>
          <a:stretch/>
        </p:blipFill>
        <p:spPr>
          <a:xfrm>
            <a:off x="457200" y="2548949"/>
            <a:ext cx="2376443" cy="2376443"/>
          </a:xfrm>
          <a:prstGeom prst="rect">
            <a:avLst/>
          </a:prstGeom>
          <a:noFill/>
          <a:ln>
            <a:noFill/>
          </a:ln>
        </p:spPr>
      </p:pic>
    </p:spTree>
  </p:cSld>
  <p:clrMapOvr>
    <a:masterClrMapping/>
  </p:clrMapOvr>
  <p:transition spd="slow">
    <p:push dir="r"/>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0"/>
          <p:cNvSpPr txBox="1"/>
          <p:nvPr/>
        </p:nvSpPr>
        <p:spPr>
          <a:xfrm>
            <a:off x="4800600" y="17991"/>
            <a:ext cx="4267200" cy="762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KHÓA HỌC ASP.NET MVC</a:t>
            </a:r>
            <a:endParaRPr b="1" sz="2000">
              <a:solidFill>
                <a:srgbClr val="FF0000"/>
              </a:solidFill>
              <a:latin typeface="Arial"/>
              <a:ea typeface="Arial"/>
              <a:cs typeface="Arial"/>
              <a:sym typeface="Arial"/>
            </a:endParaRPr>
          </a:p>
          <a:p>
            <a:pPr indent="0" lvl="0" marL="0" marR="0" rtl="0" algn="ctr">
              <a:spcBef>
                <a:spcPts val="0"/>
              </a:spcBef>
              <a:spcAft>
                <a:spcPts val="0"/>
              </a:spcAft>
              <a:buClr>
                <a:srgbClr val="FF0000"/>
              </a:buClr>
              <a:buSzPts val="1200"/>
              <a:buFont typeface="Arial"/>
              <a:buNone/>
            </a:pPr>
            <a:r>
              <a:rPr b="1" i="1" lang="en-US" sz="1200" u="sng">
                <a:solidFill>
                  <a:srgbClr val="FF0000"/>
                </a:solidFill>
                <a:latin typeface="Arial"/>
                <a:ea typeface="Arial"/>
                <a:cs typeface="Arial"/>
                <a:sym typeface="Arial"/>
              </a:rPr>
              <a:t>Biên soạn:</a:t>
            </a:r>
            <a:r>
              <a:rPr b="1" i="1" lang="en-US" sz="1200">
                <a:solidFill>
                  <a:srgbClr val="FF0000"/>
                </a:solidFill>
                <a:latin typeface="Arial"/>
                <a:ea typeface="Arial"/>
                <a:cs typeface="Arial"/>
                <a:sym typeface="Arial"/>
              </a:rPr>
              <a:t> Nguyễn Văn Sỹ</a:t>
            </a:r>
            <a:endParaRPr b="1" i="1" sz="1200">
              <a:solidFill>
                <a:srgbClr val="FF0000"/>
              </a:solidFill>
              <a:latin typeface="Arial"/>
              <a:ea typeface="Arial"/>
              <a:cs typeface="Arial"/>
              <a:sym typeface="Arial"/>
            </a:endParaRPr>
          </a:p>
        </p:txBody>
      </p:sp>
      <p:pic>
        <p:nvPicPr>
          <p:cNvPr descr="C:\Users\Admin\Desktop\tải xuống.png" id="186" name="Google Shape;186;p10"/>
          <p:cNvPicPr preferRelativeResize="0"/>
          <p:nvPr/>
        </p:nvPicPr>
        <p:blipFill rotWithShape="1">
          <a:blip r:embed="rId3">
            <a:alphaModFix/>
          </a:blip>
          <a:srcRect b="0" l="0" r="0" t="0"/>
          <a:stretch/>
        </p:blipFill>
        <p:spPr>
          <a:xfrm>
            <a:off x="23734" y="7937"/>
            <a:ext cx="3883433" cy="772054"/>
          </a:xfrm>
          <a:prstGeom prst="rect">
            <a:avLst/>
          </a:prstGeom>
          <a:noFill/>
          <a:ln>
            <a:noFill/>
          </a:ln>
        </p:spPr>
      </p:pic>
      <p:cxnSp>
        <p:nvCxnSpPr>
          <p:cNvPr id="187" name="Google Shape;187;p10"/>
          <p:cNvCxnSpPr/>
          <p:nvPr/>
        </p:nvCxnSpPr>
        <p:spPr>
          <a:xfrm>
            <a:off x="0" y="779991"/>
            <a:ext cx="9144000" cy="0"/>
          </a:xfrm>
          <a:prstGeom prst="straightConnector1">
            <a:avLst/>
          </a:prstGeom>
          <a:noFill/>
          <a:ln cap="flat" cmpd="sng" w="9525">
            <a:solidFill>
              <a:srgbClr val="4A7DBA"/>
            </a:solidFill>
            <a:prstDash val="dot"/>
            <a:round/>
            <a:headEnd len="sm" w="sm" type="none"/>
            <a:tailEnd len="sm" w="sm" type="none"/>
          </a:ln>
        </p:spPr>
      </p:cxnSp>
      <p:sp>
        <p:nvSpPr>
          <p:cNvPr id="188" name="Google Shape;188;p10"/>
          <p:cNvSpPr/>
          <p:nvPr/>
        </p:nvSpPr>
        <p:spPr>
          <a:xfrm>
            <a:off x="6800" y="800926"/>
            <a:ext cx="9137199" cy="73866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800">
                <a:solidFill>
                  <a:srgbClr val="FF0000"/>
                </a:solidFill>
                <a:latin typeface="Arial"/>
                <a:ea typeface="Arial"/>
                <a:cs typeface="Arial"/>
                <a:sym typeface="Arial"/>
              </a:rPr>
              <a:t>I. Partial Classes</a:t>
            </a:r>
            <a:endParaRPr/>
          </a:p>
        </p:txBody>
      </p:sp>
      <p:sp>
        <p:nvSpPr>
          <p:cNvPr id="189" name="Google Shape;189;p10"/>
          <p:cNvSpPr txBox="1"/>
          <p:nvPr/>
        </p:nvSpPr>
        <p:spPr>
          <a:xfrm>
            <a:off x="304800" y="1676400"/>
            <a:ext cx="8382000" cy="4953000"/>
          </a:xfrm>
          <a:prstGeom prst="rect">
            <a:avLst/>
          </a:prstGeom>
          <a:noFill/>
          <a:ln>
            <a:noFill/>
          </a:ln>
        </p:spPr>
        <p:txBody>
          <a:bodyPr anchorCtr="0" anchor="t" bIns="45700" lIns="91425" spcFirstLastPara="1" rIns="91425" wrap="square" tIns="45700">
            <a:normAutofit/>
          </a:bodyPr>
          <a:lstStyle/>
          <a:p>
            <a:pPr indent="0" lvl="1" marL="457200" marR="0" rtl="0" algn="l">
              <a:spcBef>
                <a:spcPts val="0"/>
              </a:spcBef>
              <a:spcAft>
                <a:spcPts val="0"/>
              </a:spcAft>
              <a:buClr>
                <a:srgbClr val="888888"/>
              </a:buClr>
              <a:buSzPts val="2800"/>
              <a:buFont typeface="Arial"/>
              <a:buNone/>
            </a:pPr>
            <a:r>
              <a:t/>
            </a:r>
            <a:endParaRPr b="1" i="0" sz="2800" u="none" cap="none" strike="noStrike">
              <a:solidFill>
                <a:srgbClr val="FF0000"/>
              </a:solidFill>
              <a:latin typeface="Arial"/>
              <a:ea typeface="Arial"/>
              <a:cs typeface="Arial"/>
              <a:sym typeface="Arial"/>
            </a:endParaRPr>
          </a:p>
          <a:p>
            <a:pPr indent="0" lvl="0" marL="0" marR="0" rtl="0" algn="ctr">
              <a:spcBef>
                <a:spcPts val="640"/>
              </a:spcBef>
              <a:spcAft>
                <a:spcPts val="0"/>
              </a:spcAft>
              <a:buClr>
                <a:srgbClr val="888888"/>
              </a:buClr>
              <a:buSzPts val="3200"/>
              <a:buFont typeface="Arial"/>
              <a:buNone/>
            </a:pPr>
            <a:r>
              <a:t/>
            </a:r>
            <a:endParaRPr sz="3200">
              <a:solidFill>
                <a:srgbClr val="888888"/>
              </a:solidFill>
              <a:latin typeface="Calibri"/>
              <a:ea typeface="Calibri"/>
              <a:cs typeface="Calibri"/>
              <a:sym typeface="Calibri"/>
            </a:endParaRPr>
          </a:p>
        </p:txBody>
      </p:sp>
      <p:sp>
        <p:nvSpPr>
          <p:cNvPr id="190" name="Google Shape;190;p10"/>
          <p:cNvSpPr txBox="1"/>
          <p:nvPr>
            <p:ph idx="1" type="body"/>
          </p:nvPr>
        </p:nvSpPr>
        <p:spPr>
          <a:xfrm>
            <a:off x="304800" y="1600200"/>
            <a:ext cx="8382000" cy="49530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sz="2000"/>
              <a:t>Một lớp có thể nằm ở nhiều file .cs bằng cách sử dụng từ khoá  partial</a:t>
            </a:r>
            <a:endParaRPr/>
          </a:p>
          <a:p>
            <a:pPr indent="-234950" lvl="0" marL="342900" rtl="0" algn="l">
              <a:spcBef>
                <a:spcPts val="340"/>
              </a:spcBef>
              <a:spcAft>
                <a:spcPts val="0"/>
              </a:spcAft>
              <a:buClr>
                <a:schemeClr val="dk1"/>
              </a:buClr>
              <a:buSzPct val="100000"/>
              <a:buNone/>
            </a:pPr>
            <a:r>
              <a:t/>
            </a:r>
            <a:endParaRPr sz="2000"/>
          </a:p>
          <a:p>
            <a:pPr indent="0" lvl="2" marL="800100" rtl="0" algn="l">
              <a:spcBef>
                <a:spcPts val="306"/>
              </a:spcBef>
              <a:spcAft>
                <a:spcPts val="0"/>
              </a:spcAft>
              <a:buClr>
                <a:srgbClr val="366092"/>
              </a:buClr>
              <a:buSzPct val="100000"/>
              <a:buNone/>
            </a:pPr>
            <a:r>
              <a:rPr lang="en-US" sz="1800">
                <a:solidFill>
                  <a:srgbClr val="366092"/>
                </a:solidFill>
                <a:latin typeface="Times New Roman"/>
                <a:ea typeface="Times New Roman"/>
                <a:cs typeface="Times New Roman"/>
                <a:sym typeface="Times New Roman"/>
              </a:rPr>
              <a:t>// nằm trong PartialClassFile1.cs</a:t>
            </a:r>
            <a:endParaRPr sz="1800">
              <a:solidFill>
                <a:srgbClr val="366092"/>
              </a:solidFill>
              <a:latin typeface="Times New Roman"/>
              <a:ea typeface="Times New Roman"/>
              <a:cs typeface="Times New Roman"/>
              <a:sym typeface="Times New Roman"/>
            </a:endParaRPr>
          </a:p>
          <a:p>
            <a:pPr indent="0" lvl="2" marL="800100" rtl="0" algn="l">
              <a:spcBef>
                <a:spcPts val="306"/>
              </a:spcBef>
              <a:spcAft>
                <a:spcPts val="0"/>
              </a:spcAft>
              <a:buClr>
                <a:srgbClr val="366092"/>
              </a:buClr>
              <a:buSzPct val="100000"/>
              <a:buNone/>
            </a:pPr>
            <a:r>
              <a:rPr lang="en-US" sz="1800">
                <a:solidFill>
                  <a:srgbClr val="366092"/>
                </a:solidFill>
                <a:latin typeface="Times New Roman"/>
                <a:ea typeface="Times New Roman"/>
                <a:cs typeface="Times New Roman"/>
                <a:sym typeface="Times New Roman"/>
              </a:rPr>
              <a:t>public partial class MyPartialClass</a:t>
            </a:r>
            <a:endParaRPr sz="1800">
              <a:solidFill>
                <a:srgbClr val="366092"/>
              </a:solidFill>
              <a:latin typeface="Times New Roman"/>
              <a:ea typeface="Times New Roman"/>
              <a:cs typeface="Times New Roman"/>
              <a:sym typeface="Times New Roman"/>
            </a:endParaRPr>
          </a:p>
          <a:p>
            <a:pPr indent="0" lvl="2" marL="800100" rtl="0" algn="l">
              <a:spcBef>
                <a:spcPts val="306"/>
              </a:spcBef>
              <a:spcAft>
                <a:spcPts val="0"/>
              </a:spcAft>
              <a:buClr>
                <a:srgbClr val="366092"/>
              </a:buClr>
              <a:buSzPct val="100000"/>
              <a:buNone/>
            </a:pPr>
            <a:r>
              <a:rPr lang="en-US" sz="1800">
                <a:solidFill>
                  <a:srgbClr val="366092"/>
                </a:solidFill>
                <a:latin typeface="Times New Roman"/>
                <a:ea typeface="Times New Roman"/>
                <a:cs typeface="Times New Roman"/>
                <a:sym typeface="Times New Roman"/>
              </a:rPr>
              <a:t>{</a:t>
            </a:r>
            <a:endParaRPr/>
          </a:p>
          <a:p>
            <a:pPr indent="0" lvl="2" marL="800100" rtl="0" algn="l">
              <a:spcBef>
                <a:spcPts val="306"/>
              </a:spcBef>
              <a:spcAft>
                <a:spcPts val="0"/>
              </a:spcAft>
              <a:buClr>
                <a:srgbClr val="366092"/>
              </a:buClr>
              <a:buSzPct val="100000"/>
              <a:buNone/>
            </a:pPr>
            <a:r>
              <a:rPr lang="en-US" sz="1800">
                <a:solidFill>
                  <a:srgbClr val="366092"/>
                </a:solidFill>
                <a:latin typeface="Times New Roman"/>
                <a:ea typeface="Times New Roman"/>
                <a:cs typeface="Times New Roman"/>
                <a:sym typeface="Times New Roman"/>
              </a:rPr>
              <a:t>    public MyPartialClass()</a:t>
            </a:r>
            <a:endParaRPr/>
          </a:p>
          <a:p>
            <a:pPr indent="0" lvl="2" marL="800100" rtl="0" algn="l">
              <a:spcBef>
                <a:spcPts val="306"/>
              </a:spcBef>
              <a:spcAft>
                <a:spcPts val="0"/>
              </a:spcAft>
              <a:buClr>
                <a:srgbClr val="366092"/>
              </a:buClr>
              <a:buSzPct val="100000"/>
              <a:buNone/>
            </a:pPr>
            <a:r>
              <a:rPr lang="en-US" sz="1800">
                <a:solidFill>
                  <a:srgbClr val="366092"/>
                </a:solidFill>
                <a:latin typeface="Times New Roman"/>
                <a:ea typeface="Times New Roman"/>
                <a:cs typeface="Times New Roman"/>
                <a:sym typeface="Times New Roman"/>
              </a:rPr>
              <a:t>    {</a:t>
            </a:r>
            <a:endParaRPr/>
          </a:p>
          <a:p>
            <a:pPr indent="0" lvl="2" marL="800100" rtl="0" algn="l">
              <a:spcBef>
                <a:spcPts val="306"/>
              </a:spcBef>
              <a:spcAft>
                <a:spcPts val="0"/>
              </a:spcAft>
              <a:buClr>
                <a:srgbClr val="366092"/>
              </a:buClr>
              <a:buSzPct val="100000"/>
              <a:buNone/>
            </a:pPr>
            <a:r>
              <a:rPr lang="en-US" sz="1800">
                <a:solidFill>
                  <a:srgbClr val="366092"/>
                </a:solidFill>
                <a:latin typeface="Times New Roman"/>
                <a:ea typeface="Times New Roman"/>
                <a:cs typeface="Times New Roman"/>
                <a:sym typeface="Times New Roman"/>
              </a:rPr>
              <a:t>    }</a:t>
            </a:r>
            <a:endParaRPr sz="1800">
              <a:solidFill>
                <a:srgbClr val="366092"/>
              </a:solidFill>
              <a:latin typeface="Times New Roman"/>
              <a:ea typeface="Times New Roman"/>
              <a:cs typeface="Times New Roman"/>
              <a:sym typeface="Times New Roman"/>
            </a:endParaRPr>
          </a:p>
          <a:p>
            <a:pPr indent="0" lvl="2" marL="800100" rtl="0" algn="l">
              <a:spcBef>
                <a:spcPts val="306"/>
              </a:spcBef>
              <a:spcAft>
                <a:spcPts val="0"/>
              </a:spcAft>
              <a:buClr>
                <a:srgbClr val="366092"/>
              </a:buClr>
              <a:buSzPct val="100000"/>
              <a:buNone/>
            </a:pPr>
            <a:r>
              <a:rPr lang="en-US" sz="1800">
                <a:solidFill>
                  <a:srgbClr val="366092"/>
                </a:solidFill>
                <a:latin typeface="Times New Roman"/>
                <a:ea typeface="Times New Roman"/>
                <a:cs typeface="Times New Roman"/>
                <a:sym typeface="Times New Roman"/>
              </a:rPr>
              <a:t>    public void Method1(int val)</a:t>
            </a:r>
            <a:endParaRPr/>
          </a:p>
          <a:p>
            <a:pPr indent="0" lvl="2" marL="800100" rtl="0" algn="l">
              <a:spcBef>
                <a:spcPts val="306"/>
              </a:spcBef>
              <a:spcAft>
                <a:spcPts val="0"/>
              </a:spcAft>
              <a:buClr>
                <a:srgbClr val="366092"/>
              </a:buClr>
              <a:buSzPct val="100000"/>
              <a:buNone/>
            </a:pPr>
            <a:r>
              <a:rPr lang="en-US" sz="1800">
                <a:solidFill>
                  <a:srgbClr val="366092"/>
                </a:solidFill>
                <a:latin typeface="Times New Roman"/>
                <a:ea typeface="Times New Roman"/>
                <a:cs typeface="Times New Roman"/>
                <a:sym typeface="Times New Roman"/>
              </a:rPr>
              <a:t>    {</a:t>
            </a:r>
            <a:endParaRPr/>
          </a:p>
          <a:p>
            <a:pPr indent="0" lvl="2" marL="800100" rtl="0" algn="l">
              <a:spcBef>
                <a:spcPts val="306"/>
              </a:spcBef>
              <a:spcAft>
                <a:spcPts val="0"/>
              </a:spcAft>
              <a:buClr>
                <a:srgbClr val="366092"/>
              </a:buClr>
              <a:buSzPct val="100000"/>
              <a:buNone/>
            </a:pPr>
            <a:r>
              <a:rPr lang="en-US" sz="1800">
                <a:solidFill>
                  <a:srgbClr val="366092"/>
                </a:solidFill>
                <a:latin typeface="Times New Roman"/>
                <a:ea typeface="Times New Roman"/>
                <a:cs typeface="Times New Roman"/>
                <a:sym typeface="Times New Roman"/>
              </a:rPr>
              <a:t>        Console.WriteLine(val);</a:t>
            </a:r>
            <a:endParaRPr/>
          </a:p>
          <a:p>
            <a:pPr indent="0" lvl="2" marL="800100" rtl="0" algn="l">
              <a:spcBef>
                <a:spcPts val="306"/>
              </a:spcBef>
              <a:spcAft>
                <a:spcPts val="0"/>
              </a:spcAft>
              <a:buClr>
                <a:srgbClr val="366092"/>
              </a:buClr>
              <a:buSzPct val="100000"/>
              <a:buNone/>
            </a:pPr>
            <a:r>
              <a:rPr lang="en-US" sz="1800">
                <a:solidFill>
                  <a:srgbClr val="366092"/>
                </a:solidFill>
                <a:latin typeface="Times New Roman"/>
                <a:ea typeface="Times New Roman"/>
                <a:cs typeface="Times New Roman"/>
                <a:sym typeface="Times New Roman"/>
              </a:rPr>
              <a:t>    }</a:t>
            </a:r>
            <a:endParaRPr/>
          </a:p>
          <a:p>
            <a:pPr indent="0" lvl="2" marL="800100" rtl="0" algn="l">
              <a:spcBef>
                <a:spcPts val="306"/>
              </a:spcBef>
              <a:spcAft>
                <a:spcPts val="0"/>
              </a:spcAft>
              <a:buClr>
                <a:srgbClr val="366092"/>
              </a:buClr>
              <a:buSzPct val="100000"/>
              <a:buNone/>
            </a:pPr>
            <a:r>
              <a:rPr lang="en-US" sz="1800">
                <a:solidFill>
                  <a:srgbClr val="366092"/>
                </a:solidFill>
                <a:latin typeface="Times New Roman"/>
                <a:ea typeface="Times New Roman"/>
                <a:cs typeface="Times New Roman"/>
                <a:sym typeface="Times New Roman"/>
              </a:rPr>
              <a:t>}</a:t>
            </a:r>
            <a:endParaRPr/>
          </a:p>
          <a:p>
            <a:pPr indent="0" lvl="2" marL="800100" rtl="0" algn="l">
              <a:spcBef>
                <a:spcPts val="306"/>
              </a:spcBef>
              <a:spcAft>
                <a:spcPts val="0"/>
              </a:spcAft>
              <a:buClr>
                <a:srgbClr val="366092"/>
              </a:buClr>
              <a:buSzPct val="100000"/>
              <a:buNone/>
            </a:pPr>
            <a:r>
              <a:rPr lang="en-US" sz="1800">
                <a:solidFill>
                  <a:srgbClr val="366092"/>
                </a:solidFill>
                <a:latin typeface="Times New Roman"/>
                <a:ea typeface="Times New Roman"/>
                <a:cs typeface="Times New Roman"/>
                <a:sym typeface="Times New Roman"/>
              </a:rPr>
              <a:t>// nằm trong PartialClassFile2.cs</a:t>
            </a:r>
            <a:endParaRPr sz="1800">
              <a:solidFill>
                <a:srgbClr val="366092"/>
              </a:solidFill>
              <a:latin typeface="Times New Roman"/>
              <a:ea typeface="Times New Roman"/>
              <a:cs typeface="Times New Roman"/>
              <a:sym typeface="Times New Roman"/>
            </a:endParaRPr>
          </a:p>
          <a:p>
            <a:pPr indent="0" lvl="2" marL="800100" rtl="0" algn="l">
              <a:spcBef>
                <a:spcPts val="306"/>
              </a:spcBef>
              <a:spcAft>
                <a:spcPts val="0"/>
              </a:spcAft>
              <a:buClr>
                <a:srgbClr val="366092"/>
              </a:buClr>
              <a:buSzPct val="100000"/>
              <a:buNone/>
            </a:pPr>
            <a:r>
              <a:rPr lang="en-US" sz="1800">
                <a:solidFill>
                  <a:srgbClr val="366092"/>
                </a:solidFill>
                <a:latin typeface="Times New Roman"/>
                <a:ea typeface="Times New Roman"/>
                <a:cs typeface="Times New Roman"/>
                <a:sym typeface="Times New Roman"/>
              </a:rPr>
              <a:t>public partial class MyPartialClass</a:t>
            </a:r>
            <a:endParaRPr sz="1800">
              <a:solidFill>
                <a:srgbClr val="366092"/>
              </a:solidFill>
              <a:latin typeface="Times New Roman"/>
              <a:ea typeface="Times New Roman"/>
              <a:cs typeface="Times New Roman"/>
              <a:sym typeface="Times New Roman"/>
            </a:endParaRPr>
          </a:p>
          <a:p>
            <a:pPr indent="0" lvl="2" marL="800100" rtl="0" algn="l">
              <a:spcBef>
                <a:spcPts val="306"/>
              </a:spcBef>
              <a:spcAft>
                <a:spcPts val="0"/>
              </a:spcAft>
              <a:buClr>
                <a:srgbClr val="366092"/>
              </a:buClr>
              <a:buSzPct val="100000"/>
              <a:buNone/>
            </a:pPr>
            <a:r>
              <a:rPr lang="en-US" sz="1800">
                <a:solidFill>
                  <a:srgbClr val="366092"/>
                </a:solidFill>
                <a:latin typeface="Times New Roman"/>
                <a:ea typeface="Times New Roman"/>
                <a:cs typeface="Times New Roman"/>
                <a:sym typeface="Times New Roman"/>
              </a:rPr>
              <a:t>{</a:t>
            </a:r>
            <a:endParaRPr/>
          </a:p>
          <a:p>
            <a:pPr indent="0" lvl="2" marL="800100" rtl="0" algn="l">
              <a:spcBef>
                <a:spcPts val="306"/>
              </a:spcBef>
              <a:spcAft>
                <a:spcPts val="0"/>
              </a:spcAft>
              <a:buClr>
                <a:srgbClr val="366092"/>
              </a:buClr>
              <a:buSzPct val="100000"/>
              <a:buNone/>
            </a:pPr>
            <a:r>
              <a:rPr lang="en-US" sz="1800">
                <a:solidFill>
                  <a:srgbClr val="366092"/>
                </a:solidFill>
                <a:latin typeface="Times New Roman"/>
                <a:ea typeface="Times New Roman"/>
                <a:cs typeface="Times New Roman"/>
                <a:sym typeface="Times New Roman"/>
              </a:rPr>
              <a:t>    public void Method2(int val)</a:t>
            </a:r>
            <a:endParaRPr/>
          </a:p>
          <a:p>
            <a:pPr indent="0" lvl="2" marL="800100" rtl="0" algn="l">
              <a:spcBef>
                <a:spcPts val="306"/>
              </a:spcBef>
              <a:spcAft>
                <a:spcPts val="0"/>
              </a:spcAft>
              <a:buClr>
                <a:srgbClr val="366092"/>
              </a:buClr>
              <a:buSzPct val="100000"/>
              <a:buNone/>
            </a:pPr>
            <a:r>
              <a:rPr lang="en-US" sz="1800">
                <a:solidFill>
                  <a:srgbClr val="366092"/>
                </a:solidFill>
                <a:latin typeface="Times New Roman"/>
                <a:ea typeface="Times New Roman"/>
                <a:cs typeface="Times New Roman"/>
                <a:sym typeface="Times New Roman"/>
              </a:rPr>
              <a:t>    {</a:t>
            </a:r>
            <a:endParaRPr/>
          </a:p>
          <a:p>
            <a:pPr indent="0" lvl="2" marL="800100" rtl="0" algn="l">
              <a:spcBef>
                <a:spcPts val="306"/>
              </a:spcBef>
              <a:spcAft>
                <a:spcPts val="0"/>
              </a:spcAft>
              <a:buClr>
                <a:srgbClr val="366092"/>
              </a:buClr>
              <a:buSzPct val="100000"/>
              <a:buNone/>
            </a:pPr>
            <a:r>
              <a:rPr lang="en-US" sz="1800">
                <a:solidFill>
                  <a:srgbClr val="366092"/>
                </a:solidFill>
                <a:latin typeface="Times New Roman"/>
                <a:ea typeface="Times New Roman"/>
                <a:cs typeface="Times New Roman"/>
                <a:sym typeface="Times New Roman"/>
              </a:rPr>
              <a:t>        Console.WriteLine(val);</a:t>
            </a:r>
            <a:endParaRPr/>
          </a:p>
          <a:p>
            <a:pPr indent="0" lvl="2" marL="800100" rtl="0" algn="l">
              <a:spcBef>
                <a:spcPts val="306"/>
              </a:spcBef>
              <a:spcAft>
                <a:spcPts val="0"/>
              </a:spcAft>
              <a:buClr>
                <a:srgbClr val="366092"/>
              </a:buClr>
              <a:buSzPct val="100000"/>
              <a:buNone/>
            </a:pPr>
            <a:r>
              <a:rPr lang="en-US" sz="1800">
                <a:solidFill>
                  <a:srgbClr val="366092"/>
                </a:solidFill>
                <a:latin typeface="Times New Roman"/>
                <a:ea typeface="Times New Roman"/>
                <a:cs typeface="Times New Roman"/>
                <a:sym typeface="Times New Roman"/>
              </a:rPr>
              <a:t>    }</a:t>
            </a:r>
            <a:endParaRPr/>
          </a:p>
          <a:p>
            <a:pPr indent="0" lvl="2" marL="800100" rtl="0" algn="l">
              <a:spcBef>
                <a:spcPts val="306"/>
              </a:spcBef>
              <a:spcAft>
                <a:spcPts val="0"/>
              </a:spcAft>
              <a:buClr>
                <a:srgbClr val="366092"/>
              </a:buClr>
              <a:buSzPct val="100000"/>
              <a:buNone/>
            </a:pPr>
            <a:r>
              <a:rPr lang="en-US" sz="1800">
                <a:solidFill>
                  <a:srgbClr val="366092"/>
                </a:solidFill>
                <a:latin typeface="Times New Roman"/>
                <a:ea typeface="Times New Roman"/>
                <a:cs typeface="Times New Roman"/>
                <a:sym typeface="Times New Roman"/>
              </a:rPr>
              <a:t>}</a:t>
            </a:r>
            <a:endParaRPr/>
          </a:p>
        </p:txBody>
      </p:sp>
    </p:spTree>
  </p:cSld>
  <p:clrMapOvr>
    <a:masterClrMapping/>
  </p:clrMapOvr>
  <p:transition spd="slow">
    <p:push dir="r"/>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1"/>
          <p:cNvSpPr txBox="1"/>
          <p:nvPr/>
        </p:nvSpPr>
        <p:spPr>
          <a:xfrm>
            <a:off x="4800600" y="17991"/>
            <a:ext cx="4267200" cy="762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KHÓA HỌC ASP.NET MVC</a:t>
            </a:r>
            <a:endParaRPr b="1" sz="2000">
              <a:solidFill>
                <a:srgbClr val="FF0000"/>
              </a:solidFill>
              <a:latin typeface="Arial"/>
              <a:ea typeface="Arial"/>
              <a:cs typeface="Arial"/>
              <a:sym typeface="Arial"/>
            </a:endParaRPr>
          </a:p>
          <a:p>
            <a:pPr indent="0" lvl="0" marL="0" marR="0" rtl="0" algn="ctr">
              <a:spcBef>
                <a:spcPts val="0"/>
              </a:spcBef>
              <a:spcAft>
                <a:spcPts val="0"/>
              </a:spcAft>
              <a:buClr>
                <a:srgbClr val="FF0000"/>
              </a:buClr>
              <a:buSzPts val="1200"/>
              <a:buFont typeface="Arial"/>
              <a:buNone/>
            </a:pPr>
            <a:r>
              <a:rPr b="1" i="1" lang="en-US" sz="1200" u="sng">
                <a:solidFill>
                  <a:srgbClr val="FF0000"/>
                </a:solidFill>
                <a:latin typeface="Arial"/>
                <a:ea typeface="Arial"/>
                <a:cs typeface="Arial"/>
                <a:sym typeface="Arial"/>
              </a:rPr>
              <a:t>Biên soạn:</a:t>
            </a:r>
            <a:r>
              <a:rPr b="1" i="1" lang="en-US" sz="1200">
                <a:solidFill>
                  <a:srgbClr val="FF0000"/>
                </a:solidFill>
                <a:latin typeface="Arial"/>
                <a:ea typeface="Arial"/>
                <a:cs typeface="Arial"/>
                <a:sym typeface="Arial"/>
              </a:rPr>
              <a:t> Nguyễn Văn Sỹ</a:t>
            </a:r>
            <a:endParaRPr b="1" i="1" sz="1200">
              <a:solidFill>
                <a:srgbClr val="FF0000"/>
              </a:solidFill>
              <a:latin typeface="Arial"/>
              <a:ea typeface="Arial"/>
              <a:cs typeface="Arial"/>
              <a:sym typeface="Arial"/>
            </a:endParaRPr>
          </a:p>
        </p:txBody>
      </p:sp>
      <p:pic>
        <p:nvPicPr>
          <p:cNvPr descr="C:\Users\Admin\Desktop\tải xuống.png" id="196" name="Google Shape;196;p11"/>
          <p:cNvPicPr preferRelativeResize="0"/>
          <p:nvPr/>
        </p:nvPicPr>
        <p:blipFill rotWithShape="1">
          <a:blip r:embed="rId3">
            <a:alphaModFix/>
          </a:blip>
          <a:srcRect b="0" l="0" r="0" t="0"/>
          <a:stretch/>
        </p:blipFill>
        <p:spPr>
          <a:xfrm>
            <a:off x="23734" y="7937"/>
            <a:ext cx="3883433" cy="772054"/>
          </a:xfrm>
          <a:prstGeom prst="rect">
            <a:avLst/>
          </a:prstGeom>
          <a:noFill/>
          <a:ln>
            <a:noFill/>
          </a:ln>
        </p:spPr>
      </p:pic>
      <p:cxnSp>
        <p:nvCxnSpPr>
          <p:cNvPr id="197" name="Google Shape;197;p11"/>
          <p:cNvCxnSpPr/>
          <p:nvPr/>
        </p:nvCxnSpPr>
        <p:spPr>
          <a:xfrm>
            <a:off x="0" y="779991"/>
            <a:ext cx="9144000" cy="0"/>
          </a:xfrm>
          <a:prstGeom prst="straightConnector1">
            <a:avLst/>
          </a:prstGeom>
          <a:noFill/>
          <a:ln cap="flat" cmpd="sng" w="9525">
            <a:solidFill>
              <a:srgbClr val="4A7DBA"/>
            </a:solidFill>
            <a:prstDash val="dot"/>
            <a:round/>
            <a:headEnd len="sm" w="sm" type="none"/>
            <a:tailEnd len="sm" w="sm" type="none"/>
          </a:ln>
        </p:spPr>
      </p:cxnSp>
      <p:sp>
        <p:nvSpPr>
          <p:cNvPr id="198" name="Google Shape;198;p11"/>
          <p:cNvSpPr/>
          <p:nvPr/>
        </p:nvSpPr>
        <p:spPr>
          <a:xfrm>
            <a:off x="6800" y="800926"/>
            <a:ext cx="9137199" cy="73866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800">
                <a:solidFill>
                  <a:srgbClr val="FF0000"/>
                </a:solidFill>
                <a:latin typeface="Arial"/>
                <a:ea typeface="Arial"/>
                <a:cs typeface="Arial"/>
                <a:sym typeface="Arial"/>
              </a:rPr>
              <a:t>I. Nested Classes</a:t>
            </a:r>
            <a:endParaRPr/>
          </a:p>
        </p:txBody>
      </p:sp>
      <p:sp>
        <p:nvSpPr>
          <p:cNvPr id="199" name="Google Shape;199;p11"/>
          <p:cNvSpPr txBox="1"/>
          <p:nvPr/>
        </p:nvSpPr>
        <p:spPr>
          <a:xfrm>
            <a:off x="304800" y="1676400"/>
            <a:ext cx="8382000" cy="4953000"/>
          </a:xfrm>
          <a:prstGeom prst="rect">
            <a:avLst/>
          </a:prstGeom>
          <a:noFill/>
          <a:ln>
            <a:noFill/>
          </a:ln>
        </p:spPr>
        <p:txBody>
          <a:bodyPr anchorCtr="0" anchor="t" bIns="45700" lIns="91425" spcFirstLastPara="1" rIns="91425" wrap="square" tIns="45700">
            <a:normAutofit/>
          </a:bodyPr>
          <a:lstStyle/>
          <a:p>
            <a:pPr indent="0" lvl="1" marL="457200" marR="0" rtl="0" algn="l">
              <a:spcBef>
                <a:spcPts val="0"/>
              </a:spcBef>
              <a:spcAft>
                <a:spcPts val="0"/>
              </a:spcAft>
              <a:buClr>
                <a:srgbClr val="888888"/>
              </a:buClr>
              <a:buSzPts val="2800"/>
              <a:buFont typeface="Arial"/>
              <a:buNone/>
            </a:pPr>
            <a:r>
              <a:t/>
            </a:r>
            <a:endParaRPr b="1" i="0" sz="2800" u="none" cap="none" strike="noStrike">
              <a:solidFill>
                <a:srgbClr val="FF0000"/>
              </a:solidFill>
              <a:latin typeface="Arial"/>
              <a:ea typeface="Arial"/>
              <a:cs typeface="Arial"/>
              <a:sym typeface="Arial"/>
            </a:endParaRPr>
          </a:p>
          <a:p>
            <a:pPr indent="0" lvl="0" marL="0" marR="0" rtl="0" algn="ctr">
              <a:spcBef>
                <a:spcPts val="640"/>
              </a:spcBef>
              <a:spcAft>
                <a:spcPts val="0"/>
              </a:spcAft>
              <a:buClr>
                <a:srgbClr val="888888"/>
              </a:buClr>
              <a:buSzPts val="3200"/>
              <a:buFont typeface="Arial"/>
              <a:buNone/>
            </a:pPr>
            <a:r>
              <a:t/>
            </a:r>
            <a:endParaRPr sz="3200">
              <a:solidFill>
                <a:srgbClr val="888888"/>
              </a:solidFill>
              <a:latin typeface="Calibri"/>
              <a:ea typeface="Calibri"/>
              <a:cs typeface="Calibri"/>
              <a:sym typeface="Calibri"/>
            </a:endParaRPr>
          </a:p>
        </p:txBody>
      </p:sp>
      <p:sp>
        <p:nvSpPr>
          <p:cNvPr id="200" name="Google Shape;200;p11"/>
          <p:cNvSpPr txBox="1"/>
          <p:nvPr>
            <p:ph idx="1" type="body"/>
          </p:nvPr>
        </p:nvSpPr>
        <p:spPr>
          <a:xfrm>
            <a:off x="304800" y="1600200"/>
            <a:ext cx="83820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latin typeface="Times New Roman"/>
                <a:ea typeface="Times New Roman"/>
                <a:cs typeface="Times New Roman"/>
                <a:sym typeface="Times New Roman"/>
              </a:rPr>
              <a:t>Một lớp được định nghĩa trong một lớp khác được gọi là Nested class </a:t>
            </a:r>
            <a:r>
              <a:rPr lang="en-US" sz="2000"/>
              <a:t>.</a:t>
            </a:r>
            <a:endParaRPr sz="2000"/>
          </a:p>
          <a:p>
            <a:pPr indent="0" lvl="0" marL="0" rtl="0" algn="l">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Nó là một cách phân nhóm các lớp logic chỉ được sử dụng ở một nơi</a:t>
            </a:r>
            <a:r>
              <a:rPr lang="en-US" sz="2000"/>
              <a:t>.</a:t>
            </a:r>
            <a:endParaRPr sz="2000"/>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Làm tăng tính đóng gói</a:t>
            </a:r>
            <a:endParaRPr sz="2000">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Code dễ đọc hơn và dễ bảo trì hơn</a:t>
            </a:r>
            <a:endParaRPr sz="2000">
              <a:latin typeface="Times New Roman"/>
              <a:ea typeface="Times New Roman"/>
              <a:cs typeface="Times New Roman"/>
              <a:sym typeface="Times New Roman"/>
            </a:endParaRPr>
          </a:p>
        </p:txBody>
      </p:sp>
      <p:pic>
        <p:nvPicPr>
          <p:cNvPr id="201" name="Google Shape;201;p11"/>
          <p:cNvPicPr preferRelativeResize="0"/>
          <p:nvPr/>
        </p:nvPicPr>
        <p:blipFill rotWithShape="1">
          <a:blip r:embed="rId4">
            <a:alphaModFix/>
          </a:blip>
          <a:srcRect b="0" l="0" r="0" t="0"/>
          <a:stretch/>
        </p:blipFill>
        <p:spPr>
          <a:xfrm>
            <a:off x="685800" y="2209801"/>
            <a:ext cx="6096000" cy="2590800"/>
          </a:xfrm>
          <a:prstGeom prst="rect">
            <a:avLst/>
          </a:prstGeom>
          <a:noFill/>
          <a:ln>
            <a:noFill/>
          </a:ln>
        </p:spPr>
      </p:pic>
    </p:spTree>
  </p:cSld>
  <p:clrMapOvr>
    <a:masterClrMapping/>
  </p:clrMapOvr>
  <p:transition spd="slow">
    <p:push dir="r"/>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2"/>
          <p:cNvSpPr txBox="1"/>
          <p:nvPr/>
        </p:nvSpPr>
        <p:spPr>
          <a:xfrm>
            <a:off x="4800600" y="17991"/>
            <a:ext cx="4267200" cy="762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KHÓA HỌC ASP.NET MVC</a:t>
            </a:r>
            <a:endParaRPr b="1" sz="2000">
              <a:solidFill>
                <a:srgbClr val="FF0000"/>
              </a:solidFill>
              <a:latin typeface="Arial"/>
              <a:ea typeface="Arial"/>
              <a:cs typeface="Arial"/>
              <a:sym typeface="Arial"/>
            </a:endParaRPr>
          </a:p>
          <a:p>
            <a:pPr indent="0" lvl="0" marL="0" marR="0" rtl="0" algn="ctr">
              <a:spcBef>
                <a:spcPts val="0"/>
              </a:spcBef>
              <a:spcAft>
                <a:spcPts val="0"/>
              </a:spcAft>
              <a:buClr>
                <a:srgbClr val="FF0000"/>
              </a:buClr>
              <a:buSzPts val="1200"/>
              <a:buFont typeface="Arial"/>
              <a:buNone/>
            </a:pPr>
            <a:r>
              <a:rPr b="1" i="1" lang="en-US" sz="1200" u="sng">
                <a:solidFill>
                  <a:srgbClr val="FF0000"/>
                </a:solidFill>
                <a:latin typeface="Arial"/>
                <a:ea typeface="Arial"/>
                <a:cs typeface="Arial"/>
                <a:sym typeface="Arial"/>
              </a:rPr>
              <a:t>Biên soạn:</a:t>
            </a:r>
            <a:r>
              <a:rPr b="1" i="1" lang="en-US" sz="1200">
                <a:solidFill>
                  <a:srgbClr val="FF0000"/>
                </a:solidFill>
                <a:latin typeface="Arial"/>
                <a:ea typeface="Arial"/>
                <a:cs typeface="Arial"/>
                <a:sym typeface="Arial"/>
              </a:rPr>
              <a:t> Nguyễn Văn Sỹ</a:t>
            </a:r>
            <a:endParaRPr b="1" i="1" sz="1200">
              <a:solidFill>
                <a:srgbClr val="FF0000"/>
              </a:solidFill>
              <a:latin typeface="Arial"/>
              <a:ea typeface="Arial"/>
              <a:cs typeface="Arial"/>
              <a:sym typeface="Arial"/>
            </a:endParaRPr>
          </a:p>
        </p:txBody>
      </p:sp>
      <p:pic>
        <p:nvPicPr>
          <p:cNvPr descr="C:\Users\Admin\Desktop\tải xuống.png" id="207" name="Google Shape;207;p12"/>
          <p:cNvPicPr preferRelativeResize="0"/>
          <p:nvPr/>
        </p:nvPicPr>
        <p:blipFill rotWithShape="1">
          <a:blip r:embed="rId3">
            <a:alphaModFix/>
          </a:blip>
          <a:srcRect b="0" l="0" r="0" t="0"/>
          <a:stretch/>
        </p:blipFill>
        <p:spPr>
          <a:xfrm>
            <a:off x="23734" y="7937"/>
            <a:ext cx="3883433" cy="772054"/>
          </a:xfrm>
          <a:prstGeom prst="rect">
            <a:avLst/>
          </a:prstGeom>
          <a:noFill/>
          <a:ln>
            <a:noFill/>
          </a:ln>
        </p:spPr>
      </p:pic>
      <p:cxnSp>
        <p:nvCxnSpPr>
          <p:cNvPr id="208" name="Google Shape;208;p12"/>
          <p:cNvCxnSpPr/>
          <p:nvPr/>
        </p:nvCxnSpPr>
        <p:spPr>
          <a:xfrm>
            <a:off x="0" y="779991"/>
            <a:ext cx="9144000" cy="0"/>
          </a:xfrm>
          <a:prstGeom prst="straightConnector1">
            <a:avLst/>
          </a:prstGeom>
          <a:noFill/>
          <a:ln cap="flat" cmpd="sng" w="9525">
            <a:solidFill>
              <a:srgbClr val="4A7DBA"/>
            </a:solidFill>
            <a:prstDash val="dot"/>
            <a:round/>
            <a:headEnd len="sm" w="sm" type="none"/>
            <a:tailEnd len="sm" w="sm" type="none"/>
          </a:ln>
        </p:spPr>
      </p:cxnSp>
      <p:sp>
        <p:nvSpPr>
          <p:cNvPr id="209" name="Google Shape;209;p12"/>
          <p:cNvSpPr/>
          <p:nvPr/>
        </p:nvSpPr>
        <p:spPr>
          <a:xfrm>
            <a:off x="6800" y="800926"/>
            <a:ext cx="9137199" cy="73866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800">
                <a:solidFill>
                  <a:srgbClr val="FF0000"/>
                </a:solidFill>
                <a:latin typeface="Arial"/>
                <a:ea typeface="Arial"/>
                <a:cs typeface="Arial"/>
                <a:sym typeface="Arial"/>
              </a:rPr>
              <a:t>I. Constructors</a:t>
            </a:r>
            <a:endParaRPr/>
          </a:p>
        </p:txBody>
      </p:sp>
      <p:sp>
        <p:nvSpPr>
          <p:cNvPr id="210" name="Google Shape;210;p12"/>
          <p:cNvSpPr txBox="1"/>
          <p:nvPr/>
        </p:nvSpPr>
        <p:spPr>
          <a:xfrm>
            <a:off x="304800" y="1676400"/>
            <a:ext cx="8382000" cy="4953000"/>
          </a:xfrm>
          <a:prstGeom prst="rect">
            <a:avLst/>
          </a:prstGeom>
          <a:noFill/>
          <a:ln>
            <a:noFill/>
          </a:ln>
        </p:spPr>
        <p:txBody>
          <a:bodyPr anchorCtr="0" anchor="t" bIns="45700" lIns="91425" spcFirstLastPara="1" rIns="91425" wrap="square" tIns="45700">
            <a:normAutofit/>
          </a:bodyPr>
          <a:lstStyle/>
          <a:p>
            <a:pPr indent="0" lvl="1" marL="457200" marR="0" rtl="0" algn="l">
              <a:spcBef>
                <a:spcPts val="0"/>
              </a:spcBef>
              <a:spcAft>
                <a:spcPts val="0"/>
              </a:spcAft>
              <a:buClr>
                <a:srgbClr val="888888"/>
              </a:buClr>
              <a:buSzPts val="2800"/>
              <a:buFont typeface="Arial"/>
              <a:buNone/>
            </a:pPr>
            <a:r>
              <a:t/>
            </a:r>
            <a:endParaRPr b="1" i="0" sz="2800" u="none" cap="none" strike="noStrike">
              <a:solidFill>
                <a:srgbClr val="FF0000"/>
              </a:solidFill>
              <a:latin typeface="Arial"/>
              <a:ea typeface="Arial"/>
              <a:cs typeface="Arial"/>
              <a:sym typeface="Arial"/>
            </a:endParaRPr>
          </a:p>
          <a:p>
            <a:pPr indent="0" lvl="0" marL="0" marR="0" rtl="0" algn="ctr">
              <a:spcBef>
                <a:spcPts val="640"/>
              </a:spcBef>
              <a:spcAft>
                <a:spcPts val="0"/>
              </a:spcAft>
              <a:buClr>
                <a:srgbClr val="888888"/>
              </a:buClr>
              <a:buSzPts val="3200"/>
              <a:buFont typeface="Arial"/>
              <a:buNone/>
            </a:pPr>
            <a:r>
              <a:t/>
            </a:r>
            <a:endParaRPr sz="3200">
              <a:solidFill>
                <a:srgbClr val="888888"/>
              </a:solidFill>
              <a:latin typeface="Calibri"/>
              <a:ea typeface="Calibri"/>
              <a:cs typeface="Calibri"/>
              <a:sym typeface="Calibri"/>
            </a:endParaRPr>
          </a:p>
        </p:txBody>
      </p:sp>
      <p:sp>
        <p:nvSpPr>
          <p:cNvPr id="211" name="Google Shape;211;p12"/>
          <p:cNvSpPr txBox="1"/>
          <p:nvPr>
            <p:ph idx="1" type="body"/>
          </p:nvPr>
        </p:nvSpPr>
        <p:spPr>
          <a:xfrm>
            <a:off x="304800" y="1600200"/>
            <a:ext cx="8382000" cy="4953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600"/>
              <a:buChar char="•"/>
            </a:pPr>
            <a:r>
              <a:rPr lang="en-US" sz="1600">
                <a:latin typeface="Times New Roman"/>
                <a:ea typeface="Times New Roman"/>
                <a:cs typeface="Times New Roman"/>
                <a:sym typeface="Times New Roman"/>
              </a:rPr>
              <a:t>Constructor là một phương thức đặc biệt, được sử dụng khi khởi tạo một instance của một class.</a:t>
            </a:r>
            <a:endParaRPr sz="1600">
              <a:latin typeface="Times New Roman"/>
              <a:ea typeface="Times New Roman"/>
              <a:cs typeface="Times New Roman"/>
              <a:sym typeface="Times New Roman"/>
            </a:endParaRPr>
          </a:p>
          <a:p>
            <a:pPr indent="-342900" lvl="0" marL="34290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Một constructor  không trả về dữ liệu mà chỉ khởi tạo ra một instance của class (thường dùng để gán các giá trị cho các thuộc tính của class)</a:t>
            </a:r>
            <a:endParaRPr/>
          </a:p>
          <a:p>
            <a:pPr indent="-342900" lvl="0" marL="34290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Nếu không có constructor nào được định nghĩa thì CLR (Common Language Runtime) sẽ tự khởi tạo một constructor mặc định.</a:t>
            </a:r>
            <a:endParaRPr/>
          </a:p>
          <a:p>
            <a:pPr indent="-342900" lvl="0" marL="34290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Constructor không trả về giá trị.</a:t>
            </a:r>
            <a:endParaRPr sz="1600">
              <a:latin typeface="Times New Roman"/>
              <a:ea typeface="Times New Roman"/>
              <a:cs typeface="Times New Roman"/>
              <a:sym typeface="Times New Roman"/>
            </a:endParaRPr>
          </a:p>
          <a:p>
            <a:pPr indent="-342900" lvl="0" marL="34290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Một class có thể có số lượng constructor không giới hạn và số lượng tham số trong constructor cũng vậy.</a:t>
            </a:r>
            <a:endParaRPr sz="1600">
              <a:latin typeface="Times New Roman"/>
              <a:ea typeface="Times New Roman"/>
              <a:cs typeface="Times New Roman"/>
              <a:sym typeface="Times New Roman"/>
            </a:endParaRPr>
          </a:p>
          <a:p>
            <a:pPr indent="0" lvl="1" marL="457200" rtl="0" algn="l">
              <a:spcBef>
                <a:spcPts val="240"/>
              </a:spcBef>
              <a:spcAft>
                <a:spcPts val="0"/>
              </a:spcAft>
              <a:buClr>
                <a:schemeClr val="dk1"/>
              </a:buClr>
              <a:buSzPts val="1200"/>
              <a:buNone/>
            </a:pPr>
            <a:r>
              <a:t/>
            </a:r>
            <a:endParaRPr sz="1200">
              <a:latin typeface="Times New Roman"/>
              <a:ea typeface="Times New Roman"/>
              <a:cs typeface="Times New Roman"/>
              <a:sym typeface="Times New Roman"/>
            </a:endParaRPr>
          </a:p>
        </p:txBody>
      </p:sp>
    </p:spTree>
  </p:cSld>
  <p:clrMapOvr>
    <a:masterClrMapping/>
  </p:clrMapOvr>
  <p:transition spd="slow">
    <p:push dir="r"/>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3"/>
          <p:cNvSpPr txBox="1"/>
          <p:nvPr/>
        </p:nvSpPr>
        <p:spPr>
          <a:xfrm>
            <a:off x="4800600" y="17991"/>
            <a:ext cx="4267200" cy="762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KHÓA HỌC ASP.NET MVC</a:t>
            </a:r>
            <a:endParaRPr b="1" sz="2000">
              <a:solidFill>
                <a:srgbClr val="FF0000"/>
              </a:solidFill>
              <a:latin typeface="Arial"/>
              <a:ea typeface="Arial"/>
              <a:cs typeface="Arial"/>
              <a:sym typeface="Arial"/>
            </a:endParaRPr>
          </a:p>
          <a:p>
            <a:pPr indent="0" lvl="0" marL="0" marR="0" rtl="0" algn="ctr">
              <a:spcBef>
                <a:spcPts val="0"/>
              </a:spcBef>
              <a:spcAft>
                <a:spcPts val="0"/>
              </a:spcAft>
              <a:buClr>
                <a:srgbClr val="FF0000"/>
              </a:buClr>
              <a:buSzPts val="1200"/>
              <a:buFont typeface="Arial"/>
              <a:buNone/>
            </a:pPr>
            <a:r>
              <a:rPr b="1" i="1" lang="en-US" sz="1200" u="sng">
                <a:solidFill>
                  <a:srgbClr val="FF0000"/>
                </a:solidFill>
                <a:latin typeface="Arial"/>
                <a:ea typeface="Arial"/>
                <a:cs typeface="Arial"/>
                <a:sym typeface="Arial"/>
              </a:rPr>
              <a:t>Biên soạn:</a:t>
            </a:r>
            <a:r>
              <a:rPr b="1" i="1" lang="en-US" sz="1200">
                <a:solidFill>
                  <a:srgbClr val="FF0000"/>
                </a:solidFill>
                <a:latin typeface="Arial"/>
                <a:ea typeface="Arial"/>
                <a:cs typeface="Arial"/>
                <a:sym typeface="Arial"/>
              </a:rPr>
              <a:t> Nguyễn Văn Sỹ</a:t>
            </a:r>
            <a:endParaRPr b="1" i="1" sz="1200">
              <a:solidFill>
                <a:srgbClr val="FF0000"/>
              </a:solidFill>
              <a:latin typeface="Arial"/>
              <a:ea typeface="Arial"/>
              <a:cs typeface="Arial"/>
              <a:sym typeface="Arial"/>
            </a:endParaRPr>
          </a:p>
        </p:txBody>
      </p:sp>
      <p:pic>
        <p:nvPicPr>
          <p:cNvPr descr="C:\Users\Admin\Desktop\tải xuống.png" id="217" name="Google Shape;217;p13"/>
          <p:cNvPicPr preferRelativeResize="0"/>
          <p:nvPr/>
        </p:nvPicPr>
        <p:blipFill rotWithShape="1">
          <a:blip r:embed="rId3">
            <a:alphaModFix/>
          </a:blip>
          <a:srcRect b="0" l="0" r="0" t="0"/>
          <a:stretch/>
        </p:blipFill>
        <p:spPr>
          <a:xfrm>
            <a:off x="23734" y="7937"/>
            <a:ext cx="3883433" cy="772054"/>
          </a:xfrm>
          <a:prstGeom prst="rect">
            <a:avLst/>
          </a:prstGeom>
          <a:noFill/>
          <a:ln>
            <a:noFill/>
          </a:ln>
        </p:spPr>
      </p:pic>
      <p:cxnSp>
        <p:nvCxnSpPr>
          <p:cNvPr id="218" name="Google Shape;218;p13"/>
          <p:cNvCxnSpPr/>
          <p:nvPr/>
        </p:nvCxnSpPr>
        <p:spPr>
          <a:xfrm>
            <a:off x="0" y="779991"/>
            <a:ext cx="9144000" cy="0"/>
          </a:xfrm>
          <a:prstGeom prst="straightConnector1">
            <a:avLst/>
          </a:prstGeom>
          <a:noFill/>
          <a:ln cap="flat" cmpd="sng" w="9525">
            <a:solidFill>
              <a:srgbClr val="4A7DBA"/>
            </a:solidFill>
            <a:prstDash val="dot"/>
            <a:round/>
            <a:headEnd len="sm" w="sm" type="none"/>
            <a:tailEnd len="sm" w="sm" type="none"/>
          </a:ln>
        </p:spPr>
      </p:cxnSp>
      <p:sp>
        <p:nvSpPr>
          <p:cNvPr id="219" name="Google Shape;219;p13"/>
          <p:cNvSpPr/>
          <p:nvPr/>
        </p:nvSpPr>
        <p:spPr>
          <a:xfrm>
            <a:off x="6800" y="800926"/>
            <a:ext cx="9137199" cy="65883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800">
                <a:solidFill>
                  <a:srgbClr val="FF0000"/>
                </a:solidFill>
                <a:latin typeface="Arial"/>
                <a:ea typeface="Arial"/>
                <a:cs typeface="Arial"/>
                <a:sym typeface="Arial"/>
              </a:rPr>
              <a:t>I. Static Classes</a:t>
            </a:r>
            <a:endParaRPr/>
          </a:p>
        </p:txBody>
      </p:sp>
      <p:sp>
        <p:nvSpPr>
          <p:cNvPr id="220" name="Google Shape;220;p13"/>
          <p:cNvSpPr txBox="1"/>
          <p:nvPr/>
        </p:nvSpPr>
        <p:spPr>
          <a:xfrm>
            <a:off x="304800" y="1676400"/>
            <a:ext cx="8382000" cy="4953000"/>
          </a:xfrm>
          <a:prstGeom prst="rect">
            <a:avLst/>
          </a:prstGeom>
          <a:noFill/>
          <a:ln>
            <a:noFill/>
          </a:ln>
        </p:spPr>
        <p:txBody>
          <a:bodyPr anchorCtr="0" anchor="t" bIns="45700" lIns="91425" spcFirstLastPara="1" rIns="91425" wrap="square" tIns="45700">
            <a:normAutofit/>
          </a:bodyPr>
          <a:lstStyle/>
          <a:p>
            <a:pPr indent="0" lvl="1" marL="457200" marR="0" rtl="0" algn="l">
              <a:spcBef>
                <a:spcPts val="0"/>
              </a:spcBef>
              <a:spcAft>
                <a:spcPts val="0"/>
              </a:spcAft>
              <a:buClr>
                <a:srgbClr val="888888"/>
              </a:buClr>
              <a:buSzPts val="2800"/>
              <a:buFont typeface="Arial"/>
              <a:buNone/>
            </a:pPr>
            <a:r>
              <a:t/>
            </a:r>
            <a:endParaRPr b="1" i="0" sz="2800" u="none" cap="none" strike="noStrike">
              <a:solidFill>
                <a:srgbClr val="FF0000"/>
              </a:solidFill>
              <a:latin typeface="Arial"/>
              <a:ea typeface="Arial"/>
              <a:cs typeface="Arial"/>
              <a:sym typeface="Arial"/>
            </a:endParaRPr>
          </a:p>
          <a:p>
            <a:pPr indent="0" lvl="0" marL="0" marR="0" rtl="0" algn="ctr">
              <a:spcBef>
                <a:spcPts val="640"/>
              </a:spcBef>
              <a:spcAft>
                <a:spcPts val="0"/>
              </a:spcAft>
              <a:buClr>
                <a:srgbClr val="888888"/>
              </a:buClr>
              <a:buSzPts val="3200"/>
              <a:buFont typeface="Arial"/>
              <a:buNone/>
            </a:pPr>
            <a:r>
              <a:t/>
            </a:r>
            <a:endParaRPr sz="3200">
              <a:solidFill>
                <a:srgbClr val="888888"/>
              </a:solidFill>
              <a:latin typeface="Calibri"/>
              <a:ea typeface="Calibri"/>
              <a:cs typeface="Calibri"/>
              <a:sym typeface="Calibri"/>
            </a:endParaRPr>
          </a:p>
        </p:txBody>
      </p:sp>
      <p:sp>
        <p:nvSpPr>
          <p:cNvPr id="221" name="Google Shape;221;p13"/>
          <p:cNvSpPr txBox="1"/>
          <p:nvPr>
            <p:ph idx="1" type="body"/>
          </p:nvPr>
        </p:nvSpPr>
        <p:spPr>
          <a:xfrm>
            <a:off x="304800" y="1459761"/>
            <a:ext cx="8382000" cy="524583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Đặc điểm của static</a:t>
            </a:r>
            <a:endParaRPr/>
          </a:p>
          <a:p>
            <a:pPr indent="-285750" lvl="1" marL="74295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Khởi tạo 1 lần duy nhất ngay khi biên dịch chương trình.</a:t>
            </a:r>
            <a:endParaRPr/>
          </a:p>
          <a:p>
            <a:pPr indent="-285750" lvl="1" marL="742950" rtl="0" algn="l">
              <a:spcBef>
                <a:spcPts val="320"/>
              </a:spcBef>
              <a:spcAft>
                <a:spcPts val="0"/>
              </a:spcAft>
              <a:buClr>
                <a:schemeClr val="dk1"/>
              </a:buClr>
              <a:buSzPts val="1600"/>
              <a:buChar char="–"/>
            </a:pPr>
            <a:r>
              <a:rPr b="1" lang="en-US" sz="1600">
                <a:latin typeface="Times New Roman"/>
                <a:ea typeface="Times New Roman"/>
                <a:cs typeface="Times New Roman"/>
                <a:sym typeface="Times New Roman"/>
              </a:rPr>
              <a:t>Có thể dùng chung cho mọi đối tượng.</a:t>
            </a:r>
            <a:endParaRPr b="1"/>
          </a:p>
          <a:p>
            <a:pPr indent="-285750" lvl="1" marL="74295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Gọi thông qua tên lớp.</a:t>
            </a:r>
            <a:endParaRPr/>
          </a:p>
          <a:p>
            <a:pPr indent="-285750" lvl="1" marL="74295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Huỷ khi kết thúc chương trình.</a:t>
            </a:r>
            <a:endParaRPr sz="1600">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Static Class</a:t>
            </a:r>
            <a:endParaRPr/>
          </a:p>
          <a:p>
            <a:pPr indent="-285750" lvl="1" marL="74295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Chỉ chứa các thành phần static (static variable, method static).</a:t>
            </a:r>
            <a:endParaRPr sz="1600">
              <a:latin typeface="Times New Roman"/>
              <a:ea typeface="Times New Roman"/>
              <a:cs typeface="Times New Roman"/>
              <a:sym typeface="Times New Roman"/>
            </a:endParaRPr>
          </a:p>
          <a:p>
            <a:pPr indent="-285750" lvl="1" marL="74295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Không thể khởi tạo 1 đối tượng static class.</a:t>
            </a:r>
            <a:endParaRPr sz="1600">
              <a:latin typeface="Times New Roman"/>
              <a:ea typeface="Times New Roman"/>
              <a:cs typeface="Times New Roman"/>
              <a:sym typeface="Times New Roman"/>
            </a:endParaRPr>
          </a:p>
          <a:p>
            <a:pPr indent="-285750" lvl="1" marL="74295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Không cho phép tạo ra các đối tượng dư thừa làm lãng phí bộ nhớ.</a:t>
            </a:r>
            <a:endParaRPr/>
          </a:p>
          <a:p>
            <a:pPr indent="-285750" lvl="1" marL="74295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Truy cập thông qua tên class.</a:t>
            </a:r>
            <a:endParaRPr sz="1600">
              <a:latin typeface="Times New Roman"/>
              <a:ea typeface="Times New Roman"/>
              <a:cs typeface="Times New Roman"/>
              <a:sym typeface="Times New Roman"/>
            </a:endParaRPr>
          </a:p>
        </p:txBody>
      </p:sp>
      <p:sp>
        <p:nvSpPr>
          <p:cNvPr id="222" name="Google Shape;222;p13"/>
          <p:cNvSpPr/>
          <p:nvPr/>
        </p:nvSpPr>
        <p:spPr>
          <a:xfrm>
            <a:off x="3200400" y="1524000"/>
            <a:ext cx="18288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Static</a:t>
            </a:r>
            <a:endParaRPr sz="1800">
              <a:solidFill>
                <a:schemeClr val="lt1"/>
              </a:solidFill>
              <a:latin typeface="Calibri"/>
              <a:ea typeface="Calibri"/>
              <a:cs typeface="Calibri"/>
              <a:sym typeface="Calibri"/>
            </a:endParaRPr>
          </a:p>
        </p:txBody>
      </p:sp>
      <p:sp>
        <p:nvSpPr>
          <p:cNvPr id="223" name="Google Shape;223;p13"/>
          <p:cNvSpPr/>
          <p:nvPr/>
        </p:nvSpPr>
        <p:spPr>
          <a:xfrm>
            <a:off x="1143000" y="2722880"/>
            <a:ext cx="13716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Variable</a:t>
            </a:r>
            <a:endParaRPr sz="1800">
              <a:solidFill>
                <a:schemeClr val="lt1"/>
              </a:solidFill>
              <a:latin typeface="Calibri"/>
              <a:ea typeface="Calibri"/>
              <a:cs typeface="Calibri"/>
              <a:sym typeface="Calibri"/>
            </a:endParaRPr>
          </a:p>
        </p:txBody>
      </p:sp>
      <p:sp>
        <p:nvSpPr>
          <p:cNvPr id="224" name="Google Shape;224;p13"/>
          <p:cNvSpPr/>
          <p:nvPr/>
        </p:nvSpPr>
        <p:spPr>
          <a:xfrm>
            <a:off x="2819400" y="2717800"/>
            <a:ext cx="13716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Method</a:t>
            </a:r>
            <a:endParaRPr sz="1800">
              <a:solidFill>
                <a:schemeClr val="lt1"/>
              </a:solidFill>
              <a:latin typeface="Calibri"/>
              <a:ea typeface="Calibri"/>
              <a:cs typeface="Calibri"/>
              <a:sym typeface="Calibri"/>
            </a:endParaRPr>
          </a:p>
        </p:txBody>
      </p:sp>
      <p:sp>
        <p:nvSpPr>
          <p:cNvPr id="225" name="Google Shape;225;p13"/>
          <p:cNvSpPr/>
          <p:nvPr/>
        </p:nvSpPr>
        <p:spPr>
          <a:xfrm>
            <a:off x="6248400" y="2717800"/>
            <a:ext cx="13716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Class</a:t>
            </a:r>
            <a:endParaRPr b="1" sz="1800">
              <a:solidFill>
                <a:schemeClr val="lt1"/>
              </a:solidFill>
              <a:latin typeface="Calibri"/>
              <a:ea typeface="Calibri"/>
              <a:cs typeface="Calibri"/>
              <a:sym typeface="Calibri"/>
            </a:endParaRPr>
          </a:p>
        </p:txBody>
      </p:sp>
      <p:cxnSp>
        <p:nvCxnSpPr>
          <p:cNvPr id="226" name="Google Shape;226;p13"/>
          <p:cNvCxnSpPr>
            <a:stCxn id="222" idx="2"/>
            <a:endCxn id="223" idx="0"/>
          </p:cNvCxnSpPr>
          <p:nvPr/>
        </p:nvCxnSpPr>
        <p:spPr>
          <a:xfrm flipH="1">
            <a:off x="1828800" y="1981200"/>
            <a:ext cx="2286000" cy="741600"/>
          </a:xfrm>
          <a:prstGeom prst="straightConnector1">
            <a:avLst/>
          </a:prstGeom>
          <a:noFill/>
          <a:ln cap="flat" cmpd="sng" w="9525">
            <a:solidFill>
              <a:srgbClr val="4A7DBA"/>
            </a:solidFill>
            <a:prstDash val="solid"/>
            <a:round/>
            <a:headEnd len="sm" w="sm" type="none"/>
            <a:tailEnd len="med" w="med" type="stealth"/>
          </a:ln>
        </p:spPr>
      </p:cxnSp>
      <p:cxnSp>
        <p:nvCxnSpPr>
          <p:cNvPr id="227" name="Google Shape;227;p13"/>
          <p:cNvCxnSpPr>
            <a:stCxn id="222" idx="2"/>
            <a:endCxn id="224" idx="0"/>
          </p:cNvCxnSpPr>
          <p:nvPr/>
        </p:nvCxnSpPr>
        <p:spPr>
          <a:xfrm flipH="1">
            <a:off x="3505200" y="1981200"/>
            <a:ext cx="609600" cy="736500"/>
          </a:xfrm>
          <a:prstGeom prst="straightConnector1">
            <a:avLst/>
          </a:prstGeom>
          <a:noFill/>
          <a:ln cap="flat" cmpd="sng" w="9525">
            <a:solidFill>
              <a:srgbClr val="4A7DBA"/>
            </a:solidFill>
            <a:prstDash val="solid"/>
            <a:round/>
            <a:headEnd len="sm" w="sm" type="none"/>
            <a:tailEnd len="med" w="med" type="stealth"/>
          </a:ln>
        </p:spPr>
      </p:cxnSp>
      <p:cxnSp>
        <p:nvCxnSpPr>
          <p:cNvPr id="228" name="Google Shape;228;p13"/>
          <p:cNvCxnSpPr>
            <a:stCxn id="222" idx="2"/>
            <a:endCxn id="225" idx="0"/>
          </p:cNvCxnSpPr>
          <p:nvPr/>
        </p:nvCxnSpPr>
        <p:spPr>
          <a:xfrm>
            <a:off x="4114800" y="1981200"/>
            <a:ext cx="2819400" cy="736500"/>
          </a:xfrm>
          <a:prstGeom prst="straightConnector1">
            <a:avLst/>
          </a:prstGeom>
          <a:noFill/>
          <a:ln cap="flat" cmpd="sng" w="9525">
            <a:solidFill>
              <a:srgbClr val="4A7DBA"/>
            </a:solidFill>
            <a:prstDash val="solid"/>
            <a:round/>
            <a:headEnd len="sm" w="sm" type="none"/>
            <a:tailEnd len="med" w="med" type="stealth"/>
          </a:ln>
        </p:spPr>
      </p:cxnSp>
      <p:sp>
        <p:nvSpPr>
          <p:cNvPr id="229" name="Google Shape;229;p13"/>
          <p:cNvSpPr/>
          <p:nvPr/>
        </p:nvSpPr>
        <p:spPr>
          <a:xfrm>
            <a:off x="4531360" y="2717800"/>
            <a:ext cx="13716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Constructor</a:t>
            </a:r>
            <a:endParaRPr sz="1800">
              <a:solidFill>
                <a:schemeClr val="lt1"/>
              </a:solidFill>
              <a:latin typeface="Calibri"/>
              <a:ea typeface="Calibri"/>
              <a:cs typeface="Calibri"/>
              <a:sym typeface="Calibri"/>
            </a:endParaRPr>
          </a:p>
        </p:txBody>
      </p:sp>
      <p:cxnSp>
        <p:nvCxnSpPr>
          <p:cNvPr id="230" name="Google Shape;230;p13"/>
          <p:cNvCxnSpPr>
            <a:stCxn id="222" idx="2"/>
            <a:endCxn id="229" idx="0"/>
          </p:cNvCxnSpPr>
          <p:nvPr/>
        </p:nvCxnSpPr>
        <p:spPr>
          <a:xfrm>
            <a:off x="4114800" y="1981200"/>
            <a:ext cx="1102500" cy="736500"/>
          </a:xfrm>
          <a:prstGeom prst="straightConnector1">
            <a:avLst/>
          </a:prstGeom>
          <a:noFill/>
          <a:ln cap="flat" cmpd="sng" w="9525">
            <a:solidFill>
              <a:srgbClr val="4A7DBA"/>
            </a:solidFill>
            <a:prstDash val="solid"/>
            <a:round/>
            <a:headEnd len="sm" w="sm" type="none"/>
            <a:tailEnd len="med" w="med" type="stealth"/>
          </a:ln>
        </p:spPr>
      </p:cxnSp>
    </p:spTree>
  </p:cSld>
  <p:clrMapOvr>
    <a:masterClrMapping/>
  </p:clrMapOvr>
  <p:transition spd="slow">
    <p:push dir="r"/>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4"/>
          <p:cNvSpPr txBox="1"/>
          <p:nvPr/>
        </p:nvSpPr>
        <p:spPr>
          <a:xfrm>
            <a:off x="4800600" y="17991"/>
            <a:ext cx="4267200" cy="762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KHÓA HỌC ASP.NET MVC</a:t>
            </a:r>
            <a:endParaRPr b="1" sz="2000">
              <a:solidFill>
                <a:srgbClr val="FF0000"/>
              </a:solidFill>
              <a:latin typeface="Arial"/>
              <a:ea typeface="Arial"/>
              <a:cs typeface="Arial"/>
              <a:sym typeface="Arial"/>
            </a:endParaRPr>
          </a:p>
          <a:p>
            <a:pPr indent="0" lvl="0" marL="0" marR="0" rtl="0" algn="ctr">
              <a:spcBef>
                <a:spcPts val="0"/>
              </a:spcBef>
              <a:spcAft>
                <a:spcPts val="0"/>
              </a:spcAft>
              <a:buClr>
                <a:srgbClr val="FF0000"/>
              </a:buClr>
              <a:buSzPts val="1200"/>
              <a:buFont typeface="Arial"/>
              <a:buNone/>
            </a:pPr>
            <a:r>
              <a:rPr b="1" i="1" lang="en-US" sz="1200" u="sng">
                <a:solidFill>
                  <a:srgbClr val="FF0000"/>
                </a:solidFill>
                <a:latin typeface="Arial"/>
                <a:ea typeface="Arial"/>
                <a:cs typeface="Arial"/>
                <a:sym typeface="Arial"/>
              </a:rPr>
              <a:t>Biên soạn:</a:t>
            </a:r>
            <a:r>
              <a:rPr b="1" i="1" lang="en-US" sz="1200">
                <a:solidFill>
                  <a:srgbClr val="FF0000"/>
                </a:solidFill>
                <a:latin typeface="Arial"/>
                <a:ea typeface="Arial"/>
                <a:cs typeface="Arial"/>
                <a:sym typeface="Arial"/>
              </a:rPr>
              <a:t> Nguyễn Văn Sỹ</a:t>
            </a:r>
            <a:endParaRPr b="1" i="1" sz="1200">
              <a:solidFill>
                <a:srgbClr val="FF0000"/>
              </a:solidFill>
              <a:latin typeface="Arial"/>
              <a:ea typeface="Arial"/>
              <a:cs typeface="Arial"/>
              <a:sym typeface="Arial"/>
            </a:endParaRPr>
          </a:p>
        </p:txBody>
      </p:sp>
      <p:pic>
        <p:nvPicPr>
          <p:cNvPr descr="C:\Users\Admin\Desktop\tải xuống.png" id="236" name="Google Shape;236;p14"/>
          <p:cNvPicPr preferRelativeResize="0"/>
          <p:nvPr/>
        </p:nvPicPr>
        <p:blipFill rotWithShape="1">
          <a:blip r:embed="rId3">
            <a:alphaModFix/>
          </a:blip>
          <a:srcRect b="0" l="0" r="0" t="0"/>
          <a:stretch/>
        </p:blipFill>
        <p:spPr>
          <a:xfrm>
            <a:off x="23734" y="7937"/>
            <a:ext cx="3883433" cy="772054"/>
          </a:xfrm>
          <a:prstGeom prst="rect">
            <a:avLst/>
          </a:prstGeom>
          <a:noFill/>
          <a:ln>
            <a:noFill/>
          </a:ln>
        </p:spPr>
      </p:pic>
      <p:cxnSp>
        <p:nvCxnSpPr>
          <p:cNvPr id="237" name="Google Shape;237;p14"/>
          <p:cNvCxnSpPr/>
          <p:nvPr/>
        </p:nvCxnSpPr>
        <p:spPr>
          <a:xfrm>
            <a:off x="0" y="779991"/>
            <a:ext cx="9144000" cy="0"/>
          </a:xfrm>
          <a:prstGeom prst="straightConnector1">
            <a:avLst/>
          </a:prstGeom>
          <a:noFill/>
          <a:ln cap="flat" cmpd="sng" w="9525">
            <a:solidFill>
              <a:srgbClr val="4A7DBA"/>
            </a:solidFill>
            <a:prstDash val="dot"/>
            <a:round/>
            <a:headEnd len="sm" w="sm" type="none"/>
            <a:tailEnd len="sm" w="sm" type="none"/>
          </a:ln>
        </p:spPr>
      </p:cxnSp>
      <p:sp>
        <p:nvSpPr>
          <p:cNvPr id="238" name="Google Shape;238;p14"/>
          <p:cNvSpPr/>
          <p:nvPr/>
        </p:nvSpPr>
        <p:spPr>
          <a:xfrm>
            <a:off x="6800" y="800926"/>
            <a:ext cx="9137199" cy="73866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800">
                <a:solidFill>
                  <a:srgbClr val="FF0000"/>
                </a:solidFill>
                <a:latin typeface="Arial"/>
                <a:ea typeface="Arial"/>
                <a:cs typeface="Arial"/>
                <a:sym typeface="Arial"/>
              </a:rPr>
              <a:t>II. 4 nguyên lý cơ bản trong OOP</a:t>
            </a:r>
            <a:endParaRPr b="1" sz="2800">
              <a:solidFill>
                <a:srgbClr val="FF0000"/>
              </a:solidFill>
              <a:latin typeface="Arial"/>
              <a:ea typeface="Arial"/>
              <a:cs typeface="Arial"/>
              <a:sym typeface="Arial"/>
            </a:endParaRPr>
          </a:p>
        </p:txBody>
      </p:sp>
      <p:sp>
        <p:nvSpPr>
          <p:cNvPr id="239" name="Google Shape;239;p14"/>
          <p:cNvSpPr txBox="1"/>
          <p:nvPr/>
        </p:nvSpPr>
        <p:spPr>
          <a:xfrm>
            <a:off x="304800" y="1676400"/>
            <a:ext cx="8382000" cy="4953000"/>
          </a:xfrm>
          <a:prstGeom prst="rect">
            <a:avLst/>
          </a:prstGeom>
          <a:noFill/>
          <a:ln>
            <a:noFill/>
          </a:ln>
        </p:spPr>
        <p:txBody>
          <a:bodyPr anchorCtr="0" anchor="t" bIns="45700" lIns="91425" spcFirstLastPara="1" rIns="91425" wrap="square" tIns="45700">
            <a:normAutofit/>
          </a:bodyPr>
          <a:lstStyle/>
          <a:p>
            <a:pPr indent="0" lvl="1" marL="457200" marR="0" rtl="0" algn="l">
              <a:spcBef>
                <a:spcPts val="0"/>
              </a:spcBef>
              <a:spcAft>
                <a:spcPts val="0"/>
              </a:spcAft>
              <a:buClr>
                <a:srgbClr val="888888"/>
              </a:buClr>
              <a:buSzPts val="2800"/>
              <a:buFont typeface="Arial"/>
              <a:buNone/>
            </a:pPr>
            <a:r>
              <a:t/>
            </a:r>
            <a:endParaRPr b="1" i="0" sz="2800" u="none" cap="none" strike="noStrike">
              <a:solidFill>
                <a:srgbClr val="FF0000"/>
              </a:solidFill>
              <a:latin typeface="Arial"/>
              <a:ea typeface="Arial"/>
              <a:cs typeface="Arial"/>
              <a:sym typeface="Arial"/>
            </a:endParaRPr>
          </a:p>
          <a:p>
            <a:pPr indent="0" lvl="0" marL="0" marR="0" rtl="0" algn="ctr">
              <a:spcBef>
                <a:spcPts val="640"/>
              </a:spcBef>
              <a:spcAft>
                <a:spcPts val="0"/>
              </a:spcAft>
              <a:buClr>
                <a:srgbClr val="888888"/>
              </a:buClr>
              <a:buSzPts val="3200"/>
              <a:buFont typeface="Arial"/>
              <a:buNone/>
            </a:pPr>
            <a:r>
              <a:t/>
            </a:r>
            <a:endParaRPr sz="3200">
              <a:solidFill>
                <a:srgbClr val="888888"/>
              </a:solidFill>
              <a:latin typeface="Calibri"/>
              <a:ea typeface="Calibri"/>
              <a:cs typeface="Calibri"/>
              <a:sym typeface="Calibri"/>
            </a:endParaRPr>
          </a:p>
        </p:txBody>
      </p:sp>
      <p:sp>
        <p:nvSpPr>
          <p:cNvPr id="240" name="Google Shape;240;p14"/>
          <p:cNvSpPr txBox="1"/>
          <p:nvPr>
            <p:ph idx="1" type="body"/>
          </p:nvPr>
        </p:nvSpPr>
        <p:spPr>
          <a:xfrm>
            <a:off x="304800" y="1459761"/>
            <a:ext cx="8382000" cy="524583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p:txBody>
      </p:sp>
      <p:sp>
        <p:nvSpPr>
          <p:cNvPr id="241" name="Google Shape;241;p14"/>
          <p:cNvSpPr/>
          <p:nvPr/>
        </p:nvSpPr>
        <p:spPr>
          <a:xfrm>
            <a:off x="3657600" y="3657600"/>
            <a:ext cx="1676400" cy="1676400"/>
          </a:xfrm>
          <a:prstGeom prst="ellipse">
            <a:avLst/>
          </a:prstGeom>
          <a:solidFill>
            <a:srgbClr val="E5B8B7"/>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Object Oriented</a:t>
            </a:r>
            <a:endParaRPr sz="2000">
              <a:solidFill>
                <a:schemeClr val="dk1"/>
              </a:solidFill>
              <a:latin typeface="Calibri"/>
              <a:ea typeface="Calibri"/>
              <a:cs typeface="Calibri"/>
              <a:sym typeface="Calibri"/>
            </a:endParaRPr>
          </a:p>
        </p:txBody>
      </p:sp>
      <p:sp>
        <p:nvSpPr>
          <p:cNvPr id="242" name="Google Shape;242;p14"/>
          <p:cNvSpPr/>
          <p:nvPr/>
        </p:nvSpPr>
        <p:spPr>
          <a:xfrm>
            <a:off x="1066800" y="2133600"/>
            <a:ext cx="1295400" cy="457200"/>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Abstraction</a:t>
            </a:r>
            <a:endParaRPr sz="1600">
              <a:solidFill>
                <a:schemeClr val="dk1"/>
              </a:solidFill>
              <a:latin typeface="Calibri"/>
              <a:ea typeface="Calibri"/>
              <a:cs typeface="Calibri"/>
              <a:sym typeface="Calibri"/>
            </a:endParaRPr>
          </a:p>
        </p:txBody>
      </p:sp>
      <p:sp>
        <p:nvSpPr>
          <p:cNvPr id="243" name="Google Shape;243;p14"/>
          <p:cNvSpPr/>
          <p:nvPr/>
        </p:nvSpPr>
        <p:spPr>
          <a:xfrm>
            <a:off x="2743200" y="2133600"/>
            <a:ext cx="1524000" cy="457200"/>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Encapsulation</a:t>
            </a:r>
            <a:endParaRPr sz="1600">
              <a:solidFill>
                <a:schemeClr val="dk1"/>
              </a:solidFill>
              <a:latin typeface="Calibri"/>
              <a:ea typeface="Calibri"/>
              <a:cs typeface="Calibri"/>
              <a:sym typeface="Calibri"/>
            </a:endParaRPr>
          </a:p>
        </p:txBody>
      </p:sp>
      <p:sp>
        <p:nvSpPr>
          <p:cNvPr id="244" name="Google Shape;244;p14"/>
          <p:cNvSpPr/>
          <p:nvPr/>
        </p:nvSpPr>
        <p:spPr>
          <a:xfrm>
            <a:off x="4495800" y="2133600"/>
            <a:ext cx="1524000" cy="457200"/>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Inheritance</a:t>
            </a:r>
            <a:endParaRPr sz="1600">
              <a:solidFill>
                <a:schemeClr val="dk1"/>
              </a:solidFill>
              <a:latin typeface="Calibri"/>
              <a:ea typeface="Calibri"/>
              <a:cs typeface="Calibri"/>
              <a:sym typeface="Calibri"/>
            </a:endParaRPr>
          </a:p>
        </p:txBody>
      </p:sp>
      <p:sp>
        <p:nvSpPr>
          <p:cNvPr id="245" name="Google Shape;245;p14"/>
          <p:cNvSpPr/>
          <p:nvPr/>
        </p:nvSpPr>
        <p:spPr>
          <a:xfrm>
            <a:off x="6324600" y="2133600"/>
            <a:ext cx="1524000" cy="457200"/>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Polymorphism</a:t>
            </a:r>
            <a:endParaRPr sz="1600">
              <a:solidFill>
                <a:schemeClr val="dk1"/>
              </a:solidFill>
              <a:latin typeface="Calibri"/>
              <a:ea typeface="Calibri"/>
              <a:cs typeface="Calibri"/>
              <a:sym typeface="Calibri"/>
            </a:endParaRPr>
          </a:p>
        </p:txBody>
      </p:sp>
      <p:cxnSp>
        <p:nvCxnSpPr>
          <p:cNvPr id="246" name="Google Shape;246;p14"/>
          <p:cNvCxnSpPr>
            <a:stCxn id="241" idx="0"/>
          </p:cNvCxnSpPr>
          <p:nvPr/>
        </p:nvCxnSpPr>
        <p:spPr>
          <a:xfrm rot="10800000">
            <a:off x="1905000" y="2590800"/>
            <a:ext cx="2590800" cy="1066800"/>
          </a:xfrm>
          <a:prstGeom prst="straightConnector1">
            <a:avLst/>
          </a:prstGeom>
          <a:noFill/>
          <a:ln cap="flat" cmpd="sng" w="9525">
            <a:solidFill>
              <a:srgbClr val="4A7DBA"/>
            </a:solidFill>
            <a:prstDash val="solid"/>
            <a:round/>
            <a:headEnd len="sm" w="sm" type="none"/>
            <a:tailEnd len="med" w="med" type="stealth"/>
          </a:ln>
        </p:spPr>
      </p:cxnSp>
      <p:cxnSp>
        <p:nvCxnSpPr>
          <p:cNvPr id="247" name="Google Shape;247;p14"/>
          <p:cNvCxnSpPr>
            <a:stCxn id="241" idx="0"/>
            <a:endCxn id="243" idx="2"/>
          </p:cNvCxnSpPr>
          <p:nvPr/>
        </p:nvCxnSpPr>
        <p:spPr>
          <a:xfrm rot="10800000">
            <a:off x="3505200" y="2590800"/>
            <a:ext cx="990600" cy="1066800"/>
          </a:xfrm>
          <a:prstGeom prst="straightConnector1">
            <a:avLst/>
          </a:prstGeom>
          <a:noFill/>
          <a:ln cap="flat" cmpd="sng" w="9525">
            <a:solidFill>
              <a:srgbClr val="4A7DBA"/>
            </a:solidFill>
            <a:prstDash val="solid"/>
            <a:round/>
            <a:headEnd len="sm" w="sm" type="none"/>
            <a:tailEnd len="med" w="med" type="stealth"/>
          </a:ln>
        </p:spPr>
      </p:cxnSp>
      <p:cxnSp>
        <p:nvCxnSpPr>
          <p:cNvPr id="248" name="Google Shape;248;p14"/>
          <p:cNvCxnSpPr>
            <a:stCxn id="241" idx="0"/>
            <a:endCxn id="244" idx="2"/>
          </p:cNvCxnSpPr>
          <p:nvPr/>
        </p:nvCxnSpPr>
        <p:spPr>
          <a:xfrm flipH="1" rot="10800000">
            <a:off x="4495800" y="2590800"/>
            <a:ext cx="762000" cy="1066800"/>
          </a:xfrm>
          <a:prstGeom prst="straightConnector1">
            <a:avLst/>
          </a:prstGeom>
          <a:noFill/>
          <a:ln cap="flat" cmpd="sng" w="9525">
            <a:solidFill>
              <a:srgbClr val="4A7DBA"/>
            </a:solidFill>
            <a:prstDash val="solid"/>
            <a:round/>
            <a:headEnd len="sm" w="sm" type="none"/>
            <a:tailEnd len="med" w="med" type="stealth"/>
          </a:ln>
        </p:spPr>
      </p:cxnSp>
      <p:cxnSp>
        <p:nvCxnSpPr>
          <p:cNvPr id="249" name="Google Shape;249;p14"/>
          <p:cNvCxnSpPr>
            <a:stCxn id="241" idx="0"/>
            <a:endCxn id="245" idx="2"/>
          </p:cNvCxnSpPr>
          <p:nvPr/>
        </p:nvCxnSpPr>
        <p:spPr>
          <a:xfrm flipH="1" rot="10800000">
            <a:off x="4495800" y="2590800"/>
            <a:ext cx="2590800" cy="1066800"/>
          </a:xfrm>
          <a:prstGeom prst="straightConnector1">
            <a:avLst/>
          </a:prstGeom>
          <a:noFill/>
          <a:ln cap="flat" cmpd="sng" w="9525">
            <a:solidFill>
              <a:srgbClr val="4A7DBA"/>
            </a:solidFill>
            <a:prstDash val="solid"/>
            <a:round/>
            <a:headEnd len="sm" w="sm" type="none"/>
            <a:tailEnd len="med" w="med" type="stealth"/>
          </a:ln>
        </p:spPr>
      </p:cxnSp>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0" st="0"/>
                                            </p:txEl>
                                          </p:spTgt>
                                        </p:tgtEl>
                                        <p:attrNameLst>
                                          <p:attrName>style.visibility</p:attrName>
                                        </p:attrNameLst>
                                      </p:cBhvr>
                                      <p:to>
                                        <p:strVal val="visible"/>
                                      </p:to>
                                    </p:set>
                                    <p:animEffect filter="fade" transition="in">
                                      <p:cBhvr>
                                        <p:cTn dur="2000"/>
                                        <p:tgtEl>
                                          <p:spTgt spid="2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xEl>
                                              <p:pRg end="0" st="0"/>
                                            </p:txEl>
                                          </p:spTgt>
                                        </p:tgtEl>
                                        <p:attrNameLst>
                                          <p:attrName>style.visibility</p:attrName>
                                        </p:attrNameLst>
                                      </p:cBhvr>
                                      <p:to>
                                        <p:strVal val="visible"/>
                                      </p:to>
                                    </p:set>
                                    <p:animEffect filter="fade" transition="in">
                                      <p:cBhvr>
                                        <p:cTn dur="2000"/>
                                        <p:tgtEl>
                                          <p:spTgt spid="2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0" st="0"/>
                                            </p:txEl>
                                          </p:spTgt>
                                        </p:tgtEl>
                                        <p:attrNameLst>
                                          <p:attrName>style.visibility</p:attrName>
                                        </p:attrNameLst>
                                      </p:cBhvr>
                                      <p:to>
                                        <p:strVal val="visible"/>
                                      </p:to>
                                    </p:set>
                                    <p:animEffect filter="fade" transition="in">
                                      <p:cBhvr>
                                        <p:cTn dur="2000"/>
                                        <p:tgtEl>
                                          <p:spTgt spid="2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0" st="0"/>
                                            </p:txEl>
                                          </p:spTgt>
                                        </p:tgtEl>
                                        <p:attrNameLst>
                                          <p:attrName>style.visibility</p:attrName>
                                        </p:attrNameLst>
                                      </p:cBhvr>
                                      <p:to>
                                        <p:strVal val="visible"/>
                                      </p:to>
                                    </p:set>
                                    <p:animEffect filter="fade" transition="in">
                                      <p:cBhvr>
                                        <p:cTn dur="2000"/>
                                        <p:tgtEl>
                                          <p:spTgt spid="2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0" st="0"/>
                                            </p:txEl>
                                          </p:spTgt>
                                        </p:tgtEl>
                                        <p:attrNameLst>
                                          <p:attrName>style.visibility</p:attrName>
                                        </p:attrNameLst>
                                      </p:cBhvr>
                                      <p:to>
                                        <p:strVal val="visible"/>
                                      </p:to>
                                    </p:set>
                                    <p:animEffect filter="fade" transition="in">
                                      <p:cBhvr>
                                        <p:cTn dur="2000"/>
                                        <p:tgtEl>
                                          <p:spTgt spid="24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5"/>
          <p:cNvSpPr txBox="1"/>
          <p:nvPr/>
        </p:nvSpPr>
        <p:spPr>
          <a:xfrm>
            <a:off x="4800600" y="17991"/>
            <a:ext cx="4267200" cy="762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KHÓA HỌC ASP.NET MVC</a:t>
            </a:r>
            <a:endParaRPr b="1" sz="2000">
              <a:solidFill>
                <a:srgbClr val="FF0000"/>
              </a:solidFill>
              <a:latin typeface="Arial"/>
              <a:ea typeface="Arial"/>
              <a:cs typeface="Arial"/>
              <a:sym typeface="Arial"/>
            </a:endParaRPr>
          </a:p>
          <a:p>
            <a:pPr indent="0" lvl="0" marL="0" marR="0" rtl="0" algn="ctr">
              <a:spcBef>
                <a:spcPts val="0"/>
              </a:spcBef>
              <a:spcAft>
                <a:spcPts val="0"/>
              </a:spcAft>
              <a:buClr>
                <a:srgbClr val="FF0000"/>
              </a:buClr>
              <a:buSzPts val="1200"/>
              <a:buFont typeface="Arial"/>
              <a:buNone/>
            </a:pPr>
            <a:r>
              <a:rPr b="1" i="1" lang="en-US" sz="1200" u="sng">
                <a:solidFill>
                  <a:srgbClr val="FF0000"/>
                </a:solidFill>
                <a:latin typeface="Arial"/>
                <a:ea typeface="Arial"/>
                <a:cs typeface="Arial"/>
                <a:sym typeface="Arial"/>
              </a:rPr>
              <a:t>Biên soạn:</a:t>
            </a:r>
            <a:r>
              <a:rPr b="1" i="1" lang="en-US" sz="1200">
                <a:solidFill>
                  <a:srgbClr val="FF0000"/>
                </a:solidFill>
                <a:latin typeface="Arial"/>
                <a:ea typeface="Arial"/>
                <a:cs typeface="Arial"/>
                <a:sym typeface="Arial"/>
              </a:rPr>
              <a:t> Nguyễn Văn Sỹ</a:t>
            </a:r>
            <a:endParaRPr b="1" i="1" sz="1200">
              <a:solidFill>
                <a:srgbClr val="FF0000"/>
              </a:solidFill>
              <a:latin typeface="Arial"/>
              <a:ea typeface="Arial"/>
              <a:cs typeface="Arial"/>
              <a:sym typeface="Arial"/>
            </a:endParaRPr>
          </a:p>
        </p:txBody>
      </p:sp>
      <p:pic>
        <p:nvPicPr>
          <p:cNvPr descr="C:\Users\Admin\Desktop\tải xuống.png" id="255" name="Google Shape;255;p15"/>
          <p:cNvPicPr preferRelativeResize="0"/>
          <p:nvPr/>
        </p:nvPicPr>
        <p:blipFill rotWithShape="1">
          <a:blip r:embed="rId3">
            <a:alphaModFix/>
          </a:blip>
          <a:srcRect b="0" l="0" r="0" t="0"/>
          <a:stretch/>
        </p:blipFill>
        <p:spPr>
          <a:xfrm>
            <a:off x="23734" y="7937"/>
            <a:ext cx="3883433" cy="772054"/>
          </a:xfrm>
          <a:prstGeom prst="rect">
            <a:avLst/>
          </a:prstGeom>
          <a:noFill/>
          <a:ln>
            <a:noFill/>
          </a:ln>
        </p:spPr>
      </p:pic>
      <p:cxnSp>
        <p:nvCxnSpPr>
          <p:cNvPr id="256" name="Google Shape;256;p15"/>
          <p:cNvCxnSpPr/>
          <p:nvPr/>
        </p:nvCxnSpPr>
        <p:spPr>
          <a:xfrm>
            <a:off x="0" y="779991"/>
            <a:ext cx="9144000" cy="0"/>
          </a:xfrm>
          <a:prstGeom prst="straightConnector1">
            <a:avLst/>
          </a:prstGeom>
          <a:noFill/>
          <a:ln cap="flat" cmpd="sng" w="9525">
            <a:solidFill>
              <a:srgbClr val="4A7DBA"/>
            </a:solidFill>
            <a:prstDash val="dot"/>
            <a:round/>
            <a:headEnd len="sm" w="sm" type="none"/>
            <a:tailEnd len="sm" w="sm" type="none"/>
          </a:ln>
        </p:spPr>
      </p:cxnSp>
      <p:sp>
        <p:nvSpPr>
          <p:cNvPr id="257" name="Google Shape;257;p15"/>
          <p:cNvSpPr/>
          <p:nvPr/>
        </p:nvSpPr>
        <p:spPr>
          <a:xfrm>
            <a:off x="6800" y="800926"/>
            <a:ext cx="913719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F0000"/>
                </a:solidFill>
                <a:latin typeface="Arial"/>
                <a:ea typeface="Arial"/>
                <a:cs typeface="Arial"/>
                <a:sym typeface="Arial"/>
              </a:rPr>
              <a:t>II. </a:t>
            </a:r>
            <a:r>
              <a:rPr b="1" lang="en-US" sz="2400">
                <a:solidFill>
                  <a:srgbClr val="FF0000"/>
                </a:solidFill>
                <a:latin typeface="Arial"/>
                <a:ea typeface="Arial"/>
                <a:cs typeface="Arial"/>
                <a:sym typeface="Arial"/>
              </a:rPr>
              <a:t>4 nguyên lý cơ bản trong OOP</a:t>
            </a:r>
            <a:endParaRPr b="1" sz="2400">
              <a:solidFill>
                <a:srgbClr val="FF0000"/>
              </a:solidFill>
              <a:latin typeface="Arial"/>
              <a:ea typeface="Arial"/>
              <a:cs typeface="Arial"/>
              <a:sym typeface="Arial"/>
            </a:endParaRPr>
          </a:p>
        </p:txBody>
      </p:sp>
      <p:sp>
        <p:nvSpPr>
          <p:cNvPr id="258" name="Google Shape;258;p15"/>
          <p:cNvSpPr txBox="1"/>
          <p:nvPr/>
        </p:nvSpPr>
        <p:spPr>
          <a:xfrm>
            <a:off x="304800" y="1676400"/>
            <a:ext cx="8382000" cy="4953000"/>
          </a:xfrm>
          <a:prstGeom prst="rect">
            <a:avLst/>
          </a:prstGeom>
          <a:noFill/>
          <a:ln>
            <a:noFill/>
          </a:ln>
        </p:spPr>
        <p:txBody>
          <a:bodyPr anchorCtr="0" anchor="t" bIns="45700" lIns="91425" spcFirstLastPara="1" rIns="91425" wrap="square" tIns="45700">
            <a:normAutofit/>
          </a:bodyPr>
          <a:lstStyle/>
          <a:p>
            <a:pPr indent="0" lvl="1" marL="457200" marR="0" rtl="0" algn="l">
              <a:spcBef>
                <a:spcPts val="0"/>
              </a:spcBef>
              <a:spcAft>
                <a:spcPts val="0"/>
              </a:spcAft>
              <a:buClr>
                <a:srgbClr val="888888"/>
              </a:buClr>
              <a:buSzPts val="2800"/>
              <a:buFont typeface="Arial"/>
              <a:buNone/>
            </a:pPr>
            <a:r>
              <a:t/>
            </a:r>
            <a:endParaRPr b="1" i="0" sz="2800" u="none" cap="none" strike="noStrike">
              <a:solidFill>
                <a:srgbClr val="FF0000"/>
              </a:solidFill>
              <a:latin typeface="Arial"/>
              <a:ea typeface="Arial"/>
              <a:cs typeface="Arial"/>
              <a:sym typeface="Arial"/>
            </a:endParaRPr>
          </a:p>
          <a:p>
            <a:pPr indent="0" lvl="0" marL="0" marR="0" rtl="0" algn="ctr">
              <a:spcBef>
                <a:spcPts val="640"/>
              </a:spcBef>
              <a:spcAft>
                <a:spcPts val="0"/>
              </a:spcAft>
              <a:buClr>
                <a:srgbClr val="888888"/>
              </a:buClr>
              <a:buSzPts val="3200"/>
              <a:buFont typeface="Arial"/>
              <a:buNone/>
            </a:pPr>
            <a:r>
              <a:t/>
            </a:r>
            <a:endParaRPr sz="3200">
              <a:solidFill>
                <a:srgbClr val="888888"/>
              </a:solidFill>
              <a:latin typeface="Calibri"/>
              <a:ea typeface="Calibri"/>
              <a:cs typeface="Calibri"/>
              <a:sym typeface="Calibri"/>
            </a:endParaRPr>
          </a:p>
        </p:txBody>
      </p:sp>
      <p:sp>
        <p:nvSpPr>
          <p:cNvPr id="259" name="Google Shape;259;p15"/>
          <p:cNvSpPr txBox="1"/>
          <p:nvPr>
            <p:ph idx="1" type="body"/>
          </p:nvPr>
        </p:nvSpPr>
        <p:spPr>
          <a:xfrm>
            <a:off x="304800" y="1459761"/>
            <a:ext cx="8382000" cy="524583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b="1" lang="en-US" sz="1800">
                <a:latin typeface="Times New Roman"/>
                <a:ea typeface="Times New Roman"/>
                <a:cs typeface="Times New Roman"/>
                <a:sym typeface="Times New Roman"/>
              </a:rPr>
              <a:t>Encapsulation (Tính đóng gói)</a:t>
            </a:r>
            <a:endParaRPr b="1" sz="1800">
              <a:latin typeface="Times New Roman"/>
              <a:ea typeface="Times New Roman"/>
              <a:cs typeface="Times New Roman"/>
              <a:sym typeface="Times New Roman"/>
            </a:endParaRPr>
          </a:p>
          <a:p>
            <a:pPr indent="-285750" lvl="1" marL="74295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Là quá trình bao đóng, đóng gói code và dữ liệu thành một đơn vị duy nhất</a:t>
            </a:r>
            <a:endParaRPr sz="1600">
              <a:latin typeface="Times New Roman"/>
              <a:ea typeface="Times New Roman"/>
              <a:cs typeface="Times New Roman"/>
              <a:sym typeface="Times New Roman"/>
            </a:endParaRPr>
          </a:p>
          <a:p>
            <a:pPr indent="-285750" lvl="1" marL="74295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Giống như một lá chắn bảo vệ để ngăn ngừa dữ liệu bị truy cập bởi mã bên ngoài.</a:t>
            </a:r>
            <a:endParaRPr sz="1600">
              <a:latin typeface="Times New Roman"/>
              <a:ea typeface="Times New Roman"/>
              <a:cs typeface="Times New Roman"/>
              <a:sym typeface="Times New Roman"/>
            </a:endParaRPr>
          </a:p>
          <a:p>
            <a:pPr indent="-285750" lvl="1" marL="74295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Với tính đóng gói thì các variables hoặc function sẽ  được bị ẩn đi,  class khác sẽ không nhìn thấy, không truy cập được, chỉ có thể được truy cập thông qua một số function mà class đó cung cấp.</a:t>
            </a:r>
            <a:endParaRPr sz="1600">
              <a:latin typeface="Times New Roman"/>
              <a:ea typeface="Times New Roman"/>
              <a:cs typeface="Times New Roman"/>
              <a:sym typeface="Times New Roman"/>
            </a:endParaRPr>
          </a:p>
          <a:p>
            <a:pPr indent="0" lvl="1" marL="457200" rtl="0" algn="l">
              <a:spcBef>
                <a:spcPts val="320"/>
              </a:spcBef>
              <a:spcAft>
                <a:spcPts val="0"/>
              </a:spcAft>
              <a:buClr>
                <a:schemeClr val="dk1"/>
              </a:buClr>
              <a:buSzPts val="1600"/>
              <a:buNone/>
            </a:pPr>
            <a:r>
              <a:t/>
            </a:r>
            <a:endParaRPr sz="1600">
              <a:latin typeface="Times New Roman"/>
              <a:ea typeface="Times New Roman"/>
              <a:cs typeface="Times New Roman"/>
              <a:sym typeface="Times New Roman"/>
            </a:endParaRPr>
          </a:p>
          <a:p>
            <a:pPr indent="0" lvl="0" marL="0" rtl="0" algn="l">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0" rtl="0" algn="l">
              <a:spcBef>
                <a:spcPts val="360"/>
              </a:spcBef>
              <a:spcAft>
                <a:spcPts val="0"/>
              </a:spcAft>
              <a:buClr>
                <a:schemeClr val="dk1"/>
              </a:buClr>
              <a:buSzPts val="1800"/>
              <a:buNone/>
            </a:pPr>
            <a:r>
              <a:t/>
            </a:r>
            <a:endParaRPr b="1" sz="1800">
              <a:latin typeface="Times New Roman"/>
              <a:ea typeface="Times New Roman"/>
              <a:cs typeface="Times New Roman"/>
              <a:sym typeface="Times New Roman"/>
            </a:endParaRPr>
          </a:p>
          <a:p>
            <a:pPr indent="0" lvl="0" marL="0" rtl="0" algn="l">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p:txBody>
      </p:sp>
      <p:graphicFrame>
        <p:nvGraphicFramePr>
          <p:cNvPr id="260" name="Google Shape;260;p15"/>
          <p:cNvGraphicFramePr/>
          <p:nvPr/>
        </p:nvGraphicFramePr>
        <p:xfrm>
          <a:off x="952500" y="3429001"/>
          <a:ext cx="3000000" cy="3000000"/>
        </p:xfrm>
        <a:graphic>
          <a:graphicData uri="http://schemas.openxmlformats.org/drawingml/2006/table">
            <a:tbl>
              <a:tblPr>
                <a:noFill/>
                <a:tableStyleId>{AA7D75D0-40B4-4E85-989B-6271F2A647ED}</a:tableStyleId>
              </a:tblPr>
              <a:tblGrid>
                <a:gridCol w="3619500"/>
                <a:gridCol w="3619500"/>
              </a:tblGrid>
              <a:tr h="289900">
                <a:tc>
                  <a:txBody>
                    <a:bodyPr/>
                    <a:lstStyle/>
                    <a:p>
                      <a:pPr indent="0" lvl="0" marL="0" marR="0" rtl="0" algn="l">
                        <a:spcBef>
                          <a:spcPts val="0"/>
                        </a:spcBef>
                        <a:spcAft>
                          <a:spcPts val="0"/>
                        </a:spcAft>
                        <a:buNone/>
                      </a:pPr>
                      <a:r>
                        <a:rPr b="1" lang="en-US" sz="1400" u="none" cap="none" strike="noStrike"/>
                        <a:t>Access Modifier</a:t>
                      </a:r>
                      <a:endParaRPr/>
                    </a:p>
                  </a:txBody>
                  <a:tcPr marT="54975" marB="54975" marR="119125" marL="119125" anchor="ctr">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1400"/>
                        <a:t>Phạm vi truy cập</a:t>
                      </a:r>
                      <a:endParaRPr b="1" sz="1400"/>
                    </a:p>
                  </a:txBody>
                  <a:tcPr marT="54975" marB="54975" marR="119125" marL="119125" anchor="ctr">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solidFill>
                      <a:srgbClr val="FFFFFF"/>
                    </a:solidFill>
                  </a:tcPr>
                </a:tc>
              </a:tr>
              <a:tr h="454400">
                <a:tc>
                  <a:txBody>
                    <a:bodyPr/>
                    <a:lstStyle/>
                    <a:p>
                      <a:pPr indent="0" lvl="0" marL="0" marR="0" rtl="0" algn="l">
                        <a:spcBef>
                          <a:spcPts val="0"/>
                        </a:spcBef>
                        <a:spcAft>
                          <a:spcPts val="0"/>
                        </a:spcAft>
                        <a:buNone/>
                      </a:pPr>
                      <a:r>
                        <a:rPr lang="en-US" sz="1200"/>
                        <a:t>private</a:t>
                      </a:r>
                      <a:endParaRPr/>
                    </a:p>
                  </a:txBody>
                  <a:tcPr marT="54975" marB="54975" marR="119125" marL="119125" anchor="ctr">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200">
                          <a:latin typeface="Arial"/>
                          <a:ea typeface="Arial"/>
                          <a:cs typeface="Arial"/>
                          <a:sym typeface="Arial"/>
                        </a:rPr>
                        <a:t>Chỉ truy cập được từ class khai báo</a:t>
                      </a:r>
                      <a:endParaRPr/>
                    </a:p>
                  </a:txBody>
                  <a:tcPr marT="54975" marB="54975" marR="119125" marL="119125" anchor="ctr">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solidFill>
                      <a:srgbClr val="FFFFFF"/>
                    </a:solidFill>
                  </a:tcPr>
                </a:tc>
              </a:tr>
              <a:tr h="517650">
                <a:tc>
                  <a:txBody>
                    <a:bodyPr/>
                    <a:lstStyle/>
                    <a:p>
                      <a:pPr indent="0" lvl="0" marL="0" marR="0" rtl="0" algn="l">
                        <a:spcBef>
                          <a:spcPts val="0"/>
                        </a:spcBef>
                        <a:spcAft>
                          <a:spcPts val="0"/>
                        </a:spcAft>
                        <a:buNone/>
                      </a:pPr>
                      <a:r>
                        <a:rPr lang="en-US" sz="1200"/>
                        <a:t>protected</a:t>
                      </a:r>
                      <a:endParaRPr/>
                    </a:p>
                  </a:txBody>
                  <a:tcPr marT="54975" marB="54975" marR="119125" marL="119125" anchor="ctr">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solidFill>
                      <a:srgbClr val="F6F8FA"/>
                    </a:solidFill>
                  </a:tcPr>
                </a:tc>
                <a:tc>
                  <a:txBody>
                    <a:bodyPr/>
                    <a:lstStyle/>
                    <a:p>
                      <a:pPr indent="0" lvl="0" marL="0" marR="0" rtl="0" algn="l">
                        <a:spcBef>
                          <a:spcPts val="0"/>
                        </a:spcBef>
                        <a:spcAft>
                          <a:spcPts val="0"/>
                        </a:spcAft>
                        <a:buNone/>
                      </a:pPr>
                      <a:r>
                        <a:rPr lang="en-US" sz="1200">
                          <a:latin typeface="Arial"/>
                          <a:ea typeface="Arial"/>
                          <a:cs typeface="Arial"/>
                          <a:sym typeface="Arial"/>
                        </a:rPr>
                        <a:t>Truy cập được từ trong class khai báo, class con thừa</a:t>
                      </a:r>
                      <a:r>
                        <a:rPr lang="en-US" sz="1200">
                          <a:latin typeface="Arial"/>
                          <a:ea typeface="Arial"/>
                          <a:cs typeface="Arial"/>
                          <a:sym typeface="Arial"/>
                        </a:rPr>
                        <a:t> kế</a:t>
                      </a:r>
                      <a:r>
                        <a:rPr lang="en-US" sz="1200">
                          <a:latin typeface="Arial"/>
                          <a:ea typeface="Arial"/>
                          <a:cs typeface="Arial"/>
                          <a:sym typeface="Arial"/>
                        </a:rPr>
                        <a:t> class khai báo</a:t>
                      </a:r>
                      <a:endParaRPr sz="1200">
                        <a:latin typeface="Arial"/>
                        <a:ea typeface="Arial"/>
                        <a:cs typeface="Arial"/>
                        <a:sym typeface="Arial"/>
                      </a:endParaRPr>
                    </a:p>
                  </a:txBody>
                  <a:tcPr marT="54975" marB="54975" marR="119125" marL="119125" anchor="ctr">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solidFill>
                      <a:srgbClr val="F6F8FA"/>
                    </a:solidFill>
                  </a:tcPr>
                </a:tc>
              </a:tr>
              <a:tr h="266975">
                <a:tc>
                  <a:txBody>
                    <a:bodyPr/>
                    <a:lstStyle/>
                    <a:p>
                      <a:pPr indent="0" lvl="0" marL="0" marR="0" rtl="0" algn="l">
                        <a:spcBef>
                          <a:spcPts val="0"/>
                        </a:spcBef>
                        <a:spcAft>
                          <a:spcPts val="0"/>
                        </a:spcAft>
                        <a:buNone/>
                      </a:pPr>
                      <a:r>
                        <a:rPr lang="en-US" sz="1200"/>
                        <a:t>public</a:t>
                      </a:r>
                      <a:endParaRPr/>
                    </a:p>
                  </a:txBody>
                  <a:tcPr marT="54975" marB="54975" marR="119125" marL="119125" anchor="ctr">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200"/>
                        <a:t>Truy cập được từ mọi nơi</a:t>
                      </a:r>
                      <a:endParaRPr/>
                    </a:p>
                  </a:txBody>
                  <a:tcPr marT="54975" marB="54975" marR="119125" marL="119125" anchor="ctr">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solidFill>
                      <a:srgbClr val="FFFFFF"/>
                    </a:solidFill>
                  </a:tcPr>
                </a:tc>
              </a:tr>
              <a:tr h="641825">
                <a:tc>
                  <a:txBody>
                    <a:bodyPr/>
                    <a:lstStyle/>
                    <a:p>
                      <a:pPr indent="0" lvl="0" marL="0" marR="0" rtl="0" algn="l">
                        <a:spcBef>
                          <a:spcPts val="0"/>
                        </a:spcBef>
                        <a:spcAft>
                          <a:spcPts val="0"/>
                        </a:spcAft>
                        <a:buNone/>
                      </a:pPr>
                      <a:r>
                        <a:rPr lang="en-US" sz="1200"/>
                        <a:t>Internal</a:t>
                      </a:r>
                      <a:endParaRPr sz="1200"/>
                    </a:p>
                  </a:txBody>
                  <a:tcPr marT="54975" marB="54975" marR="119125" marL="119125" anchor="ctr">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solidFill>
                      <a:srgbClr val="F6F8FA"/>
                    </a:solidFill>
                  </a:tcPr>
                </a:tc>
                <a:tc>
                  <a:txBody>
                    <a:bodyPr/>
                    <a:lstStyle/>
                    <a:p>
                      <a:pPr indent="0" lvl="0" marL="0" marR="0" rtl="0" algn="l">
                        <a:spcBef>
                          <a:spcPts val="0"/>
                        </a:spcBef>
                        <a:spcAft>
                          <a:spcPts val="0"/>
                        </a:spcAft>
                        <a:buNone/>
                      </a:pPr>
                      <a:r>
                        <a:rPr lang="en-US" sz="1200">
                          <a:latin typeface="Arial"/>
                          <a:ea typeface="Arial"/>
                          <a:cs typeface="Arial"/>
                          <a:sym typeface="Arial"/>
                        </a:rPr>
                        <a:t>Cho</a:t>
                      </a:r>
                      <a:r>
                        <a:rPr lang="en-US" sz="1200">
                          <a:latin typeface="Arial"/>
                          <a:ea typeface="Arial"/>
                          <a:cs typeface="Arial"/>
                          <a:sym typeface="Arial"/>
                        </a:rPr>
                        <a:t> phép t</a:t>
                      </a:r>
                      <a:r>
                        <a:rPr lang="en-US" sz="1200">
                          <a:latin typeface="Arial"/>
                          <a:ea typeface="Arial"/>
                          <a:cs typeface="Arial"/>
                          <a:sym typeface="Arial"/>
                        </a:rPr>
                        <a:t>ruy</a:t>
                      </a:r>
                      <a:r>
                        <a:rPr lang="en-US" sz="1200">
                          <a:latin typeface="Arial"/>
                          <a:ea typeface="Arial"/>
                          <a:cs typeface="Arial"/>
                          <a:sym typeface="Arial"/>
                        </a:rPr>
                        <a:t> cập ở cùng một assembly (.exe or .dll) </a:t>
                      </a:r>
                      <a:endParaRPr sz="1200">
                        <a:latin typeface="Arial"/>
                        <a:ea typeface="Arial"/>
                        <a:cs typeface="Arial"/>
                        <a:sym typeface="Arial"/>
                      </a:endParaRPr>
                    </a:p>
                  </a:txBody>
                  <a:tcPr marT="54975" marB="54975" marR="119125" marL="119125" anchor="ctr">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solidFill>
                      <a:srgbClr val="F6F8FA"/>
                    </a:solidFill>
                  </a:tcPr>
                </a:tc>
              </a:tr>
              <a:tr h="641825">
                <a:tc>
                  <a:txBody>
                    <a:bodyPr/>
                    <a:lstStyle/>
                    <a:p>
                      <a:pPr indent="0" lvl="0" marL="0" marR="0" rtl="0" algn="l">
                        <a:spcBef>
                          <a:spcPts val="0"/>
                        </a:spcBef>
                        <a:spcAft>
                          <a:spcPts val="0"/>
                        </a:spcAft>
                        <a:buNone/>
                      </a:pPr>
                      <a:r>
                        <a:rPr lang="en-US" sz="1200"/>
                        <a:t>protected internal</a:t>
                      </a:r>
                      <a:endParaRPr sz="1200"/>
                    </a:p>
                  </a:txBody>
                  <a:tcPr marT="54975" marB="54975" marR="119125" marL="119125" anchor="ctr">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solidFill>
                      <a:srgbClr val="F6F8FA"/>
                    </a:solidFill>
                  </a:tcPr>
                </a:tc>
                <a:tc>
                  <a:txBody>
                    <a:bodyPr/>
                    <a:lstStyle/>
                    <a:p>
                      <a:pPr indent="0" lvl="0" marL="0" marR="0" rtl="0" algn="l">
                        <a:spcBef>
                          <a:spcPts val="0"/>
                        </a:spcBef>
                        <a:spcAft>
                          <a:spcPts val="0"/>
                        </a:spcAft>
                        <a:buNone/>
                      </a:pPr>
                      <a:r>
                        <a:rPr lang="en-US" sz="1200">
                          <a:latin typeface="Arial"/>
                          <a:ea typeface="Arial"/>
                          <a:cs typeface="Arial"/>
                          <a:sym typeface="Arial"/>
                        </a:rPr>
                        <a:t>Cho phép</a:t>
                      </a:r>
                      <a:r>
                        <a:rPr lang="en-US" sz="1200">
                          <a:latin typeface="Arial"/>
                          <a:ea typeface="Arial"/>
                          <a:cs typeface="Arial"/>
                          <a:sym typeface="Arial"/>
                        </a:rPr>
                        <a:t> truy cập ở cùng 1 assembly  và trong class thừa kế ở khác assembly</a:t>
                      </a:r>
                      <a:endParaRPr sz="1200">
                        <a:latin typeface="Arial"/>
                        <a:ea typeface="Arial"/>
                        <a:cs typeface="Arial"/>
                        <a:sym typeface="Arial"/>
                      </a:endParaRPr>
                    </a:p>
                  </a:txBody>
                  <a:tcPr marT="54975" marB="54975" marR="119125" marL="119125" anchor="ctr">
                    <a:lnL cap="flat" cmpd="sng" w="9525">
                      <a:solidFill>
                        <a:srgbClr val="DFE2E5"/>
                      </a:solidFill>
                      <a:prstDash val="solid"/>
                      <a:round/>
                      <a:headEnd len="sm" w="sm" type="none"/>
                      <a:tailEnd len="sm" w="sm" type="none"/>
                    </a:lnL>
                    <a:lnR cap="flat" cmpd="sng" w="9525">
                      <a:solidFill>
                        <a:srgbClr val="DFE2E5"/>
                      </a:solidFill>
                      <a:prstDash val="solid"/>
                      <a:round/>
                      <a:headEnd len="sm" w="sm" type="none"/>
                      <a:tailEnd len="sm" w="sm" type="none"/>
                    </a:lnR>
                    <a:lnT cap="flat" cmpd="sng" w="9525">
                      <a:solidFill>
                        <a:srgbClr val="DFE2E5"/>
                      </a:solidFill>
                      <a:prstDash val="solid"/>
                      <a:round/>
                      <a:headEnd len="sm" w="sm" type="none"/>
                      <a:tailEnd len="sm" w="sm" type="none"/>
                    </a:lnT>
                    <a:lnB cap="flat" cmpd="sng" w="9525">
                      <a:solidFill>
                        <a:srgbClr val="DFE2E5"/>
                      </a:solidFill>
                      <a:prstDash val="solid"/>
                      <a:round/>
                      <a:headEnd len="sm" w="sm" type="none"/>
                      <a:tailEnd len="sm" w="sm" type="none"/>
                    </a:lnB>
                    <a:solidFill>
                      <a:srgbClr val="F6F8FA"/>
                    </a:solidFill>
                  </a:tcPr>
                </a:tc>
              </a:tr>
            </a:tbl>
          </a:graphicData>
        </a:graphic>
      </p:graphicFrame>
    </p:spTree>
  </p:cSld>
  <p:clrMapOvr>
    <a:masterClrMapping/>
  </p:clrMapOvr>
  <p:transition spd="slow">
    <p:push dir="r"/>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6"/>
          <p:cNvSpPr txBox="1"/>
          <p:nvPr/>
        </p:nvSpPr>
        <p:spPr>
          <a:xfrm>
            <a:off x="4800600" y="17991"/>
            <a:ext cx="4267200" cy="762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KHÓA HỌC ASP.NET MVC</a:t>
            </a:r>
            <a:endParaRPr b="1" sz="2000">
              <a:solidFill>
                <a:srgbClr val="FF0000"/>
              </a:solidFill>
              <a:latin typeface="Arial"/>
              <a:ea typeface="Arial"/>
              <a:cs typeface="Arial"/>
              <a:sym typeface="Arial"/>
            </a:endParaRPr>
          </a:p>
          <a:p>
            <a:pPr indent="0" lvl="0" marL="0" marR="0" rtl="0" algn="ctr">
              <a:spcBef>
                <a:spcPts val="0"/>
              </a:spcBef>
              <a:spcAft>
                <a:spcPts val="0"/>
              </a:spcAft>
              <a:buClr>
                <a:srgbClr val="FF0000"/>
              </a:buClr>
              <a:buSzPts val="1200"/>
              <a:buFont typeface="Arial"/>
              <a:buNone/>
            </a:pPr>
            <a:r>
              <a:rPr b="1" i="1" lang="en-US" sz="1200" u="sng">
                <a:solidFill>
                  <a:srgbClr val="FF0000"/>
                </a:solidFill>
                <a:latin typeface="Arial"/>
                <a:ea typeface="Arial"/>
                <a:cs typeface="Arial"/>
                <a:sym typeface="Arial"/>
              </a:rPr>
              <a:t>Biên soạn:</a:t>
            </a:r>
            <a:r>
              <a:rPr b="1" i="1" lang="en-US" sz="1200">
                <a:solidFill>
                  <a:srgbClr val="FF0000"/>
                </a:solidFill>
                <a:latin typeface="Arial"/>
                <a:ea typeface="Arial"/>
                <a:cs typeface="Arial"/>
                <a:sym typeface="Arial"/>
              </a:rPr>
              <a:t> Nguyễn Văn Sỹ</a:t>
            </a:r>
            <a:endParaRPr b="1" i="1" sz="1200">
              <a:solidFill>
                <a:srgbClr val="FF0000"/>
              </a:solidFill>
              <a:latin typeface="Arial"/>
              <a:ea typeface="Arial"/>
              <a:cs typeface="Arial"/>
              <a:sym typeface="Arial"/>
            </a:endParaRPr>
          </a:p>
        </p:txBody>
      </p:sp>
      <p:pic>
        <p:nvPicPr>
          <p:cNvPr descr="C:\Users\Admin\Desktop\tải xuống.png" id="266" name="Google Shape;266;p16"/>
          <p:cNvPicPr preferRelativeResize="0"/>
          <p:nvPr/>
        </p:nvPicPr>
        <p:blipFill rotWithShape="1">
          <a:blip r:embed="rId3">
            <a:alphaModFix/>
          </a:blip>
          <a:srcRect b="0" l="0" r="0" t="0"/>
          <a:stretch/>
        </p:blipFill>
        <p:spPr>
          <a:xfrm>
            <a:off x="23734" y="7937"/>
            <a:ext cx="3883433" cy="772054"/>
          </a:xfrm>
          <a:prstGeom prst="rect">
            <a:avLst/>
          </a:prstGeom>
          <a:noFill/>
          <a:ln>
            <a:noFill/>
          </a:ln>
        </p:spPr>
      </p:pic>
      <p:cxnSp>
        <p:nvCxnSpPr>
          <p:cNvPr id="267" name="Google Shape;267;p16"/>
          <p:cNvCxnSpPr/>
          <p:nvPr/>
        </p:nvCxnSpPr>
        <p:spPr>
          <a:xfrm>
            <a:off x="0" y="779991"/>
            <a:ext cx="9144000" cy="0"/>
          </a:xfrm>
          <a:prstGeom prst="straightConnector1">
            <a:avLst/>
          </a:prstGeom>
          <a:noFill/>
          <a:ln cap="flat" cmpd="sng" w="9525">
            <a:solidFill>
              <a:srgbClr val="4A7DBA"/>
            </a:solidFill>
            <a:prstDash val="dot"/>
            <a:round/>
            <a:headEnd len="sm" w="sm" type="none"/>
            <a:tailEnd len="sm" w="sm" type="none"/>
          </a:ln>
        </p:spPr>
      </p:cxnSp>
      <p:sp>
        <p:nvSpPr>
          <p:cNvPr id="268" name="Google Shape;268;p16"/>
          <p:cNvSpPr/>
          <p:nvPr/>
        </p:nvSpPr>
        <p:spPr>
          <a:xfrm>
            <a:off x="6800" y="800926"/>
            <a:ext cx="913719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F0000"/>
                </a:solidFill>
                <a:latin typeface="Arial"/>
                <a:ea typeface="Arial"/>
                <a:cs typeface="Arial"/>
                <a:sym typeface="Arial"/>
              </a:rPr>
              <a:t>II. </a:t>
            </a:r>
            <a:r>
              <a:rPr b="1" lang="en-US" sz="2400">
                <a:solidFill>
                  <a:srgbClr val="FF0000"/>
                </a:solidFill>
                <a:latin typeface="Arial"/>
                <a:ea typeface="Arial"/>
                <a:cs typeface="Arial"/>
                <a:sym typeface="Arial"/>
              </a:rPr>
              <a:t>4 nguyên lý cơ bản trong OOP</a:t>
            </a:r>
            <a:endParaRPr b="1" sz="2400">
              <a:solidFill>
                <a:srgbClr val="FF0000"/>
              </a:solidFill>
              <a:latin typeface="Arial"/>
              <a:ea typeface="Arial"/>
              <a:cs typeface="Arial"/>
              <a:sym typeface="Arial"/>
            </a:endParaRPr>
          </a:p>
        </p:txBody>
      </p:sp>
      <p:sp>
        <p:nvSpPr>
          <p:cNvPr id="269" name="Google Shape;269;p16"/>
          <p:cNvSpPr txBox="1"/>
          <p:nvPr/>
        </p:nvSpPr>
        <p:spPr>
          <a:xfrm>
            <a:off x="304800" y="1676400"/>
            <a:ext cx="8382000" cy="4953000"/>
          </a:xfrm>
          <a:prstGeom prst="rect">
            <a:avLst/>
          </a:prstGeom>
          <a:noFill/>
          <a:ln>
            <a:noFill/>
          </a:ln>
        </p:spPr>
        <p:txBody>
          <a:bodyPr anchorCtr="0" anchor="t" bIns="45700" lIns="91425" spcFirstLastPara="1" rIns="91425" wrap="square" tIns="45700">
            <a:normAutofit/>
          </a:bodyPr>
          <a:lstStyle/>
          <a:p>
            <a:pPr indent="-342900" lvl="1" marL="800100" marR="0" rtl="0" algn="l">
              <a:spcBef>
                <a:spcPts val="0"/>
              </a:spcBef>
              <a:spcAft>
                <a:spcPts val="0"/>
              </a:spcAft>
              <a:buClr>
                <a:schemeClr val="dk1"/>
              </a:buClr>
              <a:buSzPts val="2000"/>
              <a:buFont typeface="Arial"/>
              <a:buChar char="•"/>
            </a:pPr>
            <a:r>
              <a:rPr b="1" i="0" lang="en-US" sz="2000" u="none" cap="none" strike="noStrike">
                <a:solidFill>
                  <a:schemeClr val="dk1"/>
                </a:solidFill>
                <a:latin typeface="Times New Roman"/>
                <a:ea typeface="Times New Roman"/>
                <a:cs typeface="Times New Roman"/>
                <a:sym typeface="Times New Roman"/>
              </a:rPr>
              <a:t>Encapsulation</a:t>
            </a:r>
            <a:r>
              <a:rPr b="1" i="0" lang="en-US" sz="2800" u="none" cap="none" strike="noStrike">
                <a:solidFill>
                  <a:schemeClr val="dk1"/>
                </a:solidFill>
                <a:latin typeface="Times New Roman"/>
                <a:ea typeface="Times New Roman"/>
                <a:cs typeface="Times New Roman"/>
                <a:sym typeface="Times New Roman"/>
              </a:rPr>
              <a:t> </a:t>
            </a:r>
            <a:r>
              <a:rPr b="1" i="0" lang="en-US" sz="2000" u="none" cap="none" strike="noStrike">
                <a:solidFill>
                  <a:schemeClr val="dk1"/>
                </a:solidFill>
                <a:latin typeface="Times New Roman"/>
                <a:ea typeface="Times New Roman"/>
                <a:cs typeface="Times New Roman"/>
                <a:sym typeface="Times New Roman"/>
              </a:rPr>
              <a:t>(Tính đóng gói)</a:t>
            </a:r>
            <a:endParaRPr b="1" i="0" sz="2000" u="none" cap="none" strike="noStrike">
              <a:solidFill>
                <a:schemeClr val="dk1"/>
              </a:solidFill>
              <a:latin typeface="Times New Roman"/>
              <a:ea typeface="Times New Roman"/>
              <a:cs typeface="Times New Roman"/>
              <a:sym typeface="Times New Roman"/>
            </a:endParaRPr>
          </a:p>
          <a:p>
            <a:pPr indent="-342900" lvl="1" marL="80010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With Inheritance : là chỉ truy cập được trong các class con thừa kế class cha</a:t>
            </a:r>
            <a:endParaRPr/>
          </a:p>
          <a:p>
            <a:pPr indent="-342900" lvl="1" marL="80010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With Type: được hiểu là truy cập được trong class cha thôi, không thể truy cập được từ class khác gọi đến class cha</a:t>
            </a:r>
            <a:endParaRPr/>
          </a:p>
          <a:p>
            <a:pPr indent="-215900" lvl="1" marL="800100" marR="0" rtl="0" algn="l">
              <a:spcBef>
                <a:spcPts val="400"/>
              </a:spcBef>
              <a:spcAft>
                <a:spcPts val="0"/>
              </a:spcAft>
              <a:buClr>
                <a:srgbClr val="888888"/>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ctr">
              <a:spcBef>
                <a:spcPts val="640"/>
              </a:spcBef>
              <a:spcAft>
                <a:spcPts val="0"/>
              </a:spcAft>
              <a:buClr>
                <a:srgbClr val="888888"/>
              </a:buClr>
              <a:buSzPts val="3200"/>
              <a:buFont typeface="Arial"/>
              <a:buNone/>
            </a:pPr>
            <a:r>
              <a:t/>
            </a:r>
            <a:endParaRPr sz="3200">
              <a:solidFill>
                <a:srgbClr val="888888"/>
              </a:solidFill>
              <a:latin typeface="Calibri"/>
              <a:ea typeface="Calibri"/>
              <a:cs typeface="Calibri"/>
              <a:sym typeface="Calibri"/>
            </a:endParaRPr>
          </a:p>
        </p:txBody>
      </p:sp>
      <p:pic>
        <p:nvPicPr>
          <p:cNvPr id="270" name="Google Shape;270;p16"/>
          <p:cNvPicPr preferRelativeResize="0"/>
          <p:nvPr>
            <p:ph idx="1" type="body"/>
          </p:nvPr>
        </p:nvPicPr>
        <p:blipFill rotWithShape="1">
          <a:blip r:embed="rId4">
            <a:alphaModFix/>
          </a:blip>
          <a:srcRect b="0" l="0" r="0" t="0"/>
          <a:stretch/>
        </p:blipFill>
        <p:spPr>
          <a:xfrm>
            <a:off x="838200" y="3962400"/>
            <a:ext cx="6438900" cy="2667000"/>
          </a:xfrm>
          <a:prstGeom prst="rect">
            <a:avLst/>
          </a:prstGeom>
          <a:noFill/>
          <a:ln>
            <a:noFill/>
          </a:ln>
        </p:spPr>
      </p:pic>
    </p:spTree>
  </p:cSld>
  <p:clrMapOvr>
    <a:masterClrMapping/>
  </p:clrMapOvr>
  <p:transition spd="slow">
    <p:push dir="r"/>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7"/>
          <p:cNvSpPr txBox="1"/>
          <p:nvPr/>
        </p:nvSpPr>
        <p:spPr>
          <a:xfrm>
            <a:off x="4800600" y="17991"/>
            <a:ext cx="4267200" cy="762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KHÓA HỌC ASP.NET MVC</a:t>
            </a:r>
            <a:endParaRPr b="1" sz="2000">
              <a:solidFill>
                <a:srgbClr val="FF0000"/>
              </a:solidFill>
              <a:latin typeface="Arial"/>
              <a:ea typeface="Arial"/>
              <a:cs typeface="Arial"/>
              <a:sym typeface="Arial"/>
            </a:endParaRPr>
          </a:p>
          <a:p>
            <a:pPr indent="0" lvl="0" marL="0" marR="0" rtl="0" algn="ctr">
              <a:spcBef>
                <a:spcPts val="0"/>
              </a:spcBef>
              <a:spcAft>
                <a:spcPts val="0"/>
              </a:spcAft>
              <a:buClr>
                <a:srgbClr val="FF0000"/>
              </a:buClr>
              <a:buSzPts val="1200"/>
              <a:buFont typeface="Arial"/>
              <a:buNone/>
            </a:pPr>
            <a:r>
              <a:rPr b="1" i="1" lang="en-US" sz="1200" u="sng">
                <a:solidFill>
                  <a:srgbClr val="FF0000"/>
                </a:solidFill>
                <a:latin typeface="Arial"/>
                <a:ea typeface="Arial"/>
                <a:cs typeface="Arial"/>
                <a:sym typeface="Arial"/>
              </a:rPr>
              <a:t>Biên soạn:</a:t>
            </a:r>
            <a:r>
              <a:rPr b="1" i="1" lang="en-US" sz="1200">
                <a:solidFill>
                  <a:srgbClr val="FF0000"/>
                </a:solidFill>
                <a:latin typeface="Arial"/>
                <a:ea typeface="Arial"/>
                <a:cs typeface="Arial"/>
                <a:sym typeface="Arial"/>
              </a:rPr>
              <a:t> Nguyễn Văn Sỹ</a:t>
            </a:r>
            <a:endParaRPr b="1" i="1" sz="1200">
              <a:solidFill>
                <a:srgbClr val="FF0000"/>
              </a:solidFill>
              <a:latin typeface="Arial"/>
              <a:ea typeface="Arial"/>
              <a:cs typeface="Arial"/>
              <a:sym typeface="Arial"/>
            </a:endParaRPr>
          </a:p>
        </p:txBody>
      </p:sp>
      <p:pic>
        <p:nvPicPr>
          <p:cNvPr descr="C:\Users\Admin\Desktop\tải xuống.png" id="276" name="Google Shape;276;p17"/>
          <p:cNvPicPr preferRelativeResize="0"/>
          <p:nvPr/>
        </p:nvPicPr>
        <p:blipFill rotWithShape="1">
          <a:blip r:embed="rId3">
            <a:alphaModFix/>
          </a:blip>
          <a:srcRect b="0" l="0" r="0" t="0"/>
          <a:stretch/>
        </p:blipFill>
        <p:spPr>
          <a:xfrm>
            <a:off x="23734" y="7937"/>
            <a:ext cx="3883433" cy="772054"/>
          </a:xfrm>
          <a:prstGeom prst="rect">
            <a:avLst/>
          </a:prstGeom>
          <a:noFill/>
          <a:ln>
            <a:noFill/>
          </a:ln>
        </p:spPr>
      </p:pic>
      <p:cxnSp>
        <p:nvCxnSpPr>
          <p:cNvPr id="277" name="Google Shape;277;p17"/>
          <p:cNvCxnSpPr/>
          <p:nvPr/>
        </p:nvCxnSpPr>
        <p:spPr>
          <a:xfrm>
            <a:off x="0" y="779991"/>
            <a:ext cx="9144000" cy="0"/>
          </a:xfrm>
          <a:prstGeom prst="straightConnector1">
            <a:avLst/>
          </a:prstGeom>
          <a:noFill/>
          <a:ln cap="flat" cmpd="sng" w="9525">
            <a:solidFill>
              <a:srgbClr val="4A7DBA"/>
            </a:solidFill>
            <a:prstDash val="dot"/>
            <a:round/>
            <a:headEnd len="sm" w="sm" type="none"/>
            <a:tailEnd len="sm" w="sm" type="none"/>
          </a:ln>
        </p:spPr>
      </p:cxnSp>
      <p:sp>
        <p:nvSpPr>
          <p:cNvPr id="278" name="Google Shape;278;p17"/>
          <p:cNvSpPr/>
          <p:nvPr/>
        </p:nvSpPr>
        <p:spPr>
          <a:xfrm>
            <a:off x="6800" y="800926"/>
            <a:ext cx="913719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F0000"/>
                </a:solidFill>
                <a:latin typeface="Arial"/>
                <a:ea typeface="Arial"/>
                <a:cs typeface="Arial"/>
                <a:sym typeface="Arial"/>
              </a:rPr>
              <a:t>II. </a:t>
            </a:r>
            <a:r>
              <a:rPr b="1" lang="en-US" sz="2400">
                <a:solidFill>
                  <a:srgbClr val="FF0000"/>
                </a:solidFill>
                <a:latin typeface="Arial"/>
                <a:ea typeface="Arial"/>
                <a:cs typeface="Arial"/>
                <a:sym typeface="Arial"/>
              </a:rPr>
              <a:t>4 nguyên lý cơ bản trong OOP</a:t>
            </a:r>
            <a:endParaRPr b="1" sz="2400">
              <a:solidFill>
                <a:srgbClr val="FF0000"/>
              </a:solidFill>
              <a:latin typeface="Arial"/>
              <a:ea typeface="Arial"/>
              <a:cs typeface="Arial"/>
              <a:sym typeface="Arial"/>
            </a:endParaRPr>
          </a:p>
        </p:txBody>
      </p:sp>
      <p:sp>
        <p:nvSpPr>
          <p:cNvPr id="279" name="Google Shape;279;p17"/>
          <p:cNvSpPr txBox="1"/>
          <p:nvPr/>
        </p:nvSpPr>
        <p:spPr>
          <a:xfrm>
            <a:off x="304800" y="1676400"/>
            <a:ext cx="8382000" cy="4953000"/>
          </a:xfrm>
          <a:prstGeom prst="rect">
            <a:avLst/>
          </a:prstGeom>
          <a:noFill/>
          <a:ln>
            <a:noFill/>
          </a:ln>
        </p:spPr>
        <p:txBody>
          <a:bodyPr anchorCtr="0" anchor="t" bIns="45700" lIns="91425" spcFirstLastPara="1" rIns="91425" wrap="square" tIns="45700">
            <a:normAutofit/>
          </a:bodyPr>
          <a:lstStyle/>
          <a:p>
            <a:pPr indent="0" lvl="1" marL="457200" marR="0" rtl="0" algn="l">
              <a:spcBef>
                <a:spcPts val="0"/>
              </a:spcBef>
              <a:spcAft>
                <a:spcPts val="0"/>
              </a:spcAft>
              <a:buClr>
                <a:srgbClr val="888888"/>
              </a:buClr>
              <a:buSzPts val="2800"/>
              <a:buFont typeface="Arial"/>
              <a:buNone/>
            </a:pPr>
            <a:r>
              <a:t/>
            </a:r>
            <a:endParaRPr b="1" i="0" sz="2800" u="none" cap="none" strike="noStrike">
              <a:solidFill>
                <a:srgbClr val="FF0000"/>
              </a:solidFill>
              <a:latin typeface="Arial"/>
              <a:ea typeface="Arial"/>
              <a:cs typeface="Arial"/>
              <a:sym typeface="Arial"/>
            </a:endParaRPr>
          </a:p>
          <a:p>
            <a:pPr indent="0" lvl="0" marL="0" marR="0" rtl="0" algn="ctr">
              <a:spcBef>
                <a:spcPts val="640"/>
              </a:spcBef>
              <a:spcAft>
                <a:spcPts val="0"/>
              </a:spcAft>
              <a:buClr>
                <a:srgbClr val="888888"/>
              </a:buClr>
              <a:buSzPts val="3200"/>
              <a:buFont typeface="Arial"/>
              <a:buNone/>
            </a:pPr>
            <a:r>
              <a:t/>
            </a:r>
            <a:endParaRPr sz="3200">
              <a:solidFill>
                <a:srgbClr val="888888"/>
              </a:solidFill>
              <a:latin typeface="Calibri"/>
              <a:ea typeface="Calibri"/>
              <a:cs typeface="Calibri"/>
              <a:sym typeface="Calibri"/>
            </a:endParaRPr>
          </a:p>
        </p:txBody>
      </p:sp>
      <p:sp>
        <p:nvSpPr>
          <p:cNvPr id="280" name="Google Shape;280;p17"/>
          <p:cNvSpPr txBox="1"/>
          <p:nvPr>
            <p:ph idx="1" type="body"/>
          </p:nvPr>
        </p:nvSpPr>
        <p:spPr>
          <a:xfrm>
            <a:off x="304800" y="1459761"/>
            <a:ext cx="8382000" cy="524583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b="1" lang="en-US" sz="1800">
                <a:latin typeface="Times New Roman"/>
                <a:ea typeface="Times New Roman"/>
                <a:cs typeface="Times New Roman"/>
                <a:sym typeface="Times New Roman"/>
              </a:rPr>
              <a:t>Inheritance (Tính kế thừa)</a:t>
            </a:r>
            <a:endParaRPr b="1" sz="1800">
              <a:latin typeface="Times New Roman"/>
              <a:ea typeface="Times New Roman"/>
              <a:cs typeface="Times New Roman"/>
              <a:sym typeface="Times New Roman"/>
            </a:endParaRPr>
          </a:p>
          <a:p>
            <a:pPr indent="-285750" lvl="1" marL="74295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Là cơ chế mà cho phép một class được phép thừa hưởng các tính năng (fields and method) của một class khác</a:t>
            </a:r>
            <a:endParaRPr sz="1600">
              <a:latin typeface="Times New Roman"/>
              <a:ea typeface="Times New Roman"/>
              <a:cs typeface="Times New Roman"/>
              <a:sym typeface="Times New Roman"/>
            </a:endParaRPr>
          </a:p>
          <a:p>
            <a:pPr indent="-285750" lvl="1" marL="74295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Cho phép các object chia sẻ hay mở rộng các đặc tính sẵn có mà không phải tiến hành định nghĩa lại.</a:t>
            </a:r>
            <a:endParaRPr sz="1600">
              <a:latin typeface="Times New Roman"/>
              <a:ea typeface="Times New Roman"/>
              <a:cs typeface="Times New Roman"/>
              <a:sym typeface="Times New Roman"/>
            </a:endParaRPr>
          </a:p>
          <a:p>
            <a:pPr indent="-285750" lvl="1" marL="74295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Không phải bắt đầu từ đầu khi xây dựng một class mới. Có thể inherite các member data, method từ một class tương tự, và chỉ cần bổ xung các new feature</a:t>
            </a:r>
            <a:endParaRPr sz="1600">
              <a:latin typeface="Times New Roman"/>
              <a:ea typeface="Times New Roman"/>
              <a:cs typeface="Times New Roman"/>
              <a:sym typeface="Times New Roman"/>
            </a:endParaRPr>
          </a:p>
          <a:p>
            <a:pPr indent="0" lvl="1" marL="457200" rtl="0" algn="l">
              <a:spcBef>
                <a:spcPts val="320"/>
              </a:spcBef>
              <a:spcAft>
                <a:spcPts val="0"/>
              </a:spcAft>
              <a:buClr>
                <a:schemeClr val="dk1"/>
              </a:buClr>
              <a:buSzPts val="1600"/>
              <a:buNone/>
            </a:pPr>
            <a:r>
              <a:t/>
            </a:r>
            <a:endParaRPr sz="1600">
              <a:latin typeface="Times New Roman"/>
              <a:ea typeface="Times New Roman"/>
              <a:cs typeface="Times New Roman"/>
              <a:sym typeface="Times New Roman"/>
            </a:endParaRPr>
          </a:p>
          <a:p>
            <a:pPr indent="-285750" lvl="1" marL="742950" rtl="0" algn="l">
              <a:spcBef>
                <a:spcPts val="320"/>
              </a:spcBef>
              <a:spcAft>
                <a:spcPts val="0"/>
              </a:spcAft>
              <a:buClr>
                <a:schemeClr val="dk1"/>
              </a:buClr>
              <a:buSzPts val="1600"/>
              <a:buChar char="–"/>
            </a:pPr>
            <a:r>
              <a:rPr b="1" lang="en-US" sz="1600">
                <a:latin typeface="Times New Roman"/>
                <a:ea typeface="Times New Roman"/>
                <a:cs typeface="Times New Roman"/>
                <a:sym typeface="Times New Roman"/>
              </a:rPr>
              <a:t>Base class – Super class – Parent class </a:t>
            </a:r>
            <a:r>
              <a:rPr lang="en-US" sz="1600">
                <a:latin typeface="Times New Roman"/>
                <a:ea typeface="Times New Roman"/>
                <a:cs typeface="Times New Roman"/>
                <a:sym typeface="Times New Roman"/>
              </a:rPr>
              <a:t>: định nghĩa </a:t>
            </a:r>
            <a:endParaRPr/>
          </a:p>
          <a:p>
            <a:pPr indent="0" lvl="1" marL="457200" rtl="0" algn="l">
              <a:spcBef>
                <a:spcPts val="320"/>
              </a:spcBef>
              <a:spcAft>
                <a:spcPts val="0"/>
              </a:spcAft>
              <a:buClr>
                <a:schemeClr val="dk1"/>
              </a:buClr>
              <a:buSzPts val="1600"/>
              <a:buNone/>
            </a:pPr>
            <a:r>
              <a:rPr lang="en-US" sz="1600">
                <a:latin typeface="Times New Roman"/>
                <a:ea typeface="Times New Roman"/>
                <a:cs typeface="Times New Roman"/>
                <a:sym typeface="Times New Roman"/>
              </a:rPr>
              <a:t>những phần chung nhất của một nhóm đối tượng</a:t>
            </a:r>
            <a:endParaRPr sz="1600">
              <a:latin typeface="Times New Roman"/>
              <a:ea typeface="Times New Roman"/>
              <a:cs typeface="Times New Roman"/>
              <a:sym typeface="Times New Roman"/>
            </a:endParaRPr>
          </a:p>
          <a:p>
            <a:pPr indent="-285750" lvl="1" marL="742950" rtl="0" algn="l">
              <a:spcBef>
                <a:spcPts val="320"/>
              </a:spcBef>
              <a:spcAft>
                <a:spcPts val="0"/>
              </a:spcAft>
              <a:buClr>
                <a:schemeClr val="dk1"/>
              </a:buClr>
              <a:buSzPts val="1600"/>
              <a:buChar char="–"/>
            </a:pPr>
            <a:r>
              <a:rPr b="1" lang="en-US" sz="1600">
                <a:latin typeface="Times New Roman"/>
                <a:ea typeface="Times New Roman"/>
                <a:cs typeface="Times New Roman"/>
                <a:sym typeface="Times New Roman"/>
              </a:rPr>
              <a:t>Derived class – Subclass</a:t>
            </a:r>
            <a:r>
              <a:rPr lang="en-US" sz="1600">
                <a:latin typeface="Times New Roman"/>
                <a:ea typeface="Times New Roman"/>
                <a:cs typeface="Times New Roman"/>
                <a:sym typeface="Times New Roman"/>
              </a:rPr>
              <a:t> : class con kế thừa </a:t>
            </a:r>
            <a:endParaRPr/>
          </a:p>
          <a:p>
            <a:pPr indent="0" lvl="1" marL="457200" rtl="0" algn="l">
              <a:spcBef>
                <a:spcPts val="320"/>
              </a:spcBef>
              <a:spcAft>
                <a:spcPts val="0"/>
              </a:spcAft>
              <a:buClr>
                <a:schemeClr val="dk1"/>
              </a:buClr>
              <a:buSzPts val="1600"/>
              <a:buNone/>
            </a:pPr>
            <a:r>
              <a:rPr lang="en-US" sz="1600">
                <a:latin typeface="Times New Roman"/>
                <a:ea typeface="Times New Roman"/>
                <a:cs typeface="Times New Roman"/>
                <a:sym typeface="Times New Roman"/>
              </a:rPr>
              <a:t>class cha, sẽ được thừa hưởng tất cả những thành </a:t>
            </a:r>
            <a:endParaRPr/>
          </a:p>
          <a:p>
            <a:pPr indent="0" lvl="1" marL="457200" rtl="0" algn="l">
              <a:spcBef>
                <a:spcPts val="320"/>
              </a:spcBef>
              <a:spcAft>
                <a:spcPts val="0"/>
              </a:spcAft>
              <a:buClr>
                <a:schemeClr val="dk1"/>
              </a:buClr>
              <a:buSzPts val="1600"/>
              <a:buNone/>
            </a:pPr>
            <a:r>
              <a:rPr lang="en-US" sz="1600">
                <a:latin typeface="Times New Roman"/>
                <a:ea typeface="Times New Roman"/>
                <a:cs typeface="Times New Roman"/>
                <a:sym typeface="Times New Roman"/>
              </a:rPr>
              <a:t>Phần của class cha đã định nghĩa</a:t>
            </a:r>
            <a:endParaRPr sz="1600">
              <a:latin typeface="Times New Roman"/>
              <a:ea typeface="Times New Roman"/>
              <a:cs typeface="Times New Roman"/>
              <a:sym typeface="Times New Roman"/>
            </a:endParaRPr>
          </a:p>
          <a:p>
            <a:pPr indent="-285750" lvl="1" marL="74295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Tính kế thừa giúp code được tiết kiệm và gọn </a:t>
            </a:r>
            <a:endParaRPr/>
          </a:p>
          <a:p>
            <a:pPr indent="0" lvl="1" marL="457200" rtl="0" algn="l">
              <a:spcBef>
                <a:spcPts val="320"/>
              </a:spcBef>
              <a:spcAft>
                <a:spcPts val="0"/>
              </a:spcAft>
              <a:buClr>
                <a:schemeClr val="dk1"/>
              </a:buClr>
              <a:buSzPts val="1600"/>
              <a:buNone/>
            </a:pPr>
            <a:r>
              <a:rPr lang="en-US" sz="1600">
                <a:latin typeface="Times New Roman"/>
                <a:ea typeface="Times New Roman"/>
                <a:cs typeface="Times New Roman"/>
                <a:sym typeface="Times New Roman"/>
              </a:rPr>
              <a:t>gàng hơn</a:t>
            </a:r>
            <a:endParaRPr sz="1600">
              <a:latin typeface="Times New Roman"/>
              <a:ea typeface="Times New Roman"/>
              <a:cs typeface="Times New Roman"/>
              <a:sym typeface="Times New Roman"/>
            </a:endParaRPr>
          </a:p>
          <a:p>
            <a:pPr indent="0" lvl="0" marL="0" rtl="0" algn="l">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0" rtl="0" algn="l">
              <a:spcBef>
                <a:spcPts val="360"/>
              </a:spcBef>
              <a:spcAft>
                <a:spcPts val="0"/>
              </a:spcAft>
              <a:buClr>
                <a:schemeClr val="dk1"/>
              </a:buClr>
              <a:buSzPts val="1800"/>
              <a:buNone/>
            </a:pPr>
            <a:r>
              <a:t/>
            </a:r>
            <a:endParaRPr b="1" sz="1800">
              <a:latin typeface="Times New Roman"/>
              <a:ea typeface="Times New Roman"/>
              <a:cs typeface="Times New Roman"/>
              <a:sym typeface="Times New Roman"/>
            </a:endParaRPr>
          </a:p>
          <a:p>
            <a:pPr indent="0" lvl="0" marL="0" rtl="0" algn="l">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p:txBody>
      </p:sp>
      <p:pic>
        <p:nvPicPr>
          <p:cNvPr id="281" name="Google Shape;281;p17"/>
          <p:cNvPicPr preferRelativeResize="0"/>
          <p:nvPr/>
        </p:nvPicPr>
        <p:blipFill rotWithShape="1">
          <a:blip r:embed="rId4">
            <a:alphaModFix/>
          </a:blip>
          <a:srcRect b="0" l="0" r="0" t="0"/>
          <a:stretch/>
        </p:blipFill>
        <p:spPr>
          <a:xfrm>
            <a:off x="5715000" y="3505200"/>
            <a:ext cx="3096614" cy="2971800"/>
          </a:xfrm>
          <a:prstGeom prst="rect">
            <a:avLst/>
          </a:prstGeom>
          <a:noFill/>
          <a:ln>
            <a:noFill/>
          </a:ln>
        </p:spPr>
      </p:pic>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2000"/>
                                        <p:tgtEl>
                                          <p:spTgt spid="2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8"/>
          <p:cNvSpPr txBox="1"/>
          <p:nvPr/>
        </p:nvSpPr>
        <p:spPr>
          <a:xfrm>
            <a:off x="4800600" y="17991"/>
            <a:ext cx="4267200" cy="762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KHÓA HỌC ASP.NET MVC</a:t>
            </a:r>
            <a:endParaRPr b="1" sz="2000">
              <a:solidFill>
                <a:srgbClr val="FF0000"/>
              </a:solidFill>
              <a:latin typeface="Arial"/>
              <a:ea typeface="Arial"/>
              <a:cs typeface="Arial"/>
              <a:sym typeface="Arial"/>
            </a:endParaRPr>
          </a:p>
          <a:p>
            <a:pPr indent="0" lvl="0" marL="0" marR="0" rtl="0" algn="ctr">
              <a:spcBef>
                <a:spcPts val="0"/>
              </a:spcBef>
              <a:spcAft>
                <a:spcPts val="0"/>
              </a:spcAft>
              <a:buClr>
                <a:srgbClr val="FF0000"/>
              </a:buClr>
              <a:buSzPts val="1200"/>
              <a:buFont typeface="Arial"/>
              <a:buNone/>
            </a:pPr>
            <a:r>
              <a:rPr b="1" i="1" lang="en-US" sz="1200" u="sng">
                <a:solidFill>
                  <a:srgbClr val="FF0000"/>
                </a:solidFill>
                <a:latin typeface="Arial"/>
                <a:ea typeface="Arial"/>
                <a:cs typeface="Arial"/>
                <a:sym typeface="Arial"/>
              </a:rPr>
              <a:t>Biên soạn:</a:t>
            </a:r>
            <a:r>
              <a:rPr b="1" i="1" lang="en-US" sz="1200">
                <a:solidFill>
                  <a:srgbClr val="FF0000"/>
                </a:solidFill>
                <a:latin typeface="Arial"/>
                <a:ea typeface="Arial"/>
                <a:cs typeface="Arial"/>
                <a:sym typeface="Arial"/>
              </a:rPr>
              <a:t> Nguyễn Văn Sỹ</a:t>
            </a:r>
            <a:endParaRPr b="1" i="1" sz="1200">
              <a:solidFill>
                <a:srgbClr val="FF0000"/>
              </a:solidFill>
              <a:latin typeface="Arial"/>
              <a:ea typeface="Arial"/>
              <a:cs typeface="Arial"/>
              <a:sym typeface="Arial"/>
            </a:endParaRPr>
          </a:p>
        </p:txBody>
      </p:sp>
      <p:pic>
        <p:nvPicPr>
          <p:cNvPr descr="C:\Users\Admin\Desktop\tải xuống.png" id="287" name="Google Shape;287;p18"/>
          <p:cNvPicPr preferRelativeResize="0"/>
          <p:nvPr/>
        </p:nvPicPr>
        <p:blipFill rotWithShape="1">
          <a:blip r:embed="rId3">
            <a:alphaModFix/>
          </a:blip>
          <a:srcRect b="0" l="0" r="0" t="0"/>
          <a:stretch/>
        </p:blipFill>
        <p:spPr>
          <a:xfrm>
            <a:off x="23734" y="7937"/>
            <a:ext cx="3883433" cy="772054"/>
          </a:xfrm>
          <a:prstGeom prst="rect">
            <a:avLst/>
          </a:prstGeom>
          <a:noFill/>
          <a:ln>
            <a:noFill/>
          </a:ln>
        </p:spPr>
      </p:pic>
      <p:cxnSp>
        <p:nvCxnSpPr>
          <p:cNvPr id="288" name="Google Shape;288;p18"/>
          <p:cNvCxnSpPr/>
          <p:nvPr/>
        </p:nvCxnSpPr>
        <p:spPr>
          <a:xfrm>
            <a:off x="0" y="779991"/>
            <a:ext cx="9144000" cy="0"/>
          </a:xfrm>
          <a:prstGeom prst="straightConnector1">
            <a:avLst/>
          </a:prstGeom>
          <a:noFill/>
          <a:ln cap="flat" cmpd="sng" w="9525">
            <a:solidFill>
              <a:srgbClr val="4A7DBA"/>
            </a:solidFill>
            <a:prstDash val="dot"/>
            <a:round/>
            <a:headEnd len="sm" w="sm" type="none"/>
            <a:tailEnd len="sm" w="sm" type="none"/>
          </a:ln>
        </p:spPr>
      </p:cxnSp>
      <p:sp>
        <p:nvSpPr>
          <p:cNvPr id="289" name="Google Shape;289;p18"/>
          <p:cNvSpPr/>
          <p:nvPr/>
        </p:nvSpPr>
        <p:spPr>
          <a:xfrm>
            <a:off x="6800" y="800926"/>
            <a:ext cx="913719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F0000"/>
                </a:solidFill>
                <a:latin typeface="Arial"/>
                <a:ea typeface="Arial"/>
                <a:cs typeface="Arial"/>
                <a:sym typeface="Arial"/>
              </a:rPr>
              <a:t>II. </a:t>
            </a:r>
            <a:r>
              <a:rPr b="1" lang="en-US" sz="2400">
                <a:solidFill>
                  <a:srgbClr val="FF0000"/>
                </a:solidFill>
                <a:latin typeface="Arial"/>
                <a:ea typeface="Arial"/>
                <a:cs typeface="Arial"/>
                <a:sym typeface="Arial"/>
              </a:rPr>
              <a:t>4 nguyên lý cơ bản trong OOP</a:t>
            </a:r>
            <a:endParaRPr b="1" sz="2400">
              <a:solidFill>
                <a:srgbClr val="FF0000"/>
              </a:solidFill>
              <a:latin typeface="Arial"/>
              <a:ea typeface="Arial"/>
              <a:cs typeface="Arial"/>
              <a:sym typeface="Arial"/>
            </a:endParaRPr>
          </a:p>
        </p:txBody>
      </p:sp>
      <p:sp>
        <p:nvSpPr>
          <p:cNvPr id="290" name="Google Shape;290;p18"/>
          <p:cNvSpPr txBox="1"/>
          <p:nvPr/>
        </p:nvSpPr>
        <p:spPr>
          <a:xfrm>
            <a:off x="304800" y="1676400"/>
            <a:ext cx="8382000" cy="4953000"/>
          </a:xfrm>
          <a:prstGeom prst="rect">
            <a:avLst/>
          </a:prstGeom>
          <a:noFill/>
          <a:ln>
            <a:noFill/>
          </a:ln>
        </p:spPr>
        <p:txBody>
          <a:bodyPr anchorCtr="0" anchor="t" bIns="45700" lIns="91425" spcFirstLastPara="1" rIns="91425" wrap="square" tIns="45700">
            <a:normAutofit/>
          </a:bodyPr>
          <a:lstStyle/>
          <a:p>
            <a:pPr indent="0" lvl="1" marL="457200" marR="0" rtl="0" algn="l">
              <a:spcBef>
                <a:spcPts val="0"/>
              </a:spcBef>
              <a:spcAft>
                <a:spcPts val="0"/>
              </a:spcAft>
              <a:buClr>
                <a:srgbClr val="888888"/>
              </a:buClr>
              <a:buSzPts val="2800"/>
              <a:buFont typeface="Arial"/>
              <a:buNone/>
            </a:pPr>
            <a:r>
              <a:t/>
            </a:r>
            <a:endParaRPr b="1" i="0" sz="2800" u="none" cap="none" strike="noStrike">
              <a:solidFill>
                <a:srgbClr val="FF0000"/>
              </a:solidFill>
              <a:latin typeface="Arial"/>
              <a:ea typeface="Arial"/>
              <a:cs typeface="Arial"/>
              <a:sym typeface="Arial"/>
            </a:endParaRPr>
          </a:p>
          <a:p>
            <a:pPr indent="0" lvl="0" marL="0" marR="0" rtl="0" algn="ctr">
              <a:spcBef>
                <a:spcPts val="640"/>
              </a:spcBef>
              <a:spcAft>
                <a:spcPts val="0"/>
              </a:spcAft>
              <a:buClr>
                <a:srgbClr val="888888"/>
              </a:buClr>
              <a:buSzPts val="3200"/>
              <a:buFont typeface="Arial"/>
              <a:buNone/>
            </a:pPr>
            <a:r>
              <a:t/>
            </a:r>
            <a:endParaRPr sz="3200">
              <a:solidFill>
                <a:srgbClr val="888888"/>
              </a:solidFill>
              <a:latin typeface="Calibri"/>
              <a:ea typeface="Calibri"/>
              <a:cs typeface="Calibri"/>
              <a:sym typeface="Calibri"/>
            </a:endParaRPr>
          </a:p>
        </p:txBody>
      </p:sp>
      <p:sp>
        <p:nvSpPr>
          <p:cNvPr id="291" name="Google Shape;291;p18"/>
          <p:cNvSpPr txBox="1"/>
          <p:nvPr>
            <p:ph idx="1" type="body"/>
          </p:nvPr>
        </p:nvSpPr>
        <p:spPr>
          <a:xfrm>
            <a:off x="304800" y="1459761"/>
            <a:ext cx="8382000" cy="524583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b="1" lang="en-US" sz="1800">
                <a:latin typeface="Times New Roman"/>
                <a:ea typeface="Times New Roman"/>
                <a:cs typeface="Times New Roman"/>
                <a:sym typeface="Times New Roman"/>
              </a:rPr>
              <a:t>Inheritance (Tính kế thừa)</a:t>
            </a:r>
            <a:endParaRPr b="1" sz="1800">
              <a:latin typeface="Times New Roman"/>
              <a:ea typeface="Times New Roman"/>
              <a:cs typeface="Times New Roman"/>
              <a:sym typeface="Times New Roman"/>
            </a:endParaRPr>
          </a:p>
          <a:p>
            <a:pPr indent="-285750" lvl="1" marL="742950" rtl="0" algn="l">
              <a:spcBef>
                <a:spcPts val="360"/>
              </a:spcBef>
              <a:spcAft>
                <a:spcPts val="0"/>
              </a:spcAft>
              <a:buClr>
                <a:schemeClr val="dk1"/>
              </a:buClr>
              <a:buSzPts val="1800"/>
              <a:buChar char="–"/>
            </a:pPr>
            <a:r>
              <a:rPr lang="en-US" sz="1800">
                <a:latin typeface="Times New Roman"/>
                <a:ea typeface="Times New Roman"/>
                <a:cs typeface="Times New Roman"/>
                <a:sym typeface="Times New Roman"/>
              </a:rPr>
              <a:t>Reusability (Tái sử dụng): tái sử dụng lại các phương thức public của class cha</a:t>
            </a:r>
            <a:endParaRPr/>
          </a:p>
          <a:p>
            <a:pPr indent="-285750" lvl="1" marL="742950" rtl="0" algn="l">
              <a:spcBef>
                <a:spcPts val="360"/>
              </a:spcBef>
              <a:spcAft>
                <a:spcPts val="0"/>
              </a:spcAft>
              <a:buClr>
                <a:schemeClr val="dk1"/>
              </a:buClr>
              <a:buSzPts val="1800"/>
              <a:buChar char="–"/>
            </a:pPr>
            <a:r>
              <a:rPr lang="en-US" sz="1800">
                <a:latin typeface="Times New Roman"/>
                <a:ea typeface="Times New Roman"/>
                <a:cs typeface="Times New Roman"/>
                <a:sym typeface="Times New Roman"/>
              </a:rPr>
              <a:t>Extensibility (Tính mở rộng): Thừa kế các ưu điểm của class cha</a:t>
            </a:r>
            <a:endParaRPr/>
          </a:p>
          <a:p>
            <a:pPr indent="-285750" lvl="1" marL="742950" rtl="0" algn="l">
              <a:spcBef>
                <a:spcPts val="360"/>
              </a:spcBef>
              <a:spcAft>
                <a:spcPts val="0"/>
              </a:spcAft>
              <a:buClr>
                <a:schemeClr val="dk1"/>
              </a:buClr>
              <a:buSzPts val="1800"/>
              <a:buChar char="–"/>
            </a:pPr>
            <a:r>
              <a:rPr lang="en-US" sz="1800">
                <a:latin typeface="Times New Roman"/>
                <a:ea typeface="Times New Roman"/>
                <a:cs typeface="Times New Roman"/>
                <a:sym typeface="Times New Roman"/>
              </a:rPr>
              <a:t>Data hiding (Che dấu dữ liệu):. lớp cha  giữ một số dữ liệu riêng tư</a:t>
            </a:r>
            <a:endParaRPr/>
          </a:p>
          <a:p>
            <a:pPr indent="0" lvl="1" marL="457200" rtl="0" algn="l">
              <a:spcBef>
                <a:spcPts val="360"/>
              </a:spcBef>
              <a:spcAft>
                <a:spcPts val="0"/>
              </a:spcAft>
              <a:buClr>
                <a:schemeClr val="dk1"/>
              </a:buClr>
              <a:buSzPts val="1800"/>
              <a:buNone/>
            </a:pPr>
            <a:r>
              <a:rPr lang="en-US" sz="1800">
                <a:latin typeface="Times New Roman"/>
                <a:ea typeface="Times New Roman"/>
                <a:cs typeface="Times New Roman"/>
                <a:sym typeface="Times New Roman"/>
              </a:rPr>
              <a:t>Lớp con lấy được không thể thay đổi nó</a:t>
            </a:r>
            <a:endParaRPr sz="1800">
              <a:latin typeface="Times New Roman"/>
              <a:ea typeface="Times New Roman"/>
              <a:cs typeface="Times New Roman"/>
              <a:sym typeface="Times New Roman"/>
            </a:endParaRPr>
          </a:p>
          <a:p>
            <a:pPr indent="0" lvl="1" marL="457200" rtl="0" algn="l">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342900" lvl="0" marL="342900" rtl="0" algn="l">
              <a:lnSpc>
                <a:spcPct val="80000"/>
              </a:lnSpc>
              <a:spcBef>
                <a:spcPts val="360"/>
              </a:spcBef>
              <a:spcAft>
                <a:spcPts val="0"/>
              </a:spcAft>
              <a:buClr>
                <a:srgbClr val="0000FF"/>
              </a:buClr>
              <a:buSzPts val="1800"/>
              <a:buFont typeface="Noto Sans Symbols"/>
              <a:buNone/>
            </a:pPr>
            <a:r>
              <a:rPr lang="en-US" sz="1800">
                <a:solidFill>
                  <a:srgbClr val="0000FF"/>
                </a:solidFill>
                <a:latin typeface="Courier New"/>
                <a:ea typeface="Courier New"/>
                <a:cs typeface="Courier New"/>
                <a:sym typeface="Courier New"/>
              </a:rPr>
              <a:t>	class </a:t>
            </a:r>
            <a:r>
              <a:rPr lang="en-US" sz="1800">
                <a:solidFill>
                  <a:srgbClr val="205867"/>
                </a:solidFill>
                <a:latin typeface="Courier New"/>
                <a:ea typeface="Courier New"/>
                <a:cs typeface="Courier New"/>
                <a:sym typeface="Courier New"/>
              </a:rPr>
              <a:t>Car</a:t>
            </a:r>
            <a:r>
              <a:rPr lang="en-US" sz="1800">
                <a:latin typeface="Courier New"/>
                <a:ea typeface="Courier New"/>
                <a:cs typeface="Courier New"/>
                <a:sym typeface="Courier New"/>
              </a:rPr>
              <a:t>{</a:t>
            </a:r>
            <a:endParaRPr/>
          </a:p>
          <a:p>
            <a:pPr indent="-228600" lvl="2" marL="1143000" rtl="0" algn="l">
              <a:lnSpc>
                <a:spcPct val="80000"/>
              </a:lnSpc>
              <a:spcBef>
                <a:spcPts val="320"/>
              </a:spcBef>
              <a:spcAft>
                <a:spcPts val="0"/>
              </a:spcAft>
              <a:buClr>
                <a:srgbClr val="0000FF"/>
              </a:buClr>
              <a:buSzPts val="1600"/>
              <a:buFont typeface="Noto Sans Symbols"/>
              <a:buNone/>
            </a:pPr>
            <a:r>
              <a:rPr lang="en-US" sz="1600">
                <a:solidFill>
                  <a:srgbClr val="0000FF"/>
                </a:solidFill>
                <a:latin typeface="Courier New"/>
                <a:ea typeface="Courier New"/>
                <a:cs typeface="Courier New"/>
                <a:sym typeface="Courier New"/>
              </a:rPr>
              <a:t>protected int </a:t>
            </a:r>
            <a:r>
              <a:rPr lang="en-US" sz="1600">
                <a:solidFill>
                  <a:schemeClr val="accent1"/>
                </a:solidFill>
                <a:latin typeface="Courier New"/>
                <a:ea typeface="Courier New"/>
                <a:cs typeface="Courier New"/>
                <a:sym typeface="Courier New"/>
              </a:rPr>
              <a:t>NumberWheels;</a:t>
            </a:r>
            <a:endParaRPr/>
          </a:p>
          <a:p>
            <a:pPr indent="-228600" lvl="2" marL="1143000" rtl="0" algn="l">
              <a:lnSpc>
                <a:spcPct val="80000"/>
              </a:lnSpc>
              <a:spcBef>
                <a:spcPts val="320"/>
              </a:spcBef>
              <a:spcAft>
                <a:spcPts val="0"/>
              </a:spcAft>
              <a:buClr>
                <a:srgbClr val="0000FF"/>
              </a:buClr>
              <a:buSzPts val="1600"/>
              <a:buFont typeface="Noto Sans Symbols"/>
              <a:buNone/>
            </a:pPr>
            <a:r>
              <a:rPr lang="en-US" sz="1600">
                <a:solidFill>
                  <a:srgbClr val="0000FF"/>
                </a:solidFill>
                <a:latin typeface="Courier New"/>
                <a:ea typeface="Courier New"/>
                <a:cs typeface="Courier New"/>
                <a:sym typeface="Courier New"/>
              </a:rPr>
              <a:t>protected string </a:t>
            </a:r>
            <a:r>
              <a:rPr lang="en-US" sz="1600">
                <a:solidFill>
                  <a:schemeClr val="accent1"/>
                </a:solidFill>
                <a:latin typeface="Courier New"/>
                <a:ea typeface="Courier New"/>
                <a:cs typeface="Courier New"/>
                <a:sym typeface="Courier New"/>
              </a:rPr>
              <a:t>MainColor;</a:t>
            </a:r>
            <a:endParaRPr/>
          </a:p>
          <a:p>
            <a:pPr indent="-228600" lvl="2" marL="1143000" rtl="0" algn="l">
              <a:lnSpc>
                <a:spcPct val="80000"/>
              </a:lnSpc>
              <a:spcBef>
                <a:spcPts val="320"/>
              </a:spcBef>
              <a:spcAft>
                <a:spcPts val="0"/>
              </a:spcAft>
              <a:buClr>
                <a:srgbClr val="0000FF"/>
              </a:buClr>
              <a:buSzPts val="1600"/>
              <a:buFont typeface="Noto Sans Symbols"/>
              <a:buNone/>
            </a:pPr>
            <a:r>
              <a:rPr lang="en-US" sz="1600">
                <a:solidFill>
                  <a:srgbClr val="0000FF"/>
                </a:solidFill>
                <a:latin typeface="Courier New"/>
                <a:ea typeface="Courier New"/>
                <a:cs typeface="Courier New"/>
                <a:sym typeface="Courier New"/>
              </a:rPr>
              <a:t>protected int </a:t>
            </a:r>
            <a:r>
              <a:rPr lang="en-US" sz="1600">
                <a:solidFill>
                  <a:schemeClr val="accent1"/>
                </a:solidFill>
                <a:latin typeface="Courier New"/>
                <a:ea typeface="Courier New"/>
                <a:cs typeface="Courier New"/>
                <a:sym typeface="Courier New"/>
              </a:rPr>
              <a:t>NumberRearPorts;</a:t>
            </a:r>
            <a:endParaRPr/>
          </a:p>
          <a:p>
            <a:pPr indent="-228600" lvl="2" marL="1143000" rtl="0" algn="l">
              <a:lnSpc>
                <a:spcPct val="80000"/>
              </a:lnSpc>
              <a:spcBef>
                <a:spcPts val="320"/>
              </a:spcBef>
              <a:spcAft>
                <a:spcPts val="0"/>
              </a:spcAft>
              <a:buClr>
                <a:srgbClr val="0000FF"/>
              </a:buClr>
              <a:buSzPts val="1600"/>
              <a:buFont typeface="Noto Sans Symbols"/>
              <a:buNone/>
            </a:pPr>
            <a:r>
              <a:rPr lang="en-US" sz="1600">
                <a:solidFill>
                  <a:srgbClr val="0000FF"/>
                </a:solidFill>
                <a:latin typeface="Courier New"/>
                <a:ea typeface="Courier New"/>
                <a:cs typeface="Courier New"/>
                <a:sym typeface="Courier New"/>
              </a:rPr>
              <a:t>protected bool </a:t>
            </a:r>
            <a:r>
              <a:rPr lang="en-US" sz="1600">
                <a:solidFill>
                  <a:schemeClr val="accent1"/>
                </a:solidFill>
                <a:latin typeface="Courier New"/>
                <a:ea typeface="Courier New"/>
                <a:cs typeface="Courier New"/>
                <a:sym typeface="Courier New"/>
              </a:rPr>
              <a:t>isWithUpperWindow;</a:t>
            </a:r>
            <a:endParaRPr/>
          </a:p>
          <a:p>
            <a:pPr indent="-228600" lvl="2" marL="1143000" rtl="0" algn="l">
              <a:lnSpc>
                <a:spcPct val="80000"/>
              </a:lnSpc>
              <a:spcBef>
                <a:spcPts val="320"/>
              </a:spcBef>
              <a:spcAft>
                <a:spcPts val="0"/>
              </a:spcAft>
              <a:buClr>
                <a:srgbClr val="0000FF"/>
              </a:buClr>
              <a:buSzPts val="1600"/>
              <a:buFont typeface="Noto Sans Symbols"/>
              <a:buNone/>
            </a:pPr>
            <a:r>
              <a:rPr lang="en-US" sz="1600">
                <a:solidFill>
                  <a:srgbClr val="0000FF"/>
                </a:solidFill>
                <a:latin typeface="Courier New"/>
                <a:ea typeface="Courier New"/>
                <a:cs typeface="Courier New"/>
                <a:sym typeface="Courier New"/>
              </a:rPr>
              <a:t>protected int </a:t>
            </a:r>
            <a:r>
              <a:rPr lang="en-US" sz="1600">
                <a:solidFill>
                  <a:schemeClr val="accent1"/>
                </a:solidFill>
                <a:latin typeface="Courier New"/>
                <a:ea typeface="Courier New"/>
                <a:cs typeface="Courier New"/>
                <a:sym typeface="Courier New"/>
              </a:rPr>
              <a:t>NumberSeats;</a:t>
            </a:r>
            <a:endParaRPr/>
          </a:p>
          <a:p>
            <a:pPr indent="-228600" lvl="2" marL="1143000" rtl="0" algn="l">
              <a:lnSpc>
                <a:spcPct val="80000"/>
              </a:lnSpc>
              <a:spcBef>
                <a:spcPts val="320"/>
              </a:spcBef>
              <a:spcAft>
                <a:spcPts val="0"/>
              </a:spcAft>
              <a:buClr>
                <a:srgbClr val="0000FF"/>
              </a:buClr>
              <a:buSzPts val="1600"/>
              <a:buFont typeface="Noto Sans Symbols"/>
              <a:buNone/>
            </a:pPr>
            <a:r>
              <a:rPr lang="en-US" sz="1600">
                <a:solidFill>
                  <a:srgbClr val="0000FF"/>
                </a:solidFill>
                <a:latin typeface="Courier New"/>
                <a:ea typeface="Courier New"/>
                <a:cs typeface="Courier New"/>
                <a:sym typeface="Courier New"/>
              </a:rPr>
              <a:t>protected </a:t>
            </a:r>
            <a:r>
              <a:rPr lang="en-US" sz="1400">
                <a:solidFill>
                  <a:srgbClr val="0000FF"/>
                </a:solidFill>
                <a:latin typeface="Courier New"/>
                <a:ea typeface="Courier New"/>
                <a:cs typeface="Courier New"/>
                <a:sym typeface="Courier New"/>
              </a:rPr>
              <a:t>float </a:t>
            </a:r>
            <a:r>
              <a:rPr lang="en-US" sz="1400">
                <a:solidFill>
                  <a:schemeClr val="accent1"/>
                </a:solidFill>
                <a:latin typeface="Courier New"/>
                <a:ea typeface="Courier New"/>
                <a:cs typeface="Courier New"/>
                <a:sym typeface="Courier New"/>
              </a:rPr>
              <a:t>CylinderVolume;</a:t>
            </a:r>
            <a:endParaRPr sz="1800">
              <a:solidFill>
                <a:schemeClr val="accent1"/>
              </a:solidFill>
              <a:latin typeface="Courier New"/>
              <a:ea typeface="Courier New"/>
              <a:cs typeface="Courier New"/>
              <a:sym typeface="Courier New"/>
            </a:endParaRPr>
          </a:p>
          <a:p>
            <a:pPr indent="-342900" lvl="0" marL="342900" rtl="0" algn="l">
              <a:lnSpc>
                <a:spcPct val="80000"/>
              </a:lnSpc>
              <a:spcBef>
                <a:spcPts val="360"/>
              </a:spcBef>
              <a:spcAft>
                <a:spcPts val="0"/>
              </a:spcAft>
              <a:buClr>
                <a:schemeClr val="dk1"/>
              </a:buClr>
              <a:buSzPts val="1800"/>
              <a:buFont typeface="Noto Sans Symbols"/>
              <a:buNone/>
            </a:pPr>
            <a:r>
              <a:rPr lang="en-US" sz="1800">
                <a:latin typeface="Courier New"/>
                <a:ea typeface="Courier New"/>
                <a:cs typeface="Courier New"/>
                <a:sym typeface="Courier New"/>
              </a:rPr>
              <a:t>	}</a:t>
            </a:r>
            <a:endParaRPr sz="2400"/>
          </a:p>
          <a:p>
            <a:pPr indent="0" lvl="1" marL="457200" rtl="0" algn="l">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0" rtl="0" algn="l">
              <a:spcBef>
                <a:spcPts val="360"/>
              </a:spcBef>
              <a:spcAft>
                <a:spcPts val="0"/>
              </a:spcAft>
              <a:buClr>
                <a:schemeClr val="dk1"/>
              </a:buClr>
              <a:buSzPts val="1800"/>
              <a:buNone/>
            </a:pPr>
            <a:r>
              <a:t/>
            </a:r>
            <a:endParaRPr b="1" sz="1800">
              <a:latin typeface="Times New Roman"/>
              <a:ea typeface="Times New Roman"/>
              <a:cs typeface="Times New Roman"/>
              <a:sym typeface="Times New Roman"/>
            </a:endParaRPr>
          </a:p>
          <a:p>
            <a:pPr indent="0" lvl="0" marL="0" rtl="0" algn="l">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p:txBody>
      </p:sp>
    </p:spTree>
  </p:cSld>
  <p:clrMapOvr>
    <a:masterClrMapping/>
  </p:clrMapOvr>
  <p:transition spd="slow">
    <p:push dir="r"/>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9"/>
          <p:cNvSpPr txBox="1"/>
          <p:nvPr/>
        </p:nvSpPr>
        <p:spPr>
          <a:xfrm>
            <a:off x="4800600" y="17991"/>
            <a:ext cx="4267200" cy="762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KHÓA HỌC ASP.NET MVC</a:t>
            </a:r>
            <a:endParaRPr b="1" sz="2000">
              <a:solidFill>
                <a:srgbClr val="FF0000"/>
              </a:solidFill>
              <a:latin typeface="Arial"/>
              <a:ea typeface="Arial"/>
              <a:cs typeface="Arial"/>
              <a:sym typeface="Arial"/>
            </a:endParaRPr>
          </a:p>
          <a:p>
            <a:pPr indent="0" lvl="0" marL="0" marR="0" rtl="0" algn="ctr">
              <a:spcBef>
                <a:spcPts val="0"/>
              </a:spcBef>
              <a:spcAft>
                <a:spcPts val="0"/>
              </a:spcAft>
              <a:buClr>
                <a:srgbClr val="FF0000"/>
              </a:buClr>
              <a:buSzPts val="1200"/>
              <a:buFont typeface="Arial"/>
              <a:buNone/>
            </a:pPr>
            <a:r>
              <a:rPr b="1" i="1" lang="en-US" sz="1200" u="sng">
                <a:solidFill>
                  <a:srgbClr val="FF0000"/>
                </a:solidFill>
                <a:latin typeface="Arial"/>
                <a:ea typeface="Arial"/>
                <a:cs typeface="Arial"/>
                <a:sym typeface="Arial"/>
              </a:rPr>
              <a:t>Biên soạn:</a:t>
            </a:r>
            <a:r>
              <a:rPr b="1" i="1" lang="en-US" sz="1200">
                <a:solidFill>
                  <a:srgbClr val="FF0000"/>
                </a:solidFill>
                <a:latin typeface="Arial"/>
                <a:ea typeface="Arial"/>
                <a:cs typeface="Arial"/>
                <a:sym typeface="Arial"/>
              </a:rPr>
              <a:t> Nguyễn Văn Sỹ</a:t>
            </a:r>
            <a:endParaRPr b="1" i="1" sz="1200">
              <a:solidFill>
                <a:srgbClr val="FF0000"/>
              </a:solidFill>
              <a:latin typeface="Arial"/>
              <a:ea typeface="Arial"/>
              <a:cs typeface="Arial"/>
              <a:sym typeface="Arial"/>
            </a:endParaRPr>
          </a:p>
        </p:txBody>
      </p:sp>
      <p:pic>
        <p:nvPicPr>
          <p:cNvPr descr="C:\Users\Admin\Desktop\tải xuống.png" id="297" name="Google Shape;297;p19"/>
          <p:cNvPicPr preferRelativeResize="0"/>
          <p:nvPr/>
        </p:nvPicPr>
        <p:blipFill rotWithShape="1">
          <a:blip r:embed="rId3">
            <a:alphaModFix/>
          </a:blip>
          <a:srcRect b="0" l="0" r="0" t="0"/>
          <a:stretch/>
        </p:blipFill>
        <p:spPr>
          <a:xfrm>
            <a:off x="23734" y="7937"/>
            <a:ext cx="3883433" cy="772054"/>
          </a:xfrm>
          <a:prstGeom prst="rect">
            <a:avLst/>
          </a:prstGeom>
          <a:noFill/>
          <a:ln>
            <a:noFill/>
          </a:ln>
        </p:spPr>
      </p:pic>
      <p:cxnSp>
        <p:nvCxnSpPr>
          <p:cNvPr id="298" name="Google Shape;298;p19"/>
          <p:cNvCxnSpPr/>
          <p:nvPr/>
        </p:nvCxnSpPr>
        <p:spPr>
          <a:xfrm>
            <a:off x="0" y="779991"/>
            <a:ext cx="9144000" cy="0"/>
          </a:xfrm>
          <a:prstGeom prst="straightConnector1">
            <a:avLst/>
          </a:prstGeom>
          <a:noFill/>
          <a:ln cap="flat" cmpd="sng" w="9525">
            <a:solidFill>
              <a:srgbClr val="4A7DBA"/>
            </a:solidFill>
            <a:prstDash val="dot"/>
            <a:round/>
            <a:headEnd len="sm" w="sm" type="none"/>
            <a:tailEnd len="sm" w="sm" type="none"/>
          </a:ln>
        </p:spPr>
      </p:cxnSp>
      <p:sp>
        <p:nvSpPr>
          <p:cNvPr id="299" name="Google Shape;299;p19"/>
          <p:cNvSpPr/>
          <p:nvPr/>
        </p:nvSpPr>
        <p:spPr>
          <a:xfrm>
            <a:off x="6800" y="800926"/>
            <a:ext cx="913719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F0000"/>
                </a:solidFill>
                <a:latin typeface="Arial"/>
                <a:ea typeface="Arial"/>
                <a:cs typeface="Arial"/>
                <a:sym typeface="Arial"/>
              </a:rPr>
              <a:t>II. </a:t>
            </a:r>
            <a:r>
              <a:rPr b="1" lang="en-US" sz="2400">
                <a:solidFill>
                  <a:srgbClr val="FF0000"/>
                </a:solidFill>
                <a:latin typeface="Arial"/>
                <a:ea typeface="Arial"/>
                <a:cs typeface="Arial"/>
                <a:sym typeface="Arial"/>
              </a:rPr>
              <a:t>4 nguyên lý cơ bản trong OOP</a:t>
            </a:r>
            <a:endParaRPr b="1" sz="2400">
              <a:solidFill>
                <a:srgbClr val="FF0000"/>
              </a:solidFill>
              <a:latin typeface="Arial"/>
              <a:ea typeface="Arial"/>
              <a:cs typeface="Arial"/>
              <a:sym typeface="Arial"/>
            </a:endParaRPr>
          </a:p>
        </p:txBody>
      </p:sp>
      <p:sp>
        <p:nvSpPr>
          <p:cNvPr id="300" name="Google Shape;300;p19"/>
          <p:cNvSpPr txBox="1"/>
          <p:nvPr/>
        </p:nvSpPr>
        <p:spPr>
          <a:xfrm>
            <a:off x="304800" y="1676400"/>
            <a:ext cx="8382000" cy="4953000"/>
          </a:xfrm>
          <a:prstGeom prst="rect">
            <a:avLst/>
          </a:prstGeom>
          <a:noFill/>
          <a:ln>
            <a:noFill/>
          </a:ln>
        </p:spPr>
        <p:txBody>
          <a:bodyPr anchorCtr="0" anchor="t" bIns="45700" lIns="91425" spcFirstLastPara="1" rIns="91425" wrap="square" tIns="45700">
            <a:normAutofit/>
          </a:bodyPr>
          <a:lstStyle/>
          <a:p>
            <a:pPr indent="0" lvl="1" marL="457200" marR="0" rtl="0" algn="l">
              <a:spcBef>
                <a:spcPts val="0"/>
              </a:spcBef>
              <a:spcAft>
                <a:spcPts val="0"/>
              </a:spcAft>
              <a:buClr>
                <a:srgbClr val="888888"/>
              </a:buClr>
              <a:buSzPts val="2800"/>
              <a:buFont typeface="Arial"/>
              <a:buNone/>
            </a:pPr>
            <a:r>
              <a:t/>
            </a:r>
            <a:endParaRPr b="1" i="0" sz="2800" u="none" cap="none" strike="noStrike">
              <a:solidFill>
                <a:srgbClr val="FF0000"/>
              </a:solidFill>
              <a:latin typeface="Arial"/>
              <a:ea typeface="Arial"/>
              <a:cs typeface="Arial"/>
              <a:sym typeface="Arial"/>
            </a:endParaRPr>
          </a:p>
          <a:p>
            <a:pPr indent="0" lvl="0" marL="0" marR="0" rtl="0" algn="ctr">
              <a:spcBef>
                <a:spcPts val="640"/>
              </a:spcBef>
              <a:spcAft>
                <a:spcPts val="0"/>
              </a:spcAft>
              <a:buClr>
                <a:srgbClr val="888888"/>
              </a:buClr>
              <a:buSzPts val="3200"/>
              <a:buFont typeface="Arial"/>
              <a:buNone/>
            </a:pPr>
            <a:r>
              <a:t/>
            </a:r>
            <a:endParaRPr sz="3200">
              <a:solidFill>
                <a:srgbClr val="888888"/>
              </a:solidFill>
              <a:latin typeface="Calibri"/>
              <a:ea typeface="Calibri"/>
              <a:cs typeface="Calibri"/>
              <a:sym typeface="Calibri"/>
            </a:endParaRPr>
          </a:p>
        </p:txBody>
      </p:sp>
      <p:sp>
        <p:nvSpPr>
          <p:cNvPr id="301" name="Google Shape;301;p19"/>
          <p:cNvSpPr txBox="1"/>
          <p:nvPr>
            <p:ph idx="1" type="body"/>
          </p:nvPr>
        </p:nvSpPr>
        <p:spPr>
          <a:xfrm>
            <a:off x="304800" y="1459761"/>
            <a:ext cx="8382000" cy="524583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b="1" lang="en-US" sz="1800">
                <a:latin typeface="Times New Roman"/>
                <a:ea typeface="Times New Roman"/>
                <a:cs typeface="Times New Roman"/>
                <a:sym typeface="Times New Roman"/>
              </a:rPr>
              <a:t>Polymorphism (Tính đa hình)</a:t>
            </a:r>
            <a:endParaRPr b="1" sz="1800">
              <a:latin typeface="Times New Roman"/>
              <a:ea typeface="Times New Roman"/>
              <a:cs typeface="Times New Roman"/>
              <a:sym typeface="Times New Roman"/>
            </a:endParaRPr>
          </a:p>
          <a:p>
            <a:pPr indent="-285750" lvl="1" marL="742950" rtl="0" algn="l">
              <a:spcBef>
                <a:spcPts val="320"/>
              </a:spcBef>
              <a:spcAft>
                <a:spcPts val="0"/>
              </a:spcAft>
              <a:buClr>
                <a:schemeClr val="dk1"/>
              </a:buClr>
              <a:buSzPts val="1600"/>
              <a:buChar char="–"/>
            </a:pPr>
            <a:r>
              <a:rPr i="1" lang="en-US" sz="1600">
                <a:latin typeface="Times New Roman"/>
                <a:ea typeface="Times New Roman"/>
                <a:cs typeface="Times New Roman"/>
                <a:sym typeface="Times New Roman"/>
              </a:rPr>
              <a:t>Tính đa hình = Nhiều hình thức/ Nhiều hình dạng</a:t>
            </a:r>
            <a:endParaRPr i="1" sz="1600">
              <a:latin typeface="Times New Roman"/>
              <a:ea typeface="Times New Roman"/>
              <a:cs typeface="Times New Roman"/>
              <a:sym typeface="Times New Roman"/>
            </a:endParaRPr>
          </a:p>
          <a:p>
            <a:pPr indent="-285750" lvl="1" marL="74295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Khả năng của các đối tượng có các hoạt động khác nhau từ cùng một </a:t>
            </a:r>
            <a:r>
              <a:rPr b="1" lang="en-US" sz="1600">
                <a:latin typeface="Times New Roman"/>
                <a:ea typeface="Times New Roman"/>
                <a:cs typeface="Times New Roman"/>
                <a:sym typeface="Times New Roman"/>
              </a:rPr>
              <a:t>Interface</a:t>
            </a:r>
            <a:r>
              <a:rPr i="1" lang="en-US" sz="1600">
                <a:latin typeface="Times New Roman"/>
                <a:ea typeface="Times New Roman"/>
                <a:cs typeface="Times New Roman"/>
                <a:sym typeface="Times New Roman"/>
              </a:rPr>
              <a:t>.</a:t>
            </a:r>
            <a:endParaRPr i="1" sz="1600">
              <a:latin typeface="Times New Roman"/>
              <a:ea typeface="Times New Roman"/>
              <a:cs typeface="Times New Roman"/>
              <a:sym typeface="Times New Roman"/>
            </a:endParaRPr>
          </a:p>
          <a:p>
            <a:pPr indent="-285750" lvl="1" marL="74295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Là các ứng xử, phản ứng của các đối tượng khác nhau theo một cách riêng của nó đối với cùng một thông điệp</a:t>
            </a:r>
            <a:endParaRPr sz="1600">
              <a:latin typeface="Times New Roman"/>
              <a:ea typeface="Times New Roman"/>
              <a:cs typeface="Times New Roman"/>
              <a:sym typeface="Times New Roman"/>
            </a:endParaRPr>
          </a:p>
          <a:p>
            <a:pPr indent="-285750" lvl="1" marL="74295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Sử dụng tính đa hình</a:t>
            </a:r>
            <a:endParaRPr sz="1600">
              <a:latin typeface="Times New Roman"/>
              <a:ea typeface="Times New Roman"/>
              <a:cs typeface="Times New Roman"/>
              <a:sym typeface="Times New Roman"/>
            </a:endParaRPr>
          </a:p>
          <a:p>
            <a:pPr indent="0" lvl="1" marL="457200" rtl="0" algn="l">
              <a:spcBef>
                <a:spcPts val="360"/>
              </a:spcBef>
              <a:spcAft>
                <a:spcPts val="0"/>
              </a:spcAft>
              <a:buClr>
                <a:schemeClr val="dk1"/>
              </a:buClr>
              <a:buSzPts val="1800"/>
              <a:buNone/>
            </a:pPr>
            <a:r>
              <a:t/>
            </a:r>
            <a:endParaRPr b="1" sz="1800">
              <a:latin typeface="Times New Roman"/>
              <a:ea typeface="Times New Roman"/>
              <a:cs typeface="Times New Roman"/>
              <a:sym typeface="Times New Roman"/>
            </a:endParaRPr>
          </a:p>
          <a:p>
            <a:pPr indent="0" lvl="1" marL="457200" rtl="0" algn="l">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0" lvl="1" marL="457200" rtl="0" algn="l">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0" lvl="1" marL="457200" rtl="0" algn="l">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285750" lvl="1" marL="74295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Overload: là việc tạo ra nhiều phương thức có cùng tên, trong cùng 1 phạm vi (scope) nhưng khác nhau về đối số truyền, thứ tự các tham số truyền vào vào hoặc kiểu trả về</a:t>
            </a:r>
            <a:endParaRPr sz="1600">
              <a:latin typeface="Times New Roman"/>
              <a:ea typeface="Times New Roman"/>
              <a:cs typeface="Times New Roman"/>
              <a:sym typeface="Times New Roman"/>
            </a:endParaRPr>
          </a:p>
          <a:p>
            <a:pPr indent="-228600" lvl="2" marL="1143000" rtl="0" algn="l">
              <a:spcBef>
                <a:spcPts val="280"/>
              </a:spcBef>
              <a:spcAft>
                <a:spcPts val="0"/>
              </a:spcAft>
              <a:buClr>
                <a:schemeClr val="dk1"/>
              </a:buClr>
              <a:buSzPts val="1400"/>
              <a:buChar char="•"/>
            </a:pPr>
            <a:r>
              <a:rPr lang="en-US" sz="1400">
                <a:latin typeface="Times New Roman"/>
                <a:ea typeface="Times New Roman"/>
                <a:cs typeface="Times New Roman"/>
                <a:sym typeface="Times New Roman"/>
              </a:rPr>
              <a:t>Có thể overload được hàm tạo như các method khác</a:t>
            </a:r>
            <a:endParaRPr sz="1800">
              <a:latin typeface="Times New Roman"/>
              <a:ea typeface="Times New Roman"/>
              <a:cs typeface="Times New Roman"/>
              <a:sym typeface="Times New Roman"/>
            </a:endParaRPr>
          </a:p>
          <a:p>
            <a:pPr indent="-285750" lvl="1" marL="74295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Override: được sử dụng khi muốn thay đổi hành vi của một phương thức ở lớp cha trong lớp con</a:t>
            </a:r>
            <a:endParaRPr/>
          </a:p>
          <a:p>
            <a:pPr indent="-228600" lvl="2" marL="1143000" rtl="0" algn="l">
              <a:spcBef>
                <a:spcPts val="280"/>
              </a:spcBef>
              <a:spcAft>
                <a:spcPts val="0"/>
              </a:spcAft>
              <a:buClr>
                <a:schemeClr val="dk1"/>
              </a:buClr>
              <a:buSzPts val="1400"/>
              <a:buChar char="•"/>
            </a:pPr>
            <a:r>
              <a:rPr lang="en-US" sz="1400">
                <a:latin typeface="Times New Roman"/>
                <a:ea typeface="Times New Roman"/>
                <a:cs typeface="Times New Roman"/>
                <a:sym typeface="Times New Roman"/>
              </a:rPr>
              <a:t>Có quyền truy cập là </a:t>
            </a:r>
            <a:r>
              <a:rPr b="1" lang="en-US" sz="1400">
                <a:latin typeface="Times New Roman"/>
                <a:ea typeface="Times New Roman"/>
                <a:cs typeface="Times New Roman"/>
                <a:sym typeface="Times New Roman"/>
              </a:rPr>
              <a:t>public </a:t>
            </a:r>
            <a:r>
              <a:rPr lang="en-US" sz="1400">
                <a:latin typeface="Times New Roman"/>
                <a:ea typeface="Times New Roman"/>
                <a:cs typeface="Times New Roman"/>
                <a:sym typeface="Times New Roman"/>
              </a:rPr>
              <a:t>và </a:t>
            </a:r>
            <a:r>
              <a:rPr b="1" lang="en-US" sz="1400">
                <a:latin typeface="Times New Roman"/>
                <a:ea typeface="Times New Roman"/>
                <a:cs typeface="Times New Roman"/>
                <a:sym typeface="Times New Roman"/>
              </a:rPr>
              <a:t>protected</a:t>
            </a:r>
            <a:endParaRPr/>
          </a:p>
          <a:p>
            <a:pPr indent="-228600" lvl="2" marL="1143000" rtl="0" algn="l">
              <a:spcBef>
                <a:spcPts val="280"/>
              </a:spcBef>
              <a:spcAft>
                <a:spcPts val="0"/>
              </a:spcAft>
              <a:buClr>
                <a:schemeClr val="dk1"/>
              </a:buClr>
              <a:buSzPts val="1400"/>
              <a:buChar char="•"/>
            </a:pPr>
            <a:r>
              <a:rPr lang="en-US" sz="1400">
                <a:latin typeface="Times New Roman"/>
                <a:ea typeface="Times New Roman"/>
                <a:cs typeface="Times New Roman"/>
                <a:sym typeface="Times New Roman"/>
              </a:rPr>
              <a:t>Không thể override một static method  hoặc non-vituar method</a:t>
            </a:r>
            <a:endParaRPr/>
          </a:p>
          <a:p>
            <a:pPr indent="-228600" lvl="2" marL="1143000" rtl="0" algn="l">
              <a:spcBef>
                <a:spcPts val="280"/>
              </a:spcBef>
              <a:spcAft>
                <a:spcPts val="0"/>
              </a:spcAft>
              <a:buClr>
                <a:schemeClr val="dk1"/>
              </a:buClr>
              <a:buSzPts val="1400"/>
              <a:buChar char="•"/>
            </a:pPr>
            <a:r>
              <a:rPr lang="en-US" sz="1400">
                <a:latin typeface="Times New Roman"/>
                <a:ea typeface="Times New Roman"/>
                <a:cs typeface="Times New Roman"/>
                <a:sym typeface="Times New Roman"/>
              </a:rPr>
              <a:t>Không thể override constructor</a:t>
            </a:r>
            <a:endParaRPr sz="1400">
              <a:latin typeface="Times New Roman"/>
              <a:ea typeface="Times New Roman"/>
              <a:cs typeface="Times New Roman"/>
              <a:sym typeface="Times New Roman"/>
            </a:endParaRPr>
          </a:p>
        </p:txBody>
      </p:sp>
      <p:sp>
        <p:nvSpPr>
          <p:cNvPr id="302" name="Google Shape;302;p19"/>
          <p:cNvSpPr txBox="1"/>
          <p:nvPr/>
        </p:nvSpPr>
        <p:spPr>
          <a:xfrm>
            <a:off x="762000" y="3276600"/>
            <a:ext cx="8458200" cy="8763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rgbClr val="6338AD"/>
              </a:buClr>
              <a:buSzPts val="1200"/>
              <a:buFont typeface="Noto Sans Symbols"/>
              <a:buChar char="★"/>
            </a:pPr>
            <a:r>
              <a:rPr b="0" i="0" lang="en-US" sz="1600" u="none" cap="none" strike="noStrike">
                <a:solidFill>
                  <a:schemeClr val="dk1"/>
                </a:solidFill>
                <a:latin typeface="Times New Roman"/>
                <a:ea typeface="Times New Roman"/>
                <a:cs typeface="Times New Roman"/>
                <a:sym typeface="Times New Roman"/>
              </a:rPr>
              <a:t>Overloading </a:t>
            </a:r>
            <a:endParaRPr/>
          </a:p>
          <a:p>
            <a:pPr indent="-228600" lvl="2" marL="1143000" marR="0" rtl="0" algn="l">
              <a:lnSpc>
                <a:spcPct val="100000"/>
              </a:lnSpc>
              <a:spcBef>
                <a:spcPts val="320"/>
              </a:spcBef>
              <a:spcAft>
                <a:spcPts val="0"/>
              </a:spcAft>
              <a:buClr>
                <a:schemeClr val="dk1"/>
              </a:buClr>
              <a:buSzPts val="1600"/>
              <a:buFont typeface="Times New Roman"/>
              <a:buChar char="•"/>
            </a:pPr>
            <a:r>
              <a:rPr b="0" i="0" lang="en-US" sz="1600" u="none" cap="none" strike="noStrike">
                <a:solidFill>
                  <a:schemeClr val="dk1"/>
                </a:solidFill>
                <a:latin typeface="Times New Roman"/>
                <a:ea typeface="Times New Roman"/>
                <a:cs typeface="Times New Roman"/>
                <a:sym typeface="Times New Roman"/>
              </a:rPr>
              <a:t>function overloading</a:t>
            </a:r>
            <a:endParaRPr/>
          </a:p>
          <a:p>
            <a:pPr indent="-228600" lvl="2" marL="1143000" marR="0" rtl="0" algn="l">
              <a:lnSpc>
                <a:spcPct val="100000"/>
              </a:lnSpc>
              <a:spcBef>
                <a:spcPts val="320"/>
              </a:spcBef>
              <a:spcAft>
                <a:spcPts val="0"/>
              </a:spcAft>
              <a:buClr>
                <a:schemeClr val="dk1"/>
              </a:buClr>
              <a:buSzPts val="1600"/>
              <a:buFont typeface="Times New Roman"/>
              <a:buChar char="•"/>
            </a:pPr>
            <a:r>
              <a:rPr b="0" i="0" lang="en-US" sz="1600" u="none" cap="none" strike="noStrike">
                <a:solidFill>
                  <a:schemeClr val="dk1"/>
                </a:solidFill>
                <a:latin typeface="Times New Roman"/>
                <a:ea typeface="Times New Roman"/>
                <a:cs typeface="Times New Roman"/>
                <a:sym typeface="Times New Roman"/>
              </a:rPr>
              <a:t>operator overloading</a:t>
            </a:r>
            <a:endParaRPr/>
          </a:p>
        </p:txBody>
      </p:sp>
      <p:sp>
        <p:nvSpPr>
          <p:cNvPr id="303" name="Google Shape;303;p19"/>
          <p:cNvSpPr txBox="1"/>
          <p:nvPr/>
        </p:nvSpPr>
        <p:spPr>
          <a:xfrm>
            <a:off x="792480" y="4152900"/>
            <a:ext cx="7848600" cy="381000"/>
          </a:xfrm>
          <a:prstGeom prst="rect">
            <a:avLst/>
          </a:prstGeom>
          <a:noFill/>
          <a:ln>
            <a:noFill/>
          </a:ln>
        </p:spPr>
        <p:txBody>
          <a:bodyPr anchorCtr="0" anchor="t" bIns="45700" lIns="91425" spcFirstLastPara="1" rIns="91425" wrap="square" tIns="45700">
            <a:normAutofit/>
          </a:bodyPr>
          <a:lstStyle/>
          <a:p>
            <a:pPr indent="-285750" lvl="1" marL="742950" marR="0" rtl="0" algn="l">
              <a:lnSpc>
                <a:spcPct val="100000"/>
              </a:lnSpc>
              <a:spcBef>
                <a:spcPts val="0"/>
              </a:spcBef>
              <a:spcAft>
                <a:spcPts val="0"/>
              </a:spcAft>
              <a:buClr>
                <a:srgbClr val="6338AD"/>
              </a:buClr>
              <a:buSzPts val="1200"/>
              <a:buFont typeface="Noto Sans Symbols"/>
              <a:buChar char="★"/>
            </a:pPr>
            <a:r>
              <a:rPr b="0" i="0" lang="en-US" sz="1600" u="none" cap="none" strike="noStrike">
                <a:solidFill>
                  <a:schemeClr val="dk1"/>
                </a:solidFill>
                <a:latin typeface="Times New Roman"/>
                <a:ea typeface="Times New Roman"/>
                <a:cs typeface="Times New Roman"/>
                <a:sym typeface="Times New Roman"/>
              </a:rPr>
              <a:t>Override</a:t>
            </a:r>
            <a:endParaRPr b="0" i="0" sz="16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0" st="0"/>
                                            </p:txEl>
                                          </p:spTgt>
                                        </p:tgtEl>
                                        <p:attrNameLst>
                                          <p:attrName>style.visibility</p:attrName>
                                        </p:attrNameLst>
                                      </p:cBhvr>
                                      <p:to>
                                        <p:strVal val="visible"/>
                                      </p:to>
                                    </p:set>
                                    <p:animEffect filter="fade" transition="in">
                                      <p:cBhvr>
                                        <p:cTn dur="2000"/>
                                        <p:tgtEl>
                                          <p:spTgt spid="3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1" st="1"/>
                                            </p:txEl>
                                          </p:spTgt>
                                        </p:tgtEl>
                                        <p:attrNameLst>
                                          <p:attrName>style.visibility</p:attrName>
                                        </p:attrNameLst>
                                      </p:cBhvr>
                                      <p:to>
                                        <p:strVal val="visible"/>
                                      </p:to>
                                    </p:set>
                                    <p:animEffect filter="fade" transition="in">
                                      <p:cBhvr>
                                        <p:cTn dur="2000"/>
                                        <p:tgtEl>
                                          <p:spTgt spid="3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2" st="2"/>
                                            </p:txEl>
                                          </p:spTgt>
                                        </p:tgtEl>
                                        <p:attrNameLst>
                                          <p:attrName>style.visibility</p:attrName>
                                        </p:attrNameLst>
                                      </p:cBhvr>
                                      <p:to>
                                        <p:strVal val="visible"/>
                                      </p:to>
                                    </p:set>
                                    <p:animEffect filter="fade" transition="in">
                                      <p:cBhvr>
                                        <p:cTn dur="2000"/>
                                        <p:tgtEl>
                                          <p:spTgt spid="3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0" st="0"/>
                                            </p:txEl>
                                          </p:spTgt>
                                        </p:tgtEl>
                                        <p:attrNameLst>
                                          <p:attrName>style.visibility</p:attrName>
                                        </p:attrNameLst>
                                      </p:cBhvr>
                                      <p:to>
                                        <p:strVal val="visible"/>
                                      </p:to>
                                    </p:set>
                                    <p:animEffect filter="fade" transition="in">
                                      <p:cBhvr>
                                        <p:cTn dur="2000"/>
                                        <p:tgtEl>
                                          <p:spTgt spid="30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nvSpPr>
        <p:spPr>
          <a:xfrm>
            <a:off x="4800600" y="17991"/>
            <a:ext cx="4267200" cy="762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KHÓA HỌC ASP.NET MVC</a:t>
            </a:r>
            <a:endParaRPr/>
          </a:p>
          <a:p>
            <a:pPr indent="0" lvl="0" marL="0" marR="0" rtl="0" algn="ctr">
              <a:spcBef>
                <a:spcPts val="0"/>
              </a:spcBef>
              <a:spcAft>
                <a:spcPts val="0"/>
              </a:spcAft>
              <a:buClr>
                <a:srgbClr val="FF0000"/>
              </a:buClr>
              <a:buSzPts val="1200"/>
              <a:buFont typeface="Arial"/>
              <a:buNone/>
            </a:pPr>
            <a:r>
              <a:rPr b="1" i="1" lang="en-US" sz="1200" u="sng" cap="none" strike="noStrike">
                <a:solidFill>
                  <a:srgbClr val="FF0000"/>
                </a:solidFill>
                <a:latin typeface="Arial"/>
                <a:ea typeface="Arial"/>
                <a:cs typeface="Arial"/>
                <a:sym typeface="Arial"/>
              </a:rPr>
              <a:t>Biên soạn:</a:t>
            </a:r>
            <a:r>
              <a:rPr b="1" i="1" lang="en-US" sz="1200" u="none" cap="none" strike="noStrike">
                <a:solidFill>
                  <a:srgbClr val="FF0000"/>
                </a:solidFill>
                <a:latin typeface="Arial"/>
                <a:ea typeface="Arial"/>
                <a:cs typeface="Arial"/>
                <a:sym typeface="Arial"/>
              </a:rPr>
              <a:t> Nguyễn Văn Sỹ</a:t>
            </a:r>
            <a:endParaRPr b="1" i="1" sz="1200" u="none" cap="none" strike="noStrike">
              <a:solidFill>
                <a:srgbClr val="FF0000"/>
              </a:solidFill>
              <a:latin typeface="Arial"/>
              <a:ea typeface="Arial"/>
              <a:cs typeface="Arial"/>
              <a:sym typeface="Arial"/>
            </a:endParaRPr>
          </a:p>
        </p:txBody>
      </p:sp>
      <p:pic>
        <p:nvPicPr>
          <p:cNvPr descr="C:\Users\Admin\Desktop\tải xuống.png" id="95" name="Google Shape;95;p2"/>
          <p:cNvPicPr preferRelativeResize="0"/>
          <p:nvPr/>
        </p:nvPicPr>
        <p:blipFill rotWithShape="1">
          <a:blip r:embed="rId3">
            <a:alphaModFix/>
          </a:blip>
          <a:srcRect b="0" l="0" r="0" t="0"/>
          <a:stretch/>
        </p:blipFill>
        <p:spPr>
          <a:xfrm>
            <a:off x="23734" y="7937"/>
            <a:ext cx="3883433" cy="772054"/>
          </a:xfrm>
          <a:prstGeom prst="rect">
            <a:avLst/>
          </a:prstGeom>
          <a:noFill/>
          <a:ln>
            <a:noFill/>
          </a:ln>
        </p:spPr>
      </p:pic>
      <p:cxnSp>
        <p:nvCxnSpPr>
          <p:cNvPr id="96" name="Google Shape;96;p2"/>
          <p:cNvCxnSpPr/>
          <p:nvPr/>
        </p:nvCxnSpPr>
        <p:spPr>
          <a:xfrm>
            <a:off x="0" y="779991"/>
            <a:ext cx="9144000" cy="0"/>
          </a:xfrm>
          <a:prstGeom prst="straightConnector1">
            <a:avLst/>
          </a:prstGeom>
          <a:noFill/>
          <a:ln cap="flat" cmpd="sng" w="9525">
            <a:solidFill>
              <a:srgbClr val="4A7DBA"/>
            </a:solidFill>
            <a:prstDash val="dot"/>
            <a:round/>
            <a:headEnd len="sm" w="sm" type="none"/>
            <a:tailEnd len="sm" w="sm" type="none"/>
          </a:ln>
        </p:spPr>
      </p:cxnSp>
      <p:sp>
        <p:nvSpPr>
          <p:cNvPr id="97" name="Google Shape;97;p2"/>
          <p:cNvSpPr txBox="1"/>
          <p:nvPr>
            <p:ph idx="1" type="body"/>
          </p:nvPr>
        </p:nvSpPr>
        <p:spPr>
          <a:xfrm>
            <a:off x="457200" y="990600"/>
            <a:ext cx="8229600" cy="54102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FF0000"/>
              </a:buClr>
              <a:buSzPts val="3200"/>
              <a:buNone/>
            </a:pPr>
            <a:r>
              <a:rPr b="1" lang="en-US">
                <a:solidFill>
                  <a:srgbClr val="FF0000"/>
                </a:solidFill>
                <a:latin typeface="Arial"/>
                <a:ea typeface="Arial"/>
                <a:cs typeface="Arial"/>
                <a:sym typeface="Arial"/>
              </a:rPr>
              <a:t>Bài 8: OOP in C#</a:t>
            </a:r>
            <a:endParaRPr b="1">
              <a:solidFill>
                <a:srgbClr val="FF0000"/>
              </a:solidFill>
              <a:latin typeface="Arial"/>
              <a:ea typeface="Arial"/>
              <a:cs typeface="Arial"/>
              <a:sym typeface="Arial"/>
            </a:endParaRPr>
          </a:p>
          <a:p>
            <a:pPr indent="0" lvl="0" marL="0" rtl="0" algn="ctr">
              <a:spcBef>
                <a:spcPts val="640"/>
              </a:spcBef>
              <a:spcAft>
                <a:spcPts val="0"/>
              </a:spcAft>
              <a:buClr>
                <a:schemeClr val="dk1"/>
              </a:buClr>
              <a:buSzPts val="3200"/>
              <a:buNone/>
            </a:pPr>
            <a:r>
              <a:t/>
            </a:r>
            <a:endParaRPr b="1">
              <a:solidFill>
                <a:srgbClr val="FF0000"/>
              </a:solidFill>
              <a:latin typeface="Arial"/>
              <a:ea typeface="Arial"/>
              <a:cs typeface="Arial"/>
              <a:sym typeface="Arial"/>
            </a:endParaRPr>
          </a:p>
          <a:p>
            <a:pPr indent="-514350" lvl="1" marL="971550" rtl="0" algn="l">
              <a:spcBef>
                <a:spcPts val="480"/>
              </a:spcBef>
              <a:spcAft>
                <a:spcPts val="0"/>
              </a:spcAft>
              <a:buClr>
                <a:srgbClr val="FF0000"/>
              </a:buClr>
              <a:buSzPts val="2400"/>
              <a:buFont typeface="Calibri"/>
              <a:buAutoNum type="romanUcPeriod"/>
            </a:pPr>
            <a:r>
              <a:rPr b="1" lang="en-US" sz="2400">
                <a:solidFill>
                  <a:srgbClr val="FF0000"/>
                </a:solidFill>
                <a:latin typeface="Arial"/>
                <a:ea typeface="Arial"/>
                <a:cs typeface="Arial"/>
                <a:sym typeface="Arial"/>
              </a:rPr>
              <a:t>Giới thiệu về OOP ?</a:t>
            </a:r>
            <a:endParaRPr/>
          </a:p>
          <a:p>
            <a:pPr indent="-514350" lvl="1" marL="971550" rtl="0" algn="l">
              <a:spcBef>
                <a:spcPts val="480"/>
              </a:spcBef>
              <a:spcAft>
                <a:spcPts val="0"/>
              </a:spcAft>
              <a:buClr>
                <a:srgbClr val="FF0000"/>
              </a:buClr>
              <a:buSzPts val="2400"/>
              <a:buFont typeface="Calibri"/>
              <a:buAutoNum type="romanUcPeriod"/>
            </a:pPr>
            <a:r>
              <a:rPr b="1" lang="en-US" sz="2400">
                <a:solidFill>
                  <a:srgbClr val="FF0000"/>
                </a:solidFill>
                <a:latin typeface="Arial"/>
                <a:ea typeface="Arial"/>
                <a:cs typeface="Arial"/>
                <a:sym typeface="Arial"/>
              </a:rPr>
              <a:t>Class, Object, Instance</a:t>
            </a:r>
            <a:endParaRPr b="1" sz="2400">
              <a:solidFill>
                <a:srgbClr val="FF0000"/>
              </a:solidFill>
              <a:latin typeface="Arial"/>
              <a:ea typeface="Arial"/>
              <a:cs typeface="Arial"/>
              <a:sym typeface="Arial"/>
            </a:endParaRPr>
          </a:p>
          <a:p>
            <a:pPr indent="-514350" lvl="1" marL="971550" rtl="0" algn="l">
              <a:spcBef>
                <a:spcPts val="480"/>
              </a:spcBef>
              <a:spcAft>
                <a:spcPts val="0"/>
              </a:spcAft>
              <a:buClr>
                <a:srgbClr val="FF0000"/>
              </a:buClr>
              <a:buSzPts val="2400"/>
              <a:buFont typeface="Calibri"/>
              <a:buAutoNum type="romanUcPeriod"/>
            </a:pPr>
            <a:r>
              <a:rPr b="1" lang="en-US" sz="2400">
                <a:solidFill>
                  <a:srgbClr val="FF0000"/>
                </a:solidFill>
                <a:latin typeface="Arial"/>
                <a:ea typeface="Arial"/>
                <a:cs typeface="Arial"/>
                <a:sym typeface="Arial"/>
              </a:rPr>
              <a:t>4 nguyên lý cơ bản trong OOP</a:t>
            </a:r>
            <a:endParaRPr b="1" sz="2400">
              <a:solidFill>
                <a:srgbClr val="FF0000"/>
              </a:solidFill>
              <a:latin typeface="Arial"/>
              <a:ea typeface="Arial"/>
              <a:cs typeface="Arial"/>
              <a:sym typeface="Arial"/>
            </a:endParaRPr>
          </a:p>
          <a:p>
            <a:pPr indent="-514350" lvl="1" marL="971550" rtl="0" algn="l">
              <a:spcBef>
                <a:spcPts val="480"/>
              </a:spcBef>
              <a:spcAft>
                <a:spcPts val="0"/>
              </a:spcAft>
              <a:buClr>
                <a:srgbClr val="FF0000"/>
              </a:buClr>
              <a:buSzPts val="2400"/>
              <a:buFont typeface="Calibri"/>
              <a:buAutoNum type="romanUcPeriod"/>
            </a:pPr>
            <a:r>
              <a:rPr b="1" lang="en-US" sz="2400">
                <a:solidFill>
                  <a:srgbClr val="FF0000"/>
                </a:solidFill>
                <a:latin typeface="Arial"/>
                <a:ea typeface="Arial"/>
                <a:cs typeface="Arial"/>
                <a:sym typeface="Arial"/>
              </a:rPr>
              <a:t>Abstract class và Interface</a:t>
            </a:r>
            <a:endParaRPr/>
          </a:p>
          <a:p>
            <a:pPr indent="0" lvl="1" marL="457200" rtl="0" algn="l">
              <a:spcBef>
                <a:spcPts val="560"/>
              </a:spcBef>
              <a:spcAft>
                <a:spcPts val="0"/>
              </a:spcAft>
              <a:buClr>
                <a:schemeClr val="dk1"/>
              </a:buClr>
              <a:buSzPts val="2800"/>
              <a:buNone/>
            </a:pPr>
            <a:r>
              <a:t/>
            </a:r>
            <a:endParaRPr b="1">
              <a:solidFill>
                <a:srgbClr val="FF0000"/>
              </a:solidFill>
              <a:latin typeface="Arial"/>
              <a:ea typeface="Arial"/>
              <a:cs typeface="Arial"/>
              <a:sym typeface="Arial"/>
            </a:endParaRPr>
          </a:p>
          <a:p>
            <a:pPr indent="-107950" lvl="1" marL="742950" rtl="0" algn="l">
              <a:spcBef>
                <a:spcPts val="560"/>
              </a:spcBef>
              <a:spcAft>
                <a:spcPts val="0"/>
              </a:spcAft>
              <a:buClr>
                <a:schemeClr val="dk1"/>
              </a:buClr>
              <a:buSzPts val="2800"/>
              <a:buNone/>
            </a:pPr>
            <a:r>
              <a:t/>
            </a:r>
            <a:endParaRPr b="1">
              <a:solidFill>
                <a:srgbClr val="FF0000"/>
              </a:solidFill>
              <a:latin typeface="Arial"/>
              <a:ea typeface="Arial"/>
              <a:cs typeface="Arial"/>
              <a:sym typeface="Arial"/>
            </a:endParaRPr>
          </a:p>
          <a:p>
            <a:pPr indent="-139700" lvl="0" marL="342900" rtl="0" algn="l">
              <a:spcBef>
                <a:spcPts val="640"/>
              </a:spcBef>
              <a:spcAft>
                <a:spcPts val="0"/>
              </a:spcAft>
              <a:buClr>
                <a:schemeClr val="dk1"/>
              </a:buClr>
              <a:buSzPts val="3200"/>
              <a:buNone/>
            </a:pPr>
            <a:r>
              <a:t/>
            </a:r>
            <a:endParaRPr/>
          </a:p>
        </p:txBody>
      </p:sp>
    </p:spTree>
  </p:cSld>
  <p:clrMapOvr>
    <a:masterClrMapping/>
  </p:clrMapOvr>
  <p:transition spd="slow">
    <p:push dir="r"/>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0"/>
          <p:cNvSpPr txBox="1"/>
          <p:nvPr/>
        </p:nvSpPr>
        <p:spPr>
          <a:xfrm>
            <a:off x="4800600" y="17991"/>
            <a:ext cx="4267200" cy="762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KHÓA HỌC ASP.NET MVC</a:t>
            </a:r>
            <a:endParaRPr b="1" sz="2000">
              <a:solidFill>
                <a:srgbClr val="FF0000"/>
              </a:solidFill>
              <a:latin typeface="Arial"/>
              <a:ea typeface="Arial"/>
              <a:cs typeface="Arial"/>
              <a:sym typeface="Arial"/>
            </a:endParaRPr>
          </a:p>
          <a:p>
            <a:pPr indent="0" lvl="0" marL="0" marR="0" rtl="0" algn="ctr">
              <a:spcBef>
                <a:spcPts val="0"/>
              </a:spcBef>
              <a:spcAft>
                <a:spcPts val="0"/>
              </a:spcAft>
              <a:buClr>
                <a:srgbClr val="FF0000"/>
              </a:buClr>
              <a:buSzPts val="1200"/>
              <a:buFont typeface="Arial"/>
              <a:buNone/>
            </a:pPr>
            <a:r>
              <a:rPr b="1" i="1" lang="en-US" sz="1200" u="sng">
                <a:solidFill>
                  <a:srgbClr val="FF0000"/>
                </a:solidFill>
                <a:latin typeface="Arial"/>
                <a:ea typeface="Arial"/>
                <a:cs typeface="Arial"/>
                <a:sym typeface="Arial"/>
              </a:rPr>
              <a:t>Biên soạn:</a:t>
            </a:r>
            <a:r>
              <a:rPr b="1" i="1" lang="en-US" sz="1200">
                <a:solidFill>
                  <a:srgbClr val="FF0000"/>
                </a:solidFill>
                <a:latin typeface="Arial"/>
                <a:ea typeface="Arial"/>
                <a:cs typeface="Arial"/>
                <a:sym typeface="Arial"/>
              </a:rPr>
              <a:t> Nguyễn Văn Sỹ</a:t>
            </a:r>
            <a:endParaRPr b="1" i="1" sz="1200">
              <a:solidFill>
                <a:srgbClr val="FF0000"/>
              </a:solidFill>
              <a:latin typeface="Arial"/>
              <a:ea typeface="Arial"/>
              <a:cs typeface="Arial"/>
              <a:sym typeface="Arial"/>
            </a:endParaRPr>
          </a:p>
        </p:txBody>
      </p:sp>
      <p:pic>
        <p:nvPicPr>
          <p:cNvPr descr="C:\Users\Admin\Desktop\tải xuống.png" id="309" name="Google Shape;309;p20"/>
          <p:cNvPicPr preferRelativeResize="0"/>
          <p:nvPr/>
        </p:nvPicPr>
        <p:blipFill rotWithShape="1">
          <a:blip r:embed="rId3">
            <a:alphaModFix/>
          </a:blip>
          <a:srcRect b="0" l="0" r="0" t="0"/>
          <a:stretch/>
        </p:blipFill>
        <p:spPr>
          <a:xfrm>
            <a:off x="23734" y="7937"/>
            <a:ext cx="3883433" cy="772054"/>
          </a:xfrm>
          <a:prstGeom prst="rect">
            <a:avLst/>
          </a:prstGeom>
          <a:noFill/>
          <a:ln>
            <a:noFill/>
          </a:ln>
        </p:spPr>
      </p:pic>
      <p:cxnSp>
        <p:nvCxnSpPr>
          <p:cNvPr id="310" name="Google Shape;310;p20"/>
          <p:cNvCxnSpPr/>
          <p:nvPr/>
        </p:nvCxnSpPr>
        <p:spPr>
          <a:xfrm>
            <a:off x="0" y="779991"/>
            <a:ext cx="9144000" cy="0"/>
          </a:xfrm>
          <a:prstGeom prst="straightConnector1">
            <a:avLst/>
          </a:prstGeom>
          <a:noFill/>
          <a:ln cap="flat" cmpd="sng" w="9525">
            <a:solidFill>
              <a:srgbClr val="4A7DBA"/>
            </a:solidFill>
            <a:prstDash val="dot"/>
            <a:round/>
            <a:headEnd len="sm" w="sm" type="none"/>
            <a:tailEnd len="sm" w="sm" type="none"/>
          </a:ln>
        </p:spPr>
      </p:cxnSp>
      <p:sp>
        <p:nvSpPr>
          <p:cNvPr id="311" name="Google Shape;311;p20"/>
          <p:cNvSpPr/>
          <p:nvPr/>
        </p:nvSpPr>
        <p:spPr>
          <a:xfrm>
            <a:off x="6800" y="800926"/>
            <a:ext cx="913719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F0000"/>
                </a:solidFill>
                <a:latin typeface="Arial"/>
                <a:ea typeface="Arial"/>
                <a:cs typeface="Arial"/>
                <a:sym typeface="Arial"/>
              </a:rPr>
              <a:t>II. </a:t>
            </a:r>
            <a:r>
              <a:rPr b="1" lang="en-US" sz="2400">
                <a:solidFill>
                  <a:srgbClr val="FF0000"/>
                </a:solidFill>
                <a:latin typeface="Arial"/>
                <a:ea typeface="Arial"/>
                <a:cs typeface="Arial"/>
                <a:sym typeface="Arial"/>
              </a:rPr>
              <a:t>4 nguyên lý cơ bản trong OOP</a:t>
            </a:r>
            <a:endParaRPr b="1" sz="2400">
              <a:solidFill>
                <a:srgbClr val="FF0000"/>
              </a:solidFill>
              <a:latin typeface="Arial"/>
              <a:ea typeface="Arial"/>
              <a:cs typeface="Arial"/>
              <a:sym typeface="Arial"/>
            </a:endParaRPr>
          </a:p>
        </p:txBody>
      </p:sp>
      <p:sp>
        <p:nvSpPr>
          <p:cNvPr id="312" name="Google Shape;312;p20"/>
          <p:cNvSpPr txBox="1"/>
          <p:nvPr/>
        </p:nvSpPr>
        <p:spPr>
          <a:xfrm>
            <a:off x="304800" y="1676400"/>
            <a:ext cx="8382000" cy="4953000"/>
          </a:xfrm>
          <a:prstGeom prst="rect">
            <a:avLst/>
          </a:prstGeom>
          <a:noFill/>
          <a:ln>
            <a:noFill/>
          </a:ln>
        </p:spPr>
        <p:txBody>
          <a:bodyPr anchorCtr="0" anchor="t" bIns="45700" lIns="91425" spcFirstLastPara="1" rIns="91425" wrap="square" tIns="45700">
            <a:normAutofit/>
          </a:bodyPr>
          <a:lstStyle/>
          <a:p>
            <a:pPr indent="0" lvl="1" marL="457200" marR="0" rtl="0" algn="l">
              <a:spcBef>
                <a:spcPts val="0"/>
              </a:spcBef>
              <a:spcAft>
                <a:spcPts val="0"/>
              </a:spcAft>
              <a:buClr>
                <a:srgbClr val="888888"/>
              </a:buClr>
              <a:buSzPts val="2800"/>
              <a:buFont typeface="Arial"/>
              <a:buNone/>
            </a:pPr>
            <a:r>
              <a:t/>
            </a:r>
            <a:endParaRPr b="1" i="0" sz="2800" u="none" cap="none" strike="noStrike">
              <a:solidFill>
                <a:srgbClr val="FF0000"/>
              </a:solidFill>
              <a:latin typeface="Arial"/>
              <a:ea typeface="Arial"/>
              <a:cs typeface="Arial"/>
              <a:sym typeface="Arial"/>
            </a:endParaRPr>
          </a:p>
          <a:p>
            <a:pPr indent="0" lvl="0" marL="0" marR="0" rtl="0" algn="ctr">
              <a:spcBef>
                <a:spcPts val="640"/>
              </a:spcBef>
              <a:spcAft>
                <a:spcPts val="0"/>
              </a:spcAft>
              <a:buClr>
                <a:srgbClr val="888888"/>
              </a:buClr>
              <a:buSzPts val="3200"/>
              <a:buFont typeface="Arial"/>
              <a:buNone/>
            </a:pPr>
            <a:r>
              <a:t/>
            </a:r>
            <a:endParaRPr sz="3200">
              <a:solidFill>
                <a:srgbClr val="888888"/>
              </a:solidFill>
              <a:latin typeface="Calibri"/>
              <a:ea typeface="Calibri"/>
              <a:cs typeface="Calibri"/>
              <a:sym typeface="Calibri"/>
            </a:endParaRPr>
          </a:p>
        </p:txBody>
      </p:sp>
      <p:sp>
        <p:nvSpPr>
          <p:cNvPr id="313" name="Google Shape;313;p20"/>
          <p:cNvSpPr txBox="1"/>
          <p:nvPr>
            <p:ph idx="1" type="body"/>
          </p:nvPr>
        </p:nvSpPr>
        <p:spPr>
          <a:xfrm>
            <a:off x="304800" y="1459761"/>
            <a:ext cx="8382000" cy="524583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b="1" lang="en-US" sz="1800">
                <a:latin typeface="Times New Roman"/>
                <a:ea typeface="Times New Roman"/>
                <a:cs typeface="Times New Roman"/>
                <a:sym typeface="Times New Roman"/>
              </a:rPr>
              <a:t>Abstract Class</a:t>
            </a:r>
            <a:endParaRPr b="1" sz="1800">
              <a:latin typeface="Times New Roman"/>
              <a:ea typeface="Times New Roman"/>
              <a:cs typeface="Times New Roman"/>
              <a:sym typeface="Times New Roman"/>
            </a:endParaRPr>
          </a:p>
          <a:p>
            <a:pPr indent="-254000" lvl="0" marL="342900" rtl="0" algn="l">
              <a:spcBef>
                <a:spcPts val="280"/>
              </a:spcBef>
              <a:spcAft>
                <a:spcPts val="0"/>
              </a:spcAft>
              <a:buClr>
                <a:schemeClr val="dk1"/>
              </a:buClr>
              <a:buSzPts val="1400"/>
              <a:buNone/>
            </a:pPr>
            <a:r>
              <a:t/>
            </a:r>
            <a:endParaRPr sz="1400">
              <a:latin typeface="Times New Roman"/>
              <a:ea typeface="Times New Roman"/>
              <a:cs typeface="Times New Roman"/>
              <a:sym typeface="Times New Roman"/>
            </a:endParaRPr>
          </a:p>
        </p:txBody>
      </p:sp>
      <p:sp>
        <p:nvSpPr>
          <p:cNvPr id="314" name="Google Shape;314;p20"/>
          <p:cNvSpPr/>
          <p:nvPr/>
        </p:nvSpPr>
        <p:spPr>
          <a:xfrm>
            <a:off x="1103314" y="1990723"/>
            <a:ext cx="6364286" cy="828677"/>
          </a:xfrm>
          <a:prstGeom prst="rect">
            <a:avLst/>
          </a:prstGeom>
          <a:solidFill>
            <a:schemeClr val="accent6"/>
          </a:solidFill>
          <a:ln cap="flat" cmpd="sng" w="25400">
            <a:solidFill>
              <a:srgbClr val="B46D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Calibri"/>
                <a:ea typeface="Calibri"/>
                <a:cs typeface="Calibri"/>
                <a:sym typeface="Calibri"/>
              </a:rPr>
              <a:t>Hình thành đối tượng cha từ 2 hoặc nhiều đối tượng có chung bản chất và cùng chung 1 số thuộc tính, phương thức.</a:t>
            </a:r>
            <a:endParaRPr b="1" sz="1400">
              <a:solidFill>
                <a:schemeClr val="dk1"/>
              </a:solidFill>
              <a:latin typeface="Calibri"/>
              <a:ea typeface="Calibri"/>
              <a:cs typeface="Calibri"/>
              <a:sym typeface="Calibri"/>
            </a:endParaRPr>
          </a:p>
        </p:txBody>
      </p:sp>
      <p:sp>
        <p:nvSpPr>
          <p:cNvPr id="315" name="Google Shape;315;p20"/>
          <p:cNvSpPr/>
          <p:nvPr/>
        </p:nvSpPr>
        <p:spPr>
          <a:xfrm>
            <a:off x="1151731" y="3276600"/>
            <a:ext cx="6315869" cy="762000"/>
          </a:xfrm>
          <a:prstGeom prst="rect">
            <a:avLst/>
          </a:prstGeom>
          <a:solidFill>
            <a:schemeClr val="accent6"/>
          </a:solidFill>
          <a:ln cap="flat" cmpd="sng" w="25400">
            <a:solidFill>
              <a:srgbClr val="B46D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Times New Roman"/>
                <a:ea typeface="Times New Roman"/>
                <a:cs typeface="Times New Roman"/>
                <a:sym typeface="Times New Roman"/>
              </a:rPr>
              <a:t>Tạo ra các lớp mà chỉ làm lớp gốc (base class) và không muốn khởi tạo đối tượng cho các lớp này, chỉ dùng để định nghĩa</a:t>
            </a:r>
            <a:endParaRPr b="1" sz="1400">
              <a:solidFill>
                <a:schemeClr val="dk1"/>
              </a:solidFill>
              <a:latin typeface="Times New Roman"/>
              <a:ea typeface="Times New Roman"/>
              <a:cs typeface="Times New Roman"/>
              <a:sym typeface="Times New Roman"/>
            </a:endParaRPr>
          </a:p>
        </p:txBody>
      </p:sp>
      <p:sp>
        <p:nvSpPr>
          <p:cNvPr id="316" name="Google Shape;316;p20"/>
          <p:cNvSpPr/>
          <p:nvPr/>
        </p:nvSpPr>
        <p:spPr>
          <a:xfrm>
            <a:off x="1127521" y="4476752"/>
            <a:ext cx="6340079" cy="762000"/>
          </a:xfrm>
          <a:prstGeom prst="rect">
            <a:avLst/>
          </a:prstGeom>
          <a:solidFill>
            <a:schemeClr val="accent6"/>
          </a:solidFill>
          <a:ln cap="flat" cmpd="sng" w="25400">
            <a:solidFill>
              <a:srgbClr val="B46D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Times New Roman"/>
                <a:ea typeface="Times New Roman"/>
                <a:cs typeface="Times New Roman"/>
                <a:sym typeface="Times New Roman"/>
              </a:rPr>
              <a:t>Abstract class: là một class cha cho tất cả các class có cùng bản chất. </a:t>
            </a:r>
            <a:endParaRPr/>
          </a:p>
        </p:txBody>
      </p:sp>
      <p:sp>
        <p:nvSpPr>
          <p:cNvPr id="317" name="Google Shape;317;p20"/>
          <p:cNvSpPr/>
          <p:nvPr/>
        </p:nvSpPr>
        <p:spPr>
          <a:xfrm>
            <a:off x="1151731" y="5867400"/>
            <a:ext cx="2979539" cy="609600"/>
          </a:xfrm>
          <a:prstGeom prst="rect">
            <a:avLst/>
          </a:prstGeom>
          <a:solidFill>
            <a:schemeClr val="accent6"/>
          </a:solidFill>
          <a:ln cap="flat" cmpd="sng" w="25400">
            <a:solidFill>
              <a:srgbClr val="B46D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Times New Roman"/>
                <a:ea typeface="Times New Roman"/>
                <a:cs typeface="Times New Roman"/>
                <a:sym typeface="Times New Roman"/>
              </a:rPr>
              <a:t>không khởi tạo được đối tượng . </a:t>
            </a:r>
            <a:endParaRPr b="1" sz="1400">
              <a:solidFill>
                <a:schemeClr val="dk1"/>
              </a:solidFill>
              <a:latin typeface="Times New Roman"/>
              <a:ea typeface="Times New Roman"/>
              <a:cs typeface="Times New Roman"/>
              <a:sym typeface="Times New Roman"/>
            </a:endParaRPr>
          </a:p>
        </p:txBody>
      </p:sp>
      <p:sp>
        <p:nvSpPr>
          <p:cNvPr id="318" name="Google Shape;318;p20"/>
          <p:cNvSpPr/>
          <p:nvPr/>
        </p:nvSpPr>
        <p:spPr>
          <a:xfrm>
            <a:off x="4800600" y="5867400"/>
            <a:ext cx="2979539" cy="609600"/>
          </a:xfrm>
          <a:prstGeom prst="rect">
            <a:avLst/>
          </a:prstGeom>
          <a:solidFill>
            <a:schemeClr val="accent6"/>
          </a:solidFill>
          <a:ln cap="flat" cmpd="sng" w="25400">
            <a:solidFill>
              <a:srgbClr val="B46D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Times New Roman"/>
                <a:ea typeface="Times New Roman"/>
                <a:cs typeface="Times New Roman"/>
                <a:sym typeface="Times New Roman"/>
              </a:rPr>
              <a:t>Cho phép thừa kế để tạo ra lớp con.</a:t>
            </a:r>
            <a:endParaRPr b="1" sz="1400">
              <a:solidFill>
                <a:schemeClr val="dk1"/>
              </a:solidFill>
              <a:latin typeface="Times New Roman"/>
              <a:ea typeface="Times New Roman"/>
              <a:cs typeface="Times New Roman"/>
              <a:sym typeface="Times New Roman"/>
            </a:endParaRPr>
          </a:p>
        </p:txBody>
      </p:sp>
      <p:sp>
        <p:nvSpPr>
          <p:cNvPr id="319" name="Google Shape;319;p20"/>
          <p:cNvSpPr/>
          <p:nvPr/>
        </p:nvSpPr>
        <p:spPr>
          <a:xfrm>
            <a:off x="3907167" y="2819400"/>
            <a:ext cx="378290" cy="457200"/>
          </a:xfrm>
          <a:prstGeom prst="down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0" name="Google Shape;320;p20"/>
          <p:cNvSpPr/>
          <p:nvPr/>
        </p:nvSpPr>
        <p:spPr>
          <a:xfrm>
            <a:off x="3905940" y="4048125"/>
            <a:ext cx="378290" cy="457200"/>
          </a:xfrm>
          <a:prstGeom prst="down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21" name="Google Shape;321;p20"/>
          <p:cNvCxnSpPr>
            <a:stCxn id="316" idx="2"/>
            <a:endCxn id="317" idx="0"/>
          </p:cNvCxnSpPr>
          <p:nvPr/>
        </p:nvCxnSpPr>
        <p:spPr>
          <a:xfrm flipH="1">
            <a:off x="2641561" y="5238752"/>
            <a:ext cx="1656000" cy="628500"/>
          </a:xfrm>
          <a:prstGeom prst="straightConnector1">
            <a:avLst/>
          </a:prstGeom>
          <a:noFill/>
          <a:ln cap="flat" cmpd="sng" w="9525">
            <a:solidFill>
              <a:srgbClr val="4A7DBA"/>
            </a:solidFill>
            <a:prstDash val="solid"/>
            <a:round/>
            <a:headEnd len="sm" w="sm" type="none"/>
            <a:tailEnd len="med" w="med" type="stealth"/>
          </a:ln>
        </p:spPr>
      </p:cxnSp>
      <p:cxnSp>
        <p:nvCxnSpPr>
          <p:cNvPr id="322" name="Google Shape;322;p20"/>
          <p:cNvCxnSpPr>
            <a:stCxn id="316" idx="2"/>
            <a:endCxn id="318" idx="0"/>
          </p:cNvCxnSpPr>
          <p:nvPr/>
        </p:nvCxnSpPr>
        <p:spPr>
          <a:xfrm>
            <a:off x="4297561" y="5238752"/>
            <a:ext cx="1992900" cy="628500"/>
          </a:xfrm>
          <a:prstGeom prst="straightConnector1">
            <a:avLst/>
          </a:prstGeom>
          <a:noFill/>
          <a:ln cap="flat" cmpd="sng" w="9525">
            <a:solidFill>
              <a:srgbClr val="4A7DBA"/>
            </a:solidFill>
            <a:prstDash val="solid"/>
            <a:round/>
            <a:headEnd len="sm" w="sm" type="none"/>
            <a:tailEnd len="med" w="med" type="stealth"/>
          </a:ln>
        </p:spPr>
      </p:cxnSp>
    </p:spTree>
  </p:cSld>
  <p:clrMapOvr>
    <a:masterClrMapping/>
  </p:clrMapOvr>
  <p:transition spd="slow">
    <p:push dir="r"/>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nvSpPr>
        <p:spPr>
          <a:xfrm>
            <a:off x="4800600" y="17991"/>
            <a:ext cx="4267200" cy="762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KHÓA HỌC ASP.NET MVC</a:t>
            </a:r>
            <a:endParaRPr b="1" sz="2000">
              <a:solidFill>
                <a:srgbClr val="FF0000"/>
              </a:solidFill>
              <a:latin typeface="Arial"/>
              <a:ea typeface="Arial"/>
              <a:cs typeface="Arial"/>
              <a:sym typeface="Arial"/>
            </a:endParaRPr>
          </a:p>
          <a:p>
            <a:pPr indent="0" lvl="0" marL="0" marR="0" rtl="0" algn="ctr">
              <a:spcBef>
                <a:spcPts val="0"/>
              </a:spcBef>
              <a:spcAft>
                <a:spcPts val="0"/>
              </a:spcAft>
              <a:buClr>
                <a:srgbClr val="FF0000"/>
              </a:buClr>
              <a:buSzPts val="1200"/>
              <a:buFont typeface="Arial"/>
              <a:buNone/>
            </a:pPr>
            <a:r>
              <a:rPr b="1" i="1" lang="en-US" sz="1200" u="sng">
                <a:solidFill>
                  <a:srgbClr val="FF0000"/>
                </a:solidFill>
                <a:latin typeface="Arial"/>
                <a:ea typeface="Arial"/>
                <a:cs typeface="Arial"/>
                <a:sym typeface="Arial"/>
              </a:rPr>
              <a:t>Biên soạn:</a:t>
            </a:r>
            <a:r>
              <a:rPr b="1" i="1" lang="en-US" sz="1200">
                <a:solidFill>
                  <a:srgbClr val="FF0000"/>
                </a:solidFill>
                <a:latin typeface="Arial"/>
                <a:ea typeface="Arial"/>
                <a:cs typeface="Arial"/>
                <a:sym typeface="Arial"/>
              </a:rPr>
              <a:t> Nguyễn Văn Sỹ</a:t>
            </a:r>
            <a:endParaRPr b="1" i="1" sz="1200">
              <a:solidFill>
                <a:srgbClr val="FF0000"/>
              </a:solidFill>
              <a:latin typeface="Arial"/>
              <a:ea typeface="Arial"/>
              <a:cs typeface="Arial"/>
              <a:sym typeface="Arial"/>
            </a:endParaRPr>
          </a:p>
        </p:txBody>
      </p:sp>
      <p:pic>
        <p:nvPicPr>
          <p:cNvPr descr="C:\Users\Admin\Desktop\tải xuống.png" id="328" name="Google Shape;328;p21"/>
          <p:cNvPicPr preferRelativeResize="0"/>
          <p:nvPr/>
        </p:nvPicPr>
        <p:blipFill rotWithShape="1">
          <a:blip r:embed="rId3">
            <a:alphaModFix/>
          </a:blip>
          <a:srcRect b="0" l="0" r="0" t="0"/>
          <a:stretch/>
        </p:blipFill>
        <p:spPr>
          <a:xfrm>
            <a:off x="23734" y="7937"/>
            <a:ext cx="3883433" cy="772054"/>
          </a:xfrm>
          <a:prstGeom prst="rect">
            <a:avLst/>
          </a:prstGeom>
          <a:noFill/>
          <a:ln>
            <a:noFill/>
          </a:ln>
        </p:spPr>
      </p:pic>
      <p:cxnSp>
        <p:nvCxnSpPr>
          <p:cNvPr id="329" name="Google Shape;329;p21"/>
          <p:cNvCxnSpPr/>
          <p:nvPr/>
        </p:nvCxnSpPr>
        <p:spPr>
          <a:xfrm>
            <a:off x="0" y="779991"/>
            <a:ext cx="9144000" cy="0"/>
          </a:xfrm>
          <a:prstGeom prst="straightConnector1">
            <a:avLst/>
          </a:prstGeom>
          <a:noFill/>
          <a:ln cap="flat" cmpd="sng" w="9525">
            <a:solidFill>
              <a:srgbClr val="4A7DBA"/>
            </a:solidFill>
            <a:prstDash val="dot"/>
            <a:round/>
            <a:headEnd len="sm" w="sm" type="none"/>
            <a:tailEnd len="sm" w="sm" type="none"/>
          </a:ln>
        </p:spPr>
      </p:cxnSp>
      <p:sp>
        <p:nvSpPr>
          <p:cNvPr id="330" name="Google Shape;330;p21"/>
          <p:cNvSpPr/>
          <p:nvPr/>
        </p:nvSpPr>
        <p:spPr>
          <a:xfrm>
            <a:off x="6800" y="800926"/>
            <a:ext cx="913719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F0000"/>
                </a:solidFill>
                <a:latin typeface="Arial"/>
                <a:ea typeface="Arial"/>
                <a:cs typeface="Arial"/>
                <a:sym typeface="Arial"/>
              </a:rPr>
              <a:t>II. </a:t>
            </a:r>
            <a:r>
              <a:rPr b="1" lang="en-US" sz="2400">
                <a:solidFill>
                  <a:srgbClr val="FF0000"/>
                </a:solidFill>
                <a:latin typeface="Arial"/>
                <a:ea typeface="Arial"/>
                <a:cs typeface="Arial"/>
                <a:sym typeface="Arial"/>
              </a:rPr>
              <a:t>4 nguyên lý cơ bản trong OOP</a:t>
            </a:r>
            <a:endParaRPr b="1" sz="2400">
              <a:solidFill>
                <a:srgbClr val="FF0000"/>
              </a:solidFill>
              <a:latin typeface="Arial"/>
              <a:ea typeface="Arial"/>
              <a:cs typeface="Arial"/>
              <a:sym typeface="Arial"/>
            </a:endParaRPr>
          </a:p>
        </p:txBody>
      </p:sp>
      <p:sp>
        <p:nvSpPr>
          <p:cNvPr id="331" name="Google Shape;331;p21"/>
          <p:cNvSpPr txBox="1"/>
          <p:nvPr/>
        </p:nvSpPr>
        <p:spPr>
          <a:xfrm>
            <a:off x="304800" y="1676400"/>
            <a:ext cx="8382000" cy="4953000"/>
          </a:xfrm>
          <a:prstGeom prst="rect">
            <a:avLst/>
          </a:prstGeom>
          <a:noFill/>
          <a:ln>
            <a:noFill/>
          </a:ln>
        </p:spPr>
        <p:txBody>
          <a:bodyPr anchorCtr="0" anchor="t" bIns="45700" lIns="91425" spcFirstLastPara="1" rIns="91425" wrap="square" tIns="45700">
            <a:normAutofit/>
          </a:bodyPr>
          <a:lstStyle/>
          <a:p>
            <a:pPr indent="0" lvl="1" marL="457200" marR="0" rtl="0" algn="l">
              <a:spcBef>
                <a:spcPts val="0"/>
              </a:spcBef>
              <a:spcAft>
                <a:spcPts val="0"/>
              </a:spcAft>
              <a:buClr>
                <a:srgbClr val="888888"/>
              </a:buClr>
              <a:buSzPts val="2800"/>
              <a:buFont typeface="Arial"/>
              <a:buNone/>
            </a:pPr>
            <a:r>
              <a:t/>
            </a:r>
            <a:endParaRPr b="1" i="0" sz="2800" u="none" cap="none" strike="noStrike">
              <a:solidFill>
                <a:srgbClr val="FF0000"/>
              </a:solidFill>
              <a:latin typeface="Arial"/>
              <a:ea typeface="Arial"/>
              <a:cs typeface="Arial"/>
              <a:sym typeface="Arial"/>
            </a:endParaRPr>
          </a:p>
          <a:p>
            <a:pPr indent="0" lvl="0" marL="0" marR="0" rtl="0" algn="ctr">
              <a:spcBef>
                <a:spcPts val="640"/>
              </a:spcBef>
              <a:spcAft>
                <a:spcPts val="0"/>
              </a:spcAft>
              <a:buClr>
                <a:srgbClr val="888888"/>
              </a:buClr>
              <a:buSzPts val="3200"/>
              <a:buFont typeface="Arial"/>
              <a:buNone/>
            </a:pPr>
            <a:r>
              <a:t/>
            </a:r>
            <a:endParaRPr sz="3200">
              <a:solidFill>
                <a:srgbClr val="888888"/>
              </a:solidFill>
              <a:latin typeface="Calibri"/>
              <a:ea typeface="Calibri"/>
              <a:cs typeface="Calibri"/>
              <a:sym typeface="Calibri"/>
            </a:endParaRPr>
          </a:p>
        </p:txBody>
      </p:sp>
      <p:sp>
        <p:nvSpPr>
          <p:cNvPr id="332" name="Google Shape;332;p21"/>
          <p:cNvSpPr txBox="1"/>
          <p:nvPr>
            <p:ph idx="1" type="body"/>
          </p:nvPr>
        </p:nvSpPr>
        <p:spPr>
          <a:xfrm>
            <a:off x="304800" y="1459761"/>
            <a:ext cx="8382000" cy="5245839"/>
          </a:xfrm>
          <a:prstGeom prst="rect">
            <a:avLst/>
          </a:prstGeom>
          <a:noFill/>
          <a:ln>
            <a:noFill/>
          </a:ln>
        </p:spPr>
        <p:txBody>
          <a:bodyPr anchorCtr="0" anchor="t" bIns="45700" lIns="91425" spcFirstLastPara="1" rIns="91425" wrap="square" tIns="45700">
            <a:normAutofit/>
          </a:bodyPr>
          <a:lstStyle/>
          <a:p>
            <a:pPr indent="-254000" lvl="0" marL="342900" rtl="0" algn="l">
              <a:spcBef>
                <a:spcPts val="0"/>
              </a:spcBef>
              <a:spcAft>
                <a:spcPts val="0"/>
              </a:spcAft>
              <a:buClr>
                <a:schemeClr val="dk1"/>
              </a:buClr>
              <a:buSzPts val="1400"/>
              <a:buNone/>
            </a:pPr>
            <a:r>
              <a:t/>
            </a:r>
            <a:endParaRPr sz="1400">
              <a:latin typeface="Times New Roman"/>
              <a:ea typeface="Times New Roman"/>
              <a:cs typeface="Times New Roman"/>
              <a:sym typeface="Times New Roman"/>
            </a:endParaRPr>
          </a:p>
        </p:txBody>
      </p:sp>
      <p:sp>
        <p:nvSpPr>
          <p:cNvPr id="333" name="Google Shape;333;p21"/>
          <p:cNvSpPr/>
          <p:nvPr/>
        </p:nvSpPr>
        <p:spPr>
          <a:xfrm>
            <a:off x="457200" y="2133600"/>
            <a:ext cx="2800679" cy="3292549"/>
          </a:xfrm>
          <a:prstGeom prst="ellipse">
            <a:avLst/>
          </a:prstGeom>
          <a:solidFill>
            <a:schemeClr val="accent6"/>
          </a:solidFill>
          <a:ln cap="flat" cmpd="sng" w="25400">
            <a:solidFill>
              <a:srgbClr val="B46D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Một lớp cha có thể trở thành một lớp trừu tượng vì 2 lý do</a:t>
            </a:r>
            <a:endParaRPr b="1" sz="2000">
              <a:solidFill>
                <a:schemeClr val="dk1"/>
              </a:solidFill>
              <a:latin typeface="Times New Roman"/>
              <a:ea typeface="Times New Roman"/>
              <a:cs typeface="Times New Roman"/>
              <a:sym typeface="Times New Roman"/>
            </a:endParaRPr>
          </a:p>
        </p:txBody>
      </p:sp>
      <p:sp>
        <p:nvSpPr>
          <p:cNvPr id="334" name="Google Shape;334;p21"/>
          <p:cNvSpPr/>
          <p:nvPr/>
        </p:nvSpPr>
        <p:spPr>
          <a:xfrm>
            <a:off x="4545380" y="4343400"/>
            <a:ext cx="4065219" cy="1604660"/>
          </a:xfrm>
          <a:prstGeom prst="ellipse">
            <a:avLst/>
          </a:prstGeom>
          <a:solidFill>
            <a:schemeClr val="accent6"/>
          </a:solidFill>
          <a:ln cap="flat" cmpd="sng" w="25400">
            <a:solidFill>
              <a:srgbClr val="B46D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Times New Roman"/>
                <a:ea typeface="Times New Roman"/>
                <a:cs typeface="Times New Roman"/>
                <a:sym typeface="Times New Roman"/>
              </a:rPr>
              <a:t>Lớp cha chứa phương thức trừu tượng</a:t>
            </a:r>
            <a:endParaRPr b="1" sz="1600">
              <a:solidFill>
                <a:schemeClr val="dk1"/>
              </a:solidFill>
              <a:latin typeface="Times New Roman"/>
              <a:ea typeface="Times New Roman"/>
              <a:cs typeface="Times New Roman"/>
              <a:sym typeface="Times New Roman"/>
            </a:endParaRPr>
          </a:p>
        </p:txBody>
      </p:sp>
      <p:sp>
        <p:nvSpPr>
          <p:cNvPr id="335" name="Google Shape;335;p21"/>
          <p:cNvSpPr/>
          <p:nvPr/>
        </p:nvSpPr>
        <p:spPr>
          <a:xfrm>
            <a:off x="4828229" y="1371600"/>
            <a:ext cx="3629971" cy="2179674"/>
          </a:xfrm>
          <a:prstGeom prst="ellipse">
            <a:avLst/>
          </a:prstGeom>
          <a:solidFill>
            <a:schemeClr val="accent6"/>
          </a:solidFill>
          <a:ln cap="flat" cmpd="sng" w="25400">
            <a:solidFill>
              <a:srgbClr val="B46D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Times New Roman"/>
                <a:ea typeface="Times New Roman"/>
                <a:cs typeface="Times New Roman"/>
                <a:sym typeface="Times New Roman"/>
              </a:rPr>
              <a:t>Ngăn cấm việc tạo ra một đối tượng không trực tiếp tham gia vào bài toán</a:t>
            </a:r>
            <a:endParaRPr b="1" sz="1600">
              <a:solidFill>
                <a:schemeClr val="dk1"/>
              </a:solidFill>
              <a:latin typeface="Times New Roman"/>
              <a:ea typeface="Times New Roman"/>
              <a:cs typeface="Times New Roman"/>
              <a:sym typeface="Times New Roman"/>
            </a:endParaRPr>
          </a:p>
        </p:txBody>
      </p:sp>
      <p:cxnSp>
        <p:nvCxnSpPr>
          <p:cNvPr id="336" name="Google Shape;336;p21"/>
          <p:cNvCxnSpPr>
            <a:endCxn id="334" idx="2"/>
          </p:cNvCxnSpPr>
          <p:nvPr/>
        </p:nvCxnSpPr>
        <p:spPr>
          <a:xfrm>
            <a:off x="3257780" y="3810130"/>
            <a:ext cx="1287600" cy="1335600"/>
          </a:xfrm>
          <a:prstGeom prst="straightConnector1">
            <a:avLst/>
          </a:prstGeom>
          <a:noFill/>
          <a:ln cap="flat" cmpd="sng" w="3810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cxnSp>
      <p:cxnSp>
        <p:nvCxnSpPr>
          <p:cNvPr id="337" name="Google Shape;337;p21"/>
          <p:cNvCxnSpPr>
            <a:endCxn id="335" idx="2"/>
          </p:cNvCxnSpPr>
          <p:nvPr/>
        </p:nvCxnSpPr>
        <p:spPr>
          <a:xfrm flipH="1" rot="10800000">
            <a:off x="3257729" y="2461437"/>
            <a:ext cx="1570500" cy="1348500"/>
          </a:xfrm>
          <a:prstGeom prst="straightConnector1">
            <a:avLst/>
          </a:prstGeom>
          <a:noFill/>
          <a:ln cap="flat" cmpd="sng" w="3810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cxnSp>
    </p:spTree>
  </p:cSld>
  <p:clrMapOvr>
    <a:masterClrMapping/>
  </p:clrMapOvr>
  <p:transition spd="slow">
    <p:push dir="r"/>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2"/>
          <p:cNvSpPr txBox="1"/>
          <p:nvPr/>
        </p:nvSpPr>
        <p:spPr>
          <a:xfrm>
            <a:off x="4800600" y="17991"/>
            <a:ext cx="4267200" cy="762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KHÓA HỌC ASP.NET MVC</a:t>
            </a:r>
            <a:endParaRPr b="1" sz="2000">
              <a:solidFill>
                <a:srgbClr val="FF0000"/>
              </a:solidFill>
              <a:latin typeface="Arial"/>
              <a:ea typeface="Arial"/>
              <a:cs typeface="Arial"/>
              <a:sym typeface="Arial"/>
            </a:endParaRPr>
          </a:p>
          <a:p>
            <a:pPr indent="0" lvl="0" marL="0" marR="0" rtl="0" algn="ctr">
              <a:spcBef>
                <a:spcPts val="0"/>
              </a:spcBef>
              <a:spcAft>
                <a:spcPts val="0"/>
              </a:spcAft>
              <a:buClr>
                <a:srgbClr val="FF0000"/>
              </a:buClr>
              <a:buSzPts val="1200"/>
              <a:buFont typeface="Arial"/>
              <a:buNone/>
            </a:pPr>
            <a:r>
              <a:rPr b="1" i="1" lang="en-US" sz="1200" u="sng">
                <a:solidFill>
                  <a:srgbClr val="FF0000"/>
                </a:solidFill>
                <a:latin typeface="Arial"/>
                <a:ea typeface="Arial"/>
                <a:cs typeface="Arial"/>
                <a:sym typeface="Arial"/>
              </a:rPr>
              <a:t>Biên soạn:</a:t>
            </a:r>
            <a:r>
              <a:rPr b="1" i="1" lang="en-US" sz="1200">
                <a:solidFill>
                  <a:srgbClr val="FF0000"/>
                </a:solidFill>
                <a:latin typeface="Arial"/>
                <a:ea typeface="Arial"/>
                <a:cs typeface="Arial"/>
                <a:sym typeface="Arial"/>
              </a:rPr>
              <a:t> Nguyễn Văn Sỹ</a:t>
            </a:r>
            <a:endParaRPr b="1" i="1" sz="1200">
              <a:solidFill>
                <a:srgbClr val="FF0000"/>
              </a:solidFill>
              <a:latin typeface="Arial"/>
              <a:ea typeface="Arial"/>
              <a:cs typeface="Arial"/>
              <a:sym typeface="Arial"/>
            </a:endParaRPr>
          </a:p>
        </p:txBody>
      </p:sp>
      <p:pic>
        <p:nvPicPr>
          <p:cNvPr descr="C:\Users\Admin\Desktop\tải xuống.png" id="343" name="Google Shape;343;p22"/>
          <p:cNvPicPr preferRelativeResize="0"/>
          <p:nvPr/>
        </p:nvPicPr>
        <p:blipFill rotWithShape="1">
          <a:blip r:embed="rId3">
            <a:alphaModFix/>
          </a:blip>
          <a:srcRect b="0" l="0" r="0" t="0"/>
          <a:stretch/>
        </p:blipFill>
        <p:spPr>
          <a:xfrm>
            <a:off x="23734" y="7937"/>
            <a:ext cx="3883433" cy="772054"/>
          </a:xfrm>
          <a:prstGeom prst="rect">
            <a:avLst/>
          </a:prstGeom>
          <a:noFill/>
          <a:ln>
            <a:noFill/>
          </a:ln>
        </p:spPr>
      </p:pic>
      <p:cxnSp>
        <p:nvCxnSpPr>
          <p:cNvPr id="344" name="Google Shape;344;p22"/>
          <p:cNvCxnSpPr/>
          <p:nvPr/>
        </p:nvCxnSpPr>
        <p:spPr>
          <a:xfrm>
            <a:off x="0" y="779991"/>
            <a:ext cx="9144000" cy="0"/>
          </a:xfrm>
          <a:prstGeom prst="straightConnector1">
            <a:avLst/>
          </a:prstGeom>
          <a:noFill/>
          <a:ln cap="flat" cmpd="sng" w="9525">
            <a:solidFill>
              <a:srgbClr val="4A7DBA"/>
            </a:solidFill>
            <a:prstDash val="dot"/>
            <a:round/>
            <a:headEnd len="sm" w="sm" type="none"/>
            <a:tailEnd len="sm" w="sm" type="none"/>
          </a:ln>
        </p:spPr>
      </p:cxnSp>
      <p:sp>
        <p:nvSpPr>
          <p:cNvPr id="345" name="Google Shape;345;p22"/>
          <p:cNvSpPr/>
          <p:nvPr/>
        </p:nvSpPr>
        <p:spPr>
          <a:xfrm>
            <a:off x="6800" y="800926"/>
            <a:ext cx="913719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F0000"/>
                </a:solidFill>
                <a:latin typeface="Arial"/>
                <a:ea typeface="Arial"/>
                <a:cs typeface="Arial"/>
                <a:sym typeface="Arial"/>
              </a:rPr>
              <a:t>II. </a:t>
            </a:r>
            <a:r>
              <a:rPr b="1" lang="en-US" sz="2400">
                <a:solidFill>
                  <a:srgbClr val="FF0000"/>
                </a:solidFill>
                <a:latin typeface="Arial"/>
                <a:ea typeface="Arial"/>
                <a:cs typeface="Arial"/>
                <a:sym typeface="Arial"/>
              </a:rPr>
              <a:t>4 nguyên lý cơ bản trong OOP</a:t>
            </a:r>
            <a:endParaRPr b="1" sz="2400">
              <a:solidFill>
                <a:srgbClr val="FF0000"/>
              </a:solidFill>
              <a:latin typeface="Arial"/>
              <a:ea typeface="Arial"/>
              <a:cs typeface="Arial"/>
              <a:sym typeface="Arial"/>
            </a:endParaRPr>
          </a:p>
        </p:txBody>
      </p:sp>
      <p:sp>
        <p:nvSpPr>
          <p:cNvPr id="346" name="Google Shape;346;p22"/>
          <p:cNvSpPr txBox="1"/>
          <p:nvPr/>
        </p:nvSpPr>
        <p:spPr>
          <a:xfrm>
            <a:off x="304800" y="1676400"/>
            <a:ext cx="8382000" cy="4953000"/>
          </a:xfrm>
          <a:prstGeom prst="rect">
            <a:avLst/>
          </a:prstGeom>
          <a:noFill/>
          <a:ln>
            <a:noFill/>
          </a:ln>
        </p:spPr>
        <p:txBody>
          <a:bodyPr anchorCtr="0" anchor="t" bIns="45700" lIns="91425" spcFirstLastPara="1" rIns="91425" wrap="square" tIns="45700">
            <a:normAutofit/>
          </a:bodyPr>
          <a:lstStyle/>
          <a:p>
            <a:pPr indent="0" lvl="1" marL="457200" marR="0" rtl="0" algn="l">
              <a:spcBef>
                <a:spcPts val="0"/>
              </a:spcBef>
              <a:spcAft>
                <a:spcPts val="0"/>
              </a:spcAft>
              <a:buClr>
                <a:srgbClr val="888888"/>
              </a:buClr>
              <a:buSzPts val="2800"/>
              <a:buFont typeface="Arial"/>
              <a:buNone/>
            </a:pPr>
            <a:r>
              <a:t/>
            </a:r>
            <a:endParaRPr b="1" i="0" sz="2800" u="none" cap="none" strike="noStrike">
              <a:solidFill>
                <a:srgbClr val="FF0000"/>
              </a:solidFill>
              <a:latin typeface="Arial"/>
              <a:ea typeface="Arial"/>
              <a:cs typeface="Arial"/>
              <a:sym typeface="Arial"/>
            </a:endParaRPr>
          </a:p>
          <a:p>
            <a:pPr indent="0" lvl="0" marL="0" marR="0" rtl="0" algn="ctr">
              <a:spcBef>
                <a:spcPts val="640"/>
              </a:spcBef>
              <a:spcAft>
                <a:spcPts val="0"/>
              </a:spcAft>
              <a:buClr>
                <a:srgbClr val="888888"/>
              </a:buClr>
              <a:buSzPts val="3200"/>
              <a:buFont typeface="Arial"/>
              <a:buNone/>
            </a:pPr>
            <a:r>
              <a:t/>
            </a:r>
            <a:endParaRPr sz="3200">
              <a:solidFill>
                <a:srgbClr val="888888"/>
              </a:solidFill>
              <a:latin typeface="Calibri"/>
              <a:ea typeface="Calibri"/>
              <a:cs typeface="Calibri"/>
              <a:sym typeface="Calibri"/>
            </a:endParaRPr>
          </a:p>
        </p:txBody>
      </p:sp>
      <p:sp>
        <p:nvSpPr>
          <p:cNvPr id="347" name="Google Shape;347;p22"/>
          <p:cNvSpPr txBox="1"/>
          <p:nvPr>
            <p:ph idx="1" type="body"/>
          </p:nvPr>
        </p:nvSpPr>
        <p:spPr>
          <a:xfrm>
            <a:off x="304800" y="1459761"/>
            <a:ext cx="8382000" cy="524583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en-US" sz="1800">
                <a:latin typeface="Times New Roman"/>
                <a:ea typeface="Times New Roman"/>
                <a:cs typeface="Times New Roman"/>
                <a:sym typeface="Times New Roman"/>
              </a:rPr>
              <a:t>Abstract method</a:t>
            </a:r>
            <a:endParaRPr/>
          </a:p>
          <a:p>
            <a:pPr indent="-254000" lvl="0" marL="342900" rtl="0" algn="l">
              <a:spcBef>
                <a:spcPts val="280"/>
              </a:spcBef>
              <a:spcAft>
                <a:spcPts val="0"/>
              </a:spcAft>
              <a:buClr>
                <a:schemeClr val="dk1"/>
              </a:buClr>
              <a:buSzPts val="1400"/>
              <a:buNone/>
            </a:pPr>
            <a:r>
              <a:t/>
            </a:r>
            <a:endParaRPr sz="1400">
              <a:latin typeface="Times New Roman"/>
              <a:ea typeface="Times New Roman"/>
              <a:cs typeface="Times New Roman"/>
              <a:sym typeface="Times New Roman"/>
            </a:endParaRPr>
          </a:p>
        </p:txBody>
      </p:sp>
      <p:sp>
        <p:nvSpPr>
          <p:cNvPr id="348" name="Google Shape;348;p22"/>
          <p:cNvSpPr/>
          <p:nvPr/>
        </p:nvSpPr>
        <p:spPr>
          <a:xfrm>
            <a:off x="2438400" y="1828800"/>
            <a:ext cx="4038600" cy="1676400"/>
          </a:xfrm>
          <a:prstGeom prst="ellipse">
            <a:avLst/>
          </a:prstGeom>
          <a:solidFill>
            <a:schemeClr val="accent6"/>
          </a:solidFill>
          <a:ln cap="flat" cmpd="sng" w="25400">
            <a:solidFill>
              <a:srgbClr val="B46D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Abstract method</a:t>
            </a:r>
            <a:endParaRPr/>
          </a:p>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là phương thức chỉ được </a:t>
            </a:r>
            <a:endParaRPr/>
          </a:p>
          <a:p>
            <a:pPr indent="0" lvl="0" marL="0" marR="0" rtl="0" algn="ctr">
              <a:spcBef>
                <a:spcPts val="0"/>
              </a:spcBef>
              <a:spcAft>
                <a:spcPts val="0"/>
              </a:spcAft>
              <a:buNone/>
            </a:pPr>
            <a:r>
              <a:rPr b="1" lang="en-US" sz="1400">
                <a:solidFill>
                  <a:schemeClr val="dk1"/>
                </a:solidFill>
                <a:latin typeface="Times New Roman"/>
                <a:ea typeface="Times New Roman"/>
                <a:cs typeface="Times New Roman"/>
                <a:sym typeface="Times New Roman"/>
              </a:rPr>
              <a:t>ĐỊNH NGHĨA </a:t>
            </a:r>
            <a:endParaRPr/>
          </a:p>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chứ không được xây dựng nội dung.</a:t>
            </a:r>
            <a:endParaRPr sz="1400">
              <a:solidFill>
                <a:schemeClr val="dk1"/>
              </a:solidFill>
              <a:latin typeface="Times New Roman"/>
              <a:ea typeface="Times New Roman"/>
              <a:cs typeface="Times New Roman"/>
              <a:sym typeface="Times New Roman"/>
            </a:endParaRPr>
          </a:p>
        </p:txBody>
      </p:sp>
      <p:sp>
        <p:nvSpPr>
          <p:cNvPr id="349" name="Google Shape;349;p22"/>
          <p:cNvSpPr/>
          <p:nvPr/>
        </p:nvSpPr>
        <p:spPr>
          <a:xfrm>
            <a:off x="3040227" y="4200525"/>
            <a:ext cx="3360573" cy="1981200"/>
          </a:xfrm>
          <a:prstGeom prst="ellipse">
            <a:avLst/>
          </a:prstGeom>
          <a:solidFill>
            <a:schemeClr val="accent6"/>
          </a:solidFill>
          <a:ln cap="flat" cmpd="sng" w="25400">
            <a:solidFill>
              <a:srgbClr val="B46D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Times New Roman"/>
                <a:ea typeface="Times New Roman"/>
                <a:cs typeface="Times New Roman"/>
                <a:sym typeface="Times New Roman"/>
              </a:rPr>
              <a:t>Override</a:t>
            </a:r>
            <a:endParaRPr/>
          </a:p>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Là việc lớp con xây dựng Abstract method</a:t>
            </a:r>
            <a:endParaRPr/>
          </a:p>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 đã được định nghĩa ở lớp cha</a:t>
            </a:r>
            <a:endParaRPr sz="1400">
              <a:solidFill>
                <a:schemeClr val="dk1"/>
              </a:solidFill>
              <a:latin typeface="Times New Roman"/>
              <a:ea typeface="Times New Roman"/>
              <a:cs typeface="Times New Roman"/>
              <a:sym typeface="Times New Roman"/>
            </a:endParaRPr>
          </a:p>
        </p:txBody>
      </p:sp>
      <p:sp>
        <p:nvSpPr>
          <p:cNvPr id="350" name="Google Shape;350;p22"/>
          <p:cNvSpPr/>
          <p:nvPr/>
        </p:nvSpPr>
        <p:spPr>
          <a:xfrm>
            <a:off x="7315200" y="2362200"/>
            <a:ext cx="1371600" cy="53340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EEECE1"/>
                </a:solidFill>
                <a:latin typeface="Times New Roman"/>
                <a:ea typeface="Times New Roman"/>
                <a:cs typeface="Times New Roman"/>
                <a:sym typeface="Times New Roman"/>
              </a:rPr>
              <a:t>Abstract Class</a:t>
            </a:r>
            <a:endParaRPr sz="1400">
              <a:solidFill>
                <a:srgbClr val="EEECE1"/>
              </a:solidFill>
              <a:latin typeface="Times New Roman"/>
              <a:ea typeface="Times New Roman"/>
              <a:cs typeface="Times New Roman"/>
              <a:sym typeface="Times New Roman"/>
            </a:endParaRPr>
          </a:p>
        </p:txBody>
      </p:sp>
      <p:sp>
        <p:nvSpPr>
          <p:cNvPr id="351" name="Google Shape;351;p22"/>
          <p:cNvSpPr/>
          <p:nvPr/>
        </p:nvSpPr>
        <p:spPr>
          <a:xfrm>
            <a:off x="6477000" y="2514600"/>
            <a:ext cx="838200" cy="228600"/>
          </a:xfrm>
          <a:prstGeom prst="lef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2" name="Google Shape;352;p22"/>
          <p:cNvSpPr/>
          <p:nvPr/>
        </p:nvSpPr>
        <p:spPr>
          <a:xfrm>
            <a:off x="914400" y="4867275"/>
            <a:ext cx="1295400" cy="466725"/>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Subclass</a:t>
            </a:r>
            <a:endParaRPr/>
          </a:p>
        </p:txBody>
      </p:sp>
      <p:sp>
        <p:nvSpPr>
          <p:cNvPr id="353" name="Google Shape;353;p22"/>
          <p:cNvSpPr/>
          <p:nvPr/>
        </p:nvSpPr>
        <p:spPr>
          <a:xfrm>
            <a:off x="2209800" y="5024437"/>
            <a:ext cx="830427" cy="233363"/>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4" name="Google Shape;354;p22"/>
          <p:cNvSpPr/>
          <p:nvPr/>
        </p:nvSpPr>
        <p:spPr>
          <a:xfrm>
            <a:off x="4575399" y="3505200"/>
            <a:ext cx="225201" cy="695325"/>
          </a:xfrm>
          <a:prstGeom prst="down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ransition spd="slow">
    <p:push dir="r"/>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3"/>
          <p:cNvSpPr txBox="1"/>
          <p:nvPr/>
        </p:nvSpPr>
        <p:spPr>
          <a:xfrm>
            <a:off x="4800600" y="17991"/>
            <a:ext cx="4267200" cy="762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KHÓA HỌC ASP.NET MVC</a:t>
            </a:r>
            <a:endParaRPr b="1" sz="2000">
              <a:solidFill>
                <a:srgbClr val="FF0000"/>
              </a:solidFill>
              <a:latin typeface="Arial"/>
              <a:ea typeface="Arial"/>
              <a:cs typeface="Arial"/>
              <a:sym typeface="Arial"/>
            </a:endParaRPr>
          </a:p>
          <a:p>
            <a:pPr indent="0" lvl="0" marL="0" marR="0" rtl="0" algn="ctr">
              <a:spcBef>
                <a:spcPts val="0"/>
              </a:spcBef>
              <a:spcAft>
                <a:spcPts val="0"/>
              </a:spcAft>
              <a:buClr>
                <a:srgbClr val="FF0000"/>
              </a:buClr>
              <a:buSzPts val="1200"/>
              <a:buFont typeface="Arial"/>
              <a:buNone/>
            </a:pPr>
            <a:r>
              <a:rPr b="1" i="1" lang="en-US" sz="1200" u="sng">
                <a:solidFill>
                  <a:srgbClr val="FF0000"/>
                </a:solidFill>
                <a:latin typeface="Arial"/>
                <a:ea typeface="Arial"/>
                <a:cs typeface="Arial"/>
                <a:sym typeface="Arial"/>
              </a:rPr>
              <a:t>Biên soạn:</a:t>
            </a:r>
            <a:r>
              <a:rPr b="1" i="1" lang="en-US" sz="1200">
                <a:solidFill>
                  <a:srgbClr val="FF0000"/>
                </a:solidFill>
                <a:latin typeface="Arial"/>
                <a:ea typeface="Arial"/>
                <a:cs typeface="Arial"/>
                <a:sym typeface="Arial"/>
              </a:rPr>
              <a:t> Nguyễn Văn Sỹ</a:t>
            </a:r>
            <a:endParaRPr b="1" i="1" sz="1200">
              <a:solidFill>
                <a:srgbClr val="FF0000"/>
              </a:solidFill>
              <a:latin typeface="Arial"/>
              <a:ea typeface="Arial"/>
              <a:cs typeface="Arial"/>
              <a:sym typeface="Arial"/>
            </a:endParaRPr>
          </a:p>
        </p:txBody>
      </p:sp>
      <p:pic>
        <p:nvPicPr>
          <p:cNvPr descr="C:\Users\Admin\Desktop\tải xuống.png" id="360" name="Google Shape;360;p23"/>
          <p:cNvPicPr preferRelativeResize="0"/>
          <p:nvPr/>
        </p:nvPicPr>
        <p:blipFill rotWithShape="1">
          <a:blip r:embed="rId3">
            <a:alphaModFix/>
          </a:blip>
          <a:srcRect b="0" l="0" r="0" t="0"/>
          <a:stretch/>
        </p:blipFill>
        <p:spPr>
          <a:xfrm>
            <a:off x="23734" y="7937"/>
            <a:ext cx="3883433" cy="772054"/>
          </a:xfrm>
          <a:prstGeom prst="rect">
            <a:avLst/>
          </a:prstGeom>
          <a:noFill/>
          <a:ln>
            <a:noFill/>
          </a:ln>
        </p:spPr>
      </p:pic>
      <p:cxnSp>
        <p:nvCxnSpPr>
          <p:cNvPr id="361" name="Google Shape;361;p23"/>
          <p:cNvCxnSpPr/>
          <p:nvPr/>
        </p:nvCxnSpPr>
        <p:spPr>
          <a:xfrm>
            <a:off x="0" y="779991"/>
            <a:ext cx="9144000" cy="0"/>
          </a:xfrm>
          <a:prstGeom prst="straightConnector1">
            <a:avLst/>
          </a:prstGeom>
          <a:noFill/>
          <a:ln cap="flat" cmpd="sng" w="9525">
            <a:solidFill>
              <a:srgbClr val="4A7DBA"/>
            </a:solidFill>
            <a:prstDash val="dot"/>
            <a:round/>
            <a:headEnd len="sm" w="sm" type="none"/>
            <a:tailEnd len="sm" w="sm" type="none"/>
          </a:ln>
        </p:spPr>
      </p:cxnSp>
      <p:sp>
        <p:nvSpPr>
          <p:cNvPr id="362" name="Google Shape;362;p23"/>
          <p:cNvSpPr/>
          <p:nvPr/>
        </p:nvSpPr>
        <p:spPr>
          <a:xfrm>
            <a:off x="6800" y="800926"/>
            <a:ext cx="913719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F0000"/>
                </a:solidFill>
                <a:latin typeface="Arial"/>
                <a:ea typeface="Arial"/>
                <a:cs typeface="Arial"/>
                <a:sym typeface="Arial"/>
              </a:rPr>
              <a:t>II. </a:t>
            </a:r>
            <a:r>
              <a:rPr b="1" lang="en-US" sz="2400">
                <a:solidFill>
                  <a:srgbClr val="FF0000"/>
                </a:solidFill>
                <a:latin typeface="Arial"/>
                <a:ea typeface="Arial"/>
                <a:cs typeface="Arial"/>
                <a:sym typeface="Arial"/>
              </a:rPr>
              <a:t>4 nguyên lý cơ bản trong OOP</a:t>
            </a:r>
            <a:endParaRPr b="1" sz="2400">
              <a:solidFill>
                <a:srgbClr val="FF0000"/>
              </a:solidFill>
              <a:latin typeface="Arial"/>
              <a:ea typeface="Arial"/>
              <a:cs typeface="Arial"/>
              <a:sym typeface="Arial"/>
            </a:endParaRPr>
          </a:p>
        </p:txBody>
      </p:sp>
      <p:sp>
        <p:nvSpPr>
          <p:cNvPr id="363" name="Google Shape;363;p23"/>
          <p:cNvSpPr txBox="1"/>
          <p:nvPr/>
        </p:nvSpPr>
        <p:spPr>
          <a:xfrm>
            <a:off x="304800" y="1676400"/>
            <a:ext cx="8382000" cy="4953000"/>
          </a:xfrm>
          <a:prstGeom prst="rect">
            <a:avLst/>
          </a:prstGeom>
          <a:noFill/>
          <a:ln>
            <a:noFill/>
          </a:ln>
        </p:spPr>
        <p:txBody>
          <a:bodyPr anchorCtr="0" anchor="t" bIns="45700" lIns="91425" spcFirstLastPara="1" rIns="91425" wrap="square" tIns="45700">
            <a:normAutofit/>
          </a:bodyPr>
          <a:lstStyle/>
          <a:p>
            <a:pPr indent="0" lvl="1" marL="457200" marR="0" rtl="0" algn="l">
              <a:spcBef>
                <a:spcPts val="0"/>
              </a:spcBef>
              <a:spcAft>
                <a:spcPts val="0"/>
              </a:spcAft>
              <a:buClr>
                <a:srgbClr val="888888"/>
              </a:buClr>
              <a:buSzPts val="2800"/>
              <a:buFont typeface="Arial"/>
              <a:buNone/>
            </a:pPr>
            <a:r>
              <a:t/>
            </a:r>
            <a:endParaRPr b="1" i="0" sz="2800" u="none" cap="none" strike="noStrike">
              <a:solidFill>
                <a:srgbClr val="FF0000"/>
              </a:solidFill>
              <a:latin typeface="Arial"/>
              <a:ea typeface="Arial"/>
              <a:cs typeface="Arial"/>
              <a:sym typeface="Arial"/>
            </a:endParaRPr>
          </a:p>
          <a:p>
            <a:pPr indent="0" lvl="0" marL="0" marR="0" rtl="0" algn="ctr">
              <a:spcBef>
                <a:spcPts val="640"/>
              </a:spcBef>
              <a:spcAft>
                <a:spcPts val="0"/>
              </a:spcAft>
              <a:buClr>
                <a:srgbClr val="888888"/>
              </a:buClr>
              <a:buSzPts val="3200"/>
              <a:buFont typeface="Arial"/>
              <a:buNone/>
            </a:pPr>
            <a:r>
              <a:t/>
            </a:r>
            <a:endParaRPr sz="3200">
              <a:solidFill>
                <a:srgbClr val="888888"/>
              </a:solidFill>
              <a:latin typeface="Calibri"/>
              <a:ea typeface="Calibri"/>
              <a:cs typeface="Calibri"/>
              <a:sym typeface="Calibri"/>
            </a:endParaRPr>
          </a:p>
        </p:txBody>
      </p:sp>
      <p:sp>
        <p:nvSpPr>
          <p:cNvPr id="364" name="Google Shape;364;p23"/>
          <p:cNvSpPr txBox="1"/>
          <p:nvPr>
            <p:ph idx="1" type="body"/>
          </p:nvPr>
        </p:nvSpPr>
        <p:spPr>
          <a:xfrm>
            <a:off x="304800" y="1459761"/>
            <a:ext cx="8382000" cy="524583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b="1" lang="en-US" sz="1800">
                <a:latin typeface="Times New Roman"/>
                <a:ea typeface="Times New Roman"/>
                <a:cs typeface="Times New Roman"/>
                <a:sym typeface="Times New Roman"/>
              </a:rPr>
              <a:t>Một số tính chất của abstract class và abstract method</a:t>
            </a:r>
            <a:endParaRPr/>
          </a:p>
          <a:p>
            <a:pPr indent="-285750" lvl="1" marL="74295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Một abstract class không thể là một sealed class</a:t>
            </a:r>
            <a:endParaRPr sz="1600">
              <a:latin typeface="Times New Roman"/>
              <a:ea typeface="Times New Roman"/>
              <a:cs typeface="Times New Roman"/>
              <a:sym typeface="Times New Roman"/>
            </a:endParaRPr>
          </a:p>
          <a:p>
            <a:pPr indent="-285750" lvl="1" marL="74295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Không thể khởi tạo 1 đối tượng trực tiếp từ một abstract class.</a:t>
            </a:r>
            <a:endParaRPr sz="1600">
              <a:latin typeface="Times New Roman"/>
              <a:ea typeface="Times New Roman"/>
              <a:cs typeface="Times New Roman"/>
              <a:sym typeface="Times New Roman"/>
            </a:endParaRPr>
          </a:p>
          <a:p>
            <a:pPr indent="-285750" lvl="1" marL="74295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Abstract class phải chứa ít nhất một Abstract method</a:t>
            </a:r>
            <a:endParaRPr sz="1600">
              <a:latin typeface="Times New Roman"/>
              <a:ea typeface="Times New Roman"/>
              <a:cs typeface="Times New Roman"/>
              <a:sym typeface="Times New Roman"/>
            </a:endParaRPr>
          </a:p>
          <a:p>
            <a:pPr indent="-285750" lvl="1" marL="74295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Các lớp con kế thừa abstract class  bắt buộc phải override laik abstract method của lớp cha</a:t>
            </a:r>
            <a:endParaRPr/>
          </a:p>
          <a:p>
            <a:pPr indent="-285750" lvl="1" marL="74295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Abstract method chỉ khai báo trong lớp trừu tượng</a:t>
            </a:r>
            <a:endParaRPr sz="1600">
              <a:latin typeface="Times New Roman"/>
              <a:ea typeface="Times New Roman"/>
              <a:cs typeface="Times New Roman"/>
              <a:sym typeface="Times New Roman"/>
            </a:endParaRPr>
          </a:p>
          <a:p>
            <a:pPr indent="-285750" lvl="1" marL="74295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Abstract method  trừu tượng không sử dụng chỉ định từ truy xuất là private.</a:t>
            </a:r>
            <a:endParaRPr sz="1600">
              <a:latin typeface="Times New Roman"/>
              <a:ea typeface="Times New Roman"/>
              <a:cs typeface="Times New Roman"/>
              <a:sym typeface="Times New Roman"/>
            </a:endParaRPr>
          </a:p>
          <a:p>
            <a:pPr indent="-285750" lvl="1" marL="74295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Access modifier của phương thức trừu tượng phải giống nhau trong phần khai báo ở lớp cha lẫn lớp con chỉ có thể là public hoặc protected</a:t>
            </a:r>
            <a:endParaRPr/>
          </a:p>
          <a:p>
            <a:pPr indent="-285750" lvl="1" marL="74295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Abstract method không sử dụng từ khoá virtual.</a:t>
            </a:r>
            <a:endParaRPr sz="1600">
              <a:latin typeface="Times New Roman"/>
              <a:ea typeface="Times New Roman"/>
              <a:cs typeface="Times New Roman"/>
              <a:sym typeface="Times New Roman"/>
            </a:endParaRPr>
          </a:p>
          <a:p>
            <a:pPr indent="-285750" lvl="1" marL="74295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Abstract method trừu tượng không thể là phương thức static.</a:t>
            </a:r>
            <a:endParaRPr/>
          </a:p>
        </p:txBody>
      </p:sp>
    </p:spTree>
  </p:cSld>
  <p:clrMapOvr>
    <a:masterClrMapping/>
  </p:clrMapOvr>
  <p:transition spd="slow">
    <p:push dir="r"/>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4"/>
          <p:cNvSpPr txBox="1"/>
          <p:nvPr/>
        </p:nvSpPr>
        <p:spPr>
          <a:xfrm>
            <a:off x="4800600" y="17991"/>
            <a:ext cx="4267200" cy="762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KHÓA HỌC ASP.NET MVC</a:t>
            </a:r>
            <a:endParaRPr b="1" sz="2000">
              <a:solidFill>
                <a:srgbClr val="FF0000"/>
              </a:solidFill>
              <a:latin typeface="Arial"/>
              <a:ea typeface="Arial"/>
              <a:cs typeface="Arial"/>
              <a:sym typeface="Arial"/>
            </a:endParaRPr>
          </a:p>
          <a:p>
            <a:pPr indent="0" lvl="0" marL="0" marR="0" rtl="0" algn="ctr">
              <a:spcBef>
                <a:spcPts val="0"/>
              </a:spcBef>
              <a:spcAft>
                <a:spcPts val="0"/>
              </a:spcAft>
              <a:buClr>
                <a:srgbClr val="FF0000"/>
              </a:buClr>
              <a:buSzPts val="1200"/>
              <a:buFont typeface="Arial"/>
              <a:buNone/>
            </a:pPr>
            <a:r>
              <a:rPr b="1" i="1" lang="en-US" sz="1200" u="sng">
                <a:solidFill>
                  <a:srgbClr val="FF0000"/>
                </a:solidFill>
                <a:latin typeface="Arial"/>
                <a:ea typeface="Arial"/>
                <a:cs typeface="Arial"/>
                <a:sym typeface="Arial"/>
              </a:rPr>
              <a:t>Biên soạn:</a:t>
            </a:r>
            <a:r>
              <a:rPr b="1" i="1" lang="en-US" sz="1200">
                <a:solidFill>
                  <a:srgbClr val="FF0000"/>
                </a:solidFill>
                <a:latin typeface="Arial"/>
                <a:ea typeface="Arial"/>
                <a:cs typeface="Arial"/>
                <a:sym typeface="Arial"/>
              </a:rPr>
              <a:t> Nguyễn Văn Sỹ</a:t>
            </a:r>
            <a:endParaRPr b="1" i="1" sz="1200">
              <a:solidFill>
                <a:srgbClr val="FF0000"/>
              </a:solidFill>
              <a:latin typeface="Arial"/>
              <a:ea typeface="Arial"/>
              <a:cs typeface="Arial"/>
              <a:sym typeface="Arial"/>
            </a:endParaRPr>
          </a:p>
        </p:txBody>
      </p:sp>
      <p:pic>
        <p:nvPicPr>
          <p:cNvPr descr="C:\Users\Admin\Desktop\tải xuống.png" id="370" name="Google Shape;370;p24"/>
          <p:cNvPicPr preferRelativeResize="0"/>
          <p:nvPr/>
        </p:nvPicPr>
        <p:blipFill rotWithShape="1">
          <a:blip r:embed="rId3">
            <a:alphaModFix/>
          </a:blip>
          <a:srcRect b="0" l="0" r="0" t="0"/>
          <a:stretch/>
        </p:blipFill>
        <p:spPr>
          <a:xfrm>
            <a:off x="23734" y="7937"/>
            <a:ext cx="3883433" cy="772054"/>
          </a:xfrm>
          <a:prstGeom prst="rect">
            <a:avLst/>
          </a:prstGeom>
          <a:noFill/>
          <a:ln>
            <a:noFill/>
          </a:ln>
        </p:spPr>
      </p:pic>
      <p:cxnSp>
        <p:nvCxnSpPr>
          <p:cNvPr id="371" name="Google Shape;371;p24"/>
          <p:cNvCxnSpPr/>
          <p:nvPr/>
        </p:nvCxnSpPr>
        <p:spPr>
          <a:xfrm>
            <a:off x="0" y="779991"/>
            <a:ext cx="9144000" cy="0"/>
          </a:xfrm>
          <a:prstGeom prst="straightConnector1">
            <a:avLst/>
          </a:prstGeom>
          <a:noFill/>
          <a:ln cap="flat" cmpd="sng" w="9525">
            <a:solidFill>
              <a:srgbClr val="4A7DBA"/>
            </a:solidFill>
            <a:prstDash val="dot"/>
            <a:round/>
            <a:headEnd len="sm" w="sm" type="none"/>
            <a:tailEnd len="sm" w="sm" type="none"/>
          </a:ln>
        </p:spPr>
      </p:cxnSp>
      <p:sp>
        <p:nvSpPr>
          <p:cNvPr id="372" name="Google Shape;372;p24"/>
          <p:cNvSpPr/>
          <p:nvPr/>
        </p:nvSpPr>
        <p:spPr>
          <a:xfrm>
            <a:off x="6800" y="800926"/>
            <a:ext cx="913719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F0000"/>
                </a:solidFill>
                <a:latin typeface="Arial"/>
                <a:ea typeface="Arial"/>
                <a:cs typeface="Arial"/>
                <a:sym typeface="Arial"/>
              </a:rPr>
              <a:t>II. </a:t>
            </a:r>
            <a:r>
              <a:rPr b="1" lang="en-US" sz="2400">
                <a:solidFill>
                  <a:srgbClr val="FF0000"/>
                </a:solidFill>
                <a:latin typeface="Arial"/>
                <a:ea typeface="Arial"/>
                <a:cs typeface="Arial"/>
                <a:sym typeface="Arial"/>
              </a:rPr>
              <a:t>4 nguyên lý cơ bản trong OOP</a:t>
            </a:r>
            <a:endParaRPr b="1" sz="2400">
              <a:solidFill>
                <a:srgbClr val="FF0000"/>
              </a:solidFill>
              <a:latin typeface="Arial"/>
              <a:ea typeface="Arial"/>
              <a:cs typeface="Arial"/>
              <a:sym typeface="Arial"/>
            </a:endParaRPr>
          </a:p>
        </p:txBody>
      </p:sp>
      <p:sp>
        <p:nvSpPr>
          <p:cNvPr id="373" name="Google Shape;373;p24"/>
          <p:cNvSpPr txBox="1"/>
          <p:nvPr/>
        </p:nvSpPr>
        <p:spPr>
          <a:xfrm>
            <a:off x="304800" y="1676400"/>
            <a:ext cx="8382000" cy="4953000"/>
          </a:xfrm>
          <a:prstGeom prst="rect">
            <a:avLst/>
          </a:prstGeom>
          <a:noFill/>
          <a:ln>
            <a:noFill/>
          </a:ln>
        </p:spPr>
        <p:txBody>
          <a:bodyPr anchorCtr="0" anchor="t" bIns="45700" lIns="91425" spcFirstLastPara="1" rIns="91425" wrap="square" tIns="45700">
            <a:normAutofit/>
          </a:bodyPr>
          <a:lstStyle/>
          <a:p>
            <a:pPr indent="0" lvl="1" marL="457200" marR="0" rtl="0" algn="l">
              <a:spcBef>
                <a:spcPts val="0"/>
              </a:spcBef>
              <a:spcAft>
                <a:spcPts val="0"/>
              </a:spcAft>
              <a:buClr>
                <a:srgbClr val="888888"/>
              </a:buClr>
              <a:buSzPts val="2800"/>
              <a:buFont typeface="Arial"/>
              <a:buNone/>
            </a:pPr>
            <a:r>
              <a:t/>
            </a:r>
            <a:endParaRPr b="1" i="0" sz="2800" u="none" cap="none" strike="noStrike">
              <a:solidFill>
                <a:srgbClr val="FF0000"/>
              </a:solidFill>
              <a:latin typeface="Arial"/>
              <a:ea typeface="Arial"/>
              <a:cs typeface="Arial"/>
              <a:sym typeface="Arial"/>
            </a:endParaRPr>
          </a:p>
          <a:p>
            <a:pPr indent="0" lvl="0" marL="0" marR="0" rtl="0" algn="ctr">
              <a:spcBef>
                <a:spcPts val="640"/>
              </a:spcBef>
              <a:spcAft>
                <a:spcPts val="0"/>
              </a:spcAft>
              <a:buClr>
                <a:srgbClr val="888888"/>
              </a:buClr>
              <a:buSzPts val="3200"/>
              <a:buFont typeface="Arial"/>
              <a:buNone/>
            </a:pPr>
            <a:r>
              <a:t/>
            </a:r>
            <a:endParaRPr sz="3200">
              <a:solidFill>
                <a:srgbClr val="888888"/>
              </a:solidFill>
              <a:latin typeface="Calibri"/>
              <a:ea typeface="Calibri"/>
              <a:cs typeface="Calibri"/>
              <a:sym typeface="Calibri"/>
            </a:endParaRPr>
          </a:p>
        </p:txBody>
      </p:sp>
      <p:sp>
        <p:nvSpPr>
          <p:cNvPr id="374" name="Google Shape;374;p24"/>
          <p:cNvSpPr txBox="1"/>
          <p:nvPr>
            <p:ph idx="1" type="body"/>
          </p:nvPr>
        </p:nvSpPr>
        <p:spPr>
          <a:xfrm>
            <a:off x="304800" y="1459761"/>
            <a:ext cx="8382000" cy="524583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b="1" lang="en-US" sz="1800">
                <a:latin typeface="Times New Roman"/>
                <a:ea typeface="Times New Roman"/>
                <a:cs typeface="Times New Roman"/>
                <a:sym typeface="Times New Roman"/>
              </a:rPr>
              <a:t>Khác nhau giữa abstract method và vitual method</a:t>
            </a:r>
            <a:endParaRPr/>
          </a:p>
          <a:p>
            <a:pPr indent="0" lvl="0" marL="0" rtl="0" algn="l">
              <a:spcBef>
                <a:spcPts val="320"/>
              </a:spcBef>
              <a:spcAft>
                <a:spcPts val="0"/>
              </a:spcAft>
              <a:buClr>
                <a:schemeClr val="dk1"/>
              </a:buClr>
              <a:buSzPts val="1600"/>
              <a:buNone/>
            </a:pPr>
            <a:r>
              <a:t/>
            </a:r>
            <a:endParaRPr sz="1600">
              <a:latin typeface="Times New Roman"/>
              <a:ea typeface="Times New Roman"/>
              <a:cs typeface="Times New Roman"/>
              <a:sym typeface="Times New Roman"/>
            </a:endParaRPr>
          </a:p>
        </p:txBody>
      </p:sp>
      <p:pic>
        <p:nvPicPr>
          <p:cNvPr id="375" name="Google Shape;375;p24"/>
          <p:cNvPicPr preferRelativeResize="0"/>
          <p:nvPr/>
        </p:nvPicPr>
        <p:blipFill rotWithShape="1">
          <a:blip r:embed="rId4">
            <a:alphaModFix/>
          </a:blip>
          <a:srcRect b="0" l="0" r="0" t="0"/>
          <a:stretch/>
        </p:blipFill>
        <p:spPr>
          <a:xfrm>
            <a:off x="471486" y="2133600"/>
            <a:ext cx="8201025" cy="3314700"/>
          </a:xfrm>
          <a:prstGeom prst="rect">
            <a:avLst/>
          </a:prstGeom>
          <a:noFill/>
          <a:ln>
            <a:noFill/>
          </a:ln>
        </p:spPr>
      </p:pic>
    </p:spTree>
  </p:cSld>
  <p:clrMapOvr>
    <a:masterClrMapping/>
  </p:clrMapOvr>
  <p:transition spd="slow">
    <p:push dir="r"/>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5"/>
          <p:cNvSpPr txBox="1"/>
          <p:nvPr/>
        </p:nvSpPr>
        <p:spPr>
          <a:xfrm>
            <a:off x="4800600" y="17991"/>
            <a:ext cx="4267200" cy="762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KHÓA HỌC ASP.NET MVC</a:t>
            </a:r>
            <a:endParaRPr b="1" sz="2000">
              <a:solidFill>
                <a:srgbClr val="FF0000"/>
              </a:solidFill>
              <a:latin typeface="Arial"/>
              <a:ea typeface="Arial"/>
              <a:cs typeface="Arial"/>
              <a:sym typeface="Arial"/>
            </a:endParaRPr>
          </a:p>
          <a:p>
            <a:pPr indent="0" lvl="0" marL="0" marR="0" rtl="0" algn="ctr">
              <a:spcBef>
                <a:spcPts val="0"/>
              </a:spcBef>
              <a:spcAft>
                <a:spcPts val="0"/>
              </a:spcAft>
              <a:buClr>
                <a:srgbClr val="FF0000"/>
              </a:buClr>
              <a:buSzPts val="1200"/>
              <a:buFont typeface="Arial"/>
              <a:buNone/>
            </a:pPr>
            <a:r>
              <a:rPr b="1" i="1" lang="en-US" sz="1200" u="sng">
                <a:solidFill>
                  <a:srgbClr val="FF0000"/>
                </a:solidFill>
                <a:latin typeface="Arial"/>
                <a:ea typeface="Arial"/>
                <a:cs typeface="Arial"/>
                <a:sym typeface="Arial"/>
              </a:rPr>
              <a:t>Biên soạn:</a:t>
            </a:r>
            <a:r>
              <a:rPr b="1" i="1" lang="en-US" sz="1200">
                <a:solidFill>
                  <a:srgbClr val="FF0000"/>
                </a:solidFill>
                <a:latin typeface="Arial"/>
                <a:ea typeface="Arial"/>
                <a:cs typeface="Arial"/>
                <a:sym typeface="Arial"/>
              </a:rPr>
              <a:t> Nguyễn Văn Sỹ</a:t>
            </a:r>
            <a:endParaRPr b="1" i="1" sz="1200">
              <a:solidFill>
                <a:srgbClr val="FF0000"/>
              </a:solidFill>
              <a:latin typeface="Arial"/>
              <a:ea typeface="Arial"/>
              <a:cs typeface="Arial"/>
              <a:sym typeface="Arial"/>
            </a:endParaRPr>
          </a:p>
        </p:txBody>
      </p:sp>
      <p:pic>
        <p:nvPicPr>
          <p:cNvPr descr="C:\Users\Admin\Desktop\tải xuống.png" id="381" name="Google Shape;381;p25"/>
          <p:cNvPicPr preferRelativeResize="0"/>
          <p:nvPr/>
        </p:nvPicPr>
        <p:blipFill rotWithShape="1">
          <a:blip r:embed="rId3">
            <a:alphaModFix/>
          </a:blip>
          <a:srcRect b="0" l="0" r="0" t="0"/>
          <a:stretch/>
        </p:blipFill>
        <p:spPr>
          <a:xfrm>
            <a:off x="23734" y="7937"/>
            <a:ext cx="3883433" cy="772054"/>
          </a:xfrm>
          <a:prstGeom prst="rect">
            <a:avLst/>
          </a:prstGeom>
          <a:noFill/>
          <a:ln>
            <a:noFill/>
          </a:ln>
        </p:spPr>
      </p:pic>
      <p:cxnSp>
        <p:nvCxnSpPr>
          <p:cNvPr id="382" name="Google Shape;382;p25"/>
          <p:cNvCxnSpPr/>
          <p:nvPr/>
        </p:nvCxnSpPr>
        <p:spPr>
          <a:xfrm>
            <a:off x="0" y="779991"/>
            <a:ext cx="9144000" cy="0"/>
          </a:xfrm>
          <a:prstGeom prst="straightConnector1">
            <a:avLst/>
          </a:prstGeom>
          <a:noFill/>
          <a:ln cap="flat" cmpd="sng" w="9525">
            <a:solidFill>
              <a:srgbClr val="4A7DBA"/>
            </a:solidFill>
            <a:prstDash val="dot"/>
            <a:round/>
            <a:headEnd len="sm" w="sm" type="none"/>
            <a:tailEnd len="sm" w="sm" type="none"/>
          </a:ln>
        </p:spPr>
      </p:cxnSp>
      <p:sp>
        <p:nvSpPr>
          <p:cNvPr id="383" name="Google Shape;383;p25"/>
          <p:cNvSpPr/>
          <p:nvPr/>
        </p:nvSpPr>
        <p:spPr>
          <a:xfrm>
            <a:off x="6800" y="800926"/>
            <a:ext cx="913719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F0000"/>
                </a:solidFill>
                <a:latin typeface="Arial"/>
                <a:ea typeface="Arial"/>
                <a:cs typeface="Arial"/>
                <a:sym typeface="Arial"/>
              </a:rPr>
              <a:t>II. </a:t>
            </a:r>
            <a:r>
              <a:rPr b="1" lang="en-US" sz="2400">
                <a:solidFill>
                  <a:srgbClr val="FF0000"/>
                </a:solidFill>
                <a:latin typeface="Arial"/>
                <a:ea typeface="Arial"/>
                <a:cs typeface="Arial"/>
                <a:sym typeface="Arial"/>
              </a:rPr>
              <a:t>4 nguyên lý cơ bản trong OOP</a:t>
            </a:r>
            <a:endParaRPr b="1" sz="2400">
              <a:solidFill>
                <a:srgbClr val="FF0000"/>
              </a:solidFill>
              <a:latin typeface="Arial"/>
              <a:ea typeface="Arial"/>
              <a:cs typeface="Arial"/>
              <a:sym typeface="Arial"/>
            </a:endParaRPr>
          </a:p>
        </p:txBody>
      </p:sp>
      <p:sp>
        <p:nvSpPr>
          <p:cNvPr id="384" name="Google Shape;384;p25"/>
          <p:cNvSpPr txBox="1"/>
          <p:nvPr/>
        </p:nvSpPr>
        <p:spPr>
          <a:xfrm>
            <a:off x="304800" y="1676400"/>
            <a:ext cx="8382000" cy="4953000"/>
          </a:xfrm>
          <a:prstGeom prst="rect">
            <a:avLst/>
          </a:prstGeom>
          <a:noFill/>
          <a:ln>
            <a:noFill/>
          </a:ln>
        </p:spPr>
        <p:txBody>
          <a:bodyPr anchorCtr="0" anchor="t" bIns="45700" lIns="91425" spcFirstLastPara="1" rIns="91425" wrap="square" tIns="45700">
            <a:normAutofit/>
          </a:bodyPr>
          <a:lstStyle/>
          <a:p>
            <a:pPr indent="0" lvl="1" marL="457200" marR="0" rtl="0" algn="l">
              <a:spcBef>
                <a:spcPts val="0"/>
              </a:spcBef>
              <a:spcAft>
                <a:spcPts val="0"/>
              </a:spcAft>
              <a:buClr>
                <a:srgbClr val="888888"/>
              </a:buClr>
              <a:buSzPts val="2800"/>
              <a:buFont typeface="Arial"/>
              <a:buNone/>
            </a:pPr>
            <a:r>
              <a:t/>
            </a:r>
            <a:endParaRPr b="1" i="0" sz="2800" u="none" cap="none" strike="noStrike">
              <a:solidFill>
                <a:srgbClr val="FF0000"/>
              </a:solidFill>
              <a:latin typeface="Arial"/>
              <a:ea typeface="Arial"/>
              <a:cs typeface="Arial"/>
              <a:sym typeface="Arial"/>
            </a:endParaRPr>
          </a:p>
          <a:p>
            <a:pPr indent="0" lvl="0" marL="0" marR="0" rtl="0" algn="ctr">
              <a:spcBef>
                <a:spcPts val="640"/>
              </a:spcBef>
              <a:spcAft>
                <a:spcPts val="0"/>
              </a:spcAft>
              <a:buClr>
                <a:srgbClr val="888888"/>
              </a:buClr>
              <a:buSzPts val="3200"/>
              <a:buFont typeface="Arial"/>
              <a:buNone/>
            </a:pPr>
            <a:r>
              <a:t/>
            </a:r>
            <a:endParaRPr sz="3200">
              <a:solidFill>
                <a:srgbClr val="888888"/>
              </a:solidFill>
              <a:latin typeface="Calibri"/>
              <a:ea typeface="Calibri"/>
              <a:cs typeface="Calibri"/>
              <a:sym typeface="Calibri"/>
            </a:endParaRPr>
          </a:p>
        </p:txBody>
      </p:sp>
      <p:sp>
        <p:nvSpPr>
          <p:cNvPr id="385" name="Google Shape;385;p25"/>
          <p:cNvSpPr txBox="1"/>
          <p:nvPr>
            <p:ph idx="1" type="body"/>
          </p:nvPr>
        </p:nvSpPr>
        <p:spPr>
          <a:xfrm>
            <a:off x="304800" y="1459761"/>
            <a:ext cx="8382000" cy="524583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b="1" lang="en-US" sz="1800">
                <a:latin typeface="Times New Roman"/>
                <a:ea typeface="Times New Roman"/>
                <a:cs typeface="Times New Roman"/>
                <a:sym typeface="Times New Roman"/>
              </a:rPr>
              <a:t>Interface</a:t>
            </a:r>
            <a:endParaRPr sz="1600">
              <a:latin typeface="Times New Roman"/>
              <a:ea typeface="Times New Roman"/>
              <a:cs typeface="Times New Roman"/>
              <a:sym typeface="Times New Roman"/>
            </a:endParaRPr>
          </a:p>
          <a:p>
            <a:pPr indent="-285750" lvl="1" marL="74295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Định nghĩa một tập hợp các </a:t>
            </a:r>
            <a:r>
              <a:rPr b="1" lang="en-US" sz="1600">
                <a:latin typeface="Times New Roman"/>
                <a:ea typeface="Times New Roman"/>
                <a:cs typeface="Times New Roman"/>
                <a:sym typeface="Times New Roman"/>
              </a:rPr>
              <a:t>chức năng </a:t>
            </a:r>
            <a:r>
              <a:rPr lang="en-US" sz="1600">
                <a:latin typeface="Times New Roman"/>
                <a:ea typeface="Times New Roman"/>
                <a:cs typeface="Times New Roman"/>
                <a:sym typeface="Times New Roman"/>
              </a:rPr>
              <a:t>có liên quan dùng cho một hoặc nhiều lớp, struct khác nhau</a:t>
            </a:r>
            <a:endParaRPr sz="1600">
              <a:latin typeface="Times New Roman"/>
              <a:ea typeface="Times New Roman"/>
              <a:cs typeface="Times New Roman"/>
              <a:sym typeface="Times New Roman"/>
            </a:endParaRPr>
          </a:p>
          <a:p>
            <a:pPr indent="-285750" lvl="1" marL="74295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Các class implements một interface phải cung cấp định nghĩa các thành phần mà interface khai báo</a:t>
            </a:r>
            <a:endParaRPr/>
          </a:p>
          <a:p>
            <a:pPr indent="-285750" lvl="1" marL="74295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Interface là một kiểu tham chiếu (reference type)</a:t>
            </a:r>
            <a:endParaRPr sz="1600">
              <a:latin typeface="Times New Roman"/>
              <a:ea typeface="Times New Roman"/>
              <a:cs typeface="Times New Roman"/>
              <a:sym typeface="Times New Roman"/>
            </a:endParaRPr>
          </a:p>
        </p:txBody>
      </p:sp>
      <p:pic>
        <p:nvPicPr>
          <p:cNvPr id="386" name="Google Shape;386;p25"/>
          <p:cNvPicPr preferRelativeResize="0"/>
          <p:nvPr/>
        </p:nvPicPr>
        <p:blipFill rotWithShape="1">
          <a:blip r:embed="rId4">
            <a:alphaModFix/>
          </a:blip>
          <a:srcRect b="0" l="0" r="0" t="0"/>
          <a:stretch/>
        </p:blipFill>
        <p:spPr>
          <a:xfrm>
            <a:off x="2539018" y="3352800"/>
            <a:ext cx="3862935" cy="3028950"/>
          </a:xfrm>
          <a:prstGeom prst="rect">
            <a:avLst/>
          </a:prstGeom>
          <a:noFill/>
          <a:ln>
            <a:noFill/>
          </a:ln>
        </p:spPr>
      </p:pic>
    </p:spTree>
  </p:cSld>
  <p:clrMapOvr>
    <a:masterClrMapping/>
  </p:clrMapOvr>
  <p:transition spd="slow">
    <p:push dir="r"/>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6"/>
          <p:cNvSpPr txBox="1"/>
          <p:nvPr/>
        </p:nvSpPr>
        <p:spPr>
          <a:xfrm>
            <a:off x="4800600" y="17991"/>
            <a:ext cx="4267200" cy="762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KHÓA HỌC ASP.NET MVC</a:t>
            </a:r>
            <a:endParaRPr b="1" sz="2000">
              <a:solidFill>
                <a:srgbClr val="FF0000"/>
              </a:solidFill>
              <a:latin typeface="Arial"/>
              <a:ea typeface="Arial"/>
              <a:cs typeface="Arial"/>
              <a:sym typeface="Arial"/>
            </a:endParaRPr>
          </a:p>
          <a:p>
            <a:pPr indent="0" lvl="0" marL="0" marR="0" rtl="0" algn="ctr">
              <a:spcBef>
                <a:spcPts val="0"/>
              </a:spcBef>
              <a:spcAft>
                <a:spcPts val="0"/>
              </a:spcAft>
              <a:buClr>
                <a:srgbClr val="FF0000"/>
              </a:buClr>
              <a:buSzPts val="1200"/>
              <a:buFont typeface="Arial"/>
              <a:buNone/>
            </a:pPr>
            <a:r>
              <a:rPr b="1" i="1" lang="en-US" sz="1200" u="sng">
                <a:solidFill>
                  <a:srgbClr val="FF0000"/>
                </a:solidFill>
                <a:latin typeface="Arial"/>
                <a:ea typeface="Arial"/>
                <a:cs typeface="Arial"/>
                <a:sym typeface="Arial"/>
              </a:rPr>
              <a:t>Biên soạn:</a:t>
            </a:r>
            <a:r>
              <a:rPr b="1" i="1" lang="en-US" sz="1200">
                <a:solidFill>
                  <a:srgbClr val="FF0000"/>
                </a:solidFill>
                <a:latin typeface="Arial"/>
                <a:ea typeface="Arial"/>
                <a:cs typeface="Arial"/>
                <a:sym typeface="Arial"/>
              </a:rPr>
              <a:t> Nguyễn Văn Sỹ</a:t>
            </a:r>
            <a:endParaRPr b="1" i="1" sz="1200">
              <a:solidFill>
                <a:srgbClr val="FF0000"/>
              </a:solidFill>
              <a:latin typeface="Arial"/>
              <a:ea typeface="Arial"/>
              <a:cs typeface="Arial"/>
              <a:sym typeface="Arial"/>
            </a:endParaRPr>
          </a:p>
        </p:txBody>
      </p:sp>
      <p:pic>
        <p:nvPicPr>
          <p:cNvPr descr="C:\Users\Admin\Desktop\tải xuống.png" id="392" name="Google Shape;392;p26"/>
          <p:cNvPicPr preferRelativeResize="0"/>
          <p:nvPr/>
        </p:nvPicPr>
        <p:blipFill rotWithShape="1">
          <a:blip r:embed="rId3">
            <a:alphaModFix/>
          </a:blip>
          <a:srcRect b="0" l="0" r="0" t="0"/>
          <a:stretch/>
        </p:blipFill>
        <p:spPr>
          <a:xfrm>
            <a:off x="23734" y="7937"/>
            <a:ext cx="3883433" cy="772054"/>
          </a:xfrm>
          <a:prstGeom prst="rect">
            <a:avLst/>
          </a:prstGeom>
          <a:noFill/>
          <a:ln>
            <a:noFill/>
          </a:ln>
        </p:spPr>
      </p:pic>
      <p:cxnSp>
        <p:nvCxnSpPr>
          <p:cNvPr id="393" name="Google Shape;393;p26"/>
          <p:cNvCxnSpPr/>
          <p:nvPr/>
        </p:nvCxnSpPr>
        <p:spPr>
          <a:xfrm>
            <a:off x="0" y="779991"/>
            <a:ext cx="9144000" cy="0"/>
          </a:xfrm>
          <a:prstGeom prst="straightConnector1">
            <a:avLst/>
          </a:prstGeom>
          <a:noFill/>
          <a:ln cap="flat" cmpd="sng" w="9525">
            <a:solidFill>
              <a:srgbClr val="4A7DBA"/>
            </a:solidFill>
            <a:prstDash val="dot"/>
            <a:round/>
            <a:headEnd len="sm" w="sm" type="none"/>
            <a:tailEnd len="sm" w="sm" type="none"/>
          </a:ln>
        </p:spPr>
      </p:cxnSp>
      <p:sp>
        <p:nvSpPr>
          <p:cNvPr id="394" name="Google Shape;394;p26"/>
          <p:cNvSpPr/>
          <p:nvPr/>
        </p:nvSpPr>
        <p:spPr>
          <a:xfrm>
            <a:off x="6800" y="800926"/>
            <a:ext cx="913719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F0000"/>
                </a:solidFill>
                <a:latin typeface="Arial"/>
                <a:ea typeface="Arial"/>
                <a:cs typeface="Arial"/>
                <a:sym typeface="Arial"/>
              </a:rPr>
              <a:t>II. </a:t>
            </a:r>
            <a:r>
              <a:rPr b="1" lang="en-US" sz="2400">
                <a:solidFill>
                  <a:srgbClr val="FF0000"/>
                </a:solidFill>
                <a:latin typeface="Arial"/>
                <a:ea typeface="Arial"/>
                <a:cs typeface="Arial"/>
                <a:sym typeface="Arial"/>
              </a:rPr>
              <a:t>4 nguyên lý cơ bản trong OOP</a:t>
            </a:r>
            <a:endParaRPr b="1" sz="2400">
              <a:solidFill>
                <a:srgbClr val="FF0000"/>
              </a:solidFill>
              <a:latin typeface="Arial"/>
              <a:ea typeface="Arial"/>
              <a:cs typeface="Arial"/>
              <a:sym typeface="Arial"/>
            </a:endParaRPr>
          </a:p>
        </p:txBody>
      </p:sp>
      <p:sp>
        <p:nvSpPr>
          <p:cNvPr id="395" name="Google Shape;395;p26"/>
          <p:cNvSpPr txBox="1"/>
          <p:nvPr/>
        </p:nvSpPr>
        <p:spPr>
          <a:xfrm>
            <a:off x="304800" y="1676400"/>
            <a:ext cx="8382000" cy="4953000"/>
          </a:xfrm>
          <a:prstGeom prst="rect">
            <a:avLst/>
          </a:prstGeom>
          <a:noFill/>
          <a:ln>
            <a:noFill/>
          </a:ln>
        </p:spPr>
        <p:txBody>
          <a:bodyPr anchorCtr="0" anchor="t" bIns="45700" lIns="91425" spcFirstLastPara="1" rIns="91425" wrap="square" tIns="45700">
            <a:normAutofit/>
          </a:bodyPr>
          <a:lstStyle/>
          <a:p>
            <a:pPr indent="0" lvl="1" marL="457200" marR="0" rtl="0" algn="l">
              <a:spcBef>
                <a:spcPts val="0"/>
              </a:spcBef>
              <a:spcAft>
                <a:spcPts val="0"/>
              </a:spcAft>
              <a:buClr>
                <a:srgbClr val="888888"/>
              </a:buClr>
              <a:buSzPts val="2800"/>
              <a:buFont typeface="Arial"/>
              <a:buNone/>
            </a:pPr>
            <a:r>
              <a:t/>
            </a:r>
            <a:endParaRPr b="1" i="0" sz="2800" u="none" cap="none" strike="noStrike">
              <a:solidFill>
                <a:srgbClr val="FF0000"/>
              </a:solidFill>
              <a:latin typeface="Arial"/>
              <a:ea typeface="Arial"/>
              <a:cs typeface="Arial"/>
              <a:sym typeface="Arial"/>
            </a:endParaRPr>
          </a:p>
          <a:p>
            <a:pPr indent="0" lvl="0" marL="0" marR="0" rtl="0" algn="ctr">
              <a:spcBef>
                <a:spcPts val="640"/>
              </a:spcBef>
              <a:spcAft>
                <a:spcPts val="0"/>
              </a:spcAft>
              <a:buClr>
                <a:srgbClr val="888888"/>
              </a:buClr>
              <a:buSzPts val="3200"/>
              <a:buFont typeface="Arial"/>
              <a:buNone/>
            </a:pPr>
            <a:r>
              <a:t/>
            </a:r>
            <a:endParaRPr sz="3200">
              <a:solidFill>
                <a:srgbClr val="888888"/>
              </a:solidFill>
              <a:latin typeface="Calibri"/>
              <a:ea typeface="Calibri"/>
              <a:cs typeface="Calibri"/>
              <a:sym typeface="Calibri"/>
            </a:endParaRPr>
          </a:p>
        </p:txBody>
      </p:sp>
      <p:sp>
        <p:nvSpPr>
          <p:cNvPr id="396" name="Google Shape;396;p26"/>
          <p:cNvSpPr txBox="1"/>
          <p:nvPr>
            <p:ph idx="1" type="body"/>
          </p:nvPr>
        </p:nvSpPr>
        <p:spPr>
          <a:xfrm>
            <a:off x="304800" y="1459761"/>
            <a:ext cx="8382000" cy="524583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b="1" lang="en-US" sz="1800">
                <a:latin typeface="Times New Roman"/>
                <a:ea typeface="Times New Roman"/>
                <a:cs typeface="Times New Roman"/>
                <a:sym typeface="Times New Roman"/>
              </a:rPr>
              <a:t>Tính chất của Interface</a:t>
            </a:r>
            <a:endParaRPr/>
          </a:p>
          <a:p>
            <a:pPr indent="-285750" lvl="1" marL="74295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Một lớp chỉ có thể thừa kế từ một lớp cha, nhưng có thể thừa kế từ nhiều interface.</a:t>
            </a:r>
            <a:endParaRPr sz="1600">
              <a:latin typeface="Times New Roman"/>
              <a:ea typeface="Times New Roman"/>
              <a:cs typeface="Times New Roman"/>
              <a:sym typeface="Times New Roman"/>
            </a:endParaRPr>
          </a:p>
          <a:p>
            <a:pPr indent="-285750" lvl="1" marL="74295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Interface có thể được kế thừa từ nhiều interface cơ sở (base interface)</a:t>
            </a:r>
            <a:endParaRPr sz="1600">
              <a:latin typeface="Times New Roman"/>
              <a:ea typeface="Times New Roman"/>
              <a:cs typeface="Times New Roman"/>
              <a:sym typeface="Times New Roman"/>
            </a:endParaRPr>
          </a:p>
          <a:p>
            <a:pPr indent="-285750" lvl="1" marL="74295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Interface không chứa các thành phần dữ liệu</a:t>
            </a:r>
            <a:endParaRPr/>
          </a:p>
          <a:p>
            <a:pPr indent="-285750" lvl="1" marL="74295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Interface không chứa static function.</a:t>
            </a:r>
            <a:endParaRPr sz="1600">
              <a:latin typeface="Times New Roman"/>
              <a:ea typeface="Times New Roman"/>
              <a:cs typeface="Times New Roman"/>
              <a:sym typeface="Times New Roman"/>
            </a:endParaRPr>
          </a:p>
          <a:p>
            <a:pPr indent="-285750" lvl="1" marL="74295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Tên interface nên bắt đầu bằng I</a:t>
            </a:r>
            <a:endParaRPr sz="1600">
              <a:latin typeface="Times New Roman"/>
              <a:ea typeface="Times New Roman"/>
              <a:cs typeface="Times New Roman"/>
              <a:sym typeface="Times New Roman"/>
            </a:endParaRPr>
          </a:p>
          <a:p>
            <a:pPr indent="-285750" lvl="1" marL="74295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Các method của interface đều là public</a:t>
            </a:r>
            <a:endParaRPr sz="1600">
              <a:latin typeface="Times New Roman"/>
              <a:ea typeface="Times New Roman"/>
              <a:cs typeface="Times New Roman"/>
              <a:sym typeface="Times New Roman"/>
            </a:endParaRPr>
          </a:p>
          <a:p>
            <a:pPr indent="-285750" lvl="1" marL="74295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Interface cung cấp tính đa hình</a:t>
            </a:r>
            <a:endParaRPr sz="1600">
              <a:latin typeface="Times New Roman"/>
              <a:ea typeface="Times New Roman"/>
              <a:cs typeface="Times New Roman"/>
              <a:sym typeface="Times New Roman"/>
            </a:endParaRPr>
          </a:p>
          <a:p>
            <a:pPr indent="-184150" lvl="1" marL="742950" rtl="0" algn="l">
              <a:spcBef>
                <a:spcPts val="320"/>
              </a:spcBef>
              <a:spcAft>
                <a:spcPts val="0"/>
              </a:spcAft>
              <a:buClr>
                <a:schemeClr val="dk1"/>
              </a:buClr>
              <a:buSzPts val="1600"/>
              <a:buNone/>
            </a:pPr>
            <a:r>
              <a:t/>
            </a:r>
            <a:endParaRPr sz="1600">
              <a:latin typeface="Times New Roman"/>
              <a:ea typeface="Times New Roman"/>
              <a:cs typeface="Times New Roman"/>
              <a:sym typeface="Times New Roman"/>
            </a:endParaRPr>
          </a:p>
          <a:p>
            <a:pPr indent="0" lvl="1" marL="457200" rtl="0" algn="l">
              <a:spcBef>
                <a:spcPts val="320"/>
              </a:spcBef>
              <a:spcAft>
                <a:spcPts val="0"/>
              </a:spcAft>
              <a:buClr>
                <a:schemeClr val="dk1"/>
              </a:buClr>
              <a:buSzPts val="1600"/>
              <a:buNone/>
            </a:pPr>
            <a:r>
              <a:t/>
            </a:r>
            <a:endParaRPr sz="1600">
              <a:latin typeface="Times New Roman"/>
              <a:ea typeface="Times New Roman"/>
              <a:cs typeface="Times New Roman"/>
              <a:sym typeface="Times New Roman"/>
            </a:endParaRPr>
          </a:p>
        </p:txBody>
      </p:sp>
    </p:spTree>
  </p:cSld>
  <p:clrMapOvr>
    <a:masterClrMapping/>
  </p:clrMapOvr>
  <p:transition spd="slow">
    <p:push dir="r"/>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7"/>
          <p:cNvSpPr txBox="1"/>
          <p:nvPr/>
        </p:nvSpPr>
        <p:spPr>
          <a:xfrm>
            <a:off x="4800600" y="17991"/>
            <a:ext cx="4267200" cy="762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KHÓA HỌC ASP.NET MVC</a:t>
            </a:r>
            <a:endParaRPr b="1" sz="2000">
              <a:solidFill>
                <a:srgbClr val="FF0000"/>
              </a:solidFill>
              <a:latin typeface="Arial"/>
              <a:ea typeface="Arial"/>
              <a:cs typeface="Arial"/>
              <a:sym typeface="Arial"/>
            </a:endParaRPr>
          </a:p>
          <a:p>
            <a:pPr indent="0" lvl="0" marL="0" marR="0" rtl="0" algn="ctr">
              <a:spcBef>
                <a:spcPts val="0"/>
              </a:spcBef>
              <a:spcAft>
                <a:spcPts val="0"/>
              </a:spcAft>
              <a:buClr>
                <a:srgbClr val="FF0000"/>
              </a:buClr>
              <a:buSzPts val="1200"/>
              <a:buFont typeface="Arial"/>
              <a:buNone/>
            </a:pPr>
            <a:r>
              <a:rPr b="1" i="1" lang="en-US" sz="1200" u="sng">
                <a:solidFill>
                  <a:srgbClr val="FF0000"/>
                </a:solidFill>
                <a:latin typeface="Arial"/>
                <a:ea typeface="Arial"/>
                <a:cs typeface="Arial"/>
                <a:sym typeface="Arial"/>
              </a:rPr>
              <a:t>Biên soạn:</a:t>
            </a:r>
            <a:r>
              <a:rPr b="1" i="1" lang="en-US" sz="1200">
                <a:solidFill>
                  <a:srgbClr val="FF0000"/>
                </a:solidFill>
                <a:latin typeface="Arial"/>
                <a:ea typeface="Arial"/>
                <a:cs typeface="Arial"/>
                <a:sym typeface="Arial"/>
              </a:rPr>
              <a:t> Nguyễn Văn Sỹ</a:t>
            </a:r>
            <a:endParaRPr b="1" i="1" sz="1200">
              <a:solidFill>
                <a:srgbClr val="FF0000"/>
              </a:solidFill>
              <a:latin typeface="Arial"/>
              <a:ea typeface="Arial"/>
              <a:cs typeface="Arial"/>
              <a:sym typeface="Arial"/>
            </a:endParaRPr>
          </a:p>
        </p:txBody>
      </p:sp>
      <p:pic>
        <p:nvPicPr>
          <p:cNvPr descr="C:\Users\Admin\Desktop\tải xuống.png" id="402" name="Google Shape;402;p27"/>
          <p:cNvPicPr preferRelativeResize="0"/>
          <p:nvPr/>
        </p:nvPicPr>
        <p:blipFill rotWithShape="1">
          <a:blip r:embed="rId3">
            <a:alphaModFix/>
          </a:blip>
          <a:srcRect b="0" l="0" r="0" t="0"/>
          <a:stretch/>
        </p:blipFill>
        <p:spPr>
          <a:xfrm>
            <a:off x="23734" y="7937"/>
            <a:ext cx="3883433" cy="772054"/>
          </a:xfrm>
          <a:prstGeom prst="rect">
            <a:avLst/>
          </a:prstGeom>
          <a:noFill/>
          <a:ln>
            <a:noFill/>
          </a:ln>
        </p:spPr>
      </p:pic>
      <p:cxnSp>
        <p:nvCxnSpPr>
          <p:cNvPr id="403" name="Google Shape;403;p27"/>
          <p:cNvCxnSpPr/>
          <p:nvPr/>
        </p:nvCxnSpPr>
        <p:spPr>
          <a:xfrm>
            <a:off x="0" y="779991"/>
            <a:ext cx="9144000" cy="0"/>
          </a:xfrm>
          <a:prstGeom prst="straightConnector1">
            <a:avLst/>
          </a:prstGeom>
          <a:noFill/>
          <a:ln cap="flat" cmpd="sng" w="9525">
            <a:solidFill>
              <a:srgbClr val="4A7DBA"/>
            </a:solidFill>
            <a:prstDash val="dot"/>
            <a:round/>
            <a:headEnd len="sm" w="sm" type="none"/>
            <a:tailEnd len="sm" w="sm" type="none"/>
          </a:ln>
        </p:spPr>
      </p:cxnSp>
      <p:sp>
        <p:nvSpPr>
          <p:cNvPr id="404" name="Google Shape;404;p27"/>
          <p:cNvSpPr/>
          <p:nvPr/>
        </p:nvSpPr>
        <p:spPr>
          <a:xfrm>
            <a:off x="6800" y="800926"/>
            <a:ext cx="913719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F0000"/>
                </a:solidFill>
                <a:latin typeface="Arial"/>
                <a:ea typeface="Arial"/>
                <a:cs typeface="Arial"/>
                <a:sym typeface="Arial"/>
              </a:rPr>
              <a:t>II. </a:t>
            </a:r>
            <a:r>
              <a:rPr b="1" lang="en-US" sz="2400">
                <a:solidFill>
                  <a:srgbClr val="FF0000"/>
                </a:solidFill>
                <a:latin typeface="Arial"/>
                <a:ea typeface="Arial"/>
                <a:cs typeface="Arial"/>
                <a:sym typeface="Arial"/>
              </a:rPr>
              <a:t>4 nguyên lý cơ bản trong OOP</a:t>
            </a:r>
            <a:endParaRPr b="1" sz="2400">
              <a:solidFill>
                <a:srgbClr val="FF0000"/>
              </a:solidFill>
              <a:latin typeface="Arial"/>
              <a:ea typeface="Arial"/>
              <a:cs typeface="Arial"/>
              <a:sym typeface="Arial"/>
            </a:endParaRPr>
          </a:p>
        </p:txBody>
      </p:sp>
      <p:sp>
        <p:nvSpPr>
          <p:cNvPr id="405" name="Google Shape;405;p27"/>
          <p:cNvSpPr txBox="1"/>
          <p:nvPr/>
        </p:nvSpPr>
        <p:spPr>
          <a:xfrm>
            <a:off x="304800" y="1676400"/>
            <a:ext cx="8382000" cy="4953000"/>
          </a:xfrm>
          <a:prstGeom prst="rect">
            <a:avLst/>
          </a:prstGeom>
          <a:noFill/>
          <a:ln>
            <a:noFill/>
          </a:ln>
        </p:spPr>
        <p:txBody>
          <a:bodyPr anchorCtr="0" anchor="t" bIns="45700" lIns="91425" spcFirstLastPara="1" rIns="91425" wrap="square" tIns="45700">
            <a:normAutofit/>
          </a:bodyPr>
          <a:lstStyle/>
          <a:p>
            <a:pPr indent="0" lvl="1" marL="457200" marR="0" rtl="0" algn="l">
              <a:spcBef>
                <a:spcPts val="0"/>
              </a:spcBef>
              <a:spcAft>
                <a:spcPts val="0"/>
              </a:spcAft>
              <a:buClr>
                <a:srgbClr val="888888"/>
              </a:buClr>
              <a:buSzPts val="2800"/>
              <a:buFont typeface="Arial"/>
              <a:buNone/>
            </a:pPr>
            <a:r>
              <a:t/>
            </a:r>
            <a:endParaRPr b="1" i="0" sz="2800" u="none" cap="none" strike="noStrike">
              <a:solidFill>
                <a:srgbClr val="FF0000"/>
              </a:solidFill>
              <a:latin typeface="Arial"/>
              <a:ea typeface="Arial"/>
              <a:cs typeface="Arial"/>
              <a:sym typeface="Arial"/>
            </a:endParaRPr>
          </a:p>
          <a:p>
            <a:pPr indent="0" lvl="0" marL="0" marR="0" rtl="0" algn="ctr">
              <a:spcBef>
                <a:spcPts val="640"/>
              </a:spcBef>
              <a:spcAft>
                <a:spcPts val="0"/>
              </a:spcAft>
              <a:buClr>
                <a:srgbClr val="888888"/>
              </a:buClr>
              <a:buSzPts val="3200"/>
              <a:buFont typeface="Arial"/>
              <a:buNone/>
            </a:pPr>
            <a:r>
              <a:t/>
            </a:r>
            <a:endParaRPr sz="3200">
              <a:solidFill>
                <a:srgbClr val="888888"/>
              </a:solidFill>
              <a:latin typeface="Calibri"/>
              <a:ea typeface="Calibri"/>
              <a:cs typeface="Calibri"/>
              <a:sym typeface="Calibri"/>
            </a:endParaRPr>
          </a:p>
        </p:txBody>
      </p:sp>
      <p:sp>
        <p:nvSpPr>
          <p:cNvPr id="406" name="Google Shape;406;p27"/>
          <p:cNvSpPr txBox="1"/>
          <p:nvPr>
            <p:ph idx="1" type="body"/>
          </p:nvPr>
        </p:nvSpPr>
        <p:spPr>
          <a:xfrm>
            <a:off x="304800" y="1459761"/>
            <a:ext cx="8382000" cy="524583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b="1" lang="en-US" sz="1800">
                <a:latin typeface="Times New Roman"/>
                <a:ea typeface="Times New Roman"/>
                <a:cs typeface="Times New Roman"/>
                <a:sym typeface="Times New Roman"/>
              </a:rPr>
              <a:t>Phân biệt abstract và Interface</a:t>
            </a:r>
            <a:endParaRPr/>
          </a:p>
          <a:p>
            <a:pPr indent="-285750" lvl="1" marL="74295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 Abstract class: là một </a:t>
            </a:r>
            <a:r>
              <a:rPr b="1" lang="en-US" sz="1600">
                <a:latin typeface="Times New Roman"/>
                <a:ea typeface="Times New Roman"/>
                <a:cs typeface="Times New Roman"/>
                <a:sym typeface="Times New Roman"/>
              </a:rPr>
              <a:t>class cha </a:t>
            </a:r>
            <a:r>
              <a:rPr lang="en-US" sz="1600">
                <a:latin typeface="Times New Roman"/>
                <a:ea typeface="Times New Roman"/>
                <a:cs typeface="Times New Roman"/>
                <a:sym typeface="Times New Roman"/>
              </a:rPr>
              <a:t>cho tất cả các class có cùng bản chất. Bản chất ở đây được hiểu là kiểu, loại, nhiệm vụ của class</a:t>
            </a:r>
            <a:endParaRPr sz="1600">
              <a:latin typeface="Times New Roman"/>
              <a:ea typeface="Times New Roman"/>
              <a:cs typeface="Times New Roman"/>
              <a:sym typeface="Times New Roman"/>
            </a:endParaRPr>
          </a:p>
          <a:p>
            <a:pPr indent="-285750" lvl="1" marL="74295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Interface: là một </a:t>
            </a:r>
            <a:r>
              <a:rPr b="1" lang="en-US" sz="1600">
                <a:latin typeface="Times New Roman"/>
                <a:ea typeface="Times New Roman"/>
                <a:cs typeface="Times New Roman"/>
                <a:sym typeface="Times New Roman"/>
              </a:rPr>
              <a:t>chức năng </a:t>
            </a:r>
            <a:r>
              <a:rPr lang="en-US" sz="1600">
                <a:latin typeface="Times New Roman"/>
                <a:ea typeface="Times New Roman"/>
                <a:cs typeface="Times New Roman"/>
                <a:sym typeface="Times New Roman"/>
              </a:rPr>
              <a:t>có thể thêm và bất kì class nào. </a:t>
            </a:r>
            <a:r>
              <a:rPr b="1" lang="en-US" sz="1600">
                <a:latin typeface="Times New Roman"/>
                <a:ea typeface="Times New Roman"/>
                <a:cs typeface="Times New Roman"/>
                <a:sym typeface="Times New Roman"/>
              </a:rPr>
              <a:t>Chức năng </a:t>
            </a:r>
            <a:r>
              <a:rPr lang="en-US" sz="1600">
                <a:latin typeface="Times New Roman"/>
                <a:ea typeface="Times New Roman"/>
                <a:cs typeface="Times New Roman"/>
                <a:sym typeface="Times New Roman"/>
              </a:rPr>
              <a:t>ở đây không đồng nghĩa với phương thức. Interface có thể bao gồm </a:t>
            </a:r>
            <a:r>
              <a:rPr b="1" lang="en-US" sz="1600">
                <a:latin typeface="Times New Roman"/>
                <a:ea typeface="Times New Roman"/>
                <a:cs typeface="Times New Roman"/>
                <a:sym typeface="Times New Roman"/>
              </a:rPr>
              <a:t>nhiều hàm/phương thức </a:t>
            </a:r>
            <a:r>
              <a:rPr lang="en-US" sz="1600">
                <a:latin typeface="Times New Roman"/>
                <a:ea typeface="Times New Roman"/>
                <a:cs typeface="Times New Roman"/>
                <a:sym typeface="Times New Roman"/>
              </a:rPr>
              <a:t>và </a:t>
            </a:r>
            <a:r>
              <a:rPr b="1" lang="en-US" sz="1600">
                <a:latin typeface="Times New Roman"/>
                <a:ea typeface="Times New Roman"/>
                <a:cs typeface="Times New Roman"/>
                <a:sym typeface="Times New Roman"/>
              </a:rPr>
              <a:t>tất cả chúng cùng phục vụ cho một chức năng.</a:t>
            </a:r>
            <a:endParaRPr b="1" sz="1600">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Phân biệt implement hay extend (thực hiện hay kế thừa)</a:t>
            </a:r>
            <a:endParaRPr/>
          </a:p>
          <a:p>
            <a:pPr indent="-285750" lvl="1" marL="74295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Chỉ có thể thừa kế (extend) từ </a:t>
            </a:r>
            <a:r>
              <a:rPr b="1" lang="en-US" sz="1600">
                <a:latin typeface="Times New Roman"/>
                <a:ea typeface="Times New Roman"/>
                <a:cs typeface="Times New Roman"/>
                <a:sym typeface="Times New Roman"/>
              </a:rPr>
              <a:t>một class </a:t>
            </a:r>
            <a:r>
              <a:rPr lang="en-US" sz="1600">
                <a:latin typeface="Times New Roman"/>
                <a:ea typeface="Times New Roman"/>
                <a:cs typeface="Times New Roman"/>
                <a:sym typeface="Times New Roman"/>
              </a:rPr>
              <a:t>và chỉ có thể thực hiện (implement) các </a:t>
            </a:r>
            <a:r>
              <a:rPr b="1" lang="en-US" sz="1600">
                <a:latin typeface="Times New Roman"/>
                <a:ea typeface="Times New Roman"/>
                <a:cs typeface="Times New Roman"/>
                <a:sym typeface="Times New Roman"/>
              </a:rPr>
              <a:t>chức năng</a:t>
            </a:r>
            <a:r>
              <a:rPr lang="en-US" sz="1600">
                <a:latin typeface="Times New Roman"/>
                <a:ea typeface="Times New Roman"/>
                <a:cs typeface="Times New Roman"/>
                <a:sym typeface="Times New Roman"/>
              </a:rPr>
              <a:t> (interface) cho class của mình</a:t>
            </a:r>
            <a:r>
              <a:rPr lang="en-US" sz="1600"/>
              <a:t>.</a:t>
            </a:r>
            <a:endParaRPr sz="1600"/>
          </a:p>
          <a:p>
            <a:pPr indent="-285750" lvl="1" marL="74295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Nói đến Abstract class là nói đến </a:t>
            </a:r>
            <a:r>
              <a:rPr b="1" lang="en-US" sz="1600">
                <a:latin typeface="Times New Roman"/>
                <a:ea typeface="Times New Roman"/>
                <a:cs typeface="Times New Roman"/>
                <a:sym typeface="Times New Roman"/>
              </a:rPr>
              <a:t>quan hệ kế thừa</a:t>
            </a:r>
            <a:r>
              <a:rPr lang="en-US" sz="1600">
                <a:latin typeface="Times New Roman"/>
                <a:ea typeface="Times New Roman"/>
                <a:cs typeface="Times New Roman"/>
                <a:sym typeface="Times New Roman"/>
              </a:rPr>
              <a:t>, còn nói đến Interface là nói đến các </a:t>
            </a:r>
            <a:r>
              <a:rPr b="1" lang="en-US" sz="1600">
                <a:latin typeface="Times New Roman"/>
                <a:ea typeface="Times New Roman"/>
                <a:cs typeface="Times New Roman"/>
                <a:sym typeface="Times New Roman"/>
              </a:rPr>
              <a:t>quan hệ chức năng </a:t>
            </a:r>
            <a:r>
              <a:rPr lang="en-US" sz="1600">
                <a:latin typeface="Times New Roman"/>
                <a:ea typeface="Times New Roman"/>
                <a:cs typeface="Times New Roman"/>
                <a:sym typeface="Times New Roman"/>
              </a:rPr>
              <a:t>giữa 1 class và 1 hoặc nhiều interface</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Sử dụng interface và abstract class</a:t>
            </a:r>
            <a:endParaRPr/>
          </a:p>
          <a:p>
            <a:pPr indent="-285750" lvl="1" marL="74295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Dùng  abstract class như một “bản thiết kế” của đối tượng</a:t>
            </a:r>
            <a:endParaRPr sz="1600">
              <a:latin typeface="Times New Roman"/>
              <a:ea typeface="Times New Roman"/>
              <a:cs typeface="Times New Roman"/>
              <a:sym typeface="Times New Roman"/>
            </a:endParaRPr>
          </a:p>
          <a:p>
            <a:pPr indent="-285750" lvl="1" marL="74295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Dùng interface “bản thiết kế” cho một chức năng của class</a:t>
            </a:r>
            <a:endParaRPr sz="1600">
              <a:latin typeface="Times New Roman"/>
              <a:ea typeface="Times New Roman"/>
              <a:cs typeface="Times New Roman"/>
              <a:sym typeface="Times New Roman"/>
            </a:endParaRPr>
          </a:p>
          <a:p>
            <a:pPr indent="-285750" lvl="1" marL="74295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Các interface có thể được hiểu như các plugin hoặc thư viện/phần mềm third-party. Việc hiện thực một interface cho class cũng giống như cài thêm plugin cho một phần mềm vậy.</a:t>
            </a:r>
            <a:endParaRPr sz="1600">
              <a:latin typeface="Times New Roman"/>
              <a:ea typeface="Times New Roman"/>
              <a:cs typeface="Times New Roman"/>
              <a:sym typeface="Times New Roman"/>
            </a:endParaRPr>
          </a:p>
          <a:p>
            <a:pPr indent="-215900" lvl="0" marL="342900" rtl="0" algn="l">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p:txBody>
      </p:sp>
    </p:spTree>
  </p:cSld>
  <p:clrMapOvr>
    <a:masterClrMapping/>
  </p:clrMapOvr>
  <p:transition spd="slow">
    <p:push dir="r"/>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28"/>
          <p:cNvSpPr txBox="1"/>
          <p:nvPr/>
        </p:nvSpPr>
        <p:spPr>
          <a:xfrm>
            <a:off x="4800600" y="17991"/>
            <a:ext cx="4267200" cy="762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KHÓA HỌC ASP.NET MVC</a:t>
            </a:r>
            <a:endParaRPr b="1" sz="2000">
              <a:solidFill>
                <a:srgbClr val="FF0000"/>
              </a:solidFill>
              <a:latin typeface="Arial"/>
              <a:ea typeface="Arial"/>
              <a:cs typeface="Arial"/>
              <a:sym typeface="Arial"/>
            </a:endParaRPr>
          </a:p>
          <a:p>
            <a:pPr indent="0" lvl="0" marL="0" marR="0" rtl="0" algn="ctr">
              <a:spcBef>
                <a:spcPts val="0"/>
              </a:spcBef>
              <a:spcAft>
                <a:spcPts val="0"/>
              </a:spcAft>
              <a:buClr>
                <a:srgbClr val="FF0000"/>
              </a:buClr>
              <a:buSzPts val="1200"/>
              <a:buFont typeface="Arial"/>
              <a:buNone/>
            </a:pPr>
            <a:r>
              <a:rPr b="1" i="1" lang="en-US" sz="1200" u="sng">
                <a:solidFill>
                  <a:srgbClr val="FF0000"/>
                </a:solidFill>
                <a:latin typeface="Arial"/>
                <a:ea typeface="Arial"/>
                <a:cs typeface="Arial"/>
                <a:sym typeface="Arial"/>
              </a:rPr>
              <a:t>Biên soạn:</a:t>
            </a:r>
            <a:r>
              <a:rPr b="1" i="1" lang="en-US" sz="1200">
                <a:solidFill>
                  <a:srgbClr val="FF0000"/>
                </a:solidFill>
                <a:latin typeface="Arial"/>
                <a:ea typeface="Arial"/>
                <a:cs typeface="Arial"/>
                <a:sym typeface="Arial"/>
              </a:rPr>
              <a:t> Nguyễn Văn Sỹ</a:t>
            </a:r>
            <a:endParaRPr b="1" i="1" sz="1200">
              <a:solidFill>
                <a:srgbClr val="FF0000"/>
              </a:solidFill>
              <a:latin typeface="Arial"/>
              <a:ea typeface="Arial"/>
              <a:cs typeface="Arial"/>
              <a:sym typeface="Arial"/>
            </a:endParaRPr>
          </a:p>
        </p:txBody>
      </p:sp>
      <p:pic>
        <p:nvPicPr>
          <p:cNvPr descr="C:\Users\Admin\Desktop\tải xuống.png" id="412" name="Google Shape;412;p28"/>
          <p:cNvPicPr preferRelativeResize="0"/>
          <p:nvPr/>
        </p:nvPicPr>
        <p:blipFill rotWithShape="1">
          <a:blip r:embed="rId3">
            <a:alphaModFix/>
          </a:blip>
          <a:srcRect b="0" l="0" r="0" t="0"/>
          <a:stretch/>
        </p:blipFill>
        <p:spPr>
          <a:xfrm>
            <a:off x="23734" y="7937"/>
            <a:ext cx="3883433" cy="772054"/>
          </a:xfrm>
          <a:prstGeom prst="rect">
            <a:avLst/>
          </a:prstGeom>
          <a:noFill/>
          <a:ln>
            <a:noFill/>
          </a:ln>
        </p:spPr>
      </p:pic>
      <p:cxnSp>
        <p:nvCxnSpPr>
          <p:cNvPr id="413" name="Google Shape;413;p28"/>
          <p:cNvCxnSpPr/>
          <p:nvPr/>
        </p:nvCxnSpPr>
        <p:spPr>
          <a:xfrm>
            <a:off x="0" y="779991"/>
            <a:ext cx="9144000" cy="0"/>
          </a:xfrm>
          <a:prstGeom prst="straightConnector1">
            <a:avLst/>
          </a:prstGeom>
          <a:noFill/>
          <a:ln cap="flat" cmpd="sng" w="9525">
            <a:solidFill>
              <a:srgbClr val="4A7DBA"/>
            </a:solidFill>
            <a:prstDash val="dot"/>
            <a:round/>
            <a:headEnd len="sm" w="sm" type="none"/>
            <a:tailEnd len="sm" w="sm" type="none"/>
          </a:ln>
        </p:spPr>
      </p:cxnSp>
      <p:sp>
        <p:nvSpPr>
          <p:cNvPr id="414" name="Google Shape;414;p28"/>
          <p:cNvSpPr/>
          <p:nvPr/>
        </p:nvSpPr>
        <p:spPr>
          <a:xfrm>
            <a:off x="6800" y="800926"/>
            <a:ext cx="913719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F0000"/>
                </a:solidFill>
                <a:latin typeface="Arial"/>
                <a:ea typeface="Arial"/>
                <a:cs typeface="Arial"/>
                <a:sym typeface="Arial"/>
              </a:rPr>
              <a:t>II. </a:t>
            </a:r>
            <a:r>
              <a:rPr b="1" lang="en-US" sz="2400">
                <a:solidFill>
                  <a:srgbClr val="FF0000"/>
                </a:solidFill>
                <a:latin typeface="Arial"/>
                <a:ea typeface="Arial"/>
                <a:cs typeface="Arial"/>
                <a:sym typeface="Arial"/>
              </a:rPr>
              <a:t>4 nguyên lý cơ bản trong OOP</a:t>
            </a:r>
            <a:endParaRPr b="1" sz="2400">
              <a:solidFill>
                <a:srgbClr val="FF0000"/>
              </a:solidFill>
              <a:latin typeface="Arial"/>
              <a:ea typeface="Arial"/>
              <a:cs typeface="Arial"/>
              <a:sym typeface="Arial"/>
            </a:endParaRPr>
          </a:p>
        </p:txBody>
      </p:sp>
      <p:sp>
        <p:nvSpPr>
          <p:cNvPr id="415" name="Google Shape;415;p28"/>
          <p:cNvSpPr txBox="1"/>
          <p:nvPr/>
        </p:nvSpPr>
        <p:spPr>
          <a:xfrm>
            <a:off x="304800" y="1676400"/>
            <a:ext cx="8382000" cy="4953000"/>
          </a:xfrm>
          <a:prstGeom prst="rect">
            <a:avLst/>
          </a:prstGeom>
          <a:noFill/>
          <a:ln>
            <a:noFill/>
          </a:ln>
        </p:spPr>
        <p:txBody>
          <a:bodyPr anchorCtr="0" anchor="t" bIns="45700" lIns="91425" spcFirstLastPara="1" rIns="91425" wrap="square" tIns="45700">
            <a:normAutofit/>
          </a:bodyPr>
          <a:lstStyle/>
          <a:p>
            <a:pPr indent="0" lvl="1" marL="457200" marR="0" rtl="0" algn="l">
              <a:spcBef>
                <a:spcPts val="0"/>
              </a:spcBef>
              <a:spcAft>
                <a:spcPts val="0"/>
              </a:spcAft>
              <a:buClr>
                <a:srgbClr val="888888"/>
              </a:buClr>
              <a:buSzPts val="2800"/>
              <a:buFont typeface="Arial"/>
              <a:buNone/>
            </a:pPr>
            <a:r>
              <a:t/>
            </a:r>
            <a:endParaRPr b="1" i="0" sz="2800" u="none" cap="none" strike="noStrike">
              <a:solidFill>
                <a:srgbClr val="FF0000"/>
              </a:solidFill>
              <a:latin typeface="Arial"/>
              <a:ea typeface="Arial"/>
              <a:cs typeface="Arial"/>
              <a:sym typeface="Arial"/>
            </a:endParaRPr>
          </a:p>
          <a:p>
            <a:pPr indent="0" lvl="0" marL="0" marR="0" rtl="0" algn="ctr">
              <a:spcBef>
                <a:spcPts val="640"/>
              </a:spcBef>
              <a:spcAft>
                <a:spcPts val="0"/>
              </a:spcAft>
              <a:buClr>
                <a:srgbClr val="888888"/>
              </a:buClr>
              <a:buSzPts val="3200"/>
              <a:buFont typeface="Arial"/>
              <a:buNone/>
            </a:pPr>
            <a:r>
              <a:t/>
            </a:r>
            <a:endParaRPr sz="3200">
              <a:solidFill>
                <a:srgbClr val="888888"/>
              </a:solidFill>
              <a:latin typeface="Calibri"/>
              <a:ea typeface="Calibri"/>
              <a:cs typeface="Calibri"/>
              <a:sym typeface="Calibri"/>
            </a:endParaRPr>
          </a:p>
        </p:txBody>
      </p:sp>
      <p:sp>
        <p:nvSpPr>
          <p:cNvPr id="416" name="Google Shape;416;p28"/>
          <p:cNvSpPr txBox="1"/>
          <p:nvPr>
            <p:ph idx="1" type="body"/>
          </p:nvPr>
        </p:nvSpPr>
        <p:spPr>
          <a:xfrm>
            <a:off x="304800" y="1459761"/>
            <a:ext cx="8382000" cy="524583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b="1" lang="en-US" sz="1800">
                <a:latin typeface="Times New Roman"/>
                <a:ea typeface="Times New Roman"/>
                <a:cs typeface="Times New Roman"/>
                <a:sym typeface="Times New Roman"/>
              </a:rPr>
              <a:t>Ví dụ :</a:t>
            </a:r>
            <a:endParaRPr/>
          </a:p>
          <a:p>
            <a:pPr indent="-285750" lvl="1" marL="74295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Interface: Barkable, Runable, Flyable, Swimable.</a:t>
            </a:r>
            <a:endParaRPr/>
          </a:p>
          <a:p>
            <a:pPr indent="-285750" lvl="1" marL="74295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Abstract class Animal và các sub class: Dog, Bird và Firsh.</a:t>
            </a:r>
            <a:endParaRPr sz="1600">
              <a:latin typeface="Times New Roman"/>
              <a:ea typeface="Times New Roman"/>
              <a:cs typeface="Times New Roman"/>
              <a:sym typeface="Times New Roman"/>
            </a:endParaRPr>
          </a:p>
          <a:p>
            <a:pPr indent="-285750" lvl="1" marL="74295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Abstract class Machine và các sub class: Car, Airline</a:t>
            </a:r>
            <a:r>
              <a:rPr lang="en-US" sz="1400">
                <a:latin typeface="Times New Roman"/>
                <a:ea typeface="Times New Roman"/>
                <a:cs typeface="Times New Roman"/>
                <a:sym typeface="Times New Roman"/>
              </a:rPr>
              <a:t>.</a:t>
            </a:r>
            <a:endParaRPr/>
          </a:p>
          <a:p>
            <a:pPr indent="0" lvl="1" marL="457200" rtl="0" algn="l">
              <a:spcBef>
                <a:spcPts val="280"/>
              </a:spcBef>
              <a:spcAft>
                <a:spcPts val="0"/>
              </a:spcAft>
              <a:buClr>
                <a:schemeClr val="dk1"/>
              </a:buClr>
              <a:buSzPts val="1400"/>
              <a:buNone/>
            </a:pPr>
            <a:r>
              <a:t/>
            </a:r>
            <a:endParaRPr sz="1400">
              <a:latin typeface="Times New Roman"/>
              <a:ea typeface="Times New Roman"/>
              <a:cs typeface="Times New Roman"/>
              <a:sym typeface="Times New Roman"/>
            </a:endParaRPr>
          </a:p>
          <a:p>
            <a:pPr indent="-215900" lvl="0" marL="342900" rtl="0" algn="l">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p:txBody>
      </p:sp>
      <p:pic>
        <p:nvPicPr>
          <p:cNvPr id="417" name="Google Shape;417;p28"/>
          <p:cNvPicPr preferRelativeResize="0"/>
          <p:nvPr/>
        </p:nvPicPr>
        <p:blipFill rotWithShape="1">
          <a:blip r:embed="rId4">
            <a:alphaModFix/>
          </a:blip>
          <a:srcRect b="0" l="0" r="0" t="0"/>
          <a:stretch/>
        </p:blipFill>
        <p:spPr>
          <a:xfrm>
            <a:off x="2028825" y="2743200"/>
            <a:ext cx="4295775" cy="3962400"/>
          </a:xfrm>
          <a:prstGeom prst="rect">
            <a:avLst/>
          </a:prstGeom>
          <a:noFill/>
          <a:ln>
            <a:noFill/>
          </a:ln>
        </p:spPr>
      </p:pic>
    </p:spTree>
  </p:cSld>
  <p:clrMapOvr>
    <a:masterClrMapping/>
  </p:clrMapOvr>
  <p:transition spd="slow">
    <p:push dir="r"/>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29"/>
          <p:cNvSpPr txBox="1"/>
          <p:nvPr/>
        </p:nvSpPr>
        <p:spPr>
          <a:xfrm>
            <a:off x="4800600" y="17991"/>
            <a:ext cx="4267200" cy="762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KHÓA HỌC ASP.NET MVC</a:t>
            </a:r>
            <a:endParaRPr b="1" sz="2000">
              <a:solidFill>
                <a:srgbClr val="FF0000"/>
              </a:solidFill>
              <a:latin typeface="Arial"/>
              <a:ea typeface="Arial"/>
              <a:cs typeface="Arial"/>
              <a:sym typeface="Arial"/>
            </a:endParaRPr>
          </a:p>
          <a:p>
            <a:pPr indent="0" lvl="0" marL="0" marR="0" rtl="0" algn="ctr">
              <a:spcBef>
                <a:spcPts val="0"/>
              </a:spcBef>
              <a:spcAft>
                <a:spcPts val="0"/>
              </a:spcAft>
              <a:buClr>
                <a:srgbClr val="FF0000"/>
              </a:buClr>
              <a:buSzPts val="1200"/>
              <a:buFont typeface="Arial"/>
              <a:buNone/>
            </a:pPr>
            <a:r>
              <a:rPr b="1" i="1" lang="en-US" sz="1200" u="sng">
                <a:solidFill>
                  <a:srgbClr val="FF0000"/>
                </a:solidFill>
                <a:latin typeface="Arial"/>
                <a:ea typeface="Arial"/>
                <a:cs typeface="Arial"/>
                <a:sym typeface="Arial"/>
              </a:rPr>
              <a:t>Biên soạn:</a:t>
            </a:r>
            <a:r>
              <a:rPr b="1" i="1" lang="en-US" sz="1200">
                <a:solidFill>
                  <a:srgbClr val="FF0000"/>
                </a:solidFill>
                <a:latin typeface="Arial"/>
                <a:ea typeface="Arial"/>
                <a:cs typeface="Arial"/>
                <a:sym typeface="Arial"/>
              </a:rPr>
              <a:t> Nguyễn Văn Sỹ</a:t>
            </a:r>
            <a:endParaRPr b="1" i="1" sz="1200">
              <a:solidFill>
                <a:srgbClr val="FF0000"/>
              </a:solidFill>
              <a:latin typeface="Arial"/>
              <a:ea typeface="Arial"/>
              <a:cs typeface="Arial"/>
              <a:sym typeface="Arial"/>
            </a:endParaRPr>
          </a:p>
        </p:txBody>
      </p:sp>
      <p:pic>
        <p:nvPicPr>
          <p:cNvPr descr="C:\Users\Admin\Desktop\tải xuống.png" id="423" name="Google Shape;423;p29"/>
          <p:cNvPicPr preferRelativeResize="0"/>
          <p:nvPr/>
        </p:nvPicPr>
        <p:blipFill rotWithShape="1">
          <a:blip r:embed="rId3">
            <a:alphaModFix/>
          </a:blip>
          <a:srcRect b="0" l="0" r="0" t="0"/>
          <a:stretch/>
        </p:blipFill>
        <p:spPr>
          <a:xfrm>
            <a:off x="23734" y="7937"/>
            <a:ext cx="3883433" cy="772054"/>
          </a:xfrm>
          <a:prstGeom prst="rect">
            <a:avLst/>
          </a:prstGeom>
          <a:noFill/>
          <a:ln>
            <a:noFill/>
          </a:ln>
        </p:spPr>
      </p:pic>
      <p:cxnSp>
        <p:nvCxnSpPr>
          <p:cNvPr id="424" name="Google Shape;424;p29"/>
          <p:cNvCxnSpPr/>
          <p:nvPr/>
        </p:nvCxnSpPr>
        <p:spPr>
          <a:xfrm>
            <a:off x="0" y="779991"/>
            <a:ext cx="9144000" cy="0"/>
          </a:xfrm>
          <a:prstGeom prst="straightConnector1">
            <a:avLst/>
          </a:prstGeom>
          <a:noFill/>
          <a:ln cap="flat" cmpd="sng" w="9525">
            <a:solidFill>
              <a:srgbClr val="4A7DBA"/>
            </a:solidFill>
            <a:prstDash val="dot"/>
            <a:round/>
            <a:headEnd len="sm" w="sm" type="none"/>
            <a:tailEnd len="sm" w="sm" type="none"/>
          </a:ln>
        </p:spPr>
      </p:cxnSp>
      <p:sp>
        <p:nvSpPr>
          <p:cNvPr id="425" name="Google Shape;425;p29"/>
          <p:cNvSpPr/>
          <p:nvPr/>
        </p:nvSpPr>
        <p:spPr>
          <a:xfrm>
            <a:off x="6800" y="800926"/>
            <a:ext cx="913719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F0000"/>
                </a:solidFill>
                <a:latin typeface="Arial"/>
                <a:ea typeface="Arial"/>
                <a:cs typeface="Arial"/>
                <a:sym typeface="Arial"/>
              </a:rPr>
              <a:t>II. </a:t>
            </a:r>
            <a:r>
              <a:rPr b="1" lang="en-US" sz="2400">
                <a:solidFill>
                  <a:srgbClr val="FF0000"/>
                </a:solidFill>
                <a:latin typeface="Arial"/>
                <a:ea typeface="Arial"/>
                <a:cs typeface="Arial"/>
                <a:sym typeface="Arial"/>
              </a:rPr>
              <a:t>4 nguyên lý cơ bản trong OOP</a:t>
            </a:r>
            <a:endParaRPr b="1" sz="2400">
              <a:solidFill>
                <a:srgbClr val="FF0000"/>
              </a:solidFill>
              <a:latin typeface="Arial"/>
              <a:ea typeface="Arial"/>
              <a:cs typeface="Arial"/>
              <a:sym typeface="Arial"/>
            </a:endParaRPr>
          </a:p>
        </p:txBody>
      </p:sp>
      <p:sp>
        <p:nvSpPr>
          <p:cNvPr id="426" name="Google Shape;426;p29"/>
          <p:cNvSpPr txBox="1"/>
          <p:nvPr/>
        </p:nvSpPr>
        <p:spPr>
          <a:xfrm>
            <a:off x="304800" y="1676400"/>
            <a:ext cx="8382000" cy="4953000"/>
          </a:xfrm>
          <a:prstGeom prst="rect">
            <a:avLst/>
          </a:prstGeom>
          <a:noFill/>
          <a:ln>
            <a:noFill/>
          </a:ln>
        </p:spPr>
        <p:txBody>
          <a:bodyPr anchorCtr="0" anchor="t" bIns="45700" lIns="91425" spcFirstLastPara="1" rIns="91425" wrap="square" tIns="45700">
            <a:normAutofit/>
          </a:bodyPr>
          <a:lstStyle/>
          <a:p>
            <a:pPr indent="0" lvl="1" marL="457200" marR="0" rtl="0" algn="l">
              <a:spcBef>
                <a:spcPts val="0"/>
              </a:spcBef>
              <a:spcAft>
                <a:spcPts val="0"/>
              </a:spcAft>
              <a:buClr>
                <a:srgbClr val="888888"/>
              </a:buClr>
              <a:buSzPts val="2800"/>
              <a:buFont typeface="Arial"/>
              <a:buNone/>
            </a:pPr>
            <a:r>
              <a:t/>
            </a:r>
            <a:endParaRPr b="1" i="0" sz="2800" u="none" cap="none" strike="noStrike">
              <a:solidFill>
                <a:srgbClr val="FF0000"/>
              </a:solidFill>
              <a:latin typeface="Arial"/>
              <a:ea typeface="Arial"/>
              <a:cs typeface="Arial"/>
              <a:sym typeface="Arial"/>
            </a:endParaRPr>
          </a:p>
          <a:p>
            <a:pPr indent="0" lvl="0" marL="0" marR="0" rtl="0" algn="ctr">
              <a:spcBef>
                <a:spcPts val="640"/>
              </a:spcBef>
              <a:spcAft>
                <a:spcPts val="0"/>
              </a:spcAft>
              <a:buClr>
                <a:srgbClr val="888888"/>
              </a:buClr>
              <a:buSzPts val="3200"/>
              <a:buFont typeface="Arial"/>
              <a:buNone/>
            </a:pPr>
            <a:r>
              <a:t/>
            </a:r>
            <a:endParaRPr sz="3200">
              <a:solidFill>
                <a:srgbClr val="888888"/>
              </a:solidFill>
              <a:latin typeface="Calibri"/>
              <a:ea typeface="Calibri"/>
              <a:cs typeface="Calibri"/>
              <a:sym typeface="Calibri"/>
            </a:endParaRPr>
          </a:p>
        </p:txBody>
      </p:sp>
      <p:sp>
        <p:nvSpPr>
          <p:cNvPr id="427" name="Google Shape;427;p29"/>
          <p:cNvSpPr txBox="1"/>
          <p:nvPr>
            <p:ph idx="1" type="body"/>
          </p:nvPr>
        </p:nvSpPr>
        <p:spPr>
          <a:xfrm>
            <a:off x="304800" y="1459761"/>
            <a:ext cx="8382000" cy="524583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b="1" lang="en-US" sz="1800">
                <a:latin typeface="Times New Roman"/>
                <a:ea typeface="Times New Roman"/>
                <a:cs typeface="Times New Roman"/>
                <a:sym typeface="Times New Roman"/>
              </a:rPr>
              <a:t>So sánh interface và abstract class</a:t>
            </a:r>
            <a:endParaRPr/>
          </a:p>
          <a:p>
            <a:pPr indent="0" lvl="1" marL="457200" rtl="0" algn="l">
              <a:spcBef>
                <a:spcPts val="280"/>
              </a:spcBef>
              <a:spcAft>
                <a:spcPts val="0"/>
              </a:spcAft>
              <a:buClr>
                <a:schemeClr val="dk1"/>
              </a:buClr>
              <a:buSzPts val="1400"/>
              <a:buNone/>
            </a:pPr>
            <a:r>
              <a:t/>
            </a:r>
            <a:endParaRPr sz="1400">
              <a:latin typeface="Times New Roman"/>
              <a:ea typeface="Times New Roman"/>
              <a:cs typeface="Times New Roman"/>
              <a:sym typeface="Times New Roman"/>
            </a:endParaRPr>
          </a:p>
          <a:p>
            <a:pPr indent="-215900" lvl="0" marL="342900" rtl="0" algn="l">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p:txBody>
      </p:sp>
      <p:graphicFrame>
        <p:nvGraphicFramePr>
          <p:cNvPr id="428" name="Google Shape;428;p29"/>
          <p:cNvGraphicFramePr/>
          <p:nvPr/>
        </p:nvGraphicFramePr>
        <p:xfrm>
          <a:off x="685800" y="2057400"/>
          <a:ext cx="3000000" cy="3000000"/>
        </p:xfrm>
        <a:graphic>
          <a:graphicData uri="http://schemas.openxmlformats.org/drawingml/2006/table">
            <a:tbl>
              <a:tblPr>
                <a:noFill/>
                <a:tableStyleId>{AA7D75D0-40B4-4E85-989B-6271F2A647ED}</a:tableStyleId>
              </a:tblPr>
              <a:tblGrid>
                <a:gridCol w="2540000"/>
                <a:gridCol w="2540000"/>
                <a:gridCol w="2540000"/>
              </a:tblGrid>
              <a:tr h="450700">
                <a:tc>
                  <a:txBody>
                    <a:bodyPr/>
                    <a:lstStyle/>
                    <a:p>
                      <a:pPr indent="0" lvl="0" marL="0" marR="0" rtl="0" algn="ctr">
                        <a:spcBef>
                          <a:spcPts val="0"/>
                        </a:spcBef>
                        <a:spcAft>
                          <a:spcPts val="0"/>
                        </a:spcAft>
                        <a:buNone/>
                      </a:pPr>
                      <a:r>
                        <a:t/>
                      </a:r>
                      <a:endParaRPr b="0" sz="1300">
                        <a:latin typeface="Arial"/>
                        <a:ea typeface="Arial"/>
                        <a:cs typeface="Arial"/>
                        <a:sym typeface="Arial"/>
                      </a:endParaRPr>
                    </a:p>
                  </a:txBody>
                  <a:tcPr marT="41900" marB="41900" marR="698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lang="en-US" sz="1300">
                          <a:solidFill>
                            <a:srgbClr val="333399"/>
                          </a:solidFill>
                          <a:latin typeface="Arial"/>
                          <a:ea typeface="Arial"/>
                          <a:cs typeface="Arial"/>
                          <a:sym typeface="Arial"/>
                        </a:rPr>
                        <a:t>Interface</a:t>
                      </a:r>
                      <a:endParaRPr b="0" sz="1300">
                        <a:latin typeface="Arial"/>
                        <a:ea typeface="Arial"/>
                        <a:cs typeface="Arial"/>
                        <a:sym typeface="Arial"/>
                      </a:endParaRPr>
                    </a:p>
                  </a:txBody>
                  <a:tcPr marT="41900" marB="41900" marR="698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333399"/>
                        </a:buClr>
                        <a:buSzPts val="1300"/>
                        <a:buFont typeface="Arial"/>
                        <a:buNone/>
                      </a:pPr>
                      <a:r>
                        <a:rPr b="1" lang="en-US" sz="1300">
                          <a:solidFill>
                            <a:srgbClr val="333399"/>
                          </a:solidFill>
                          <a:latin typeface="Arial"/>
                          <a:ea typeface="Arial"/>
                          <a:cs typeface="Arial"/>
                          <a:sym typeface="Arial"/>
                        </a:rPr>
                        <a:t>Abstract class</a:t>
                      </a:r>
                      <a:endParaRPr b="0" sz="1300">
                        <a:latin typeface="Arial"/>
                        <a:ea typeface="Arial"/>
                        <a:cs typeface="Arial"/>
                        <a:sym typeface="Arial"/>
                      </a:endParaRPr>
                    </a:p>
                    <a:p>
                      <a:pPr indent="0" lvl="0" marL="0" marR="0" rtl="0" algn="l">
                        <a:spcBef>
                          <a:spcPts val="0"/>
                        </a:spcBef>
                        <a:spcAft>
                          <a:spcPts val="0"/>
                        </a:spcAft>
                        <a:buNone/>
                      </a:pPr>
                      <a:r>
                        <a:t/>
                      </a:r>
                      <a:endParaRPr sz="1300"/>
                    </a:p>
                  </a:txBody>
                  <a:tcPr marT="33525" marB="33525" marR="67050" marL="67050">
                    <a:lnL cap="flat" cmpd="sng" w="9525">
                      <a:solidFill>
                        <a:srgbClr val="000000">
                          <a:alpha val="0"/>
                        </a:srgbClr>
                      </a:solidFill>
                      <a:prstDash val="solid"/>
                      <a:round/>
                      <a:headEnd len="sm" w="sm" type="none"/>
                      <a:tailEnd len="sm" w="sm" type="none"/>
                    </a:lnL>
                    <a:lnB cap="flat" cmpd="sng" w="9525">
                      <a:solidFill>
                        <a:srgbClr val="DDDDDD"/>
                      </a:solidFill>
                      <a:prstDash val="solid"/>
                      <a:round/>
                      <a:headEnd len="sm" w="sm" type="none"/>
                      <a:tailEnd len="sm" w="sm" type="none"/>
                    </a:lnB>
                  </a:tcPr>
                </a:tc>
              </a:tr>
              <a:tr h="636700">
                <a:tc>
                  <a:txBody>
                    <a:bodyPr/>
                    <a:lstStyle/>
                    <a:p>
                      <a:pPr indent="0" lvl="0" marL="0" marR="0" rtl="0" algn="l">
                        <a:spcBef>
                          <a:spcPts val="0"/>
                        </a:spcBef>
                        <a:spcAft>
                          <a:spcPts val="0"/>
                        </a:spcAft>
                        <a:buNone/>
                      </a:pPr>
                      <a:r>
                        <a:rPr b="0" lang="en-US" sz="1300">
                          <a:latin typeface="Arial"/>
                          <a:ea typeface="Arial"/>
                          <a:cs typeface="Arial"/>
                          <a:sym typeface="Arial"/>
                        </a:rPr>
                        <a:t>Multiple inheritance</a:t>
                      </a:r>
                      <a:endParaRPr/>
                    </a:p>
                  </a:txBody>
                  <a:tcPr marT="41900" marB="41900" marR="698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300">
                          <a:latin typeface="Arial"/>
                          <a:ea typeface="Arial"/>
                          <a:cs typeface="Arial"/>
                          <a:sym typeface="Arial"/>
                        </a:rPr>
                        <a:t>Một class có thể hiện thực nhiều interface.(tạm coi là thừa kế)</a:t>
                      </a:r>
                      <a:endParaRPr/>
                    </a:p>
                  </a:txBody>
                  <a:tcPr marT="41900" marB="41900" marR="698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300">
                          <a:latin typeface="Arial"/>
                          <a:ea typeface="Arial"/>
                          <a:cs typeface="Arial"/>
                          <a:sym typeface="Arial"/>
                        </a:rPr>
                        <a:t>Không hỗ trợ đa thừa kế</a:t>
                      </a:r>
                      <a:endParaRPr/>
                    </a:p>
                  </a:txBody>
                  <a:tcPr marT="41900" marB="41900" marR="698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636700">
                <a:tc>
                  <a:txBody>
                    <a:bodyPr/>
                    <a:lstStyle/>
                    <a:p>
                      <a:pPr indent="0" lvl="0" marL="0" marR="0" rtl="0" algn="l">
                        <a:spcBef>
                          <a:spcPts val="0"/>
                        </a:spcBef>
                        <a:spcAft>
                          <a:spcPts val="0"/>
                        </a:spcAft>
                        <a:buNone/>
                      </a:pPr>
                      <a:r>
                        <a:rPr b="0" lang="en-US" sz="1300">
                          <a:latin typeface="Arial"/>
                          <a:ea typeface="Arial"/>
                          <a:cs typeface="Arial"/>
                          <a:sym typeface="Arial"/>
                        </a:rPr>
                        <a:t>Default implementation</a:t>
                      </a:r>
                      <a:endParaRPr/>
                    </a:p>
                  </a:txBody>
                  <a:tcPr marT="41900" marB="41900" marR="698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300">
                          <a:latin typeface="Arial"/>
                          <a:ea typeface="Arial"/>
                          <a:cs typeface="Arial"/>
                          <a:sym typeface="Arial"/>
                        </a:rPr>
                        <a:t>Không thể định nghĩa code xử lý, chỉ có thể khai báo.</a:t>
                      </a:r>
                      <a:endParaRPr/>
                    </a:p>
                  </a:txBody>
                  <a:tcPr marT="41900" marB="41900" marR="698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300">
                          <a:latin typeface="Arial"/>
                          <a:ea typeface="Arial"/>
                          <a:cs typeface="Arial"/>
                          <a:sym typeface="Arial"/>
                        </a:rPr>
                        <a:t>Có thể định nghĩa thân phương thức, property.</a:t>
                      </a:r>
                      <a:endParaRPr/>
                    </a:p>
                  </a:txBody>
                  <a:tcPr marT="41900" marB="41900" marR="698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636700">
                <a:tc>
                  <a:txBody>
                    <a:bodyPr/>
                    <a:lstStyle/>
                    <a:p>
                      <a:pPr indent="0" lvl="0" marL="0" marR="0" rtl="0" algn="l">
                        <a:spcBef>
                          <a:spcPts val="0"/>
                        </a:spcBef>
                        <a:spcAft>
                          <a:spcPts val="0"/>
                        </a:spcAft>
                        <a:buNone/>
                      </a:pPr>
                      <a:r>
                        <a:rPr b="0" lang="en-US" sz="1300">
                          <a:latin typeface="Arial"/>
                          <a:ea typeface="Arial"/>
                          <a:cs typeface="Arial"/>
                          <a:sym typeface="Arial"/>
                        </a:rPr>
                        <a:t>Access Modifiers</a:t>
                      </a:r>
                      <a:endParaRPr/>
                    </a:p>
                  </a:txBody>
                  <a:tcPr marT="41900" marB="41900" marR="698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300">
                          <a:latin typeface="Arial"/>
                          <a:ea typeface="Arial"/>
                          <a:cs typeface="Arial"/>
                          <a:sym typeface="Arial"/>
                        </a:rPr>
                        <a:t>Mọi phương thức, property đều mặc định là public.</a:t>
                      </a:r>
                      <a:endParaRPr/>
                    </a:p>
                  </a:txBody>
                  <a:tcPr marT="41900" marB="41900" marR="698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300">
                          <a:latin typeface="Arial"/>
                          <a:ea typeface="Arial"/>
                          <a:cs typeface="Arial"/>
                          <a:sym typeface="Arial"/>
                        </a:rPr>
                        <a:t>Có thể xác định modifier.</a:t>
                      </a:r>
                      <a:endParaRPr/>
                    </a:p>
                  </a:txBody>
                  <a:tcPr marT="41900" marB="41900" marR="698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822700">
                <a:tc>
                  <a:txBody>
                    <a:bodyPr/>
                    <a:lstStyle/>
                    <a:p>
                      <a:pPr indent="0" lvl="0" marL="0" marR="0" rtl="0" algn="l">
                        <a:spcBef>
                          <a:spcPts val="0"/>
                        </a:spcBef>
                        <a:spcAft>
                          <a:spcPts val="0"/>
                        </a:spcAft>
                        <a:buNone/>
                      </a:pPr>
                      <a:r>
                        <a:rPr b="0" lang="en-US" sz="1300">
                          <a:latin typeface="Arial"/>
                          <a:ea typeface="Arial"/>
                          <a:cs typeface="Arial"/>
                          <a:sym typeface="Arial"/>
                        </a:rPr>
                        <a:t>Adding functionality</a:t>
                      </a:r>
                      <a:endParaRPr/>
                    </a:p>
                  </a:txBody>
                  <a:tcPr marT="41900" marB="41900" marR="698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300">
                          <a:latin typeface="Arial"/>
                          <a:ea typeface="Arial"/>
                          <a:cs typeface="Arial"/>
                          <a:sym typeface="Arial"/>
                        </a:rPr>
                        <a:t>Mọi phương thức, property của interface cần được hiện thực trong class.</a:t>
                      </a:r>
                      <a:endParaRPr/>
                    </a:p>
                  </a:txBody>
                  <a:tcPr marT="41900" marB="41900" marR="698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300">
                          <a:latin typeface="Arial"/>
                          <a:ea typeface="Arial"/>
                          <a:cs typeface="Arial"/>
                          <a:sym typeface="Arial"/>
                        </a:rPr>
                        <a:t>Không cần thiết.</a:t>
                      </a:r>
                      <a:endParaRPr/>
                    </a:p>
                  </a:txBody>
                  <a:tcPr marT="41900" marB="41900" marR="698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325775">
                <a:tc>
                  <a:txBody>
                    <a:bodyPr/>
                    <a:lstStyle/>
                    <a:p>
                      <a:pPr indent="0" lvl="0" marL="0" marR="0" rtl="0" algn="l">
                        <a:spcBef>
                          <a:spcPts val="0"/>
                        </a:spcBef>
                        <a:spcAft>
                          <a:spcPts val="0"/>
                        </a:spcAft>
                        <a:buNone/>
                      </a:pPr>
                      <a:r>
                        <a:rPr b="0" lang="en-US" sz="1300">
                          <a:latin typeface="Arial"/>
                          <a:ea typeface="Arial"/>
                          <a:cs typeface="Arial"/>
                          <a:sym typeface="Arial"/>
                        </a:rPr>
                        <a:t>Fields and Constants</a:t>
                      </a:r>
                      <a:endParaRPr/>
                    </a:p>
                  </a:txBody>
                  <a:tcPr marT="41900" marB="41900" marR="698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300">
                          <a:latin typeface="Arial"/>
                          <a:ea typeface="Arial"/>
                          <a:cs typeface="Arial"/>
                          <a:sym typeface="Arial"/>
                        </a:rPr>
                        <a:t>Không</a:t>
                      </a:r>
                      <a:endParaRPr/>
                    </a:p>
                  </a:txBody>
                  <a:tcPr marT="41900" marB="41900" marR="698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300">
                          <a:latin typeface="Arial"/>
                          <a:ea typeface="Arial"/>
                          <a:cs typeface="Arial"/>
                          <a:sym typeface="Arial"/>
                        </a:rPr>
                        <a:t>Có</a:t>
                      </a:r>
                      <a:endParaRPr b="0" sz="1300">
                        <a:latin typeface="Arial"/>
                        <a:ea typeface="Arial"/>
                        <a:cs typeface="Arial"/>
                        <a:sym typeface="Arial"/>
                      </a:endParaRPr>
                    </a:p>
                  </a:txBody>
                  <a:tcPr marT="41900" marB="41900" marR="6985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Tree>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nvSpPr>
        <p:spPr>
          <a:xfrm>
            <a:off x="4800600" y="17991"/>
            <a:ext cx="4267200" cy="762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FF0000"/>
              </a:buClr>
              <a:buSzPts val="2000"/>
              <a:buFont typeface="Arial"/>
              <a:buNone/>
            </a:pPr>
            <a:r>
              <a:rPr b="1" i="0" lang="en-US" sz="2000" u="none" cap="none" strike="noStrike">
                <a:solidFill>
                  <a:srgbClr val="FF0000"/>
                </a:solidFill>
                <a:latin typeface="Arial"/>
                <a:ea typeface="Arial"/>
                <a:cs typeface="Arial"/>
                <a:sym typeface="Arial"/>
              </a:rPr>
              <a:t>KHÓA HỌC ASP.NET MVC</a:t>
            </a:r>
            <a:endParaRPr b="1" i="0" sz="2000" u="none" cap="none" strike="noStrike">
              <a:solidFill>
                <a:srgbClr val="FF0000"/>
              </a:solidFill>
              <a:latin typeface="Arial"/>
              <a:ea typeface="Arial"/>
              <a:cs typeface="Arial"/>
              <a:sym typeface="Arial"/>
            </a:endParaRPr>
          </a:p>
          <a:p>
            <a:pPr indent="0" lvl="0" marL="0" marR="0" rtl="0" algn="ctr">
              <a:spcBef>
                <a:spcPts val="0"/>
              </a:spcBef>
              <a:spcAft>
                <a:spcPts val="0"/>
              </a:spcAft>
              <a:buClr>
                <a:srgbClr val="FF0000"/>
              </a:buClr>
              <a:buSzPts val="1200"/>
              <a:buFont typeface="Arial"/>
              <a:buNone/>
            </a:pPr>
            <a:r>
              <a:rPr b="1" i="1" lang="en-US" sz="1200" u="sng" cap="none" strike="noStrike">
                <a:solidFill>
                  <a:srgbClr val="FF0000"/>
                </a:solidFill>
                <a:latin typeface="Arial"/>
                <a:ea typeface="Arial"/>
                <a:cs typeface="Arial"/>
                <a:sym typeface="Arial"/>
              </a:rPr>
              <a:t>Biên soạn:</a:t>
            </a:r>
            <a:r>
              <a:rPr b="1" i="1" lang="en-US" sz="1200" u="none" cap="none" strike="noStrike">
                <a:solidFill>
                  <a:srgbClr val="FF0000"/>
                </a:solidFill>
                <a:latin typeface="Arial"/>
                <a:ea typeface="Arial"/>
                <a:cs typeface="Arial"/>
                <a:sym typeface="Arial"/>
              </a:rPr>
              <a:t> Nguyễn Văn Sỹ</a:t>
            </a:r>
            <a:endParaRPr b="1" i="1" sz="1200" u="none" cap="none" strike="noStrike">
              <a:solidFill>
                <a:srgbClr val="FF0000"/>
              </a:solidFill>
              <a:latin typeface="Arial"/>
              <a:ea typeface="Arial"/>
              <a:cs typeface="Arial"/>
              <a:sym typeface="Arial"/>
            </a:endParaRPr>
          </a:p>
        </p:txBody>
      </p:sp>
      <p:pic>
        <p:nvPicPr>
          <p:cNvPr descr="C:\Users\Admin\Desktop\tải xuống.png" id="103" name="Google Shape;103;p3"/>
          <p:cNvPicPr preferRelativeResize="0"/>
          <p:nvPr/>
        </p:nvPicPr>
        <p:blipFill rotWithShape="1">
          <a:blip r:embed="rId3">
            <a:alphaModFix/>
          </a:blip>
          <a:srcRect b="0" l="0" r="0" t="0"/>
          <a:stretch/>
        </p:blipFill>
        <p:spPr>
          <a:xfrm>
            <a:off x="23734" y="7937"/>
            <a:ext cx="3883433" cy="772054"/>
          </a:xfrm>
          <a:prstGeom prst="rect">
            <a:avLst/>
          </a:prstGeom>
          <a:noFill/>
          <a:ln>
            <a:noFill/>
          </a:ln>
        </p:spPr>
      </p:pic>
      <p:cxnSp>
        <p:nvCxnSpPr>
          <p:cNvPr id="104" name="Google Shape;104;p3"/>
          <p:cNvCxnSpPr/>
          <p:nvPr/>
        </p:nvCxnSpPr>
        <p:spPr>
          <a:xfrm>
            <a:off x="0" y="779991"/>
            <a:ext cx="9144000" cy="0"/>
          </a:xfrm>
          <a:prstGeom prst="straightConnector1">
            <a:avLst/>
          </a:prstGeom>
          <a:noFill/>
          <a:ln cap="flat" cmpd="sng" w="9525">
            <a:solidFill>
              <a:srgbClr val="4A7DBA"/>
            </a:solidFill>
            <a:prstDash val="dot"/>
            <a:round/>
            <a:headEnd len="sm" w="sm" type="none"/>
            <a:tailEnd len="sm" w="sm" type="none"/>
          </a:ln>
        </p:spPr>
      </p:cxnSp>
      <p:sp>
        <p:nvSpPr>
          <p:cNvPr id="105" name="Google Shape;105;p3"/>
          <p:cNvSpPr/>
          <p:nvPr/>
        </p:nvSpPr>
        <p:spPr>
          <a:xfrm>
            <a:off x="6800" y="800926"/>
            <a:ext cx="9137199" cy="73866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2800" u="none" cap="none" strike="noStrike">
                <a:solidFill>
                  <a:srgbClr val="FF0000"/>
                </a:solidFill>
                <a:latin typeface="Arial"/>
                <a:ea typeface="Arial"/>
                <a:cs typeface="Arial"/>
                <a:sym typeface="Arial"/>
              </a:rPr>
              <a:t>I. Giới thiệu về OOP</a:t>
            </a:r>
            <a:endParaRPr/>
          </a:p>
        </p:txBody>
      </p:sp>
      <p:sp>
        <p:nvSpPr>
          <p:cNvPr id="106" name="Google Shape;106;p3"/>
          <p:cNvSpPr txBox="1"/>
          <p:nvPr/>
        </p:nvSpPr>
        <p:spPr>
          <a:xfrm>
            <a:off x="304800" y="1676400"/>
            <a:ext cx="8382000" cy="4953000"/>
          </a:xfrm>
          <a:prstGeom prst="rect">
            <a:avLst/>
          </a:prstGeom>
          <a:noFill/>
          <a:ln>
            <a:noFill/>
          </a:ln>
        </p:spPr>
        <p:txBody>
          <a:bodyPr anchorCtr="0" anchor="t" bIns="45700" lIns="91425" spcFirstLastPara="1" rIns="91425" wrap="square" tIns="45700">
            <a:normAutofit/>
          </a:bodyPr>
          <a:lstStyle/>
          <a:p>
            <a:pPr indent="-457200" lvl="0" marL="457200" marR="0" rtl="0" algn="just">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OOP: viết tắt object-oriented programming viết tắt Lập trình hướng đối tượng</a:t>
            </a:r>
            <a:endParaRPr b="0" i="0" sz="2000" u="none" cap="none" strike="noStrike">
              <a:solidFill>
                <a:schemeClr val="dk1"/>
              </a:solidFill>
              <a:latin typeface="Times New Roman"/>
              <a:ea typeface="Times New Roman"/>
              <a:cs typeface="Times New Roman"/>
              <a:sym typeface="Times New Roman"/>
            </a:endParaRPr>
          </a:p>
          <a:p>
            <a:pPr indent="-304800" lvl="0" marL="457200" marR="0" rtl="0" algn="just">
              <a:spcBef>
                <a:spcPts val="480"/>
              </a:spcBef>
              <a:spcAft>
                <a:spcPts val="0"/>
              </a:spcAft>
              <a:buClr>
                <a:srgbClr val="888888"/>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7" name="Google Shape;107;p3"/>
          <p:cNvSpPr/>
          <p:nvPr/>
        </p:nvSpPr>
        <p:spPr>
          <a:xfrm>
            <a:off x="59294" y="2667000"/>
            <a:ext cx="8779906" cy="3987800"/>
          </a:xfrm>
          <a:prstGeom prst="teardrop">
            <a:avLst>
              <a:gd fmla="val 96091" name="adj"/>
            </a:avLst>
          </a:prstGeom>
          <a:solidFill>
            <a:schemeClr val="accent6"/>
          </a:solidFill>
          <a:ln cap="flat" cmpd="sng" w="25400">
            <a:solidFill>
              <a:srgbClr val="B46D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3200" u="none" cap="none" strike="noStrike">
                <a:solidFill>
                  <a:schemeClr val="dk1"/>
                </a:solidFill>
                <a:latin typeface="Calibri"/>
                <a:ea typeface="Calibri"/>
                <a:cs typeface="Calibri"/>
                <a:sym typeface="Calibri"/>
              </a:rPr>
              <a:t>LẬP </a:t>
            </a:r>
            <a:endParaRPr/>
          </a:p>
          <a:p>
            <a:pPr indent="0" lvl="0" marL="0" marR="0" rtl="0" algn="l">
              <a:spcBef>
                <a:spcPts val="0"/>
              </a:spcBef>
              <a:spcAft>
                <a:spcPts val="0"/>
              </a:spcAft>
              <a:buNone/>
            </a:pPr>
            <a:r>
              <a:rPr b="1" lang="en-US" sz="3200">
                <a:solidFill>
                  <a:schemeClr val="dk1"/>
                </a:solidFill>
                <a:latin typeface="Calibri"/>
                <a:ea typeface="Calibri"/>
                <a:cs typeface="Calibri"/>
                <a:sym typeface="Calibri"/>
              </a:rPr>
              <a:t>TRÌNH </a:t>
            </a:r>
            <a:endParaRPr/>
          </a:p>
          <a:p>
            <a:pPr indent="0" lvl="0" marL="0" marR="0" rtl="0" algn="l">
              <a:spcBef>
                <a:spcPts val="0"/>
              </a:spcBef>
              <a:spcAft>
                <a:spcPts val="0"/>
              </a:spcAft>
              <a:buNone/>
            </a:pPr>
            <a:r>
              <a:rPr b="1" lang="en-US" sz="3200">
                <a:solidFill>
                  <a:schemeClr val="dk1"/>
                </a:solidFill>
                <a:latin typeface="Calibri"/>
                <a:ea typeface="Calibri"/>
                <a:cs typeface="Calibri"/>
                <a:sym typeface="Calibri"/>
              </a:rPr>
              <a:t>HƯỚNG </a:t>
            </a:r>
            <a:endParaRPr/>
          </a:p>
          <a:p>
            <a:pPr indent="0" lvl="0" marL="0" marR="0" rtl="0" algn="l">
              <a:spcBef>
                <a:spcPts val="0"/>
              </a:spcBef>
              <a:spcAft>
                <a:spcPts val="0"/>
              </a:spcAft>
              <a:buNone/>
            </a:pPr>
            <a:r>
              <a:rPr b="1" lang="en-US" sz="3200">
                <a:solidFill>
                  <a:schemeClr val="dk1"/>
                </a:solidFill>
                <a:latin typeface="Calibri"/>
                <a:ea typeface="Calibri"/>
                <a:cs typeface="Calibri"/>
                <a:sym typeface="Calibri"/>
              </a:rPr>
              <a:t>ĐỐI </a:t>
            </a:r>
            <a:endParaRPr/>
          </a:p>
          <a:p>
            <a:pPr indent="0" lvl="0" marL="0" marR="0" rtl="0" algn="l">
              <a:spcBef>
                <a:spcPts val="0"/>
              </a:spcBef>
              <a:spcAft>
                <a:spcPts val="0"/>
              </a:spcAft>
              <a:buNone/>
            </a:pPr>
            <a:r>
              <a:rPr b="1" lang="en-US" sz="3200">
                <a:solidFill>
                  <a:schemeClr val="dk1"/>
                </a:solidFill>
                <a:latin typeface="Calibri"/>
                <a:ea typeface="Calibri"/>
                <a:cs typeface="Calibri"/>
                <a:sym typeface="Calibri"/>
              </a:rPr>
              <a:t>TƯỢNG </a:t>
            </a:r>
            <a:endParaRPr b="1" sz="3200">
              <a:solidFill>
                <a:schemeClr val="dk1"/>
              </a:solidFill>
              <a:latin typeface="Calibri"/>
              <a:ea typeface="Calibri"/>
              <a:cs typeface="Calibri"/>
              <a:sym typeface="Calibri"/>
            </a:endParaRPr>
          </a:p>
        </p:txBody>
      </p:sp>
      <p:sp>
        <p:nvSpPr>
          <p:cNvPr id="108" name="Google Shape;108;p3"/>
          <p:cNvSpPr/>
          <p:nvPr/>
        </p:nvSpPr>
        <p:spPr>
          <a:xfrm>
            <a:off x="3276600" y="2895600"/>
            <a:ext cx="4953000" cy="292387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Phân tích bài toán thành các </a:t>
            </a:r>
            <a:r>
              <a:rPr b="1" lang="en-US" sz="2000" u="sng">
                <a:solidFill>
                  <a:schemeClr val="dk1"/>
                </a:solidFill>
                <a:latin typeface="Times New Roman"/>
                <a:ea typeface="Times New Roman"/>
                <a:cs typeface="Times New Roman"/>
                <a:sym typeface="Times New Roman"/>
              </a:rPr>
              <a:t>đối tượng</a:t>
            </a:r>
            <a:r>
              <a:rPr lang="en-US" sz="2000">
                <a:solidFill>
                  <a:schemeClr val="dk1"/>
                </a:solidFill>
                <a:latin typeface="Times New Roman"/>
                <a:ea typeface="Times New Roman"/>
                <a:cs typeface="Times New Roman"/>
                <a:sym typeface="Times New Roman"/>
              </a:rPr>
              <a:t> , mỗi đối tượng bao gồm các </a:t>
            </a:r>
            <a:r>
              <a:rPr b="1" lang="en-US" sz="2000" u="sng">
                <a:solidFill>
                  <a:schemeClr val="dk1"/>
                </a:solidFill>
                <a:latin typeface="Times New Roman"/>
                <a:ea typeface="Times New Roman"/>
                <a:cs typeface="Times New Roman"/>
                <a:sym typeface="Times New Roman"/>
              </a:rPr>
              <a:t>thuộc tính</a:t>
            </a:r>
            <a:r>
              <a:rPr lang="en-US" sz="2000">
                <a:solidFill>
                  <a:schemeClr val="dk1"/>
                </a:solidFill>
                <a:latin typeface="Times New Roman"/>
                <a:ea typeface="Times New Roman"/>
                <a:cs typeface="Times New Roman"/>
                <a:sym typeface="Times New Roman"/>
              </a:rPr>
              <a:t> và </a:t>
            </a:r>
            <a:r>
              <a:rPr b="1" lang="en-US" sz="2000" u="sng">
                <a:solidFill>
                  <a:schemeClr val="dk1"/>
                </a:solidFill>
                <a:latin typeface="Times New Roman"/>
                <a:ea typeface="Times New Roman"/>
                <a:cs typeface="Times New Roman"/>
                <a:sym typeface="Times New Roman"/>
              </a:rPr>
              <a:t>phương thức</a:t>
            </a:r>
            <a:r>
              <a:rPr lang="en-US" sz="2000">
                <a:solidFill>
                  <a:schemeClr val="dk1"/>
                </a:solidFill>
                <a:latin typeface="Times New Roman"/>
                <a:ea typeface="Times New Roman"/>
                <a:cs typeface="Times New Roman"/>
                <a:sym typeface="Times New Roman"/>
              </a:rPr>
              <a:t>.</a:t>
            </a:r>
            <a:endParaRPr/>
          </a:p>
          <a:p>
            <a:pPr indent="-285750" lvl="0" marL="285750" marR="0" rtl="0" algn="l">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Tạo ra các đối tượng trong code trừu tượng hóa các đối tượng thực tế trong cuộc sống</a:t>
            </a: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Để giải quyết bài toán chúng ta đi xây dựng </a:t>
            </a:r>
            <a:r>
              <a:rPr b="1" lang="en-US" sz="2000" u="sng">
                <a:solidFill>
                  <a:schemeClr val="dk1"/>
                </a:solidFill>
                <a:latin typeface="Times New Roman"/>
                <a:ea typeface="Times New Roman"/>
                <a:cs typeface="Times New Roman"/>
                <a:sym typeface="Times New Roman"/>
              </a:rPr>
              <a:t>mối quan hệ</a:t>
            </a:r>
            <a:r>
              <a:rPr lang="en-US" sz="2000">
                <a:solidFill>
                  <a:schemeClr val="dk1"/>
                </a:solidFill>
                <a:latin typeface="Times New Roman"/>
                <a:ea typeface="Times New Roman"/>
                <a:cs typeface="Times New Roman"/>
                <a:sym typeface="Times New Roman"/>
              </a:rPr>
              <a:t> giữa các đối tượng và cho từng đối tượng thực thi phương thức của chính nó.</a:t>
            </a:r>
            <a:endParaRPr/>
          </a:p>
        </p:txBody>
      </p:sp>
    </p:spTree>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nvSpPr>
        <p:spPr>
          <a:xfrm>
            <a:off x="4800600" y="17991"/>
            <a:ext cx="4267200" cy="762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KHÓA HỌC ASP.NET MVC</a:t>
            </a:r>
            <a:endParaRPr b="1" sz="2000">
              <a:solidFill>
                <a:srgbClr val="FF0000"/>
              </a:solidFill>
              <a:latin typeface="Arial"/>
              <a:ea typeface="Arial"/>
              <a:cs typeface="Arial"/>
              <a:sym typeface="Arial"/>
            </a:endParaRPr>
          </a:p>
          <a:p>
            <a:pPr indent="0" lvl="0" marL="0" marR="0" rtl="0" algn="ctr">
              <a:spcBef>
                <a:spcPts val="0"/>
              </a:spcBef>
              <a:spcAft>
                <a:spcPts val="0"/>
              </a:spcAft>
              <a:buClr>
                <a:srgbClr val="FF0000"/>
              </a:buClr>
              <a:buSzPts val="1200"/>
              <a:buFont typeface="Arial"/>
              <a:buNone/>
            </a:pPr>
            <a:r>
              <a:rPr b="1" i="1" lang="en-US" sz="1200" u="sng">
                <a:solidFill>
                  <a:srgbClr val="FF0000"/>
                </a:solidFill>
                <a:latin typeface="Arial"/>
                <a:ea typeface="Arial"/>
                <a:cs typeface="Arial"/>
                <a:sym typeface="Arial"/>
              </a:rPr>
              <a:t>Biên soạn:</a:t>
            </a:r>
            <a:r>
              <a:rPr b="1" i="1" lang="en-US" sz="1200">
                <a:solidFill>
                  <a:srgbClr val="FF0000"/>
                </a:solidFill>
                <a:latin typeface="Arial"/>
                <a:ea typeface="Arial"/>
                <a:cs typeface="Arial"/>
                <a:sym typeface="Arial"/>
              </a:rPr>
              <a:t> Nguyễn Văn Sỹ</a:t>
            </a:r>
            <a:endParaRPr b="1" i="1" sz="1200">
              <a:solidFill>
                <a:srgbClr val="FF0000"/>
              </a:solidFill>
              <a:latin typeface="Arial"/>
              <a:ea typeface="Arial"/>
              <a:cs typeface="Arial"/>
              <a:sym typeface="Arial"/>
            </a:endParaRPr>
          </a:p>
        </p:txBody>
      </p:sp>
      <p:pic>
        <p:nvPicPr>
          <p:cNvPr descr="C:\Users\Admin\Desktop\tải xuống.png" id="114" name="Google Shape;114;p4"/>
          <p:cNvPicPr preferRelativeResize="0"/>
          <p:nvPr/>
        </p:nvPicPr>
        <p:blipFill rotWithShape="1">
          <a:blip r:embed="rId3">
            <a:alphaModFix/>
          </a:blip>
          <a:srcRect b="0" l="0" r="0" t="0"/>
          <a:stretch/>
        </p:blipFill>
        <p:spPr>
          <a:xfrm>
            <a:off x="23734" y="7937"/>
            <a:ext cx="3883433" cy="772054"/>
          </a:xfrm>
          <a:prstGeom prst="rect">
            <a:avLst/>
          </a:prstGeom>
          <a:noFill/>
          <a:ln>
            <a:noFill/>
          </a:ln>
        </p:spPr>
      </p:pic>
      <p:cxnSp>
        <p:nvCxnSpPr>
          <p:cNvPr id="115" name="Google Shape;115;p4"/>
          <p:cNvCxnSpPr/>
          <p:nvPr/>
        </p:nvCxnSpPr>
        <p:spPr>
          <a:xfrm>
            <a:off x="0" y="779991"/>
            <a:ext cx="9144000" cy="0"/>
          </a:xfrm>
          <a:prstGeom prst="straightConnector1">
            <a:avLst/>
          </a:prstGeom>
          <a:noFill/>
          <a:ln cap="flat" cmpd="sng" w="9525">
            <a:solidFill>
              <a:srgbClr val="4A7DBA"/>
            </a:solidFill>
            <a:prstDash val="dot"/>
            <a:round/>
            <a:headEnd len="sm" w="sm" type="none"/>
            <a:tailEnd len="sm" w="sm" type="none"/>
          </a:ln>
        </p:spPr>
      </p:cxnSp>
      <p:sp>
        <p:nvSpPr>
          <p:cNvPr id="116" name="Google Shape;116;p4"/>
          <p:cNvSpPr/>
          <p:nvPr/>
        </p:nvSpPr>
        <p:spPr>
          <a:xfrm>
            <a:off x="6800" y="800926"/>
            <a:ext cx="9137199" cy="65883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800">
                <a:solidFill>
                  <a:srgbClr val="FF0000"/>
                </a:solidFill>
                <a:latin typeface="Arial"/>
                <a:ea typeface="Arial"/>
                <a:cs typeface="Arial"/>
                <a:sym typeface="Arial"/>
              </a:rPr>
              <a:t>I. Giới thiệu về OOP</a:t>
            </a:r>
            <a:endParaRPr b="1" sz="2800">
              <a:solidFill>
                <a:srgbClr val="FF0000"/>
              </a:solidFill>
              <a:latin typeface="Arial"/>
              <a:ea typeface="Arial"/>
              <a:cs typeface="Arial"/>
              <a:sym typeface="Arial"/>
            </a:endParaRPr>
          </a:p>
        </p:txBody>
      </p:sp>
      <p:sp>
        <p:nvSpPr>
          <p:cNvPr id="117" name="Google Shape;117;p4"/>
          <p:cNvSpPr txBox="1"/>
          <p:nvPr/>
        </p:nvSpPr>
        <p:spPr>
          <a:xfrm>
            <a:off x="304800" y="1676400"/>
            <a:ext cx="8382000" cy="4953000"/>
          </a:xfrm>
          <a:prstGeom prst="rect">
            <a:avLst/>
          </a:prstGeom>
          <a:noFill/>
          <a:ln>
            <a:noFill/>
          </a:ln>
        </p:spPr>
        <p:txBody>
          <a:bodyPr anchorCtr="0" anchor="t" bIns="45700" lIns="91425" spcFirstLastPara="1" rIns="91425" wrap="square" tIns="45700">
            <a:normAutofit/>
          </a:bodyPr>
          <a:lstStyle/>
          <a:p>
            <a:pPr indent="0" lvl="1" marL="457200" marR="0" rtl="0" algn="just">
              <a:spcBef>
                <a:spcPts val="0"/>
              </a:spcBef>
              <a:spcAft>
                <a:spcPts val="0"/>
              </a:spcAft>
              <a:buClr>
                <a:srgbClr val="888888"/>
              </a:buClr>
              <a:buSzPts val="2800"/>
              <a:buFont typeface="Arial"/>
              <a:buNone/>
            </a:pPr>
            <a:r>
              <a:t/>
            </a:r>
            <a:endParaRPr b="0" i="0" sz="2800" u="none" cap="none" strike="noStrike">
              <a:solidFill>
                <a:srgbClr val="888888"/>
              </a:solidFill>
              <a:latin typeface="Calibri"/>
              <a:ea typeface="Calibri"/>
              <a:cs typeface="Calibri"/>
              <a:sym typeface="Calibri"/>
            </a:endParaRPr>
          </a:p>
        </p:txBody>
      </p:sp>
      <p:sp>
        <p:nvSpPr>
          <p:cNvPr id="118" name="Google Shape;118;p4"/>
          <p:cNvSpPr/>
          <p:nvPr/>
        </p:nvSpPr>
        <p:spPr>
          <a:xfrm>
            <a:off x="152400" y="1714500"/>
            <a:ext cx="8534400" cy="4953000"/>
          </a:xfrm>
          <a:prstGeom prst="teardrop">
            <a:avLst>
              <a:gd fmla="val 96091" name="adj"/>
            </a:avLst>
          </a:prstGeom>
          <a:solidFill>
            <a:schemeClr val="accent6"/>
          </a:solidFill>
          <a:ln cap="flat" cmpd="sng" w="25400">
            <a:solidFill>
              <a:srgbClr val="B46D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LẬP </a:t>
            </a:r>
            <a:endParaRPr/>
          </a:p>
          <a:p>
            <a:pPr indent="0" lvl="0" marL="0" marR="0" rtl="0" algn="l">
              <a:spcBef>
                <a:spcPts val="0"/>
              </a:spcBef>
              <a:spcAft>
                <a:spcPts val="0"/>
              </a:spcAft>
              <a:buNone/>
            </a:pPr>
            <a:r>
              <a:rPr b="1" lang="en-US" sz="3200">
                <a:solidFill>
                  <a:schemeClr val="dk1"/>
                </a:solidFill>
                <a:latin typeface="Calibri"/>
                <a:ea typeface="Calibri"/>
                <a:cs typeface="Calibri"/>
                <a:sym typeface="Calibri"/>
              </a:rPr>
              <a:t>TRÌNH </a:t>
            </a:r>
            <a:endParaRPr/>
          </a:p>
          <a:p>
            <a:pPr indent="0" lvl="0" marL="0" marR="0" rtl="0" algn="l">
              <a:spcBef>
                <a:spcPts val="0"/>
              </a:spcBef>
              <a:spcAft>
                <a:spcPts val="0"/>
              </a:spcAft>
              <a:buNone/>
            </a:pPr>
            <a:r>
              <a:rPr b="1" lang="en-US" sz="3200">
                <a:solidFill>
                  <a:schemeClr val="dk1"/>
                </a:solidFill>
                <a:latin typeface="Calibri"/>
                <a:ea typeface="Calibri"/>
                <a:cs typeface="Calibri"/>
                <a:sym typeface="Calibri"/>
              </a:rPr>
              <a:t>HƯỚNG </a:t>
            </a:r>
            <a:endParaRPr/>
          </a:p>
          <a:p>
            <a:pPr indent="0" lvl="0" marL="0" marR="0" rtl="0" algn="l">
              <a:spcBef>
                <a:spcPts val="0"/>
              </a:spcBef>
              <a:spcAft>
                <a:spcPts val="0"/>
              </a:spcAft>
              <a:buNone/>
            </a:pPr>
            <a:r>
              <a:rPr b="1" lang="en-US" sz="3200">
                <a:solidFill>
                  <a:schemeClr val="dk1"/>
                </a:solidFill>
                <a:latin typeface="Calibri"/>
                <a:ea typeface="Calibri"/>
                <a:cs typeface="Calibri"/>
                <a:sym typeface="Calibri"/>
              </a:rPr>
              <a:t>ĐỐI </a:t>
            </a:r>
            <a:endParaRPr/>
          </a:p>
          <a:p>
            <a:pPr indent="0" lvl="0" marL="0" marR="0" rtl="0" algn="l">
              <a:spcBef>
                <a:spcPts val="0"/>
              </a:spcBef>
              <a:spcAft>
                <a:spcPts val="0"/>
              </a:spcAft>
              <a:buNone/>
            </a:pPr>
            <a:r>
              <a:rPr b="1" lang="en-US" sz="3200">
                <a:solidFill>
                  <a:schemeClr val="dk1"/>
                </a:solidFill>
                <a:latin typeface="Calibri"/>
                <a:ea typeface="Calibri"/>
                <a:cs typeface="Calibri"/>
                <a:sym typeface="Calibri"/>
              </a:rPr>
              <a:t>TƯỢNG </a:t>
            </a:r>
            <a:endParaRPr b="1" sz="3200">
              <a:solidFill>
                <a:schemeClr val="dk1"/>
              </a:solidFill>
              <a:latin typeface="Calibri"/>
              <a:ea typeface="Calibri"/>
              <a:cs typeface="Calibri"/>
              <a:sym typeface="Calibri"/>
            </a:endParaRPr>
          </a:p>
        </p:txBody>
      </p:sp>
      <p:sp>
        <p:nvSpPr>
          <p:cNvPr id="119" name="Google Shape;119;p4"/>
          <p:cNvSpPr/>
          <p:nvPr/>
        </p:nvSpPr>
        <p:spPr>
          <a:xfrm>
            <a:off x="3987800" y="2438400"/>
            <a:ext cx="1295400" cy="990600"/>
          </a:xfrm>
          <a:prstGeom prst="ellipse">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lt1"/>
                </a:solidFill>
                <a:latin typeface="Calibri"/>
                <a:ea typeface="Calibri"/>
                <a:cs typeface="Calibri"/>
                <a:sym typeface="Calibri"/>
              </a:rPr>
              <a:t>ĐỐI TƯỢNG 1</a:t>
            </a:r>
            <a:endParaRPr b="1" sz="1400">
              <a:solidFill>
                <a:schemeClr val="lt1"/>
              </a:solidFill>
              <a:latin typeface="Calibri"/>
              <a:ea typeface="Calibri"/>
              <a:cs typeface="Calibri"/>
              <a:sym typeface="Calibri"/>
            </a:endParaRPr>
          </a:p>
        </p:txBody>
      </p:sp>
      <p:sp>
        <p:nvSpPr>
          <p:cNvPr id="120" name="Google Shape;120;p4"/>
          <p:cNvSpPr/>
          <p:nvPr/>
        </p:nvSpPr>
        <p:spPr>
          <a:xfrm>
            <a:off x="6477000" y="4365910"/>
            <a:ext cx="1295400" cy="990600"/>
          </a:xfrm>
          <a:prstGeom prst="ellipse">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lt1"/>
                </a:solidFill>
                <a:latin typeface="Calibri"/>
                <a:ea typeface="Calibri"/>
                <a:cs typeface="Calibri"/>
                <a:sym typeface="Calibri"/>
              </a:rPr>
              <a:t>ĐỐI TƯỢNG 2</a:t>
            </a:r>
            <a:endParaRPr b="1" sz="1400">
              <a:solidFill>
                <a:schemeClr val="lt1"/>
              </a:solidFill>
              <a:latin typeface="Calibri"/>
              <a:ea typeface="Calibri"/>
              <a:cs typeface="Calibri"/>
              <a:sym typeface="Calibri"/>
            </a:endParaRPr>
          </a:p>
        </p:txBody>
      </p:sp>
      <p:sp>
        <p:nvSpPr>
          <p:cNvPr id="121" name="Google Shape;121;p4"/>
          <p:cNvSpPr/>
          <p:nvPr/>
        </p:nvSpPr>
        <p:spPr>
          <a:xfrm>
            <a:off x="5791200" y="1828800"/>
            <a:ext cx="2057400" cy="609600"/>
          </a:xfrm>
          <a:prstGeom prst="rect">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Đặc điểm 1,2,3…</a:t>
            </a:r>
            <a:endParaRPr sz="1600">
              <a:solidFill>
                <a:schemeClr val="lt1"/>
              </a:solidFill>
              <a:latin typeface="Calibri"/>
              <a:ea typeface="Calibri"/>
              <a:cs typeface="Calibri"/>
              <a:sym typeface="Calibri"/>
            </a:endParaRPr>
          </a:p>
        </p:txBody>
      </p:sp>
      <p:cxnSp>
        <p:nvCxnSpPr>
          <p:cNvPr id="122" name="Google Shape;122;p4"/>
          <p:cNvCxnSpPr>
            <a:stCxn id="119" idx="7"/>
            <a:endCxn id="121" idx="1"/>
          </p:cNvCxnSpPr>
          <p:nvPr/>
        </p:nvCxnSpPr>
        <p:spPr>
          <a:xfrm flipH="1" rot="10800000">
            <a:off x="5093493" y="2133470"/>
            <a:ext cx="697800" cy="450000"/>
          </a:xfrm>
          <a:prstGeom prst="straightConnector1">
            <a:avLst/>
          </a:prstGeom>
          <a:noFill/>
          <a:ln cap="flat" cmpd="sng" w="9525">
            <a:solidFill>
              <a:srgbClr val="4A7DBA"/>
            </a:solidFill>
            <a:prstDash val="solid"/>
            <a:round/>
            <a:headEnd len="sm" w="sm" type="none"/>
            <a:tailEnd len="med" w="med" type="stealth"/>
          </a:ln>
        </p:spPr>
      </p:cxnSp>
      <p:sp>
        <p:nvSpPr>
          <p:cNvPr id="123" name="Google Shape;123;p4"/>
          <p:cNvSpPr/>
          <p:nvPr/>
        </p:nvSpPr>
        <p:spPr>
          <a:xfrm>
            <a:off x="5791200" y="2671905"/>
            <a:ext cx="2057400" cy="609600"/>
          </a:xfrm>
          <a:prstGeom prst="rect">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Phương thức 1,2,3…</a:t>
            </a:r>
            <a:endParaRPr sz="1600">
              <a:solidFill>
                <a:schemeClr val="lt1"/>
              </a:solidFill>
              <a:latin typeface="Calibri"/>
              <a:ea typeface="Calibri"/>
              <a:cs typeface="Calibri"/>
              <a:sym typeface="Calibri"/>
            </a:endParaRPr>
          </a:p>
        </p:txBody>
      </p:sp>
      <p:cxnSp>
        <p:nvCxnSpPr>
          <p:cNvPr id="124" name="Google Shape;124;p4"/>
          <p:cNvCxnSpPr>
            <a:stCxn id="119" idx="6"/>
            <a:endCxn id="123" idx="1"/>
          </p:cNvCxnSpPr>
          <p:nvPr/>
        </p:nvCxnSpPr>
        <p:spPr>
          <a:xfrm>
            <a:off x="5283200" y="2933700"/>
            <a:ext cx="507900" cy="42900"/>
          </a:xfrm>
          <a:prstGeom prst="straightConnector1">
            <a:avLst/>
          </a:prstGeom>
          <a:noFill/>
          <a:ln cap="flat" cmpd="sng" w="9525">
            <a:solidFill>
              <a:srgbClr val="4A7DBA"/>
            </a:solidFill>
            <a:prstDash val="solid"/>
            <a:round/>
            <a:headEnd len="sm" w="sm" type="none"/>
            <a:tailEnd len="med" w="med" type="stealth"/>
          </a:ln>
        </p:spPr>
      </p:cxnSp>
      <p:cxnSp>
        <p:nvCxnSpPr>
          <p:cNvPr id="125" name="Google Shape;125;p4"/>
          <p:cNvCxnSpPr>
            <a:stCxn id="119" idx="4"/>
          </p:cNvCxnSpPr>
          <p:nvPr/>
        </p:nvCxnSpPr>
        <p:spPr>
          <a:xfrm flipH="1">
            <a:off x="3927800" y="3429000"/>
            <a:ext cx="707700" cy="1524000"/>
          </a:xfrm>
          <a:prstGeom prst="straightConnector1">
            <a:avLst/>
          </a:prstGeom>
          <a:noFill/>
          <a:ln cap="flat" cmpd="sng" w="9525">
            <a:solidFill>
              <a:srgbClr val="4A7DBA"/>
            </a:solidFill>
            <a:prstDash val="solid"/>
            <a:round/>
            <a:headEnd len="sm" w="sm" type="none"/>
            <a:tailEnd len="sm" w="sm" type="none"/>
          </a:ln>
        </p:spPr>
      </p:cxnSp>
      <p:cxnSp>
        <p:nvCxnSpPr>
          <p:cNvPr id="126" name="Google Shape;126;p4"/>
          <p:cNvCxnSpPr>
            <a:stCxn id="119" idx="4"/>
            <a:endCxn id="120" idx="0"/>
          </p:cNvCxnSpPr>
          <p:nvPr/>
        </p:nvCxnSpPr>
        <p:spPr>
          <a:xfrm>
            <a:off x="4635500" y="3429000"/>
            <a:ext cx="2489100" cy="936900"/>
          </a:xfrm>
          <a:prstGeom prst="straightConnector1">
            <a:avLst/>
          </a:prstGeom>
          <a:noFill/>
          <a:ln cap="flat" cmpd="sng" w="9525">
            <a:solidFill>
              <a:srgbClr val="4A7DBA"/>
            </a:solidFill>
            <a:prstDash val="solid"/>
            <a:round/>
            <a:headEnd len="sm" w="sm" type="none"/>
            <a:tailEnd len="sm" w="sm" type="none"/>
          </a:ln>
        </p:spPr>
      </p:cxnSp>
      <p:cxnSp>
        <p:nvCxnSpPr>
          <p:cNvPr id="127" name="Google Shape;127;p4"/>
          <p:cNvCxnSpPr>
            <a:endCxn id="120" idx="3"/>
          </p:cNvCxnSpPr>
          <p:nvPr/>
        </p:nvCxnSpPr>
        <p:spPr>
          <a:xfrm flipH="1" rot="10800000">
            <a:off x="4575407" y="5211440"/>
            <a:ext cx="2091300" cy="237000"/>
          </a:xfrm>
          <a:prstGeom prst="straightConnector1">
            <a:avLst/>
          </a:prstGeom>
          <a:noFill/>
          <a:ln cap="flat" cmpd="sng" w="9525">
            <a:solidFill>
              <a:srgbClr val="4A7DBA"/>
            </a:solidFill>
            <a:prstDash val="solid"/>
            <a:round/>
            <a:headEnd len="sm" w="sm" type="none"/>
            <a:tailEnd len="sm" w="sm" type="none"/>
          </a:ln>
        </p:spPr>
      </p:cxnSp>
      <p:sp>
        <p:nvSpPr>
          <p:cNvPr id="128" name="Google Shape;128;p4"/>
          <p:cNvSpPr/>
          <p:nvPr/>
        </p:nvSpPr>
        <p:spPr>
          <a:xfrm>
            <a:off x="3279999" y="4953000"/>
            <a:ext cx="1295400" cy="990600"/>
          </a:xfrm>
          <a:prstGeom prst="ellipse">
            <a:avLst/>
          </a:prstGeom>
          <a:solidFill>
            <a:schemeClr val="accent4"/>
          </a:solidFill>
          <a:ln cap="flat" cmpd="sng" w="25400">
            <a:solidFill>
              <a:srgbClr val="5D487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lt1"/>
                </a:solidFill>
                <a:latin typeface="Calibri"/>
                <a:ea typeface="Calibri"/>
                <a:cs typeface="Calibri"/>
                <a:sym typeface="Calibri"/>
              </a:rPr>
              <a:t>ĐỐI TƯỢNG n</a:t>
            </a:r>
            <a:endParaRPr b="1" sz="1400">
              <a:solidFill>
                <a:schemeClr val="lt1"/>
              </a:solidFill>
              <a:latin typeface="Calibri"/>
              <a:ea typeface="Calibri"/>
              <a:cs typeface="Calibri"/>
              <a:sym typeface="Calibri"/>
            </a:endParaRPr>
          </a:p>
        </p:txBody>
      </p:sp>
    </p:spTree>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5"/>
          <p:cNvSpPr txBox="1"/>
          <p:nvPr/>
        </p:nvSpPr>
        <p:spPr>
          <a:xfrm>
            <a:off x="4800600" y="17991"/>
            <a:ext cx="4267200" cy="762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KHÓA HỌC ASP.NET MVC</a:t>
            </a:r>
            <a:endParaRPr b="1" sz="2000">
              <a:solidFill>
                <a:srgbClr val="FF0000"/>
              </a:solidFill>
              <a:latin typeface="Arial"/>
              <a:ea typeface="Arial"/>
              <a:cs typeface="Arial"/>
              <a:sym typeface="Arial"/>
            </a:endParaRPr>
          </a:p>
          <a:p>
            <a:pPr indent="0" lvl="0" marL="0" marR="0" rtl="0" algn="ctr">
              <a:spcBef>
                <a:spcPts val="0"/>
              </a:spcBef>
              <a:spcAft>
                <a:spcPts val="0"/>
              </a:spcAft>
              <a:buClr>
                <a:srgbClr val="FF0000"/>
              </a:buClr>
              <a:buSzPts val="1200"/>
              <a:buFont typeface="Arial"/>
              <a:buNone/>
            </a:pPr>
            <a:r>
              <a:rPr b="1" i="1" lang="en-US" sz="1200" u="sng">
                <a:solidFill>
                  <a:srgbClr val="FF0000"/>
                </a:solidFill>
                <a:latin typeface="Arial"/>
                <a:ea typeface="Arial"/>
                <a:cs typeface="Arial"/>
                <a:sym typeface="Arial"/>
              </a:rPr>
              <a:t>Biên soạn:</a:t>
            </a:r>
            <a:r>
              <a:rPr b="1" i="1" lang="en-US" sz="1200">
                <a:solidFill>
                  <a:srgbClr val="FF0000"/>
                </a:solidFill>
                <a:latin typeface="Arial"/>
                <a:ea typeface="Arial"/>
                <a:cs typeface="Arial"/>
                <a:sym typeface="Arial"/>
              </a:rPr>
              <a:t> Nguyễn Văn Sỹ</a:t>
            </a:r>
            <a:endParaRPr b="1" i="1" sz="1200">
              <a:solidFill>
                <a:srgbClr val="FF0000"/>
              </a:solidFill>
              <a:latin typeface="Arial"/>
              <a:ea typeface="Arial"/>
              <a:cs typeface="Arial"/>
              <a:sym typeface="Arial"/>
            </a:endParaRPr>
          </a:p>
        </p:txBody>
      </p:sp>
      <p:pic>
        <p:nvPicPr>
          <p:cNvPr descr="C:\Users\Admin\Desktop\tải xuống.png" id="134" name="Google Shape;134;p5"/>
          <p:cNvPicPr preferRelativeResize="0"/>
          <p:nvPr/>
        </p:nvPicPr>
        <p:blipFill rotWithShape="1">
          <a:blip r:embed="rId3">
            <a:alphaModFix/>
          </a:blip>
          <a:srcRect b="0" l="0" r="0" t="0"/>
          <a:stretch/>
        </p:blipFill>
        <p:spPr>
          <a:xfrm>
            <a:off x="23734" y="7937"/>
            <a:ext cx="3883433" cy="772054"/>
          </a:xfrm>
          <a:prstGeom prst="rect">
            <a:avLst/>
          </a:prstGeom>
          <a:noFill/>
          <a:ln>
            <a:noFill/>
          </a:ln>
        </p:spPr>
      </p:pic>
      <p:cxnSp>
        <p:nvCxnSpPr>
          <p:cNvPr id="135" name="Google Shape;135;p5"/>
          <p:cNvCxnSpPr/>
          <p:nvPr/>
        </p:nvCxnSpPr>
        <p:spPr>
          <a:xfrm>
            <a:off x="0" y="779991"/>
            <a:ext cx="9144000" cy="0"/>
          </a:xfrm>
          <a:prstGeom prst="straightConnector1">
            <a:avLst/>
          </a:prstGeom>
          <a:noFill/>
          <a:ln cap="flat" cmpd="sng" w="9525">
            <a:solidFill>
              <a:srgbClr val="4A7DBA"/>
            </a:solidFill>
            <a:prstDash val="dot"/>
            <a:round/>
            <a:headEnd len="sm" w="sm" type="none"/>
            <a:tailEnd len="sm" w="sm" type="none"/>
          </a:ln>
        </p:spPr>
      </p:cxnSp>
      <p:sp>
        <p:nvSpPr>
          <p:cNvPr id="136" name="Google Shape;136;p5"/>
          <p:cNvSpPr/>
          <p:nvPr/>
        </p:nvSpPr>
        <p:spPr>
          <a:xfrm>
            <a:off x="6800" y="800926"/>
            <a:ext cx="9137199" cy="65883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800">
                <a:solidFill>
                  <a:srgbClr val="FF0000"/>
                </a:solidFill>
                <a:latin typeface="Arial"/>
                <a:ea typeface="Arial"/>
                <a:cs typeface="Arial"/>
                <a:sym typeface="Arial"/>
              </a:rPr>
              <a:t>I. Giới thiệu về OOP</a:t>
            </a:r>
            <a:endParaRPr b="1" sz="2800">
              <a:solidFill>
                <a:srgbClr val="FF0000"/>
              </a:solidFill>
              <a:latin typeface="Arial"/>
              <a:ea typeface="Arial"/>
              <a:cs typeface="Arial"/>
              <a:sym typeface="Arial"/>
            </a:endParaRPr>
          </a:p>
        </p:txBody>
      </p:sp>
      <p:sp>
        <p:nvSpPr>
          <p:cNvPr id="137" name="Google Shape;137;p5"/>
          <p:cNvSpPr txBox="1"/>
          <p:nvPr/>
        </p:nvSpPr>
        <p:spPr>
          <a:xfrm>
            <a:off x="304800" y="1676400"/>
            <a:ext cx="8382000" cy="4953000"/>
          </a:xfrm>
          <a:prstGeom prst="rect">
            <a:avLst/>
          </a:prstGeom>
          <a:noFill/>
          <a:ln>
            <a:noFill/>
          </a:ln>
        </p:spPr>
        <p:txBody>
          <a:bodyPr anchorCtr="0" anchor="t" bIns="45700" lIns="91425" spcFirstLastPara="1" rIns="91425" wrap="square" tIns="45700">
            <a:normAutofit/>
          </a:bodyPr>
          <a:lstStyle/>
          <a:p>
            <a:pPr indent="0" lvl="0" marL="0" marR="0" rtl="0" algn="just">
              <a:spcBef>
                <a:spcPts val="0"/>
              </a:spcBef>
              <a:spcAft>
                <a:spcPts val="0"/>
              </a:spcAft>
              <a:buClr>
                <a:srgbClr val="FF0000"/>
              </a:buClr>
              <a:buSzPts val="2400"/>
              <a:buFont typeface="Arial"/>
              <a:buNone/>
            </a:pPr>
            <a:r>
              <a:rPr b="1" lang="en-US" sz="2400">
                <a:solidFill>
                  <a:srgbClr val="FF0000"/>
                </a:solidFill>
                <a:latin typeface="Times New Roman"/>
                <a:ea typeface="Times New Roman"/>
                <a:cs typeface="Times New Roman"/>
                <a:sym typeface="Times New Roman"/>
              </a:rPr>
              <a:t>Why OOP ?</a:t>
            </a:r>
            <a:endParaRPr/>
          </a:p>
          <a:p>
            <a:pPr indent="-342900" lvl="1" marL="800100" marR="0" rtl="0" algn="just">
              <a:spcBef>
                <a:spcPts val="400"/>
              </a:spcBef>
              <a:spcAft>
                <a:spcPts val="0"/>
              </a:spcAft>
              <a:buClr>
                <a:srgbClr val="000000"/>
              </a:buClr>
              <a:buSzPts val="2000"/>
              <a:buFont typeface="Arial"/>
              <a:buChar char="•"/>
            </a:pPr>
            <a:r>
              <a:rPr b="1" i="0" lang="en-US" sz="2000" u="none" cap="none" strike="noStrike">
                <a:solidFill>
                  <a:srgbClr val="000000"/>
                </a:solidFill>
                <a:latin typeface="Times New Roman"/>
                <a:ea typeface="Times New Roman"/>
                <a:cs typeface="Times New Roman"/>
                <a:sym typeface="Times New Roman"/>
              </a:rPr>
              <a:t>Dễ dàng trong việc tổ chức code</a:t>
            </a:r>
            <a:endParaRPr/>
          </a:p>
          <a:p>
            <a:pPr indent="-342900" lvl="1" marL="800100" marR="0" rtl="0" algn="just">
              <a:spcBef>
                <a:spcPts val="40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Dễ dàng debug</a:t>
            </a:r>
            <a:endParaRPr/>
          </a:p>
          <a:p>
            <a:pPr indent="-342900" lvl="1" marL="800100" marR="0" rtl="0" algn="just">
              <a:spcBef>
                <a:spcPts val="400"/>
              </a:spcBef>
              <a:spcAft>
                <a:spcPts val="0"/>
              </a:spcAft>
              <a:buClr>
                <a:srgbClr val="000000"/>
              </a:buClr>
              <a:buSzPts val="2000"/>
              <a:buFont typeface="Arial"/>
              <a:buChar char="•"/>
            </a:pPr>
            <a:r>
              <a:rPr b="1" i="0" lang="en-US" sz="2000" u="none" cap="none" strike="noStrike">
                <a:solidFill>
                  <a:srgbClr val="000000"/>
                </a:solidFill>
                <a:latin typeface="Times New Roman"/>
                <a:ea typeface="Times New Roman"/>
                <a:cs typeface="Times New Roman"/>
                <a:sym typeface="Times New Roman"/>
              </a:rPr>
              <a:t>Dễ dàng cho việc sử dụng lại code và maintain code</a:t>
            </a:r>
            <a:endParaRPr/>
          </a:p>
          <a:p>
            <a:pPr indent="-342900" lvl="1" marL="800100" marR="0" rtl="0" algn="just">
              <a:spcBef>
                <a:spcPts val="400"/>
              </a:spcBef>
              <a:spcAft>
                <a:spcPts val="0"/>
              </a:spcAft>
              <a:buClr>
                <a:srgbClr val="000000"/>
              </a:buClr>
              <a:buSzPts val="2000"/>
              <a:buFont typeface="Arial"/>
              <a:buChar char="•"/>
            </a:pPr>
            <a:r>
              <a:rPr b="1" i="0" lang="en-US" sz="2000" u="none" cap="none" strike="noStrike">
                <a:solidFill>
                  <a:srgbClr val="000000"/>
                </a:solidFill>
                <a:latin typeface="Times New Roman"/>
                <a:ea typeface="Times New Roman"/>
                <a:cs typeface="Times New Roman"/>
                <a:sym typeface="Times New Roman"/>
              </a:rPr>
              <a:t>Hầu hết các design pattern đề sử dụng OOP cho việc tổ chức và kiến trúc pattern</a:t>
            </a:r>
            <a:endParaRPr/>
          </a:p>
          <a:p>
            <a:pPr indent="0" lvl="1" marL="457200" marR="0" rtl="0" algn="just">
              <a:spcBef>
                <a:spcPts val="560"/>
              </a:spcBef>
              <a:spcAft>
                <a:spcPts val="0"/>
              </a:spcAft>
              <a:buClr>
                <a:srgbClr val="888888"/>
              </a:buClr>
              <a:buSzPts val="2800"/>
              <a:buFont typeface="Arial"/>
              <a:buNone/>
            </a:pPr>
            <a:r>
              <a:t/>
            </a:r>
            <a:endParaRPr b="0" i="0" sz="2800" u="none" cap="none" strike="noStrike">
              <a:solidFill>
                <a:srgbClr val="888888"/>
              </a:solidFill>
              <a:latin typeface="Calibri"/>
              <a:ea typeface="Calibri"/>
              <a:cs typeface="Calibri"/>
              <a:sym typeface="Calibri"/>
            </a:endParaRPr>
          </a:p>
        </p:txBody>
      </p:sp>
    </p:spTree>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txBox="1"/>
          <p:nvPr/>
        </p:nvSpPr>
        <p:spPr>
          <a:xfrm>
            <a:off x="4800600" y="17991"/>
            <a:ext cx="4267200" cy="762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KHÓA HỌC ASP.NET MVC</a:t>
            </a:r>
            <a:endParaRPr b="1" sz="2000">
              <a:solidFill>
                <a:srgbClr val="FF0000"/>
              </a:solidFill>
              <a:latin typeface="Arial"/>
              <a:ea typeface="Arial"/>
              <a:cs typeface="Arial"/>
              <a:sym typeface="Arial"/>
            </a:endParaRPr>
          </a:p>
          <a:p>
            <a:pPr indent="0" lvl="0" marL="0" marR="0" rtl="0" algn="ctr">
              <a:spcBef>
                <a:spcPts val="0"/>
              </a:spcBef>
              <a:spcAft>
                <a:spcPts val="0"/>
              </a:spcAft>
              <a:buClr>
                <a:srgbClr val="FF0000"/>
              </a:buClr>
              <a:buSzPts val="1200"/>
              <a:buFont typeface="Arial"/>
              <a:buNone/>
            </a:pPr>
            <a:r>
              <a:rPr b="1" i="1" lang="en-US" sz="1200" u="sng">
                <a:solidFill>
                  <a:srgbClr val="FF0000"/>
                </a:solidFill>
                <a:latin typeface="Arial"/>
                <a:ea typeface="Arial"/>
                <a:cs typeface="Arial"/>
                <a:sym typeface="Arial"/>
              </a:rPr>
              <a:t>Biên soạn:</a:t>
            </a:r>
            <a:r>
              <a:rPr b="1" i="1" lang="en-US" sz="1200">
                <a:solidFill>
                  <a:srgbClr val="FF0000"/>
                </a:solidFill>
                <a:latin typeface="Arial"/>
                <a:ea typeface="Arial"/>
                <a:cs typeface="Arial"/>
                <a:sym typeface="Arial"/>
              </a:rPr>
              <a:t> Nguyễn Văn Sỹ</a:t>
            </a:r>
            <a:endParaRPr b="1" i="1" sz="1200">
              <a:solidFill>
                <a:srgbClr val="FF0000"/>
              </a:solidFill>
              <a:latin typeface="Arial"/>
              <a:ea typeface="Arial"/>
              <a:cs typeface="Arial"/>
              <a:sym typeface="Arial"/>
            </a:endParaRPr>
          </a:p>
        </p:txBody>
      </p:sp>
      <p:pic>
        <p:nvPicPr>
          <p:cNvPr descr="C:\Users\Admin\Desktop\tải xuống.png" id="143" name="Google Shape;143;p6"/>
          <p:cNvPicPr preferRelativeResize="0"/>
          <p:nvPr/>
        </p:nvPicPr>
        <p:blipFill rotWithShape="1">
          <a:blip r:embed="rId3">
            <a:alphaModFix/>
          </a:blip>
          <a:srcRect b="0" l="0" r="0" t="0"/>
          <a:stretch/>
        </p:blipFill>
        <p:spPr>
          <a:xfrm>
            <a:off x="23734" y="7937"/>
            <a:ext cx="3883433" cy="772054"/>
          </a:xfrm>
          <a:prstGeom prst="rect">
            <a:avLst/>
          </a:prstGeom>
          <a:noFill/>
          <a:ln>
            <a:noFill/>
          </a:ln>
        </p:spPr>
      </p:pic>
      <p:cxnSp>
        <p:nvCxnSpPr>
          <p:cNvPr id="144" name="Google Shape;144;p6"/>
          <p:cNvCxnSpPr/>
          <p:nvPr/>
        </p:nvCxnSpPr>
        <p:spPr>
          <a:xfrm>
            <a:off x="0" y="779991"/>
            <a:ext cx="9144000" cy="0"/>
          </a:xfrm>
          <a:prstGeom prst="straightConnector1">
            <a:avLst/>
          </a:prstGeom>
          <a:noFill/>
          <a:ln cap="flat" cmpd="sng" w="9525">
            <a:solidFill>
              <a:srgbClr val="4A7DBA"/>
            </a:solidFill>
            <a:prstDash val="dot"/>
            <a:round/>
            <a:headEnd len="sm" w="sm" type="none"/>
            <a:tailEnd len="sm" w="sm" type="none"/>
          </a:ln>
        </p:spPr>
      </p:cxnSp>
      <p:sp>
        <p:nvSpPr>
          <p:cNvPr id="145" name="Google Shape;145;p6"/>
          <p:cNvSpPr/>
          <p:nvPr/>
        </p:nvSpPr>
        <p:spPr>
          <a:xfrm>
            <a:off x="6800" y="800926"/>
            <a:ext cx="9137199" cy="5232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800">
                <a:solidFill>
                  <a:srgbClr val="FF0000"/>
                </a:solidFill>
                <a:latin typeface="Arial"/>
                <a:ea typeface="Arial"/>
                <a:cs typeface="Arial"/>
                <a:sym typeface="Arial"/>
              </a:rPr>
              <a:t>I. </a:t>
            </a:r>
            <a:r>
              <a:rPr b="1" lang="en-US" sz="2800">
                <a:solidFill>
                  <a:srgbClr val="FF0000"/>
                </a:solidFill>
                <a:latin typeface="Times New Roman"/>
                <a:ea typeface="Times New Roman"/>
                <a:cs typeface="Times New Roman"/>
                <a:sym typeface="Times New Roman"/>
              </a:rPr>
              <a:t>Object là gì ?</a:t>
            </a:r>
            <a:endParaRPr b="1" sz="2800">
              <a:solidFill>
                <a:srgbClr val="FF0000"/>
              </a:solidFill>
              <a:latin typeface="Times New Roman"/>
              <a:ea typeface="Times New Roman"/>
              <a:cs typeface="Times New Roman"/>
              <a:sym typeface="Times New Roman"/>
            </a:endParaRPr>
          </a:p>
        </p:txBody>
      </p:sp>
      <p:sp>
        <p:nvSpPr>
          <p:cNvPr id="146" name="Google Shape;146;p6"/>
          <p:cNvSpPr txBox="1"/>
          <p:nvPr/>
        </p:nvSpPr>
        <p:spPr>
          <a:xfrm>
            <a:off x="304800" y="1676400"/>
            <a:ext cx="8382000" cy="4953000"/>
          </a:xfrm>
          <a:prstGeom prst="rect">
            <a:avLst/>
          </a:prstGeom>
          <a:noFill/>
          <a:ln>
            <a:noFill/>
          </a:ln>
        </p:spPr>
        <p:txBody>
          <a:bodyPr anchorCtr="0" anchor="t" bIns="45700" lIns="91425" spcFirstLastPara="1" rIns="91425" wrap="square" tIns="45700">
            <a:normAutofit/>
          </a:bodyPr>
          <a:lstStyle/>
          <a:p>
            <a:pPr indent="0" lvl="0" marL="0" marR="0" rtl="0" algn="just">
              <a:spcBef>
                <a:spcPts val="0"/>
              </a:spcBef>
              <a:spcAft>
                <a:spcPts val="0"/>
              </a:spcAft>
              <a:buClr>
                <a:srgbClr val="888888"/>
              </a:buClr>
              <a:buSzPts val="2400"/>
              <a:buFont typeface="Arial"/>
              <a:buNone/>
            </a:pPr>
            <a:r>
              <a:t/>
            </a:r>
            <a:endParaRPr b="1" sz="2400">
              <a:solidFill>
                <a:srgbClr val="FF0000"/>
              </a:solidFill>
              <a:latin typeface="Times New Roman"/>
              <a:ea typeface="Times New Roman"/>
              <a:cs typeface="Times New Roman"/>
              <a:sym typeface="Times New Roman"/>
            </a:endParaRPr>
          </a:p>
          <a:p>
            <a:pPr indent="0" lvl="1" marL="457200" marR="0" rtl="0" algn="just">
              <a:spcBef>
                <a:spcPts val="560"/>
              </a:spcBef>
              <a:spcAft>
                <a:spcPts val="0"/>
              </a:spcAft>
              <a:buClr>
                <a:srgbClr val="888888"/>
              </a:buClr>
              <a:buSzPts val="2800"/>
              <a:buFont typeface="Arial"/>
              <a:buNone/>
            </a:pPr>
            <a:r>
              <a:t/>
            </a:r>
            <a:endParaRPr b="0" i="0" sz="2800" u="none" cap="none" strike="noStrike">
              <a:solidFill>
                <a:srgbClr val="888888"/>
              </a:solidFill>
              <a:latin typeface="Calibri"/>
              <a:ea typeface="Calibri"/>
              <a:cs typeface="Calibri"/>
              <a:sym typeface="Calibri"/>
            </a:endParaRPr>
          </a:p>
        </p:txBody>
      </p:sp>
      <p:sp>
        <p:nvSpPr>
          <p:cNvPr id="147" name="Google Shape;147;p6"/>
          <p:cNvSpPr/>
          <p:nvPr/>
        </p:nvSpPr>
        <p:spPr>
          <a:xfrm>
            <a:off x="1032099" y="1600200"/>
            <a:ext cx="7086600" cy="2971800"/>
          </a:xfrm>
          <a:prstGeom prst="ellipse">
            <a:avLst/>
          </a:prstGeom>
          <a:solidFill>
            <a:schemeClr val="accent6"/>
          </a:solidFill>
          <a:ln cap="flat" cmpd="sng" w="25400">
            <a:solidFill>
              <a:srgbClr val="B46D33"/>
            </a:solidFill>
            <a:prstDash val="solid"/>
            <a:round/>
            <a:headEnd len="sm" w="sm" type="none"/>
            <a:tailEnd len="sm" w="sm" type="none"/>
          </a:ln>
        </p:spPr>
        <p:txBody>
          <a:bodyPr anchorCtr="0" anchor="ctr" bIns="45700" lIns="91425" spcFirstLastPara="1" rIns="91425" wrap="square" tIns="45700">
            <a:noAutofit/>
          </a:bodyPr>
          <a:lstStyle/>
          <a:p>
            <a:pPr indent="0" lvl="0" marL="463550" marR="0" rtl="0" algn="just">
              <a:spcBef>
                <a:spcPts val="0"/>
              </a:spcBef>
              <a:spcAft>
                <a:spcPts val="0"/>
              </a:spcAft>
              <a:buNone/>
            </a:pPr>
            <a:r>
              <a:rPr lang="en-US" sz="1800">
                <a:solidFill>
                  <a:schemeClr val="dk1"/>
                </a:solidFill>
                <a:latin typeface="Calibri"/>
                <a:ea typeface="Calibri"/>
                <a:cs typeface="Calibri"/>
                <a:sym typeface="Calibri"/>
              </a:rPr>
              <a:t>Là một thực thể (Entity) mang tính vật lý cũng như mang tính logic.bao gồm các thuộc tính và phương thức</a:t>
            </a:r>
            <a:endParaRPr sz="1800">
              <a:solidFill>
                <a:schemeClr val="dk1"/>
              </a:solidFill>
              <a:latin typeface="Calibri"/>
              <a:ea typeface="Calibri"/>
              <a:cs typeface="Calibri"/>
              <a:sym typeface="Calibri"/>
            </a:endParaRPr>
          </a:p>
          <a:p>
            <a:pPr indent="0" lvl="0" marL="46355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463550" marR="0" rtl="0" algn="just">
              <a:spcBef>
                <a:spcPts val="0"/>
              </a:spcBef>
              <a:spcAft>
                <a:spcPts val="0"/>
              </a:spcAft>
              <a:buNone/>
            </a:pPr>
            <a:r>
              <a:rPr b="1" lang="en-US" sz="1800">
                <a:solidFill>
                  <a:schemeClr val="dk1"/>
                </a:solidFill>
                <a:latin typeface="Calibri"/>
                <a:ea typeface="Calibri"/>
                <a:cs typeface="Calibri"/>
                <a:sym typeface="Calibri"/>
              </a:rPr>
              <a:t>Thuộc tính:  </a:t>
            </a:r>
            <a:r>
              <a:rPr lang="en-US" sz="1800">
                <a:solidFill>
                  <a:schemeClr val="dk1"/>
                </a:solidFill>
                <a:latin typeface="Calibri"/>
                <a:ea typeface="Calibri"/>
                <a:cs typeface="Calibri"/>
                <a:sym typeface="Calibri"/>
              </a:rPr>
              <a:t>Là đặc điểm của đối tượng</a:t>
            </a:r>
            <a:endParaRPr sz="1800">
              <a:solidFill>
                <a:schemeClr val="dk1"/>
              </a:solidFill>
              <a:latin typeface="Calibri"/>
              <a:ea typeface="Calibri"/>
              <a:cs typeface="Calibri"/>
              <a:sym typeface="Calibri"/>
            </a:endParaRPr>
          </a:p>
          <a:p>
            <a:pPr indent="0" lvl="0" marL="46355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463550" marR="0" rtl="0" algn="just">
              <a:spcBef>
                <a:spcPts val="0"/>
              </a:spcBef>
              <a:spcAft>
                <a:spcPts val="0"/>
              </a:spcAft>
              <a:buNone/>
            </a:pPr>
            <a:r>
              <a:rPr b="1" lang="en-US" sz="1800">
                <a:solidFill>
                  <a:schemeClr val="dk1"/>
                </a:solidFill>
                <a:latin typeface="Calibri"/>
                <a:ea typeface="Calibri"/>
                <a:cs typeface="Calibri"/>
                <a:sym typeface="Calibri"/>
              </a:rPr>
              <a:t>Phương thức: </a:t>
            </a:r>
            <a:r>
              <a:rPr lang="en-US" sz="1800">
                <a:solidFill>
                  <a:schemeClr val="dk1"/>
                </a:solidFill>
                <a:latin typeface="Calibri"/>
                <a:ea typeface="Calibri"/>
                <a:cs typeface="Calibri"/>
                <a:sym typeface="Calibri"/>
              </a:rPr>
              <a:t>Là các hành vi của đối tượng đó.</a:t>
            </a:r>
            <a:endParaRPr b="1" sz="1800">
              <a:solidFill>
                <a:schemeClr val="dk1"/>
              </a:solidFill>
              <a:latin typeface="Calibri"/>
              <a:ea typeface="Calibri"/>
              <a:cs typeface="Calibri"/>
              <a:sym typeface="Calibri"/>
            </a:endParaRPr>
          </a:p>
        </p:txBody>
      </p:sp>
      <p:pic>
        <p:nvPicPr>
          <p:cNvPr descr="Image result for học sinh chibi" id="148" name="Google Shape;148;p6"/>
          <p:cNvPicPr preferRelativeResize="0"/>
          <p:nvPr/>
        </p:nvPicPr>
        <p:blipFill rotWithShape="1">
          <a:blip r:embed="rId4">
            <a:alphaModFix/>
          </a:blip>
          <a:srcRect b="0" l="0" r="0" t="0"/>
          <a:stretch/>
        </p:blipFill>
        <p:spPr>
          <a:xfrm>
            <a:off x="612775" y="4675088"/>
            <a:ext cx="1139825" cy="1780977"/>
          </a:xfrm>
          <a:prstGeom prst="rect">
            <a:avLst/>
          </a:prstGeom>
          <a:noFill/>
          <a:ln>
            <a:noFill/>
          </a:ln>
        </p:spPr>
      </p:pic>
      <p:pic>
        <p:nvPicPr>
          <p:cNvPr descr="Image result for con lợn" id="149" name="Google Shape;149;p6"/>
          <p:cNvPicPr preferRelativeResize="0"/>
          <p:nvPr/>
        </p:nvPicPr>
        <p:blipFill rotWithShape="1">
          <a:blip r:embed="rId5">
            <a:alphaModFix/>
          </a:blip>
          <a:srcRect b="0" l="0" r="0" t="0"/>
          <a:stretch/>
        </p:blipFill>
        <p:spPr>
          <a:xfrm>
            <a:off x="2362200" y="5050598"/>
            <a:ext cx="2279094" cy="1371600"/>
          </a:xfrm>
          <a:prstGeom prst="rect">
            <a:avLst/>
          </a:prstGeom>
          <a:noFill/>
          <a:ln>
            <a:noFill/>
          </a:ln>
        </p:spPr>
      </p:pic>
      <p:pic>
        <p:nvPicPr>
          <p:cNvPr descr="Image result for ô tô" id="150" name="Google Shape;150;p6"/>
          <p:cNvPicPr preferRelativeResize="0"/>
          <p:nvPr/>
        </p:nvPicPr>
        <p:blipFill rotWithShape="1">
          <a:blip r:embed="rId6">
            <a:alphaModFix/>
          </a:blip>
          <a:srcRect b="0" l="0" r="0" t="0"/>
          <a:stretch/>
        </p:blipFill>
        <p:spPr>
          <a:xfrm>
            <a:off x="4967749" y="5126798"/>
            <a:ext cx="1966451" cy="1219200"/>
          </a:xfrm>
          <a:prstGeom prst="rect">
            <a:avLst/>
          </a:prstGeom>
          <a:noFill/>
          <a:ln>
            <a:noFill/>
          </a:ln>
        </p:spPr>
      </p:pic>
      <p:pic>
        <p:nvPicPr>
          <p:cNvPr descr="Image result for Điện thoại" id="151" name="Google Shape;151;p6"/>
          <p:cNvPicPr preferRelativeResize="0"/>
          <p:nvPr/>
        </p:nvPicPr>
        <p:blipFill rotWithShape="1">
          <a:blip r:embed="rId7">
            <a:alphaModFix/>
          </a:blip>
          <a:srcRect b="0" l="0" r="0" t="0"/>
          <a:stretch/>
        </p:blipFill>
        <p:spPr>
          <a:xfrm>
            <a:off x="7318599" y="4821978"/>
            <a:ext cx="1600200" cy="1600200"/>
          </a:xfrm>
          <a:prstGeom prst="rect">
            <a:avLst/>
          </a:prstGeom>
          <a:noFill/>
          <a:ln>
            <a:noFill/>
          </a:ln>
        </p:spPr>
      </p:pic>
    </p:spTree>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7"/>
          <p:cNvSpPr txBox="1"/>
          <p:nvPr/>
        </p:nvSpPr>
        <p:spPr>
          <a:xfrm>
            <a:off x="4800600" y="17991"/>
            <a:ext cx="4267200" cy="762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KHÓA HỌC ASP.NET MVC</a:t>
            </a:r>
            <a:endParaRPr b="1" sz="2000">
              <a:solidFill>
                <a:srgbClr val="FF0000"/>
              </a:solidFill>
              <a:latin typeface="Arial"/>
              <a:ea typeface="Arial"/>
              <a:cs typeface="Arial"/>
              <a:sym typeface="Arial"/>
            </a:endParaRPr>
          </a:p>
          <a:p>
            <a:pPr indent="0" lvl="0" marL="0" marR="0" rtl="0" algn="ctr">
              <a:spcBef>
                <a:spcPts val="0"/>
              </a:spcBef>
              <a:spcAft>
                <a:spcPts val="0"/>
              </a:spcAft>
              <a:buClr>
                <a:srgbClr val="FF0000"/>
              </a:buClr>
              <a:buSzPts val="1200"/>
              <a:buFont typeface="Arial"/>
              <a:buNone/>
            </a:pPr>
            <a:r>
              <a:rPr b="1" i="1" lang="en-US" sz="1200" u="sng">
                <a:solidFill>
                  <a:srgbClr val="FF0000"/>
                </a:solidFill>
                <a:latin typeface="Arial"/>
                <a:ea typeface="Arial"/>
                <a:cs typeface="Arial"/>
                <a:sym typeface="Arial"/>
              </a:rPr>
              <a:t>Biên soạn:</a:t>
            </a:r>
            <a:r>
              <a:rPr b="1" i="1" lang="en-US" sz="1200">
                <a:solidFill>
                  <a:srgbClr val="FF0000"/>
                </a:solidFill>
                <a:latin typeface="Arial"/>
                <a:ea typeface="Arial"/>
                <a:cs typeface="Arial"/>
                <a:sym typeface="Arial"/>
              </a:rPr>
              <a:t> Nguyễn Văn Sỹ</a:t>
            </a:r>
            <a:endParaRPr b="1" i="1" sz="1200">
              <a:solidFill>
                <a:srgbClr val="FF0000"/>
              </a:solidFill>
              <a:latin typeface="Arial"/>
              <a:ea typeface="Arial"/>
              <a:cs typeface="Arial"/>
              <a:sym typeface="Arial"/>
            </a:endParaRPr>
          </a:p>
        </p:txBody>
      </p:sp>
      <p:pic>
        <p:nvPicPr>
          <p:cNvPr descr="C:\Users\Admin\Desktop\tải xuống.png" id="157" name="Google Shape;157;p7"/>
          <p:cNvPicPr preferRelativeResize="0"/>
          <p:nvPr/>
        </p:nvPicPr>
        <p:blipFill rotWithShape="1">
          <a:blip r:embed="rId3">
            <a:alphaModFix/>
          </a:blip>
          <a:srcRect b="0" l="0" r="0" t="0"/>
          <a:stretch/>
        </p:blipFill>
        <p:spPr>
          <a:xfrm>
            <a:off x="23734" y="7937"/>
            <a:ext cx="3883433" cy="772054"/>
          </a:xfrm>
          <a:prstGeom prst="rect">
            <a:avLst/>
          </a:prstGeom>
          <a:noFill/>
          <a:ln>
            <a:noFill/>
          </a:ln>
        </p:spPr>
      </p:pic>
      <p:cxnSp>
        <p:nvCxnSpPr>
          <p:cNvPr id="158" name="Google Shape;158;p7"/>
          <p:cNvCxnSpPr/>
          <p:nvPr/>
        </p:nvCxnSpPr>
        <p:spPr>
          <a:xfrm>
            <a:off x="0" y="779991"/>
            <a:ext cx="9144000" cy="0"/>
          </a:xfrm>
          <a:prstGeom prst="straightConnector1">
            <a:avLst/>
          </a:prstGeom>
          <a:noFill/>
          <a:ln cap="flat" cmpd="sng" w="9525">
            <a:solidFill>
              <a:srgbClr val="4A7DBA"/>
            </a:solidFill>
            <a:prstDash val="dot"/>
            <a:round/>
            <a:headEnd len="sm" w="sm" type="none"/>
            <a:tailEnd len="sm" w="sm" type="none"/>
          </a:ln>
        </p:spPr>
      </p:cxnSp>
      <p:sp>
        <p:nvSpPr>
          <p:cNvPr id="159" name="Google Shape;159;p7"/>
          <p:cNvSpPr/>
          <p:nvPr/>
        </p:nvSpPr>
        <p:spPr>
          <a:xfrm>
            <a:off x="6800" y="800926"/>
            <a:ext cx="9137199" cy="73866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800">
                <a:solidFill>
                  <a:srgbClr val="FF0000"/>
                </a:solidFill>
                <a:latin typeface="Arial"/>
                <a:ea typeface="Arial"/>
                <a:cs typeface="Arial"/>
                <a:sym typeface="Arial"/>
              </a:rPr>
              <a:t>I. Class là gì</a:t>
            </a:r>
            <a:endParaRPr b="1" sz="2800">
              <a:solidFill>
                <a:srgbClr val="FF0000"/>
              </a:solidFill>
              <a:latin typeface="Arial"/>
              <a:ea typeface="Arial"/>
              <a:cs typeface="Arial"/>
              <a:sym typeface="Arial"/>
            </a:endParaRPr>
          </a:p>
        </p:txBody>
      </p:sp>
      <p:sp>
        <p:nvSpPr>
          <p:cNvPr id="160" name="Google Shape;160;p7"/>
          <p:cNvSpPr txBox="1"/>
          <p:nvPr/>
        </p:nvSpPr>
        <p:spPr>
          <a:xfrm>
            <a:off x="304800" y="1539590"/>
            <a:ext cx="8382000" cy="5089810"/>
          </a:xfrm>
          <a:prstGeom prst="rect">
            <a:avLst/>
          </a:prstGeom>
          <a:noFill/>
          <a:ln>
            <a:noFill/>
          </a:ln>
        </p:spPr>
        <p:txBody>
          <a:bodyPr anchorCtr="0" anchor="t" bIns="45700" lIns="91425" spcFirstLastPara="1" rIns="91425" wrap="square" tIns="45700">
            <a:normAutofit/>
          </a:bodyPr>
          <a:lstStyle/>
          <a:p>
            <a:pPr indent="-342900" lvl="0" marL="342900" marR="0" rtl="0" algn="just">
              <a:spcBef>
                <a:spcPts val="0"/>
              </a:spcBef>
              <a:spcAft>
                <a:spcPts val="0"/>
              </a:spcAft>
              <a:buClr>
                <a:srgbClr val="000000"/>
              </a:buClr>
              <a:buSzPts val="2600"/>
              <a:buFont typeface="Arial"/>
              <a:buChar char="•"/>
            </a:pPr>
            <a:r>
              <a:rPr lang="en-US" sz="2600">
                <a:solidFill>
                  <a:srgbClr val="000000"/>
                </a:solidFill>
                <a:latin typeface="Times New Roman"/>
                <a:ea typeface="Times New Roman"/>
                <a:cs typeface="Times New Roman"/>
                <a:sym typeface="Times New Roman"/>
              </a:rPr>
              <a:t>What is Class ?</a:t>
            </a:r>
            <a:endParaRPr/>
          </a:p>
          <a:p>
            <a:pPr indent="-342900" lvl="1" marL="800100" marR="0" rtl="0" algn="just">
              <a:spcBef>
                <a:spcPts val="40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Là bản thiết kế (blueprint) hoặc có thể xem là khuôn mẫu (prototype) từ đó tạo ra các object (đối tượng), </a:t>
            </a:r>
            <a:endParaRPr b="0" i="0" sz="2000" u="none" cap="none" strike="noStrike">
              <a:solidFill>
                <a:srgbClr val="000000"/>
              </a:solidFill>
              <a:latin typeface="Times New Roman"/>
              <a:ea typeface="Times New Roman"/>
              <a:cs typeface="Times New Roman"/>
              <a:sym typeface="Times New Roman"/>
            </a:endParaRPr>
          </a:p>
          <a:p>
            <a:pPr indent="-342900" lvl="1" marL="800100" marR="0" rtl="0" algn="just">
              <a:spcBef>
                <a:spcPts val="40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Là tập hợp các object(đối tượng) có cùng phương thức và thuộc tính.</a:t>
            </a:r>
            <a:endParaRPr b="0" i="0" sz="2000" u="none" cap="none" strike="noStrike">
              <a:solidFill>
                <a:srgbClr val="000000"/>
              </a:solidFill>
              <a:latin typeface="Times New Roman"/>
              <a:ea typeface="Times New Roman"/>
              <a:cs typeface="Times New Roman"/>
              <a:sym typeface="Times New Roman"/>
            </a:endParaRPr>
          </a:p>
          <a:p>
            <a:pPr indent="-342900" lvl="1" marL="800100" marR="0" rtl="0" algn="just">
              <a:spcBef>
                <a:spcPts val="40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Bao gồm phương thức (method) và thuộc tính(attributes )</a:t>
            </a:r>
            <a:endParaRPr/>
          </a:p>
          <a:p>
            <a:pPr indent="-342900" lvl="1" marL="800100" marR="0" rtl="0" algn="just">
              <a:spcBef>
                <a:spcPts val="40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Là Reference type</a:t>
            </a:r>
            <a:endParaRPr/>
          </a:p>
          <a:p>
            <a:pPr indent="-342900" lvl="1" marL="800100" marR="0" rtl="0" algn="just">
              <a:spcBef>
                <a:spcPts val="40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Constructors() – Hàm khởi tạo ra object có tên cùng với tên của class</a:t>
            </a:r>
            <a:endParaRPr/>
          </a:p>
          <a:p>
            <a:pPr indent="-215900" lvl="1" marL="800100" marR="0" rtl="0" algn="just">
              <a:spcBef>
                <a:spcPts val="400"/>
              </a:spcBef>
              <a:spcAft>
                <a:spcPts val="0"/>
              </a:spcAft>
              <a:buClr>
                <a:srgbClr val="888888"/>
              </a:buClr>
              <a:buSzPts val="2000"/>
              <a:buFont typeface="Arial"/>
              <a:buNone/>
            </a:pPr>
            <a:r>
              <a:t/>
            </a:r>
            <a:endParaRPr b="1" i="0" sz="2000" u="none" cap="none" strike="noStrike">
              <a:solidFill>
                <a:srgbClr val="000000"/>
              </a:solidFill>
              <a:latin typeface="Times New Roman"/>
              <a:ea typeface="Times New Roman"/>
              <a:cs typeface="Times New Roman"/>
              <a:sym typeface="Times New Roman"/>
            </a:endParaRPr>
          </a:p>
        </p:txBody>
      </p:sp>
    </p:spTree>
  </p:cSld>
  <p:clrMapOvr>
    <a:masterClrMapping/>
  </p:clrMapOvr>
  <p:transition spd="slow">
    <p:push dir="r"/>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8"/>
          <p:cNvSpPr txBox="1"/>
          <p:nvPr/>
        </p:nvSpPr>
        <p:spPr>
          <a:xfrm>
            <a:off x="4800600" y="17991"/>
            <a:ext cx="4267200" cy="762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KHÓA HỌC ASP.NET MVC</a:t>
            </a:r>
            <a:endParaRPr b="1" sz="2000">
              <a:solidFill>
                <a:srgbClr val="FF0000"/>
              </a:solidFill>
              <a:latin typeface="Arial"/>
              <a:ea typeface="Arial"/>
              <a:cs typeface="Arial"/>
              <a:sym typeface="Arial"/>
            </a:endParaRPr>
          </a:p>
          <a:p>
            <a:pPr indent="0" lvl="0" marL="0" marR="0" rtl="0" algn="ctr">
              <a:spcBef>
                <a:spcPts val="0"/>
              </a:spcBef>
              <a:spcAft>
                <a:spcPts val="0"/>
              </a:spcAft>
              <a:buClr>
                <a:srgbClr val="FF0000"/>
              </a:buClr>
              <a:buSzPts val="1200"/>
              <a:buFont typeface="Arial"/>
              <a:buNone/>
            </a:pPr>
            <a:r>
              <a:rPr b="1" i="1" lang="en-US" sz="1200" u="sng">
                <a:solidFill>
                  <a:srgbClr val="FF0000"/>
                </a:solidFill>
                <a:latin typeface="Arial"/>
                <a:ea typeface="Arial"/>
                <a:cs typeface="Arial"/>
                <a:sym typeface="Arial"/>
              </a:rPr>
              <a:t>Biên soạn:</a:t>
            </a:r>
            <a:r>
              <a:rPr b="1" i="1" lang="en-US" sz="1200">
                <a:solidFill>
                  <a:srgbClr val="FF0000"/>
                </a:solidFill>
                <a:latin typeface="Arial"/>
                <a:ea typeface="Arial"/>
                <a:cs typeface="Arial"/>
                <a:sym typeface="Arial"/>
              </a:rPr>
              <a:t> Nguyễn Văn Sỹ</a:t>
            </a:r>
            <a:endParaRPr b="1" i="1" sz="1200">
              <a:solidFill>
                <a:srgbClr val="FF0000"/>
              </a:solidFill>
              <a:latin typeface="Arial"/>
              <a:ea typeface="Arial"/>
              <a:cs typeface="Arial"/>
              <a:sym typeface="Arial"/>
            </a:endParaRPr>
          </a:p>
        </p:txBody>
      </p:sp>
      <p:pic>
        <p:nvPicPr>
          <p:cNvPr descr="C:\Users\Admin\Desktop\tải xuống.png" id="166" name="Google Shape;166;p8"/>
          <p:cNvPicPr preferRelativeResize="0"/>
          <p:nvPr/>
        </p:nvPicPr>
        <p:blipFill rotWithShape="1">
          <a:blip r:embed="rId3">
            <a:alphaModFix/>
          </a:blip>
          <a:srcRect b="0" l="0" r="0" t="0"/>
          <a:stretch/>
        </p:blipFill>
        <p:spPr>
          <a:xfrm>
            <a:off x="23734" y="7937"/>
            <a:ext cx="3883433" cy="772054"/>
          </a:xfrm>
          <a:prstGeom prst="rect">
            <a:avLst/>
          </a:prstGeom>
          <a:noFill/>
          <a:ln>
            <a:noFill/>
          </a:ln>
        </p:spPr>
      </p:pic>
      <p:cxnSp>
        <p:nvCxnSpPr>
          <p:cNvPr id="167" name="Google Shape;167;p8"/>
          <p:cNvCxnSpPr/>
          <p:nvPr/>
        </p:nvCxnSpPr>
        <p:spPr>
          <a:xfrm>
            <a:off x="0" y="779991"/>
            <a:ext cx="9144000" cy="0"/>
          </a:xfrm>
          <a:prstGeom prst="straightConnector1">
            <a:avLst/>
          </a:prstGeom>
          <a:noFill/>
          <a:ln cap="flat" cmpd="sng" w="9525">
            <a:solidFill>
              <a:srgbClr val="4A7DBA"/>
            </a:solidFill>
            <a:prstDash val="dot"/>
            <a:round/>
            <a:headEnd len="sm" w="sm" type="none"/>
            <a:tailEnd len="sm" w="sm" type="none"/>
          </a:ln>
        </p:spPr>
      </p:cxnSp>
      <p:sp>
        <p:nvSpPr>
          <p:cNvPr id="168" name="Google Shape;168;p8"/>
          <p:cNvSpPr/>
          <p:nvPr/>
        </p:nvSpPr>
        <p:spPr>
          <a:xfrm>
            <a:off x="6800" y="800926"/>
            <a:ext cx="9137199" cy="65883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800">
                <a:solidFill>
                  <a:srgbClr val="FF0000"/>
                </a:solidFill>
                <a:latin typeface="Arial"/>
                <a:ea typeface="Arial"/>
                <a:cs typeface="Arial"/>
                <a:sym typeface="Arial"/>
              </a:rPr>
              <a:t>Class vs. Struct</a:t>
            </a:r>
            <a:endParaRPr b="1" sz="2800">
              <a:solidFill>
                <a:srgbClr val="FF0000"/>
              </a:solidFill>
              <a:latin typeface="Arial"/>
              <a:ea typeface="Arial"/>
              <a:cs typeface="Arial"/>
              <a:sym typeface="Arial"/>
            </a:endParaRPr>
          </a:p>
        </p:txBody>
      </p:sp>
      <p:sp>
        <p:nvSpPr>
          <p:cNvPr id="169" name="Google Shape;169;p8"/>
          <p:cNvSpPr txBox="1"/>
          <p:nvPr/>
        </p:nvSpPr>
        <p:spPr>
          <a:xfrm>
            <a:off x="304800" y="1676400"/>
            <a:ext cx="8382000" cy="4953000"/>
          </a:xfrm>
          <a:prstGeom prst="rect">
            <a:avLst/>
          </a:prstGeom>
          <a:noFill/>
          <a:ln>
            <a:noFill/>
          </a:ln>
        </p:spPr>
        <p:txBody>
          <a:bodyPr anchorCtr="0" anchor="t" bIns="45700" lIns="91425" spcFirstLastPara="1" rIns="91425" wrap="square" tIns="45700">
            <a:normAutofit/>
          </a:bodyPr>
          <a:lstStyle/>
          <a:p>
            <a:pPr indent="-342900" lvl="1" marL="800100" marR="0" rtl="0" algn="just">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Class và struct đều là một template của một object</a:t>
            </a:r>
            <a:endParaRPr/>
          </a:p>
          <a:p>
            <a:pPr indent="-342900" lvl="1" marL="800100" marR="0" rtl="0" algn="just">
              <a:spcBef>
                <a:spcPts val="40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Class là Reference type lưu trữ trên heap</a:t>
            </a:r>
            <a:endParaRPr/>
          </a:p>
          <a:p>
            <a:pPr indent="-342900" lvl="1" marL="800100" marR="0" rtl="0" algn="just">
              <a:spcBef>
                <a:spcPts val="40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Struct là value type lưu trữ trên stack</a:t>
            </a:r>
            <a:endParaRPr/>
          </a:p>
          <a:p>
            <a:pPr indent="-342900" lvl="1" marL="800100" marR="0" rtl="0" algn="just">
              <a:spcBef>
                <a:spcPts val="40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Struct không hỗ trợ tính kế thừa.</a:t>
            </a:r>
            <a:endParaRPr b="0" i="0" sz="2000" u="none" cap="none" strike="noStrike">
              <a:solidFill>
                <a:srgbClr val="000000"/>
              </a:solidFill>
              <a:latin typeface="Times New Roman"/>
              <a:ea typeface="Times New Roman"/>
              <a:cs typeface="Times New Roman"/>
              <a:sym typeface="Times New Roman"/>
            </a:endParaRPr>
          </a:p>
          <a:p>
            <a:pPr indent="-342900" lvl="1" marL="800100" marR="0" rtl="0" algn="just">
              <a:spcBef>
                <a:spcPts val="40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Struct không có constructor mặc định.</a:t>
            </a:r>
            <a:endParaRPr b="0" i="0" sz="2000" u="none" cap="none" strike="noStrike">
              <a:solidFill>
                <a:srgbClr val="000000"/>
              </a:solidFill>
              <a:latin typeface="Times New Roman"/>
              <a:ea typeface="Times New Roman"/>
              <a:cs typeface="Times New Roman"/>
              <a:sym typeface="Times New Roman"/>
            </a:endParaRPr>
          </a:p>
          <a:p>
            <a:pPr indent="0" lvl="1" marL="457200" marR="0" rtl="0" algn="just">
              <a:spcBef>
                <a:spcPts val="400"/>
              </a:spcBef>
              <a:spcAft>
                <a:spcPts val="0"/>
              </a:spcAft>
              <a:buClr>
                <a:srgbClr val="888888"/>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0" lvl="1" marL="457200" marR="0" rtl="0" algn="just">
              <a:spcBef>
                <a:spcPts val="400"/>
              </a:spcBef>
              <a:spcAft>
                <a:spcPts val="0"/>
              </a:spcAft>
              <a:buClr>
                <a:srgbClr val="000000"/>
              </a:buClr>
              <a:buSzPts val="2000"/>
              <a:buFont typeface="Arial"/>
              <a:buNone/>
            </a:pPr>
            <a:r>
              <a:rPr b="1" i="1" lang="en-US" sz="2000" u="none" cap="none" strike="noStrike">
                <a:solidFill>
                  <a:srgbClr val="000000"/>
                </a:solidFill>
                <a:latin typeface="Arial"/>
                <a:ea typeface="Arial"/>
                <a:cs typeface="Arial"/>
                <a:sym typeface="Arial"/>
              </a:rPr>
              <a:t>		</a:t>
            </a:r>
            <a:endParaRPr/>
          </a:p>
        </p:txBody>
      </p:sp>
      <p:pic>
        <p:nvPicPr>
          <p:cNvPr id="170" name="Google Shape;170;p8"/>
          <p:cNvPicPr preferRelativeResize="0"/>
          <p:nvPr/>
        </p:nvPicPr>
        <p:blipFill rotWithShape="1">
          <a:blip r:embed="rId4">
            <a:alphaModFix/>
          </a:blip>
          <a:srcRect b="0" l="0" r="0" t="0"/>
          <a:stretch/>
        </p:blipFill>
        <p:spPr>
          <a:xfrm>
            <a:off x="937260" y="3581400"/>
            <a:ext cx="6930188" cy="2743200"/>
          </a:xfrm>
          <a:prstGeom prst="rect">
            <a:avLst/>
          </a:prstGeom>
          <a:noFill/>
          <a:ln>
            <a:noFill/>
          </a:ln>
        </p:spPr>
      </p:pic>
    </p:spTree>
  </p:cSld>
  <p:clrMapOvr>
    <a:masterClrMapping/>
  </p:clrMapOvr>
  <p:transition spd="slow">
    <p:push dir="r"/>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9"/>
          <p:cNvSpPr txBox="1"/>
          <p:nvPr/>
        </p:nvSpPr>
        <p:spPr>
          <a:xfrm>
            <a:off x="4800600" y="17991"/>
            <a:ext cx="4267200" cy="762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KHÓA HỌC ASP.NET MVC</a:t>
            </a:r>
            <a:endParaRPr b="1" sz="2000">
              <a:solidFill>
                <a:srgbClr val="FF0000"/>
              </a:solidFill>
              <a:latin typeface="Arial"/>
              <a:ea typeface="Arial"/>
              <a:cs typeface="Arial"/>
              <a:sym typeface="Arial"/>
            </a:endParaRPr>
          </a:p>
          <a:p>
            <a:pPr indent="0" lvl="0" marL="0" marR="0" rtl="0" algn="ctr">
              <a:spcBef>
                <a:spcPts val="0"/>
              </a:spcBef>
              <a:spcAft>
                <a:spcPts val="0"/>
              </a:spcAft>
              <a:buClr>
                <a:srgbClr val="FF0000"/>
              </a:buClr>
              <a:buSzPts val="1200"/>
              <a:buFont typeface="Arial"/>
              <a:buNone/>
            </a:pPr>
            <a:r>
              <a:rPr b="1" i="1" lang="en-US" sz="1200" u="sng">
                <a:solidFill>
                  <a:srgbClr val="FF0000"/>
                </a:solidFill>
                <a:latin typeface="Arial"/>
                <a:ea typeface="Arial"/>
                <a:cs typeface="Arial"/>
                <a:sym typeface="Arial"/>
              </a:rPr>
              <a:t>Biên soạn:</a:t>
            </a:r>
            <a:r>
              <a:rPr b="1" i="1" lang="en-US" sz="1200">
                <a:solidFill>
                  <a:srgbClr val="FF0000"/>
                </a:solidFill>
                <a:latin typeface="Arial"/>
                <a:ea typeface="Arial"/>
                <a:cs typeface="Arial"/>
                <a:sym typeface="Arial"/>
              </a:rPr>
              <a:t> Nguyễn Văn Sỹ</a:t>
            </a:r>
            <a:endParaRPr b="1" i="1" sz="1200">
              <a:solidFill>
                <a:srgbClr val="FF0000"/>
              </a:solidFill>
              <a:latin typeface="Arial"/>
              <a:ea typeface="Arial"/>
              <a:cs typeface="Arial"/>
              <a:sym typeface="Arial"/>
            </a:endParaRPr>
          </a:p>
        </p:txBody>
      </p:sp>
      <p:pic>
        <p:nvPicPr>
          <p:cNvPr descr="C:\Users\Admin\Desktop\tải xuống.png" id="176" name="Google Shape;176;p9"/>
          <p:cNvPicPr preferRelativeResize="0"/>
          <p:nvPr/>
        </p:nvPicPr>
        <p:blipFill rotWithShape="1">
          <a:blip r:embed="rId3">
            <a:alphaModFix/>
          </a:blip>
          <a:srcRect b="0" l="0" r="0" t="0"/>
          <a:stretch/>
        </p:blipFill>
        <p:spPr>
          <a:xfrm>
            <a:off x="23734" y="7937"/>
            <a:ext cx="3883433" cy="772054"/>
          </a:xfrm>
          <a:prstGeom prst="rect">
            <a:avLst/>
          </a:prstGeom>
          <a:noFill/>
          <a:ln>
            <a:noFill/>
          </a:ln>
        </p:spPr>
      </p:pic>
      <p:cxnSp>
        <p:nvCxnSpPr>
          <p:cNvPr id="177" name="Google Shape;177;p9"/>
          <p:cNvCxnSpPr/>
          <p:nvPr/>
        </p:nvCxnSpPr>
        <p:spPr>
          <a:xfrm>
            <a:off x="0" y="779991"/>
            <a:ext cx="9144000" cy="0"/>
          </a:xfrm>
          <a:prstGeom prst="straightConnector1">
            <a:avLst/>
          </a:prstGeom>
          <a:noFill/>
          <a:ln cap="flat" cmpd="sng" w="9525">
            <a:solidFill>
              <a:srgbClr val="4A7DBA"/>
            </a:solidFill>
            <a:prstDash val="dot"/>
            <a:round/>
            <a:headEnd len="sm" w="sm" type="none"/>
            <a:tailEnd len="sm" w="sm" type="none"/>
          </a:ln>
        </p:spPr>
      </p:cxnSp>
      <p:sp>
        <p:nvSpPr>
          <p:cNvPr id="178" name="Google Shape;178;p9"/>
          <p:cNvSpPr/>
          <p:nvPr/>
        </p:nvSpPr>
        <p:spPr>
          <a:xfrm>
            <a:off x="6800" y="800926"/>
            <a:ext cx="9137199" cy="73866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800">
                <a:solidFill>
                  <a:srgbClr val="FF0000"/>
                </a:solidFill>
                <a:latin typeface="Arial"/>
                <a:ea typeface="Arial"/>
                <a:cs typeface="Arial"/>
                <a:sym typeface="Arial"/>
              </a:rPr>
              <a:t>I. Instance ?</a:t>
            </a:r>
            <a:endParaRPr/>
          </a:p>
        </p:txBody>
      </p:sp>
      <p:sp>
        <p:nvSpPr>
          <p:cNvPr id="179" name="Google Shape;179;p9"/>
          <p:cNvSpPr txBox="1"/>
          <p:nvPr/>
        </p:nvSpPr>
        <p:spPr>
          <a:xfrm>
            <a:off x="304800" y="1676400"/>
            <a:ext cx="8382000" cy="4953000"/>
          </a:xfrm>
          <a:prstGeom prst="rect">
            <a:avLst/>
          </a:prstGeom>
          <a:noFill/>
          <a:ln>
            <a:noFill/>
          </a:ln>
        </p:spPr>
        <p:txBody>
          <a:bodyPr anchorCtr="0" anchor="t" bIns="45700" lIns="91425" spcFirstLastPara="1" rIns="91425" wrap="square" tIns="45700">
            <a:normAutofit/>
          </a:bodyPr>
          <a:lstStyle/>
          <a:p>
            <a:pPr indent="0" lvl="1" marL="457200" marR="0" rtl="0" algn="l">
              <a:spcBef>
                <a:spcPts val="0"/>
              </a:spcBef>
              <a:spcAft>
                <a:spcPts val="0"/>
              </a:spcAft>
              <a:buClr>
                <a:srgbClr val="888888"/>
              </a:buClr>
              <a:buSzPts val="2800"/>
              <a:buFont typeface="Arial"/>
              <a:buNone/>
            </a:pPr>
            <a:r>
              <a:t/>
            </a:r>
            <a:endParaRPr b="1" i="0" sz="2800" u="none" cap="none" strike="noStrike">
              <a:solidFill>
                <a:srgbClr val="FF0000"/>
              </a:solidFill>
              <a:latin typeface="Arial"/>
              <a:ea typeface="Arial"/>
              <a:cs typeface="Arial"/>
              <a:sym typeface="Arial"/>
            </a:endParaRPr>
          </a:p>
          <a:p>
            <a:pPr indent="0" lvl="0" marL="0" marR="0" rtl="0" algn="ctr">
              <a:spcBef>
                <a:spcPts val="640"/>
              </a:spcBef>
              <a:spcAft>
                <a:spcPts val="0"/>
              </a:spcAft>
              <a:buClr>
                <a:srgbClr val="888888"/>
              </a:buClr>
              <a:buSzPts val="3200"/>
              <a:buFont typeface="Arial"/>
              <a:buNone/>
            </a:pPr>
            <a:r>
              <a:t/>
            </a:r>
            <a:endParaRPr sz="3200">
              <a:solidFill>
                <a:srgbClr val="888888"/>
              </a:solidFill>
              <a:latin typeface="Calibri"/>
              <a:ea typeface="Calibri"/>
              <a:cs typeface="Calibri"/>
              <a:sym typeface="Calibri"/>
            </a:endParaRPr>
          </a:p>
        </p:txBody>
      </p:sp>
      <p:sp>
        <p:nvSpPr>
          <p:cNvPr id="180" name="Google Shape;180;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b="1" lang="en-US" sz="2000"/>
              <a:t>Instance</a:t>
            </a:r>
            <a:r>
              <a:rPr lang="en-US" sz="2000"/>
              <a:t> được hiểu là </a:t>
            </a:r>
            <a:r>
              <a:rPr b="1" lang="en-US" sz="2000"/>
              <a:t>thể hiện</a:t>
            </a:r>
            <a:r>
              <a:rPr lang="en-US" sz="2000"/>
              <a:t> của lớp đối tượng, nó được khai báo thông qua từ khoá new lúc này nó có giá trị thuộc tính cụ thể.</a:t>
            </a:r>
            <a:endParaRPr sz="2000"/>
          </a:p>
          <a:p>
            <a:pPr indent="-342900" lvl="0" marL="342900" rtl="0" algn="l">
              <a:spcBef>
                <a:spcPts val="400"/>
              </a:spcBef>
              <a:spcAft>
                <a:spcPts val="0"/>
              </a:spcAft>
              <a:buClr>
                <a:schemeClr val="dk1"/>
              </a:buClr>
              <a:buSzPts val="2000"/>
              <a:buChar char="•"/>
            </a:pPr>
            <a:r>
              <a:rPr lang="en-US" sz="2000"/>
              <a:t>//Tạo instance husky từ object Dog </a:t>
            </a:r>
            <a:endParaRPr sz="2000"/>
          </a:p>
          <a:p>
            <a:pPr indent="-342900" lvl="0" marL="342900" rtl="0" algn="l">
              <a:spcBef>
                <a:spcPts val="640"/>
              </a:spcBef>
              <a:spcAft>
                <a:spcPts val="0"/>
              </a:spcAft>
              <a:buClr>
                <a:schemeClr val="dk1"/>
              </a:buClr>
              <a:buSzPts val="2000"/>
              <a:buChar char="•"/>
            </a:pPr>
            <a:r>
              <a:rPr lang="en-US" sz="2000"/>
              <a:t>Dog </a:t>
            </a:r>
            <a:r>
              <a:rPr lang="en-US"/>
              <a:t>husky</a:t>
            </a:r>
            <a:r>
              <a:rPr lang="en-US" sz="2000"/>
              <a:t> = new Dog()</a:t>
            </a:r>
            <a:endParaRPr sz="2000">
              <a:latin typeface="Times New Roman"/>
              <a:ea typeface="Times New Roman"/>
              <a:cs typeface="Times New Roman"/>
              <a:sym typeface="Times New Roman"/>
            </a:endParaRPr>
          </a:p>
        </p:txBody>
      </p:sp>
    </p:spTree>
  </p:cSld>
  <p:clrMapOvr>
    <a:masterClrMapping/>
  </p:clrMapOvr>
  <p:transition spd="slow">
    <p:push dir="r"/>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2017-04-12T14:41:05Z</dcterms:created>
  <dc:creator>Admin</dc:creator>
</cp:coreProperties>
</file>