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Oi"/>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4" roundtripDataSignature="AMtx7mj5QLzGaAfoHgjfujkGsD99jXfD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Oi-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2"/>
          <p:cNvSpPr/>
          <p:nvPr>
            <p:ph idx="2" type="pic"/>
          </p:nvPr>
        </p:nvSpPr>
        <p:spPr>
          <a:xfrm>
            <a:off x="5183188" y="987425"/>
            <a:ext cx="6172200" cy="4873625"/>
          </a:xfrm>
          <a:prstGeom prst="rect">
            <a:avLst/>
          </a:prstGeom>
          <a:noFill/>
          <a:ln>
            <a:noFill/>
          </a:ln>
        </p:spPr>
      </p:sp>
      <p:sp>
        <p:nvSpPr>
          <p:cNvPr id="42" name="Google Shape;42;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vi-VN" sz="2400" u="none" cap="none" strike="noStrike">
                <a:solidFill>
                  <a:srgbClr val="D7D7D7"/>
                </a:solidFill>
                <a:latin typeface="Oi"/>
                <a:ea typeface="Oi"/>
                <a:cs typeface="Oi"/>
                <a:sym typeface="Oi"/>
              </a:rPr>
              <a:t>www.9slide.vn</a:t>
            </a:r>
            <a:endParaRPr/>
          </a:p>
        </p:txBody>
      </p:sp>
      <p:sp>
        <p:nvSpPr>
          <p:cNvPr id="11" name="Google Shape;1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13" name="Google Shape;1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i"/>
                <a:ea typeface="Oi"/>
                <a:cs typeface="Oi"/>
                <a:sym typeface="Oi"/>
              </a:defRPr>
            </a:lvl1pPr>
            <a:lvl2pPr lvl="1" marR="0" rtl="0" algn="l">
              <a:spcBef>
                <a:spcPts val="0"/>
              </a:spcBef>
              <a:spcAft>
                <a:spcPts val="0"/>
              </a:spcAft>
              <a:buSzPts val="1400"/>
              <a:buNone/>
              <a:defRPr b="0" i="0" sz="1800" u="none" cap="none" strike="noStrike">
                <a:solidFill>
                  <a:schemeClr val="dk1"/>
                </a:solidFill>
                <a:latin typeface="Oi"/>
                <a:ea typeface="Oi"/>
                <a:cs typeface="Oi"/>
                <a:sym typeface="Oi"/>
              </a:defRPr>
            </a:lvl2pPr>
            <a:lvl3pPr lvl="2" marR="0" rtl="0" algn="l">
              <a:spcBef>
                <a:spcPts val="0"/>
              </a:spcBef>
              <a:spcAft>
                <a:spcPts val="0"/>
              </a:spcAft>
              <a:buSzPts val="1400"/>
              <a:buNone/>
              <a:defRPr b="0" i="0" sz="1800" u="none" cap="none" strike="noStrike">
                <a:solidFill>
                  <a:schemeClr val="dk1"/>
                </a:solidFill>
                <a:latin typeface="Oi"/>
                <a:ea typeface="Oi"/>
                <a:cs typeface="Oi"/>
                <a:sym typeface="Oi"/>
              </a:defRPr>
            </a:lvl3pPr>
            <a:lvl4pPr lvl="3" marR="0" rtl="0" algn="l">
              <a:spcBef>
                <a:spcPts val="0"/>
              </a:spcBef>
              <a:spcAft>
                <a:spcPts val="0"/>
              </a:spcAft>
              <a:buSzPts val="1400"/>
              <a:buNone/>
              <a:defRPr b="0" i="0" sz="1800" u="none" cap="none" strike="noStrike">
                <a:solidFill>
                  <a:schemeClr val="dk1"/>
                </a:solidFill>
                <a:latin typeface="Oi"/>
                <a:ea typeface="Oi"/>
                <a:cs typeface="Oi"/>
                <a:sym typeface="Oi"/>
              </a:defRPr>
            </a:lvl4pPr>
            <a:lvl5pPr lvl="4" marR="0" rtl="0" algn="l">
              <a:spcBef>
                <a:spcPts val="0"/>
              </a:spcBef>
              <a:spcAft>
                <a:spcPts val="0"/>
              </a:spcAft>
              <a:buSzPts val="1400"/>
              <a:buNone/>
              <a:defRPr b="0" i="0" sz="1800" u="none" cap="none" strike="noStrike">
                <a:solidFill>
                  <a:schemeClr val="dk1"/>
                </a:solidFill>
                <a:latin typeface="Oi"/>
                <a:ea typeface="Oi"/>
                <a:cs typeface="Oi"/>
                <a:sym typeface="Oi"/>
              </a:defRPr>
            </a:lvl5pPr>
            <a:lvl6pPr lvl="5" marR="0" rtl="0" algn="l">
              <a:spcBef>
                <a:spcPts val="0"/>
              </a:spcBef>
              <a:spcAft>
                <a:spcPts val="0"/>
              </a:spcAft>
              <a:buSzPts val="1400"/>
              <a:buNone/>
              <a:defRPr b="0" i="0" sz="1800" u="none" cap="none" strike="noStrike">
                <a:solidFill>
                  <a:schemeClr val="dk1"/>
                </a:solidFill>
                <a:latin typeface="Oi"/>
                <a:ea typeface="Oi"/>
                <a:cs typeface="Oi"/>
                <a:sym typeface="Oi"/>
              </a:defRPr>
            </a:lvl6pPr>
            <a:lvl7pPr lvl="6" marR="0" rtl="0" algn="l">
              <a:spcBef>
                <a:spcPts val="0"/>
              </a:spcBef>
              <a:spcAft>
                <a:spcPts val="0"/>
              </a:spcAft>
              <a:buSzPts val="1400"/>
              <a:buNone/>
              <a:defRPr b="0" i="0" sz="1800" u="none" cap="none" strike="noStrike">
                <a:solidFill>
                  <a:schemeClr val="dk1"/>
                </a:solidFill>
                <a:latin typeface="Oi"/>
                <a:ea typeface="Oi"/>
                <a:cs typeface="Oi"/>
                <a:sym typeface="Oi"/>
              </a:defRPr>
            </a:lvl7pPr>
            <a:lvl8pPr lvl="7" marR="0" rtl="0" algn="l">
              <a:spcBef>
                <a:spcPts val="0"/>
              </a:spcBef>
              <a:spcAft>
                <a:spcPts val="0"/>
              </a:spcAft>
              <a:buSzPts val="1400"/>
              <a:buNone/>
              <a:defRPr b="0" i="0" sz="1800" u="none" cap="none" strike="noStrike">
                <a:solidFill>
                  <a:schemeClr val="dk1"/>
                </a:solidFill>
                <a:latin typeface="Oi"/>
                <a:ea typeface="Oi"/>
                <a:cs typeface="Oi"/>
                <a:sym typeface="Oi"/>
              </a:defRPr>
            </a:lvl8pPr>
            <a:lvl9pPr lvl="8" marR="0" rtl="0" algn="l">
              <a:spcBef>
                <a:spcPts val="0"/>
              </a:spcBef>
              <a:spcAft>
                <a:spcPts val="0"/>
              </a:spcAft>
              <a:buSzPts val="1400"/>
              <a:buNone/>
              <a:defRPr b="0" i="0" sz="1800" u="none" cap="none" strike="noStrike">
                <a:solidFill>
                  <a:schemeClr val="dk1"/>
                </a:solidFill>
                <a:latin typeface="Oi"/>
                <a:ea typeface="Oi"/>
                <a:cs typeface="Oi"/>
                <a:sym typeface="Oi"/>
              </a:defRPr>
            </a:lvl9pPr>
          </a:lstStyle>
          <a:p/>
        </p:txBody>
      </p:sp>
      <p:sp>
        <p:nvSpPr>
          <p:cNvPr id="14" name="Google Shape;1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i"/>
                <a:ea typeface="Oi"/>
                <a:cs typeface="Oi"/>
                <a:sym typeface="Oi"/>
              </a:defRPr>
            </a:lvl1pPr>
            <a:lvl2pPr lvl="1" marR="0" rtl="0" algn="l">
              <a:spcBef>
                <a:spcPts val="0"/>
              </a:spcBef>
              <a:spcAft>
                <a:spcPts val="0"/>
              </a:spcAft>
              <a:buSzPts val="1400"/>
              <a:buNone/>
              <a:defRPr b="0" i="0" sz="1800" u="none" cap="none" strike="noStrike">
                <a:solidFill>
                  <a:schemeClr val="dk1"/>
                </a:solidFill>
                <a:latin typeface="Oi"/>
                <a:ea typeface="Oi"/>
                <a:cs typeface="Oi"/>
                <a:sym typeface="Oi"/>
              </a:defRPr>
            </a:lvl2pPr>
            <a:lvl3pPr lvl="2" marR="0" rtl="0" algn="l">
              <a:spcBef>
                <a:spcPts val="0"/>
              </a:spcBef>
              <a:spcAft>
                <a:spcPts val="0"/>
              </a:spcAft>
              <a:buSzPts val="1400"/>
              <a:buNone/>
              <a:defRPr b="0" i="0" sz="1800" u="none" cap="none" strike="noStrike">
                <a:solidFill>
                  <a:schemeClr val="dk1"/>
                </a:solidFill>
                <a:latin typeface="Oi"/>
                <a:ea typeface="Oi"/>
                <a:cs typeface="Oi"/>
                <a:sym typeface="Oi"/>
              </a:defRPr>
            </a:lvl3pPr>
            <a:lvl4pPr lvl="3" marR="0" rtl="0" algn="l">
              <a:spcBef>
                <a:spcPts val="0"/>
              </a:spcBef>
              <a:spcAft>
                <a:spcPts val="0"/>
              </a:spcAft>
              <a:buSzPts val="1400"/>
              <a:buNone/>
              <a:defRPr b="0" i="0" sz="1800" u="none" cap="none" strike="noStrike">
                <a:solidFill>
                  <a:schemeClr val="dk1"/>
                </a:solidFill>
                <a:latin typeface="Oi"/>
                <a:ea typeface="Oi"/>
                <a:cs typeface="Oi"/>
                <a:sym typeface="Oi"/>
              </a:defRPr>
            </a:lvl4pPr>
            <a:lvl5pPr lvl="4" marR="0" rtl="0" algn="l">
              <a:spcBef>
                <a:spcPts val="0"/>
              </a:spcBef>
              <a:spcAft>
                <a:spcPts val="0"/>
              </a:spcAft>
              <a:buSzPts val="1400"/>
              <a:buNone/>
              <a:defRPr b="0" i="0" sz="1800" u="none" cap="none" strike="noStrike">
                <a:solidFill>
                  <a:schemeClr val="dk1"/>
                </a:solidFill>
                <a:latin typeface="Oi"/>
                <a:ea typeface="Oi"/>
                <a:cs typeface="Oi"/>
                <a:sym typeface="Oi"/>
              </a:defRPr>
            </a:lvl5pPr>
            <a:lvl6pPr lvl="5" marR="0" rtl="0" algn="l">
              <a:spcBef>
                <a:spcPts val="0"/>
              </a:spcBef>
              <a:spcAft>
                <a:spcPts val="0"/>
              </a:spcAft>
              <a:buSzPts val="1400"/>
              <a:buNone/>
              <a:defRPr b="0" i="0" sz="1800" u="none" cap="none" strike="noStrike">
                <a:solidFill>
                  <a:schemeClr val="dk1"/>
                </a:solidFill>
                <a:latin typeface="Oi"/>
                <a:ea typeface="Oi"/>
                <a:cs typeface="Oi"/>
                <a:sym typeface="Oi"/>
              </a:defRPr>
            </a:lvl6pPr>
            <a:lvl7pPr lvl="6" marR="0" rtl="0" algn="l">
              <a:spcBef>
                <a:spcPts val="0"/>
              </a:spcBef>
              <a:spcAft>
                <a:spcPts val="0"/>
              </a:spcAft>
              <a:buSzPts val="1400"/>
              <a:buNone/>
              <a:defRPr b="0" i="0" sz="1800" u="none" cap="none" strike="noStrike">
                <a:solidFill>
                  <a:schemeClr val="dk1"/>
                </a:solidFill>
                <a:latin typeface="Oi"/>
                <a:ea typeface="Oi"/>
                <a:cs typeface="Oi"/>
                <a:sym typeface="Oi"/>
              </a:defRPr>
            </a:lvl7pPr>
            <a:lvl8pPr lvl="7" marR="0" rtl="0" algn="l">
              <a:spcBef>
                <a:spcPts val="0"/>
              </a:spcBef>
              <a:spcAft>
                <a:spcPts val="0"/>
              </a:spcAft>
              <a:buSzPts val="1400"/>
              <a:buNone/>
              <a:defRPr b="0" i="0" sz="1800" u="none" cap="none" strike="noStrike">
                <a:solidFill>
                  <a:schemeClr val="dk1"/>
                </a:solidFill>
                <a:latin typeface="Oi"/>
                <a:ea typeface="Oi"/>
                <a:cs typeface="Oi"/>
                <a:sym typeface="Oi"/>
              </a:defRPr>
            </a:lvl8pPr>
            <a:lvl9pPr lvl="8" marR="0" rtl="0" algn="l">
              <a:spcBef>
                <a:spcPts val="0"/>
              </a:spcBef>
              <a:spcAft>
                <a:spcPts val="0"/>
              </a:spcAft>
              <a:buSzPts val="1400"/>
              <a:buNone/>
              <a:defRPr b="0" i="0" sz="1800" u="none" cap="none" strike="noStrike">
                <a:solidFill>
                  <a:schemeClr val="dk1"/>
                </a:solidFill>
                <a:latin typeface="Oi"/>
                <a:ea typeface="Oi"/>
                <a:cs typeface="Oi"/>
                <a:sym typeface="Oi"/>
              </a:defRPr>
            </a:lvl9pPr>
          </a:lstStyle>
          <a:p/>
        </p:txBody>
      </p:sp>
      <p:sp>
        <p:nvSpPr>
          <p:cNvPr id="15" name="Google Shape;1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i"/>
                <a:ea typeface="Oi"/>
                <a:cs typeface="Oi"/>
                <a:sym typeface="Oi"/>
              </a:defRPr>
            </a:lvl1pPr>
            <a:lvl2pPr indent="0" lvl="1" marL="0" marR="0" rtl="0" algn="r">
              <a:spcBef>
                <a:spcPts val="0"/>
              </a:spcBef>
              <a:buNone/>
              <a:defRPr b="0" i="0" sz="1200" u="none" cap="none" strike="noStrike">
                <a:solidFill>
                  <a:srgbClr val="888888"/>
                </a:solidFill>
                <a:latin typeface="Oi"/>
                <a:ea typeface="Oi"/>
                <a:cs typeface="Oi"/>
                <a:sym typeface="Oi"/>
              </a:defRPr>
            </a:lvl2pPr>
            <a:lvl3pPr indent="0" lvl="2" marL="0" marR="0" rtl="0" algn="r">
              <a:spcBef>
                <a:spcPts val="0"/>
              </a:spcBef>
              <a:buNone/>
              <a:defRPr b="0" i="0" sz="1200" u="none" cap="none" strike="noStrike">
                <a:solidFill>
                  <a:srgbClr val="888888"/>
                </a:solidFill>
                <a:latin typeface="Oi"/>
                <a:ea typeface="Oi"/>
                <a:cs typeface="Oi"/>
                <a:sym typeface="Oi"/>
              </a:defRPr>
            </a:lvl3pPr>
            <a:lvl4pPr indent="0" lvl="3" marL="0" marR="0" rtl="0" algn="r">
              <a:spcBef>
                <a:spcPts val="0"/>
              </a:spcBef>
              <a:buNone/>
              <a:defRPr b="0" i="0" sz="1200" u="none" cap="none" strike="noStrike">
                <a:solidFill>
                  <a:srgbClr val="888888"/>
                </a:solidFill>
                <a:latin typeface="Oi"/>
                <a:ea typeface="Oi"/>
                <a:cs typeface="Oi"/>
                <a:sym typeface="Oi"/>
              </a:defRPr>
            </a:lvl4pPr>
            <a:lvl5pPr indent="0" lvl="4" marL="0" marR="0" rtl="0" algn="r">
              <a:spcBef>
                <a:spcPts val="0"/>
              </a:spcBef>
              <a:buNone/>
              <a:defRPr b="0" i="0" sz="1200" u="none" cap="none" strike="noStrike">
                <a:solidFill>
                  <a:srgbClr val="888888"/>
                </a:solidFill>
                <a:latin typeface="Oi"/>
                <a:ea typeface="Oi"/>
                <a:cs typeface="Oi"/>
                <a:sym typeface="Oi"/>
              </a:defRPr>
            </a:lvl5pPr>
            <a:lvl6pPr indent="0" lvl="5" marL="0" marR="0" rtl="0" algn="r">
              <a:spcBef>
                <a:spcPts val="0"/>
              </a:spcBef>
              <a:buNone/>
              <a:defRPr b="0" i="0" sz="1200" u="none" cap="none" strike="noStrike">
                <a:solidFill>
                  <a:srgbClr val="888888"/>
                </a:solidFill>
                <a:latin typeface="Oi"/>
                <a:ea typeface="Oi"/>
                <a:cs typeface="Oi"/>
                <a:sym typeface="Oi"/>
              </a:defRPr>
            </a:lvl6pPr>
            <a:lvl7pPr indent="0" lvl="6" marL="0" marR="0" rtl="0" algn="r">
              <a:spcBef>
                <a:spcPts val="0"/>
              </a:spcBef>
              <a:buNone/>
              <a:defRPr b="0" i="0" sz="1200" u="none" cap="none" strike="noStrike">
                <a:solidFill>
                  <a:srgbClr val="888888"/>
                </a:solidFill>
                <a:latin typeface="Oi"/>
                <a:ea typeface="Oi"/>
                <a:cs typeface="Oi"/>
                <a:sym typeface="Oi"/>
              </a:defRPr>
            </a:lvl7pPr>
            <a:lvl8pPr indent="0" lvl="7" marL="0" marR="0" rtl="0" algn="r">
              <a:spcBef>
                <a:spcPts val="0"/>
              </a:spcBef>
              <a:buNone/>
              <a:defRPr b="0" i="0" sz="1200" u="none" cap="none" strike="noStrike">
                <a:solidFill>
                  <a:srgbClr val="888888"/>
                </a:solidFill>
                <a:latin typeface="Oi"/>
                <a:ea typeface="Oi"/>
                <a:cs typeface="Oi"/>
                <a:sym typeface="Oi"/>
              </a:defRPr>
            </a:lvl8pPr>
            <a:lvl9pPr indent="0" lvl="8" marL="0" marR="0" rtl="0" algn="r">
              <a:spcBef>
                <a:spcPts val="0"/>
              </a:spcBef>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vi-VN"/>
              <a:t>‹#›</a:t>
            </a:fld>
            <a:endParaRPr/>
          </a:p>
        </p:txBody>
      </p:sp>
      <p:sp>
        <p:nvSpPr>
          <p:cNvPr id="16" name="Google Shape;16;p18"/>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i"/>
              <a:ea typeface="Oi"/>
              <a:cs typeface="Oi"/>
              <a:sym typeface="Oi"/>
            </a:endParaRPr>
          </a:p>
        </p:txBody>
      </p:sp>
      <p:sp>
        <p:nvSpPr>
          <p:cNvPr id="17" name="Google Shape;17;p18"/>
          <p:cNvSpPr/>
          <p:nvPr/>
        </p:nvSpPr>
        <p:spPr>
          <a:xfrm>
            <a:off x="34961779"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i"/>
              <a:ea typeface="Oi"/>
              <a:cs typeface="Oi"/>
              <a:sym typeface="Oi"/>
            </a:endParaRPr>
          </a:p>
        </p:txBody>
      </p:sp>
      <p:sp>
        <p:nvSpPr>
          <p:cNvPr id="18" name="Google Shape;18;p18"/>
          <p:cNvSpPr/>
          <p:nvPr/>
        </p:nvSpPr>
        <p:spPr>
          <a:xfrm>
            <a:off x="34961779"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i"/>
              <a:ea typeface="Oi"/>
              <a:cs typeface="Oi"/>
              <a:sym typeface="Oi"/>
            </a:endParaRPr>
          </a:p>
        </p:txBody>
      </p:sp>
      <p:sp>
        <p:nvSpPr>
          <p:cNvPr id="19" name="Google Shape;19;p18"/>
          <p:cNvSpPr/>
          <p:nvPr/>
        </p:nvSpPr>
        <p:spPr>
          <a:xfrm>
            <a:off x="-23164800"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i"/>
              <a:ea typeface="Oi"/>
              <a:cs typeface="Oi"/>
              <a:sym typeface="Oi"/>
            </a:endParaRPr>
          </a:p>
        </p:txBody>
      </p:sp>
      <p:grpSp>
        <p:nvGrpSpPr>
          <p:cNvPr id="20" name="Google Shape;20;p18"/>
          <p:cNvGrpSpPr/>
          <p:nvPr/>
        </p:nvGrpSpPr>
        <p:grpSpPr>
          <a:xfrm>
            <a:off x="-2202100" y="-2224223"/>
            <a:ext cx="16596200" cy="11284323"/>
            <a:chOff x="-2202100" y="-2224223"/>
            <a:chExt cx="16596200" cy="11284323"/>
          </a:xfrm>
        </p:grpSpPr>
        <p:sp>
          <p:nvSpPr>
            <p:cNvPr id="21" name="Google Shape;21;p18"/>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Oi"/>
                <a:ea typeface="Oi"/>
                <a:cs typeface="Oi"/>
                <a:sym typeface="Oi"/>
              </a:endParaRPr>
            </a:p>
          </p:txBody>
        </p:sp>
        <p:sp>
          <p:nvSpPr>
            <p:cNvPr id="22" name="Google Shape;22;p18"/>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700" u="none" cap="none" strike="noStrike">
                <a:solidFill>
                  <a:srgbClr val="BFBFBF"/>
                </a:solidFill>
                <a:latin typeface="Oi"/>
                <a:ea typeface="Oi"/>
                <a:cs typeface="Oi"/>
                <a:sym typeface="Oi"/>
              </a:endParaRPr>
            </a:p>
          </p:txBody>
        </p:sp>
        <p:sp>
          <p:nvSpPr>
            <p:cNvPr id="23" name="Google Shape;23;p18"/>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 Id="rId4" Type="http://schemas.openxmlformats.org/officeDocument/2006/relationships/image" Target="../media/image9.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22.png"/><Relationship Id="rId7"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1.png"/><Relationship Id="rId5" Type="http://schemas.openxmlformats.org/officeDocument/2006/relationships/image" Target="../media/image20.png"/><Relationship Id="rId6" Type="http://schemas.openxmlformats.org/officeDocument/2006/relationships/image" Target="../media/image28.png"/><Relationship Id="rId7"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jpg"/><Relationship Id="rId4" Type="http://schemas.openxmlformats.org/officeDocument/2006/relationships/image" Target="../media/image1.png"/><Relationship Id="rId5"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jpg"/><Relationship Id="rId4" Type="http://schemas.openxmlformats.org/officeDocument/2006/relationships/image" Target="../media/image1.png"/><Relationship Id="rId5"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jpg"/><Relationship Id="rId4"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jpg"/><Relationship Id="rId4" Type="http://schemas.openxmlformats.org/officeDocument/2006/relationships/image" Target="../media/image1.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jpg"/><Relationship Id="rId4" Type="http://schemas.openxmlformats.org/officeDocument/2006/relationships/image" Target="../media/image1.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jpg"/><Relationship Id="rId4" Type="http://schemas.openxmlformats.org/officeDocument/2006/relationships/image" Target="../media/image1.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9.jpg"/><Relationship Id="rId4" Type="http://schemas.openxmlformats.org/officeDocument/2006/relationships/image" Target="../media/image1.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jpg"/><Relationship Id="rId4" Type="http://schemas.openxmlformats.org/officeDocument/2006/relationships/image" Target="../media/image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jpg"/><Relationship Id="rId4" Type="http://schemas.openxmlformats.org/officeDocument/2006/relationships/image" Target="../media/image1.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jp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7.png"/><Relationship Id="rId8"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4" name="Google Shape;64;p1"/>
          <p:cNvSpPr txBox="1"/>
          <p:nvPr/>
        </p:nvSpPr>
        <p:spPr>
          <a:xfrm>
            <a:off x="1676400" y="2819400"/>
            <a:ext cx="8915400" cy="92333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vi-VN" sz="6000" u="none" cap="none" strike="noStrike">
                <a:solidFill>
                  <a:srgbClr val="154A8D"/>
                </a:solidFill>
                <a:latin typeface="Arial"/>
                <a:ea typeface="Arial"/>
                <a:cs typeface="Arial"/>
                <a:sym typeface="Arial"/>
              </a:rPr>
              <a:t>C# Backend</a:t>
            </a:r>
            <a:endParaRPr/>
          </a:p>
        </p:txBody>
      </p:sp>
      <p:pic>
        <p:nvPicPr>
          <p:cNvPr id="65" name="Google Shape;65;p1"/>
          <p:cNvPicPr preferRelativeResize="0"/>
          <p:nvPr/>
        </p:nvPicPr>
        <p:blipFill rotWithShape="1">
          <a:blip r:embed="rId4">
            <a:alphaModFix/>
          </a:blip>
          <a:srcRect b="0" l="0" r="0" t="0"/>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1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67" name="Google Shape;267;p1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68" name="Google Shape;268;p10"/>
          <p:cNvGrpSpPr/>
          <p:nvPr/>
        </p:nvGrpSpPr>
        <p:grpSpPr>
          <a:xfrm>
            <a:off x="1260717" y="1010513"/>
            <a:ext cx="8616270" cy="1007332"/>
            <a:chOff x="3129129" y="1121776"/>
            <a:chExt cx="5933741" cy="1171624"/>
          </a:xfrm>
        </p:grpSpPr>
        <p:sp>
          <p:nvSpPr>
            <p:cNvPr id="269" name="Google Shape;269;p10"/>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270" name="Google Shape;270;p10"/>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271" name="Google Shape;271;p10"/>
          <p:cNvGrpSpPr/>
          <p:nvPr/>
        </p:nvGrpSpPr>
        <p:grpSpPr>
          <a:xfrm>
            <a:off x="1372646" y="987362"/>
            <a:ext cx="1674310" cy="1522886"/>
            <a:chOff x="3020983" y="881796"/>
            <a:chExt cx="2097410" cy="2097410"/>
          </a:xfrm>
        </p:grpSpPr>
        <p:grpSp>
          <p:nvGrpSpPr>
            <p:cNvPr id="272" name="Google Shape;272;p10"/>
            <p:cNvGrpSpPr/>
            <p:nvPr/>
          </p:nvGrpSpPr>
          <p:grpSpPr>
            <a:xfrm>
              <a:off x="3020983" y="881796"/>
              <a:ext cx="2097410" cy="2097410"/>
              <a:chOff x="3099689" y="1098878"/>
              <a:chExt cx="1995612" cy="1995615"/>
            </a:xfrm>
          </p:grpSpPr>
          <p:grpSp>
            <p:nvGrpSpPr>
              <p:cNvPr id="273" name="Google Shape;273;p10"/>
              <p:cNvGrpSpPr/>
              <p:nvPr/>
            </p:nvGrpSpPr>
            <p:grpSpPr>
              <a:xfrm>
                <a:off x="3099689" y="1098878"/>
                <a:ext cx="1995612" cy="1995615"/>
                <a:chOff x="6804316" y="2574806"/>
                <a:chExt cx="3585705" cy="3585705"/>
              </a:xfrm>
            </p:grpSpPr>
            <p:sp>
              <p:nvSpPr>
                <p:cNvPr id="274" name="Google Shape;274;p10"/>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75" name="Google Shape;275;p10"/>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76" name="Google Shape;276;p10"/>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277" name="Google Shape;277;p10"/>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278" name="Google Shape;278;p10"/>
            <p:cNvSpPr txBox="1"/>
            <p:nvPr/>
          </p:nvSpPr>
          <p:spPr>
            <a:xfrm>
              <a:off x="3514455" y="1292811"/>
              <a:ext cx="774241"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279" name="Google Shape;279;p10"/>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FF0000"/>
                </a:solidFill>
                <a:latin typeface="Times New Roman"/>
                <a:ea typeface="Times New Roman"/>
                <a:cs typeface="Times New Roman"/>
                <a:sym typeface="Times New Roman"/>
              </a:rPr>
              <a:t>Các kiểu dữ liệu trong SQL Server</a:t>
            </a:r>
            <a:endParaRPr b="1" sz="2800">
              <a:solidFill>
                <a:srgbClr val="FF0000"/>
              </a:solidFill>
              <a:latin typeface="Times New Roman"/>
              <a:ea typeface="Times New Roman"/>
              <a:cs typeface="Times New Roman"/>
              <a:sym typeface="Times New Roman"/>
            </a:endParaRPr>
          </a:p>
        </p:txBody>
      </p:sp>
      <p:sp>
        <p:nvSpPr>
          <p:cNvPr id="280" name="Google Shape;280;p10"/>
          <p:cNvSpPr txBox="1"/>
          <p:nvPr/>
        </p:nvSpPr>
        <p:spPr>
          <a:xfrm>
            <a:off x="876300" y="2286000"/>
            <a:ext cx="6892683"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chemeClr val="dk1"/>
                </a:solidFill>
                <a:latin typeface="Times New Roman"/>
                <a:ea typeface="Times New Roman"/>
                <a:cs typeface="Times New Roman"/>
                <a:sym typeface="Times New Roman"/>
              </a:rPr>
              <a:t>DATE: Lưu trữ ngày (không có giờ, phút, giây).</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vi-VN" sz="2000">
                <a:solidFill>
                  <a:schemeClr val="dk1"/>
                </a:solidFill>
                <a:latin typeface="Times New Roman"/>
                <a:ea typeface="Times New Roman"/>
                <a:cs typeface="Times New Roman"/>
                <a:sym typeface="Times New Roman"/>
              </a:rPr>
              <a:t>TIME: Lưu trữ thời gian (không có ngày).</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vi-VN" sz="2000">
                <a:solidFill>
                  <a:schemeClr val="dk1"/>
                </a:solidFill>
                <a:latin typeface="Times New Roman"/>
                <a:ea typeface="Times New Roman"/>
                <a:cs typeface="Times New Roman"/>
                <a:sym typeface="Times New Roman"/>
              </a:rPr>
              <a:t>DATETIME: Lưu trữ ngày và thời gian.</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81" name="Google Shape;281;p10"/>
          <p:cNvPicPr preferRelativeResize="0"/>
          <p:nvPr/>
        </p:nvPicPr>
        <p:blipFill rotWithShape="1">
          <a:blip r:embed="rId5">
            <a:alphaModFix/>
          </a:blip>
          <a:srcRect b="0" l="0" r="0" t="0"/>
          <a:stretch/>
        </p:blipFill>
        <p:spPr>
          <a:xfrm>
            <a:off x="6485963" y="2334957"/>
            <a:ext cx="3109229" cy="762066"/>
          </a:xfrm>
          <a:prstGeom prst="rect">
            <a:avLst/>
          </a:prstGeom>
          <a:noFill/>
          <a:ln>
            <a:noFill/>
          </a:ln>
        </p:spPr>
      </p:pic>
      <p:pic>
        <p:nvPicPr>
          <p:cNvPr id="282" name="Google Shape;282;p10"/>
          <p:cNvPicPr preferRelativeResize="0"/>
          <p:nvPr/>
        </p:nvPicPr>
        <p:blipFill rotWithShape="1">
          <a:blip r:embed="rId6">
            <a:alphaModFix/>
          </a:blip>
          <a:srcRect b="0" l="0" r="0" t="0"/>
          <a:stretch/>
        </p:blipFill>
        <p:spPr>
          <a:xfrm>
            <a:off x="6485963" y="3503828"/>
            <a:ext cx="3109229" cy="769687"/>
          </a:xfrm>
          <a:prstGeom prst="rect">
            <a:avLst/>
          </a:prstGeom>
          <a:noFill/>
          <a:ln>
            <a:noFill/>
          </a:ln>
        </p:spPr>
      </p:pic>
      <p:pic>
        <p:nvPicPr>
          <p:cNvPr id="283" name="Google Shape;283;p10"/>
          <p:cNvPicPr preferRelativeResize="0"/>
          <p:nvPr/>
        </p:nvPicPr>
        <p:blipFill rotWithShape="1">
          <a:blip r:embed="rId7">
            <a:alphaModFix/>
          </a:blip>
          <a:srcRect b="0" l="0" r="0" t="0"/>
          <a:stretch/>
        </p:blipFill>
        <p:spPr>
          <a:xfrm>
            <a:off x="6485963" y="4980218"/>
            <a:ext cx="4069433" cy="6477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1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89" name="Google Shape;289;p1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90" name="Google Shape;290;p11"/>
          <p:cNvGrpSpPr/>
          <p:nvPr/>
        </p:nvGrpSpPr>
        <p:grpSpPr>
          <a:xfrm>
            <a:off x="1260717" y="1010513"/>
            <a:ext cx="8616270" cy="1007332"/>
            <a:chOff x="3129129" y="1121776"/>
            <a:chExt cx="5933741" cy="1171624"/>
          </a:xfrm>
        </p:grpSpPr>
        <p:sp>
          <p:nvSpPr>
            <p:cNvPr id="291" name="Google Shape;291;p11"/>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292" name="Google Shape;292;p11"/>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293" name="Google Shape;293;p11"/>
          <p:cNvGrpSpPr/>
          <p:nvPr/>
        </p:nvGrpSpPr>
        <p:grpSpPr>
          <a:xfrm>
            <a:off x="1372646" y="987362"/>
            <a:ext cx="1674310" cy="1522886"/>
            <a:chOff x="3020983" y="881796"/>
            <a:chExt cx="2097410" cy="2097410"/>
          </a:xfrm>
        </p:grpSpPr>
        <p:grpSp>
          <p:nvGrpSpPr>
            <p:cNvPr id="294" name="Google Shape;294;p11"/>
            <p:cNvGrpSpPr/>
            <p:nvPr/>
          </p:nvGrpSpPr>
          <p:grpSpPr>
            <a:xfrm>
              <a:off x="3020983" y="881796"/>
              <a:ext cx="2097410" cy="2097410"/>
              <a:chOff x="3099689" y="1098878"/>
              <a:chExt cx="1995612" cy="1995615"/>
            </a:xfrm>
          </p:grpSpPr>
          <p:grpSp>
            <p:nvGrpSpPr>
              <p:cNvPr id="295" name="Google Shape;295;p11"/>
              <p:cNvGrpSpPr/>
              <p:nvPr/>
            </p:nvGrpSpPr>
            <p:grpSpPr>
              <a:xfrm>
                <a:off x="3099689" y="1098878"/>
                <a:ext cx="1995612" cy="1995615"/>
                <a:chOff x="6804316" y="2574806"/>
                <a:chExt cx="3585705" cy="3585705"/>
              </a:xfrm>
            </p:grpSpPr>
            <p:sp>
              <p:nvSpPr>
                <p:cNvPr id="296" name="Google Shape;296;p11"/>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97" name="Google Shape;297;p11"/>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98" name="Google Shape;298;p11"/>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299" name="Google Shape;299;p11"/>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300" name="Google Shape;300;p11"/>
            <p:cNvSpPr txBox="1"/>
            <p:nvPr/>
          </p:nvSpPr>
          <p:spPr>
            <a:xfrm>
              <a:off x="3514455" y="1292811"/>
              <a:ext cx="774241"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301" name="Google Shape;301;p11"/>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FF0000"/>
                </a:solidFill>
                <a:latin typeface="Times New Roman"/>
                <a:ea typeface="Times New Roman"/>
                <a:cs typeface="Times New Roman"/>
                <a:sym typeface="Times New Roman"/>
              </a:rPr>
              <a:t>Các kiểu dữ liệu trong SQL Server</a:t>
            </a:r>
            <a:endParaRPr b="1" sz="2800">
              <a:solidFill>
                <a:srgbClr val="FF0000"/>
              </a:solidFill>
              <a:latin typeface="Times New Roman"/>
              <a:ea typeface="Times New Roman"/>
              <a:cs typeface="Times New Roman"/>
              <a:sym typeface="Times New Roman"/>
            </a:endParaRPr>
          </a:p>
        </p:txBody>
      </p:sp>
      <p:sp>
        <p:nvSpPr>
          <p:cNvPr id="302" name="Google Shape;302;p11"/>
          <p:cNvSpPr txBox="1"/>
          <p:nvPr/>
        </p:nvSpPr>
        <p:spPr>
          <a:xfrm>
            <a:off x="1067217" y="2127542"/>
            <a:ext cx="10515183"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000">
                <a:solidFill>
                  <a:schemeClr val="dk1"/>
                </a:solidFill>
                <a:latin typeface="Times New Roman"/>
                <a:ea typeface="Times New Roman"/>
                <a:cs typeface="Times New Roman"/>
                <a:sym typeface="Times New Roman"/>
              </a:rPr>
              <a:t>BIT</a:t>
            </a:r>
            <a:r>
              <a:rPr lang="vi-VN" sz="2000">
                <a:solidFill>
                  <a:schemeClr val="dk1"/>
                </a:solidFill>
                <a:latin typeface="Times New Roman"/>
                <a:ea typeface="Times New Roman"/>
                <a:cs typeface="Times New Roman"/>
                <a:sym typeface="Times New Roman"/>
              </a:rPr>
              <a:t>: Lưu trữ một giá trị boolean (0 hoặc 1).</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vi-VN" sz="2000">
                <a:solidFill>
                  <a:schemeClr val="dk1"/>
                </a:solidFill>
                <a:latin typeface="Oi"/>
                <a:ea typeface="Oi"/>
                <a:cs typeface="Oi"/>
                <a:sym typeface="Oi"/>
              </a:rPr>
            </a:b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vi-VN" sz="2000">
                <a:solidFill>
                  <a:schemeClr val="dk1"/>
                </a:solidFill>
                <a:latin typeface="Times New Roman"/>
                <a:ea typeface="Times New Roman"/>
                <a:cs typeface="Times New Roman"/>
                <a:sym typeface="Times New Roman"/>
              </a:rPr>
              <a:t>UNIQUEIDENTIFIER</a:t>
            </a:r>
            <a:r>
              <a:rPr lang="vi-VN" sz="2000">
                <a:solidFill>
                  <a:schemeClr val="dk1"/>
                </a:solidFill>
                <a:latin typeface="Times New Roman"/>
                <a:ea typeface="Times New Roman"/>
                <a:cs typeface="Times New Roman"/>
                <a:sym typeface="Times New Roman"/>
              </a:rPr>
              <a:t>: Lưu trữ giá trị duy nhất (unique identifier) GUID (Globally Unique Identifier). Đây là một kiểu dữ liệu đặc biệt trong SQL Server được sử dụng khi cần tạo ra các giá trị duy nhất toàn cầu không trùng lặp..</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vi-VN" sz="2000">
                <a:solidFill>
                  <a:schemeClr val="dk1"/>
                </a:solidFill>
                <a:latin typeface="Times New Roman"/>
                <a:ea typeface="Times New Roman"/>
                <a:cs typeface="Times New Roman"/>
                <a:sym typeface="Times New Roman"/>
              </a:rPr>
              <a:t>XML</a:t>
            </a:r>
            <a:r>
              <a:rPr lang="vi-VN" sz="2000">
                <a:solidFill>
                  <a:schemeClr val="dk1"/>
                </a:solidFill>
                <a:latin typeface="Times New Roman"/>
                <a:ea typeface="Times New Roman"/>
                <a:cs typeface="Times New Roman"/>
                <a:sym typeface="Times New Roman"/>
              </a:rPr>
              <a:t>: Lưu trữ dữ liệu XML.</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303" name="Google Shape;303;p11"/>
          <p:cNvPicPr preferRelativeResize="0"/>
          <p:nvPr/>
        </p:nvPicPr>
        <p:blipFill rotWithShape="1">
          <a:blip r:embed="rId5">
            <a:alphaModFix/>
          </a:blip>
          <a:srcRect b="0" l="0" r="0" t="0"/>
          <a:stretch/>
        </p:blipFill>
        <p:spPr>
          <a:xfrm>
            <a:off x="1152563" y="2598088"/>
            <a:ext cx="2321100" cy="683669"/>
          </a:xfrm>
          <a:prstGeom prst="rect">
            <a:avLst/>
          </a:prstGeom>
          <a:noFill/>
          <a:ln>
            <a:noFill/>
          </a:ln>
        </p:spPr>
      </p:pic>
      <p:pic>
        <p:nvPicPr>
          <p:cNvPr id="304" name="Google Shape;304;p11"/>
          <p:cNvPicPr preferRelativeResize="0"/>
          <p:nvPr/>
        </p:nvPicPr>
        <p:blipFill rotWithShape="1">
          <a:blip r:embed="rId6">
            <a:alphaModFix/>
          </a:blip>
          <a:srcRect b="0" l="0" r="0" t="0"/>
          <a:stretch/>
        </p:blipFill>
        <p:spPr>
          <a:xfrm>
            <a:off x="1081072" y="5734308"/>
            <a:ext cx="6002152" cy="868732"/>
          </a:xfrm>
          <a:prstGeom prst="rect">
            <a:avLst/>
          </a:prstGeom>
          <a:noFill/>
          <a:ln>
            <a:noFill/>
          </a:ln>
        </p:spPr>
      </p:pic>
      <p:pic>
        <p:nvPicPr>
          <p:cNvPr id="305" name="Google Shape;305;p11"/>
          <p:cNvPicPr preferRelativeResize="0"/>
          <p:nvPr/>
        </p:nvPicPr>
        <p:blipFill rotWithShape="1">
          <a:blip r:embed="rId7">
            <a:alphaModFix/>
          </a:blip>
          <a:srcRect b="0" l="0" r="0" t="0"/>
          <a:stretch/>
        </p:blipFill>
        <p:spPr>
          <a:xfrm>
            <a:off x="1187082" y="4435972"/>
            <a:ext cx="3671723" cy="65471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500"/>
                                        <p:tgtEl>
                                          <p:spTgt spid="29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500"/>
                                        <p:tgtEl>
                                          <p:spTgt spid="2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1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11" name="Google Shape;311;p1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12" name="Google Shape;312;p12"/>
          <p:cNvGrpSpPr/>
          <p:nvPr/>
        </p:nvGrpSpPr>
        <p:grpSpPr>
          <a:xfrm>
            <a:off x="1260717" y="1010513"/>
            <a:ext cx="8616270" cy="1007332"/>
            <a:chOff x="3129129" y="1121776"/>
            <a:chExt cx="5933741" cy="1171624"/>
          </a:xfrm>
        </p:grpSpPr>
        <p:sp>
          <p:nvSpPr>
            <p:cNvPr id="313" name="Google Shape;313;p12"/>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314" name="Google Shape;314;p12"/>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315" name="Google Shape;315;p12"/>
          <p:cNvGrpSpPr/>
          <p:nvPr/>
        </p:nvGrpSpPr>
        <p:grpSpPr>
          <a:xfrm>
            <a:off x="1372646" y="987362"/>
            <a:ext cx="1674310" cy="1522886"/>
            <a:chOff x="3020983" y="881796"/>
            <a:chExt cx="2097410" cy="2097410"/>
          </a:xfrm>
        </p:grpSpPr>
        <p:grpSp>
          <p:nvGrpSpPr>
            <p:cNvPr id="316" name="Google Shape;316;p12"/>
            <p:cNvGrpSpPr/>
            <p:nvPr/>
          </p:nvGrpSpPr>
          <p:grpSpPr>
            <a:xfrm>
              <a:off x="3020983" y="881796"/>
              <a:ext cx="2097410" cy="2097410"/>
              <a:chOff x="3099689" y="1098878"/>
              <a:chExt cx="1995612" cy="1995615"/>
            </a:xfrm>
          </p:grpSpPr>
          <p:grpSp>
            <p:nvGrpSpPr>
              <p:cNvPr id="317" name="Google Shape;317;p12"/>
              <p:cNvGrpSpPr/>
              <p:nvPr/>
            </p:nvGrpSpPr>
            <p:grpSpPr>
              <a:xfrm>
                <a:off x="3099689" y="1098878"/>
                <a:ext cx="1995612" cy="1995615"/>
                <a:chOff x="6804316" y="2574806"/>
                <a:chExt cx="3585705" cy="3585705"/>
              </a:xfrm>
            </p:grpSpPr>
            <p:sp>
              <p:nvSpPr>
                <p:cNvPr id="318" name="Google Shape;318;p12"/>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19" name="Google Shape;319;p12"/>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20" name="Google Shape;320;p12"/>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321" name="Google Shape;321;p12"/>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322" name="Google Shape;322;p12"/>
            <p:cNvSpPr txBox="1"/>
            <p:nvPr/>
          </p:nvSpPr>
          <p:spPr>
            <a:xfrm>
              <a:off x="3514455" y="1292811"/>
              <a:ext cx="774241"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323" name="Google Shape;323;p12"/>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FF0000"/>
                </a:solidFill>
                <a:latin typeface="Times New Roman"/>
                <a:ea typeface="Times New Roman"/>
                <a:cs typeface="Times New Roman"/>
                <a:sym typeface="Times New Roman"/>
              </a:rPr>
              <a:t>Table, Column, Khóa chính, Khóa ngoại</a:t>
            </a:r>
            <a:endParaRPr b="1" sz="2800">
              <a:solidFill>
                <a:srgbClr val="FF0000"/>
              </a:solidFill>
              <a:latin typeface="Times New Roman"/>
              <a:ea typeface="Times New Roman"/>
              <a:cs typeface="Times New Roman"/>
              <a:sym typeface="Times New Roman"/>
            </a:endParaRPr>
          </a:p>
        </p:txBody>
      </p:sp>
      <p:sp>
        <p:nvSpPr>
          <p:cNvPr id="324" name="Google Shape;324;p12"/>
          <p:cNvSpPr txBox="1"/>
          <p:nvPr/>
        </p:nvSpPr>
        <p:spPr>
          <a:xfrm>
            <a:off x="762000" y="2032241"/>
            <a:ext cx="6019383"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vi-VN" sz="2000">
                <a:solidFill>
                  <a:schemeClr val="dk1"/>
                </a:solidFill>
                <a:latin typeface="Times New Roman"/>
                <a:ea typeface="Times New Roman"/>
                <a:cs typeface="Times New Roman"/>
                <a:sym typeface="Times New Roman"/>
              </a:rPr>
              <a:t>Table</a:t>
            </a:r>
            <a:r>
              <a:rPr lang="vi-VN" sz="2000">
                <a:solidFill>
                  <a:schemeClr val="dk1"/>
                </a:solidFill>
                <a:latin typeface="Times New Roman"/>
                <a:ea typeface="Times New Roman"/>
                <a:cs typeface="Times New Roman"/>
                <a:sym typeface="Times New Roman"/>
              </a:rPr>
              <a:t>: Trong SQL Server, mỗi bảng đại diện cho một tập hợp các dữ liệu liên quan được tổ chức thành hàng và cột.</a:t>
            </a:r>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Mỗi hàng trong bảng biểu diễn cho một bản ghi và mỗi cột biểu diễn cho một thuộc tính hoặc một trường dữ liệu.</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vi-VN" sz="2000">
                <a:solidFill>
                  <a:schemeClr val="dk1"/>
                </a:solidFill>
                <a:latin typeface="Times New Roman"/>
                <a:ea typeface="Times New Roman"/>
                <a:cs typeface="Times New Roman"/>
                <a:sym typeface="Times New Roman"/>
              </a:rPr>
              <a:t>Column</a:t>
            </a:r>
            <a:r>
              <a:rPr lang="vi-VN" sz="2000">
                <a:solidFill>
                  <a:schemeClr val="dk1"/>
                </a:solidFill>
                <a:latin typeface="Times New Roman"/>
                <a:ea typeface="Times New Roman"/>
                <a:cs typeface="Times New Roman"/>
                <a:sym typeface="Times New Roman"/>
              </a:rPr>
              <a:t>: Mỗi cột trong bảng SQL Server đại diện cho một loại dữ liệu cụ thể, chẳng hạn như số nguyên, chuỗi ký tự, ngày tháng, và nhiều loại dữ liệu khác.</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Mỗi cột có một tên duy nhất và kiểu dữ liệu xác định loại dữ liệu mà cột đó chứa.</a:t>
            </a:r>
            <a:endParaRPr sz="2000">
              <a:solidFill>
                <a:schemeClr val="dk1"/>
              </a:solidFill>
              <a:latin typeface="Times New Roman"/>
              <a:ea typeface="Times New Roman"/>
              <a:cs typeface="Times New Roman"/>
              <a:sym typeface="Times New Roman"/>
            </a:endParaRPr>
          </a:p>
        </p:txBody>
      </p:sp>
      <p:pic>
        <p:nvPicPr>
          <p:cNvPr id="325" name="Google Shape;325;p12"/>
          <p:cNvPicPr preferRelativeResize="0"/>
          <p:nvPr/>
        </p:nvPicPr>
        <p:blipFill rotWithShape="1">
          <a:blip r:embed="rId5">
            <a:alphaModFix/>
          </a:blip>
          <a:srcRect b="0" l="4311" r="4661" t="4432"/>
          <a:stretch/>
        </p:blipFill>
        <p:spPr>
          <a:xfrm>
            <a:off x="6957101" y="2474292"/>
            <a:ext cx="5029617" cy="33436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500"/>
                                        <p:tgtEl>
                                          <p:spTgt spid="31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12"/>
                                        </p:tgtEl>
                                        <p:attrNameLst>
                                          <p:attrName>style.visibility</p:attrName>
                                        </p:attrNameLst>
                                      </p:cBhvr>
                                      <p:to>
                                        <p:strVal val="visible"/>
                                      </p:to>
                                    </p:set>
                                    <p:anim calcmode="lin" valueType="num">
                                      <p:cBhvr additive="base">
                                        <p:cTn dur="500"/>
                                        <p:tgtEl>
                                          <p:spTgt spid="31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1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31" name="Google Shape;331;p1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32" name="Google Shape;332;p13"/>
          <p:cNvGrpSpPr/>
          <p:nvPr/>
        </p:nvGrpSpPr>
        <p:grpSpPr>
          <a:xfrm>
            <a:off x="1260717" y="1010513"/>
            <a:ext cx="8616270" cy="1007332"/>
            <a:chOff x="3129129" y="1121776"/>
            <a:chExt cx="5933741" cy="1171624"/>
          </a:xfrm>
        </p:grpSpPr>
        <p:sp>
          <p:nvSpPr>
            <p:cNvPr id="333" name="Google Shape;333;p13"/>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334" name="Google Shape;334;p13"/>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335" name="Google Shape;335;p13"/>
          <p:cNvGrpSpPr/>
          <p:nvPr/>
        </p:nvGrpSpPr>
        <p:grpSpPr>
          <a:xfrm>
            <a:off x="1372646" y="987362"/>
            <a:ext cx="1674310" cy="1522886"/>
            <a:chOff x="3020983" y="881796"/>
            <a:chExt cx="2097410" cy="2097410"/>
          </a:xfrm>
        </p:grpSpPr>
        <p:grpSp>
          <p:nvGrpSpPr>
            <p:cNvPr id="336" name="Google Shape;336;p13"/>
            <p:cNvGrpSpPr/>
            <p:nvPr/>
          </p:nvGrpSpPr>
          <p:grpSpPr>
            <a:xfrm>
              <a:off x="3020983" y="881796"/>
              <a:ext cx="2097410" cy="2097410"/>
              <a:chOff x="3099689" y="1098878"/>
              <a:chExt cx="1995612" cy="1995615"/>
            </a:xfrm>
          </p:grpSpPr>
          <p:grpSp>
            <p:nvGrpSpPr>
              <p:cNvPr id="337" name="Google Shape;337;p13"/>
              <p:cNvGrpSpPr/>
              <p:nvPr/>
            </p:nvGrpSpPr>
            <p:grpSpPr>
              <a:xfrm>
                <a:off x="3099689" y="1098878"/>
                <a:ext cx="1995612" cy="1995615"/>
                <a:chOff x="6804316" y="2574806"/>
                <a:chExt cx="3585705" cy="3585705"/>
              </a:xfrm>
            </p:grpSpPr>
            <p:sp>
              <p:nvSpPr>
                <p:cNvPr id="338" name="Google Shape;338;p13"/>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39" name="Google Shape;339;p13"/>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40" name="Google Shape;340;p13"/>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341" name="Google Shape;341;p13"/>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342" name="Google Shape;342;p13"/>
            <p:cNvSpPr txBox="1"/>
            <p:nvPr/>
          </p:nvSpPr>
          <p:spPr>
            <a:xfrm>
              <a:off x="3514455" y="1292811"/>
              <a:ext cx="774241"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343" name="Google Shape;343;p13"/>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FF0000"/>
                </a:solidFill>
                <a:latin typeface="Times New Roman"/>
                <a:ea typeface="Times New Roman"/>
                <a:cs typeface="Times New Roman"/>
                <a:sym typeface="Times New Roman"/>
              </a:rPr>
              <a:t>Table, Column, Khóa chính, Khóa ngoại</a:t>
            </a:r>
            <a:endParaRPr b="1" sz="2800">
              <a:solidFill>
                <a:srgbClr val="FF0000"/>
              </a:solidFill>
              <a:latin typeface="Times New Roman"/>
              <a:ea typeface="Times New Roman"/>
              <a:cs typeface="Times New Roman"/>
              <a:sym typeface="Times New Roman"/>
            </a:endParaRPr>
          </a:p>
        </p:txBody>
      </p:sp>
      <p:sp>
        <p:nvSpPr>
          <p:cNvPr id="344" name="Google Shape;344;p13"/>
          <p:cNvSpPr txBox="1"/>
          <p:nvPr/>
        </p:nvSpPr>
        <p:spPr>
          <a:xfrm>
            <a:off x="762000" y="2032241"/>
            <a:ext cx="10668000" cy="34778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vi-VN" sz="2000">
                <a:solidFill>
                  <a:schemeClr val="dk1"/>
                </a:solidFill>
                <a:latin typeface="Times New Roman"/>
                <a:ea typeface="Times New Roman"/>
                <a:cs typeface="Times New Roman"/>
                <a:sym typeface="Times New Roman"/>
              </a:rPr>
              <a:t>Primary Key (Khóa Chính): </a:t>
            </a:r>
            <a:r>
              <a:rPr lang="vi-VN" sz="2000">
                <a:solidFill>
                  <a:schemeClr val="dk1"/>
                </a:solidFill>
                <a:latin typeface="Times New Roman"/>
                <a:ea typeface="Times New Roman"/>
                <a:cs typeface="Times New Roman"/>
                <a:sym typeface="Times New Roman"/>
              </a:rPr>
              <a:t>Khóa chính là một hoặc một nhóm các cột trong bảng được sử dụng để duy nhất xác định mỗi bản ghi trong bảng.</a:t>
            </a:r>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Giá trị của khóa chính phải là duy nhất và không thể là NULL.</a:t>
            </a:r>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Xác định một khóa chính giúp tăng hiệu suất của các truy vấn và đảm bảo tính toàn vẹn dữ liệu.</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vi-VN" sz="2000">
                <a:solidFill>
                  <a:schemeClr val="dk1"/>
                </a:solidFill>
                <a:latin typeface="Times New Roman"/>
                <a:ea typeface="Times New Roman"/>
                <a:cs typeface="Times New Roman"/>
                <a:sym typeface="Times New Roman"/>
              </a:rPr>
              <a:t>Foreign Key (Khóa Ngoại): </a:t>
            </a:r>
            <a:r>
              <a:rPr lang="vi-VN" sz="2000">
                <a:solidFill>
                  <a:schemeClr val="dk1"/>
                </a:solidFill>
                <a:latin typeface="Times New Roman"/>
                <a:ea typeface="Times New Roman"/>
                <a:cs typeface="Times New Roman"/>
                <a:sym typeface="Times New Roman"/>
              </a:rPr>
              <a:t>Khóa ngoại là một cột hoặc một nhóm các cột trong một bảng được sử dụng để tham chiếu đến khóa chính của một bảng khác để xác định mối quan hệ giữa các bảng dữ liệu.</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Trong thiết kế cơ sở dữ liệu, việc sử dụng khóa chính và khóa ngoại giúp đảm bảo tính toàn vẹn và mối quan hệ giữa các bảng dữ liệu, cũng như cung cấp cách để truy cập và tương tác với dữ liệu một cách hiệu quả và logic.</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500"/>
                                        <p:tgtEl>
                                          <p:spTgt spid="3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500"/>
                                        <p:tgtEl>
                                          <p:spTgt spid="3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1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50" name="Google Shape;350;p1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51" name="Google Shape;351;p14"/>
          <p:cNvGrpSpPr/>
          <p:nvPr/>
        </p:nvGrpSpPr>
        <p:grpSpPr>
          <a:xfrm>
            <a:off x="1260717" y="1010513"/>
            <a:ext cx="8616270" cy="1007332"/>
            <a:chOff x="3129129" y="1121776"/>
            <a:chExt cx="5933741" cy="1171624"/>
          </a:xfrm>
        </p:grpSpPr>
        <p:sp>
          <p:nvSpPr>
            <p:cNvPr id="352" name="Google Shape;352;p14"/>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353" name="Google Shape;353;p14"/>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354" name="Google Shape;354;p14"/>
          <p:cNvGrpSpPr/>
          <p:nvPr/>
        </p:nvGrpSpPr>
        <p:grpSpPr>
          <a:xfrm>
            <a:off x="1372646" y="987362"/>
            <a:ext cx="1674310" cy="1522886"/>
            <a:chOff x="3020983" y="881796"/>
            <a:chExt cx="2097410" cy="2097410"/>
          </a:xfrm>
        </p:grpSpPr>
        <p:grpSp>
          <p:nvGrpSpPr>
            <p:cNvPr id="355" name="Google Shape;355;p14"/>
            <p:cNvGrpSpPr/>
            <p:nvPr/>
          </p:nvGrpSpPr>
          <p:grpSpPr>
            <a:xfrm>
              <a:off x="3020983" y="881796"/>
              <a:ext cx="2097410" cy="2097410"/>
              <a:chOff x="3099689" y="1098878"/>
              <a:chExt cx="1995612" cy="1995615"/>
            </a:xfrm>
          </p:grpSpPr>
          <p:grpSp>
            <p:nvGrpSpPr>
              <p:cNvPr id="356" name="Google Shape;356;p14"/>
              <p:cNvGrpSpPr/>
              <p:nvPr/>
            </p:nvGrpSpPr>
            <p:grpSpPr>
              <a:xfrm>
                <a:off x="3099689" y="1098878"/>
                <a:ext cx="1995612" cy="1995615"/>
                <a:chOff x="6804316" y="2574806"/>
                <a:chExt cx="3585705" cy="3585705"/>
              </a:xfrm>
            </p:grpSpPr>
            <p:sp>
              <p:nvSpPr>
                <p:cNvPr id="357" name="Google Shape;357;p14"/>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58" name="Google Shape;358;p14"/>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59" name="Google Shape;359;p14"/>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360" name="Google Shape;360;p14"/>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361" name="Google Shape;361;p14"/>
            <p:cNvSpPr txBox="1"/>
            <p:nvPr/>
          </p:nvSpPr>
          <p:spPr>
            <a:xfrm>
              <a:off x="3514455" y="1292811"/>
              <a:ext cx="774241"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362" name="Google Shape;362;p14"/>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FF0000"/>
                </a:solidFill>
                <a:latin typeface="Times New Roman"/>
                <a:ea typeface="Times New Roman"/>
                <a:cs typeface="Times New Roman"/>
                <a:sym typeface="Times New Roman"/>
              </a:rPr>
              <a:t>Table, Column, Khóa chính, Khóa ngoại</a:t>
            </a:r>
            <a:endParaRPr b="1" sz="2800">
              <a:solidFill>
                <a:srgbClr val="FF0000"/>
              </a:solidFill>
              <a:latin typeface="Times New Roman"/>
              <a:ea typeface="Times New Roman"/>
              <a:cs typeface="Times New Roman"/>
              <a:sym typeface="Times New Roman"/>
            </a:endParaRPr>
          </a:p>
        </p:txBody>
      </p:sp>
      <p:pic>
        <p:nvPicPr>
          <p:cNvPr id="363" name="Google Shape;363;p14"/>
          <p:cNvPicPr preferRelativeResize="0"/>
          <p:nvPr/>
        </p:nvPicPr>
        <p:blipFill rotWithShape="1">
          <a:blip r:embed="rId5">
            <a:alphaModFix/>
          </a:blip>
          <a:srcRect b="4508" l="4033" r="0" t="9969"/>
          <a:stretch/>
        </p:blipFill>
        <p:spPr>
          <a:xfrm>
            <a:off x="1641690" y="2127542"/>
            <a:ext cx="8416710" cy="457805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500"/>
                                        <p:tgtEl>
                                          <p:spTgt spid="3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51"/>
                                        </p:tgtEl>
                                        <p:attrNameLst>
                                          <p:attrName>style.visibility</p:attrName>
                                        </p:attrNameLst>
                                      </p:cBhvr>
                                      <p:to>
                                        <p:strVal val="visible"/>
                                      </p:to>
                                    </p:set>
                                    <p:anim calcmode="lin" valueType="num">
                                      <p:cBhvr additive="base">
                                        <p:cTn dur="500"/>
                                        <p:tgtEl>
                                          <p:spTgt spid="35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69" name="Google Shape;369;p1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70" name="Google Shape;370;p15"/>
          <p:cNvGrpSpPr/>
          <p:nvPr/>
        </p:nvGrpSpPr>
        <p:grpSpPr>
          <a:xfrm>
            <a:off x="1260717" y="1010513"/>
            <a:ext cx="8616270" cy="1007332"/>
            <a:chOff x="3129129" y="1121776"/>
            <a:chExt cx="5933741" cy="1171624"/>
          </a:xfrm>
        </p:grpSpPr>
        <p:sp>
          <p:nvSpPr>
            <p:cNvPr id="371" name="Google Shape;371;p15"/>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372" name="Google Shape;372;p15"/>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373" name="Google Shape;373;p15"/>
          <p:cNvGrpSpPr/>
          <p:nvPr/>
        </p:nvGrpSpPr>
        <p:grpSpPr>
          <a:xfrm>
            <a:off x="1372646" y="987362"/>
            <a:ext cx="1674310" cy="1522886"/>
            <a:chOff x="3020983" y="881796"/>
            <a:chExt cx="2097410" cy="2097410"/>
          </a:xfrm>
        </p:grpSpPr>
        <p:grpSp>
          <p:nvGrpSpPr>
            <p:cNvPr id="374" name="Google Shape;374;p15"/>
            <p:cNvGrpSpPr/>
            <p:nvPr/>
          </p:nvGrpSpPr>
          <p:grpSpPr>
            <a:xfrm>
              <a:off x="3020983" y="881796"/>
              <a:ext cx="2097410" cy="2097410"/>
              <a:chOff x="3099689" y="1098878"/>
              <a:chExt cx="1995612" cy="1995615"/>
            </a:xfrm>
          </p:grpSpPr>
          <p:grpSp>
            <p:nvGrpSpPr>
              <p:cNvPr id="375" name="Google Shape;375;p15"/>
              <p:cNvGrpSpPr/>
              <p:nvPr/>
            </p:nvGrpSpPr>
            <p:grpSpPr>
              <a:xfrm>
                <a:off x="3099689" y="1098878"/>
                <a:ext cx="1995612" cy="1995615"/>
                <a:chOff x="6804316" y="2574806"/>
                <a:chExt cx="3585705" cy="3585705"/>
              </a:xfrm>
            </p:grpSpPr>
            <p:sp>
              <p:nvSpPr>
                <p:cNvPr id="376" name="Google Shape;376;p15"/>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77" name="Google Shape;377;p15"/>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78" name="Google Shape;378;p15"/>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379" name="Google Shape;379;p15"/>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380" name="Google Shape;380;p15"/>
            <p:cNvSpPr txBox="1"/>
            <p:nvPr/>
          </p:nvSpPr>
          <p:spPr>
            <a:xfrm>
              <a:off x="3514455" y="1292811"/>
              <a:ext cx="774241"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381" name="Google Shape;381;p15"/>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FF0000"/>
                </a:solidFill>
                <a:latin typeface="Times New Roman"/>
                <a:ea typeface="Times New Roman"/>
                <a:cs typeface="Times New Roman"/>
                <a:sym typeface="Times New Roman"/>
              </a:rPr>
              <a:t>Phương thức thêm, sửa, xóa</a:t>
            </a:r>
            <a:endParaRPr b="1" sz="2800">
              <a:solidFill>
                <a:srgbClr val="FF0000"/>
              </a:solidFill>
              <a:latin typeface="Times New Roman"/>
              <a:ea typeface="Times New Roman"/>
              <a:cs typeface="Times New Roman"/>
              <a:sym typeface="Times New Roman"/>
            </a:endParaRPr>
          </a:p>
        </p:txBody>
      </p:sp>
      <p:pic>
        <p:nvPicPr>
          <p:cNvPr id="382" name="Google Shape;382;p15"/>
          <p:cNvPicPr preferRelativeResize="0"/>
          <p:nvPr/>
        </p:nvPicPr>
        <p:blipFill rotWithShape="1">
          <a:blip r:embed="rId5">
            <a:alphaModFix/>
          </a:blip>
          <a:srcRect b="0" l="0" r="9784" t="0"/>
          <a:stretch/>
        </p:blipFill>
        <p:spPr>
          <a:xfrm>
            <a:off x="914400" y="3214428"/>
            <a:ext cx="5257800" cy="1541475"/>
          </a:xfrm>
          <a:prstGeom prst="rect">
            <a:avLst/>
          </a:prstGeom>
          <a:noFill/>
          <a:ln>
            <a:noFill/>
          </a:ln>
        </p:spPr>
      </p:pic>
      <p:pic>
        <p:nvPicPr>
          <p:cNvPr id="383" name="Google Shape;383;p15"/>
          <p:cNvPicPr preferRelativeResize="0"/>
          <p:nvPr/>
        </p:nvPicPr>
        <p:blipFill rotWithShape="1">
          <a:blip r:embed="rId6">
            <a:alphaModFix/>
          </a:blip>
          <a:srcRect b="0" l="0" r="0" t="0"/>
          <a:stretch/>
        </p:blipFill>
        <p:spPr>
          <a:xfrm>
            <a:off x="6470370" y="2131024"/>
            <a:ext cx="4045230" cy="3972124"/>
          </a:xfrm>
          <a:prstGeom prst="rect">
            <a:avLst/>
          </a:prstGeom>
          <a:noFill/>
          <a:ln>
            <a:noFill/>
          </a:ln>
        </p:spPr>
      </p:pic>
      <p:sp>
        <p:nvSpPr>
          <p:cNvPr id="384" name="Google Shape;384;p15"/>
          <p:cNvSpPr txBox="1"/>
          <p:nvPr/>
        </p:nvSpPr>
        <p:spPr>
          <a:xfrm>
            <a:off x="762000" y="2032241"/>
            <a:ext cx="5181600"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Lệnh</a:t>
            </a:r>
            <a:r>
              <a:rPr b="1" lang="vi-VN" sz="2000">
                <a:solidFill>
                  <a:schemeClr val="dk1"/>
                </a:solidFill>
                <a:latin typeface="Times New Roman"/>
                <a:ea typeface="Times New Roman"/>
                <a:cs typeface="Times New Roman"/>
                <a:sym typeface="Times New Roman"/>
              </a:rPr>
              <a:t> INSERT  </a:t>
            </a:r>
            <a:r>
              <a:rPr lang="vi-VN" sz="2000">
                <a:solidFill>
                  <a:schemeClr val="dk1"/>
                </a:solidFill>
                <a:latin typeface="Times New Roman"/>
                <a:ea typeface="Times New Roman"/>
                <a:cs typeface="Times New Roman"/>
                <a:sym typeface="Times New Roman"/>
              </a:rPr>
              <a:t>trong SQL được dùng để thêm một hàng dữ liệu mới vào bảng trong cơ sở dữ liệu</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73"/>
                                        </p:tgtEl>
                                        <p:attrNameLst>
                                          <p:attrName>style.visibility</p:attrName>
                                        </p:attrNameLst>
                                      </p:cBhvr>
                                      <p:to>
                                        <p:strVal val="visible"/>
                                      </p:to>
                                    </p:set>
                                    <p:anim calcmode="lin" valueType="num">
                                      <p:cBhvr additive="base">
                                        <p:cTn dur="500"/>
                                        <p:tgtEl>
                                          <p:spTgt spid="3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70"/>
                                        </p:tgtEl>
                                        <p:attrNameLst>
                                          <p:attrName>style.visibility</p:attrName>
                                        </p:attrNameLst>
                                      </p:cBhvr>
                                      <p:to>
                                        <p:strVal val="visible"/>
                                      </p:to>
                                    </p:set>
                                    <p:anim calcmode="lin" valueType="num">
                                      <p:cBhvr additive="base">
                                        <p:cTn dur="500"/>
                                        <p:tgtEl>
                                          <p:spTgt spid="3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1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90" name="Google Shape;390;p1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91" name="Google Shape;391;p16"/>
          <p:cNvGrpSpPr/>
          <p:nvPr/>
        </p:nvGrpSpPr>
        <p:grpSpPr>
          <a:xfrm>
            <a:off x="1260717" y="1010513"/>
            <a:ext cx="8616270" cy="1007332"/>
            <a:chOff x="3129129" y="1121776"/>
            <a:chExt cx="5933741" cy="1171624"/>
          </a:xfrm>
        </p:grpSpPr>
        <p:sp>
          <p:nvSpPr>
            <p:cNvPr id="392" name="Google Shape;392;p16"/>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393" name="Google Shape;393;p16"/>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394" name="Google Shape;394;p16"/>
          <p:cNvGrpSpPr/>
          <p:nvPr/>
        </p:nvGrpSpPr>
        <p:grpSpPr>
          <a:xfrm>
            <a:off x="1372646" y="987362"/>
            <a:ext cx="1674310" cy="1522886"/>
            <a:chOff x="3020983" y="881796"/>
            <a:chExt cx="2097410" cy="2097410"/>
          </a:xfrm>
        </p:grpSpPr>
        <p:grpSp>
          <p:nvGrpSpPr>
            <p:cNvPr id="395" name="Google Shape;395;p16"/>
            <p:cNvGrpSpPr/>
            <p:nvPr/>
          </p:nvGrpSpPr>
          <p:grpSpPr>
            <a:xfrm>
              <a:off x="3020983" y="881796"/>
              <a:ext cx="2097410" cy="2097410"/>
              <a:chOff x="3099689" y="1098878"/>
              <a:chExt cx="1995612" cy="1995615"/>
            </a:xfrm>
          </p:grpSpPr>
          <p:grpSp>
            <p:nvGrpSpPr>
              <p:cNvPr id="396" name="Google Shape;396;p16"/>
              <p:cNvGrpSpPr/>
              <p:nvPr/>
            </p:nvGrpSpPr>
            <p:grpSpPr>
              <a:xfrm>
                <a:off x="3099689" y="1098878"/>
                <a:ext cx="1995612" cy="1995615"/>
                <a:chOff x="6804316" y="2574806"/>
                <a:chExt cx="3585705" cy="3585705"/>
              </a:xfrm>
            </p:grpSpPr>
            <p:sp>
              <p:nvSpPr>
                <p:cNvPr id="397" name="Google Shape;397;p16"/>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98" name="Google Shape;398;p16"/>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99" name="Google Shape;399;p16"/>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400" name="Google Shape;400;p16"/>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401" name="Google Shape;401;p16"/>
            <p:cNvSpPr txBox="1"/>
            <p:nvPr/>
          </p:nvSpPr>
          <p:spPr>
            <a:xfrm>
              <a:off x="3514455" y="1292811"/>
              <a:ext cx="774241"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402" name="Google Shape;402;p16"/>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FF0000"/>
                </a:solidFill>
                <a:latin typeface="Times New Roman"/>
                <a:ea typeface="Times New Roman"/>
                <a:cs typeface="Times New Roman"/>
                <a:sym typeface="Times New Roman"/>
              </a:rPr>
              <a:t>Phương thức thêm, sửa, xóa</a:t>
            </a:r>
            <a:endParaRPr b="1" sz="2800">
              <a:solidFill>
                <a:srgbClr val="FF0000"/>
              </a:solidFill>
              <a:latin typeface="Times New Roman"/>
              <a:ea typeface="Times New Roman"/>
              <a:cs typeface="Times New Roman"/>
              <a:sym typeface="Times New Roman"/>
            </a:endParaRPr>
          </a:p>
        </p:txBody>
      </p:sp>
      <p:pic>
        <p:nvPicPr>
          <p:cNvPr id="403" name="Google Shape;403;p16"/>
          <p:cNvPicPr preferRelativeResize="0"/>
          <p:nvPr/>
        </p:nvPicPr>
        <p:blipFill rotWithShape="1">
          <a:blip r:embed="rId5">
            <a:alphaModFix/>
          </a:blip>
          <a:srcRect b="0" l="0" r="0" t="0"/>
          <a:stretch/>
        </p:blipFill>
        <p:spPr>
          <a:xfrm>
            <a:off x="5378053" y="2032241"/>
            <a:ext cx="6127854" cy="3280990"/>
          </a:xfrm>
          <a:prstGeom prst="rect">
            <a:avLst/>
          </a:prstGeom>
          <a:noFill/>
          <a:ln>
            <a:noFill/>
          </a:ln>
        </p:spPr>
      </p:pic>
      <p:sp>
        <p:nvSpPr>
          <p:cNvPr id="404" name="Google Shape;404;p16"/>
          <p:cNvSpPr txBox="1"/>
          <p:nvPr/>
        </p:nvSpPr>
        <p:spPr>
          <a:xfrm>
            <a:off x="762000" y="2032241"/>
            <a:ext cx="4419600" cy="25545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Lệnh </a:t>
            </a:r>
            <a:r>
              <a:rPr b="1" lang="vi-VN" sz="2000">
                <a:solidFill>
                  <a:schemeClr val="dk1"/>
                </a:solidFill>
                <a:latin typeface="Times New Roman"/>
                <a:ea typeface="Times New Roman"/>
                <a:cs typeface="Times New Roman"/>
                <a:sym typeface="Times New Roman"/>
              </a:rPr>
              <a:t>UPDATE</a:t>
            </a:r>
            <a:r>
              <a:rPr lang="vi-VN" sz="2000">
                <a:solidFill>
                  <a:schemeClr val="dk1"/>
                </a:solidFill>
                <a:latin typeface="Times New Roman"/>
                <a:ea typeface="Times New Roman"/>
                <a:cs typeface="Times New Roman"/>
                <a:sym typeface="Times New Roman"/>
              </a:rPr>
              <a:t> SQL thường được dùng để chỉnh sửa các bản ghi hiện có trong một bảng</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Để lọc bảng ghi cần sửa đổi, bạn có thể dùng mệnh đề WHERE. Dùng WHERE,</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Có thể update một hàng hoặc nhiều hàng.</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94"/>
                                        </p:tgtEl>
                                        <p:attrNameLst>
                                          <p:attrName>style.visibility</p:attrName>
                                        </p:attrNameLst>
                                      </p:cBhvr>
                                      <p:to>
                                        <p:strVal val="visible"/>
                                      </p:to>
                                    </p:set>
                                    <p:anim calcmode="lin" valueType="num">
                                      <p:cBhvr additive="base">
                                        <p:cTn dur="500"/>
                                        <p:tgtEl>
                                          <p:spTgt spid="39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91"/>
                                        </p:tgtEl>
                                        <p:attrNameLst>
                                          <p:attrName>style.visibility</p:attrName>
                                        </p:attrNameLst>
                                      </p:cBhvr>
                                      <p:to>
                                        <p:strVal val="visible"/>
                                      </p:to>
                                    </p:set>
                                    <p:anim calcmode="lin" valueType="num">
                                      <p:cBhvr additive="base">
                                        <p:cTn dur="500"/>
                                        <p:tgtEl>
                                          <p:spTgt spid="39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1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10" name="Google Shape;410;p1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411" name="Google Shape;411;p17"/>
          <p:cNvGrpSpPr/>
          <p:nvPr/>
        </p:nvGrpSpPr>
        <p:grpSpPr>
          <a:xfrm>
            <a:off x="1260717" y="1010513"/>
            <a:ext cx="8616270" cy="1007332"/>
            <a:chOff x="3129129" y="1121776"/>
            <a:chExt cx="5933741" cy="1171624"/>
          </a:xfrm>
        </p:grpSpPr>
        <p:sp>
          <p:nvSpPr>
            <p:cNvPr id="412" name="Google Shape;412;p17"/>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413" name="Google Shape;413;p17"/>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414" name="Google Shape;414;p17"/>
          <p:cNvGrpSpPr/>
          <p:nvPr/>
        </p:nvGrpSpPr>
        <p:grpSpPr>
          <a:xfrm>
            <a:off x="1372646" y="987362"/>
            <a:ext cx="1674310" cy="1522886"/>
            <a:chOff x="3020983" y="881796"/>
            <a:chExt cx="2097410" cy="2097410"/>
          </a:xfrm>
        </p:grpSpPr>
        <p:grpSp>
          <p:nvGrpSpPr>
            <p:cNvPr id="415" name="Google Shape;415;p17"/>
            <p:cNvGrpSpPr/>
            <p:nvPr/>
          </p:nvGrpSpPr>
          <p:grpSpPr>
            <a:xfrm>
              <a:off x="3020983" y="881796"/>
              <a:ext cx="2097410" cy="2097410"/>
              <a:chOff x="3099689" y="1098878"/>
              <a:chExt cx="1995612" cy="1995615"/>
            </a:xfrm>
          </p:grpSpPr>
          <p:grpSp>
            <p:nvGrpSpPr>
              <p:cNvPr id="416" name="Google Shape;416;p17"/>
              <p:cNvGrpSpPr/>
              <p:nvPr/>
            </p:nvGrpSpPr>
            <p:grpSpPr>
              <a:xfrm>
                <a:off x="3099689" y="1098878"/>
                <a:ext cx="1995612" cy="1995615"/>
                <a:chOff x="6804316" y="2574806"/>
                <a:chExt cx="3585705" cy="3585705"/>
              </a:xfrm>
            </p:grpSpPr>
            <p:sp>
              <p:nvSpPr>
                <p:cNvPr id="417" name="Google Shape;417;p17"/>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418" name="Google Shape;418;p17"/>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419" name="Google Shape;419;p17"/>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420" name="Google Shape;420;p17"/>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421" name="Google Shape;421;p17"/>
            <p:cNvSpPr txBox="1"/>
            <p:nvPr/>
          </p:nvSpPr>
          <p:spPr>
            <a:xfrm>
              <a:off x="3514455" y="1292811"/>
              <a:ext cx="774241"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422" name="Google Shape;422;p17"/>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FF0000"/>
                </a:solidFill>
                <a:latin typeface="Times New Roman"/>
                <a:ea typeface="Times New Roman"/>
                <a:cs typeface="Times New Roman"/>
                <a:sym typeface="Times New Roman"/>
              </a:rPr>
              <a:t>Phương thức thêm, sửa, xóa</a:t>
            </a:r>
            <a:endParaRPr b="1" sz="2800">
              <a:solidFill>
                <a:srgbClr val="FF0000"/>
              </a:solidFill>
              <a:latin typeface="Times New Roman"/>
              <a:ea typeface="Times New Roman"/>
              <a:cs typeface="Times New Roman"/>
              <a:sym typeface="Times New Roman"/>
            </a:endParaRPr>
          </a:p>
        </p:txBody>
      </p:sp>
      <p:sp>
        <p:nvSpPr>
          <p:cNvPr id="423" name="Google Shape;423;p17"/>
          <p:cNvSpPr txBox="1"/>
          <p:nvPr/>
        </p:nvSpPr>
        <p:spPr>
          <a:xfrm>
            <a:off x="375048" y="2453403"/>
            <a:ext cx="5257800"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Lệnh </a:t>
            </a:r>
            <a:r>
              <a:rPr b="1" lang="vi-VN" sz="2000">
                <a:solidFill>
                  <a:schemeClr val="dk1"/>
                </a:solidFill>
                <a:latin typeface="Times New Roman"/>
                <a:ea typeface="Times New Roman"/>
                <a:cs typeface="Times New Roman"/>
                <a:sym typeface="Times New Roman"/>
              </a:rPr>
              <a:t>DETELE</a:t>
            </a:r>
            <a:r>
              <a:rPr lang="vi-VN" sz="2000">
                <a:solidFill>
                  <a:schemeClr val="dk1"/>
                </a:solidFill>
                <a:latin typeface="Times New Roman"/>
                <a:ea typeface="Times New Roman"/>
                <a:cs typeface="Times New Roman"/>
                <a:sym typeface="Times New Roman"/>
              </a:rPr>
              <a:t> được sử dụng để xóa những bản ghi đang tồn tại trong một bảng.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Có thể sử dụng mệnh đề WHERE với lệnh DELETE để xóa hàng đã chọn.</a:t>
            </a:r>
            <a:endParaRPr sz="2000">
              <a:solidFill>
                <a:schemeClr val="dk1"/>
              </a:solidFill>
              <a:latin typeface="Times New Roman"/>
              <a:ea typeface="Times New Roman"/>
              <a:cs typeface="Times New Roman"/>
              <a:sym typeface="Times New Roman"/>
            </a:endParaRPr>
          </a:p>
        </p:txBody>
      </p:sp>
      <p:pic>
        <p:nvPicPr>
          <p:cNvPr id="424" name="Google Shape;424;p17"/>
          <p:cNvPicPr preferRelativeResize="0"/>
          <p:nvPr/>
        </p:nvPicPr>
        <p:blipFill rotWithShape="1">
          <a:blip r:embed="rId5">
            <a:alphaModFix/>
          </a:blip>
          <a:srcRect b="0" l="0" r="0" t="0"/>
          <a:stretch/>
        </p:blipFill>
        <p:spPr>
          <a:xfrm>
            <a:off x="5791200" y="2542953"/>
            <a:ext cx="5963178" cy="187664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14"/>
                                        </p:tgtEl>
                                        <p:attrNameLst>
                                          <p:attrName>style.visibility</p:attrName>
                                        </p:attrNameLst>
                                      </p:cBhvr>
                                      <p:to>
                                        <p:strVal val="visible"/>
                                      </p:to>
                                    </p:set>
                                    <p:anim calcmode="lin" valueType="num">
                                      <p:cBhvr additive="base">
                                        <p:cTn dur="500"/>
                                        <p:tgtEl>
                                          <p:spTgt spid="41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11"/>
                                        </p:tgtEl>
                                        <p:attrNameLst>
                                          <p:attrName>style.visibility</p:attrName>
                                        </p:attrNameLst>
                                      </p:cBhvr>
                                      <p:to>
                                        <p:strVal val="visible"/>
                                      </p:to>
                                    </p:set>
                                    <p:anim calcmode="lin" valueType="num">
                                      <p:cBhvr additive="base">
                                        <p:cTn dur="500"/>
                                        <p:tgtEl>
                                          <p:spTgt spid="41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2" name="Google Shape;72;p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73" name="Google Shape;73;p2"/>
          <p:cNvGrpSpPr/>
          <p:nvPr/>
        </p:nvGrpSpPr>
        <p:grpSpPr>
          <a:xfrm>
            <a:off x="195612" y="2743063"/>
            <a:ext cx="1929254" cy="1693831"/>
            <a:chOff x="2553093" y="952901"/>
            <a:chExt cx="2096908" cy="1866900"/>
          </a:xfrm>
        </p:grpSpPr>
        <p:sp>
          <p:nvSpPr>
            <p:cNvPr id="74" name="Google Shape;74;p2"/>
            <p:cNvSpPr/>
            <p:nvPr/>
          </p:nvSpPr>
          <p:spPr>
            <a:xfrm>
              <a:off x="2553093" y="952901"/>
              <a:ext cx="1866900" cy="1866900"/>
            </a:xfrm>
            <a:prstGeom prst="ellipse">
              <a:avLst/>
            </a:prstGeom>
            <a:gradFill>
              <a:gsLst>
                <a:gs pos="0">
                  <a:srgbClr val="F5F5F5"/>
                </a:gs>
                <a:gs pos="100000">
                  <a:srgbClr val="D8D8D8"/>
                </a:gs>
              </a:gsLst>
              <a:lin ang="2700000" scaled="0"/>
            </a:gradFill>
            <a:ln cap="flat" cmpd="sng" w="22225">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rgbClr val="FFFFFF"/>
                </a:solidFill>
                <a:latin typeface="Oi"/>
                <a:ea typeface="Oi"/>
                <a:cs typeface="Oi"/>
                <a:sym typeface="Oi"/>
              </a:endParaRPr>
            </a:p>
          </p:txBody>
        </p:sp>
        <p:sp>
          <p:nvSpPr>
            <p:cNvPr id="75" name="Google Shape;75;p2"/>
            <p:cNvSpPr/>
            <p:nvPr/>
          </p:nvSpPr>
          <p:spPr>
            <a:xfrm>
              <a:off x="3008704" y="1150504"/>
              <a:ext cx="1429346" cy="1429345"/>
            </a:xfrm>
            <a:prstGeom prst="ellipse">
              <a:avLst/>
            </a:prstGeom>
            <a:solidFill>
              <a:srgbClr val="F2F2F2"/>
            </a:solidFill>
            <a:ln cap="flat" cmpd="sng" w="222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rgbClr val="FFFFFF"/>
                </a:solidFill>
                <a:latin typeface="Oi"/>
                <a:ea typeface="Oi"/>
                <a:cs typeface="Oi"/>
                <a:sym typeface="Oi"/>
              </a:endParaRPr>
            </a:p>
          </p:txBody>
        </p:sp>
        <p:sp>
          <p:nvSpPr>
            <p:cNvPr id="76" name="Google Shape;76;p2"/>
            <p:cNvSpPr txBox="1"/>
            <p:nvPr/>
          </p:nvSpPr>
          <p:spPr>
            <a:xfrm>
              <a:off x="2783718" y="1324275"/>
              <a:ext cx="1866283" cy="127243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vi-VN" sz="2800" u="none" cap="none" strike="noStrike">
                  <a:solidFill>
                    <a:srgbClr val="663A77"/>
                  </a:solidFill>
                  <a:latin typeface="Times New Roman"/>
                  <a:ea typeface="Times New Roman"/>
                  <a:cs typeface="Times New Roman"/>
                  <a:sym typeface="Times New Roman"/>
                </a:rPr>
                <a:t>NỘI DUNG</a:t>
              </a:r>
              <a:endParaRPr b="1" i="0" sz="2800" u="none" cap="none" strike="noStrike">
                <a:solidFill>
                  <a:srgbClr val="663A77"/>
                </a:solidFill>
                <a:latin typeface="Times New Roman"/>
                <a:ea typeface="Times New Roman"/>
                <a:cs typeface="Times New Roman"/>
                <a:sym typeface="Times New Roman"/>
              </a:endParaRPr>
            </a:p>
          </p:txBody>
        </p:sp>
      </p:grpSp>
      <p:grpSp>
        <p:nvGrpSpPr>
          <p:cNvPr id="77" name="Google Shape;77;p2"/>
          <p:cNvGrpSpPr/>
          <p:nvPr/>
        </p:nvGrpSpPr>
        <p:grpSpPr>
          <a:xfrm>
            <a:off x="1968486" y="1455999"/>
            <a:ext cx="805150" cy="718592"/>
            <a:chOff x="3262497" y="1084626"/>
            <a:chExt cx="1126854" cy="958123"/>
          </a:xfrm>
        </p:grpSpPr>
        <p:grpSp>
          <p:nvGrpSpPr>
            <p:cNvPr id="78" name="Google Shape;78;p2"/>
            <p:cNvGrpSpPr/>
            <p:nvPr/>
          </p:nvGrpSpPr>
          <p:grpSpPr>
            <a:xfrm>
              <a:off x="3262497" y="1084626"/>
              <a:ext cx="1126854" cy="958123"/>
              <a:chOff x="2892834" y="1141776"/>
              <a:chExt cx="1126854" cy="958123"/>
            </a:xfrm>
          </p:grpSpPr>
          <p:sp>
            <p:nvSpPr>
              <p:cNvPr id="79" name="Google Shape;79;p2"/>
              <p:cNvSpPr/>
              <p:nvPr/>
            </p:nvSpPr>
            <p:spPr>
              <a:xfrm>
                <a:off x="2943363" y="1141776"/>
                <a:ext cx="1076325" cy="958123"/>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80" name="Google Shape;80;p2"/>
              <p:cNvSpPr/>
              <p:nvPr/>
            </p:nvSpPr>
            <p:spPr>
              <a:xfrm>
                <a:off x="2892834" y="1178024"/>
                <a:ext cx="1063215" cy="901028"/>
              </a:xfrm>
              <a:prstGeom prst="roundRect">
                <a:avLst>
                  <a:gd fmla="val 13889" name="adj"/>
                </a:avLst>
              </a:prstGeom>
              <a:solidFill>
                <a:srgbClr val="FFB8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grpSp>
        <p:sp>
          <p:nvSpPr>
            <p:cNvPr id="81" name="Google Shape;81;p2"/>
            <p:cNvSpPr txBox="1"/>
            <p:nvPr/>
          </p:nvSpPr>
          <p:spPr>
            <a:xfrm>
              <a:off x="3266480" y="1209433"/>
              <a:ext cx="1030515" cy="6976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vi-VN" sz="2800" u="none" cap="none" strike="noStrike">
                  <a:solidFill>
                    <a:schemeClr val="lt1"/>
                  </a:solidFill>
                  <a:latin typeface="Impact"/>
                  <a:ea typeface="Impact"/>
                  <a:cs typeface="Impact"/>
                  <a:sym typeface="Impact"/>
                </a:rPr>
                <a:t>01</a:t>
              </a:r>
              <a:endParaRPr b="0" i="0" sz="2800" u="none" cap="none" strike="noStrike">
                <a:solidFill>
                  <a:schemeClr val="lt1"/>
                </a:solidFill>
                <a:latin typeface="Impact"/>
                <a:ea typeface="Impact"/>
                <a:cs typeface="Impact"/>
                <a:sym typeface="Impact"/>
              </a:endParaRPr>
            </a:p>
          </p:txBody>
        </p:sp>
      </p:grpSp>
      <p:grpSp>
        <p:nvGrpSpPr>
          <p:cNvPr id="82" name="Google Shape;82;p2"/>
          <p:cNvGrpSpPr/>
          <p:nvPr/>
        </p:nvGrpSpPr>
        <p:grpSpPr>
          <a:xfrm>
            <a:off x="1980759" y="3131396"/>
            <a:ext cx="791782" cy="1043247"/>
            <a:chOff x="3155526" y="2335585"/>
            <a:chExt cx="1147961" cy="966191"/>
          </a:xfrm>
        </p:grpSpPr>
        <p:grpSp>
          <p:nvGrpSpPr>
            <p:cNvPr id="83" name="Google Shape;83;p2"/>
            <p:cNvGrpSpPr/>
            <p:nvPr/>
          </p:nvGrpSpPr>
          <p:grpSpPr>
            <a:xfrm>
              <a:off x="3155526" y="2335585"/>
              <a:ext cx="1147961" cy="966191"/>
              <a:chOff x="2785863" y="1141409"/>
              <a:chExt cx="1147961" cy="966191"/>
            </a:xfrm>
          </p:grpSpPr>
          <p:sp>
            <p:nvSpPr>
              <p:cNvPr id="84" name="Google Shape;84;p2"/>
              <p:cNvSpPr/>
              <p:nvPr/>
            </p:nvSpPr>
            <p:spPr>
              <a:xfrm>
                <a:off x="2857499" y="1149477"/>
                <a:ext cx="1076325" cy="958123"/>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85" name="Google Shape;85;p2"/>
              <p:cNvSpPr/>
              <p:nvPr/>
            </p:nvSpPr>
            <p:spPr>
              <a:xfrm>
                <a:off x="2785863" y="1141409"/>
                <a:ext cx="1063215" cy="901028"/>
              </a:xfrm>
              <a:prstGeom prst="roundRect">
                <a:avLst>
                  <a:gd fmla="val 13889" name="adj"/>
                </a:avLst>
              </a:prstGeom>
              <a:solidFill>
                <a:srgbClr val="01ACB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grpSp>
        <p:sp>
          <p:nvSpPr>
            <p:cNvPr id="86" name="Google Shape;86;p2"/>
            <p:cNvSpPr txBox="1"/>
            <p:nvPr/>
          </p:nvSpPr>
          <p:spPr>
            <a:xfrm>
              <a:off x="3166655" y="2557458"/>
              <a:ext cx="1088129" cy="4845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vi-VN" sz="2800" u="none" cap="none" strike="noStrike">
                  <a:solidFill>
                    <a:schemeClr val="lt1"/>
                  </a:solidFill>
                  <a:latin typeface="Impact"/>
                  <a:ea typeface="Impact"/>
                  <a:cs typeface="Impact"/>
                  <a:sym typeface="Impact"/>
                </a:rPr>
                <a:t>03</a:t>
              </a:r>
              <a:endParaRPr b="0" i="0" sz="2800" u="none" cap="none" strike="noStrike">
                <a:solidFill>
                  <a:schemeClr val="lt1"/>
                </a:solidFill>
                <a:latin typeface="Impact"/>
                <a:ea typeface="Impact"/>
                <a:cs typeface="Impact"/>
                <a:sym typeface="Impact"/>
              </a:endParaRPr>
            </a:p>
          </p:txBody>
        </p:sp>
      </p:grpSp>
      <p:grpSp>
        <p:nvGrpSpPr>
          <p:cNvPr id="87" name="Google Shape;87;p2"/>
          <p:cNvGrpSpPr/>
          <p:nvPr/>
        </p:nvGrpSpPr>
        <p:grpSpPr>
          <a:xfrm>
            <a:off x="1969469" y="4252478"/>
            <a:ext cx="750898" cy="718592"/>
            <a:chOff x="3227162" y="3591385"/>
            <a:chExt cx="1089578" cy="958123"/>
          </a:xfrm>
        </p:grpSpPr>
        <p:grpSp>
          <p:nvGrpSpPr>
            <p:cNvPr id="88" name="Google Shape;88;p2"/>
            <p:cNvGrpSpPr/>
            <p:nvPr/>
          </p:nvGrpSpPr>
          <p:grpSpPr>
            <a:xfrm>
              <a:off x="3227162" y="3591385"/>
              <a:ext cx="1089578" cy="958123"/>
              <a:chOff x="2857499" y="1149477"/>
              <a:chExt cx="1089578" cy="958123"/>
            </a:xfrm>
          </p:grpSpPr>
          <p:sp>
            <p:nvSpPr>
              <p:cNvPr id="89" name="Google Shape;89;p2"/>
              <p:cNvSpPr/>
              <p:nvPr/>
            </p:nvSpPr>
            <p:spPr>
              <a:xfrm>
                <a:off x="2857499" y="1149477"/>
                <a:ext cx="1076325" cy="958123"/>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90" name="Google Shape;90;p2"/>
              <p:cNvSpPr/>
              <p:nvPr/>
            </p:nvSpPr>
            <p:spPr>
              <a:xfrm>
                <a:off x="2883862" y="1159582"/>
                <a:ext cx="1063215" cy="901028"/>
              </a:xfrm>
              <a:prstGeom prst="roundRect">
                <a:avLst>
                  <a:gd fmla="val 13889" name="adj"/>
                </a:avLst>
              </a:prstGeom>
              <a:solidFill>
                <a:srgbClr val="E870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grpSp>
        <p:sp>
          <p:nvSpPr>
            <p:cNvPr id="91" name="Google Shape;91;p2"/>
            <p:cNvSpPr txBox="1"/>
            <p:nvPr/>
          </p:nvSpPr>
          <p:spPr>
            <a:xfrm>
              <a:off x="3250771" y="3701112"/>
              <a:ext cx="1030515" cy="6976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vi-VN" sz="2800" u="none" cap="none" strike="noStrike">
                  <a:solidFill>
                    <a:schemeClr val="lt1"/>
                  </a:solidFill>
                  <a:latin typeface="Impact"/>
                  <a:ea typeface="Impact"/>
                  <a:cs typeface="Impact"/>
                  <a:sym typeface="Impact"/>
                </a:rPr>
                <a:t>04</a:t>
              </a:r>
              <a:endParaRPr b="0" i="0" sz="2800" u="none" cap="none" strike="noStrike">
                <a:solidFill>
                  <a:schemeClr val="lt1"/>
                </a:solidFill>
                <a:latin typeface="Impact"/>
                <a:ea typeface="Impact"/>
                <a:cs typeface="Impact"/>
                <a:sym typeface="Impact"/>
              </a:endParaRPr>
            </a:p>
          </p:txBody>
        </p:sp>
      </p:grpSp>
      <p:grpSp>
        <p:nvGrpSpPr>
          <p:cNvPr id="92" name="Google Shape;92;p2"/>
          <p:cNvGrpSpPr/>
          <p:nvPr/>
        </p:nvGrpSpPr>
        <p:grpSpPr>
          <a:xfrm>
            <a:off x="3144688" y="1483185"/>
            <a:ext cx="7075980" cy="1186098"/>
            <a:chOff x="4555084" y="1092328"/>
            <a:chExt cx="4697323" cy="1150809"/>
          </a:xfrm>
        </p:grpSpPr>
        <p:pic>
          <p:nvPicPr>
            <p:cNvPr id="93" name="Google Shape;93;p2"/>
            <p:cNvPicPr preferRelativeResize="0"/>
            <p:nvPr/>
          </p:nvPicPr>
          <p:blipFill rotWithShape="1">
            <a:blip r:embed="rId5">
              <a:alphaModFix/>
            </a:blip>
            <a:srcRect b="0" l="0" r="0" t="76775"/>
            <a:stretch/>
          </p:blipFill>
          <p:spPr>
            <a:xfrm>
              <a:off x="4926460" y="2041830"/>
              <a:ext cx="3646270" cy="201307"/>
            </a:xfrm>
            <a:prstGeom prst="rect">
              <a:avLst/>
            </a:prstGeom>
            <a:noFill/>
            <a:ln>
              <a:noFill/>
            </a:ln>
          </p:spPr>
        </p:pic>
        <p:grpSp>
          <p:nvGrpSpPr>
            <p:cNvPr id="94" name="Google Shape;94;p2"/>
            <p:cNvGrpSpPr/>
            <p:nvPr/>
          </p:nvGrpSpPr>
          <p:grpSpPr>
            <a:xfrm>
              <a:off x="4555084" y="1092328"/>
              <a:ext cx="4697323" cy="974451"/>
              <a:chOff x="4555084" y="1092328"/>
              <a:chExt cx="4697323" cy="974451"/>
            </a:xfrm>
          </p:grpSpPr>
          <p:pic>
            <p:nvPicPr>
              <p:cNvPr id="95" name="Google Shape;95;p2"/>
              <p:cNvPicPr preferRelativeResize="0"/>
              <p:nvPr/>
            </p:nvPicPr>
            <p:blipFill rotWithShape="1">
              <a:blip r:embed="rId5">
                <a:alphaModFix/>
              </a:blip>
              <a:srcRect b="0" l="0" r="0" t="76775"/>
              <a:stretch/>
            </p:blipFill>
            <p:spPr>
              <a:xfrm rot="-5400000">
                <a:off x="8600149" y="1414521"/>
                <a:ext cx="958122" cy="346394"/>
              </a:xfrm>
              <a:prstGeom prst="rect">
                <a:avLst/>
              </a:prstGeom>
              <a:noFill/>
              <a:ln>
                <a:noFill/>
              </a:ln>
            </p:spPr>
          </p:pic>
          <p:sp>
            <p:nvSpPr>
              <p:cNvPr id="96" name="Google Shape;96;p2"/>
              <p:cNvSpPr/>
              <p:nvPr/>
            </p:nvSpPr>
            <p:spPr>
              <a:xfrm>
                <a:off x="4555084" y="1092328"/>
                <a:ext cx="4389024" cy="958122"/>
              </a:xfrm>
              <a:prstGeom prst="roundRect">
                <a:avLst>
                  <a:gd fmla="val 9218" name="adj"/>
                </a:avLst>
              </a:prstGeom>
              <a:gradFill>
                <a:gsLst>
                  <a:gs pos="0">
                    <a:srgbClr val="FDFDFD"/>
                  </a:gs>
                  <a:gs pos="47000">
                    <a:srgbClr val="FDFDFD"/>
                  </a:gs>
                  <a:gs pos="52999">
                    <a:srgbClr val="E8E8E8"/>
                  </a:gs>
                  <a:gs pos="100000">
                    <a:srgbClr val="ECECEC"/>
                  </a:gs>
                </a:gsLst>
                <a:lin ang="5400000" scaled="0"/>
              </a:gradFill>
              <a:ln>
                <a:noFill/>
              </a:ln>
              <a:effectLst>
                <a:outerShdw blurRad="76200" rotWithShape="0" algn="tl" dir="2700000" dist="38100">
                  <a:srgbClr val="000000">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grpSp>
      </p:grpSp>
      <p:grpSp>
        <p:nvGrpSpPr>
          <p:cNvPr id="97" name="Google Shape;97;p2"/>
          <p:cNvGrpSpPr/>
          <p:nvPr/>
        </p:nvGrpSpPr>
        <p:grpSpPr>
          <a:xfrm>
            <a:off x="3132725" y="3126404"/>
            <a:ext cx="7029107" cy="1133653"/>
            <a:chOff x="4555084" y="2343654"/>
            <a:chExt cx="4697324" cy="1145415"/>
          </a:xfrm>
        </p:grpSpPr>
        <p:pic>
          <p:nvPicPr>
            <p:cNvPr id="98" name="Google Shape;98;p2"/>
            <p:cNvPicPr preferRelativeResize="0"/>
            <p:nvPr/>
          </p:nvPicPr>
          <p:blipFill rotWithShape="1">
            <a:blip r:embed="rId5">
              <a:alphaModFix/>
            </a:blip>
            <a:srcRect b="0" l="0" r="0" t="76775"/>
            <a:stretch/>
          </p:blipFill>
          <p:spPr>
            <a:xfrm>
              <a:off x="4926460" y="3287762"/>
              <a:ext cx="3646270" cy="201307"/>
            </a:xfrm>
            <a:prstGeom prst="rect">
              <a:avLst/>
            </a:prstGeom>
            <a:noFill/>
            <a:ln>
              <a:noFill/>
            </a:ln>
          </p:spPr>
        </p:pic>
        <p:grpSp>
          <p:nvGrpSpPr>
            <p:cNvPr id="99" name="Google Shape;99;p2"/>
            <p:cNvGrpSpPr/>
            <p:nvPr/>
          </p:nvGrpSpPr>
          <p:grpSpPr>
            <a:xfrm>
              <a:off x="4555084" y="2343654"/>
              <a:ext cx="4697324" cy="974451"/>
              <a:chOff x="4555084" y="2343654"/>
              <a:chExt cx="4697324" cy="974451"/>
            </a:xfrm>
          </p:grpSpPr>
          <p:pic>
            <p:nvPicPr>
              <p:cNvPr id="100" name="Google Shape;100;p2"/>
              <p:cNvPicPr preferRelativeResize="0"/>
              <p:nvPr/>
            </p:nvPicPr>
            <p:blipFill rotWithShape="1">
              <a:blip r:embed="rId5">
                <a:alphaModFix/>
              </a:blip>
              <a:srcRect b="0" l="0" r="0" t="76775"/>
              <a:stretch/>
            </p:blipFill>
            <p:spPr>
              <a:xfrm rot="-5400000">
                <a:off x="8600150" y="2665847"/>
                <a:ext cx="958122" cy="346394"/>
              </a:xfrm>
              <a:prstGeom prst="rect">
                <a:avLst/>
              </a:prstGeom>
              <a:noFill/>
              <a:ln>
                <a:noFill/>
              </a:ln>
            </p:spPr>
          </p:pic>
          <p:sp>
            <p:nvSpPr>
              <p:cNvPr id="101" name="Google Shape;101;p2"/>
              <p:cNvSpPr/>
              <p:nvPr/>
            </p:nvSpPr>
            <p:spPr>
              <a:xfrm>
                <a:off x="4555084" y="2343654"/>
                <a:ext cx="4389024" cy="958122"/>
              </a:xfrm>
              <a:prstGeom prst="roundRect">
                <a:avLst>
                  <a:gd fmla="val 9218" name="adj"/>
                </a:avLst>
              </a:prstGeom>
              <a:gradFill>
                <a:gsLst>
                  <a:gs pos="0">
                    <a:srgbClr val="FDFDFD"/>
                  </a:gs>
                  <a:gs pos="47000">
                    <a:srgbClr val="FDFDFD"/>
                  </a:gs>
                  <a:gs pos="52999">
                    <a:srgbClr val="E8E8E8"/>
                  </a:gs>
                  <a:gs pos="100000">
                    <a:srgbClr val="ECECEC"/>
                  </a:gs>
                </a:gsLst>
                <a:lin ang="5400000" scaled="0"/>
              </a:gradFill>
              <a:ln>
                <a:noFill/>
              </a:ln>
              <a:effectLst>
                <a:outerShdw blurRad="76200" rotWithShape="0" algn="tl" dir="2700000" dist="38100">
                  <a:srgbClr val="000000">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grpSp>
      </p:grpSp>
      <p:grpSp>
        <p:nvGrpSpPr>
          <p:cNvPr id="102" name="Google Shape;102;p2"/>
          <p:cNvGrpSpPr/>
          <p:nvPr/>
        </p:nvGrpSpPr>
        <p:grpSpPr>
          <a:xfrm>
            <a:off x="3637154" y="4313095"/>
            <a:ext cx="6524679" cy="664448"/>
            <a:chOff x="4873327" y="4823879"/>
            <a:chExt cx="4379081" cy="958122"/>
          </a:xfrm>
        </p:grpSpPr>
        <p:pic>
          <p:nvPicPr>
            <p:cNvPr id="103" name="Google Shape;103;p2"/>
            <p:cNvPicPr preferRelativeResize="0"/>
            <p:nvPr/>
          </p:nvPicPr>
          <p:blipFill rotWithShape="1">
            <a:blip r:embed="rId5">
              <a:alphaModFix/>
            </a:blip>
            <a:srcRect b="0" l="0" r="0" t="76775"/>
            <a:stretch/>
          </p:blipFill>
          <p:spPr>
            <a:xfrm>
              <a:off x="4873327" y="5580404"/>
              <a:ext cx="3646270" cy="201307"/>
            </a:xfrm>
            <a:prstGeom prst="rect">
              <a:avLst/>
            </a:prstGeom>
            <a:noFill/>
            <a:ln>
              <a:noFill/>
            </a:ln>
          </p:spPr>
        </p:pic>
        <p:pic>
          <p:nvPicPr>
            <p:cNvPr id="104" name="Google Shape;104;p2"/>
            <p:cNvPicPr preferRelativeResize="0"/>
            <p:nvPr/>
          </p:nvPicPr>
          <p:blipFill rotWithShape="1">
            <a:blip r:embed="rId5">
              <a:alphaModFix/>
            </a:blip>
            <a:srcRect b="0" l="0" r="0" t="76775"/>
            <a:stretch/>
          </p:blipFill>
          <p:spPr>
            <a:xfrm rot="-5400000">
              <a:off x="8600150" y="5129743"/>
              <a:ext cx="958122" cy="346393"/>
            </a:xfrm>
            <a:prstGeom prst="rect">
              <a:avLst/>
            </a:prstGeom>
            <a:noFill/>
            <a:ln>
              <a:noFill/>
            </a:ln>
          </p:spPr>
        </p:pic>
      </p:grpSp>
      <p:grpSp>
        <p:nvGrpSpPr>
          <p:cNvPr id="105" name="Google Shape;105;p2"/>
          <p:cNvGrpSpPr/>
          <p:nvPr/>
        </p:nvGrpSpPr>
        <p:grpSpPr>
          <a:xfrm>
            <a:off x="2613536" y="1440455"/>
            <a:ext cx="752541" cy="3643302"/>
            <a:chOff x="3971019" y="796001"/>
            <a:chExt cx="989404" cy="5338506"/>
          </a:xfrm>
        </p:grpSpPr>
        <p:sp>
          <p:nvSpPr>
            <p:cNvPr id="106" name="Google Shape;106;p2"/>
            <p:cNvSpPr/>
            <p:nvPr/>
          </p:nvSpPr>
          <p:spPr>
            <a:xfrm>
              <a:off x="4614031" y="796001"/>
              <a:ext cx="346392" cy="5287413"/>
            </a:xfrm>
            <a:prstGeom prst="rect">
              <a:avLst/>
            </a:prstGeom>
            <a:gradFill>
              <a:gsLst>
                <a:gs pos="0">
                  <a:srgbClr val="000000">
                    <a:alpha val="7843"/>
                  </a:srgbClr>
                </a:gs>
                <a:gs pos="100000">
                  <a:srgbClr val="F2F2F2">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107" name="Google Shape;107;p2"/>
            <p:cNvSpPr/>
            <p:nvPr/>
          </p:nvSpPr>
          <p:spPr>
            <a:xfrm>
              <a:off x="4178614" y="796001"/>
              <a:ext cx="452661" cy="52874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pic>
          <p:nvPicPr>
            <p:cNvPr id="108" name="Google Shape;108;p2"/>
            <p:cNvPicPr preferRelativeResize="0"/>
            <p:nvPr/>
          </p:nvPicPr>
          <p:blipFill rotWithShape="1">
            <a:blip r:embed="rId5">
              <a:alphaModFix/>
            </a:blip>
            <a:srcRect b="0" l="0" r="0" t="76775"/>
            <a:stretch/>
          </p:blipFill>
          <p:spPr>
            <a:xfrm rot="5400000">
              <a:off x="1404452" y="3362569"/>
              <a:ext cx="5338505" cy="205371"/>
            </a:xfrm>
            <a:prstGeom prst="rect">
              <a:avLst/>
            </a:prstGeom>
            <a:noFill/>
            <a:ln>
              <a:noFill/>
            </a:ln>
          </p:spPr>
        </p:pic>
        <p:sp>
          <p:nvSpPr>
            <p:cNvPr id="109" name="Google Shape;109;p2"/>
            <p:cNvSpPr/>
            <p:nvPr/>
          </p:nvSpPr>
          <p:spPr>
            <a:xfrm rot="10800000">
              <a:off x="4614203" y="796001"/>
              <a:ext cx="345594" cy="920797"/>
            </a:xfrm>
            <a:custGeom>
              <a:rect b="b" l="l" r="r" t="t"/>
              <a:pathLst>
                <a:path extrusionOk="0" h="10000" w="10092">
                  <a:moveTo>
                    <a:pt x="0" y="8736"/>
                  </a:moveTo>
                  <a:lnTo>
                    <a:pt x="10092" y="0"/>
                  </a:lnTo>
                  <a:lnTo>
                    <a:pt x="10092" y="10000"/>
                  </a:lnTo>
                  <a:lnTo>
                    <a:pt x="92" y="10000"/>
                  </a:lnTo>
                  <a:cubicBezTo>
                    <a:pt x="30" y="8875"/>
                    <a:pt x="62" y="9861"/>
                    <a:pt x="0" y="8736"/>
                  </a:cubicBezTo>
                  <a:close/>
                </a:path>
              </a:pathLst>
            </a:custGeom>
            <a:gradFill>
              <a:gsLst>
                <a:gs pos="0">
                  <a:srgbClr val="000000">
                    <a:alpha val="20784"/>
                  </a:srgbClr>
                </a:gs>
                <a:gs pos="100000">
                  <a:srgbClr val="F2F2F2">
                    <a:alpha val="0"/>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110" name="Google Shape;110;p2"/>
            <p:cNvSpPr/>
            <p:nvPr/>
          </p:nvSpPr>
          <p:spPr>
            <a:xfrm rot="5400000">
              <a:off x="4085362" y="2026910"/>
              <a:ext cx="1396262" cy="345868"/>
            </a:xfrm>
            <a:prstGeom prst="trapezoid">
              <a:avLst>
                <a:gd fmla="val 173951" name="adj"/>
              </a:avLst>
            </a:prstGeom>
            <a:gradFill>
              <a:gsLst>
                <a:gs pos="0">
                  <a:srgbClr val="F2F2F2">
                    <a:alpha val="0"/>
                  </a:srgbClr>
                </a:gs>
                <a:gs pos="100000">
                  <a:srgbClr val="000000">
                    <a:alpha val="20784"/>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111" name="Google Shape;111;p2"/>
            <p:cNvSpPr/>
            <p:nvPr/>
          </p:nvSpPr>
          <p:spPr>
            <a:xfrm rot="5400000">
              <a:off x="4085362" y="3275907"/>
              <a:ext cx="1396262" cy="345868"/>
            </a:xfrm>
            <a:prstGeom prst="trapezoid">
              <a:avLst>
                <a:gd fmla="val 173951" name="adj"/>
              </a:avLst>
            </a:prstGeom>
            <a:gradFill>
              <a:gsLst>
                <a:gs pos="0">
                  <a:srgbClr val="F2F2F2">
                    <a:alpha val="0"/>
                  </a:srgbClr>
                </a:gs>
                <a:gs pos="100000">
                  <a:srgbClr val="000000">
                    <a:alpha val="20784"/>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112" name="Google Shape;112;p2"/>
            <p:cNvSpPr/>
            <p:nvPr/>
          </p:nvSpPr>
          <p:spPr>
            <a:xfrm rot="5400000">
              <a:off x="4085362" y="4502881"/>
              <a:ext cx="1396262" cy="345868"/>
            </a:xfrm>
            <a:prstGeom prst="trapezoid">
              <a:avLst>
                <a:gd fmla="val 173951" name="adj"/>
              </a:avLst>
            </a:prstGeom>
            <a:gradFill>
              <a:gsLst>
                <a:gs pos="0">
                  <a:srgbClr val="F2F2F2">
                    <a:alpha val="0"/>
                  </a:srgbClr>
                </a:gs>
                <a:gs pos="100000">
                  <a:srgbClr val="000000">
                    <a:alpha val="20784"/>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113" name="Google Shape;113;p2"/>
            <p:cNvSpPr/>
            <p:nvPr/>
          </p:nvSpPr>
          <p:spPr>
            <a:xfrm flipH="1">
              <a:off x="4614203" y="5187950"/>
              <a:ext cx="345594" cy="895464"/>
            </a:xfrm>
            <a:custGeom>
              <a:rect b="b" l="l" r="r" t="t"/>
              <a:pathLst>
                <a:path extrusionOk="0" h="10000" w="10092">
                  <a:moveTo>
                    <a:pt x="0" y="8736"/>
                  </a:moveTo>
                  <a:lnTo>
                    <a:pt x="10092" y="0"/>
                  </a:lnTo>
                  <a:lnTo>
                    <a:pt x="10092" y="10000"/>
                  </a:lnTo>
                  <a:lnTo>
                    <a:pt x="92" y="10000"/>
                  </a:lnTo>
                  <a:cubicBezTo>
                    <a:pt x="30" y="8875"/>
                    <a:pt x="62" y="9861"/>
                    <a:pt x="0" y="8736"/>
                  </a:cubicBezTo>
                  <a:close/>
                </a:path>
              </a:pathLst>
            </a:custGeom>
            <a:gradFill>
              <a:gsLst>
                <a:gs pos="0">
                  <a:srgbClr val="000000">
                    <a:alpha val="20784"/>
                  </a:srgbClr>
                </a:gs>
                <a:gs pos="100000">
                  <a:srgbClr val="F2F2F2">
                    <a:alpha val="0"/>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grpSp>
      <p:sp>
        <p:nvSpPr>
          <p:cNvPr id="114" name="Google Shape;114;p2"/>
          <p:cNvSpPr txBox="1"/>
          <p:nvPr/>
        </p:nvSpPr>
        <p:spPr>
          <a:xfrm>
            <a:off x="3155502" y="1549060"/>
            <a:ext cx="657353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vi-VN" sz="2800" u="none" cap="none" strike="noStrike">
                <a:solidFill>
                  <a:srgbClr val="FF0000"/>
                </a:solidFill>
                <a:latin typeface="Times New Roman"/>
                <a:ea typeface="Times New Roman"/>
                <a:cs typeface="Times New Roman"/>
                <a:sym typeface="Times New Roman"/>
              </a:rPr>
              <a:t>Tổng quan về SQL Server, cơ chế </a:t>
            </a:r>
            <a:endParaRPr/>
          </a:p>
          <a:p>
            <a:pPr indent="0" lvl="0" marL="0" marR="0" rtl="0" algn="l">
              <a:spcBef>
                <a:spcPts val="0"/>
              </a:spcBef>
              <a:spcAft>
                <a:spcPts val="0"/>
              </a:spcAft>
              <a:buNone/>
            </a:pPr>
            <a:r>
              <a:rPr b="1" lang="vi-VN" sz="2800">
                <a:solidFill>
                  <a:srgbClr val="FF0000"/>
                </a:solidFill>
                <a:latin typeface="Times New Roman"/>
                <a:ea typeface="Times New Roman"/>
                <a:cs typeface="Times New Roman"/>
                <a:sym typeface="Times New Roman"/>
              </a:rPr>
              <a:t>lưu dữ liệu</a:t>
            </a:r>
            <a:endParaRPr b="1" sz="2800">
              <a:solidFill>
                <a:srgbClr val="FF0000"/>
              </a:solidFill>
              <a:latin typeface="Times New Roman"/>
              <a:ea typeface="Times New Roman"/>
              <a:cs typeface="Times New Roman"/>
              <a:sym typeface="Times New Roman"/>
            </a:endParaRPr>
          </a:p>
        </p:txBody>
      </p:sp>
      <p:sp>
        <p:nvSpPr>
          <p:cNvPr id="115" name="Google Shape;115;p2"/>
          <p:cNvSpPr/>
          <p:nvPr/>
        </p:nvSpPr>
        <p:spPr>
          <a:xfrm>
            <a:off x="1980759" y="2286811"/>
            <a:ext cx="736574" cy="703059"/>
          </a:xfrm>
          <a:prstGeom prst="roundRect">
            <a:avLst>
              <a:gd fmla="val 13889" name="adj"/>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vi-VN" sz="2800" u="none">
                <a:solidFill>
                  <a:schemeClr val="lt1"/>
                </a:solidFill>
                <a:latin typeface="Impact"/>
                <a:ea typeface="Impact"/>
                <a:cs typeface="Impact"/>
                <a:sym typeface="Impact"/>
              </a:rPr>
              <a:t>02</a:t>
            </a:r>
            <a:endParaRPr b="0" sz="2800" u="none">
              <a:solidFill>
                <a:schemeClr val="lt1"/>
              </a:solidFill>
              <a:latin typeface="Impact"/>
              <a:ea typeface="Impact"/>
              <a:cs typeface="Impact"/>
              <a:sym typeface="Impact"/>
            </a:endParaRPr>
          </a:p>
        </p:txBody>
      </p:sp>
      <p:grpSp>
        <p:nvGrpSpPr>
          <p:cNvPr id="116" name="Google Shape;116;p2"/>
          <p:cNvGrpSpPr/>
          <p:nvPr/>
        </p:nvGrpSpPr>
        <p:grpSpPr>
          <a:xfrm>
            <a:off x="3217435" y="3408302"/>
            <a:ext cx="6511600" cy="718522"/>
            <a:chOff x="4555084" y="4807549"/>
            <a:chExt cx="4361682" cy="974162"/>
          </a:xfrm>
        </p:grpSpPr>
        <p:pic>
          <p:nvPicPr>
            <p:cNvPr id="117" name="Google Shape;117;p2"/>
            <p:cNvPicPr preferRelativeResize="0"/>
            <p:nvPr/>
          </p:nvPicPr>
          <p:blipFill rotWithShape="1">
            <a:blip r:embed="rId5">
              <a:alphaModFix/>
            </a:blip>
            <a:srcRect b="0" l="0" r="0" t="76775"/>
            <a:stretch/>
          </p:blipFill>
          <p:spPr>
            <a:xfrm>
              <a:off x="4873327" y="5580404"/>
              <a:ext cx="3646270" cy="201307"/>
            </a:xfrm>
            <a:prstGeom prst="rect">
              <a:avLst/>
            </a:prstGeom>
            <a:noFill/>
            <a:ln>
              <a:noFill/>
            </a:ln>
          </p:spPr>
        </p:pic>
        <p:sp>
          <p:nvSpPr>
            <p:cNvPr id="118" name="Google Shape;118;p2"/>
            <p:cNvSpPr/>
            <p:nvPr/>
          </p:nvSpPr>
          <p:spPr>
            <a:xfrm>
              <a:off x="4555084" y="4807549"/>
              <a:ext cx="4361682" cy="958122"/>
            </a:xfrm>
            <a:prstGeom prst="roundRect">
              <a:avLst>
                <a:gd fmla="val 9218" name="adj"/>
              </a:avLst>
            </a:prstGeom>
            <a:gradFill>
              <a:gsLst>
                <a:gs pos="0">
                  <a:srgbClr val="FDFDFD"/>
                </a:gs>
                <a:gs pos="47000">
                  <a:srgbClr val="FDFDFD"/>
                </a:gs>
                <a:gs pos="52999">
                  <a:srgbClr val="E8E8E8"/>
                </a:gs>
                <a:gs pos="100000">
                  <a:srgbClr val="ECECEC"/>
                </a:gs>
              </a:gsLst>
              <a:lin ang="5400000" scaled="0"/>
            </a:gradFill>
            <a:ln>
              <a:noFill/>
            </a:ln>
            <a:effectLst>
              <a:outerShdw blurRad="76200" rotWithShape="0" algn="tl" dir="2700000" dist="38100">
                <a:srgbClr val="000000">
                  <a:alpha val="1372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vi-VN" sz="2800" u="none">
                  <a:solidFill>
                    <a:srgbClr val="F52D04"/>
                  </a:solidFill>
                  <a:latin typeface="Times New Roman"/>
                  <a:ea typeface="Times New Roman"/>
                  <a:cs typeface="Times New Roman"/>
                  <a:sym typeface="Times New Roman"/>
                </a:rPr>
                <a:t>Table, column, primary key, foreign key</a:t>
              </a:r>
              <a:endParaRPr b="1" sz="2800" u="none">
                <a:solidFill>
                  <a:srgbClr val="116B8A"/>
                </a:solidFill>
                <a:latin typeface="Times New Roman"/>
                <a:ea typeface="Times New Roman"/>
                <a:cs typeface="Times New Roman"/>
                <a:sym typeface="Times New Roman"/>
              </a:endParaRPr>
            </a:p>
          </p:txBody>
        </p:sp>
      </p:grpSp>
      <p:sp>
        <p:nvSpPr>
          <p:cNvPr id="119" name="Google Shape;119;p2"/>
          <p:cNvSpPr/>
          <p:nvPr/>
        </p:nvSpPr>
        <p:spPr>
          <a:xfrm>
            <a:off x="3206003" y="2525981"/>
            <a:ext cx="6511600" cy="706691"/>
          </a:xfrm>
          <a:prstGeom prst="roundRect">
            <a:avLst>
              <a:gd fmla="val 9218" name="adj"/>
            </a:avLst>
          </a:prstGeom>
          <a:gradFill>
            <a:gsLst>
              <a:gs pos="0">
                <a:srgbClr val="FDFDFD"/>
              </a:gs>
              <a:gs pos="47000">
                <a:srgbClr val="FDFDFD"/>
              </a:gs>
              <a:gs pos="52999">
                <a:srgbClr val="E8E8E8"/>
              </a:gs>
              <a:gs pos="100000">
                <a:srgbClr val="ECECEC"/>
              </a:gs>
            </a:gsLst>
            <a:lin ang="5400000" scaled="0"/>
          </a:gradFill>
          <a:ln>
            <a:noFill/>
          </a:ln>
          <a:effectLst>
            <a:outerShdw blurRad="76200" rotWithShape="0" algn="tl" dir="2700000" dist="38100">
              <a:srgbClr val="000000">
                <a:alpha val="1372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vi-VN" sz="2800" u="none">
                <a:solidFill>
                  <a:srgbClr val="F52D04"/>
                </a:solidFill>
                <a:latin typeface="Times New Roman"/>
                <a:ea typeface="Times New Roman"/>
                <a:cs typeface="Times New Roman"/>
                <a:sym typeface="Times New Roman"/>
              </a:rPr>
              <a:t>Các kiểu dữ liệu trong SQL Server</a:t>
            </a:r>
            <a:endParaRPr b="1" sz="2800" u="none">
              <a:solidFill>
                <a:srgbClr val="116B8A"/>
              </a:solidFill>
              <a:latin typeface="Times New Roman"/>
              <a:ea typeface="Times New Roman"/>
              <a:cs typeface="Times New Roman"/>
              <a:sym typeface="Times New Roman"/>
            </a:endParaRPr>
          </a:p>
        </p:txBody>
      </p:sp>
      <p:sp>
        <p:nvSpPr>
          <p:cNvPr id="120" name="Google Shape;120;p2"/>
          <p:cNvSpPr/>
          <p:nvPr/>
        </p:nvSpPr>
        <p:spPr>
          <a:xfrm>
            <a:off x="3198479" y="4277692"/>
            <a:ext cx="6511600" cy="706691"/>
          </a:xfrm>
          <a:prstGeom prst="roundRect">
            <a:avLst>
              <a:gd fmla="val 9218" name="adj"/>
            </a:avLst>
          </a:prstGeom>
          <a:gradFill>
            <a:gsLst>
              <a:gs pos="0">
                <a:srgbClr val="FDFDFD"/>
              </a:gs>
              <a:gs pos="47000">
                <a:srgbClr val="FDFDFD"/>
              </a:gs>
              <a:gs pos="52999">
                <a:srgbClr val="E8E8E8"/>
              </a:gs>
              <a:gs pos="100000">
                <a:srgbClr val="ECECEC"/>
              </a:gs>
            </a:gsLst>
            <a:lin ang="5400000" scaled="0"/>
          </a:gradFill>
          <a:ln>
            <a:noFill/>
          </a:ln>
          <a:effectLst>
            <a:outerShdw blurRad="76200" rotWithShape="0" algn="tl" dir="2700000" dist="38100">
              <a:srgbClr val="000000">
                <a:alpha val="1372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vi-VN" sz="2800" u="none">
                <a:solidFill>
                  <a:srgbClr val="F52D04"/>
                </a:solidFill>
                <a:latin typeface="Times New Roman"/>
                <a:ea typeface="Times New Roman"/>
                <a:cs typeface="Times New Roman"/>
                <a:sym typeface="Times New Roman"/>
              </a:rPr>
              <a:t>Các phương thức CRUD</a:t>
            </a:r>
            <a:endParaRPr b="1" sz="2800" u="none">
              <a:solidFill>
                <a:srgbClr val="116B8A"/>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
                                        <p:tgtEl>
                                          <p:spTgt spid="73"/>
                                        </p:tgtEl>
                                        <p:attrNameLst>
                                          <p:attrName>ppt_w</p:attrName>
                                        </p:attrNameLst>
                                      </p:cBhvr>
                                      <p:tavLst>
                                        <p:tav fmla="" tm="0">
                                          <p:val>
                                            <p:strVal val="0"/>
                                          </p:val>
                                        </p:tav>
                                        <p:tav fmla="" tm="100000">
                                          <p:val>
                                            <p:strVal val="#ppt_w"/>
                                          </p:val>
                                        </p:tav>
                                      </p:tavLst>
                                    </p:anim>
                                    <p:anim calcmode="lin" valueType="num">
                                      <p:cBhvr additive="base">
                                        <p:cTn dur="100"/>
                                        <p:tgtEl>
                                          <p:spTgt spid="73"/>
                                        </p:tgtEl>
                                        <p:attrNameLst>
                                          <p:attrName>ppt_h</p:attrName>
                                        </p:attrNameLst>
                                      </p:cBhvr>
                                      <p:tavLst>
                                        <p:tav fmla="" tm="0">
                                          <p:val>
                                            <p:strVal val="0"/>
                                          </p:val>
                                        </p:tav>
                                        <p:tav fmla="" tm="100000">
                                          <p:val>
                                            <p:strVal val="#ppt_h"/>
                                          </p:val>
                                        </p:tav>
                                      </p:tavLst>
                                    </p:anim>
                                  </p:childTnLst>
                                </p:cTn>
                              </p:par>
                            </p:childTnLst>
                          </p:cTn>
                        </p:par>
                        <p:par>
                          <p:cTn fill="hold">
                            <p:stCondLst>
                              <p:cond delay="10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5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par>
                          <p:cTn fill="hold">
                            <p:stCondLst>
                              <p:cond delay="1600"/>
                            </p:stCondLst>
                            <p:childTnLst>
                              <p:par>
                                <p:cTn fill="hold" nodeType="after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3"/>
          <p:cNvPicPr preferRelativeResize="0"/>
          <p:nvPr/>
        </p:nvPicPr>
        <p:blipFill rotWithShape="1">
          <a:blip r:embed="rId3">
            <a:alphaModFix/>
          </a:blip>
          <a:srcRect b="0" l="0" r="0" t="0"/>
          <a:stretch/>
        </p:blipFill>
        <p:spPr>
          <a:xfrm>
            <a:off x="52929" y="0"/>
            <a:ext cx="12192000" cy="6858000"/>
          </a:xfrm>
          <a:prstGeom prst="rect">
            <a:avLst/>
          </a:prstGeom>
          <a:noFill/>
          <a:ln>
            <a:noFill/>
          </a:ln>
        </p:spPr>
      </p:pic>
      <p:pic>
        <p:nvPicPr>
          <p:cNvPr id="126" name="Google Shape;126;p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27" name="Google Shape;127;p3"/>
          <p:cNvGrpSpPr/>
          <p:nvPr/>
        </p:nvGrpSpPr>
        <p:grpSpPr>
          <a:xfrm>
            <a:off x="1260717" y="1010513"/>
            <a:ext cx="8616270" cy="1007332"/>
            <a:chOff x="3129129" y="1121776"/>
            <a:chExt cx="5933741" cy="1171624"/>
          </a:xfrm>
        </p:grpSpPr>
        <p:sp>
          <p:nvSpPr>
            <p:cNvPr id="128" name="Google Shape;128;p3"/>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129" name="Google Shape;129;p3"/>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130" name="Google Shape;130;p3"/>
          <p:cNvGrpSpPr/>
          <p:nvPr/>
        </p:nvGrpSpPr>
        <p:grpSpPr>
          <a:xfrm>
            <a:off x="1372646" y="987362"/>
            <a:ext cx="1674310" cy="1522886"/>
            <a:chOff x="3020983" y="881796"/>
            <a:chExt cx="2097410" cy="2097410"/>
          </a:xfrm>
        </p:grpSpPr>
        <p:grpSp>
          <p:nvGrpSpPr>
            <p:cNvPr id="131" name="Google Shape;131;p3"/>
            <p:cNvGrpSpPr/>
            <p:nvPr/>
          </p:nvGrpSpPr>
          <p:grpSpPr>
            <a:xfrm>
              <a:off x="3020983" y="881796"/>
              <a:ext cx="2097410" cy="2097410"/>
              <a:chOff x="3099689" y="1098878"/>
              <a:chExt cx="1995612" cy="1995615"/>
            </a:xfrm>
          </p:grpSpPr>
          <p:grpSp>
            <p:nvGrpSpPr>
              <p:cNvPr id="132" name="Google Shape;132;p3"/>
              <p:cNvGrpSpPr/>
              <p:nvPr/>
            </p:nvGrpSpPr>
            <p:grpSpPr>
              <a:xfrm>
                <a:off x="3099689" y="1098878"/>
                <a:ext cx="1995612" cy="1995615"/>
                <a:chOff x="6804316" y="2574806"/>
                <a:chExt cx="3585705" cy="3585705"/>
              </a:xfrm>
            </p:grpSpPr>
            <p:sp>
              <p:nvSpPr>
                <p:cNvPr id="133" name="Google Shape;133;p3"/>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134" name="Google Shape;134;p3"/>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135" name="Google Shape;135;p3"/>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136" name="Google Shape;136;p3"/>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137" name="Google Shape;137;p3"/>
            <p:cNvSpPr txBox="1"/>
            <p:nvPr/>
          </p:nvSpPr>
          <p:spPr>
            <a:xfrm>
              <a:off x="3514455" y="1292811"/>
              <a:ext cx="774241"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138" name="Google Shape;138;p3"/>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FF0000"/>
                </a:solidFill>
                <a:latin typeface="Times New Roman"/>
                <a:ea typeface="Times New Roman"/>
                <a:cs typeface="Times New Roman"/>
                <a:sym typeface="Times New Roman"/>
              </a:rPr>
              <a:t>Tổng quan SQL</a:t>
            </a:r>
            <a:endParaRPr b="1" sz="2800">
              <a:solidFill>
                <a:srgbClr val="FF0000"/>
              </a:solidFill>
              <a:latin typeface="Times New Roman"/>
              <a:ea typeface="Times New Roman"/>
              <a:cs typeface="Times New Roman"/>
              <a:sym typeface="Times New Roman"/>
            </a:endParaRPr>
          </a:p>
        </p:txBody>
      </p:sp>
      <p:sp>
        <p:nvSpPr>
          <p:cNvPr id="139" name="Google Shape;139;p3"/>
          <p:cNvSpPr txBox="1"/>
          <p:nvPr/>
        </p:nvSpPr>
        <p:spPr>
          <a:xfrm>
            <a:off x="332509" y="2285611"/>
            <a:ext cx="11326091" cy="255454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Arial"/>
              <a:buChar char="•"/>
            </a:pPr>
            <a:r>
              <a:rPr b="1" lang="vi-VN" sz="2000">
                <a:solidFill>
                  <a:schemeClr val="dk1"/>
                </a:solidFill>
                <a:latin typeface="Times New Roman"/>
                <a:ea typeface="Times New Roman"/>
                <a:cs typeface="Times New Roman"/>
                <a:sym typeface="Times New Roman"/>
              </a:rPr>
              <a:t>SQL Server </a:t>
            </a:r>
            <a:r>
              <a:rPr lang="vi-VN" sz="2000">
                <a:solidFill>
                  <a:schemeClr val="dk1"/>
                </a:solidFill>
                <a:latin typeface="Times New Roman"/>
                <a:ea typeface="Times New Roman"/>
                <a:cs typeface="Times New Roman"/>
                <a:sym typeface="Times New Roman"/>
              </a:rPr>
              <a:t>là một hệ thống quản lý cơ sở dữ liệu (DBMS) do Microsoft phát triển và phân phối. Được ra mắt lần đầu vào năm 1989, SQL Server đã trở thành một trong những hệ thống quản lý cơ sở dữ liệu quan trọng và phổ biến trên thị trường.</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b="1" lang="vi-VN" sz="2000">
                <a:solidFill>
                  <a:schemeClr val="dk1"/>
                </a:solidFill>
                <a:latin typeface="Times New Roman"/>
                <a:ea typeface="Times New Roman"/>
                <a:cs typeface="Times New Roman"/>
                <a:sym typeface="Times New Roman"/>
              </a:rPr>
              <a:t>Tính năng và Chức năng</a:t>
            </a:r>
            <a:r>
              <a:rPr lang="vi-VN" sz="2000">
                <a:solidFill>
                  <a:schemeClr val="dk1"/>
                </a:solidFill>
                <a:latin typeface="Times New Roman"/>
                <a:ea typeface="Times New Roman"/>
                <a:cs typeface="Times New Roman"/>
                <a:sym typeface="Times New Roman"/>
              </a:rPr>
              <a:t>: SQL Server cung cấp một loạt các tính năng và chức năng mạnh mẽ như quản lý dữ liệu, đồng thời hỗ trợ các ngôn ngữ truy vấn như SQL (Structured Query Language) để truy vấn và tương tác với dữ liệu.</a:t>
            </a:r>
            <a:endParaRPr sz="2000">
              <a:solidFill>
                <a:schemeClr val="dk1"/>
              </a:solidFill>
              <a:latin typeface="Times New Roman"/>
              <a:ea typeface="Times New Roman"/>
              <a:cs typeface="Times New Roman"/>
              <a:sym typeface="Times New Roman"/>
            </a:endParaRPr>
          </a:p>
          <a:p>
            <a:pPr indent="-215900" lvl="0" marL="34290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pic>
        <p:nvPicPr>
          <p:cNvPr id="140" name="Google Shape;140;p3"/>
          <p:cNvPicPr preferRelativeResize="0"/>
          <p:nvPr/>
        </p:nvPicPr>
        <p:blipFill rotWithShape="1">
          <a:blip r:embed="rId5">
            <a:alphaModFix/>
          </a:blip>
          <a:srcRect b="0" l="0" r="0" t="0"/>
          <a:stretch/>
        </p:blipFill>
        <p:spPr>
          <a:xfrm>
            <a:off x="8020269" y="5607192"/>
            <a:ext cx="3149845" cy="120951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4"/>
          <p:cNvPicPr preferRelativeResize="0"/>
          <p:nvPr/>
        </p:nvPicPr>
        <p:blipFill rotWithShape="1">
          <a:blip r:embed="rId3">
            <a:alphaModFix/>
          </a:blip>
          <a:srcRect b="0" l="0" r="0" t="0"/>
          <a:stretch/>
        </p:blipFill>
        <p:spPr>
          <a:xfrm>
            <a:off x="52929" y="0"/>
            <a:ext cx="12192000" cy="6858000"/>
          </a:xfrm>
          <a:prstGeom prst="rect">
            <a:avLst/>
          </a:prstGeom>
          <a:noFill/>
          <a:ln>
            <a:noFill/>
          </a:ln>
        </p:spPr>
      </p:pic>
      <p:pic>
        <p:nvPicPr>
          <p:cNvPr id="146" name="Google Shape;146;p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47" name="Google Shape;147;p4"/>
          <p:cNvGrpSpPr/>
          <p:nvPr/>
        </p:nvGrpSpPr>
        <p:grpSpPr>
          <a:xfrm>
            <a:off x="1260717" y="1010513"/>
            <a:ext cx="8616270" cy="1007332"/>
            <a:chOff x="3129129" y="1121776"/>
            <a:chExt cx="5933741" cy="1171624"/>
          </a:xfrm>
        </p:grpSpPr>
        <p:sp>
          <p:nvSpPr>
            <p:cNvPr id="148" name="Google Shape;148;p4"/>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149" name="Google Shape;149;p4"/>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150" name="Google Shape;150;p4"/>
          <p:cNvGrpSpPr/>
          <p:nvPr/>
        </p:nvGrpSpPr>
        <p:grpSpPr>
          <a:xfrm>
            <a:off x="1372646" y="987362"/>
            <a:ext cx="1674310" cy="1522886"/>
            <a:chOff x="3020983" y="881796"/>
            <a:chExt cx="2097410" cy="2097410"/>
          </a:xfrm>
        </p:grpSpPr>
        <p:grpSp>
          <p:nvGrpSpPr>
            <p:cNvPr id="151" name="Google Shape;151;p4"/>
            <p:cNvGrpSpPr/>
            <p:nvPr/>
          </p:nvGrpSpPr>
          <p:grpSpPr>
            <a:xfrm>
              <a:off x="3020983" y="881796"/>
              <a:ext cx="2097410" cy="2097410"/>
              <a:chOff x="3099689" y="1098878"/>
              <a:chExt cx="1995612" cy="1995615"/>
            </a:xfrm>
          </p:grpSpPr>
          <p:grpSp>
            <p:nvGrpSpPr>
              <p:cNvPr id="152" name="Google Shape;152;p4"/>
              <p:cNvGrpSpPr/>
              <p:nvPr/>
            </p:nvGrpSpPr>
            <p:grpSpPr>
              <a:xfrm>
                <a:off x="3099689" y="1098878"/>
                <a:ext cx="1995612" cy="1995615"/>
                <a:chOff x="6804316" y="2574806"/>
                <a:chExt cx="3585705" cy="3585705"/>
              </a:xfrm>
            </p:grpSpPr>
            <p:sp>
              <p:nvSpPr>
                <p:cNvPr id="153" name="Google Shape;153;p4"/>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154" name="Google Shape;154;p4"/>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155" name="Google Shape;155;p4"/>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156" name="Google Shape;156;p4"/>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157" name="Google Shape;157;p4"/>
            <p:cNvSpPr txBox="1"/>
            <p:nvPr/>
          </p:nvSpPr>
          <p:spPr>
            <a:xfrm>
              <a:off x="3514455" y="1292811"/>
              <a:ext cx="774241"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158" name="Google Shape;158;p4"/>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FF0000"/>
                </a:solidFill>
                <a:latin typeface="Times New Roman"/>
                <a:ea typeface="Times New Roman"/>
                <a:cs typeface="Times New Roman"/>
                <a:sym typeface="Times New Roman"/>
              </a:rPr>
              <a:t>Tổng quan SQL</a:t>
            </a:r>
            <a:endParaRPr b="1" sz="2800">
              <a:solidFill>
                <a:srgbClr val="FF0000"/>
              </a:solidFill>
              <a:latin typeface="Times New Roman"/>
              <a:ea typeface="Times New Roman"/>
              <a:cs typeface="Times New Roman"/>
              <a:sym typeface="Times New Roman"/>
            </a:endParaRPr>
          </a:p>
        </p:txBody>
      </p:sp>
      <p:sp>
        <p:nvSpPr>
          <p:cNvPr id="159" name="Google Shape;159;p4"/>
          <p:cNvSpPr txBox="1"/>
          <p:nvPr/>
        </p:nvSpPr>
        <p:spPr>
          <a:xfrm>
            <a:off x="332509" y="2285611"/>
            <a:ext cx="11554691" cy="378565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D0D0D"/>
              </a:buClr>
              <a:buSzPts val="2000"/>
              <a:buFont typeface="Arial"/>
              <a:buChar char="•"/>
            </a:pPr>
            <a:r>
              <a:rPr b="1" i="0" lang="vi-VN" sz="2000">
                <a:solidFill>
                  <a:srgbClr val="0D0D0D"/>
                </a:solidFill>
                <a:latin typeface="Times New Roman"/>
                <a:ea typeface="Times New Roman"/>
                <a:cs typeface="Times New Roman"/>
                <a:sym typeface="Times New Roman"/>
              </a:rPr>
              <a:t>Kiến trúc Client/Server</a:t>
            </a:r>
            <a:r>
              <a:rPr b="0" i="0" lang="vi-VN" sz="2000">
                <a:solidFill>
                  <a:srgbClr val="0D0D0D"/>
                </a:solidFill>
                <a:latin typeface="Times New Roman"/>
                <a:ea typeface="Times New Roman"/>
                <a:cs typeface="Times New Roman"/>
                <a:sym typeface="Times New Roman"/>
              </a:rPr>
              <a:t>: SQL Server hoạt động theo mô hình client/server, trong đó các ứng dụng client kết nối và tương tác với cơ sở dữ liệu thông qua giao thức mạng. SQL Server cung cấp các công cụ và giao diện lập trình ứng dụng (API) cho phép các nhà phát triển xây dựng ứng dụng và truy vấn dữ liệu từ cơ sở dữ liệu.</a:t>
            </a:r>
            <a:endParaRPr b="0" i="0" sz="2000">
              <a:solidFill>
                <a:srgbClr val="0D0D0D"/>
              </a:solidFill>
              <a:latin typeface="Times New Roman"/>
              <a:ea typeface="Times New Roman"/>
              <a:cs typeface="Times New Roman"/>
              <a:sym typeface="Times New Roman"/>
            </a:endParaRPr>
          </a:p>
          <a:p>
            <a:pPr indent="-215900" lvl="0" marL="34290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b="1" lang="vi-VN" sz="2000">
                <a:solidFill>
                  <a:schemeClr val="dk1"/>
                </a:solidFill>
                <a:latin typeface="Times New Roman"/>
                <a:ea typeface="Times New Roman"/>
                <a:cs typeface="Times New Roman"/>
                <a:sym typeface="Times New Roman"/>
              </a:rPr>
              <a:t>Bảo mật và Quản lý</a:t>
            </a:r>
            <a:r>
              <a:rPr lang="vi-VN" sz="2000">
                <a:solidFill>
                  <a:schemeClr val="dk1"/>
                </a:solidFill>
                <a:latin typeface="Times New Roman"/>
                <a:ea typeface="Times New Roman"/>
                <a:cs typeface="Times New Roman"/>
                <a:sym typeface="Times New Roman"/>
              </a:rPr>
              <a:t>: SQL Server cung cấp các tính năng bảo mật mạnh mẽ như phân quyền, mã hóa dữ liệu và theo dõi hoạt động người dùng để bảo vệ dữ liệu khỏi các mối đe dọa bảo mật.</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b="1" lang="vi-VN" sz="2000">
                <a:solidFill>
                  <a:schemeClr val="dk1"/>
                </a:solidFill>
                <a:latin typeface="Times New Roman"/>
                <a:ea typeface="Times New Roman"/>
                <a:cs typeface="Times New Roman"/>
                <a:sym typeface="Times New Roman"/>
              </a:rPr>
              <a:t>Khả năng mở rộng và Độ tin cậy</a:t>
            </a:r>
            <a:r>
              <a:rPr lang="vi-VN" sz="2000">
                <a:solidFill>
                  <a:schemeClr val="dk1"/>
                </a:solidFill>
                <a:latin typeface="Times New Roman"/>
                <a:ea typeface="Times New Roman"/>
                <a:cs typeface="Times New Roman"/>
                <a:sym typeface="Times New Roman"/>
              </a:rPr>
              <a:t>: SQL Server được thiết kế để mở rộng linh hoạt và hỗ trợ cấu hình dựa trên nhu cầu của tổ chức. SQL Server cũng cung cấp các tính năng như sao lưu và phục hồi dữ liệu để đảm bảo độ tin cậy và khả năng phục hồi của hệ thống trong trường hợp sự cố xảy ra.</a:t>
            </a:r>
            <a:endParaRPr sz="2000">
              <a:solidFill>
                <a:schemeClr val="dk1"/>
              </a:solidFill>
              <a:latin typeface="Times New Roman"/>
              <a:ea typeface="Times New Roman"/>
              <a:cs typeface="Times New Roman"/>
              <a:sym typeface="Times New Roman"/>
            </a:endParaRPr>
          </a:p>
          <a:p>
            <a:pPr indent="-215900" lvl="0" marL="34290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pic>
        <p:nvPicPr>
          <p:cNvPr id="160" name="Google Shape;160;p4"/>
          <p:cNvPicPr preferRelativeResize="0"/>
          <p:nvPr/>
        </p:nvPicPr>
        <p:blipFill rotWithShape="1">
          <a:blip r:embed="rId5">
            <a:alphaModFix/>
          </a:blip>
          <a:srcRect b="0" l="0" r="0" t="0"/>
          <a:stretch/>
        </p:blipFill>
        <p:spPr>
          <a:xfrm>
            <a:off x="8020269" y="5637210"/>
            <a:ext cx="3149845" cy="120951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500"/>
                                        <p:tgtEl>
                                          <p:spTgt spid="15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500"/>
                                        <p:tgtEl>
                                          <p:spTgt spid="14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5"/>
          <p:cNvPicPr preferRelativeResize="0"/>
          <p:nvPr/>
        </p:nvPicPr>
        <p:blipFill rotWithShape="1">
          <a:blip r:embed="rId3">
            <a:alphaModFix/>
          </a:blip>
          <a:srcRect b="0" l="0" r="0" t="0"/>
          <a:stretch/>
        </p:blipFill>
        <p:spPr>
          <a:xfrm>
            <a:off x="52929" y="0"/>
            <a:ext cx="12192000" cy="6858000"/>
          </a:xfrm>
          <a:prstGeom prst="rect">
            <a:avLst/>
          </a:prstGeom>
          <a:noFill/>
          <a:ln>
            <a:noFill/>
          </a:ln>
        </p:spPr>
      </p:pic>
      <p:pic>
        <p:nvPicPr>
          <p:cNvPr id="166" name="Google Shape;166;p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67" name="Google Shape;167;p5"/>
          <p:cNvGrpSpPr/>
          <p:nvPr/>
        </p:nvGrpSpPr>
        <p:grpSpPr>
          <a:xfrm>
            <a:off x="1260717" y="1010513"/>
            <a:ext cx="8616270" cy="1007332"/>
            <a:chOff x="3129129" y="1121776"/>
            <a:chExt cx="5933741" cy="1171624"/>
          </a:xfrm>
        </p:grpSpPr>
        <p:sp>
          <p:nvSpPr>
            <p:cNvPr id="168" name="Google Shape;168;p5"/>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169" name="Google Shape;169;p5"/>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170" name="Google Shape;170;p5"/>
          <p:cNvGrpSpPr/>
          <p:nvPr/>
        </p:nvGrpSpPr>
        <p:grpSpPr>
          <a:xfrm>
            <a:off x="1372646" y="987362"/>
            <a:ext cx="1674310" cy="1522886"/>
            <a:chOff x="3020983" y="881796"/>
            <a:chExt cx="2097410" cy="2097410"/>
          </a:xfrm>
        </p:grpSpPr>
        <p:grpSp>
          <p:nvGrpSpPr>
            <p:cNvPr id="171" name="Google Shape;171;p5"/>
            <p:cNvGrpSpPr/>
            <p:nvPr/>
          </p:nvGrpSpPr>
          <p:grpSpPr>
            <a:xfrm>
              <a:off x="3020983" y="881796"/>
              <a:ext cx="2097410" cy="2097410"/>
              <a:chOff x="3099689" y="1098878"/>
              <a:chExt cx="1995612" cy="1995615"/>
            </a:xfrm>
          </p:grpSpPr>
          <p:grpSp>
            <p:nvGrpSpPr>
              <p:cNvPr id="172" name="Google Shape;172;p5"/>
              <p:cNvGrpSpPr/>
              <p:nvPr/>
            </p:nvGrpSpPr>
            <p:grpSpPr>
              <a:xfrm>
                <a:off x="3099689" y="1098878"/>
                <a:ext cx="1995612" cy="1995615"/>
                <a:chOff x="6804316" y="2574806"/>
                <a:chExt cx="3585705" cy="3585705"/>
              </a:xfrm>
            </p:grpSpPr>
            <p:sp>
              <p:nvSpPr>
                <p:cNvPr id="173" name="Google Shape;173;p5"/>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174" name="Google Shape;174;p5"/>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175" name="Google Shape;175;p5"/>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176" name="Google Shape;176;p5"/>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177" name="Google Shape;177;p5"/>
            <p:cNvSpPr txBox="1"/>
            <p:nvPr/>
          </p:nvSpPr>
          <p:spPr>
            <a:xfrm>
              <a:off x="3514455" y="1292811"/>
              <a:ext cx="774241"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B850"/>
                  </a:solidFill>
                  <a:latin typeface="Impact"/>
                  <a:ea typeface="Impact"/>
                  <a:cs typeface="Impact"/>
                  <a:sym typeface="Impact"/>
                </a:rPr>
                <a:t>02</a:t>
              </a:r>
              <a:endParaRPr sz="2800">
                <a:solidFill>
                  <a:srgbClr val="FFB850"/>
                </a:solidFill>
                <a:latin typeface="Impact"/>
                <a:ea typeface="Impact"/>
                <a:cs typeface="Impact"/>
                <a:sym typeface="Impact"/>
              </a:endParaRPr>
            </a:p>
          </p:txBody>
        </p:sp>
      </p:grpSp>
      <p:sp>
        <p:nvSpPr>
          <p:cNvPr id="178" name="Google Shape;178;p5"/>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FF0000"/>
                </a:solidFill>
                <a:latin typeface="Times New Roman"/>
                <a:ea typeface="Times New Roman"/>
                <a:cs typeface="Times New Roman"/>
                <a:sym typeface="Times New Roman"/>
              </a:rPr>
              <a:t>Cấu trúc dữ liệu trong SQL Server</a:t>
            </a:r>
            <a:endParaRPr b="1" sz="2800">
              <a:solidFill>
                <a:srgbClr val="FF0000"/>
              </a:solidFill>
              <a:latin typeface="Times New Roman"/>
              <a:ea typeface="Times New Roman"/>
              <a:cs typeface="Times New Roman"/>
              <a:sym typeface="Times New Roman"/>
            </a:endParaRPr>
          </a:p>
        </p:txBody>
      </p:sp>
      <p:sp>
        <p:nvSpPr>
          <p:cNvPr id="179" name="Google Shape;179;p5"/>
          <p:cNvSpPr txBox="1"/>
          <p:nvPr/>
        </p:nvSpPr>
        <p:spPr>
          <a:xfrm>
            <a:off x="808273" y="2150633"/>
            <a:ext cx="10668000" cy="378565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D0D0D"/>
              </a:buClr>
              <a:buSzPts val="2000"/>
              <a:buFont typeface="Arial"/>
              <a:buChar char="•"/>
            </a:pPr>
            <a:r>
              <a:rPr i="0" lang="vi-VN" sz="2000">
                <a:solidFill>
                  <a:srgbClr val="0D0D0D"/>
                </a:solidFill>
                <a:latin typeface="Times New Roman"/>
                <a:ea typeface="Times New Roman"/>
                <a:cs typeface="Times New Roman"/>
                <a:sym typeface="Times New Roman"/>
              </a:rPr>
              <a:t>SQL Server lưu trữ dữ liệu trong các cơ sở dữ liệu, mỗi cơ sở dữ liệu có thể chứa nhiều bảng, chứa các hàng và cột.</a:t>
            </a:r>
            <a:endParaRPr i="0" sz="2000">
              <a:solidFill>
                <a:srgbClr val="0D0D0D"/>
              </a:solidFill>
              <a:latin typeface="Times New Roman"/>
              <a:ea typeface="Times New Roman"/>
              <a:cs typeface="Times New Roman"/>
              <a:sym typeface="Times New Roman"/>
            </a:endParaRPr>
          </a:p>
          <a:p>
            <a:pPr indent="-215900" lvl="0" marL="342900" marR="0" rtl="0" algn="just">
              <a:spcBef>
                <a:spcPts val="0"/>
              </a:spcBef>
              <a:spcAft>
                <a:spcPts val="0"/>
              </a:spcAft>
              <a:buClr>
                <a:schemeClr val="dk1"/>
              </a:buClr>
              <a:buSzPts val="2000"/>
              <a:buFont typeface="Arial"/>
              <a:buNone/>
            </a:pPr>
            <a:r>
              <a:t/>
            </a:r>
            <a:endParaRPr i="0" sz="2000">
              <a:solidFill>
                <a:srgbClr val="0D0D0D"/>
              </a:solidFill>
              <a:latin typeface="Times New Roman"/>
              <a:ea typeface="Times New Roman"/>
              <a:cs typeface="Times New Roman"/>
              <a:sym typeface="Times New Roman"/>
            </a:endParaRPr>
          </a:p>
          <a:p>
            <a:pPr indent="-342900" lvl="0" marL="342900" marR="0" rtl="0" algn="just">
              <a:spcBef>
                <a:spcPts val="0"/>
              </a:spcBef>
              <a:spcAft>
                <a:spcPts val="0"/>
              </a:spcAft>
              <a:buClr>
                <a:srgbClr val="0D0D0D"/>
              </a:buClr>
              <a:buSzPts val="2000"/>
              <a:buFont typeface="Arial"/>
              <a:buChar char="•"/>
            </a:pPr>
            <a:r>
              <a:rPr i="0" lang="vi-VN" sz="2000">
                <a:solidFill>
                  <a:srgbClr val="0D0D0D"/>
                </a:solidFill>
                <a:latin typeface="Times New Roman"/>
                <a:ea typeface="Times New Roman"/>
                <a:cs typeface="Times New Roman"/>
                <a:sym typeface="Times New Roman"/>
              </a:rPr>
              <a:t>Mỗi bảng trong SQL Server được tổ chức thành các hàng và cột. Mỗi hàng trong bảng đại diện cho một bản ghi và mỗi cột đại diện cho một thuộc tính hoặc một trường dữ liệu.</a:t>
            </a:r>
            <a:endParaRPr i="0" sz="2000">
              <a:solidFill>
                <a:srgbClr val="0D0D0D"/>
              </a:solidFill>
              <a:latin typeface="Times New Roman"/>
              <a:ea typeface="Times New Roman"/>
              <a:cs typeface="Times New Roman"/>
              <a:sym typeface="Times New Roman"/>
            </a:endParaRPr>
          </a:p>
          <a:p>
            <a:pPr indent="-215900" lvl="0" marL="342900" marR="0" rtl="0" algn="just">
              <a:spcBef>
                <a:spcPts val="0"/>
              </a:spcBef>
              <a:spcAft>
                <a:spcPts val="0"/>
              </a:spcAft>
              <a:buClr>
                <a:schemeClr val="dk1"/>
              </a:buClr>
              <a:buSzPts val="2000"/>
              <a:buFont typeface="Arial"/>
              <a:buNone/>
            </a:pPr>
            <a:r>
              <a:t/>
            </a:r>
            <a:endParaRPr i="0" sz="2000">
              <a:solidFill>
                <a:srgbClr val="0D0D0D"/>
              </a:solidFill>
              <a:latin typeface="Times New Roman"/>
              <a:ea typeface="Times New Roman"/>
              <a:cs typeface="Times New Roman"/>
              <a:sym typeface="Times New Roman"/>
            </a:endParaRPr>
          </a:p>
          <a:p>
            <a:pPr indent="-342900" lvl="0" marL="342900" marR="0" rtl="0" algn="just">
              <a:spcBef>
                <a:spcPts val="0"/>
              </a:spcBef>
              <a:spcAft>
                <a:spcPts val="0"/>
              </a:spcAft>
              <a:buClr>
                <a:srgbClr val="0D0D0D"/>
              </a:buClr>
              <a:buSzPts val="2000"/>
              <a:buFont typeface="Arial"/>
              <a:buChar char="•"/>
            </a:pPr>
            <a:r>
              <a:rPr i="0" lang="vi-VN" sz="2000">
                <a:solidFill>
                  <a:srgbClr val="0D0D0D"/>
                </a:solidFill>
                <a:latin typeface="Times New Roman"/>
                <a:ea typeface="Times New Roman"/>
                <a:cs typeface="Times New Roman"/>
                <a:sym typeface="Times New Roman"/>
              </a:rPr>
              <a:t>SQL Server sử dụng các tệp dữ liệu để lưu trữ cơ sở dữ liệu và các đối tượng của nó. Các tệp dữ liệu này có thể được tổ chức thành nhiều filegroup, giúp phân phối và quản lý dữ liệu một cách hiệu quả.</a:t>
            </a:r>
            <a:endParaRPr i="0" sz="2000">
              <a:solidFill>
                <a:srgbClr val="0D0D0D"/>
              </a:solidFill>
              <a:latin typeface="Times New Roman"/>
              <a:ea typeface="Times New Roman"/>
              <a:cs typeface="Times New Roman"/>
              <a:sym typeface="Times New Roman"/>
            </a:endParaRPr>
          </a:p>
          <a:p>
            <a:pPr indent="-215900" lvl="0" marL="342900" marR="0" rtl="0" algn="just">
              <a:spcBef>
                <a:spcPts val="0"/>
              </a:spcBef>
              <a:spcAft>
                <a:spcPts val="0"/>
              </a:spcAft>
              <a:buClr>
                <a:schemeClr val="dk1"/>
              </a:buClr>
              <a:buSzPts val="2000"/>
              <a:buFont typeface="Arial"/>
              <a:buNone/>
            </a:pPr>
            <a:r>
              <a:t/>
            </a:r>
            <a:endParaRPr i="0" sz="2000">
              <a:solidFill>
                <a:srgbClr val="0D0D0D"/>
              </a:solidFill>
              <a:latin typeface="Times New Roman"/>
              <a:ea typeface="Times New Roman"/>
              <a:cs typeface="Times New Roman"/>
              <a:sym typeface="Times New Roman"/>
            </a:endParaRPr>
          </a:p>
          <a:p>
            <a:pPr indent="-342900" lvl="0" marL="342900" marR="0" rtl="0" algn="just">
              <a:spcBef>
                <a:spcPts val="0"/>
              </a:spcBef>
              <a:spcAft>
                <a:spcPts val="0"/>
              </a:spcAft>
              <a:buClr>
                <a:srgbClr val="0D0D0D"/>
              </a:buClr>
              <a:buSzPts val="2000"/>
              <a:buFont typeface="Arial"/>
              <a:buChar char="•"/>
            </a:pPr>
            <a:r>
              <a:rPr i="0" lang="vi-VN" sz="2000">
                <a:solidFill>
                  <a:srgbClr val="0D0D0D"/>
                </a:solidFill>
                <a:latin typeface="Times New Roman"/>
                <a:ea typeface="Times New Roman"/>
                <a:cs typeface="Times New Roman"/>
                <a:sym typeface="Times New Roman"/>
              </a:rPr>
              <a:t>SQL Server cũng hỗ trợ việc tạo các chỉ mục (index) để tăng tốc độ truy xuất dữ liệu và tối ưu hóa các truy vấn.</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500"/>
                                        <p:tgtEl>
                                          <p:spTgt spid="1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6"/>
          <p:cNvPicPr preferRelativeResize="0"/>
          <p:nvPr/>
        </p:nvPicPr>
        <p:blipFill rotWithShape="1">
          <a:blip r:embed="rId3">
            <a:alphaModFix/>
          </a:blip>
          <a:srcRect b="0" l="0" r="0" t="0"/>
          <a:stretch/>
        </p:blipFill>
        <p:spPr>
          <a:xfrm>
            <a:off x="46273" y="0"/>
            <a:ext cx="12192000" cy="6858000"/>
          </a:xfrm>
          <a:prstGeom prst="rect">
            <a:avLst/>
          </a:prstGeom>
          <a:noFill/>
          <a:ln>
            <a:noFill/>
          </a:ln>
        </p:spPr>
      </p:pic>
      <p:pic>
        <p:nvPicPr>
          <p:cNvPr id="185" name="Google Shape;185;p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86" name="Google Shape;186;p6"/>
          <p:cNvGrpSpPr/>
          <p:nvPr/>
        </p:nvGrpSpPr>
        <p:grpSpPr>
          <a:xfrm>
            <a:off x="1260717" y="1010513"/>
            <a:ext cx="8616270" cy="1007332"/>
            <a:chOff x="3129129" y="1121776"/>
            <a:chExt cx="5933741" cy="1171624"/>
          </a:xfrm>
        </p:grpSpPr>
        <p:sp>
          <p:nvSpPr>
            <p:cNvPr id="187" name="Google Shape;187;p6"/>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188" name="Google Shape;188;p6"/>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189" name="Google Shape;189;p6"/>
          <p:cNvGrpSpPr/>
          <p:nvPr/>
        </p:nvGrpSpPr>
        <p:grpSpPr>
          <a:xfrm>
            <a:off x="1372646" y="987362"/>
            <a:ext cx="1674310" cy="1522886"/>
            <a:chOff x="3020983" y="881796"/>
            <a:chExt cx="2097410" cy="2097410"/>
          </a:xfrm>
        </p:grpSpPr>
        <p:grpSp>
          <p:nvGrpSpPr>
            <p:cNvPr id="190" name="Google Shape;190;p6"/>
            <p:cNvGrpSpPr/>
            <p:nvPr/>
          </p:nvGrpSpPr>
          <p:grpSpPr>
            <a:xfrm>
              <a:off x="3020983" y="881796"/>
              <a:ext cx="2097410" cy="2097410"/>
              <a:chOff x="3099689" y="1098878"/>
              <a:chExt cx="1995612" cy="1995615"/>
            </a:xfrm>
          </p:grpSpPr>
          <p:grpSp>
            <p:nvGrpSpPr>
              <p:cNvPr id="191" name="Google Shape;191;p6"/>
              <p:cNvGrpSpPr/>
              <p:nvPr/>
            </p:nvGrpSpPr>
            <p:grpSpPr>
              <a:xfrm>
                <a:off x="3099689" y="1098878"/>
                <a:ext cx="1995612" cy="1995615"/>
                <a:chOff x="6804316" y="2574806"/>
                <a:chExt cx="3585705" cy="3585705"/>
              </a:xfrm>
            </p:grpSpPr>
            <p:sp>
              <p:nvSpPr>
                <p:cNvPr id="192" name="Google Shape;192;p6"/>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193" name="Google Shape;193;p6"/>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194" name="Google Shape;194;p6"/>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195" name="Google Shape;195;p6"/>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196" name="Google Shape;196;p6"/>
            <p:cNvSpPr txBox="1"/>
            <p:nvPr/>
          </p:nvSpPr>
          <p:spPr>
            <a:xfrm>
              <a:off x="3514455" y="1292811"/>
              <a:ext cx="774241"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197" name="Google Shape;197;p6"/>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FF0000"/>
                </a:solidFill>
                <a:latin typeface="Times New Roman"/>
                <a:ea typeface="Times New Roman"/>
                <a:cs typeface="Times New Roman"/>
                <a:sym typeface="Times New Roman"/>
              </a:rPr>
              <a:t>Cấu trúc dữ liệu trong SQL Server</a:t>
            </a:r>
            <a:endParaRPr b="1" sz="2800">
              <a:solidFill>
                <a:srgbClr val="FF0000"/>
              </a:solidFill>
              <a:latin typeface="Times New Roman"/>
              <a:ea typeface="Times New Roman"/>
              <a:cs typeface="Times New Roman"/>
              <a:sym typeface="Times New Roman"/>
            </a:endParaRPr>
          </a:p>
        </p:txBody>
      </p:sp>
      <p:pic>
        <p:nvPicPr>
          <p:cNvPr id="198" name="Google Shape;198;p6"/>
          <p:cNvPicPr preferRelativeResize="0"/>
          <p:nvPr/>
        </p:nvPicPr>
        <p:blipFill rotWithShape="1">
          <a:blip r:embed="rId5">
            <a:alphaModFix/>
          </a:blip>
          <a:srcRect b="0" l="0" r="0" t="0"/>
          <a:stretch/>
        </p:blipFill>
        <p:spPr>
          <a:xfrm>
            <a:off x="1766572" y="1982471"/>
            <a:ext cx="8616270" cy="479163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04" name="Google Shape;204;p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05" name="Google Shape;205;p7"/>
          <p:cNvGrpSpPr/>
          <p:nvPr/>
        </p:nvGrpSpPr>
        <p:grpSpPr>
          <a:xfrm>
            <a:off x="1260717" y="1010513"/>
            <a:ext cx="8616270" cy="1007332"/>
            <a:chOff x="3129129" y="1121776"/>
            <a:chExt cx="5933741" cy="1171624"/>
          </a:xfrm>
        </p:grpSpPr>
        <p:sp>
          <p:nvSpPr>
            <p:cNvPr id="206" name="Google Shape;206;p7"/>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207" name="Google Shape;207;p7"/>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208" name="Google Shape;208;p7"/>
          <p:cNvGrpSpPr/>
          <p:nvPr/>
        </p:nvGrpSpPr>
        <p:grpSpPr>
          <a:xfrm>
            <a:off x="1372646" y="987362"/>
            <a:ext cx="1674310" cy="1522886"/>
            <a:chOff x="3020983" y="881796"/>
            <a:chExt cx="2097410" cy="2097410"/>
          </a:xfrm>
        </p:grpSpPr>
        <p:grpSp>
          <p:nvGrpSpPr>
            <p:cNvPr id="209" name="Google Shape;209;p7"/>
            <p:cNvGrpSpPr/>
            <p:nvPr/>
          </p:nvGrpSpPr>
          <p:grpSpPr>
            <a:xfrm>
              <a:off x="3020983" y="881796"/>
              <a:ext cx="2097410" cy="2097410"/>
              <a:chOff x="3099689" y="1098878"/>
              <a:chExt cx="1995612" cy="1995615"/>
            </a:xfrm>
          </p:grpSpPr>
          <p:grpSp>
            <p:nvGrpSpPr>
              <p:cNvPr id="210" name="Google Shape;210;p7"/>
              <p:cNvGrpSpPr/>
              <p:nvPr/>
            </p:nvGrpSpPr>
            <p:grpSpPr>
              <a:xfrm>
                <a:off x="3099689" y="1098878"/>
                <a:ext cx="1995612" cy="1995615"/>
                <a:chOff x="6804316" y="2574806"/>
                <a:chExt cx="3585705" cy="3585705"/>
              </a:xfrm>
            </p:grpSpPr>
            <p:sp>
              <p:nvSpPr>
                <p:cNvPr id="211" name="Google Shape;211;p7"/>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12" name="Google Shape;212;p7"/>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13" name="Google Shape;213;p7"/>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214" name="Google Shape;214;p7"/>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215" name="Google Shape;215;p7"/>
            <p:cNvSpPr txBox="1"/>
            <p:nvPr/>
          </p:nvSpPr>
          <p:spPr>
            <a:xfrm>
              <a:off x="3514455" y="1292811"/>
              <a:ext cx="774241"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216" name="Google Shape;216;p7"/>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FF0000"/>
                </a:solidFill>
                <a:latin typeface="Times New Roman"/>
                <a:ea typeface="Times New Roman"/>
                <a:cs typeface="Times New Roman"/>
                <a:sym typeface="Times New Roman"/>
              </a:rPr>
              <a:t>Các kiểu dữ liệu trong SQL Server</a:t>
            </a:r>
            <a:endParaRPr b="1" sz="2800">
              <a:solidFill>
                <a:srgbClr val="FF0000"/>
              </a:solidFill>
              <a:latin typeface="Times New Roman"/>
              <a:ea typeface="Times New Roman"/>
              <a:cs typeface="Times New Roman"/>
              <a:sym typeface="Times New Roman"/>
            </a:endParaRPr>
          </a:p>
        </p:txBody>
      </p:sp>
      <p:sp>
        <p:nvSpPr>
          <p:cNvPr id="217" name="Google Shape;217;p7"/>
          <p:cNvSpPr txBox="1"/>
          <p:nvPr/>
        </p:nvSpPr>
        <p:spPr>
          <a:xfrm>
            <a:off x="1032523" y="2070248"/>
            <a:ext cx="6892683" cy="470898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INT: Lưu trữ các số nguyên trong phạm vi từ -2,147,483,648 đến 2,147,483,647.</a:t>
            </a:r>
            <a:r>
              <a:rPr b="1" i="0" lang="vi-VN" sz="2000">
                <a:solidFill>
                  <a:srgbClr val="0D0D0D"/>
                </a:solidFill>
                <a:latin typeface="Arial"/>
                <a:ea typeface="Arial"/>
                <a:cs typeface="Arial"/>
                <a:sym typeface="Arial"/>
              </a:rPr>
              <a:t> </a:t>
            </a:r>
            <a:endParaRPr b="1" i="0" sz="2000">
              <a:solidFill>
                <a:srgbClr val="0D0D0D"/>
              </a:solidFill>
              <a:latin typeface="Arial"/>
              <a:ea typeface="Arial"/>
              <a:cs typeface="Arial"/>
              <a:sym typeface="Arial"/>
            </a:endParaRPr>
          </a:p>
          <a:p>
            <a:pPr indent="0" lvl="0" marL="0" marR="0" rtl="0" algn="just">
              <a:spcBef>
                <a:spcPts val="0"/>
              </a:spcBef>
              <a:spcAft>
                <a:spcPts val="0"/>
              </a:spcAft>
              <a:buNone/>
            </a:pPr>
            <a:r>
              <a:t/>
            </a:r>
            <a:endParaRPr b="1" sz="2000">
              <a:solidFill>
                <a:srgbClr val="0D0D0D"/>
              </a:solidFill>
              <a:latin typeface="Arial"/>
              <a:ea typeface="Arial"/>
              <a:cs typeface="Arial"/>
              <a:sym typeface="Arial"/>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BIGINT: Lưu trữ các số nguyên lớn trong phạm vi từ -9,223,372,036,854,775,808 đến 9,223,372,036,854,775,807.</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DECIMAL(p, s) hoặc NUMERIC(p, s): Lưu trữ các số thập phân với tổng cộng p chữ số, trong đó s chữ số sau dấu thập phân.</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FLOAT(n): Lưu trữ các số dấu chấm động với độ chính xác biểu diễn n-bit.</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18" name="Google Shape;218;p7"/>
          <p:cNvPicPr preferRelativeResize="0"/>
          <p:nvPr/>
        </p:nvPicPr>
        <p:blipFill rotWithShape="1">
          <a:blip r:embed="rId5">
            <a:alphaModFix/>
          </a:blip>
          <a:srcRect b="0" l="0" r="0" t="0"/>
          <a:stretch/>
        </p:blipFill>
        <p:spPr>
          <a:xfrm>
            <a:off x="8208062" y="2050901"/>
            <a:ext cx="2659610" cy="845893"/>
          </a:xfrm>
          <a:prstGeom prst="rect">
            <a:avLst/>
          </a:prstGeom>
          <a:noFill/>
          <a:ln>
            <a:noFill/>
          </a:ln>
        </p:spPr>
      </p:pic>
      <p:pic>
        <p:nvPicPr>
          <p:cNvPr id="219" name="Google Shape;219;p7"/>
          <p:cNvPicPr preferRelativeResize="0"/>
          <p:nvPr/>
        </p:nvPicPr>
        <p:blipFill rotWithShape="1">
          <a:blip r:embed="rId6">
            <a:alphaModFix/>
          </a:blip>
          <a:srcRect b="0" l="0" r="0" t="0"/>
          <a:stretch/>
        </p:blipFill>
        <p:spPr>
          <a:xfrm>
            <a:off x="8208062" y="3083851"/>
            <a:ext cx="3337849" cy="678239"/>
          </a:xfrm>
          <a:prstGeom prst="rect">
            <a:avLst/>
          </a:prstGeom>
          <a:noFill/>
          <a:ln>
            <a:noFill/>
          </a:ln>
        </p:spPr>
      </p:pic>
      <p:pic>
        <p:nvPicPr>
          <p:cNvPr id="220" name="Google Shape;220;p7"/>
          <p:cNvPicPr preferRelativeResize="0"/>
          <p:nvPr/>
        </p:nvPicPr>
        <p:blipFill rotWithShape="1">
          <a:blip r:embed="rId7">
            <a:alphaModFix/>
          </a:blip>
          <a:srcRect b="0" l="0" r="0" t="0"/>
          <a:stretch/>
        </p:blipFill>
        <p:spPr>
          <a:xfrm>
            <a:off x="8177579" y="4136401"/>
            <a:ext cx="3368332" cy="723963"/>
          </a:xfrm>
          <a:prstGeom prst="rect">
            <a:avLst/>
          </a:prstGeom>
          <a:noFill/>
          <a:ln>
            <a:noFill/>
          </a:ln>
        </p:spPr>
      </p:pic>
      <p:pic>
        <p:nvPicPr>
          <p:cNvPr id="221" name="Google Shape;221;p7"/>
          <p:cNvPicPr preferRelativeResize="0"/>
          <p:nvPr/>
        </p:nvPicPr>
        <p:blipFill rotWithShape="1">
          <a:blip r:embed="rId8">
            <a:alphaModFix/>
          </a:blip>
          <a:srcRect b="0" l="0" r="0" t="0"/>
          <a:stretch/>
        </p:blipFill>
        <p:spPr>
          <a:xfrm>
            <a:off x="8228844" y="5234675"/>
            <a:ext cx="2903472" cy="70872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500"/>
                                        <p:tgtEl>
                                          <p:spTgt spid="2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500"/>
                                        <p:tgtEl>
                                          <p:spTgt spid="20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27" name="Google Shape;227;p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28" name="Google Shape;228;p8"/>
          <p:cNvGrpSpPr/>
          <p:nvPr/>
        </p:nvGrpSpPr>
        <p:grpSpPr>
          <a:xfrm>
            <a:off x="1260717" y="1010513"/>
            <a:ext cx="8616270" cy="1007332"/>
            <a:chOff x="3129129" y="1121776"/>
            <a:chExt cx="5933741" cy="1171624"/>
          </a:xfrm>
        </p:grpSpPr>
        <p:sp>
          <p:nvSpPr>
            <p:cNvPr id="229" name="Google Shape;229;p8"/>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230" name="Google Shape;230;p8"/>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231" name="Google Shape;231;p8"/>
          <p:cNvGrpSpPr/>
          <p:nvPr/>
        </p:nvGrpSpPr>
        <p:grpSpPr>
          <a:xfrm>
            <a:off x="1372646" y="987362"/>
            <a:ext cx="1674310" cy="1522886"/>
            <a:chOff x="3020983" y="881796"/>
            <a:chExt cx="2097410" cy="2097410"/>
          </a:xfrm>
        </p:grpSpPr>
        <p:grpSp>
          <p:nvGrpSpPr>
            <p:cNvPr id="232" name="Google Shape;232;p8"/>
            <p:cNvGrpSpPr/>
            <p:nvPr/>
          </p:nvGrpSpPr>
          <p:grpSpPr>
            <a:xfrm>
              <a:off x="3020983" y="881796"/>
              <a:ext cx="2097410" cy="2097410"/>
              <a:chOff x="3099689" y="1098878"/>
              <a:chExt cx="1995612" cy="1995615"/>
            </a:xfrm>
          </p:grpSpPr>
          <p:grpSp>
            <p:nvGrpSpPr>
              <p:cNvPr id="233" name="Google Shape;233;p8"/>
              <p:cNvGrpSpPr/>
              <p:nvPr/>
            </p:nvGrpSpPr>
            <p:grpSpPr>
              <a:xfrm>
                <a:off x="3099689" y="1098878"/>
                <a:ext cx="1995612" cy="1995615"/>
                <a:chOff x="6804316" y="2574806"/>
                <a:chExt cx="3585705" cy="3585705"/>
              </a:xfrm>
            </p:grpSpPr>
            <p:sp>
              <p:nvSpPr>
                <p:cNvPr id="234" name="Google Shape;234;p8"/>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35" name="Google Shape;235;p8"/>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36" name="Google Shape;236;p8"/>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237" name="Google Shape;237;p8"/>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238" name="Google Shape;238;p8"/>
            <p:cNvSpPr txBox="1"/>
            <p:nvPr/>
          </p:nvSpPr>
          <p:spPr>
            <a:xfrm>
              <a:off x="3514455" y="1292811"/>
              <a:ext cx="774241"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239" name="Google Shape;239;p8"/>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FF0000"/>
                </a:solidFill>
                <a:latin typeface="Times New Roman"/>
                <a:ea typeface="Times New Roman"/>
                <a:cs typeface="Times New Roman"/>
                <a:sym typeface="Times New Roman"/>
              </a:rPr>
              <a:t>Các kiểu dữ liệu trong SQL Server</a:t>
            </a:r>
            <a:endParaRPr b="1" sz="2800">
              <a:solidFill>
                <a:srgbClr val="FF0000"/>
              </a:solidFill>
              <a:latin typeface="Times New Roman"/>
              <a:ea typeface="Times New Roman"/>
              <a:cs typeface="Times New Roman"/>
              <a:sym typeface="Times New Roman"/>
            </a:endParaRPr>
          </a:p>
        </p:txBody>
      </p:sp>
      <p:sp>
        <p:nvSpPr>
          <p:cNvPr id="240" name="Google Shape;240;p8"/>
          <p:cNvSpPr txBox="1"/>
          <p:nvPr/>
        </p:nvSpPr>
        <p:spPr>
          <a:xfrm>
            <a:off x="913245" y="2080426"/>
            <a:ext cx="6892683" cy="44012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CHAR(n): Lưu trữ một chuỗi ký tự cố định với độ dài là n.</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NCHAR(n): Tương tự như CHAR, nhưng hỗ trợ Unicode.</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VARCHAR(n): Lưu trữ một chuỗi ký tự có độ dài tối đa là n.</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NVARCHAR(n): Tương tự như VARCHAR, nhưng hỗ trợ Unicode.</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41" name="Google Shape;241;p8"/>
          <p:cNvPicPr preferRelativeResize="0"/>
          <p:nvPr/>
        </p:nvPicPr>
        <p:blipFill rotWithShape="1">
          <a:blip r:embed="rId5">
            <a:alphaModFix/>
          </a:blip>
          <a:srcRect b="0" l="0" r="0" t="0"/>
          <a:stretch/>
        </p:blipFill>
        <p:spPr>
          <a:xfrm>
            <a:off x="7973789" y="2158732"/>
            <a:ext cx="3742709" cy="869626"/>
          </a:xfrm>
          <a:prstGeom prst="rect">
            <a:avLst/>
          </a:prstGeom>
          <a:noFill/>
          <a:ln>
            <a:noFill/>
          </a:ln>
        </p:spPr>
      </p:pic>
      <p:pic>
        <p:nvPicPr>
          <p:cNvPr id="242" name="Google Shape;242;p8"/>
          <p:cNvPicPr preferRelativeResize="0"/>
          <p:nvPr/>
        </p:nvPicPr>
        <p:blipFill rotWithShape="1">
          <a:blip r:embed="rId6">
            <a:alphaModFix/>
          </a:blip>
          <a:srcRect b="0" l="0" r="0" t="0"/>
          <a:stretch/>
        </p:blipFill>
        <p:spPr>
          <a:xfrm>
            <a:off x="7949453" y="4021582"/>
            <a:ext cx="3791380" cy="8696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500"/>
                                        <p:tgtEl>
                                          <p:spTgt spid="22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48" name="Google Shape;248;p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49" name="Google Shape;249;p9"/>
          <p:cNvGrpSpPr/>
          <p:nvPr/>
        </p:nvGrpSpPr>
        <p:grpSpPr>
          <a:xfrm>
            <a:off x="1260717" y="1010513"/>
            <a:ext cx="8616270" cy="1007332"/>
            <a:chOff x="3129129" y="1121776"/>
            <a:chExt cx="5933741" cy="1171624"/>
          </a:xfrm>
        </p:grpSpPr>
        <p:sp>
          <p:nvSpPr>
            <p:cNvPr id="250" name="Google Shape;250;p9"/>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251" name="Google Shape;251;p9"/>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252" name="Google Shape;252;p9"/>
          <p:cNvGrpSpPr/>
          <p:nvPr/>
        </p:nvGrpSpPr>
        <p:grpSpPr>
          <a:xfrm>
            <a:off x="1372646" y="987362"/>
            <a:ext cx="1674310" cy="1522886"/>
            <a:chOff x="3020983" y="881796"/>
            <a:chExt cx="2097410" cy="2097410"/>
          </a:xfrm>
        </p:grpSpPr>
        <p:grpSp>
          <p:nvGrpSpPr>
            <p:cNvPr id="253" name="Google Shape;253;p9"/>
            <p:cNvGrpSpPr/>
            <p:nvPr/>
          </p:nvGrpSpPr>
          <p:grpSpPr>
            <a:xfrm>
              <a:off x="3020983" y="881796"/>
              <a:ext cx="2097410" cy="2097410"/>
              <a:chOff x="3099689" y="1098878"/>
              <a:chExt cx="1995612" cy="1995615"/>
            </a:xfrm>
          </p:grpSpPr>
          <p:grpSp>
            <p:nvGrpSpPr>
              <p:cNvPr id="254" name="Google Shape;254;p9"/>
              <p:cNvGrpSpPr/>
              <p:nvPr/>
            </p:nvGrpSpPr>
            <p:grpSpPr>
              <a:xfrm>
                <a:off x="3099689" y="1098878"/>
                <a:ext cx="1995612" cy="1995615"/>
                <a:chOff x="6804316" y="2574806"/>
                <a:chExt cx="3585705" cy="3585705"/>
              </a:xfrm>
            </p:grpSpPr>
            <p:sp>
              <p:nvSpPr>
                <p:cNvPr id="255" name="Google Shape;255;p9"/>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56" name="Google Shape;256;p9"/>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57" name="Google Shape;257;p9"/>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258" name="Google Shape;258;p9"/>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259" name="Google Shape;259;p9"/>
            <p:cNvSpPr txBox="1"/>
            <p:nvPr/>
          </p:nvSpPr>
          <p:spPr>
            <a:xfrm>
              <a:off x="3514455" y="1292811"/>
              <a:ext cx="774241"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260" name="Google Shape;260;p9"/>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FF0000"/>
                </a:solidFill>
                <a:latin typeface="Times New Roman"/>
                <a:ea typeface="Times New Roman"/>
                <a:cs typeface="Times New Roman"/>
                <a:sym typeface="Times New Roman"/>
              </a:rPr>
              <a:t>Các kiểu dữ liệu trong SQL Server</a:t>
            </a:r>
            <a:endParaRPr b="1" sz="2800">
              <a:solidFill>
                <a:srgbClr val="FF0000"/>
              </a:solidFill>
              <a:latin typeface="Times New Roman"/>
              <a:ea typeface="Times New Roman"/>
              <a:cs typeface="Times New Roman"/>
              <a:sym typeface="Times New Roman"/>
            </a:endParaRPr>
          </a:p>
        </p:txBody>
      </p:sp>
      <p:sp>
        <p:nvSpPr>
          <p:cNvPr id="261" name="Google Shape;261;p9"/>
          <p:cNvSpPr txBox="1"/>
          <p:nvPr/>
        </p:nvSpPr>
        <p:spPr>
          <a:xfrm>
            <a:off x="685800" y="2057779"/>
            <a:ext cx="11193805" cy="470898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vi-VN" sz="2000">
                <a:solidFill>
                  <a:schemeClr val="dk1"/>
                </a:solidFill>
                <a:latin typeface="Times New Roman"/>
                <a:ea typeface="Times New Roman"/>
                <a:cs typeface="Times New Roman"/>
                <a:sym typeface="Times New Roman"/>
              </a:rPr>
              <a:t>Kiểu dữ liệu TEXT </a:t>
            </a:r>
            <a:r>
              <a:rPr lang="vi-VN" sz="2000">
                <a:solidFill>
                  <a:schemeClr val="dk1"/>
                </a:solidFill>
                <a:latin typeface="Times New Roman"/>
                <a:ea typeface="Times New Roman"/>
                <a:cs typeface="Times New Roman"/>
                <a:sym typeface="Times New Roman"/>
              </a:rPr>
              <a:t>được sử dụng để lưu trữ dữ liệu văn bản lớn không có mã hóa Unicode (ANSI).</a:t>
            </a:r>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Có thể lưu trữ dữ liệu văn bản có độ dài tối đa là 2^31-1 (2,147,483,647) ký tự.</a:t>
            </a:r>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Được sử dụng trong các trường hợp lưu trữ văn bản lớn như, bài viết, hoặc nội dung chi tiết trong ứng dụng.</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vi-VN" sz="2000">
                <a:solidFill>
                  <a:schemeClr val="dk1"/>
                </a:solidFill>
                <a:latin typeface="Times New Roman"/>
                <a:ea typeface="Times New Roman"/>
                <a:cs typeface="Times New Roman"/>
                <a:sym typeface="Times New Roman"/>
              </a:rPr>
              <a:t>Kiểu dữ liệu NTEXT </a:t>
            </a:r>
            <a:r>
              <a:rPr lang="vi-VN" sz="2000">
                <a:solidFill>
                  <a:schemeClr val="dk1"/>
                </a:solidFill>
                <a:latin typeface="Times New Roman"/>
                <a:ea typeface="Times New Roman"/>
                <a:cs typeface="Times New Roman"/>
                <a:sym typeface="Times New Roman"/>
              </a:rPr>
              <a:t>tương tự như TEXT nhưng hỗ trợ mã hóa Unicode (UCS-2).</a:t>
            </a:r>
            <a:endParaRPr/>
          </a:p>
          <a:p>
            <a:pPr indent="0" lvl="0" marL="0" marR="0" rtl="0" algn="just">
              <a:spcBef>
                <a:spcPts val="0"/>
              </a:spcBef>
              <a:spcAft>
                <a:spcPts val="0"/>
              </a:spcAft>
              <a:buNone/>
            </a:pPr>
            <a:r>
              <a:rPr lang="vi-VN" sz="2000">
                <a:solidFill>
                  <a:schemeClr val="dk1"/>
                </a:solidFill>
                <a:latin typeface="Times New Roman"/>
                <a:ea typeface="Times New Roman"/>
                <a:cs typeface="Times New Roman"/>
                <a:sym typeface="Times New Roman"/>
              </a:rPr>
              <a:t>Cũng có thể lưu trữ dữ liệu văn bản có độ dài tối đa là 2^30-1 (1,073,741,823) ký tự Unicode.</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vi-VN" sz="2000">
                <a:solidFill>
                  <a:schemeClr val="dk1"/>
                </a:solidFill>
                <a:latin typeface="Times New Roman"/>
                <a:ea typeface="Times New Roman"/>
                <a:cs typeface="Times New Roman"/>
                <a:sym typeface="Times New Roman"/>
              </a:rPr>
              <a:t>Lưu ý: </a:t>
            </a:r>
            <a:r>
              <a:rPr lang="vi-VN" sz="2000">
                <a:solidFill>
                  <a:schemeClr val="dk1"/>
                </a:solidFill>
                <a:latin typeface="Times New Roman"/>
                <a:ea typeface="Times New Roman"/>
                <a:cs typeface="Times New Roman"/>
                <a:sym typeface="Times New Roman"/>
              </a:rPr>
              <a:t>TEXT và NTEXT là các kiểu dữ liệu đã bị loại bỏ trong các phiên bản SQL Server mới nhất từ SQL Server 2005 trở đi. Microsoft khuyến khích sử dụng các kiểu dữ liệu VARCHAR(MAX) và NVARCHAR(MAX) để thay thế cho TEXT và NTEXT vì những kiểu dữ liệu này hỗ trợ tất cả các tính năng của kiểu dữ liệu văn bản lớn cũng như kiểu dữ liệu văn bản thông thường, và cung cấp hiệu suất và khả năng mở rộng tốt hơn.</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500"/>
                                        <p:tgtEl>
                                          <p:spTgt spid="25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