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0" r:id="rId3"/>
    <p:sldId id="311" r:id="rId4"/>
    <p:sldId id="354" r:id="rId5"/>
    <p:sldId id="340" r:id="rId6"/>
    <p:sldId id="355" r:id="rId7"/>
    <p:sldId id="356" r:id="rId8"/>
    <p:sldId id="359" r:id="rId9"/>
    <p:sldId id="357" r:id="rId10"/>
    <p:sldId id="360" r:id="rId11"/>
    <p:sldId id="361" r:id="rId12"/>
    <p:sldId id="358" r:id="rId13"/>
    <p:sldId id="362" r:id="rId14"/>
    <p:sldId id="3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927" autoAdjust="0"/>
  </p:normalViewPr>
  <p:slideViewPr>
    <p:cSldViewPr showGuides="1">
      <p:cViewPr>
        <p:scale>
          <a:sx n="75" d="100"/>
          <a:sy n="75" d="100"/>
        </p:scale>
        <p:origin x="974"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3/9/2024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04DA77-0714-4226-8456-DE0FB00C8765}"/>
              </a:ext>
            </a:extLst>
          </p:cNvPr>
          <p:cNvSpPr>
            <a:spLocks noGrp="1"/>
          </p:cNvSpPr>
          <p:nvPr>
            <p:ph type="dt" sz="half" idx="10"/>
          </p:nvPr>
        </p:nvSpPr>
        <p:spPr/>
        <p:txBody>
          <a:bodyPr/>
          <a:lstStyle/>
          <a:p>
            <a:fld id="{E69B9EE9-F3BF-4B40-83E7-C9BC68FDDB0E}" type="datetimeFigureOut">
              <a:rPr lang="en-US" smtClean="0"/>
              <a:t>3/9/2024</a:t>
            </a:fld>
            <a:endParaRPr lang="en-US"/>
          </a:p>
        </p:txBody>
      </p:sp>
      <p:sp>
        <p:nvSpPr>
          <p:cNvPr id="3" name="Footer Placeholder 2">
            <a:extLst>
              <a:ext uri="{FF2B5EF4-FFF2-40B4-BE49-F238E27FC236}">
                <a16:creationId xmlns:a16="http://schemas.microsoft.com/office/drawing/2014/main"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1B435-934F-44C4-8F1B-EC379BCB0879}"/>
              </a:ext>
            </a:extLst>
          </p:cNvPr>
          <p:cNvSpPr>
            <a:spLocks noGrp="1"/>
          </p:cNvSpPr>
          <p:nvPr>
            <p:ph type="dt" sz="half" idx="10"/>
          </p:nvPr>
        </p:nvSpPr>
        <p:spPr/>
        <p:txBody>
          <a:bodyPr/>
          <a:lstStyle/>
          <a:p>
            <a:fld id="{E69B9EE9-F3BF-4B40-83E7-C9BC68FDDB0E}" type="datetimeFigureOut">
              <a:rPr lang="en-US" smtClean="0"/>
              <a:t>3/9/2024</a:t>
            </a:fld>
            <a:endParaRPr lang="en-US"/>
          </a:p>
        </p:txBody>
      </p:sp>
      <p:sp>
        <p:nvSpPr>
          <p:cNvPr id="4" name="Footer Placeholder 3">
            <a:extLst>
              <a:ext uri="{FF2B5EF4-FFF2-40B4-BE49-F238E27FC236}">
                <a16:creationId xmlns:a16="http://schemas.microsoft.com/office/drawing/2014/main"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32F55C-8EFE-4A66-9DB3-D0CB88777B6B}"/>
              </a:ext>
            </a:extLst>
          </p:cNvPr>
          <p:cNvSpPr>
            <a:spLocks noGrp="1"/>
          </p:cNvSpPr>
          <p:nvPr>
            <p:ph type="dt" sz="half" idx="10"/>
          </p:nvPr>
        </p:nvSpPr>
        <p:spPr/>
        <p:txBody>
          <a:bodyPr/>
          <a:lstStyle/>
          <a:p>
            <a:fld id="{E69B9EE9-F3BF-4B40-83E7-C9BC68FDDB0E}" type="datetimeFigureOut">
              <a:rPr lang="en-US" smtClean="0"/>
              <a:t>3/9/2024</a:t>
            </a:fld>
            <a:endParaRPr lang="en-US"/>
          </a:p>
        </p:txBody>
      </p:sp>
      <p:sp>
        <p:nvSpPr>
          <p:cNvPr id="5" name="Footer Placeholder 4">
            <a:extLst>
              <a:ext uri="{FF2B5EF4-FFF2-40B4-BE49-F238E27FC236}">
                <a16:creationId xmlns:a16="http://schemas.microsoft.com/office/drawing/2014/main"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2CF1DA-3491-456F-B971-C43EFCD2163E}"/>
              </a:ext>
            </a:extLst>
          </p:cNvPr>
          <p:cNvSpPr>
            <a:spLocks noGrp="1"/>
          </p:cNvSpPr>
          <p:nvPr>
            <p:ph type="dt" sz="half" idx="10"/>
          </p:nvPr>
        </p:nvSpPr>
        <p:spPr/>
        <p:txBody>
          <a:bodyPr/>
          <a:lstStyle/>
          <a:p>
            <a:fld id="{E69B9EE9-F3BF-4B40-83E7-C9BC68FDDB0E}" type="datetimeFigureOut">
              <a:rPr lang="en-US" smtClean="0"/>
              <a:t>3/9/2024</a:t>
            </a:fld>
            <a:endParaRPr lang="en-US"/>
          </a:p>
        </p:txBody>
      </p:sp>
      <p:sp>
        <p:nvSpPr>
          <p:cNvPr id="6" name="Footer Placeholder 5">
            <a:extLst>
              <a:ext uri="{FF2B5EF4-FFF2-40B4-BE49-F238E27FC236}">
                <a16:creationId xmlns:a16="http://schemas.microsoft.com/office/drawing/2014/main"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A630-F12E-492E-A3AD-AE8A23606B49}"/>
              </a:ext>
            </a:extLst>
          </p:cNvPr>
          <p:cNvSpPr>
            <a:spLocks noGrp="1"/>
          </p:cNvSpPr>
          <p:nvPr>
            <p:ph type="dt" sz="half" idx="10"/>
          </p:nvPr>
        </p:nvSpPr>
        <p:spPr/>
        <p:txBody>
          <a:bodyPr/>
          <a:lstStyle/>
          <a:p>
            <a:fld id="{E69B9EE9-F3BF-4B40-83E7-C9BC68FDDB0E}" type="datetimeFigureOut">
              <a:rPr lang="en-US" smtClean="0"/>
              <a:t>3/9/2024</a:t>
            </a:fld>
            <a:endParaRPr lang="en-US"/>
          </a:p>
        </p:txBody>
      </p:sp>
      <p:sp>
        <p:nvSpPr>
          <p:cNvPr id="5" name="Footer Placeholder 4">
            <a:extLst>
              <a:ext uri="{FF2B5EF4-FFF2-40B4-BE49-F238E27FC236}">
                <a16:creationId xmlns:a16="http://schemas.microsoft.com/office/drawing/2014/main"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ECD319-65C0-4D9E-8CC8-C9F4B7BAB83C}"/>
              </a:ext>
            </a:extLst>
          </p:cNvPr>
          <p:cNvSpPr>
            <a:spLocks noGrp="1"/>
          </p:cNvSpPr>
          <p:nvPr>
            <p:ph type="dt" sz="half" idx="10"/>
          </p:nvPr>
        </p:nvSpPr>
        <p:spPr/>
        <p:txBody>
          <a:bodyPr/>
          <a:lstStyle/>
          <a:p>
            <a:fld id="{E69B9EE9-F3BF-4B40-83E7-C9BC68FDDB0E}" type="datetimeFigureOut">
              <a:rPr lang="en-US" smtClean="0"/>
              <a:t>3/9/2024</a:t>
            </a:fld>
            <a:endParaRPr lang="en-US"/>
          </a:p>
        </p:txBody>
      </p:sp>
      <p:sp>
        <p:nvSpPr>
          <p:cNvPr id="6" name="Footer Placeholder 5">
            <a:extLst>
              <a:ext uri="{FF2B5EF4-FFF2-40B4-BE49-F238E27FC236}">
                <a16:creationId xmlns:a16="http://schemas.microsoft.com/office/drawing/2014/main"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3/9/2024</a:t>
            </a:fld>
            <a:endParaRPr lang="en-US"/>
          </a:p>
        </p:txBody>
      </p:sp>
      <p:sp>
        <p:nvSpPr>
          <p:cNvPr id="5" name="Footer Placeholder 4">
            <a:extLst>
              <a:ext uri="{FF2B5EF4-FFF2-40B4-BE49-F238E27FC236}">
                <a16:creationId xmlns:a16="http://schemas.microsoft.com/office/drawing/2014/main"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a:solidFill>
                  <a:srgbClr val="154A8D"/>
                </a:solidFill>
                <a:latin typeface="#9Slide02 Tieu de rat dai 02" panose="020B0606020202050201" pitchFamily="34" charset="0"/>
              </a:rPr>
              <a:t>C# </a:t>
            </a:r>
            <a:r>
              <a:rPr lang="en-US" sz="6000" dirty="0">
                <a:solidFill>
                  <a:srgbClr val="154A8D"/>
                </a:solidFill>
                <a:latin typeface="#9Slide02 Tieu de rat dai 02" panose="020B0606020202050201" pitchFamily="34" charset="0"/>
              </a:rPr>
              <a:t>Backend</a:t>
            </a:r>
          </a:p>
        </p:txBody>
      </p:sp>
      <p:pic>
        <p:nvPicPr>
          <p:cNvPr id="8" name="Graphic 7">
            <a:extLst>
              <a:ext uri="{FF2B5EF4-FFF2-40B4-BE49-F238E27FC236}">
                <a16:creationId xmlns:a16="http://schemas.microsoft.com/office/drawing/2014/main" id="{E9D76A19-BB08-4BB2-B289-7DDC93C3A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Truy vấn dữ liệu</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8" name="Picture 17">
            <a:extLst>
              <a:ext uri="{FF2B5EF4-FFF2-40B4-BE49-F238E27FC236}">
                <a16:creationId xmlns:a16="http://schemas.microsoft.com/office/drawing/2014/main" id="{98BCC2A1-5218-9387-7C23-F9382B45A743}"/>
              </a:ext>
            </a:extLst>
          </p:cNvPr>
          <p:cNvPicPr>
            <a:picLocks noChangeAspect="1"/>
          </p:cNvPicPr>
          <p:nvPr/>
        </p:nvPicPr>
        <p:blipFill rotWithShape="1">
          <a:blip r:embed="rId4"/>
          <a:srcRect l="2574" t="49802" r="1434"/>
          <a:stretch/>
        </p:blipFill>
        <p:spPr>
          <a:xfrm>
            <a:off x="533400" y="2606901"/>
            <a:ext cx="7722786" cy="2281294"/>
          </a:xfrm>
          <a:prstGeom prst="rect">
            <a:avLst/>
          </a:prstGeom>
        </p:spPr>
      </p:pic>
      <p:pic>
        <p:nvPicPr>
          <p:cNvPr id="3" name="Picture 2">
            <a:extLst>
              <a:ext uri="{FF2B5EF4-FFF2-40B4-BE49-F238E27FC236}">
                <a16:creationId xmlns:a16="http://schemas.microsoft.com/office/drawing/2014/main" id="{CFB48151-8673-C1F7-279A-3C25F3518A30}"/>
              </a:ext>
            </a:extLst>
          </p:cNvPr>
          <p:cNvPicPr>
            <a:picLocks noChangeAspect="1"/>
          </p:cNvPicPr>
          <p:nvPr/>
        </p:nvPicPr>
        <p:blipFill>
          <a:blip r:embed="rId5"/>
          <a:stretch>
            <a:fillRect/>
          </a:stretch>
        </p:blipFill>
        <p:spPr>
          <a:xfrm>
            <a:off x="8498850" y="2775470"/>
            <a:ext cx="3322608" cy="1912786"/>
          </a:xfrm>
          <a:prstGeom prst="rect">
            <a:avLst/>
          </a:prstGeom>
        </p:spPr>
      </p:pic>
    </p:spTree>
    <p:extLst>
      <p:ext uri="{BB962C8B-B14F-4D97-AF65-F5344CB8AC3E}">
        <p14:creationId xmlns:p14="http://schemas.microsoft.com/office/powerpoint/2010/main" val="2331265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Truy vấn lồng</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TextBox 1">
            <a:extLst>
              <a:ext uri="{FF2B5EF4-FFF2-40B4-BE49-F238E27FC236}">
                <a16:creationId xmlns:a16="http://schemas.microsoft.com/office/drawing/2014/main" id="{BED88965-9DC0-1CAD-FA4B-11A8600E05A7}"/>
              </a:ext>
            </a:extLst>
          </p:cNvPr>
          <p:cNvSpPr txBox="1"/>
          <p:nvPr/>
        </p:nvSpPr>
        <p:spPr>
          <a:xfrm>
            <a:off x="332509" y="2285611"/>
            <a:ext cx="11326091" cy="2246769"/>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Truy vấn lồng là một truy vấn SQL được nhúng bên trong một truy vấn SQL khác. Truy vấn bên trong thường được sử dụng để tạo một tập hợp dữ liệu tạm thời, mà sau đó được sử dụng trong truy vấn bên ngoài.</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a:p>
            <a:pPr algn="just"/>
            <a:r>
              <a:rPr lang="vi-VN" sz="2000">
                <a:latin typeface="Times New Roman" panose="02020603050405020304" pitchFamily="18" charset="0"/>
                <a:cs typeface="Times New Roman" panose="02020603050405020304" pitchFamily="18" charset="0"/>
              </a:rPr>
              <a:t>Câu lệnh </a:t>
            </a:r>
            <a:r>
              <a:rPr lang="vi-VN" sz="2000" b="1">
                <a:latin typeface="Times New Roman" panose="02020603050405020304" pitchFamily="18" charset="0"/>
                <a:cs typeface="Times New Roman" panose="02020603050405020304" pitchFamily="18" charset="0"/>
              </a:rPr>
              <a:t>GROUP BY </a:t>
            </a:r>
            <a:r>
              <a:rPr lang="vi-VN" sz="2000">
                <a:latin typeface="Times New Roman" panose="02020603050405020304" pitchFamily="18" charset="0"/>
                <a:cs typeface="Times New Roman" panose="02020603050405020304" pitchFamily="18" charset="0"/>
              </a:rPr>
              <a:t>và </a:t>
            </a:r>
            <a:r>
              <a:rPr lang="vi-VN" sz="2000" b="1">
                <a:latin typeface="Times New Roman" panose="02020603050405020304" pitchFamily="18" charset="0"/>
                <a:cs typeface="Times New Roman" panose="02020603050405020304" pitchFamily="18" charset="0"/>
              </a:rPr>
              <a:t>HAVING</a:t>
            </a:r>
            <a:r>
              <a:rPr lang="vi-VN" sz="2000">
                <a:latin typeface="Times New Roman" panose="02020603050405020304" pitchFamily="18" charset="0"/>
                <a:cs typeface="Times New Roman" panose="02020603050405020304" pitchFamily="18" charset="0"/>
              </a:rPr>
              <a:t> thường được sử dụng để tổng hợp dữ liệu và thực hiện các điều kiện lọc trên các nhóm dữ liệu đã được tạo ra bởi GROUP BY. Khi kết hợp chúng với truy vấn lồng, chúng ta có thể thực hiện các phân tích phức tạp dựa trên nhóm.</a:t>
            </a:r>
            <a:endParaRPr lang="en-US" sz="2000">
              <a:latin typeface="Times New Roman" panose="02020603050405020304" pitchFamily="18" charset="0"/>
              <a:cs typeface="Times New Roman" panose="02020603050405020304" pitchFamily="18" charset="0"/>
            </a:endParaRPr>
          </a:p>
          <a:p>
            <a:pPr algn="just"/>
            <a:endParaRPr lang="en-US" sz="200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0E6FE7C5-F4D7-C038-10BA-265A86FC9D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269" y="5607192"/>
            <a:ext cx="3149845" cy="1209511"/>
          </a:xfrm>
          <a:prstGeom prst="rect">
            <a:avLst/>
          </a:prstGeom>
        </p:spPr>
      </p:pic>
    </p:spTree>
    <p:extLst>
      <p:ext uri="{BB962C8B-B14F-4D97-AF65-F5344CB8AC3E}">
        <p14:creationId xmlns:p14="http://schemas.microsoft.com/office/powerpoint/2010/main" val="17032219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Truy vấn lồng</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0" name="Picture 19">
            <a:extLst>
              <a:ext uri="{FF2B5EF4-FFF2-40B4-BE49-F238E27FC236}">
                <a16:creationId xmlns:a16="http://schemas.microsoft.com/office/drawing/2014/main" id="{590DD0CA-5AEB-8B02-2915-06A0D1EDD92A}"/>
              </a:ext>
            </a:extLst>
          </p:cNvPr>
          <p:cNvPicPr>
            <a:picLocks noChangeAspect="1"/>
          </p:cNvPicPr>
          <p:nvPr/>
        </p:nvPicPr>
        <p:blipFill>
          <a:blip r:embed="rId4"/>
          <a:stretch>
            <a:fillRect/>
          </a:stretch>
        </p:blipFill>
        <p:spPr>
          <a:xfrm>
            <a:off x="244723" y="4138667"/>
            <a:ext cx="7804635" cy="2332538"/>
          </a:xfrm>
          <a:prstGeom prst="rect">
            <a:avLst/>
          </a:prstGeom>
        </p:spPr>
      </p:pic>
      <p:pic>
        <p:nvPicPr>
          <p:cNvPr id="23" name="Picture 22">
            <a:extLst>
              <a:ext uri="{FF2B5EF4-FFF2-40B4-BE49-F238E27FC236}">
                <a16:creationId xmlns:a16="http://schemas.microsoft.com/office/drawing/2014/main" id="{4CE9E8DB-4B41-C988-25FC-6E5AE8781298}"/>
              </a:ext>
            </a:extLst>
          </p:cNvPr>
          <p:cNvPicPr>
            <a:picLocks noChangeAspect="1"/>
          </p:cNvPicPr>
          <p:nvPr/>
        </p:nvPicPr>
        <p:blipFill>
          <a:blip r:embed="rId5"/>
          <a:stretch>
            <a:fillRect/>
          </a:stretch>
        </p:blipFill>
        <p:spPr>
          <a:xfrm>
            <a:off x="304800" y="2100585"/>
            <a:ext cx="7848388" cy="1651287"/>
          </a:xfrm>
          <a:prstGeom prst="rect">
            <a:avLst/>
          </a:prstGeom>
        </p:spPr>
      </p:pic>
      <p:pic>
        <p:nvPicPr>
          <p:cNvPr id="18" name="Picture 17">
            <a:extLst>
              <a:ext uri="{FF2B5EF4-FFF2-40B4-BE49-F238E27FC236}">
                <a16:creationId xmlns:a16="http://schemas.microsoft.com/office/drawing/2014/main" id="{0DD9E065-3565-54CB-6E86-6B282AEF97A7}"/>
              </a:ext>
            </a:extLst>
          </p:cNvPr>
          <p:cNvPicPr>
            <a:picLocks noChangeAspect="1"/>
          </p:cNvPicPr>
          <p:nvPr/>
        </p:nvPicPr>
        <p:blipFill rotWithShape="1">
          <a:blip r:embed="rId6"/>
          <a:srcRect r="25045"/>
          <a:stretch/>
        </p:blipFill>
        <p:spPr>
          <a:xfrm>
            <a:off x="8238376" y="2830238"/>
            <a:ext cx="3764606" cy="2332537"/>
          </a:xfrm>
          <a:prstGeom prst="rect">
            <a:avLst/>
          </a:prstGeom>
        </p:spPr>
      </p:pic>
    </p:spTree>
    <p:extLst>
      <p:ext uri="{BB962C8B-B14F-4D97-AF65-F5344CB8AC3E}">
        <p14:creationId xmlns:p14="http://schemas.microsoft.com/office/powerpoint/2010/main" val="12970909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Truy vấn lồng</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3" name="Picture 2">
            <a:extLst>
              <a:ext uri="{FF2B5EF4-FFF2-40B4-BE49-F238E27FC236}">
                <a16:creationId xmlns:a16="http://schemas.microsoft.com/office/drawing/2014/main" id="{D65E3920-8AF2-A586-3F0E-1B36DAEFFDE8}"/>
              </a:ext>
            </a:extLst>
          </p:cNvPr>
          <p:cNvPicPr>
            <a:picLocks noChangeAspect="1"/>
          </p:cNvPicPr>
          <p:nvPr/>
        </p:nvPicPr>
        <p:blipFill>
          <a:blip r:embed="rId4"/>
          <a:stretch>
            <a:fillRect/>
          </a:stretch>
        </p:blipFill>
        <p:spPr>
          <a:xfrm>
            <a:off x="1641690" y="2316511"/>
            <a:ext cx="9036711" cy="1905000"/>
          </a:xfrm>
          <a:prstGeom prst="rect">
            <a:avLst/>
          </a:prstGeom>
        </p:spPr>
      </p:pic>
    </p:spTree>
    <p:extLst>
      <p:ext uri="{BB962C8B-B14F-4D97-AF65-F5344CB8AC3E}">
        <p14:creationId xmlns:p14="http://schemas.microsoft.com/office/powerpoint/2010/main" val="2402094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Truy vấn lồng</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24" name="Picture 23">
            <a:extLst>
              <a:ext uri="{FF2B5EF4-FFF2-40B4-BE49-F238E27FC236}">
                <a16:creationId xmlns:a16="http://schemas.microsoft.com/office/drawing/2014/main" id="{E6EDF0CB-3514-B7C8-6342-966B751F14AF}"/>
              </a:ext>
            </a:extLst>
          </p:cNvPr>
          <p:cNvPicPr>
            <a:picLocks noChangeAspect="1"/>
          </p:cNvPicPr>
          <p:nvPr/>
        </p:nvPicPr>
        <p:blipFill>
          <a:blip r:embed="rId4"/>
          <a:stretch>
            <a:fillRect/>
          </a:stretch>
        </p:blipFill>
        <p:spPr>
          <a:xfrm>
            <a:off x="629198" y="4017744"/>
            <a:ext cx="9429202" cy="2611655"/>
          </a:xfrm>
          <a:prstGeom prst="rect">
            <a:avLst/>
          </a:prstGeom>
        </p:spPr>
      </p:pic>
      <p:pic>
        <p:nvPicPr>
          <p:cNvPr id="21" name="Picture 20">
            <a:extLst>
              <a:ext uri="{FF2B5EF4-FFF2-40B4-BE49-F238E27FC236}">
                <a16:creationId xmlns:a16="http://schemas.microsoft.com/office/drawing/2014/main" id="{FF06EA55-7D65-E2B1-0DC6-0D6ED5FCA761}"/>
              </a:ext>
            </a:extLst>
          </p:cNvPr>
          <p:cNvPicPr>
            <a:picLocks noChangeAspect="1"/>
          </p:cNvPicPr>
          <p:nvPr/>
        </p:nvPicPr>
        <p:blipFill>
          <a:blip r:embed="rId5"/>
          <a:stretch>
            <a:fillRect/>
          </a:stretch>
        </p:blipFill>
        <p:spPr>
          <a:xfrm>
            <a:off x="629198" y="2100585"/>
            <a:ext cx="5304242" cy="1821338"/>
          </a:xfrm>
          <a:prstGeom prst="rect">
            <a:avLst/>
          </a:prstGeom>
        </p:spPr>
      </p:pic>
    </p:spTree>
    <p:extLst>
      <p:ext uri="{BB962C8B-B14F-4D97-AF65-F5344CB8AC3E}">
        <p14:creationId xmlns:p14="http://schemas.microsoft.com/office/powerpoint/2010/main" val="3269640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95"/>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3"/>
          <p:cNvGrpSpPr/>
          <p:nvPr/>
        </p:nvGrpSpPr>
        <p:grpSpPr>
          <a:xfrm>
            <a:off x="195612" y="2743063"/>
            <a:ext cx="1929254" cy="1693831"/>
            <a:chOff x="2553093" y="952901"/>
            <a:chExt cx="2096908" cy="1866900"/>
          </a:xfrm>
        </p:grpSpPr>
        <p:sp>
          <p:nvSpPr>
            <p:cNvPr id="9"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0"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solidFill>
                  <a:prstClr val="white"/>
                </a:solidFill>
              </a:endParaRPr>
            </a:p>
          </p:txBody>
        </p:sp>
        <p:sp>
          <p:nvSpPr>
            <p:cNvPr id="11" name="文本框 136"/>
            <p:cNvSpPr txBox="1"/>
            <p:nvPr/>
          </p:nvSpPr>
          <p:spPr>
            <a:xfrm>
              <a:off x="2783718" y="1324275"/>
              <a:ext cx="1866283" cy="1272437"/>
            </a:xfrm>
            <a:prstGeom prst="rect">
              <a:avLst/>
            </a:prstGeom>
            <a:noFill/>
          </p:spPr>
          <p:txBody>
            <a:bodyPr wrap="square" rtlCol="0">
              <a:spAutoFit/>
            </a:bodyPr>
            <a:lstStyle/>
            <a:p>
              <a:pPr algn="ctr"/>
              <a:r>
                <a:rPr lang="en-US" altLang="zh-CN"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800" b="1">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12" name="组合 8"/>
          <p:cNvGrpSpPr/>
          <p:nvPr/>
        </p:nvGrpSpPr>
        <p:grpSpPr>
          <a:xfrm>
            <a:off x="1968486" y="1455999"/>
            <a:ext cx="805150" cy="718592"/>
            <a:chOff x="3262497" y="1084626"/>
            <a:chExt cx="1126854" cy="958123"/>
          </a:xfrm>
        </p:grpSpPr>
        <p:grpSp>
          <p:nvGrpSpPr>
            <p:cNvPr id="13" name="组合 9"/>
            <p:cNvGrpSpPr/>
            <p:nvPr/>
          </p:nvGrpSpPr>
          <p:grpSpPr>
            <a:xfrm>
              <a:off x="3262497" y="1084626"/>
              <a:ext cx="1126854" cy="958123"/>
              <a:chOff x="2892834" y="1141776"/>
              <a:chExt cx="1126854" cy="958123"/>
            </a:xfrm>
          </p:grpSpPr>
          <p:sp>
            <p:nvSpPr>
              <p:cNvPr id="15" name="圆角矩形 13"/>
              <p:cNvSpPr/>
              <p:nvPr/>
            </p:nvSpPr>
            <p:spPr>
              <a:xfrm>
                <a:off x="2943363" y="1141776"/>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6" name="圆角矩形 14"/>
              <p:cNvSpPr/>
              <p:nvPr/>
            </p:nvSpPr>
            <p:spPr>
              <a:xfrm>
                <a:off x="2892834" y="1178024"/>
                <a:ext cx="1063215" cy="90102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4" name="文本框 11"/>
            <p:cNvSpPr txBox="1"/>
            <p:nvPr/>
          </p:nvSpPr>
          <p:spPr>
            <a:xfrm>
              <a:off x="3266480" y="1209433"/>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01</a:t>
              </a:r>
              <a:endParaRPr lang="zh-CN" altLang="en-US" sz="2800">
                <a:solidFill>
                  <a:schemeClr val="bg1"/>
                </a:solidFill>
                <a:latin typeface="Impact" panose="020B0806030902050204" pitchFamily="34" charset="0"/>
              </a:endParaRPr>
            </a:p>
          </p:txBody>
        </p:sp>
      </p:grpSp>
      <p:grpSp>
        <p:nvGrpSpPr>
          <p:cNvPr id="17" name="组合 15"/>
          <p:cNvGrpSpPr/>
          <p:nvPr/>
        </p:nvGrpSpPr>
        <p:grpSpPr>
          <a:xfrm>
            <a:off x="1980759" y="3131396"/>
            <a:ext cx="791782" cy="1043247"/>
            <a:chOff x="3155526" y="2335585"/>
            <a:chExt cx="1147961" cy="966191"/>
          </a:xfrm>
        </p:grpSpPr>
        <p:grpSp>
          <p:nvGrpSpPr>
            <p:cNvPr id="18" name="组合 16"/>
            <p:cNvGrpSpPr/>
            <p:nvPr/>
          </p:nvGrpSpPr>
          <p:grpSpPr>
            <a:xfrm>
              <a:off x="3155526" y="2335585"/>
              <a:ext cx="1147961" cy="966191"/>
              <a:chOff x="2785863" y="1141409"/>
              <a:chExt cx="1147961" cy="966191"/>
            </a:xfrm>
          </p:grpSpPr>
          <p:sp>
            <p:nvSpPr>
              <p:cNvPr id="20"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1" name="圆角矩形 21"/>
              <p:cNvSpPr/>
              <p:nvPr/>
            </p:nvSpPr>
            <p:spPr>
              <a:xfrm>
                <a:off x="2785863" y="1141409"/>
                <a:ext cx="1063215" cy="901028"/>
              </a:xfrm>
              <a:prstGeom prst="roundRect">
                <a:avLst>
                  <a:gd name="adj" fmla="val 13889"/>
                </a:avLst>
              </a:prstGeom>
              <a:solidFill>
                <a:srgbClr val="01A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19" name="文本框 18"/>
            <p:cNvSpPr txBox="1"/>
            <p:nvPr/>
          </p:nvSpPr>
          <p:spPr>
            <a:xfrm>
              <a:off x="3166655" y="2557458"/>
              <a:ext cx="1088129" cy="484574"/>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03</a:t>
              </a:r>
              <a:endParaRPr lang="zh-CN" altLang="en-US" sz="2800">
                <a:solidFill>
                  <a:schemeClr val="bg1"/>
                </a:solidFill>
                <a:latin typeface="Impact" panose="020B0806030902050204" pitchFamily="34" charset="0"/>
              </a:endParaRPr>
            </a:p>
          </p:txBody>
        </p:sp>
      </p:grpSp>
      <p:grpSp>
        <p:nvGrpSpPr>
          <p:cNvPr id="22" name="组合 22"/>
          <p:cNvGrpSpPr/>
          <p:nvPr/>
        </p:nvGrpSpPr>
        <p:grpSpPr>
          <a:xfrm>
            <a:off x="1969469" y="4252478"/>
            <a:ext cx="750898" cy="718592"/>
            <a:chOff x="3227162" y="3591385"/>
            <a:chExt cx="1089578" cy="958123"/>
          </a:xfrm>
        </p:grpSpPr>
        <p:grpSp>
          <p:nvGrpSpPr>
            <p:cNvPr id="23" name="组合 23"/>
            <p:cNvGrpSpPr/>
            <p:nvPr/>
          </p:nvGrpSpPr>
          <p:grpSpPr>
            <a:xfrm>
              <a:off x="3227162" y="3591385"/>
              <a:ext cx="1089578" cy="958123"/>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6"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24" name="文本框 25"/>
            <p:cNvSpPr txBox="1"/>
            <p:nvPr/>
          </p:nvSpPr>
          <p:spPr>
            <a:xfrm>
              <a:off x="3250771" y="3701112"/>
              <a:ext cx="1030515" cy="697627"/>
            </a:xfrm>
            <a:prstGeom prst="rect">
              <a:avLst/>
            </a:prstGeom>
            <a:noFill/>
          </p:spPr>
          <p:txBody>
            <a:bodyPr wrap="square" rtlCol="0">
              <a:spAutoFit/>
            </a:bodyPr>
            <a:lstStyle/>
            <a:p>
              <a:pPr algn="ctr"/>
              <a:r>
                <a:rPr lang="en-US" altLang="zh-CN" sz="2800">
                  <a:solidFill>
                    <a:schemeClr val="bg1"/>
                  </a:solidFill>
                  <a:latin typeface="Impact" panose="020B0806030902050204" pitchFamily="34" charset="0"/>
                </a:rPr>
                <a:t>04</a:t>
              </a:r>
              <a:endParaRPr lang="zh-CN" altLang="en-US" sz="2800">
                <a:solidFill>
                  <a:schemeClr val="bg1"/>
                </a:solidFill>
                <a:latin typeface="Impact" panose="020B0806030902050204" pitchFamily="34" charset="0"/>
              </a:endParaRPr>
            </a:p>
          </p:txBody>
        </p:sp>
      </p:grpSp>
      <p:grpSp>
        <p:nvGrpSpPr>
          <p:cNvPr id="27" name="组合 36"/>
          <p:cNvGrpSpPr/>
          <p:nvPr/>
        </p:nvGrpSpPr>
        <p:grpSpPr>
          <a:xfrm>
            <a:off x="3144688" y="1483185"/>
            <a:ext cx="7075980" cy="1186098"/>
            <a:chOff x="4555084" y="1092328"/>
            <a:chExt cx="4697323" cy="1150809"/>
          </a:xfrm>
        </p:grpSpPr>
        <p:pic>
          <p:nvPicPr>
            <p:cNvPr id="28" name="图片 37"/>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2041830"/>
              <a:ext cx="3646270" cy="201307"/>
            </a:xfrm>
            <a:prstGeom prst="rect">
              <a:avLst/>
            </a:prstGeom>
          </p:spPr>
        </p:pic>
        <p:grpSp>
          <p:nvGrpSpPr>
            <p:cNvPr id="29" name="组合 38"/>
            <p:cNvGrpSpPr/>
            <p:nvPr/>
          </p:nvGrpSpPr>
          <p:grpSpPr>
            <a:xfrm>
              <a:off x="4555084" y="1092328"/>
              <a:ext cx="4697323" cy="974451"/>
              <a:chOff x="4555084" y="1092328"/>
              <a:chExt cx="4697323" cy="974451"/>
            </a:xfrm>
          </p:grpSpPr>
          <p:pic>
            <p:nvPicPr>
              <p:cNvPr id="30" name="图片 3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49" y="1414521"/>
                <a:ext cx="958122" cy="346394"/>
              </a:xfrm>
              <a:prstGeom prst="rect">
                <a:avLst/>
              </a:prstGeom>
            </p:spPr>
          </p:pic>
          <p:sp>
            <p:nvSpPr>
              <p:cNvPr id="31" name="圆角矩形 40"/>
              <p:cNvSpPr/>
              <p:nvPr/>
            </p:nvSpPr>
            <p:spPr>
              <a:xfrm>
                <a:off x="4555084" y="1092328"/>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32" name="组合 41"/>
          <p:cNvGrpSpPr/>
          <p:nvPr/>
        </p:nvGrpSpPr>
        <p:grpSpPr>
          <a:xfrm>
            <a:off x="3132725" y="3126404"/>
            <a:ext cx="7029107" cy="1133653"/>
            <a:chOff x="4555084" y="2343654"/>
            <a:chExt cx="4697324" cy="1145415"/>
          </a:xfrm>
        </p:grpSpPr>
        <p:pic>
          <p:nvPicPr>
            <p:cNvPr id="33" name="图片 4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926460" y="3287762"/>
              <a:ext cx="3646270" cy="201307"/>
            </a:xfrm>
            <a:prstGeom prst="rect">
              <a:avLst/>
            </a:prstGeom>
          </p:spPr>
        </p:pic>
        <p:grpSp>
          <p:nvGrpSpPr>
            <p:cNvPr id="34" name="组合 43"/>
            <p:cNvGrpSpPr/>
            <p:nvPr/>
          </p:nvGrpSpPr>
          <p:grpSpPr>
            <a:xfrm>
              <a:off x="4555084" y="2343654"/>
              <a:ext cx="4697324" cy="974451"/>
              <a:chOff x="4555084" y="2343654"/>
              <a:chExt cx="4697324" cy="974451"/>
            </a:xfrm>
          </p:grpSpPr>
          <p:pic>
            <p:nvPicPr>
              <p:cNvPr id="35" name="图片 4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2665847"/>
                <a:ext cx="958122" cy="346394"/>
              </a:xfrm>
              <a:prstGeom prst="rect">
                <a:avLst/>
              </a:prstGeom>
            </p:spPr>
          </p:pic>
          <p:sp>
            <p:nvSpPr>
              <p:cNvPr id="36" name="圆角矩形 45"/>
              <p:cNvSpPr/>
              <p:nvPr/>
            </p:nvSpPr>
            <p:spPr>
              <a:xfrm>
                <a:off x="4555084" y="2343654"/>
                <a:ext cx="4389024"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grpSp>
      <p:grpSp>
        <p:nvGrpSpPr>
          <p:cNvPr id="42" name="组合 51"/>
          <p:cNvGrpSpPr/>
          <p:nvPr/>
        </p:nvGrpSpPr>
        <p:grpSpPr>
          <a:xfrm>
            <a:off x="3637154" y="4313095"/>
            <a:ext cx="6524678" cy="664448"/>
            <a:chOff x="4873327" y="4823879"/>
            <a:chExt cx="4379080" cy="958122"/>
          </a:xfrm>
        </p:grpSpPr>
        <p:pic>
          <p:nvPicPr>
            <p:cNvPr id="43" name="图片 52"/>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pic>
          <p:nvPicPr>
            <p:cNvPr id="45" name="图片 54"/>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16200000">
              <a:off x="8600150" y="5129743"/>
              <a:ext cx="958122" cy="346393"/>
            </a:xfrm>
            <a:prstGeom prst="rect">
              <a:avLst/>
            </a:prstGeom>
          </p:spPr>
        </p:pic>
      </p:grpSp>
      <p:grpSp>
        <p:nvGrpSpPr>
          <p:cNvPr id="47" name="组合 56"/>
          <p:cNvGrpSpPr/>
          <p:nvPr/>
        </p:nvGrpSpPr>
        <p:grpSpPr>
          <a:xfrm>
            <a:off x="2613536" y="1440455"/>
            <a:ext cx="752541" cy="3643302"/>
            <a:chOff x="3971019" y="796001"/>
            <a:chExt cx="989404" cy="5338506"/>
          </a:xfrm>
        </p:grpSpPr>
        <p:sp>
          <p:nvSpPr>
            <p:cNvPr id="48" name="矩形 57"/>
            <p:cNvSpPr/>
            <p:nvPr/>
          </p:nvSpPr>
          <p:spPr>
            <a:xfrm>
              <a:off x="4614031" y="796001"/>
              <a:ext cx="346392" cy="5287413"/>
            </a:xfrm>
            <a:prstGeom prst="rect">
              <a:avLst/>
            </a:prstGeom>
            <a:gradFill>
              <a:gsLst>
                <a:gs pos="0">
                  <a:schemeClr val="tx1">
                    <a:alpha val="8000"/>
                  </a:schemeClr>
                </a:gs>
                <a:gs pos="100000">
                  <a:srgbClr val="F2F2F2">
                    <a:alpha val="0"/>
                  </a:srgbClr>
                </a:gs>
              </a:gsLst>
              <a:lin ang="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4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50"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sp>
          <p:nvSpPr>
            <p:cNvPr id="51" name="流程图: 手动输入 32"/>
            <p:cNvSpPr/>
            <p:nvPr/>
          </p:nvSpPr>
          <p:spPr>
            <a:xfrm flipH="1" flipV="1">
              <a:off x="4614203" y="796001"/>
              <a:ext cx="345594" cy="92079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2" name="梯形 61"/>
            <p:cNvSpPr/>
            <p:nvPr/>
          </p:nvSpPr>
          <p:spPr>
            <a:xfrm rot="5400000">
              <a:off x="4085362" y="2026910"/>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3" name="梯形 62"/>
            <p:cNvSpPr/>
            <p:nvPr/>
          </p:nvSpPr>
          <p:spPr>
            <a:xfrm rot="5400000">
              <a:off x="4085362" y="3275907"/>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4" name="梯形 63"/>
            <p:cNvSpPr/>
            <p:nvPr/>
          </p:nvSpPr>
          <p:spPr>
            <a:xfrm rot="5400000">
              <a:off x="4085362" y="4502881"/>
              <a:ext cx="1396262" cy="345868"/>
            </a:xfrm>
            <a:prstGeom prst="trapezoid">
              <a:avLst>
                <a:gd name="adj" fmla="val 173951"/>
              </a:avLst>
            </a:prstGeom>
            <a:gradFill>
              <a:gsLst>
                <a:gs pos="100000">
                  <a:schemeClr val="tx1">
                    <a:alpha val="21000"/>
                  </a:schemeClr>
                </a:gs>
                <a:gs pos="0">
                  <a:srgbClr val="F2F2F2">
                    <a:alpha val="0"/>
                  </a:srgbClr>
                </a:gs>
              </a:gsLst>
              <a:lin ang="54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55" name="流程图: 手动输入 32"/>
            <p:cNvSpPr/>
            <p:nvPr/>
          </p:nvSpPr>
          <p:spPr>
            <a:xfrm flipH="1">
              <a:off x="4614203" y="5187950"/>
              <a:ext cx="345594" cy="895464"/>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1" fmla="*/ 0 w 10000"/>
                <a:gd name="connsiteY0-2" fmla="*/ 6677 h 10000"/>
                <a:gd name="connsiteX1-3" fmla="*/ 10000 w 10000"/>
                <a:gd name="connsiteY1-4" fmla="*/ 0 h 10000"/>
                <a:gd name="connsiteX2-5" fmla="*/ 10000 w 10000"/>
                <a:gd name="connsiteY2-6" fmla="*/ 10000 h 10000"/>
                <a:gd name="connsiteX3-7" fmla="*/ 0 w 10000"/>
                <a:gd name="connsiteY3-8" fmla="*/ 10000 h 10000"/>
                <a:gd name="connsiteX4-9" fmla="*/ 0 w 10000"/>
                <a:gd name="connsiteY4-10" fmla="*/ 6677 h 10000"/>
                <a:gd name="connsiteX0-11" fmla="*/ 0 w 10000"/>
                <a:gd name="connsiteY0-12" fmla="*/ 6875 h 10000"/>
                <a:gd name="connsiteX1-13" fmla="*/ 10000 w 10000"/>
                <a:gd name="connsiteY1-14" fmla="*/ 0 h 10000"/>
                <a:gd name="connsiteX2-15" fmla="*/ 10000 w 10000"/>
                <a:gd name="connsiteY2-16" fmla="*/ 10000 h 10000"/>
                <a:gd name="connsiteX3-17" fmla="*/ 0 w 10000"/>
                <a:gd name="connsiteY3-18" fmla="*/ 10000 h 10000"/>
                <a:gd name="connsiteX4-19" fmla="*/ 0 w 10000"/>
                <a:gd name="connsiteY4-20" fmla="*/ 6875 h 10000"/>
                <a:gd name="connsiteX0-21" fmla="*/ 0 w 10185"/>
                <a:gd name="connsiteY0-22" fmla="*/ 6624 h 10000"/>
                <a:gd name="connsiteX1-23" fmla="*/ 10185 w 10185"/>
                <a:gd name="connsiteY1-24" fmla="*/ 0 h 10000"/>
                <a:gd name="connsiteX2-25" fmla="*/ 10185 w 10185"/>
                <a:gd name="connsiteY2-26" fmla="*/ 10000 h 10000"/>
                <a:gd name="connsiteX3-27" fmla="*/ 185 w 10185"/>
                <a:gd name="connsiteY3-28" fmla="*/ 10000 h 10000"/>
                <a:gd name="connsiteX4-29" fmla="*/ 0 w 10185"/>
                <a:gd name="connsiteY4-30" fmla="*/ 6624 h 10000"/>
                <a:gd name="connsiteX0-31" fmla="*/ 0 w 10092"/>
                <a:gd name="connsiteY0-32" fmla="*/ 8092 h 10000"/>
                <a:gd name="connsiteX1-33" fmla="*/ 10092 w 10092"/>
                <a:gd name="connsiteY1-34" fmla="*/ 0 h 10000"/>
                <a:gd name="connsiteX2-35" fmla="*/ 10092 w 10092"/>
                <a:gd name="connsiteY2-36" fmla="*/ 10000 h 10000"/>
                <a:gd name="connsiteX3-37" fmla="*/ 92 w 10092"/>
                <a:gd name="connsiteY3-38" fmla="*/ 10000 h 10000"/>
                <a:gd name="connsiteX4-39" fmla="*/ 0 w 10092"/>
                <a:gd name="connsiteY4-40" fmla="*/ 8092 h 10000"/>
                <a:gd name="connsiteX0-41" fmla="*/ 0 w 10092"/>
                <a:gd name="connsiteY0-42" fmla="*/ 8736 h 10000"/>
                <a:gd name="connsiteX1-43" fmla="*/ 10092 w 10092"/>
                <a:gd name="connsiteY1-44" fmla="*/ 0 h 10000"/>
                <a:gd name="connsiteX2-45" fmla="*/ 10092 w 10092"/>
                <a:gd name="connsiteY2-46" fmla="*/ 10000 h 10000"/>
                <a:gd name="connsiteX3-47" fmla="*/ 92 w 10092"/>
                <a:gd name="connsiteY3-48" fmla="*/ 10000 h 10000"/>
                <a:gd name="connsiteX4-49" fmla="*/ 0 w 10092"/>
                <a:gd name="connsiteY4-50" fmla="*/ 8736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92" h="10000">
                  <a:moveTo>
                    <a:pt x="0" y="8736"/>
                  </a:moveTo>
                  <a:lnTo>
                    <a:pt x="10092" y="0"/>
                  </a:lnTo>
                  <a:lnTo>
                    <a:pt x="10092" y="10000"/>
                  </a:lnTo>
                  <a:lnTo>
                    <a:pt x="92" y="10000"/>
                  </a:lnTo>
                  <a:cubicBezTo>
                    <a:pt x="30" y="8875"/>
                    <a:pt x="62" y="9861"/>
                    <a:pt x="0" y="8736"/>
                  </a:cubicBezTo>
                  <a:close/>
                </a:path>
              </a:pathLst>
            </a:custGeom>
            <a:gradFill>
              <a:gsLst>
                <a:gs pos="0">
                  <a:schemeClr val="tx1">
                    <a:alpha val="21000"/>
                  </a:schemeClr>
                </a:gs>
                <a:gs pos="100000">
                  <a:srgbClr val="F2F2F2">
                    <a:alpha val="0"/>
                  </a:srgbClr>
                </a:gs>
              </a:gsLst>
              <a:lin ang="10800000" scaled="0"/>
            </a:gra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grpSp>
      <p:sp>
        <p:nvSpPr>
          <p:cNvPr id="56" name="文本框 66"/>
          <p:cNvSpPr txBox="1"/>
          <p:nvPr/>
        </p:nvSpPr>
        <p:spPr>
          <a:xfrm>
            <a:off x="3155502" y="1549060"/>
            <a:ext cx="6573533"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Các mối quan hệ trong SQL Server</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65" name="圆角矩形 34">
            <a:extLst>
              <a:ext uri="{FF2B5EF4-FFF2-40B4-BE49-F238E27FC236}">
                <a16:creationId xmlns:a16="http://schemas.microsoft.com/office/drawing/2014/main" id="{4A98B195-D5E7-4238-B9B0-9E6698C21C3A}"/>
              </a:ext>
            </a:extLst>
          </p:cNvPr>
          <p:cNvSpPr/>
          <p:nvPr/>
        </p:nvSpPr>
        <p:spPr>
          <a:xfrm>
            <a:off x="1980759" y="2286811"/>
            <a:ext cx="736574" cy="703059"/>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a:latin typeface="Impact" panose="020B0806030902050204" pitchFamily="34" charset="0"/>
              </a:rPr>
              <a:t>02</a:t>
            </a:r>
            <a:endParaRPr lang="zh-CN" altLang="en-US" sz="2800">
              <a:latin typeface="Impact" panose="020B0806030902050204" pitchFamily="34" charset="0"/>
            </a:endParaRPr>
          </a:p>
        </p:txBody>
      </p:sp>
      <p:grpSp>
        <p:nvGrpSpPr>
          <p:cNvPr id="66" name="组合 51">
            <a:extLst>
              <a:ext uri="{FF2B5EF4-FFF2-40B4-BE49-F238E27FC236}">
                <a16:creationId xmlns:a16="http://schemas.microsoft.com/office/drawing/2014/main" id="{8541760D-945C-4378-82F6-7A5400A5AB52}"/>
              </a:ext>
            </a:extLst>
          </p:cNvPr>
          <p:cNvGrpSpPr/>
          <p:nvPr/>
        </p:nvGrpSpPr>
        <p:grpSpPr>
          <a:xfrm>
            <a:off x="3217435" y="3408302"/>
            <a:ext cx="6511600" cy="718522"/>
            <a:chOff x="4555084" y="4807549"/>
            <a:chExt cx="4361682" cy="974162"/>
          </a:xfrm>
        </p:grpSpPr>
        <p:pic>
          <p:nvPicPr>
            <p:cNvPr id="67"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68"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Truy vấn dữ liệu</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grpSp>
      <p:sp>
        <p:nvSpPr>
          <p:cNvPr id="2" name="圆角矩形 55">
            <a:extLst>
              <a:ext uri="{FF2B5EF4-FFF2-40B4-BE49-F238E27FC236}">
                <a16:creationId xmlns:a16="http://schemas.microsoft.com/office/drawing/2014/main" id="{DFE9396C-E44B-6D5F-9417-8ABD6CE2F30B}"/>
              </a:ext>
            </a:extLst>
          </p:cNvPr>
          <p:cNvSpPr/>
          <p:nvPr/>
        </p:nvSpPr>
        <p:spPr>
          <a:xfrm>
            <a:off x="3206003" y="2525981"/>
            <a:ext cx="6511600" cy="706691"/>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Một số hàm aggregate</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3" name="圆角矩形 55">
            <a:extLst>
              <a:ext uri="{FF2B5EF4-FFF2-40B4-BE49-F238E27FC236}">
                <a16:creationId xmlns:a16="http://schemas.microsoft.com/office/drawing/2014/main" id="{BE1A46F0-8453-533B-1090-295C40C6E0A8}"/>
              </a:ext>
            </a:extLst>
          </p:cNvPr>
          <p:cNvSpPr/>
          <p:nvPr/>
        </p:nvSpPr>
        <p:spPr>
          <a:xfrm>
            <a:off x="3198479" y="4277692"/>
            <a:ext cx="6511600" cy="706691"/>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Truy vấn lồng</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485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 fill="hold"/>
                                        <p:tgtEl>
                                          <p:spTgt spid="8"/>
                                        </p:tgtEl>
                                        <p:attrNameLst>
                                          <p:attrName>ppt_w</p:attrName>
                                        </p:attrNameLst>
                                      </p:cBhvr>
                                      <p:tavLst>
                                        <p:tav tm="0">
                                          <p:val>
                                            <p:fltVal val="0"/>
                                          </p:val>
                                        </p:tav>
                                        <p:tav tm="100000">
                                          <p:val>
                                            <p:strVal val="#ppt_w"/>
                                          </p:val>
                                        </p:tav>
                                      </p:tavLst>
                                    </p:anim>
                                    <p:anim calcmode="lin" valueType="num">
                                      <p:cBhvr>
                                        <p:cTn id="8" dur="100" fill="hold"/>
                                        <p:tgtEl>
                                          <p:spTgt spid="8"/>
                                        </p:tgtEl>
                                        <p:attrNameLst>
                                          <p:attrName>ppt_h</p:attrName>
                                        </p:attrNameLst>
                                      </p:cBhvr>
                                      <p:tavLst>
                                        <p:tav tm="0">
                                          <p:val>
                                            <p:fltVal val="0"/>
                                          </p:val>
                                        </p:tav>
                                        <p:tav tm="100000">
                                          <p:val>
                                            <p:strVal val="#ppt_h"/>
                                          </p:val>
                                        </p:tav>
                                      </p:tavLst>
                                    </p:anim>
                                    <p:animEffect transition="in" filter="fade">
                                      <p:cBhvr>
                                        <p:cTn id="9" dur="100"/>
                                        <p:tgtEl>
                                          <p:spTgt spid="8"/>
                                        </p:tgtEl>
                                      </p:cBhvr>
                                    </p:animEffect>
                                  </p:childTnLst>
                                </p:cTn>
                              </p:par>
                              <p:par>
                                <p:cTn id="10" presetID="6" presetClass="emph" presetSubtype="0" fill="hold" nodeType="withEffect">
                                  <p:stCondLst>
                                    <p:cond delay="100"/>
                                  </p:stCondLst>
                                  <p:childTnLst>
                                    <p:animScale>
                                      <p:cBhvr>
                                        <p:cTn id="11" dur="100" fill="hold"/>
                                        <p:tgtEl>
                                          <p:spTgt spid="8"/>
                                        </p:tgtEl>
                                      </p:cBhvr>
                                      <p:by x="110000" y="110000"/>
                                    </p:animScale>
                                  </p:childTnLst>
                                </p:cTn>
                              </p:par>
                              <p:par>
                                <p:cTn id="12" presetID="6" presetClass="emph" presetSubtype="0" fill="hold" nodeType="withEffect">
                                  <p:stCondLst>
                                    <p:cond delay="200"/>
                                  </p:stCondLst>
                                  <p:childTnLst>
                                    <p:animScale>
                                      <p:cBhvr>
                                        <p:cTn id="13" dur="200" fill="hold"/>
                                        <p:tgtEl>
                                          <p:spTgt spid="8"/>
                                        </p:tgtEl>
                                      </p:cBhvr>
                                      <p:by x="90000" y="90000"/>
                                    </p:animScale>
                                  </p:childTnLst>
                                </p:cTn>
                              </p:par>
                              <p:par>
                                <p:cTn id="14" presetID="6" presetClass="emph" presetSubtype="0" fill="hold" nodeType="withEffect">
                                  <p:stCondLst>
                                    <p:cond delay="400"/>
                                  </p:stCondLst>
                                  <p:childTnLst>
                                    <p:animScale>
                                      <p:cBhvr>
                                        <p:cTn id="15" dur="100" fill="hold"/>
                                        <p:tgtEl>
                                          <p:spTgt spid="8"/>
                                        </p:tgtEl>
                                      </p:cBhvr>
                                      <p:by x="105000" y="105000"/>
                                    </p:animScale>
                                  </p:childTnLst>
                                </p:cTn>
                              </p:par>
                              <p:par>
                                <p:cTn id="16" presetID="6" presetClass="emph" presetSubtype="0" fill="hold" nodeType="withEffect">
                                  <p:stCondLst>
                                    <p:cond delay="500"/>
                                  </p:stCondLst>
                                  <p:childTnLst>
                                    <p:animScale>
                                      <p:cBhvr>
                                        <p:cTn id="17" dur="200" fill="hold"/>
                                        <p:tgtEl>
                                          <p:spTgt spid="8"/>
                                        </p:tgtEl>
                                      </p:cBhvr>
                                      <p:by x="95000" y="95000"/>
                                    </p:animScale>
                                  </p:childTnLst>
                                </p:cTn>
                              </p:par>
                            </p:childTnLst>
                          </p:cTn>
                        </p:par>
                        <p:par>
                          <p:cTn id="18" fill="hold">
                            <p:stCondLst>
                              <p:cond delay="700"/>
                            </p:stCondLst>
                            <p:childTnLst>
                              <p:par>
                                <p:cTn id="19" presetID="16" presetClass="entr" presetSubtype="42" fill="hold" nodeType="after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barn(outHorizontal)">
                                      <p:cBhvr>
                                        <p:cTn id="21" dur="500"/>
                                        <p:tgtEl>
                                          <p:spTgt spid="47"/>
                                        </p:tgtEl>
                                      </p:cBhvr>
                                    </p:animEffect>
                                  </p:childTnLst>
                                </p:cTn>
                              </p:par>
                            </p:childTnLst>
                          </p:cTn>
                        </p:par>
                        <p:par>
                          <p:cTn id="22" fill="hold">
                            <p:stCondLst>
                              <p:cond delay="1200"/>
                            </p:stCondLst>
                            <p:childTnLst>
                              <p:par>
                                <p:cTn id="23" presetID="12" presetClass="entr" presetSubtype="2"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ppt_x</p:attrName>
                                        </p:attrNameLst>
                                      </p:cBhvr>
                                      <p:tavLst>
                                        <p:tav tm="0">
                                          <p:val>
                                            <p:strVal val="#ppt_x+#ppt_w*1.125000"/>
                                          </p:val>
                                        </p:tav>
                                        <p:tav tm="100000">
                                          <p:val>
                                            <p:strVal val="#ppt_x"/>
                                          </p:val>
                                        </p:tav>
                                      </p:tavLst>
                                    </p:anim>
                                    <p:animEffect transition="in" filter="wipe(left)">
                                      <p:cBhvr>
                                        <p:cTn id="26" dur="500"/>
                                        <p:tgtEl>
                                          <p:spTgt spid="12"/>
                                        </p:tgtEl>
                                      </p:cBhvr>
                                    </p:animEffect>
                                  </p:childTnLst>
                                </p:cTn>
                              </p:par>
                              <p:par>
                                <p:cTn id="27" presetID="1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p:tgtEl>
                                          <p:spTgt spid="27"/>
                                        </p:tgtEl>
                                        <p:attrNameLst>
                                          <p:attrName>ppt_x</p:attrName>
                                        </p:attrNameLst>
                                      </p:cBhvr>
                                      <p:tavLst>
                                        <p:tav tm="0">
                                          <p:val>
                                            <p:strVal val="#ppt_x-#ppt_w*1.125000"/>
                                          </p:val>
                                        </p:tav>
                                        <p:tav tm="100000">
                                          <p:val>
                                            <p:strVal val="#ppt_x"/>
                                          </p:val>
                                        </p:tav>
                                      </p:tavLst>
                                    </p:anim>
                                    <p:animEffect transition="in" filter="wipe(right)">
                                      <p:cBhvr>
                                        <p:cTn id="30" dur="500"/>
                                        <p:tgtEl>
                                          <p:spTgt spid="27"/>
                                        </p:tgtEl>
                                      </p:cBhvr>
                                    </p:animEffect>
                                  </p:childTnLst>
                                </p:cTn>
                              </p:par>
                            </p:childTnLst>
                          </p:cTn>
                        </p:par>
                        <p:par>
                          <p:cTn id="31" fill="hold">
                            <p:stCondLst>
                              <p:cond delay="1700"/>
                            </p:stCondLst>
                            <p:childTnLst>
                              <p:par>
                                <p:cTn id="32" presetID="12" presetClass="entr" presetSubtype="2"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left)">
                                      <p:cBhvr>
                                        <p:cTn id="35" dur="500"/>
                                        <p:tgtEl>
                                          <p:spTgt spid="17"/>
                                        </p:tgtEl>
                                      </p:cBhvr>
                                    </p:animEffect>
                                  </p:childTnLst>
                                </p:cTn>
                              </p:par>
                              <p:par>
                                <p:cTn id="36" presetID="12" presetClass="entr" presetSubtype="8"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ppt_x</p:attrName>
                                        </p:attrNameLst>
                                      </p:cBhvr>
                                      <p:tavLst>
                                        <p:tav tm="0">
                                          <p:val>
                                            <p:strVal val="#ppt_x-#ppt_w*1.125000"/>
                                          </p:val>
                                        </p:tav>
                                        <p:tav tm="100000">
                                          <p:val>
                                            <p:strVal val="#ppt_x"/>
                                          </p:val>
                                        </p:tav>
                                      </p:tavLst>
                                    </p:anim>
                                    <p:animEffect transition="in" filter="wipe(right)">
                                      <p:cBhvr>
                                        <p:cTn id="39" dur="500"/>
                                        <p:tgtEl>
                                          <p:spTgt spid="32"/>
                                        </p:tgtEl>
                                      </p:cBhvr>
                                    </p:animEffect>
                                  </p:childTnLst>
                                </p:cTn>
                              </p:par>
                            </p:childTnLst>
                          </p:cTn>
                        </p:par>
                        <p:par>
                          <p:cTn id="40" fill="hold">
                            <p:stCondLst>
                              <p:cond delay="2200"/>
                            </p:stCondLst>
                            <p:childTnLst>
                              <p:par>
                                <p:cTn id="41" presetID="12" presetClass="entr" presetSubtype="2" fill="hold"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p:tgtEl>
                                          <p:spTgt spid="22"/>
                                        </p:tgtEl>
                                        <p:attrNameLst>
                                          <p:attrName>ppt_x</p:attrName>
                                        </p:attrNameLst>
                                      </p:cBhvr>
                                      <p:tavLst>
                                        <p:tav tm="0">
                                          <p:val>
                                            <p:strVal val="#ppt_x+#ppt_w*1.125000"/>
                                          </p:val>
                                        </p:tav>
                                        <p:tav tm="100000">
                                          <p:val>
                                            <p:strVal val="#ppt_x"/>
                                          </p:val>
                                        </p:tav>
                                      </p:tavLst>
                                    </p:anim>
                                    <p:animEffect transition="in" filter="wipe(left)">
                                      <p:cBhvr>
                                        <p:cTn id="44" dur="500"/>
                                        <p:tgtEl>
                                          <p:spTgt spid="22"/>
                                        </p:tgtEl>
                                      </p:cBhvr>
                                    </p:animEffect>
                                  </p:childTnLst>
                                </p:cTn>
                              </p:par>
                              <p:par>
                                <p:cTn id="45" presetID="12" presetClass="entr" presetSubtype="8"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anim calcmode="lin" valueType="num">
                                      <p:cBhvr additive="base">
                                        <p:cTn id="47" dur="500"/>
                                        <p:tgtEl>
                                          <p:spTgt spid="42"/>
                                        </p:tgtEl>
                                        <p:attrNameLst>
                                          <p:attrName>ppt_x</p:attrName>
                                        </p:attrNameLst>
                                      </p:cBhvr>
                                      <p:tavLst>
                                        <p:tav tm="0">
                                          <p:val>
                                            <p:strVal val="#ppt_x-#ppt_w*1.125000"/>
                                          </p:val>
                                        </p:tav>
                                        <p:tav tm="100000">
                                          <p:val>
                                            <p:strVal val="#ppt_x"/>
                                          </p:val>
                                        </p:tav>
                                      </p:tavLst>
                                    </p:anim>
                                    <p:animEffect transition="in" filter="wipe(right)">
                                      <p:cBhvr>
                                        <p:cTn id="4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Các mối quan hệ trong SQL Server</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TextBox 1">
            <a:extLst>
              <a:ext uri="{FF2B5EF4-FFF2-40B4-BE49-F238E27FC236}">
                <a16:creationId xmlns:a16="http://schemas.microsoft.com/office/drawing/2014/main" id="{BED88965-9DC0-1CAD-FA4B-11A8600E05A7}"/>
              </a:ext>
            </a:extLst>
          </p:cNvPr>
          <p:cNvSpPr txBox="1"/>
          <p:nvPr/>
        </p:nvSpPr>
        <p:spPr>
          <a:xfrm>
            <a:off x="332509" y="2285611"/>
            <a:ext cx="11326091" cy="2554545"/>
          </a:xfrm>
          <a:prstGeom prst="rect">
            <a:avLst/>
          </a:prstGeom>
          <a:noFill/>
        </p:spPr>
        <p:txBody>
          <a:bodyPr wrap="square" rtlCol="0">
            <a:spAutoFit/>
          </a:bodyPr>
          <a:lstStyle/>
          <a:p>
            <a:pPr marL="342900" indent="-34290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Mối quan hệ một một (One-to-One Relationship):</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Trong mối quan hệ này, mỗi hàng trong bảng nguồn tương ứng với một hàng trong bảng đích và ngược lại. Mối quan hệ này không phổ biến trong thực tế, nhưng đôi khi cần thiết trong một số trường hợp cụ thể.</a:t>
            </a: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Mối quan hệ một nhiều (One-to-Many Relationship):</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Trong mối quan hệ này, một hàng trong bảng nguồn có thể tương ứng với nhiều hàng trong bảng đích, nhưng một hàng trong bảng đích chỉ tương ứng với một hàng trong bảng nguồn. Đây là một trong những mối quan hệ phổ biến nhất.</a:t>
            </a: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vi-VN" sz="200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0E6FE7C5-F4D7-C038-10BA-265A86FC9D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269" y="5607192"/>
            <a:ext cx="3149845" cy="1209511"/>
          </a:xfrm>
          <a:prstGeom prst="rect">
            <a:avLst/>
          </a:prstGeom>
        </p:spPr>
      </p:pic>
    </p:spTree>
    <p:extLst>
      <p:ext uri="{BB962C8B-B14F-4D97-AF65-F5344CB8AC3E}">
        <p14:creationId xmlns:p14="http://schemas.microsoft.com/office/powerpoint/2010/main" val="213948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Các mối quan hệ trong SQL Server</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TextBox 1">
            <a:extLst>
              <a:ext uri="{FF2B5EF4-FFF2-40B4-BE49-F238E27FC236}">
                <a16:creationId xmlns:a16="http://schemas.microsoft.com/office/drawing/2014/main" id="{BED88965-9DC0-1CAD-FA4B-11A8600E05A7}"/>
              </a:ext>
            </a:extLst>
          </p:cNvPr>
          <p:cNvSpPr txBox="1"/>
          <p:nvPr/>
        </p:nvSpPr>
        <p:spPr>
          <a:xfrm>
            <a:off x="332509" y="2285611"/>
            <a:ext cx="11326091" cy="2554545"/>
          </a:xfrm>
          <a:prstGeom prst="rect">
            <a:avLst/>
          </a:prstGeom>
          <a:noFill/>
        </p:spPr>
        <p:txBody>
          <a:bodyPr wrap="square" rtlCol="0">
            <a:spAutoFit/>
          </a:bodyPr>
          <a:lstStyle/>
          <a:p>
            <a:pPr marL="342900" indent="-34290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Mối quan hệ nhiều nhiều (Many-to-Many Relationship):</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Trong mối quan hệ này, mỗi hàng trong một bảng có thể tương ứng với nhiều hàng trong bảng khác và ngược lại. Điều này thường được thể hiện thông qua một bảng trung gian (association table hoặc junction table) kết nối hai bảng chính thông qua các khóa ngoại.</a:t>
            </a: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vi-VN" sz="2000">
                <a:latin typeface="Times New Roman" panose="02020603050405020304" pitchFamily="18" charset="0"/>
                <a:cs typeface="Times New Roman" panose="02020603050405020304" pitchFamily="18" charset="0"/>
              </a:rPr>
              <a:t>Mối quan hệ tự nhiên (Self-Referencing Relationship):</a:t>
            </a:r>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Trong mối quan hệ này, một bảng có thể tham chiếu đến chính nó thông qua khóa ngoại. Ví dụ, trong một bảng dữ liệu về tổ chức công ty, một hàng có thể có mối quan hệ với một hàng khác trong cùng bảng để đại diện cho quan hệ quản lý hoặc phân cấp.</a:t>
            </a:r>
          </a:p>
        </p:txBody>
      </p:sp>
      <p:pic>
        <p:nvPicPr>
          <p:cNvPr id="21" name="Picture 20">
            <a:extLst>
              <a:ext uri="{FF2B5EF4-FFF2-40B4-BE49-F238E27FC236}">
                <a16:creationId xmlns:a16="http://schemas.microsoft.com/office/drawing/2014/main" id="{0E6FE7C5-F4D7-C038-10BA-265A86FC9D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269" y="5607192"/>
            <a:ext cx="3149845" cy="1209511"/>
          </a:xfrm>
          <a:prstGeom prst="rect">
            <a:avLst/>
          </a:prstGeom>
        </p:spPr>
      </p:pic>
    </p:spTree>
    <p:extLst>
      <p:ext uri="{BB962C8B-B14F-4D97-AF65-F5344CB8AC3E}">
        <p14:creationId xmlns:p14="http://schemas.microsoft.com/office/powerpoint/2010/main" val="251885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121EA-9836-0B86-0238-CE5B8C537CE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FF736D1-0676-0562-47BF-B4EF503D5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7FFF27B8-02EE-972B-33A9-4A0728CC05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a:extLst>
              <a:ext uri="{FF2B5EF4-FFF2-40B4-BE49-F238E27FC236}">
                <a16:creationId xmlns:a16="http://schemas.microsoft.com/office/drawing/2014/main" id="{AC1382DB-E456-FD54-DE43-9BC4EFDEF40D}"/>
              </a:ext>
            </a:extLst>
          </p:cNvPr>
          <p:cNvGrpSpPr/>
          <p:nvPr/>
        </p:nvGrpSpPr>
        <p:grpSpPr>
          <a:xfrm>
            <a:off x="1260717" y="1010513"/>
            <a:ext cx="8616270" cy="1007332"/>
            <a:chOff x="3129129" y="1121776"/>
            <a:chExt cx="5933741" cy="1171624"/>
          </a:xfrm>
        </p:grpSpPr>
        <p:sp>
          <p:nvSpPr>
            <p:cNvPr id="7" name="圆角矩形 18">
              <a:extLst>
                <a:ext uri="{FF2B5EF4-FFF2-40B4-BE49-F238E27FC236}">
                  <a16:creationId xmlns:a16="http://schemas.microsoft.com/office/drawing/2014/main" id="{871BC27F-F8F7-2836-7F32-572FC2FE6026}"/>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a:extLst>
                <a:ext uri="{FF2B5EF4-FFF2-40B4-BE49-F238E27FC236}">
                  <a16:creationId xmlns:a16="http://schemas.microsoft.com/office/drawing/2014/main" id="{CD6E3298-6BD7-CF7F-1B6D-3285BE918902}"/>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a:extLst>
              <a:ext uri="{FF2B5EF4-FFF2-40B4-BE49-F238E27FC236}">
                <a16:creationId xmlns:a16="http://schemas.microsoft.com/office/drawing/2014/main" id="{EC7BE85F-3DD6-B5A2-D158-4379BC514C79}"/>
              </a:ext>
            </a:extLst>
          </p:cNvPr>
          <p:cNvGrpSpPr/>
          <p:nvPr/>
        </p:nvGrpSpPr>
        <p:grpSpPr>
          <a:xfrm>
            <a:off x="1475952" y="1024909"/>
            <a:ext cx="1245251" cy="1335588"/>
            <a:chOff x="3150395" y="933507"/>
            <a:chExt cx="1559927" cy="1839452"/>
          </a:xfrm>
        </p:grpSpPr>
        <p:grpSp>
          <p:nvGrpSpPr>
            <p:cNvPr id="10" name="组合 21">
              <a:extLst>
                <a:ext uri="{FF2B5EF4-FFF2-40B4-BE49-F238E27FC236}">
                  <a16:creationId xmlns:a16="http://schemas.microsoft.com/office/drawing/2014/main" id="{BB8E2E42-9C2F-E8B2-862C-0EA7DEDDD7B4}"/>
                </a:ext>
              </a:extLst>
            </p:cNvPr>
            <p:cNvGrpSpPr/>
            <p:nvPr/>
          </p:nvGrpSpPr>
          <p:grpSpPr>
            <a:xfrm>
              <a:off x="3150395" y="933507"/>
              <a:ext cx="1559927" cy="1839452"/>
              <a:chOff x="3222820" y="1148080"/>
              <a:chExt cx="1484216" cy="1750177"/>
            </a:xfrm>
          </p:grpSpPr>
          <p:grpSp>
            <p:nvGrpSpPr>
              <p:cNvPr id="12" name="组合 25">
                <a:extLst>
                  <a:ext uri="{FF2B5EF4-FFF2-40B4-BE49-F238E27FC236}">
                    <a16:creationId xmlns:a16="http://schemas.microsoft.com/office/drawing/2014/main" id="{622EEF4D-CCC5-47D4-0741-E0EC79AE3D30}"/>
                  </a:ext>
                </a:extLst>
              </p:cNvPr>
              <p:cNvGrpSpPr/>
              <p:nvPr/>
            </p:nvGrpSpPr>
            <p:grpSpPr>
              <a:xfrm>
                <a:off x="3420363" y="1295115"/>
                <a:ext cx="1286673" cy="1603142"/>
                <a:chOff x="7380501" y="2927402"/>
                <a:chExt cx="2311887" cy="2880512"/>
              </a:xfrm>
            </p:grpSpPr>
            <p:sp>
              <p:nvSpPr>
                <p:cNvPr id="14" name="椭圆 50">
                  <a:extLst>
                    <a:ext uri="{FF2B5EF4-FFF2-40B4-BE49-F238E27FC236}">
                      <a16:creationId xmlns:a16="http://schemas.microsoft.com/office/drawing/2014/main" id="{3B23C6F4-F5D0-0130-4A99-9E728A2F8538}"/>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a:extLst>
                    <a:ext uri="{FF2B5EF4-FFF2-40B4-BE49-F238E27FC236}">
                      <a16:creationId xmlns:a16="http://schemas.microsoft.com/office/drawing/2014/main" id="{FF54FFBA-B198-A456-B700-26C0BE072140}"/>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a:extLst>
                    <a:ext uri="{FF2B5EF4-FFF2-40B4-BE49-F238E27FC236}">
                      <a16:creationId xmlns:a16="http://schemas.microsoft.com/office/drawing/2014/main" id="{80463820-D6CA-80B1-8EF6-EA1D16BC9C57}"/>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a:extLst>
                  <a:ext uri="{FF2B5EF4-FFF2-40B4-BE49-F238E27FC236}">
                    <a16:creationId xmlns:a16="http://schemas.microsoft.com/office/drawing/2014/main" id="{6E38DBF3-83AA-646F-676F-E4500AC7FA4D}"/>
                  </a:ext>
                </a:extLst>
              </p:cNvPr>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a:extLst>
                <a:ext uri="{FF2B5EF4-FFF2-40B4-BE49-F238E27FC236}">
                  <a16:creationId xmlns:a16="http://schemas.microsoft.com/office/drawing/2014/main" id="{720B8892-E004-3AB2-0508-D84FC62E4F91}"/>
                </a:ext>
              </a:extLst>
            </p:cNvPr>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a:extLst>
              <a:ext uri="{FF2B5EF4-FFF2-40B4-BE49-F238E27FC236}">
                <a16:creationId xmlns:a16="http://schemas.microsoft.com/office/drawing/2014/main" id="{394C4E99-08FD-3019-0D09-8881B7A5E21C}"/>
              </a:ext>
            </a:extLst>
          </p:cNvPr>
          <p:cNvSpPr txBox="1"/>
          <p:nvPr/>
        </p:nvSpPr>
        <p:spPr>
          <a:xfrm>
            <a:off x="2689354" y="1220790"/>
            <a:ext cx="6905838" cy="523220"/>
          </a:xfrm>
          <a:prstGeom prst="rect">
            <a:avLst/>
          </a:prstGeom>
          <a:noFill/>
        </p:spPr>
        <p:txBody>
          <a:bodyPr wrap="square" rtlCol="0">
            <a:spAutoFit/>
          </a:body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Một số hàm aggregate</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C16B80C-D593-2F6A-97EA-00135058C9FB}"/>
              </a:ext>
            </a:extLst>
          </p:cNvPr>
          <p:cNvSpPr txBox="1"/>
          <p:nvPr/>
        </p:nvSpPr>
        <p:spPr>
          <a:xfrm>
            <a:off x="332509" y="2285611"/>
            <a:ext cx="11554691" cy="1015663"/>
          </a:xfrm>
          <a:prstGeom prst="rect">
            <a:avLst/>
          </a:prstGeom>
          <a:noFill/>
        </p:spPr>
        <p:txBody>
          <a:bodyPr wrap="square" rtlCol="0">
            <a:spAutoFit/>
          </a:bodyPr>
          <a:lstStyle/>
          <a:p>
            <a:pPr algn="just"/>
            <a:r>
              <a:rPr lang="vi-VN" sz="2000" i="0">
                <a:solidFill>
                  <a:srgbClr val="0D0D0D"/>
                </a:solidFill>
                <a:effectLst/>
                <a:latin typeface="Times New Roman" panose="02020603050405020304" pitchFamily="18" charset="0"/>
                <a:cs typeface="Times New Roman" panose="02020603050405020304" pitchFamily="18" charset="0"/>
              </a:rPr>
              <a:t>Trong SQL Server, các hàm aggregate (tức là hàm tổng hợp) là các hàm được sử dụng để tính toán giá trị tổng hợp từ một tập hợp các giá trị trong một cột hoặc từ các hàng được chọn. Các hàm aggregate thường được sử dụng trong các câu lệnh SELECT để truy xuất dữ liệu một cách tổng hợp.</a:t>
            </a:r>
            <a:endParaRPr lang="en-US" sz="200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A9D83C79-5876-3021-0978-09BF5A079514}"/>
              </a:ext>
            </a:extLst>
          </p:cNvPr>
          <p:cNvPicPr>
            <a:picLocks noChangeAspect="1"/>
          </p:cNvPicPr>
          <p:nvPr/>
        </p:nvPicPr>
        <p:blipFill>
          <a:blip r:embed="rId4"/>
          <a:stretch>
            <a:fillRect/>
          </a:stretch>
        </p:blipFill>
        <p:spPr>
          <a:xfrm>
            <a:off x="1729046" y="3497611"/>
            <a:ext cx="8884694" cy="2973956"/>
          </a:xfrm>
          <a:prstGeom prst="rect">
            <a:avLst/>
          </a:prstGeom>
        </p:spPr>
      </p:pic>
    </p:spTree>
    <p:extLst>
      <p:ext uri="{BB962C8B-B14F-4D97-AF65-F5344CB8AC3E}">
        <p14:creationId xmlns:p14="http://schemas.microsoft.com/office/powerpoint/2010/main" val="114928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121EA-9836-0B86-0238-CE5B8C537CE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FF736D1-0676-0562-47BF-B4EF503D56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7FFF27B8-02EE-972B-33A9-4A0728CC05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a:extLst>
              <a:ext uri="{FF2B5EF4-FFF2-40B4-BE49-F238E27FC236}">
                <a16:creationId xmlns:a16="http://schemas.microsoft.com/office/drawing/2014/main" id="{AC1382DB-E456-FD54-DE43-9BC4EFDEF40D}"/>
              </a:ext>
            </a:extLst>
          </p:cNvPr>
          <p:cNvGrpSpPr/>
          <p:nvPr/>
        </p:nvGrpSpPr>
        <p:grpSpPr>
          <a:xfrm>
            <a:off x="1260717" y="1010513"/>
            <a:ext cx="8616270" cy="1007332"/>
            <a:chOff x="3129129" y="1121776"/>
            <a:chExt cx="5933741" cy="1171624"/>
          </a:xfrm>
        </p:grpSpPr>
        <p:sp>
          <p:nvSpPr>
            <p:cNvPr id="7" name="圆角矩形 18">
              <a:extLst>
                <a:ext uri="{FF2B5EF4-FFF2-40B4-BE49-F238E27FC236}">
                  <a16:creationId xmlns:a16="http://schemas.microsoft.com/office/drawing/2014/main" id="{871BC27F-F8F7-2836-7F32-572FC2FE6026}"/>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a:extLst>
                <a:ext uri="{FF2B5EF4-FFF2-40B4-BE49-F238E27FC236}">
                  <a16:creationId xmlns:a16="http://schemas.microsoft.com/office/drawing/2014/main" id="{CD6E3298-6BD7-CF7F-1B6D-3285BE918902}"/>
                </a:ext>
              </a:extLst>
            </p:cNvPr>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a:extLst>
              <a:ext uri="{FF2B5EF4-FFF2-40B4-BE49-F238E27FC236}">
                <a16:creationId xmlns:a16="http://schemas.microsoft.com/office/drawing/2014/main" id="{EC7BE85F-3DD6-B5A2-D158-4379BC514C79}"/>
              </a:ext>
            </a:extLst>
          </p:cNvPr>
          <p:cNvGrpSpPr/>
          <p:nvPr/>
        </p:nvGrpSpPr>
        <p:grpSpPr>
          <a:xfrm>
            <a:off x="1475952" y="1024909"/>
            <a:ext cx="1245251" cy="1335588"/>
            <a:chOff x="3150395" y="933507"/>
            <a:chExt cx="1559927" cy="1839452"/>
          </a:xfrm>
        </p:grpSpPr>
        <p:grpSp>
          <p:nvGrpSpPr>
            <p:cNvPr id="10" name="组合 21">
              <a:extLst>
                <a:ext uri="{FF2B5EF4-FFF2-40B4-BE49-F238E27FC236}">
                  <a16:creationId xmlns:a16="http://schemas.microsoft.com/office/drawing/2014/main" id="{BB8E2E42-9C2F-E8B2-862C-0EA7DEDDD7B4}"/>
                </a:ext>
              </a:extLst>
            </p:cNvPr>
            <p:cNvGrpSpPr/>
            <p:nvPr/>
          </p:nvGrpSpPr>
          <p:grpSpPr>
            <a:xfrm>
              <a:off x="3150395" y="933507"/>
              <a:ext cx="1559927" cy="1839452"/>
              <a:chOff x="3222820" y="1148080"/>
              <a:chExt cx="1484216" cy="1750177"/>
            </a:xfrm>
          </p:grpSpPr>
          <p:grpSp>
            <p:nvGrpSpPr>
              <p:cNvPr id="12" name="组合 25">
                <a:extLst>
                  <a:ext uri="{FF2B5EF4-FFF2-40B4-BE49-F238E27FC236}">
                    <a16:creationId xmlns:a16="http://schemas.microsoft.com/office/drawing/2014/main" id="{622EEF4D-CCC5-47D4-0741-E0EC79AE3D30}"/>
                  </a:ext>
                </a:extLst>
              </p:cNvPr>
              <p:cNvGrpSpPr/>
              <p:nvPr/>
            </p:nvGrpSpPr>
            <p:grpSpPr>
              <a:xfrm>
                <a:off x="3420363" y="1295115"/>
                <a:ext cx="1286673" cy="1603142"/>
                <a:chOff x="7380501" y="2927402"/>
                <a:chExt cx="2311887" cy="2880512"/>
              </a:xfrm>
            </p:grpSpPr>
            <p:sp>
              <p:nvSpPr>
                <p:cNvPr id="14" name="椭圆 50">
                  <a:extLst>
                    <a:ext uri="{FF2B5EF4-FFF2-40B4-BE49-F238E27FC236}">
                      <a16:creationId xmlns:a16="http://schemas.microsoft.com/office/drawing/2014/main" id="{3B23C6F4-F5D0-0130-4A99-9E728A2F8538}"/>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a:extLst>
                    <a:ext uri="{FF2B5EF4-FFF2-40B4-BE49-F238E27FC236}">
                      <a16:creationId xmlns:a16="http://schemas.microsoft.com/office/drawing/2014/main" id="{FF54FFBA-B198-A456-B700-26C0BE072140}"/>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a:extLst>
                    <a:ext uri="{FF2B5EF4-FFF2-40B4-BE49-F238E27FC236}">
                      <a16:creationId xmlns:a16="http://schemas.microsoft.com/office/drawing/2014/main" id="{80463820-D6CA-80B1-8EF6-EA1D16BC9C57}"/>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a:extLst>
                  <a:ext uri="{FF2B5EF4-FFF2-40B4-BE49-F238E27FC236}">
                    <a16:creationId xmlns:a16="http://schemas.microsoft.com/office/drawing/2014/main" id="{6E38DBF3-83AA-646F-676F-E4500AC7FA4D}"/>
                  </a:ext>
                </a:extLst>
              </p:cNvPr>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a:extLst>
                <a:ext uri="{FF2B5EF4-FFF2-40B4-BE49-F238E27FC236}">
                  <a16:creationId xmlns:a16="http://schemas.microsoft.com/office/drawing/2014/main" id="{720B8892-E004-3AB2-0508-D84FC62E4F91}"/>
                </a:ext>
              </a:extLst>
            </p:cNvPr>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a:extLst>
              <a:ext uri="{FF2B5EF4-FFF2-40B4-BE49-F238E27FC236}">
                <a16:creationId xmlns:a16="http://schemas.microsoft.com/office/drawing/2014/main" id="{394C4E99-08FD-3019-0D09-8881B7A5E21C}"/>
              </a:ext>
            </a:extLst>
          </p:cNvPr>
          <p:cNvSpPr txBox="1"/>
          <p:nvPr/>
        </p:nvSpPr>
        <p:spPr>
          <a:xfrm>
            <a:off x="2689354" y="1220790"/>
            <a:ext cx="6905838" cy="523220"/>
          </a:xfrm>
          <a:prstGeom prst="rect">
            <a:avLst/>
          </a:prstGeom>
          <a:noFill/>
        </p:spPr>
        <p:txBody>
          <a:bodyPr wrap="square" rtlCol="0">
            <a:spAutoFit/>
          </a:bodyPr>
          <a:lstStyle/>
          <a:p>
            <a:r>
              <a:rPr lang="en-US" altLang="zh-CN" sz="2800" b="1">
                <a:solidFill>
                  <a:schemeClr val="accent5">
                    <a:lumMod val="75000"/>
                  </a:schemeClr>
                </a:solidFill>
                <a:latin typeface="Times New Roman" panose="02020603050405020304" pitchFamily="18" charset="0"/>
                <a:ea typeface="Microsoft YaHei" panose="020B0503020204020204" pitchFamily="34" charset="-122"/>
                <a:cs typeface="Times New Roman" panose="02020603050405020304" pitchFamily="18" charset="0"/>
              </a:rPr>
              <a:t>Một số hàm aggregate</a:t>
            </a:r>
            <a:endParaRPr lang="zh-CN" altLang="en-US" sz="2800" b="1">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BD7A59B4-7A95-30DA-18B0-409583718610}"/>
              </a:ext>
            </a:extLst>
          </p:cNvPr>
          <p:cNvPicPr>
            <a:picLocks noChangeAspect="1"/>
          </p:cNvPicPr>
          <p:nvPr/>
        </p:nvPicPr>
        <p:blipFill>
          <a:blip r:embed="rId4"/>
          <a:stretch>
            <a:fillRect/>
          </a:stretch>
        </p:blipFill>
        <p:spPr>
          <a:xfrm>
            <a:off x="1766572" y="2127542"/>
            <a:ext cx="8834416" cy="4444759"/>
          </a:xfrm>
          <a:prstGeom prst="rect">
            <a:avLst/>
          </a:prstGeom>
        </p:spPr>
      </p:pic>
    </p:spTree>
    <p:extLst>
      <p:ext uri="{BB962C8B-B14F-4D97-AF65-F5344CB8AC3E}">
        <p14:creationId xmlns:p14="http://schemas.microsoft.com/office/powerpoint/2010/main" val="18511021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Truy vấn dữ liệu</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TextBox 1">
            <a:extLst>
              <a:ext uri="{FF2B5EF4-FFF2-40B4-BE49-F238E27FC236}">
                <a16:creationId xmlns:a16="http://schemas.microsoft.com/office/drawing/2014/main" id="{BED88965-9DC0-1CAD-FA4B-11A8600E05A7}"/>
              </a:ext>
            </a:extLst>
          </p:cNvPr>
          <p:cNvSpPr txBox="1"/>
          <p:nvPr/>
        </p:nvSpPr>
        <p:spPr>
          <a:xfrm>
            <a:off x="533400" y="2189010"/>
            <a:ext cx="10716491" cy="707886"/>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Trong SQL Server, các hàm JOIN được sử dụng để kết hợp dữ liệu từ nhiều bảng dựa trên một điều kiện cụ thể</a:t>
            </a:r>
            <a:endParaRPr lang="en-US" sz="200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192D67A7-AF35-C356-13D3-37D9924CC2E2}"/>
              </a:ext>
            </a:extLst>
          </p:cNvPr>
          <p:cNvPicPr>
            <a:picLocks noChangeAspect="1"/>
          </p:cNvPicPr>
          <p:nvPr/>
        </p:nvPicPr>
        <p:blipFill rotWithShape="1">
          <a:blip r:embed="rId4"/>
          <a:srcRect l="2661" r="1513" b="57603"/>
          <a:stretch/>
        </p:blipFill>
        <p:spPr>
          <a:xfrm>
            <a:off x="505270" y="3313522"/>
            <a:ext cx="7848600" cy="1532097"/>
          </a:xfrm>
          <a:prstGeom prst="rect">
            <a:avLst/>
          </a:prstGeom>
        </p:spPr>
      </p:pic>
      <p:pic>
        <p:nvPicPr>
          <p:cNvPr id="23" name="Picture 22">
            <a:extLst>
              <a:ext uri="{FF2B5EF4-FFF2-40B4-BE49-F238E27FC236}">
                <a16:creationId xmlns:a16="http://schemas.microsoft.com/office/drawing/2014/main" id="{88CFF22B-60B1-A780-A1C4-15012E984AAB}"/>
              </a:ext>
            </a:extLst>
          </p:cNvPr>
          <p:cNvPicPr>
            <a:picLocks noChangeAspect="1"/>
          </p:cNvPicPr>
          <p:nvPr/>
        </p:nvPicPr>
        <p:blipFill>
          <a:blip r:embed="rId5"/>
          <a:stretch>
            <a:fillRect/>
          </a:stretch>
        </p:blipFill>
        <p:spPr>
          <a:xfrm>
            <a:off x="8563577" y="3412496"/>
            <a:ext cx="3111608" cy="1813737"/>
          </a:xfrm>
          <a:prstGeom prst="rect">
            <a:avLst/>
          </a:prstGeom>
        </p:spPr>
      </p:pic>
    </p:spTree>
    <p:extLst>
      <p:ext uri="{BB962C8B-B14F-4D97-AF65-F5344CB8AC3E}">
        <p14:creationId xmlns:p14="http://schemas.microsoft.com/office/powerpoint/2010/main" val="4031916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Truy vấn dữ liệu</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2" name="TextBox 1">
            <a:extLst>
              <a:ext uri="{FF2B5EF4-FFF2-40B4-BE49-F238E27FC236}">
                <a16:creationId xmlns:a16="http://schemas.microsoft.com/office/drawing/2014/main" id="{BED88965-9DC0-1CAD-FA4B-11A8600E05A7}"/>
              </a:ext>
            </a:extLst>
          </p:cNvPr>
          <p:cNvSpPr txBox="1"/>
          <p:nvPr/>
        </p:nvSpPr>
        <p:spPr>
          <a:xfrm>
            <a:off x="577752" y="2175289"/>
            <a:ext cx="9982200" cy="707886"/>
          </a:xfrm>
          <a:prstGeom prst="rect">
            <a:avLst/>
          </a:prstGeom>
          <a:noFill/>
        </p:spPr>
        <p:txBody>
          <a:bodyPr wrap="square" rtlCol="0">
            <a:spAutoFit/>
          </a:bodyPr>
          <a:lstStyle/>
          <a:p>
            <a:pPr algn="just"/>
            <a:r>
              <a:rPr lang="vi-VN" sz="2000">
                <a:latin typeface="Times New Roman" panose="02020603050405020304" pitchFamily="18" charset="0"/>
                <a:cs typeface="Times New Roman" panose="02020603050405020304" pitchFamily="18" charset="0"/>
              </a:rPr>
              <a:t>Trong SQL Server, các hàm JOIN được sử dụng để kết hợp dữ liệu từ nhiều bảng dựa trên một điều kiện cụ thể</a:t>
            </a:r>
            <a:endParaRPr lang="en-US" sz="200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192D67A7-AF35-C356-13D3-37D9924CC2E2}"/>
              </a:ext>
            </a:extLst>
          </p:cNvPr>
          <p:cNvPicPr>
            <a:picLocks noChangeAspect="1"/>
          </p:cNvPicPr>
          <p:nvPr/>
        </p:nvPicPr>
        <p:blipFill rotWithShape="1">
          <a:blip r:embed="rId4"/>
          <a:srcRect l="2662" t="42397" r="1514"/>
          <a:stretch/>
        </p:blipFill>
        <p:spPr>
          <a:xfrm>
            <a:off x="660978" y="3204146"/>
            <a:ext cx="7543800" cy="2081598"/>
          </a:xfrm>
          <a:prstGeom prst="rect">
            <a:avLst/>
          </a:prstGeom>
        </p:spPr>
      </p:pic>
      <p:pic>
        <p:nvPicPr>
          <p:cNvPr id="18" name="Picture 17">
            <a:extLst>
              <a:ext uri="{FF2B5EF4-FFF2-40B4-BE49-F238E27FC236}">
                <a16:creationId xmlns:a16="http://schemas.microsoft.com/office/drawing/2014/main" id="{1F73E108-471A-0B53-D7BE-6C71218A34C7}"/>
              </a:ext>
            </a:extLst>
          </p:cNvPr>
          <p:cNvPicPr>
            <a:picLocks noChangeAspect="1"/>
          </p:cNvPicPr>
          <p:nvPr/>
        </p:nvPicPr>
        <p:blipFill rotWithShape="1">
          <a:blip r:embed="rId5"/>
          <a:srcRect r="2756"/>
          <a:stretch/>
        </p:blipFill>
        <p:spPr>
          <a:xfrm>
            <a:off x="8382000" y="3157010"/>
            <a:ext cx="3149022" cy="2186037"/>
          </a:xfrm>
          <a:prstGeom prst="rect">
            <a:avLst/>
          </a:prstGeom>
        </p:spPr>
      </p:pic>
    </p:spTree>
    <p:extLst>
      <p:ext uri="{BB962C8B-B14F-4D97-AF65-F5344CB8AC3E}">
        <p14:creationId xmlns:p14="http://schemas.microsoft.com/office/powerpoint/2010/main" val="3723112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5" name="组合 17"/>
          <p:cNvGrpSpPr/>
          <p:nvPr/>
        </p:nvGrpSpPr>
        <p:grpSpPr>
          <a:xfrm>
            <a:off x="1260717" y="1010513"/>
            <a:ext cx="8616270" cy="1007332"/>
            <a:chOff x="3129129" y="1121776"/>
            <a:chExt cx="5933741" cy="1171624"/>
          </a:xfrm>
        </p:grpSpPr>
        <p:sp>
          <p:nvSpPr>
            <p:cNvPr id="7"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8"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grpSp>
      <p:grpSp>
        <p:nvGrpSpPr>
          <p:cNvPr id="9" name="组合 20"/>
          <p:cNvGrpSpPr/>
          <p:nvPr/>
        </p:nvGrpSpPr>
        <p:grpSpPr>
          <a:xfrm>
            <a:off x="1475952" y="1024909"/>
            <a:ext cx="1245251" cy="1335588"/>
            <a:chOff x="3150395" y="933507"/>
            <a:chExt cx="1559927" cy="1839452"/>
          </a:xfrm>
        </p:grpSpPr>
        <p:grpSp>
          <p:nvGrpSpPr>
            <p:cNvPr id="10" name="组合 21"/>
            <p:cNvGrpSpPr/>
            <p:nvPr/>
          </p:nvGrpSpPr>
          <p:grpSpPr>
            <a:xfrm>
              <a:off x="3150395" y="933507"/>
              <a:ext cx="1559927" cy="1839452"/>
              <a:chOff x="3222820" y="1148080"/>
              <a:chExt cx="1484216" cy="1750177"/>
            </a:xfrm>
          </p:grpSpPr>
          <p:grpSp>
            <p:nvGrpSpPr>
              <p:cNvPr id="12" name="组合 25"/>
              <p:cNvGrpSpPr/>
              <p:nvPr/>
            </p:nvGrpSpPr>
            <p:grpSpPr>
              <a:xfrm>
                <a:off x="3420363" y="1295115"/>
                <a:ext cx="1286673" cy="1603142"/>
                <a:chOff x="7380501" y="2927402"/>
                <a:chExt cx="2311887" cy="2880512"/>
              </a:xfrm>
            </p:grpSpPr>
            <p:sp>
              <p:nvSpPr>
                <p:cNvPr id="14"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6"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3"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p>
            </p:txBody>
          </p:sp>
        </p:grpSp>
        <p:sp>
          <p:nvSpPr>
            <p:cNvPr id="11" name="文本框 23"/>
            <p:cNvSpPr txBox="1"/>
            <p:nvPr/>
          </p:nvSpPr>
          <p:spPr>
            <a:xfrm>
              <a:off x="3514455" y="1292811"/>
              <a:ext cx="774241" cy="720610"/>
            </a:xfrm>
            <a:prstGeom prst="rect">
              <a:avLst/>
            </a:prstGeom>
            <a:noFill/>
          </p:spPr>
          <p:txBody>
            <a:bodyPr wrap="square" rtlCol="0">
              <a:spAutoFit/>
            </a:bodyPr>
            <a:lstStyle/>
            <a:p>
              <a:r>
                <a:rPr lang="en-US" altLang="zh-CN" sz="2800">
                  <a:solidFill>
                    <a:srgbClr val="FFB850"/>
                  </a:solidFill>
                  <a:latin typeface="Impact" panose="020B0806030902050204" pitchFamily="34" charset="0"/>
                </a:rPr>
                <a:t>01</a:t>
              </a:r>
              <a:endParaRPr lang="zh-CN" altLang="en-US" sz="2800">
                <a:solidFill>
                  <a:srgbClr val="FFB850"/>
                </a:solidFill>
                <a:latin typeface="Impact" panose="020B0806030902050204" pitchFamily="34" charset="0"/>
              </a:endParaRPr>
            </a:p>
          </p:txBody>
        </p:sp>
      </p:grpSp>
      <p:sp>
        <p:nvSpPr>
          <p:cNvPr id="17" name="文本框 31"/>
          <p:cNvSpPr txBox="1"/>
          <p:nvPr/>
        </p:nvSpPr>
        <p:spPr>
          <a:xfrm>
            <a:off x="2689354" y="1220790"/>
            <a:ext cx="6905838" cy="523220"/>
          </a:xfrm>
          <a:prstGeom prst="rect">
            <a:avLst/>
          </a:prstGeom>
          <a:noFill/>
        </p:spPr>
        <p:txBody>
          <a:bodyPr wrap="square" rtlCol="0">
            <a:spAutoFit/>
          </a:bodyPr>
          <a:lstStyle/>
          <a:p>
            <a:r>
              <a:rPr lang="en-US" altLang="zh-CN"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Truy vấn dữ liệu</a:t>
            </a:r>
            <a:endParaRPr lang="zh-CN" altLang="en-US" sz="2800" b="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18" name="Picture 17">
            <a:extLst>
              <a:ext uri="{FF2B5EF4-FFF2-40B4-BE49-F238E27FC236}">
                <a16:creationId xmlns:a16="http://schemas.microsoft.com/office/drawing/2014/main" id="{98BCC2A1-5218-9387-7C23-F9382B45A743}"/>
              </a:ext>
            </a:extLst>
          </p:cNvPr>
          <p:cNvPicPr>
            <a:picLocks noChangeAspect="1"/>
          </p:cNvPicPr>
          <p:nvPr/>
        </p:nvPicPr>
        <p:blipFill rotWithShape="1">
          <a:blip r:embed="rId4"/>
          <a:srcRect l="3440" r="1435" b="48409"/>
          <a:stretch/>
        </p:blipFill>
        <p:spPr>
          <a:xfrm>
            <a:off x="762000" y="2454598"/>
            <a:ext cx="7315200" cy="2197736"/>
          </a:xfrm>
          <a:prstGeom prst="rect">
            <a:avLst/>
          </a:prstGeom>
        </p:spPr>
      </p:pic>
      <p:pic>
        <p:nvPicPr>
          <p:cNvPr id="21" name="Picture 20">
            <a:extLst>
              <a:ext uri="{FF2B5EF4-FFF2-40B4-BE49-F238E27FC236}">
                <a16:creationId xmlns:a16="http://schemas.microsoft.com/office/drawing/2014/main" id="{29715D9D-D820-955F-A635-BE56BAA0F27C}"/>
              </a:ext>
            </a:extLst>
          </p:cNvPr>
          <p:cNvPicPr>
            <a:picLocks noChangeAspect="1"/>
          </p:cNvPicPr>
          <p:nvPr/>
        </p:nvPicPr>
        <p:blipFill rotWithShape="1">
          <a:blip r:embed="rId5"/>
          <a:srcRect l="3772" r="2065"/>
          <a:stretch/>
        </p:blipFill>
        <p:spPr>
          <a:xfrm>
            <a:off x="8305800" y="2570401"/>
            <a:ext cx="3200400" cy="1966130"/>
          </a:xfrm>
          <a:prstGeom prst="rect">
            <a:avLst/>
          </a:prstGeom>
        </p:spPr>
      </p:pic>
    </p:spTree>
    <p:extLst>
      <p:ext uri="{BB962C8B-B14F-4D97-AF65-F5344CB8AC3E}">
        <p14:creationId xmlns:p14="http://schemas.microsoft.com/office/powerpoint/2010/main" val="37550566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9Slide Fonts">
      <a:majorFont>
        <a:latin typeface="#9Slide02 Tieu de dai"/>
        <a:ea typeface=""/>
        <a:cs typeface=""/>
      </a:majorFont>
      <a:minorFont>
        <a:latin typeface="#9Slide02 Noi dung da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2813</TotalTime>
  <Words>561</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#9Slide02 Noi dung dai</vt:lpstr>
      <vt:lpstr>#9Slide02 Tieu de dai</vt:lpstr>
      <vt:lpstr>#9Slide02 Tieu de rat dai 02</vt:lpstr>
      <vt:lpstr>Arial</vt:lpstr>
      <vt:lpstr>Calibri</vt:lpstr>
      <vt:lpstr>Impact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Tran Ngoc Tu</cp:lastModifiedBy>
  <cp:revision>234</cp:revision>
  <dcterms:created xsi:type="dcterms:W3CDTF">2020-08-07T13:14:06Z</dcterms:created>
  <dcterms:modified xsi:type="dcterms:W3CDTF">2024-03-09T03:57:48Z</dcterms:modified>
  <cp:category>9Slide.vn</cp:category>
  <cp:contentStatus>9Slide</cp:contentStatus>
</cp:coreProperties>
</file>