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DM Sans" pitchFamily="2" charset="0"/>
      <p:regular r:id="rId12"/>
      <p:bold r:id="rId13"/>
    </p:embeddedFont>
    <p:embeddedFont>
      <p:font typeface="Libre Baskerville" panose="02000000000000000000" pitchFamily="2"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879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8908" y="1082040"/>
            <a:ext cx="7566184" cy="2916436"/>
          </a:xfrm>
          <a:prstGeom prst="rect">
            <a:avLst/>
          </a:prstGeom>
          <a:noFill/>
          <a:ln/>
        </p:spPr>
        <p:txBody>
          <a:bodyPr wrap="square" lIns="0" tIns="0" rIns="0" bIns="0" rtlCol="0" anchor="t"/>
          <a:lstStyle/>
          <a:p>
            <a:pPr marL="0" indent="0">
              <a:lnSpc>
                <a:spcPts val="7650"/>
              </a:lnSpc>
              <a:buNone/>
            </a:pPr>
            <a:r>
              <a:rPr lang="en-US" sz="6100" dirty="0">
                <a:solidFill>
                  <a:srgbClr val="5C4E3D"/>
                </a:solidFill>
                <a:latin typeface="Libre Baskerville" pitchFamily="34" charset="0"/>
                <a:ea typeface="Libre Baskerville" pitchFamily="34" charset="-122"/>
                <a:cs typeface="Libre Baskerville" pitchFamily="34" charset="-120"/>
              </a:rPr>
              <a:t>Các bước phân tích và thiết kế hệ thống phần mềm</a:t>
            </a:r>
            <a:endParaRPr lang="en-US" sz="6100" dirty="0"/>
          </a:p>
        </p:txBody>
      </p:sp>
      <p:sp>
        <p:nvSpPr>
          <p:cNvPr id="4" name="Text 1"/>
          <p:cNvSpPr/>
          <p:nvPr/>
        </p:nvSpPr>
        <p:spPr>
          <a:xfrm>
            <a:off x="788908" y="4336494"/>
            <a:ext cx="7566184" cy="2163128"/>
          </a:xfrm>
          <a:prstGeom prst="rect">
            <a:avLst/>
          </a:prstGeom>
          <a:noFill/>
          <a:ln/>
        </p:spPr>
        <p:txBody>
          <a:bodyPr wrap="square" lIns="0" tIns="0" rIns="0" bIns="0"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Phân tích và thiết kế hệ thống phần mềm là một quy trình quan trọng đòi hỏi sự tỉ mỉ và chuyên môn cao. Quá trình này bao gồm nhiều bước từ việc xác định mục tiêu dự án, thu thập yêu cầu, phân tích và mô hình hóa, cho đến thiết kế chi tiết, kiểm thử và triển khai. Mỗi bước đều đóng vai trò quan trọng trong việc đảm bảo hệ thống cuối cùng đáp ứng được nhu cầu của doanh nghiệp và người dùng.</a:t>
            </a:r>
            <a:endParaRPr lang="en-US" sz="1750" dirty="0"/>
          </a:p>
        </p:txBody>
      </p:sp>
      <p:sp>
        <p:nvSpPr>
          <p:cNvPr id="5" name="Shape 2"/>
          <p:cNvSpPr/>
          <p:nvPr/>
        </p:nvSpPr>
        <p:spPr>
          <a:xfrm>
            <a:off x="788908" y="6770013"/>
            <a:ext cx="360640" cy="360640"/>
          </a:xfrm>
          <a:prstGeom prst="roundRect">
            <a:avLst>
              <a:gd name="adj" fmla="val 25352389"/>
            </a:avLst>
          </a:prstGeom>
          <a:noFill/>
          <a:ln w="7620">
            <a:solidFill>
              <a:srgbClr val="FFFFFF"/>
            </a:solidFill>
            <a:prstDash val="solid"/>
          </a:ln>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72239" y="952381"/>
            <a:ext cx="12811006" cy="689491"/>
          </a:xfrm>
          <a:prstGeom prst="rect">
            <a:avLst/>
          </a:prstGeom>
          <a:noFill/>
          <a:ln/>
        </p:spPr>
        <p:txBody>
          <a:bodyPr wrap="none" lIns="0" tIns="0" rIns="0" bIns="0" rtlCol="0" anchor="t"/>
          <a:lstStyle/>
          <a:p>
            <a:pPr marL="0" indent="0">
              <a:lnSpc>
                <a:spcPts val="5400"/>
              </a:lnSpc>
              <a:buNone/>
            </a:pPr>
            <a:r>
              <a:rPr lang="en-US" sz="4300" dirty="0">
                <a:solidFill>
                  <a:srgbClr val="5C4E3D"/>
                </a:solidFill>
                <a:latin typeface="Libre Baskerville" pitchFamily="34" charset="0"/>
                <a:ea typeface="Libre Baskerville" pitchFamily="34" charset="-122"/>
                <a:cs typeface="Libre Baskerville" pitchFamily="34" charset="-120"/>
              </a:rPr>
              <a:t>Xác định mục tiêu dự án và phạm vi hệ thống</a:t>
            </a:r>
            <a:endParaRPr lang="en-US" sz="4300" dirty="0"/>
          </a:p>
        </p:txBody>
      </p:sp>
      <p:sp>
        <p:nvSpPr>
          <p:cNvPr id="3" name="Text 1"/>
          <p:cNvSpPr/>
          <p:nvPr/>
        </p:nvSpPr>
        <p:spPr>
          <a:xfrm>
            <a:off x="1125141" y="2083118"/>
            <a:ext cx="12733020" cy="352901"/>
          </a:xfrm>
          <a:prstGeom prst="rect">
            <a:avLst/>
          </a:prstGeom>
          <a:noFill/>
          <a:ln/>
        </p:spPr>
        <p:txBody>
          <a:bodyPr wrap="none" lIns="0" tIns="0" rIns="0" bIns="0" rtlCol="0" anchor="t"/>
          <a:lstStyle/>
          <a:p>
            <a:pPr marL="342900"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Mục tiêu</a:t>
            </a:r>
            <a:endParaRPr lang="en-US" sz="2000" dirty="0"/>
          </a:p>
        </p:txBody>
      </p:sp>
      <p:sp>
        <p:nvSpPr>
          <p:cNvPr id="4" name="Text 2"/>
          <p:cNvSpPr/>
          <p:nvPr/>
        </p:nvSpPr>
        <p:spPr>
          <a:xfrm>
            <a:off x="1478280" y="2513171"/>
            <a:ext cx="12379881" cy="705803"/>
          </a:xfrm>
          <a:prstGeom prst="rect">
            <a:avLst/>
          </a:prstGeom>
          <a:noFill/>
          <a:ln/>
        </p:spPr>
        <p:txBody>
          <a:bodyPr wrap="square" lIns="0" tIns="0" rIns="0" bIns="0" rtlCol="0" anchor="t"/>
          <a:lstStyle/>
          <a:p>
            <a:pPr marL="685800" lvl="1"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Xác định rõ mục tiêu của hệ thống phần mềm: giúp tối ưu hóa quy trình kinh doanh, nâng cao hiệu suất làm việc, hay cải thiện dịch vụ khách hàng.</a:t>
            </a:r>
            <a:endParaRPr lang="en-US" sz="2000" dirty="0"/>
          </a:p>
        </p:txBody>
      </p:sp>
      <p:sp>
        <p:nvSpPr>
          <p:cNvPr id="5" name="Text 3"/>
          <p:cNvSpPr/>
          <p:nvPr/>
        </p:nvSpPr>
        <p:spPr>
          <a:xfrm>
            <a:off x="1125141" y="3296126"/>
            <a:ext cx="12733020" cy="352901"/>
          </a:xfrm>
          <a:prstGeom prst="rect">
            <a:avLst/>
          </a:prstGeom>
          <a:noFill/>
          <a:ln/>
        </p:spPr>
        <p:txBody>
          <a:bodyPr wrap="none" lIns="0" tIns="0" rIns="0" bIns="0" rtlCol="0" anchor="t"/>
          <a:lstStyle/>
          <a:p>
            <a:pPr marL="342900"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Các bước cụ thể</a:t>
            </a:r>
            <a:endParaRPr lang="en-US" sz="2000" dirty="0"/>
          </a:p>
        </p:txBody>
      </p:sp>
      <p:sp>
        <p:nvSpPr>
          <p:cNvPr id="6" name="Text 4"/>
          <p:cNvSpPr/>
          <p:nvPr/>
        </p:nvSpPr>
        <p:spPr>
          <a:xfrm>
            <a:off x="1478280" y="3726180"/>
            <a:ext cx="12379881" cy="352901"/>
          </a:xfrm>
          <a:prstGeom prst="rect">
            <a:avLst/>
          </a:prstGeom>
          <a:noFill/>
          <a:ln/>
        </p:spPr>
        <p:txBody>
          <a:bodyPr wrap="none" lIns="0" tIns="0" rIns="0" bIns="0" rtlCol="0" anchor="t"/>
          <a:lstStyle/>
          <a:p>
            <a:pPr marL="685800" lvl="1"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Gặp gỡ khách hàng/doanh nghiệp để xác định mong muốn, nhu cầu.</a:t>
            </a:r>
            <a:endParaRPr lang="en-US" sz="2000" dirty="0"/>
          </a:p>
        </p:txBody>
      </p:sp>
      <p:sp>
        <p:nvSpPr>
          <p:cNvPr id="7" name="Text 5"/>
          <p:cNvSpPr/>
          <p:nvPr/>
        </p:nvSpPr>
        <p:spPr>
          <a:xfrm>
            <a:off x="1478280" y="4156234"/>
            <a:ext cx="12379881" cy="705803"/>
          </a:xfrm>
          <a:prstGeom prst="rect">
            <a:avLst/>
          </a:prstGeom>
          <a:noFill/>
          <a:ln/>
        </p:spPr>
        <p:txBody>
          <a:bodyPr wrap="square" lIns="0" tIns="0" rIns="0" bIns="0" rtlCol="0" anchor="t"/>
          <a:lstStyle/>
          <a:p>
            <a:pPr marL="685800" lvl="1"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Xác định phạm vi (scope): Cần xác định hệ thống sẽ giải quyết những nghiệp vụ gì, phạm vi đến đâu. Điều này tránh trường hợp yêu cầu mở rộng sau này.</a:t>
            </a:r>
            <a:endParaRPr lang="en-US" sz="2000" dirty="0"/>
          </a:p>
        </p:txBody>
      </p:sp>
      <p:sp>
        <p:nvSpPr>
          <p:cNvPr id="8" name="Text 6"/>
          <p:cNvSpPr/>
          <p:nvPr/>
        </p:nvSpPr>
        <p:spPr>
          <a:xfrm>
            <a:off x="1125141" y="4939189"/>
            <a:ext cx="12733020" cy="352901"/>
          </a:xfrm>
          <a:prstGeom prst="rect">
            <a:avLst/>
          </a:prstGeom>
          <a:noFill/>
          <a:ln/>
        </p:spPr>
        <p:txBody>
          <a:bodyPr wrap="none" lIns="0" tIns="0" rIns="0" bIns="0" rtlCol="0" anchor="t"/>
          <a:lstStyle/>
          <a:p>
            <a:pPr marL="342900"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Kết quả đầu ra</a:t>
            </a:r>
            <a:endParaRPr lang="en-US" sz="2000" dirty="0"/>
          </a:p>
        </p:txBody>
      </p:sp>
      <p:sp>
        <p:nvSpPr>
          <p:cNvPr id="9" name="Text 7"/>
          <p:cNvSpPr/>
          <p:nvPr/>
        </p:nvSpPr>
        <p:spPr>
          <a:xfrm>
            <a:off x="1478280" y="5369243"/>
            <a:ext cx="12379881" cy="705803"/>
          </a:xfrm>
          <a:prstGeom prst="rect">
            <a:avLst/>
          </a:prstGeom>
          <a:noFill/>
          <a:ln/>
        </p:spPr>
        <p:txBody>
          <a:bodyPr wrap="square" lIns="0" tIns="0" rIns="0" bIns="0" rtlCol="0" anchor="t"/>
          <a:lstStyle/>
          <a:p>
            <a:pPr marL="685800" lvl="1" indent="-342900" algn="l">
              <a:lnSpc>
                <a:spcPts val="2750"/>
              </a:lnSpc>
              <a:buSzPct val="100000"/>
              <a:buChar char="•"/>
            </a:pPr>
            <a:r>
              <a:rPr lang="en-US" sz="2000" dirty="0">
                <a:solidFill>
                  <a:srgbClr val="454240"/>
                </a:solidFill>
                <a:latin typeface="DM Sans" pitchFamily="34" charset="0"/>
                <a:ea typeface="DM Sans" pitchFamily="34" charset="-122"/>
                <a:cs typeface="DM Sans" pitchFamily="34" charset="-120"/>
              </a:rPr>
              <a:t>Tài liệu mục tiêu và phạm vi dự án: Đây là một bản mô tả ngắn gọn nhưng rõ ràng về mục tiêu, phạm vi của hệ thống phần mềm.</a:t>
            </a:r>
            <a:endParaRPr lang="en-US" sz="2000" dirty="0"/>
          </a:p>
        </p:txBody>
      </p:sp>
      <p:sp>
        <p:nvSpPr>
          <p:cNvPr id="10" name="Text 8"/>
          <p:cNvSpPr/>
          <p:nvPr/>
        </p:nvSpPr>
        <p:spPr>
          <a:xfrm>
            <a:off x="772239" y="6323171"/>
            <a:ext cx="13085921" cy="352901"/>
          </a:xfrm>
          <a:prstGeom prst="rect">
            <a:avLst/>
          </a:prstGeom>
          <a:noFill/>
          <a:ln/>
        </p:spPr>
        <p:txBody>
          <a:bodyPr wrap="none" lIns="0" tIns="0" rIns="0" bIns="0" rtlCol="0" anchor="t"/>
          <a:lstStyle/>
          <a:p>
            <a:pPr marL="0" indent="0">
              <a:lnSpc>
                <a:spcPts val="2750"/>
              </a:lnSpc>
              <a:buNone/>
            </a:pPr>
            <a:endParaRPr lang="en-US" sz="1700" dirty="0"/>
          </a:p>
        </p:txBody>
      </p:sp>
      <p:sp>
        <p:nvSpPr>
          <p:cNvPr id="11" name="Text 9"/>
          <p:cNvSpPr/>
          <p:nvPr/>
        </p:nvSpPr>
        <p:spPr>
          <a:xfrm>
            <a:off x="772239" y="6924199"/>
            <a:ext cx="13085921" cy="352901"/>
          </a:xfrm>
          <a:prstGeom prst="rect">
            <a:avLst/>
          </a:prstGeom>
          <a:noFill/>
          <a:ln/>
        </p:spPr>
        <p:txBody>
          <a:bodyPr wrap="none" lIns="0" tIns="0" rIns="0" bIns="0" rtlCol="0" anchor="t"/>
          <a:lstStyle/>
          <a:p>
            <a:pPr marL="0" indent="0">
              <a:lnSpc>
                <a:spcPts val="2750"/>
              </a:lnSpc>
              <a:buNone/>
            </a:pPr>
            <a:endParaRPr lang="en-US" sz="1700" dirty="0"/>
          </a:p>
        </p:txBody>
      </p:sp>
      <p:sp>
        <p:nvSpPr>
          <p:cNvPr id="12" name="Rectangle 11">
            <a:extLst>
              <a:ext uri="{FF2B5EF4-FFF2-40B4-BE49-F238E27FC236}">
                <a16:creationId xmlns:a16="http://schemas.microsoft.com/office/drawing/2014/main" id="{AEE99134-1159-7744-9B60-F21C74550D35}"/>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48320" y="667226"/>
            <a:ext cx="12933759" cy="1514951"/>
          </a:xfrm>
          <a:prstGeom prst="rect">
            <a:avLst/>
          </a:prstGeom>
          <a:noFill/>
          <a:ln/>
        </p:spPr>
        <p:txBody>
          <a:bodyPr wrap="square" lIns="0" tIns="0" rIns="0" bIns="0" rtlCol="0" anchor="t"/>
          <a:lstStyle/>
          <a:p>
            <a:pPr marL="0" indent="0">
              <a:lnSpc>
                <a:spcPts val="5950"/>
              </a:lnSpc>
              <a:buNone/>
            </a:pPr>
            <a:r>
              <a:rPr lang="en-US" sz="4750" dirty="0">
                <a:solidFill>
                  <a:srgbClr val="5C4E3D"/>
                </a:solidFill>
                <a:latin typeface="Libre Baskerville" pitchFamily="34" charset="0"/>
                <a:ea typeface="Libre Baskerville" pitchFamily="34" charset="-122"/>
                <a:cs typeface="Libre Baskerville" pitchFamily="34" charset="-120"/>
              </a:rPr>
              <a:t>Thu thập yêu cầu từ người dùng và các bên liên quan</a:t>
            </a:r>
            <a:endParaRPr lang="en-US" sz="4750" dirty="0"/>
          </a:p>
        </p:txBody>
      </p:sp>
      <p:sp>
        <p:nvSpPr>
          <p:cNvPr id="3" name="Text 1"/>
          <p:cNvSpPr/>
          <p:nvPr/>
        </p:nvSpPr>
        <p:spPr>
          <a:xfrm>
            <a:off x="848320" y="2545675"/>
            <a:ext cx="3029903" cy="378738"/>
          </a:xfrm>
          <a:prstGeom prst="rect">
            <a:avLst/>
          </a:prstGeom>
          <a:noFill/>
          <a:ln/>
        </p:spPr>
        <p:txBody>
          <a:bodyPr wrap="none" lIns="0" tIns="0" rIns="0" bIns="0" rtlCol="0" anchor="t"/>
          <a:lstStyle/>
          <a:p>
            <a:pPr marL="0" indent="0">
              <a:lnSpc>
                <a:spcPts val="2950"/>
              </a:lnSpc>
              <a:buNone/>
            </a:pPr>
            <a:r>
              <a:rPr lang="en-US" sz="2350" b="1" dirty="0">
                <a:solidFill>
                  <a:srgbClr val="5C4E3D"/>
                </a:solidFill>
                <a:latin typeface="Libre Baskerville" pitchFamily="34" charset="0"/>
                <a:ea typeface="Libre Baskerville" pitchFamily="34" charset="-122"/>
                <a:cs typeface="Libre Baskerville" pitchFamily="34" charset="-120"/>
              </a:rPr>
              <a:t>Mục tiêu</a:t>
            </a:r>
            <a:endParaRPr lang="en-US" sz="2350" dirty="0"/>
          </a:p>
        </p:txBody>
      </p:sp>
      <p:sp>
        <p:nvSpPr>
          <p:cNvPr id="4" name="Text 2"/>
          <p:cNvSpPr/>
          <p:nvPr/>
        </p:nvSpPr>
        <p:spPr>
          <a:xfrm>
            <a:off x="1623893" y="3287911"/>
            <a:ext cx="12158186" cy="775573"/>
          </a:xfrm>
          <a:prstGeom prst="rect">
            <a:avLst/>
          </a:prstGeom>
          <a:noFill/>
          <a:ln/>
        </p:spPr>
        <p:txBody>
          <a:bodyPr wrap="square" lIns="0" tIns="0" rIns="0" bIns="0" rtlCol="0" anchor="t"/>
          <a:lstStyle/>
          <a:p>
            <a:pPr marL="685800" lvl="1"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Thu thập thông tin chi tiết từ các bên liên quan (stakeholders) để hiểu rõ yêu cầu về chức năng và phi chức năng của hệ thống.</a:t>
            </a:r>
            <a:endParaRPr lang="en-US" sz="1900" dirty="0"/>
          </a:p>
        </p:txBody>
      </p:sp>
      <p:sp>
        <p:nvSpPr>
          <p:cNvPr id="5" name="Text 3"/>
          <p:cNvSpPr/>
          <p:nvPr/>
        </p:nvSpPr>
        <p:spPr>
          <a:xfrm>
            <a:off x="848320" y="4578429"/>
            <a:ext cx="3460075" cy="378738"/>
          </a:xfrm>
          <a:prstGeom prst="rect">
            <a:avLst/>
          </a:prstGeom>
          <a:noFill/>
          <a:ln/>
        </p:spPr>
        <p:txBody>
          <a:bodyPr wrap="none" lIns="0" tIns="0" rIns="0" bIns="0" rtlCol="0" anchor="t"/>
          <a:lstStyle/>
          <a:p>
            <a:pPr marL="0" indent="0">
              <a:lnSpc>
                <a:spcPts val="2950"/>
              </a:lnSpc>
              <a:buNone/>
            </a:pPr>
            <a:r>
              <a:rPr lang="en-US" sz="2350" dirty="0">
                <a:solidFill>
                  <a:srgbClr val="5C4E3D"/>
                </a:solidFill>
                <a:latin typeface="Libre Baskerville" pitchFamily="34" charset="0"/>
                <a:ea typeface="Libre Baskerville" pitchFamily="34" charset="-122"/>
                <a:cs typeface="Libre Baskerville" pitchFamily="34" charset="-120"/>
              </a:rPr>
              <a:t>Phương pháp thu thập</a:t>
            </a:r>
            <a:endParaRPr lang="en-US" sz="2350" dirty="0"/>
          </a:p>
        </p:txBody>
      </p:sp>
      <p:sp>
        <p:nvSpPr>
          <p:cNvPr id="6" name="Text 4"/>
          <p:cNvSpPr/>
          <p:nvPr/>
        </p:nvSpPr>
        <p:spPr>
          <a:xfrm>
            <a:off x="1236107" y="5199459"/>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Phỏng vấn trực tiếp</a:t>
            </a:r>
            <a:endParaRPr lang="en-US" sz="1900" dirty="0"/>
          </a:p>
        </p:txBody>
      </p:sp>
      <p:sp>
        <p:nvSpPr>
          <p:cNvPr id="7" name="Text 5"/>
          <p:cNvSpPr/>
          <p:nvPr/>
        </p:nvSpPr>
        <p:spPr>
          <a:xfrm>
            <a:off x="1236107" y="5672018"/>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Hội thảo nhóm</a:t>
            </a:r>
            <a:endParaRPr lang="en-US" sz="1900" dirty="0"/>
          </a:p>
        </p:txBody>
      </p:sp>
      <p:sp>
        <p:nvSpPr>
          <p:cNvPr id="8" name="Text 6"/>
          <p:cNvSpPr/>
          <p:nvPr/>
        </p:nvSpPr>
        <p:spPr>
          <a:xfrm>
            <a:off x="1236107" y="6144578"/>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Khảo sát</a:t>
            </a:r>
            <a:endParaRPr lang="en-US" sz="1900" dirty="0"/>
          </a:p>
        </p:txBody>
      </p:sp>
      <p:sp>
        <p:nvSpPr>
          <p:cNvPr id="9" name="Text 7"/>
          <p:cNvSpPr/>
          <p:nvPr/>
        </p:nvSpPr>
        <p:spPr>
          <a:xfrm>
            <a:off x="1236107" y="6617137"/>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Quan sát trực tiếp</a:t>
            </a:r>
            <a:endParaRPr lang="en-US" sz="1900" dirty="0"/>
          </a:p>
        </p:txBody>
      </p:sp>
      <p:sp>
        <p:nvSpPr>
          <p:cNvPr id="10" name="Text 8"/>
          <p:cNvSpPr/>
          <p:nvPr/>
        </p:nvSpPr>
        <p:spPr>
          <a:xfrm>
            <a:off x="1236107" y="7089696"/>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Nghiên cứu tài liệu hiện có</a:t>
            </a:r>
            <a:endParaRPr lang="en-US" sz="1900" dirty="0"/>
          </a:p>
        </p:txBody>
      </p:sp>
      <p:sp>
        <p:nvSpPr>
          <p:cNvPr id="11" name="Text 9"/>
          <p:cNvSpPr/>
          <p:nvPr/>
        </p:nvSpPr>
        <p:spPr>
          <a:xfrm>
            <a:off x="5363766" y="4578429"/>
            <a:ext cx="3029903" cy="378738"/>
          </a:xfrm>
          <a:prstGeom prst="rect">
            <a:avLst/>
          </a:prstGeom>
          <a:noFill/>
          <a:ln/>
        </p:spPr>
        <p:txBody>
          <a:bodyPr wrap="none" lIns="0" tIns="0" rIns="0" bIns="0" rtlCol="0" anchor="t"/>
          <a:lstStyle/>
          <a:p>
            <a:pPr marL="0" indent="0">
              <a:lnSpc>
                <a:spcPts val="2950"/>
              </a:lnSpc>
              <a:buNone/>
            </a:pPr>
            <a:r>
              <a:rPr lang="en-US" sz="2350" dirty="0">
                <a:solidFill>
                  <a:srgbClr val="5C4E3D"/>
                </a:solidFill>
                <a:latin typeface="Libre Baskerville" pitchFamily="34" charset="0"/>
                <a:ea typeface="Libre Baskerville" pitchFamily="34" charset="-122"/>
                <a:cs typeface="Libre Baskerville" pitchFamily="34" charset="-120"/>
              </a:rPr>
              <a:t>Phân loại yêu cầu</a:t>
            </a:r>
            <a:endParaRPr lang="en-US" sz="2350" dirty="0"/>
          </a:p>
        </p:txBody>
      </p:sp>
      <p:sp>
        <p:nvSpPr>
          <p:cNvPr id="12" name="Text 10"/>
          <p:cNvSpPr/>
          <p:nvPr/>
        </p:nvSpPr>
        <p:spPr>
          <a:xfrm>
            <a:off x="5751552" y="5199459"/>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Yêu cầu chức năng</a:t>
            </a:r>
            <a:endParaRPr lang="en-US" sz="1900" dirty="0"/>
          </a:p>
        </p:txBody>
      </p:sp>
      <p:sp>
        <p:nvSpPr>
          <p:cNvPr id="13" name="Text 11"/>
          <p:cNvSpPr/>
          <p:nvPr/>
        </p:nvSpPr>
        <p:spPr>
          <a:xfrm>
            <a:off x="5751552" y="5672018"/>
            <a:ext cx="3528774" cy="387787"/>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Yêu cầu phi chức năng</a:t>
            </a:r>
            <a:endParaRPr lang="en-US" sz="1900" dirty="0"/>
          </a:p>
        </p:txBody>
      </p:sp>
      <p:sp>
        <p:nvSpPr>
          <p:cNvPr id="14" name="Text 12"/>
          <p:cNvSpPr/>
          <p:nvPr/>
        </p:nvSpPr>
        <p:spPr>
          <a:xfrm>
            <a:off x="9879211" y="4578429"/>
            <a:ext cx="3029903" cy="378738"/>
          </a:xfrm>
          <a:prstGeom prst="rect">
            <a:avLst/>
          </a:prstGeom>
          <a:noFill/>
          <a:ln/>
        </p:spPr>
        <p:txBody>
          <a:bodyPr wrap="none" lIns="0" tIns="0" rIns="0" bIns="0" rtlCol="0" anchor="t"/>
          <a:lstStyle/>
          <a:p>
            <a:pPr marL="0" indent="0">
              <a:lnSpc>
                <a:spcPts val="2950"/>
              </a:lnSpc>
              <a:buNone/>
            </a:pPr>
            <a:r>
              <a:rPr lang="en-US" sz="2350" dirty="0">
                <a:solidFill>
                  <a:srgbClr val="5C4E3D"/>
                </a:solidFill>
                <a:latin typeface="Libre Baskerville" pitchFamily="34" charset="0"/>
                <a:ea typeface="Libre Baskerville" pitchFamily="34" charset="-122"/>
                <a:cs typeface="Libre Baskerville" pitchFamily="34" charset="-120"/>
              </a:rPr>
              <a:t>Kết quả đầu ra</a:t>
            </a:r>
            <a:endParaRPr lang="en-US" sz="2350" dirty="0"/>
          </a:p>
        </p:txBody>
      </p:sp>
      <p:sp>
        <p:nvSpPr>
          <p:cNvPr id="15" name="Text 13"/>
          <p:cNvSpPr/>
          <p:nvPr/>
        </p:nvSpPr>
        <p:spPr>
          <a:xfrm>
            <a:off x="9879211" y="5199459"/>
            <a:ext cx="3916561" cy="1163360"/>
          </a:xfrm>
          <a:prstGeom prst="rect">
            <a:avLst/>
          </a:prstGeom>
          <a:noFill/>
          <a:ln/>
        </p:spPr>
        <p:txBody>
          <a:bodyPr wrap="squar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Tài liệu yêu cầu người dùng (URD) mô tả toàn bộ các yêu cầu chức năng và phi chức năng.</a:t>
            </a:r>
            <a:endParaRPr lang="en-US" sz="1900" dirty="0"/>
          </a:p>
        </p:txBody>
      </p:sp>
      <p:sp>
        <p:nvSpPr>
          <p:cNvPr id="16" name="Rectangle 15">
            <a:extLst>
              <a:ext uri="{FF2B5EF4-FFF2-40B4-BE49-F238E27FC236}">
                <a16:creationId xmlns:a16="http://schemas.microsoft.com/office/drawing/2014/main" id="{6BA4B0E7-D5A2-229C-D425-5D6E06D395C8}"/>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846653"/>
            <a:ext cx="10674668"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Phân tích và mô hình hóa yêu cầu</a:t>
            </a:r>
            <a:endParaRPr lang="en-US" sz="4850" dirty="0"/>
          </a:p>
        </p:txBody>
      </p:sp>
      <p:pic>
        <p:nvPicPr>
          <p:cNvPr id="3" name="Image 0" descr="preencoded.png"/>
          <p:cNvPicPr>
            <a:picLocks noChangeAspect="1"/>
          </p:cNvPicPr>
          <p:nvPr/>
        </p:nvPicPr>
        <p:blipFill>
          <a:blip r:embed="rId3"/>
          <a:stretch>
            <a:fillRect/>
          </a:stretch>
        </p:blipFill>
        <p:spPr>
          <a:xfrm>
            <a:off x="864037" y="2111931"/>
            <a:ext cx="617220" cy="617220"/>
          </a:xfrm>
          <a:prstGeom prst="rect">
            <a:avLst/>
          </a:prstGeom>
        </p:spPr>
      </p:pic>
      <p:sp>
        <p:nvSpPr>
          <p:cNvPr id="4" name="Text 1"/>
          <p:cNvSpPr/>
          <p:nvPr/>
        </p:nvSpPr>
        <p:spPr>
          <a:xfrm>
            <a:off x="864037" y="2975967"/>
            <a:ext cx="2947868" cy="385763"/>
          </a:xfrm>
          <a:prstGeom prst="rect">
            <a:avLst/>
          </a:prstGeom>
          <a:noFill/>
          <a:ln/>
        </p:spPr>
        <p:txBody>
          <a:bodyPr wrap="none" lIns="0" tIns="0" rIns="0" bIns="0" rtlCol="0" anchor="t"/>
          <a:lstStyle/>
          <a:p>
            <a:pPr marL="0" indent="0" algn="l">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Use Case Diagram</a:t>
            </a:r>
            <a:endParaRPr lang="en-US" sz="2400" dirty="0"/>
          </a:p>
        </p:txBody>
      </p:sp>
      <p:sp>
        <p:nvSpPr>
          <p:cNvPr id="5" name="Text 2"/>
          <p:cNvSpPr/>
          <p:nvPr/>
        </p:nvSpPr>
        <p:spPr>
          <a:xfrm>
            <a:off x="864037" y="3509843"/>
            <a:ext cx="2947868" cy="790099"/>
          </a:xfrm>
          <a:prstGeom prst="rect">
            <a:avLst/>
          </a:prstGeom>
          <a:noFill/>
          <a:ln/>
        </p:spPr>
        <p:txBody>
          <a:bodyPr wrap="square" lIns="0" tIns="0" rIns="0" bIns="0" rtlCol="0" anchor="t"/>
          <a:lstStyle/>
          <a:p>
            <a:pPr marL="0" indent="0" algn="l">
              <a:lnSpc>
                <a:spcPts val="3100"/>
              </a:lnSpc>
              <a:buNone/>
            </a:pPr>
            <a:r>
              <a:rPr lang="en-US" sz="1900" dirty="0">
                <a:solidFill>
                  <a:srgbClr val="454240"/>
                </a:solidFill>
                <a:latin typeface="DM Sans" pitchFamily="34" charset="0"/>
                <a:ea typeface="DM Sans" pitchFamily="34" charset="-122"/>
                <a:cs typeface="DM Sans" pitchFamily="34" charset="-120"/>
              </a:rPr>
              <a:t>Mô tả tương tác giữa người dùng và hệ thống.</a:t>
            </a:r>
            <a:endParaRPr lang="en-US" sz="1900" dirty="0"/>
          </a:p>
        </p:txBody>
      </p:sp>
      <p:pic>
        <p:nvPicPr>
          <p:cNvPr id="6" name="Image 1" descr="preencoded.png"/>
          <p:cNvPicPr>
            <a:picLocks noChangeAspect="1"/>
          </p:cNvPicPr>
          <p:nvPr/>
        </p:nvPicPr>
        <p:blipFill>
          <a:blip r:embed="rId4"/>
          <a:stretch>
            <a:fillRect/>
          </a:stretch>
        </p:blipFill>
        <p:spPr>
          <a:xfrm>
            <a:off x="4182189" y="2111931"/>
            <a:ext cx="617220" cy="617220"/>
          </a:xfrm>
          <a:prstGeom prst="rect">
            <a:avLst/>
          </a:prstGeom>
        </p:spPr>
      </p:pic>
      <p:sp>
        <p:nvSpPr>
          <p:cNvPr id="7" name="Text 3"/>
          <p:cNvSpPr/>
          <p:nvPr/>
        </p:nvSpPr>
        <p:spPr>
          <a:xfrm>
            <a:off x="4182189" y="2975967"/>
            <a:ext cx="2947868" cy="385763"/>
          </a:xfrm>
          <a:prstGeom prst="rect">
            <a:avLst/>
          </a:prstGeom>
          <a:noFill/>
          <a:ln/>
        </p:spPr>
        <p:txBody>
          <a:bodyPr wrap="none" lIns="0" tIns="0" rIns="0" bIns="0" rtlCol="0" anchor="t"/>
          <a:lstStyle/>
          <a:p>
            <a:pPr marL="0" indent="0" algn="l">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Activity Diagram</a:t>
            </a:r>
            <a:endParaRPr lang="en-US" sz="2400" dirty="0"/>
          </a:p>
        </p:txBody>
      </p:sp>
      <p:sp>
        <p:nvSpPr>
          <p:cNvPr id="8" name="Text 4"/>
          <p:cNvSpPr/>
          <p:nvPr/>
        </p:nvSpPr>
        <p:spPr>
          <a:xfrm>
            <a:off x="4182189" y="3509843"/>
            <a:ext cx="2947868" cy="790099"/>
          </a:xfrm>
          <a:prstGeom prst="rect">
            <a:avLst/>
          </a:prstGeom>
          <a:noFill/>
          <a:ln/>
        </p:spPr>
        <p:txBody>
          <a:bodyPr wrap="square" lIns="0" tIns="0" rIns="0" bIns="0" rtlCol="0" anchor="t"/>
          <a:lstStyle/>
          <a:p>
            <a:pPr marL="0" indent="0" algn="l">
              <a:lnSpc>
                <a:spcPts val="3100"/>
              </a:lnSpc>
              <a:buNone/>
            </a:pPr>
            <a:r>
              <a:rPr lang="en-US" sz="1900" dirty="0">
                <a:solidFill>
                  <a:srgbClr val="454240"/>
                </a:solidFill>
                <a:latin typeface="DM Sans" pitchFamily="34" charset="0"/>
                <a:ea typeface="DM Sans" pitchFamily="34" charset="-122"/>
                <a:cs typeface="DM Sans" pitchFamily="34" charset="-120"/>
              </a:rPr>
              <a:t>Mô tả luồng hoạt động trong quy trình nghiệp vụ.</a:t>
            </a:r>
            <a:endParaRPr lang="en-US" sz="1900" dirty="0"/>
          </a:p>
        </p:txBody>
      </p:sp>
      <p:pic>
        <p:nvPicPr>
          <p:cNvPr id="9" name="Image 2" descr="preencoded.png"/>
          <p:cNvPicPr>
            <a:picLocks noChangeAspect="1"/>
          </p:cNvPicPr>
          <p:nvPr/>
        </p:nvPicPr>
        <p:blipFill>
          <a:blip r:embed="rId5"/>
          <a:stretch>
            <a:fillRect/>
          </a:stretch>
        </p:blipFill>
        <p:spPr>
          <a:xfrm>
            <a:off x="7500342" y="2111931"/>
            <a:ext cx="617220" cy="617220"/>
          </a:xfrm>
          <a:prstGeom prst="rect">
            <a:avLst/>
          </a:prstGeom>
        </p:spPr>
      </p:pic>
      <p:sp>
        <p:nvSpPr>
          <p:cNvPr id="10" name="Text 5"/>
          <p:cNvSpPr/>
          <p:nvPr/>
        </p:nvSpPr>
        <p:spPr>
          <a:xfrm>
            <a:off x="7500342" y="2975967"/>
            <a:ext cx="2947868" cy="1157288"/>
          </a:xfrm>
          <a:prstGeom prst="rect">
            <a:avLst/>
          </a:prstGeom>
          <a:noFill/>
          <a:ln/>
        </p:spPr>
        <p:txBody>
          <a:bodyPr wrap="square" lIns="0" tIns="0" rIns="0" bIns="0" rtlCol="0" anchor="t"/>
          <a:lstStyle/>
          <a:p>
            <a:pPr marL="0" indent="0" algn="l">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Entity-Relationship Diagram</a:t>
            </a:r>
            <a:endParaRPr lang="en-US" sz="2400" dirty="0"/>
          </a:p>
        </p:txBody>
      </p:sp>
      <p:sp>
        <p:nvSpPr>
          <p:cNvPr id="11" name="Text 6"/>
          <p:cNvSpPr/>
          <p:nvPr/>
        </p:nvSpPr>
        <p:spPr>
          <a:xfrm>
            <a:off x="7500342" y="4281368"/>
            <a:ext cx="2947868" cy="1185148"/>
          </a:xfrm>
          <a:prstGeom prst="rect">
            <a:avLst/>
          </a:prstGeom>
          <a:noFill/>
          <a:ln/>
        </p:spPr>
        <p:txBody>
          <a:bodyPr wrap="square" lIns="0" tIns="0" rIns="0" bIns="0" rtlCol="0" anchor="t"/>
          <a:lstStyle/>
          <a:p>
            <a:pPr marL="0" indent="0" algn="l">
              <a:lnSpc>
                <a:spcPts val="3100"/>
              </a:lnSpc>
              <a:buNone/>
            </a:pPr>
            <a:r>
              <a:rPr lang="en-US" sz="1900" dirty="0">
                <a:solidFill>
                  <a:srgbClr val="454240"/>
                </a:solidFill>
                <a:latin typeface="DM Sans" pitchFamily="34" charset="0"/>
                <a:ea typeface="DM Sans" pitchFamily="34" charset="-122"/>
                <a:cs typeface="DM Sans" pitchFamily="34" charset="-120"/>
              </a:rPr>
              <a:t>Mô hình hóa mối quan hệ giữa các đối tượng dữ liệu.</a:t>
            </a:r>
            <a:endParaRPr lang="en-US" sz="1900" dirty="0"/>
          </a:p>
        </p:txBody>
      </p:sp>
      <p:pic>
        <p:nvPicPr>
          <p:cNvPr id="12" name="Image 3" descr="preencoded.png"/>
          <p:cNvPicPr>
            <a:picLocks noChangeAspect="1"/>
          </p:cNvPicPr>
          <p:nvPr/>
        </p:nvPicPr>
        <p:blipFill>
          <a:blip r:embed="rId6"/>
          <a:stretch>
            <a:fillRect/>
          </a:stretch>
        </p:blipFill>
        <p:spPr>
          <a:xfrm>
            <a:off x="10818495" y="2111931"/>
            <a:ext cx="617220" cy="617220"/>
          </a:xfrm>
          <a:prstGeom prst="rect">
            <a:avLst/>
          </a:prstGeom>
        </p:spPr>
      </p:pic>
      <p:sp>
        <p:nvSpPr>
          <p:cNvPr id="13" name="Text 7"/>
          <p:cNvSpPr/>
          <p:nvPr/>
        </p:nvSpPr>
        <p:spPr>
          <a:xfrm>
            <a:off x="10818495" y="2975967"/>
            <a:ext cx="2947868" cy="385763"/>
          </a:xfrm>
          <a:prstGeom prst="rect">
            <a:avLst/>
          </a:prstGeom>
          <a:noFill/>
          <a:ln/>
        </p:spPr>
        <p:txBody>
          <a:bodyPr wrap="none" lIns="0" tIns="0" rIns="0" bIns="0" rtlCol="0" anchor="t"/>
          <a:lstStyle/>
          <a:p>
            <a:pPr marL="0" indent="0" algn="l">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Class Diagram</a:t>
            </a:r>
            <a:endParaRPr lang="en-US" sz="2400" dirty="0"/>
          </a:p>
        </p:txBody>
      </p:sp>
      <p:sp>
        <p:nvSpPr>
          <p:cNvPr id="14" name="Text 8"/>
          <p:cNvSpPr/>
          <p:nvPr/>
        </p:nvSpPr>
        <p:spPr>
          <a:xfrm>
            <a:off x="10818495" y="3509843"/>
            <a:ext cx="2947868" cy="1185148"/>
          </a:xfrm>
          <a:prstGeom prst="rect">
            <a:avLst/>
          </a:prstGeom>
          <a:noFill/>
          <a:ln/>
        </p:spPr>
        <p:txBody>
          <a:bodyPr wrap="square" lIns="0" tIns="0" rIns="0" bIns="0" rtlCol="0" anchor="t"/>
          <a:lstStyle/>
          <a:p>
            <a:pPr marL="0" indent="0" algn="l">
              <a:lnSpc>
                <a:spcPts val="3100"/>
              </a:lnSpc>
              <a:buNone/>
            </a:pPr>
            <a:r>
              <a:rPr lang="en-US" sz="1900" dirty="0">
                <a:solidFill>
                  <a:srgbClr val="454240"/>
                </a:solidFill>
                <a:latin typeface="DM Sans" pitchFamily="34" charset="0"/>
                <a:ea typeface="DM Sans" pitchFamily="34" charset="-122"/>
                <a:cs typeface="DM Sans" pitchFamily="34" charset="-120"/>
              </a:rPr>
              <a:t>Xác định các lớp đối tượng và thuộc tính, phương thức.</a:t>
            </a:r>
            <a:endParaRPr lang="en-US" sz="1900" dirty="0"/>
          </a:p>
        </p:txBody>
      </p:sp>
      <p:sp>
        <p:nvSpPr>
          <p:cNvPr id="15" name="Text 9"/>
          <p:cNvSpPr/>
          <p:nvPr/>
        </p:nvSpPr>
        <p:spPr>
          <a:xfrm>
            <a:off x="864037" y="583680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5C4E3D"/>
                </a:solidFill>
                <a:latin typeface="Libre Baskerville" pitchFamily="34" charset="0"/>
                <a:ea typeface="Libre Baskerville" pitchFamily="34" charset="-122"/>
                <a:cs typeface="Libre Baskerville" pitchFamily="34" charset="-120"/>
              </a:rPr>
              <a:t>Mục tiêu</a:t>
            </a:r>
            <a:endParaRPr lang="en-US" sz="2400" dirty="0"/>
          </a:p>
        </p:txBody>
      </p:sp>
      <p:sp>
        <p:nvSpPr>
          <p:cNvPr id="16" name="Text 10"/>
          <p:cNvSpPr/>
          <p:nvPr/>
        </p:nvSpPr>
        <p:spPr>
          <a:xfrm>
            <a:off x="1654016" y="6592848"/>
            <a:ext cx="12112347" cy="790099"/>
          </a:xfrm>
          <a:prstGeom prst="rect">
            <a:avLst/>
          </a:prstGeom>
          <a:noFill/>
          <a:ln/>
        </p:spPr>
        <p:txBody>
          <a:bodyPr wrap="square" lIns="0" tIns="0" rIns="0" bIns="0" rtlCol="0" anchor="t"/>
          <a:lstStyle/>
          <a:p>
            <a:pPr marL="685800" lvl="1" indent="-342900" algn="l">
              <a:lnSpc>
                <a:spcPts val="3100"/>
              </a:lnSpc>
              <a:buSzPct val="100000"/>
              <a:buChar char="•"/>
            </a:pPr>
            <a:r>
              <a:rPr lang="en-US" sz="1900" dirty="0">
                <a:solidFill>
                  <a:srgbClr val="454240"/>
                </a:solidFill>
                <a:latin typeface="DM Sans" pitchFamily="34" charset="0"/>
                <a:ea typeface="DM Sans" pitchFamily="34" charset="-122"/>
                <a:cs typeface="DM Sans" pitchFamily="34" charset="-120"/>
              </a:rPr>
              <a:t>Chuyển các yêu cầu đã thu thập thành mô hình dễ hiểu và có thể sử dụng để thiết kế và phát triển hệ thống.</a:t>
            </a:r>
            <a:endParaRPr lang="en-US" sz="1900" dirty="0"/>
          </a:p>
        </p:txBody>
      </p:sp>
      <p:sp>
        <p:nvSpPr>
          <p:cNvPr id="17" name="Rectangle 16">
            <a:extLst>
              <a:ext uri="{FF2B5EF4-FFF2-40B4-BE49-F238E27FC236}">
                <a16:creationId xmlns:a16="http://schemas.microsoft.com/office/drawing/2014/main" id="{82746D4A-7329-3342-9022-98EB16CAA3D3}"/>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204793"/>
            <a:ext cx="8770501" cy="771525"/>
          </a:xfrm>
          <a:prstGeom prst="rect">
            <a:avLst/>
          </a:prstGeom>
          <a:noFill/>
          <a:ln/>
        </p:spPr>
        <p:txBody>
          <a:bodyPr wrap="none" lIns="0" tIns="0" rIns="0" bIns="0" rtlCol="0" anchor="t"/>
          <a:lstStyle/>
          <a:p>
            <a:pPr marL="0" indent="0">
              <a:lnSpc>
                <a:spcPts val="6050"/>
              </a:lnSpc>
              <a:buNone/>
            </a:pPr>
            <a:r>
              <a:rPr lang="en-US" sz="4850" dirty="0">
                <a:solidFill>
                  <a:srgbClr val="5C4E3D"/>
                </a:solidFill>
                <a:latin typeface="Libre Baskerville" pitchFamily="34" charset="0"/>
                <a:ea typeface="Libre Baskerville" pitchFamily="34" charset="-122"/>
                <a:cs typeface="Libre Baskerville" pitchFamily="34" charset="-120"/>
              </a:rPr>
              <a:t>Xác định kiến trúc hệ thống</a:t>
            </a:r>
            <a:endParaRPr lang="en-US" sz="4850" dirty="0"/>
          </a:p>
        </p:txBody>
      </p:sp>
      <p:sp>
        <p:nvSpPr>
          <p:cNvPr id="3" name="Shape 1"/>
          <p:cNvSpPr/>
          <p:nvPr/>
        </p:nvSpPr>
        <p:spPr>
          <a:xfrm>
            <a:off x="864037" y="2470071"/>
            <a:ext cx="4136231" cy="2638187"/>
          </a:xfrm>
          <a:prstGeom prst="roundRect">
            <a:avLst>
              <a:gd name="adj" fmla="val 3930"/>
            </a:avLst>
          </a:prstGeom>
          <a:solidFill>
            <a:srgbClr val="F7EDD4"/>
          </a:solidFill>
          <a:ln w="15240">
            <a:solidFill>
              <a:srgbClr val="DDD3BA"/>
            </a:solidFill>
            <a:prstDash val="solid"/>
          </a:ln>
        </p:spPr>
        <p:txBody>
          <a:bodyPr/>
          <a:lstStyle/>
          <a:p>
            <a:endParaRPr lang="en-US"/>
          </a:p>
        </p:txBody>
      </p:sp>
      <p:sp>
        <p:nvSpPr>
          <p:cNvPr id="4" name="Text 2"/>
          <p:cNvSpPr/>
          <p:nvPr/>
        </p:nvSpPr>
        <p:spPr>
          <a:xfrm>
            <a:off x="1126093" y="273212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Kiến trúc ứng dụng</a:t>
            </a:r>
            <a:endParaRPr lang="en-US" sz="2400" dirty="0"/>
          </a:p>
        </p:txBody>
      </p:sp>
      <p:sp>
        <p:nvSpPr>
          <p:cNvPr id="5" name="Text 3"/>
          <p:cNvSpPr/>
          <p:nvPr/>
        </p:nvSpPr>
        <p:spPr>
          <a:xfrm>
            <a:off x="1126093" y="3266003"/>
            <a:ext cx="3612118" cy="1580198"/>
          </a:xfrm>
          <a:prstGeom prst="rect">
            <a:avLst/>
          </a:prstGeom>
          <a:noFill/>
          <a:ln/>
        </p:spPr>
        <p:txBody>
          <a:bodyPr wrap="square" lIns="0" tIns="0" rIns="0" bIns="0" rtlCol="0" anchor="t"/>
          <a:lstStyle/>
          <a:p>
            <a:pPr marL="0" indent="0">
              <a:lnSpc>
                <a:spcPts val="3100"/>
              </a:lnSpc>
              <a:buNone/>
            </a:pPr>
            <a:r>
              <a:rPr lang="en-US" sz="1900" dirty="0">
                <a:solidFill>
                  <a:srgbClr val="454240"/>
                </a:solidFill>
                <a:latin typeface="DM Sans" pitchFamily="34" charset="0"/>
                <a:ea typeface="DM Sans" pitchFamily="34" charset="-122"/>
                <a:cs typeface="DM Sans" pitchFamily="34" charset="-120"/>
              </a:rPr>
              <a:t>Xác định cách các thành phần trong hệ thống giao tiếp với nhau, có thể là kiến trúc monolithic hoặc microservices.</a:t>
            </a:r>
            <a:endParaRPr lang="en-US" sz="1900" dirty="0"/>
          </a:p>
        </p:txBody>
      </p:sp>
      <p:sp>
        <p:nvSpPr>
          <p:cNvPr id="6" name="Shape 4"/>
          <p:cNvSpPr/>
          <p:nvPr/>
        </p:nvSpPr>
        <p:spPr>
          <a:xfrm>
            <a:off x="5247084" y="2470071"/>
            <a:ext cx="4136231" cy="2638187"/>
          </a:xfrm>
          <a:prstGeom prst="roundRect">
            <a:avLst>
              <a:gd name="adj" fmla="val 3930"/>
            </a:avLst>
          </a:prstGeom>
          <a:solidFill>
            <a:srgbClr val="F7EDD4"/>
          </a:solidFill>
          <a:ln w="15240">
            <a:solidFill>
              <a:srgbClr val="DDD3BA"/>
            </a:solidFill>
            <a:prstDash val="solid"/>
          </a:ln>
        </p:spPr>
        <p:txBody>
          <a:bodyPr/>
          <a:lstStyle/>
          <a:p>
            <a:endParaRPr lang="en-US"/>
          </a:p>
        </p:txBody>
      </p:sp>
      <p:sp>
        <p:nvSpPr>
          <p:cNvPr id="7" name="Text 5"/>
          <p:cNvSpPr/>
          <p:nvPr/>
        </p:nvSpPr>
        <p:spPr>
          <a:xfrm>
            <a:off x="5509141" y="273212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Kiến trúc dữ liệu</a:t>
            </a:r>
            <a:endParaRPr lang="en-US" sz="2400" dirty="0"/>
          </a:p>
        </p:txBody>
      </p:sp>
      <p:sp>
        <p:nvSpPr>
          <p:cNvPr id="8" name="Text 6"/>
          <p:cNvSpPr/>
          <p:nvPr/>
        </p:nvSpPr>
        <p:spPr>
          <a:xfrm>
            <a:off x="5509141" y="3266003"/>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454240"/>
                </a:solidFill>
                <a:latin typeface="DM Sans" pitchFamily="34" charset="0"/>
                <a:ea typeface="DM Sans" pitchFamily="34" charset="-122"/>
                <a:cs typeface="DM Sans" pitchFamily="34" charset="-120"/>
              </a:rPr>
              <a:t>Thiết kế cơ sở dữ liệu, xác định các bảng, mối quan hệ và chiến lược lưu trữ dữ liệu.</a:t>
            </a:r>
            <a:endParaRPr lang="en-US" sz="1900" dirty="0"/>
          </a:p>
        </p:txBody>
      </p:sp>
      <p:sp>
        <p:nvSpPr>
          <p:cNvPr id="9" name="Shape 7"/>
          <p:cNvSpPr/>
          <p:nvPr/>
        </p:nvSpPr>
        <p:spPr>
          <a:xfrm>
            <a:off x="9630132" y="2470071"/>
            <a:ext cx="4136231" cy="2638187"/>
          </a:xfrm>
          <a:prstGeom prst="roundRect">
            <a:avLst>
              <a:gd name="adj" fmla="val 3930"/>
            </a:avLst>
          </a:prstGeom>
          <a:solidFill>
            <a:srgbClr val="F7EDD4"/>
          </a:solidFill>
          <a:ln w="15240">
            <a:solidFill>
              <a:srgbClr val="DDD3BA"/>
            </a:solidFill>
            <a:prstDash val="solid"/>
          </a:ln>
        </p:spPr>
        <p:txBody>
          <a:bodyPr/>
          <a:lstStyle/>
          <a:p>
            <a:endParaRPr lang="en-US"/>
          </a:p>
        </p:txBody>
      </p:sp>
      <p:sp>
        <p:nvSpPr>
          <p:cNvPr id="10" name="Text 8"/>
          <p:cNvSpPr/>
          <p:nvPr/>
        </p:nvSpPr>
        <p:spPr>
          <a:xfrm>
            <a:off x="9892189" y="2732127"/>
            <a:ext cx="3086100" cy="385763"/>
          </a:xfrm>
          <a:prstGeom prst="rect">
            <a:avLst/>
          </a:prstGeom>
          <a:noFill/>
          <a:ln/>
        </p:spPr>
        <p:txBody>
          <a:bodyPr wrap="none" lIns="0" tIns="0" rIns="0" bIns="0" rtlCol="0" anchor="t"/>
          <a:lstStyle/>
          <a:p>
            <a:pPr marL="0" indent="0">
              <a:lnSpc>
                <a:spcPts val="3000"/>
              </a:lnSpc>
              <a:buNone/>
            </a:pPr>
            <a:r>
              <a:rPr lang="en-US" sz="2400" dirty="0">
                <a:solidFill>
                  <a:srgbClr val="454240"/>
                </a:solidFill>
                <a:latin typeface="Libre Baskerville" pitchFamily="34" charset="0"/>
                <a:ea typeface="Libre Baskerville" pitchFamily="34" charset="-122"/>
                <a:cs typeface="Libre Baskerville" pitchFamily="34" charset="-120"/>
              </a:rPr>
              <a:t>Kiến trúc hạ tầng</a:t>
            </a:r>
            <a:endParaRPr lang="en-US" sz="2400" dirty="0"/>
          </a:p>
        </p:txBody>
      </p:sp>
      <p:sp>
        <p:nvSpPr>
          <p:cNvPr id="11" name="Text 9"/>
          <p:cNvSpPr/>
          <p:nvPr/>
        </p:nvSpPr>
        <p:spPr>
          <a:xfrm>
            <a:off x="9892189" y="3266003"/>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454240"/>
                </a:solidFill>
                <a:latin typeface="DM Sans" pitchFamily="34" charset="0"/>
                <a:ea typeface="DM Sans" pitchFamily="34" charset="-122"/>
                <a:cs typeface="DM Sans" pitchFamily="34" charset="-120"/>
              </a:rPr>
              <a:t>Đề xuất các yêu cầu về phần cứng, phần mềm, hệ điều hành và các công cụ hỗ trợ khác.</a:t>
            </a:r>
            <a:endParaRPr lang="en-US" sz="1900" dirty="0"/>
          </a:p>
        </p:txBody>
      </p:sp>
      <p:sp>
        <p:nvSpPr>
          <p:cNvPr id="12" name="Text 10"/>
          <p:cNvSpPr/>
          <p:nvPr/>
        </p:nvSpPr>
        <p:spPr>
          <a:xfrm>
            <a:off x="864037" y="5478542"/>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5C4E3D"/>
                </a:solidFill>
                <a:latin typeface="Libre Baskerville" pitchFamily="34" charset="0"/>
                <a:ea typeface="Libre Baskerville" pitchFamily="34" charset="-122"/>
                <a:cs typeface="Libre Baskerville" pitchFamily="34" charset="-120"/>
              </a:rPr>
              <a:t>Mục tiêu</a:t>
            </a:r>
            <a:endParaRPr lang="en-US" sz="2400" dirty="0"/>
          </a:p>
        </p:txBody>
      </p:sp>
      <p:sp>
        <p:nvSpPr>
          <p:cNvPr id="13" name="Text 11"/>
          <p:cNvSpPr/>
          <p:nvPr/>
        </p:nvSpPr>
        <p:spPr>
          <a:xfrm>
            <a:off x="1654016" y="6234589"/>
            <a:ext cx="12112347" cy="790099"/>
          </a:xfrm>
          <a:prstGeom prst="rect">
            <a:avLst/>
          </a:prstGeom>
          <a:noFill/>
          <a:ln/>
        </p:spPr>
        <p:txBody>
          <a:bodyPr wrap="square" lIns="0" tIns="0" rIns="0" bIns="0" rtlCol="0" anchor="t"/>
          <a:lstStyle/>
          <a:p>
            <a:pPr marL="685800" lvl="1" indent="-342900" algn="l">
              <a:lnSpc>
                <a:spcPts val="3100"/>
              </a:lnSpc>
              <a:buSzPct val="100000"/>
              <a:buChar char="•"/>
            </a:pPr>
            <a:r>
              <a:rPr lang="en-US" sz="1900" dirty="0">
                <a:solidFill>
                  <a:srgbClr val="454240"/>
                </a:solidFill>
                <a:latin typeface="DM Sans" pitchFamily="34" charset="0"/>
                <a:ea typeface="DM Sans" pitchFamily="34" charset="-122"/>
                <a:cs typeface="DM Sans" pitchFamily="34" charset="-120"/>
              </a:rPr>
              <a:t>Thiết kế kiến trúc hệ thống tổng thể để đảm bảo hệ thống đáp ứng được các yêu cầu nghiệp vụ và yêu cầu kỹ thuật.</a:t>
            </a:r>
            <a:endParaRPr lang="en-US" sz="1900" dirty="0"/>
          </a:p>
        </p:txBody>
      </p:sp>
      <p:sp>
        <p:nvSpPr>
          <p:cNvPr id="14" name="Rectangle 13">
            <a:extLst>
              <a:ext uri="{FF2B5EF4-FFF2-40B4-BE49-F238E27FC236}">
                <a16:creationId xmlns:a16="http://schemas.microsoft.com/office/drawing/2014/main" id="{3D1F1B7F-E571-3AC2-8ED7-5075917A0DF2}"/>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4965" y="684490"/>
            <a:ext cx="6176843" cy="602694"/>
          </a:xfrm>
          <a:prstGeom prst="rect">
            <a:avLst/>
          </a:prstGeom>
          <a:noFill/>
          <a:ln/>
        </p:spPr>
        <p:txBody>
          <a:bodyPr wrap="none" lIns="0" tIns="0" rIns="0" bIns="0" rtlCol="0" anchor="t"/>
          <a:lstStyle/>
          <a:p>
            <a:pPr marL="0" indent="0">
              <a:lnSpc>
                <a:spcPts val="4700"/>
              </a:lnSpc>
              <a:buNone/>
            </a:pPr>
            <a:r>
              <a:rPr lang="en-US" sz="3750" dirty="0">
                <a:solidFill>
                  <a:srgbClr val="5C4E3D"/>
                </a:solidFill>
                <a:latin typeface="Libre Baskerville" pitchFamily="34" charset="0"/>
                <a:ea typeface="Libre Baskerville" pitchFamily="34" charset="-122"/>
                <a:cs typeface="Libre Baskerville" pitchFamily="34" charset="-120"/>
              </a:rPr>
              <a:t>Thiết kế chi tiết hệ thống</a:t>
            </a:r>
            <a:endParaRPr lang="en-US" sz="3750" dirty="0"/>
          </a:p>
        </p:txBody>
      </p:sp>
      <p:sp>
        <p:nvSpPr>
          <p:cNvPr id="3" name="Shape 1"/>
          <p:cNvSpPr/>
          <p:nvPr/>
        </p:nvSpPr>
        <p:spPr>
          <a:xfrm>
            <a:off x="674965" y="3574852"/>
            <a:ext cx="13280469" cy="22860"/>
          </a:xfrm>
          <a:prstGeom prst="roundRect">
            <a:avLst>
              <a:gd name="adj" fmla="val 354342"/>
            </a:avLst>
          </a:prstGeom>
          <a:solidFill>
            <a:srgbClr val="DDD3BA"/>
          </a:solidFill>
          <a:ln/>
        </p:spPr>
        <p:txBody>
          <a:bodyPr/>
          <a:lstStyle/>
          <a:p>
            <a:endParaRPr lang="en-US"/>
          </a:p>
        </p:txBody>
      </p:sp>
      <p:sp>
        <p:nvSpPr>
          <p:cNvPr id="4" name="Shape 2"/>
          <p:cNvSpPr/>
          <p:nvPr/>
        </p:nvSpPr>
        <p:spPr>
          <a:xfrm>
            <a:off x="3935373" y="2899886"/>
            <a:ext cx="22860" cy="674965"/>
          </a:xfrm>
          <a:prstGeom prst="roundRect">
            <a:avLst>
              <a:gd name="adj" fmla="val 354342"/>
            </a:avLst>
          </a:prstGeom>
          <a:solidFill>
            <a:srgbClr val="DDD3BA"/>
          </a:solidFill>
          <a:ln/>
        </p:spPr>
        <p:txBody>
          <a:bodyPr/>
          <a:lstStyle/>
          <a:p>
            <a:endParaRPr lang="en-US"/>
          </a:p>
        </p:txBody>
      </p:sp>
      <p:sp>
        <p:nvSpPr>
          <p:cNvPr id="5" name="Shape 3"/>
          <p:cNvSpPr/>
          <p:nvPr/>
        </p:nvSpPr>
        <p:spPr>
          <a:xfrm>
            <a:off x="3729871" y="3357920"/>
            <a:ext cx="433864" cy="433864"/>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6" name="Text 4"/>
          <p:cNvSpPr/>
          <p:nvPr/>
        </p:nvSpPr>
        <p:spPr>
          <a:xfrm>
            <a:off x="3882271" y="3430191"/>
            <a:ext cx="129064" cy="289322"/>
          </a:xfrm>
          <a:prstGeom prst="rect">
            <a:avLst/>
          </a:prstGeom>
          <a:noFill/>
          <a:ln/>
        </p:spPr>
        <p:txBody>
          <a:bodyPr wrap="none" lIns="0" tIns="0" rIns="0" bIns="0" rtlCol="0" anchor="t"/>
          <a:lstStyle/>
          <a:p>
            <a:pPr marL="0" indent="0" algn="ctr">
              <a:lnSpc>
                <a:spcPts val="2250"/>
              </a:lnSpc>
              <a:buNone/>
            </a:pPr>
            <a:r>
              <a:rPr lang="en-US" sz="2250" dirty="0">
                <a:solidFill>
                  <a:srgbClr val="454240"/>
                </a:solidFill>
                <a:latin typeface="Libre Baskerville" pitchFamily="34" charset="0"/>
                <a:ea typeface="Libre Baskerville" pitchFamily="34" charset="-122"/>
                <a:cs typeface="Libre Baskerville" pitchFamily="34" charset="-120"/>
              </a:rPr>
              <a:t>1</a:t>
            </a:r>
            <a:endParaRPr lang="en-US" sz="2250" dirty="0"/>
          </a:p>
        </p:txBody>
      </p:sp>
      <p:sp>
        <p:nvSpPr>
          <p:cNvPr id="7" name="Text 5"/>
          <p:cNvSpPr/>
          <p:nvPr/>
        </p:nvSpPr>
        <p:spPr>
          <a:xfrm>
            <a:off x="2099191" y="1672828"/>
            <a:ext cx="3695343" cy="301347"/>
          </a:xfrm>
          <a:prstGeom prst="rect">
            <a:avLst/>
          </a:prstGeom>
          <a:noFill/>
          <a:ln/>
        </p:spPr>
        <p:txBody>
          <a:bodyPr wrap="none" lIns="0" tIns="0" rIns="0" bIns="0" rtlCol="0" anchor="t"/>
          <a:lstStyle/>
          <a:p>
            <a:pPr marL="0" indent="0" algn="ctr">
              <a:lnSpc>
                <a:spcPts val="2350"/>
              </a:lnSpc>
              <a:buNone/>
            </a:pPr>
            <a:r>
              <a:rPr lang="en-US" sz="1850" dirty="0">
                <a:solidFill>
                  <a:srgbClr val="454240"/>
                </a:solidFill>
                <a:latin typeface="Libre Baskerville" pitchFamily="34" charset="0"/>
                <a:ea typeface="Libre Baskerville" pitchFamily="34" charset="-122"/>
                <a:cs typeface="Libre Baskerville" pitchFamily="34" charset="-120"/>
              </a:rPr>
              <a:t>Thiết kế giao diện người dùng</a:t>
            </a:r>
            <a:endParaRPr lang="en-US" sz="1850" dirty="0"/>
          </a:p>
        </p:txBody>
      </p:sp>
      <p:sp>
        <p:nvSpPr>
          <p:cNvPr id="8" name="Text 6"/>
          <p:cNvSpPr/>
          <p:nvPr/>
        </p:nvSpPr>
        <p:spPr>
          <a:xfrm>
            <a:off x="867727" y="2089785"/>
            <a:ext cx="6158270" cy="617220"/>
          </a:xfrm>
          <a:prstGeom prst="rect">
            <a:avLst/>
          </a:prstGeom>
          <a:noFill/>
          <a:ln/>
        </p:spPr>
        <p:txBody>
          <a:bodyPr wrap="square" lIns="0" tIns="0" rIns="0" bIns="0" rtlCol="0" anchor="t"/>
          <a:lstStyle/>
          <a:p>
            <a:pPr marL="0" indent="0" algn="ctr">
              <a:lnSpc>
                <a:spcPts val="2400"/>
              </a:lnSpc>
              <a:buNone/>
            </a:pPr>
            <a:r>
              <a:rPr lang="en-US" sz="1500" dirty="0">
                <a:solidFill>
                  <a:srgbClr val="454240"/>
                </a:solidFill>
                <a:latin typeface="DM Sans" pitchFamily="34" charset="0"/>
                <a:ea typeface="DM Sans" pitchFamily="34" charset="-122"/>
                <a:cs typeface="DM Sans" pitchFamily="34" charset="-120"/>
              </a:rPr>
              <a:t>Thiết kế chi tiết các màn hình, giao diện của hệ thống dựa trên yêu cầu người dùng.</a:t>
            </a:r>
            <a:endParaRPr lang="en-US" sz="1500" dirty="0"/>
          </a:p>
        </p:txBody>
      </p:sp>
      <p:sp>
        <p:nvSpPr>
          <p:cNvPr id="9" name="Shape 7"/>
          <p:cNvSpPr/>
          <p:nvPr/>
        </p:nvSpPr>
        <p:spPr>
          <a:xfrm>
            <a:off x="7303651" y="3574852"/>
            <a:ext cx="22860" cy="674965"/>
          </a:xfrm>
          <a:prstGeom prst="roundRect">
            <a:avLst>
              <a:gd name="adj" fmla="val 354342"/>
            </a:avLst>
          </a:prstGeom>
          <a:solidFill>
            <a:srgbClr val="DDD3BA"/>
          </a:solidFill>
          <a:ln/>
        </p:spPr>
        <p:txBody>
          <a:bodyPr/>
          <a:lstStyle/>
          <a:p>
            <a:endParaRPr lang="en-US"/>
          </a:p>
        </p:txBody>
      </p:sp>
      <p:sp>
        <p:nvSpPr>
          <p:cNvPr id="10" name="Shape 8"/>
          <p:cNvSpPr/>
          <p:nvPr/>
        </p:nvSpPr>
        <p:spPr>
          <a:xfrm>
            <a:off x="7098149" y="3357920"/>
            <a:ext cx="433864" cy="433864"/>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11" name="Text 9"/>
          <p:cNvSpPr/>
          <p:nvPr/>
        </p:nvSpPr>
        <p:spPr>
          <a:xfrm>
            <a:off x="7225903" y="3430191"/>
            <a:ext cx="178237" cy="289322"/>
          </a:xfrm>
          <a:prstGeom prst="rect">
            <a:avLst/>
          </a:prstGeom>
          <a:noFill/>
          <a:ln/>
        </p:spPr>
        <p:txBody>
          <a:bodyPr wrap="none" lIns="0" tIns="0" rIns="0" bIns="0" rtlCol="0" anchor="t"/>
          <a:lstStyle/>
          <a:p>
            <a:pPr marL="0" indent="0" algn="ctr">
              <a:lnSpc>
                <a:spcPts val="2250"/>
              </a:lnSpc>
              <a:buNone/>
            </a:pPr>
            <a:r>
              <a:rPr lang="en-US" sz="2250" dirty="0">
                <a:solidFill>
                  <a:srgbClr val="454240"/>
                </a:solidFill>
                <a:latin typeface="Libre Baskerville" pitchFamily="34" charset="0"/>
                <a:ea typeface="Libre Baskerville" pitchFamily="34" charset="-122"/>
                <a:cs typeface="Libre Baskerville" pitchFamily="34" charset="-120"/>
              </a:rPr>
              <a:t>2</a:t>
            </a:r>
            <a:endParaRPr lang="en-US" sz="2250" dirty="0"/>
          </a:p>
        </p:txBody>
      </p:sp>
      <p:sp>
        <p:nvSpPr>
          <p:cNvPr id="12" name="Text 10"/>
          <p:cNvSpPr/>
          <p:nvPr/>
        </p:nvSpPr>
        <p:spPr>
          <a:xfrm>
            <a:off x="6087666" y="4442698"/>
            <a:ext cx="2454950" cy="301347"/>
          </a:xfrm>
          <a:prstGeom prst="rect">
            <a:avLst/>
          </a:prstGeom>
          <a:noFill/>
          <a:ln/>
        </p:spPr>
        <p:txBody>
          <a:bodyPr wrap="none" lIns="0" tIns="0" rIns="0" bIns="0" rtlCol="0" anchor="t"/>
          <a:lstStyle/>
          <a:p>
            <a:pPr marL="0" indent="0" algn="ctr">
              <a:lnSpc>
                <a:spcPts val="2350"/>
              </a:lnSpc>
              <a:buNone/>
            </a:pPr>
            <a:r>
              <a:rPr lang="en-US" sz="1850" dirty="0">
                <a:solidFill>
                  <a:srgbClr val="454240"/>
                </a:solidFill>
                <a:latin typeface="Libre Baskerville" pitchFamily="34" charset="0"/>
                <a:ea typeface="Libre Baskerville" pitchFamily="34" charset="-122"/>
                <a:cs typeface="Libre Baskerville" pitchFamily="34" charset="-120"/>
              </a:rPr>
              <a:t>Thiết kế luồng xử lý</a:t>
            </a:r>
            <a:endParaRPr lang="en-US" sz="1850" dirty="0"/>
          </a:p>
        </p:txBody>
      </p:sp>
      <p:sp>
        <p:nvSpPr>
          <p:cNvPr id="13" name="Text 11"/>
          <p:cNvSpPr/>
          <p:nvPr/>
        </p:nvSpPr>
        <p:spPr>
          <a:xfrm>
            <a:off x="4236006" y="4859655"/>
            <a:ext cx="6158270" cy="308610"/>
          </a:xfrm>
          <a:prstGeom prst="rect">
            <a:avLst/>
          </a:prstGeom>
          <a:noFill/>
          <a:ln/>
        </p:spPr>
        <p:txBody>
          <a:bodyPr wrap="none" lIns="0" tIns="0" rIns="0" bIns="0" rtlCol="0" anchor="t"/>
          <a:lstStyle/>
          <a:p>
            <a:pPr marL="0" indent="0" algn="ctr">
              <a:lnSpc>
                <a:spcPts val="2400"/>
              </a:lnSpc>
              <a:buNone/>
            </a:pPr>
            <a:r>
              <a:rPr lang="en-US" sz="1500" dirty="0">
                <a:solidFill>
                  <a:srgbClr val="454240"/>
                </a:solidFill>
                <a:latin typeface="DM Sans" pitchFamily="34" charset="0"/>
                <a:ea typeface="DM Sans" pitchFamily="34" charset="-122"/>
                <a:cs typeface="DM Sans" pitchFamily="34" charset="-120"/>
              </a:rPr>
              <a:t>Xác định chi tiết cách luồng dữ liệu và xử lý trong hệ thống diễn ra.</a:t>
            </a:r>
            <a:endParaRPr lang="en-US" sz="1500" dirty="0"/>
          </a:p>
        </p:txBody>
      </p:sp>
      <p:sp>
        <p:nvSpPr>
          <p:cNvPr id="14" name="Shape 12"/>
          <p:cNvSpPr/>
          <p:nvPr/>
        </p:nvSpPr>
        <p:spPr>
          <a:xfrm>
            <a:off x="10672048" y="2899886"/>
            <a:ext cx="22860" cy="674965"/>
          </a:xfrm>
          <a:prstGeom prst="roundRect">
            <a:avLst>
              <a:gd name="adj" fmla="val 354342"/>
            </a:avLst>
          </a:prstGeom>
          <a:solidFill>
            <a:srgbClr val="DDD3BA"/>
          </a:solidFill>
          <a:ln/>
        </p:spPr>
        <p:txBody>
          <a:bodyPr/>
          <a:lstStyle/>
          <a:p>
            <a:endParaRPr lang="en-US"/>
          </a:p>
        </p:txBody>
      </p:sp>
      <p:sp>
        <p:nvSpPr>
          <p:cNvPr id="15" name="Shape 13"/>
          <p:cNvSpPr/>
          <p:nvPr/>
        </p:nvSpPr>
        <p:spPr>
          <a:xfrm>
            <a:off x="10466546" y="3357920"/>
            <a:ext cx="433864" cy="433864"/>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16" name="Text 14"/>
          <p:cNvSpPr/>
          <p:nvPr/>
        </p:nvSpPr>
        <p:spPr>
          <a:xfrm>
            <a:off x="10594300" y="3430191"/>
            <a:ext cx="178237" cy="289322"/>
          </a:xfrm>
          <a:prstGeom prst="rect">
            <a:avLst/>
          </a:prstGeom>
          <a:noFill/>
          <a:ln/>
        </p:spPr>
        <p:txBody>
          <a:bodyPr wrap="none" lIns="0" tIns="0" rIns="0" bIns="0" rtlCol="0" anchor="t"/>
          <a:lstStyle/>
          <a:p>
            <a:pPr marL="0" indent="0" algn="ctr">
              <a:lnSpc>
                <a:spcPts val="2250"/>
              </a:lnSpc>
              <a:buNone/>
            </a:pPr>
            <a:r>
              <a:rPr lang="en-US" sz="2250" dirty="0">
                <a:solidFill>
                  <a:srgbClr val="454240"/>
                </a:solidFill>
                <a:latin typeface="Libre Baskerville" pitchFamily="34" charset="0"/>
                <a:ea typeface="Libre Baskerville" pitchFamily="34" charset="-122"/>
                <a:cs typeface="Libre Baskerville" pitchFamily="34" charset="-120"/>
              </a:rPr>
              <a:t>3</a:t>
            </a:r>
            <a:endParaRPr lang="en-US" sz="2250" dirty="0"/>
          </a:p>
        </p:txBody>
      </p:sp>
      <p:sp>
        <p:nvSpPr>
          <p:cNvPr id="17" name="Text 15"/>
          <p:cNvSpPr/>
          <p:nvPr/>
        </p:nvSpPr>
        <p:spPr>
          <a:xfrm>
            <a:off x="8920877" y="1672828"/>
            <a:ext cx="3525203" cy="301347"/>
          </a:xfrm>
          <a:prstGeom prst="rect">
            <a:avLst/>
          </a:prstGeom>
          <a:noFill/>
          <a:ln/>
        </p:spPr>
        <p:txBody>
          <a:bodyPr wrap="none" lIns="0" tIns="0" rIns="0" bIns="0" rtlCol="0" anchor="t"/>
          <a:lstStyle/>
          <a:p>
            <a:pPr marL="0" indent="0" algn="ctr">
              <a:lnSpc>
                <a:spcPts val="2350"/>
              </a:lnSpc>
              <a:buNone/>
            </a:pPr>
            <a:r>
              <a:rPr lang="en-US" sz="1850" dirty="0">
                <a:solidFill>
                  <a:srgbClr val="454240"/>
                </a:solidFill>
                <a:latin typeface="Libre Baskerville" pitchFamily="34" charset="0"/>
                <a:ea typeface="Libre Baskerville" pitchFamily="34" charset="-122"/>
                <a:cs typeface="Libre Baskerville" pitchFamily="34" charset="-120"/>
              </a:rPr>
              <a:t>Thiết kế cơ sở dữ liệu chi tiết</a:t>
            </a:r>
            <a:endParaRPr lang="en-US" sz="1850" dirty="0"/>
          </a:p>
        </p:txBody>
      </p:sp>
      <p:sp>
        <p:nvSpPr>
          <p:cNvPr id="18" name="Text 16"/>
          <p:cNvSpPr/>
          <p:nvPr/>
        </p:nvSpPr>
        <p:spPr>
          <a:xfrm>
            <a:off x="7604284" y="2089785"/>
            <a:ext cx="6158389" cy="617220"/>
          </a:xfrm>
          <a:prstGeom prst="rect">
            <a:avLst/>
          </a:prstGeom>
          <a:noFill/>
          <a:ln/>
        </p:spPr>
        <p:txBody>
          <a:bodyPr wrap="square" lIns="0" tIns="0" rIns="0" bIns="0" rtlCol="0" anchor="t"/>
          <a:lstStyle/>
          <a:p>
            <a:pPr marL="0" indent="0" algn="ctr">
              <a:lnSpc>
                <a:spcPts val="2400"/>
              </a:lnSpc>
              <a:buNone/>
            </a:pPr>
            <a:r>
              <a:rPr lang="en-US" sz="1500" dirty="0">
                <a:solidFill>
                  <a:srgbClr val="454240"/>
                </a:solidFill>
                <a:latin typeface="DM Sans" pitchFamily="34" charset="0"/>
                <a:ea typeface="DM Sans" pitchFamily="34" charset="-122"/>
                <a:cs typeface="DM Sans" pitchFamily="34" charset="-120"/>
              </a:rPr>
              <a:t>Tạo bảng chi tiết, quan hệ, chỉ mục và các quy tắc bảo mật cho cơ sở dữ liệu.</a:t>
            </a:r>
            <a:endParaRPr lang="en-US" sz="1500" dirty="0"/>
          </a:p>
        </p:txBody>
      </p:sp>
      <p:sp>
        <p:nvSpPr>
          <p:cNvPr id="19" name="Text 17"/>
          <p:cNvSpPr/>
          <p:nvPr/>
        </p:nvSpPr>
        <p:spPr>
          <a:xfrm>
            <a:off x="674965" y="5457468"/>
            <a:ext cx="2410778" cy="301347"/>
          </a:xfrm>
          <a:prstGeom prst="rect">
            <a:avLst/>
          </a:prstGeom>
          <a:noFill/>
          <a:ln/>
        </p:spPr>
        <p:txBody>
          <a:bodyPr wrap="none" lIns="0" tIns="0" rIns="0" bIns="0" rtlCol="0" anchor="t"/>
          <a:lstStyle/>
          <a:p>
            <a:pPr marL="0" indent="0">
              <a:lnSpc>
                <a:spcPts val="2350"/>
              </a:lnSpc>
              <a:buNone/>
            </a:pPr>
            <a:r>
              <a:rPr lang="en-US" sz="1850" b="1" dirty="0">
                <a:solidFill>
                  <a:srgbClr val="5C4E3D"/>
                </a:solidFill>
                <a:latin typeface="Libre Baskerville" pitchFamily="34" charset="0"/>
                <a:ea typeface="Libre Baskerville" pitchFamily="34" charset="-122"/>
                <a:cs typeface="Libre Baskerville" pitchFamily="34" charset="-120"/>
              </a:rPr>
              <a:t>Mục tiêu</a:t>
            </a:r>
            <a:endParaRPr lang="en-US" sz="1850" dirty="0"/>
          </a:p>
        </p:txBody>
      </p:sp>
      <p:sp>
        <p:nvSpPr>
          <p:cNvPr id="20" name="Text 18"/>
          <p:cNvSpPr/>
          <p:nvPr/>
        </p:nvSpPr>
        <p:spPr>
          <a:xfrm>
            <a:off x="983337" y="6048018"/>
            <a:ext cx="12972098" cy="308610"/>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454240"/>
                </a:solidFill>
                <a:latin typeface="DM Sans" pitchFamily="34" charset="0"/>
                <a:ea typeface="DM Sans" pitchFamily="34" charset="-122"/>
                <a:cs typeface="DM Sans" pitchFamily="34" charset="-120"/>
              </a:rPr>
              <a:t>Chuyển mô hình yêu cầu và kiến trúc hệ thống thành thiết kế chi tiết để đội ngũ phát triển có thể tiến hành lập trình.</a:t>
            </a:r>
            <a:endParaRPr lang="en-US" sz="1500" dirty="0"/>
          </a:p>
        </p:txBody>
      </p:sp>
      <p:sp>
        <p:nvSpPr>
          <p:cNvPr id="21" name="Text 19"/>
          <p:cNvSpPr/>
          <p:nvPr/>
        </p:nvSpPr>
        <p:spPr>
          <a:xfrm>
            <a:off x="674965" y="6645831"/>
            <a:ext cx="2410778" cy="301347"/>
          </a:xfrm>
          <a:prstGeom prst="rect">
            <a:avLst/>
          </a:prstGeom>
          <a:noFill/>
          <a:ln/>
        </p:spPr>
        <p:txBody>
          <a:bodyPr wrap="none" lIns="0" tIns="0" rIns="0" bIns="0" rtlCol="0" anchor="t"/>
          <a:lstStyle/>
          <a:p>
            <a:pPr marL="0" indent="0">
              <a:lnSpc>
                <a:spcPts val="2350"/>
              </a:lnSpc>
              <a:buNone/>
            </a:pPr>
            <a:r>
              <a:rPr lang="en-US" sz="1850" b="1" dirty="0">
                <a:solidFill>
                  <a:srgbClr val="5C4E3D"/>
                </a:solidFill>
                <a:latin typeface="Libre Baskerville" pitchFamily="34" charset="0"/>
                <a:ea typeface="Libre Baskerville" pitchFamily="34" charset="-122"/>
                <a:cs typeface="Libre Baskerville" pitchFamily="34" charset="-120"/>
              </a:rPr>
              <a:t>Kết quả đầu ra</a:t>
            </a:r>
            <a:endParaRPr lang="en-US" sz="1850" dirty="0"/>
          </a:p>
        </p:txBody>
      </p:sp>
      <p:sp>
        <p:nvSpPr>
          <p:cNvPr id="22" name="Text 20"/>
          <p:cNvSpPr/>
          <p:nvPr/>
        </p:nvSpPr>
        <p:spPr>
          <a:xfrm>
            <a:off x="983337" y="7236381"/>
            <a:ext cx="12972098" cy="308610"/>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454240"/>
                </a:solidFill>
                <a:latin typeface="DM Sans" pitchFamily="34" charset="0"/>
                <a:ea typeface="DM Sans" pitchFamily="34" charset="-122"/>
                <a:cs typeface="DM Sans" pitchFamily="34" charset="-120"/>
              </a:rPr>
              <a:t>Tài liệu thiết kế chi tiết</a:t>
            </a:r>
            <a:r>
              <a:rPr lang="en-US" sz="1500" dirty="0">
                <a:solidFill>
                  <a:srgbClr val="454240"/>
                </a:solidFill>
                <a:latin typeface="DM Sans" pitchFamily="34" charset="0"/>
                <a:ea typeface="DM Sans" pitchFamily="34" charset="-122"/>
                <a:cs typeface="DM Sans" pitchFamily="34" charset="-120"/>
              </a:rPr>
              <a:t>: Bao gồm mô tả các lớp, đối tượng, giao diện và cơ sở dữ liệu chi tiết.</a:t>
            </a:r>
            <a:endParaRPr lang="en-US" sz="1500" dirty="0"/>
          </a:p>
        </p:txBody>
      </p:sp>
      <p:sp>
        <p:nvSpPr>
          <p:cNvPr id="23" name="Rectangle 22">
            <a:extLst>
              <a:ext uri="{FF2B5EF4-FFF2-40B4-BE49-F238E27FC236}">
                <a16:creationId xmlns:a16="http://schemas.microsoft.com/office/drawing/2014/main" id="{5702603D-B8FC-B58B-A7A9-830E881015EA}"/>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9978" y="613291"/>
            <a:ext cx="6534150" cy="696516"/>
          </a:xfrm>
          <a:prstGeom prst="rect">
            <a:avLst/>
          </a:prstGeom>
          <a:noFill/>
          <a:ln/>
        </p:spPr>
        <p:txBody>
          <a:bodyPr wrap="none" lIns="0" tIns="0" rIns="0" bIns="0" rtlCol="0" anchor="t"/>
          <a:lstStyle/>
          <a:p>
            <a:pPr marL="0" indent="0">
              <a:lnSpc>
                <a:spcPts val="5450"/>
              </a:lnSpc>
              <a:buNone/>
            </a:pPr>
            <a:r>
              <a:rPr lang="en-US" sz="4350" dirty="0">
                <a:solidFill>
                  <a:srgbClr val="5C4E3D"/>
                </a:solidFill>
                <a:latin typeface="Libre Baskerville" pitchFamily="34" charset="0"/>
                <a:ea typeface="Libre Baskerville" pitchFamily="34" charset="-122"/>
                <a:cs typeface="Libre Baskerville" pitchFamily="34" charset="-120"/>
              </a:rPr>
              <a:t>Lập kế hoạch kiểm thử</a:t>
            </a:r>
            <a:endParaRPr lang="en-US" sz="4350" dirty="0"/>
          </a:p>
        </p:txBody>
      </p:sp>
      <p:sp>
        <p:nvSpPr>
          <p:cNvPr id="3" name="Shape 1"/>
          <p:cNvSpPr/>
          <p:nvPr/>
        </p:nvSpPr>
        <p:spPr>
          <a:xfrm>
            <a:off x="779978" y="2006084"/>
            <a:ext cx="501372" cy="501372"/>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4" name="Text 2"/>
          <p:cNvSpPr/>
          <p:nvPr/>
        </p:nvSpPr>
        <p:spPr>
          <a:xfrm>
            <a:off x="956072" y="2089547"/>
            <a:ext cx="149066" cy="334328"/>
          </a:xfrm>
          <a:prstGeom prst="rect">
            <a:avLst/>
          </a:prstGeom>
          <a:noFill/>
          <a:ln/>
        </p:spPr>
        <p:txBody>
          <a:bodyPr wrap="none" lIns="0" tIns="0" rIns="0" bIns="0" rtlCol="0" anchor="t"/>
          <a:lstStyle/>
          <a:p>
            <a:pPr marL="0" indent="0" algn="ctr">
              <a:lnSpc>
                <a:spcPts val="2600"/>
              </a:lnSpc>
              <a:buNone/>
            </a:pPr>
            <a:r>
              <a:rPr lang="en-US" sz="2600" dirty="0">
                <a:solidFill>
                  <a:srgbClr val="454240"/>
                </a:solidFill>
                <a:latin typeface="Libre Baskerville" pitchFamily="34" charset="0"/>
                <a:ea typeface="Libre Baskerville" pitchFamily="34" charset="-122"/>
                <a:cs typeface="Libre Baskerville" pitchFamily="34" charset="-120"/>
              </a:rPr>
              <a:t>1</a:t>
            </a:r>
            <a:endParaRPr lang="en-US" sz="2600" dirty="0"/>
          </a:p>
        </p:txBody>
      </p:sp>
      <p:sp>
        <p:nvSpPr>
          <p:cNvPr id="5" name="Text 3"/>
          <p:cNvSpPr/>
          <p:nvPr/>
        </p:nvSpPr>
        <p:spPr>
          <a:xfrm>
            <a:off x="1504117" y="2006084"/>
            <a:ext cx="4012883" cy="348258"/>
          </a:xfrm>
          <a:prstGeom prst="rect">
            <a:avLst/>
          </a:prstGeom>
          <a:noFill/>
          <a:ln/>
        </p:spPr>
        <p:txBody>
          <a:bodyPr wrap="none" lIns="0" tIns="0" rIns="0" bIns="0" rtlCol="0" anchor="t"/>
          <a:lstStyle/>
          <a:p>
            <a:pPr marL="0" indent="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Xây dựng kịch bản kiểm thử</a:t>
            </a:r>
            <a:endParaRPr lang="en-US" sz="2150" dirty="0"/>
          </a:p>
        </p:txBody>
      </p:sp>
      <p:sp>
        <p:nvSpPr>
          <p:cNvPr id="6" name="Text 4"/>
          <p:cNvSpPr/>
          <p:nvPr/>
        </p:nvSpPr>
        <p:spPr>
          <a:xfrm>
            <a:off x="1504117" y="2488049"/>
            <a:ext cx="5699760" cy="713184"/>
          </a:xfrm>
          <a:prstGeom prst="rect">
            <a:avLst/>
          </a:prstGeom>
          <a:noFill/>
          <a:ln/>
        </p:spPr>
        <p:txBody>
          <a:bodyPr wrap="square" lIns="0" tIns="0" rIns="0" bIns="0"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Xác định các kịch bản sử dụng thực tế và viết các bước kiểm thử cho từng tính năng cụ thể.</a:t>
            </a:r>
            <a:endParaRPr lang="en-US" sz="1750" dirty="0"/>
          </a:p>
        </p:txBody>
      </p:sp>
      <p:sp>
        <p:nvSpPr>
          <p:cNvPr id="7" name="Shape 5"/>
          <p:cNvSpPr/>
          <p:nvPr/>
        </p:nvSpPr>
        <p:spPr>
          <a:xfrm>
            <a:off x="7426642" y="2006084"/>
            <a:ext cx="501372" cy="501372"/>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8" name="Text 6"/>
          <p:cNvSpPr/>
          <p:nvPr/>
        </p:nvSpPr>
        <p:spPr>
          <a:xfrm>
            <a:off x="7574280" y="2089547"/>
            <a:ext cx="205978" cy="334328"/>
          </a:xfrm>
          <a:prstGeom prst="rect">
            <a:avLst/>
          </a:prstGeom>
          <a:noFill/>
          <a:ln/>
        </p:spPr>
        <p:txBody>
          <a:bodyPr wrap="none" lIns="0" tIns="0" rIns="0" bIns="0" rtlCol="0" anchor="t"/>
          <a:lstStyle/>
          <a:p>
            <a:pPr marL="0" indent="0" algn="ctr">
              <a:lnSpc>
                <a:spcPts val="2600"/>
              </a:lnSpc>
              <a:buNone/>
            </a:pPr>
            <a:r>
              <a:rPr lang="en-US" sz="2600" dirty="0">
                <a:solidFill>
                  <a:srgbClr val="454240"/>
                </a:solidFill>
                <a:latin typeface="Libre Baskerville" pitchFamily="34" charset="0"/>
                <a:ea typeface="Libre Baskerville" pitchFamily="34" charset="-122"/>
                <a:cs typeface="Libre Baskerville" pitchFamily="34" charset="-120"/>
              </a:rPr>
              <a:t>2</a:t>
            </a:r>
            <a:endParaRPr lang="en-US" sz="2600" dirty="0"/>
          </a:p>
        </p:txBody>
      </p:sp>
      <p:sp>
        <p:nvSpPr>
          <p:cNvPr id="9" name="Text 7"/>
          <p:cNvSpPr/>
          <p:nvPr/>
        </p:nvSpPr>
        <p:spPr>
          <a:xfrm>
            <a:off x="8150781" y="2006084"/>
            <a:ext cx="4805839" cy="348258"/>
          </a:xfrm>
          <a:prstGeom prst="rect">
            <a:avLst/>
          </a:prstGeom>
          <a:noFill/>
          <a:ln/>
        </p:spPr>
        <p:txBody>
          <a:bodyPr wrap="none" lIns="0" tIns="0" rIns="0" bIns="0" rtlCol="0" anchor="t"/>
          <a:lstStyle/>
          <a:p>
            <a:pPr marL="0" indent="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Lập kế hoạch kiểm thử chức năng</a:t>
            </a:r>
            <a:endParaRPr lang="en-US" sz="2150" dirty="0"/>
          </a:p>
        </p:txBody>
      </p:sp>
      <p:sp>
        <p:nvSpPr>
          <p:cNvPr id="10" name="Text 8"/>
          <p:cNvSpPr/>
          <p:nvPr/>
        </p:nvSpPr>
        <p:spPr>
          <a:xfrm>
            <a:off x="8150781" y="2488049"/>
            <a:ext cx="5699760" cy="356592"/>
          </a:xfrm>
          <a:prstGeom prst="rect">
            <a:avLst/>
          </a:prstGeom>
          <a:noFill/>
          <a:ln/>
        </p:spPr>
        <p:txBody>
          <a:bodyPr wrap="none" lIns="0" tIns="0" rIns="0" bIns="0"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Kiểm tra từng tính năng hoạt động đúng theo yêu cầu.</a:t>
            </a:r>
            <a:endParaRPr lang="en-US" sz="1750" dirty="0"/>
          </a:p>
        </p:txBody>
      </p:sp>
      <p:sp>
        <p:nvSpPr>
          <p:cNvPr id="11" name="Shape 9"/>
          <p:cNvSpPr/>
          <p:nvPr/>
        </p:nvSpPr>
        <p:spPr>
          <a:xfrm>
            <a:off x="779978" y="3674626"/>
            <a:ext cx="501372" cy="501372"/>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12" name="Text 10"/>
          <p:cNvSpPr/>
          <p:nvPr/>
        </p:nvSpPr>
        <p:spPr>
          <a:xfrm>
            <a:off x="927616" y="3758089"/>
            <a:ext cx="205978" cy="334328"/>
          </a:xfrm>
          <a:prstGeom prst="rect">
            <a:avLst/>
          </a:prstGeom>
          <a:noFill/>
          <a:ln/>
        </p:spPr>
        <p:txBody>
          <a:bodyPr wrap="none" lIns="0" tIns="0" rIns="0" bIns="0" rtlCol="0" anchor="t"/>
          <a:lstStyle/>
          <a:p>
            <a:pPr marL="0" indent="0" algn="ctr">
              <a:lnSpc>
                <a:spcPts val="2600"/>
              </a:lnSpc>
              <a:buNone/>
            </a:pPr>
            <a:r>
              <a:rPr lang="en-US" sz="2600" dirty="0">
                <a:solidFill>
                  <a:srgbClr val="454240"/>
                </a:solidFill>
                <a:latin typeface="Libre Baskerville" pitchFamily="34" charset="0"/>
                <a:ea typeface="Libre Baskerville" pitchFamily="34" charset="-122"/>
                <a:cs typeface="Libre Baskerville" pitchFamily="34" charset="-120"/>
              </a:rPr>
              <a:t>3</a:t>
            </a:r>
            <a:endParaRPr lang="en-US" sz="2600" dirty="0"/>
          </a:p>
        </p:txBody>
      </p:sp>
      <p:sp>
        <p:nvSpPr>
          <p:cNvPr id="13" name="Text 11"/>
          <p:cNvSpPr/>
          <p:nvPr/>
        </p:nvSpPr>
        <p:spPr>
          <a:xfrm>
            <a:off x="1504117" y="3674626"/>
            <a:ext cx="4518184" cy="348258"/>
          </a:xfrm>
          <a:prstGeom prst="rect">
            <a:avLst/>
          </a:prstGeom>
          <a:noFill/>
          <a:ln/>
        </p:spPr>
        <p:txBody>
          <a:bodyPr wrap="none" lIns="0" tIns="0" rIns="0" bIns="0" rtlCol="0" anchor="t"/>
          <a:lstStyle/>
          <a:p>
            <a:pPr marL="0" indent="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Lập kế hoạch kiểm thử tích hợp</a:t>
            </a:r>
            <a:endParaRPr lang="en-US" sz="2150" dirty="0"/>
          </a:p>
        </p:txBody>
      </p:sp>
      <p:sp>
        <p:nvSpPr>
          <p:cNvPr id="14" name="Text 12"/>
          <p:cNvSpPr/>
          <p:nvPr/>
        </p:nvSpPr>
        <p:spPr>
          <a:xfrm>
            <a:off x="1504117" y="4156591"/>
            <a:ext cx="5699760" cy="713184"/>
          </a:xfrm>
          <a:prstGeom prst="rect">
            <a:avLst/>
          </a:prstGeom>
          <a:noFill/>
          <a:ln/>
        </p:spPr>
        <p:txBody>
          <a:bodyPr wrap="square" lIns="0" tIns="0" rIns="0" bIns="0"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Đảm bảo các thành phần hệ thống hoạt động tốt khi kết hợp với nhau.</a:t>
            </a:r>
            <a:endParaRPr lang="en-US" sz="1750" dirty="0"/>
          </a:p>
        </p:txBody>
      </p:sp>
      <p:sp>
        <p:nvSpPr>
          <p:cNvPr id="15" name="Shape 13"/>
          <p:cNvSpPr/>
          <p:nvPr/>
        </p:nvSpPr>
        <p:spPr>
          <a:xfrm>
            <a:off x="7426642" y="3674626"/>
            <a:ext cx="501372" cy="501372"/>
          </a:xfrm>
          <a:prstGeom prst="roundRect">
            <a:avLst>
              <a:gd name="adj" fmla="val 18670"/>
            </a:avLst>
          </a:prstGeom>
          <a:solidFill>
            <a:srgbClr val="F7EDD4"/>
          </a:solidFill>
          <a:ln w="7620">
            <a:solidFill>
              <a:srgbClr val="DDD3BA"/>
            </a:solidFill>
            <a:prstDash val="solid"/>
          </a:ln>
        </p:spPr>
        <p:txBody>
          <a:bodyPr/>
          <a:lstStyle/>
          <a:p>
            <a:endParaRPr lang="en-US"/>
          </a:p>
        </p:txBody>
      </p:sp>
      <p:sp>
        <p:nvSpPr>
          <p:cNvPr id="16" name="Text 14"/>
          <p:cNvSpPr/>
          <p:nvPr/>
        </p:nvSpPr>
        <p:spPr>
          <a:xfrm>
            <a:off x="7579519" y="3758089"/>
            <a:ext cx="195620" cy="334328"/>
          </a:xfrm>
          <a:prstGeom prst="rect">
            <a:avLst/>
          </a:prstGeom>
          <a:noFill/>
          <a:ln/>
        </p:spPr>
        <p:txBody>
          <a:bodyPr wrap="none" lIns="0" tIns="0" rIns="0" bIns="0" rtlCol="0" anchor="t"/>
          <a:lstStyle/>
          <a:p>
            <a:pPr marL="0" indent="0" algn="ctr">
              <a:lnSpc>
                <a:spcPts val="2600"/>
              </a:lnSpc>
              <a:buNone/>
            </a:pPr>
            <a:r>
              <a:rPr lang="en-US" sz="2600" dirty="0">
                <a:solidFill>
                  <a:srgbClr val="454240"/>
                </a:solidFill>
                <a:latin typeface="Libre Baskerville" pitchFamily="34" charset="0"/>
                <a:ea typeface="Libre Baskerville" pitchFamily="34" charset="-122"/>
                <a:cs typeface="Libre Baskerville" pitchFamily="34" charset="-120"/>
              </a:rPr>
              <a:t>4</a:t>
            </a:r>
            <a:endParaRPr lang="en-US" sz="2600" dirty="0"/>
          </a:p>
        </p:txBody>
      </p:sp>
      <p:sp>
        <p:nvSpPr>
          <p:cNvPr id="17" name="Text 15"/>
          <p:cNvSpPr/>
          <p:nvPr/>
        </p:nvSpPr>
        <p:spPr>
          <a:xfrm>
            <a:off x="8150781" y="3674626"/>
            <a:ext cx="4318754" cy="348258"/>
          </a:xfrm>
          <a:prstGeom prst="rect">
            <a:avLst/>
          </a:prstGeom>
          <a:noFill/>
          <a:ln/>
        </p:spPr>
        <p:txBody>
          <a:bodyPr wrap="none" lIns="0" tIns="0" rIns="0" bIns="0" rtlCol="0" anchor="t"/>
          <a:lstStyle/>
          <a:p>
            <a:pPr marL="0" indent="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Kiểm thử hiệu suất và bảo mật</a:t>
            </a:r>
            <a:endParaRPr lang="en-US" sz="2150" dirty="0"/>
          </a:p>
        </p:txBody>
      </p:sp>
      <p:sp>
        <p:nvSpPr>
          <p:cNvPr id="18" name="Text 16"/>
          <p:cNvSpPr/>
          <p:nvPr/>
        </p:nvSpPr>
        <p:spPr>
          <a:xfrm>
            <a:off x="8150781" y="4156591"/>
            <a:ext cx="5699760" cy="713184"/>
          </a:xfrm>
          <a:prstGeom prst="rect">
            <a:avLst/>
          </a:prstGeom>
          <a:noFill/>
          <a:ln/>
        </p:spPr>
        <p:txBody>
          <a:bodyPr wrap="square" lIns="0" tIns="0" rIns="0" bIns="0" rtlCol="0" anchor="t"/>
          <a:lstStyle/>
          <a:p>
            <a:pPr marL="0" indent="0">
              <a:lnSpc>
                <a:spcPts val="2800"/>
              </a:lnSpc>
              <a:buNone/>
            </a:pPr>
            <a:r>
              <a:rPr lang="en-US" sz="1750" dirty="0">
                <a:solidFill>
                  <a:srgbClr val="454240"/>
                </a:solidFill>
                <a:latin typeface="DM Sans" pitchFamily="34" charset="0"/>
                <a:ea typeface="DM Sans" pitchFamily="34" charset="-122"/>
                <a:cs typeface="DM Sans" pitchFamily="34" charset="-120"/>
              </a:rPr>
              <a:t>Đảm bảo hệ thống hoạt động tốt với số lượng người dùng lớn và an toàn trước các mối đe dọa.</a:t>
            </a:r>
            <a:endParaRPr lang="en-US" sz="1750" dirty="0"/>
          </a:p>
        </p:txBody>
      </p:sp>
      <p:sp>
        <p:nvSpPr>
          <p:cNvPr id="19" name="Text 17"/>
          <p:cNvSpPr/>
          <p:nvPr/>
        </p:nvSpPr>
        <p:spPr>
          <a:xfrm>
            <a:off x="779978" y="5203984"/>
            <a:ext cx="2785824" cy="348258"/>
          </a:xfrm>
          <a:prstGeom prst="rect">
            <a:avLst/>
          </a:prstGeom>
          <a:noFill/>
          <a:ln/>
        </p:spPr>
        <p:txBody>
          <a:bodyPr wrap="none" lIns="0" tIns="0" rIns="0" bIns="0" rtlCol="0" anchor="t"/>
          <a:lstStyle/>
          <a:p>
            <a:pPr marL="0" indent="0">
              <a:lnSpc>
                <a:spcPts val="2700"/>
              </a:lnSpc>
              <a:buNone/>
            </a:pPr>
            <a:r>
              <a:rPr lang="en-US" sz="2150" b="1" dirty="0">
                <a:solidFill>
                  <a:srgbClr val="5C4E3D"/>
                </a:solidFill>
                <a:latin typeface="Libre Baskerville" pitchFamily="34" charset="0"/>
                <a:ea typeface="Libre Baskerville" pitchFamily="34" charset="-122"/>
                <a:cs typeface="Libre Baskerville" pitchFamily="34" charset="-120"/>
              </a:rPr>
              <a:t>Mục tiêu</a:t>
            </a:r>
            <a:endParaRPr lang="en-US" sz="2150" dirty="0"/>
          </a:p>
        </p:txBody>
      </p:sp>
      <p:sp>
        <p:nvSpPr>
          <p:cNvPr id="20" name="Text 18"/>
          <p:cNvSpPr/>
          <p:nvPr/>
        </p:nvSpPr>
        <p:spPr>
          <a:xfrm>
            <a:off x="1136452" y="5886450"/>
            <a:ext cx="12713970" cy="35659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454240"/>
                </a:solidFill>
                <a:latin typeface="DM Sans" pitchFamily="34" charset="0"/>
                <a:ea typeface="DM Sans" pitchFamily="34" charset="-122"/>
                <a:cs typeface="DM Sans" pitchFamily="34" charset="-120"/>
              </a:rPr>
              <a:t>Đảm bảo hệ thống sau khi phát triển đáp ứng các yêu cầu ban đầu và không có lỗi.</a:t>
            </a:r>
            <a:endParaRPr lang="en-US" sz="1750" dirty="0"/>
          </a:p>
        </p:txBody>
      </p:sp>
      <p:sp>
        <p:nvSpPr>
          <p:cNvPr id="21" name="Text 19"/>
          <p:cNvSpPr/>
          <p:nvPr/>
        </p:nvSpPr>
        <p:spPr>
          <a:xfrm>
            <a:off x="779978" y="6577251"/>
            <a:ext cx="2785824" cy="348258"/>
          </a:xfrm>
          <a:prstGeom prst="rect">
            <a:avLst/>
          </a:prstGeom>
          <a:noFill/>
          <a:ln/>
        </p:spPr>
        <p:txBody>
          <a:bodyPr wrap="none" lIns="0" tIns="0" rIns="0" bIns="0" rtlCol="0" anchor="t"/>
          <a:lstStyle/>
          <a:p>
            <a:pPr marL="0" indent="0">
              <a:lnSpc>
                <a:spcPts val="2700"/>
              </a:lnSpc>
              <a:buNone/>
            </a:pPr>
            <a:r>
              <a:rPr lang="en-US" sz="2150" b="1" dirty="0">
                <a:solidFill>
                  <a:srgbClr val="5C4E3D"/>
                </a:solidFill>
                <a:latin typeface="Libre Baskerville" pitchFamily="34" charset="0"/>
                <a:ea typeface="Libre Baskerville" pitchFamily="34" charset="-122"/>
                <a:cs typeface="Libre Baskerville" pitchFamily="34" charset="-120"/>
              </a:rPr>
              <a:t>Kết quả đầu ra</a:t>
            </a:r>
            <a:endParaRPr lang="en-US" sz="2150" dirty="0"/>
          </a:p>
        </p:txBody>
      </p:sp>
      <p:sp>
        <p:nvSpPr>
          <p:cNvPr id="22" name="Text 20"/>
          <p:cNvSpPr/>
          <p:nvPr/>
        </p:nvSpPr>
        <p:spPr>
          <a:xfrm>
            <a:off x="1136452" y="7259717"/>
            <a:ext cx="12713970" cy="356592"/>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454240"/>
                </a:solidFill>
                <a:latin typeface="DM Sans" pitchFamily="34" charset="0"/>
                <a:ea typeface="DM Sans" pitchFamily="34" charset="-122"/>
                <a:cs typeface="DM Sans" pitchFamily="34" charset="-120"/>
              </a:rPr>
              <a:t>Test Plan</a:t>
            </a:r>
            <a:r>
              <a:rPr lang="en-US" sz="1750" dirty="0">
                <a:solidFill>
                  <a:srgbClr val="454240"/>
                </a:solidFill>
                <a:latin typeface="DM Sans" pitchFamily="34" charset="0"/>
                <a:ea typeface="DM Sans" pitchFamily="34" charset="-122"/>
                <a:cs typeface="DM Sans" pitchFamily="34" charset="-120"/>
              </a:rPr>
              <a:t>: Kế hoạch kiểm thử chi tiết cho hệ thống.</a:t>
            </a:r>
            <a:endParaRPr lang="en-US" sz="1750" dirty="0"/>
          </a:p>
        </p:txBody>
      </p:sp>
      <p:sp>
        <p:nvSpPr>
          <p:cNvPr id="23" name="Rectangle 22">
            <a:extLst>
              <a:ext uri="{FF2B5EF4-FFF2-40B4-BE49-F238E27FC236}">
                <a16:creationId xmlns:a16="http://schemas.microsoft.com/office/drawing/2014/main" id="{D89BAF81-6773-3E53-5AF2-EF6DC0768A5A}"/>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0813" y="622935"/>
            <a:ext cx="5684877" cy="706041"/>
          </a:xfrm>
          <a:prstGeom prst="rect">
            <a:avLst/>
          </a:prstGeom>
          <a:noFill/>
          <a:ln/>
        </p:spPr>
        <p:txBody>
          <a:bodyPr wrap="none" lIns="0" tIns="0" rIns="0" bIns="0" rtlCol="0" anchor="t"/>
          <a:lstStyle/>
          <a:p>
            <a:pPr marL="0" indent="0">
              <a:lnSpc>
                <a:spcPts val="5550"/>
              </a:lnSpc>
              <a:buNone/>
            </a:pPr>
            <a:r>
              <a:rPr lang="en-US" sz="4400" dirty="0">
                <a:solidFill>
                  <a:srgbClr val="5C4E3D"/>
                </a:solidFill>
                <a:latin typeface="Libre Baskerville" pitchFamily="34" charset="0"/>
                <a:ea typeface="Libre Baskerville" pitchFamily="34" charset="-122"/>
                <a:cs typeface="Libre Baskerville" pitchFamily="34" charset="-120"/>
              </a:rPr>
              <a:t>Triển khai hệ thống</a:t>
            </a:r>
            <a:endParaRPr lang="en-US" sz="4400" dirty="0"/>
          </a:p>
        </p:txBody>
      </p:sp>
      <p:pic>
        <p:nvPicPr>
          <p:cNvPr id="3" name="Image 0" descr="preencoded.png"/>
          <p:cNvPicPr>
            <a:picLocks noChangeAspect="1"/>
          </p:cNvPicPr>
          <p:nvPr/>
        </p:nvPicPr>
        <p:blipFill>
          <a:blip r:embed="rId3"/>
          <a:stretch>
            <a:fillRect/>
          </a:stretch>
        </p:blipFill>
        <p:spPr>
          <a:xfrm>
            <a:off x="790813" y="1780818"/>
            <a:ext cx="4349591" cy="903803"/>
          </a:xfrm>
          <a:prstGeom prst="rect">
            <a:avLst/>
          </a:prstGeom>
        </p:spPr>
      </p:pic>
      <p:sp>
        <p:nvSpPr>
          <p:cNvPr id="4" name="Text 1"/>
          <p:cNvSpPr/>
          <p:nvPr/>
        </p:nvSpPr>
        <p:spPr>
          <a:xfrm>
            <a:off x="1016675" y="3023473"/>
            <a:ext cx="3410664" cy="35302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Lên kế hoạch triển khai</a:t>
            </a:r>
            <a:endParaRPr lang="en-US" sz="2200" dirty="0"/>
          </a:p>
        </p:txBody>
      </p:sp>
      <p:sp>
        <p:nvSpPr>
          <p:cNvPr id="5" name="Text 2"/>
          <p:cNvSpPr/>
          <p:nvPr/>
        </p:nvSpPr>
        <p:spPr>
          <a:xfrm>
            <a:off x="1016675" y="3511987"/>
            <a:ext cx="3897868" cy="722948"/>
          </a:xfrm>
          <a:prstGeom prst="rect">
            <a:avLst/>
          </a:prstGeom>
          <a:noFill/>
          <a:ln/>
        </p:spPr>
        <p:txBody>
          <a:bodyPr wrap="square" lIns="0" tIns="0" rIns="0" bIns="0" rtlCol="0" anchor="t"/>
          <a:lstStyle/>
          <a:p>
            <a:pPr marL="0" indent="0" algn="l">
              <a:lnSpc>
                <a:spcPts val="2800"/>
              </a:lnSpc>
              <a:buNone/>
            </a:pPr>
            <a:r>
              <a:rPr lang="en-US" sz="1750" dirty="0">
                <a:solidFill>
                  <a:srgbClr val="454240"/>
                </a:solidFill>
                <a:latin typeface="DM Sans" pitchFamily="34" charset="0"/>
                <a:ea typeface="DM Sans" pitchFamily="34" charset="-122"/>
                <a:cs typeface="DM Sans" pitchFamily="34" charset="-120"/>
              </a:rPr>
              <a:t>Xác định thời gian, quy trình và chiến lược triển khai hệ thống.</a:t>
            </a:r>
            <a:endParaRPr lang="en-US" sz="1750" dirty="0"/>
          </a:p>
        </p:txBody>
      </p:sp>
      <p:pic>
        <p:nvPicPr>
          <p:cNvPr id="6" name="Image 1" descr="preencoded.png"/>
          <p:cNvPicPr>
            <a:picLocks noChangeAspect="1"/>
          </p:cNvPicPr>
          <p:nvPr/>
        </p:nvPicPr>
        <p:blipFill>
          <a:blip r:embed="rId4"/>
          <a:stretch>
            <a:fillRect/>
          </a:stretch>
        </p:blipFill>
        <p:spPr>
          <a:xfrm>
            <a:off x="5140404" y="1780818"/>
            <a:ext cx="4349591" cy="903803"/>
          </a:xfrm>
          <a:prstGeom prst="rect">
            <a:avLst/>
          </a:prstGeom>
        </p:spPr>
      </p:pic>
      <p:sp>
        <p:nvSpPr>
          <p:cNvPr id="7" name="Text 3"/>
          <p:cNvSpPr/>
          <p:nvPr/>
        </p:nvSpPr>
        <p:spPr>
          <a:xfrm>
            <a:off x="5366266" y="3023473"/>
            <a:ext cx="2842022" cy="35302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Đào tạo người dùng</a:t>
            </a:r>
            <a:endParaRPr lang="en-US" sz="2200" dirty="0"/>
          </a:p>
        </p:txBody>
      </p:sp>
      <p:sp>
        <p:nvSpPr>
          <p:cNvPr id="8" name="Text 4"/>
          <p:cNvSpPr/>
          <p:nvPr/>
        </p:nvSpPr>
        <p:spPr>
          <a:xfrm>
            <a:off x="5366266" y="3511987"/>
            <a:ext cx="3897868" cy="1084421"/>
          </a:xfrm>
          <a:prstGeom prst="rect">
            <a:avLst/>
          </a:prstGeom>
          <a:noFill/>
          <a:ln/>
        </p:spPr>
        <p:txBody>
          <a:bodyPr wrap="square" lIns="0" tIns="0" rIns="0" bIns="0" rtlCol="0" anchor="t"/>
          <a:lstStyle/>
          <a:p>
            <a:pPr marL="0" indent="0" algn="l">
              <a:lnSpc>
                <a:spcPts val="2800"/>
              </a:lnSpc>
              <a:buNone/>
            </a:pPr>
            <a:r>
              <a:rPr lang="en-US" sz="1750" dirty="0">
                <a:solidFill>
                  <a:srgbClr val="454240"/>
                </a:solidFill>
                <a:latin typeface="DM Sans" pitchFamily="34" charset="0"/>
                <a:ea typeface="DM Sans" pitchFamily="34" charset="-122"/>
                <a:cs typeface="DM Sans" pitchFamily="34" charset="-120"/>
              </a:rPr>
              <a:t>Hướng dẫn người dùng cuối sử dụng hệ thống thông qua các buổi đào tạo hoặc tài liệu hướng dẫn.</a:t>
            </a:r>
            <a:endParaRPr lang="en-US" sz="1750" dirty="0"/>
          </a:p>
        </p:txBody>
      </p:sp>
      <p:pic>
        <p:nvPicPr>
          <p:cNvPr id="9" name="Image 2" descr="preencoded.png"/>
          <p:cNvPicPr>
            <a:picLocks noChangeAspect="1"/>
          </p:cNvPicPr>
          <p:nvPr/>
        </p:nvPicPr>
        <p:blipFill>
          <a:blip r:embed="rId5"/>
          <a:stretch>
            <a:fillRect/>
          </a:stretch>
        </p:blipFill>
        <p:spPr>
          <a:xfrm>
            <a:off x="9489996" y="1780818"/>
            <a:ext cx="4349591" cy="903803"/>
          </a:xfrm>
          <a:prstGeom prst="rect">
            <a:avLst/>
          </a:prstGeom>
        </p:spPr>
      </p:pic>
      <p:sp>
        <p:nvSpPr>
          <p:cNvPr id="10" name="Text 5"/>
          <p:cNvSpPr/>
          <p:nvPr/>
        </p:nvSpPr>
        <p:spPr>
          <a:xfrm>
            <a:off x="9715857" y="3023473"/>
            <a:ext cx="3123962" cy="353020"/>
          </a:xfrm>
          <a:prstGeom prst="rect">
            <a:avLst/>
          </a:prstGeom>
          <a:noFill/>
          <a:ln/>
        </p:spPr>
        <p:txBody>
          <a:bodyPr wrap="none" lIns="0" tIns="0" rIns="0" bIns="0" rtlCol="0" anchor="t"/>
          <a:lstStyle/>
          <a:p>
            <a:pPr marL="0" indent="0" algn="l">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Triển khai chính thức</a:t>
            </a:r>
            <a:endParaRPr lang="en-US" sz="2200" dirty="0"/>
          </a:p>
        </p:txBody>
      </p:sp>
      <p:sp>
        <p:nvSpPr>
          <p:cNvPr id="11" name="Text 6"/>
          <p:cNvSpPr/>
          <p:nvPr/>
        </p:nvSpPr>
        <p:spPr>
          <a:xfrm>
            <a:off x="9715857" y="3511987"/>
            <a:ext cx="3897868" cy="1084421"/>
          </a:xfrm>
          <a:prstGeom prst="rect">
            <a:avLst/>
          </a:prstGeom>
          <a:noFill/>
          <a:ln/>
        </p:spPr>
        <p:txBody>
          <a:bodyPr wrap="square" lIns="0" tIns="0" rIns="0" bIns="0" rtlCol="0" anchor="t"/>
          <a:lstStyle/>
          <a:p>
            <a:pPr marL="0" indent="0" algn="l">
              <a:lnSpc>
                <a:spcPts val="2800"/>
              </a:lnSpc>
              <a:buNone/>
            </a:pPr>
            <a:r>
              <a:rPr lang="en-US" sz="1750" dirty="0">
                <a:solidFill>
                  <a:srgbClr val="454240"/>
                </a:solidFill>
                <a:latin typeface="DM Sans" pitchFamily="34" charset="0"/>
                <a:ea typeface="DM Sans" pitchFamily="34" charset="-122"/>
                <a:cs typeface="DM Sans" pitchFamily="34" charset="-120"/>
              </a:rPr>
              <a:t>Đưa hệ thống vào vận hành thực tế, chuyển giao dữ liệu và cấu hình các thiết lập cần thiết.</a:t>
            </a:r>
            <a:endParaRPr lang="en-US" sz="1750" dirty="0"/>
          </a:p>
        </p:txBody>
      </p:sp>
      <p:sp>
        <p:nvSpPr>
          <p:cNvPr id="12" name="Text 7"/>
          <p:cNvSpPr/>
          <p:nvPr/>
        </p:nvSpPr>
        <p:spPr>
          <a:xfrm>
            <a:off x="790813" y="5161121"/>
            <a:ext cx="2824401" cy="353020"/>
          </a:xfrm>
          <a:prstGeom prst="rect">
            <a:avLst/>
          </a:prstGeom>
          <a:noFill/>
          <a:ln/>
        </p:spPr>
        <p:txBody>
          <a:bodyPr wrap="none" lIns="0" tIns="0" rIns="0" bIns="0" rtlCol="0" anchor="t"/>
          <a:lstStyle/>
          <a:p>
            <a:pPr marL="0" indent="0">
              <a:lnSpc>
                <a:spcPts val="2750"/>
              </a:lnSpc>
              <a:buNone/>
            </a:pPr>
            <a:r>
              <a:rPr lang="en-US" sz="2200" b="1" dirty="0">
                <a:solidFill>
                  <a:srgbClr val="5C4E3D"/>
                </a:solidFill>
                <a:latin typeface="Libre Baskerville" pitchFamily="34" charset="0"/>
                <a:ea typeface="Libre Baskerville" pitchFamily="34" charset="-122"/>
                <a:cs typeface="Libre Baskerville" pitchFamily="34" charset="-120"/>
              </a:rPr>
              <a:t>Mục tiêu</a:t>
            </a:r>
            <a:endParaRPr lang="en-US" sz="2200" dirty="0"/>
          </a:p>
        </p:txBody>
      </p:sp>
      <p:sp>
        <p:nvSpPr>
          <p:cNvPr id="13" name="Text 8"/>
          <p:cNvSpPr/>
          <p:nvPr/>
        </p:nvSpPr>
        <p:spPr>
          <a:xfrm>
            <a:off x="1152287" y="5852993"/>
            <a:ext cx="12687300" cy="361474"/>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454240"/>
                </a:solidFill>
                <a:latin typeface="DM Sans" pitchFamily="34" charset="0"/>
                <a:ea typeface="DM Sans" pitchFamily="34" charset="-122"/>
                <a:cs typeface="DM Sans" pitchFamily="34" charset="-120"/>
              </a:rPr>
              <a:t>Đưa hệ thống vào vận hành thực tế sau khi hoàn tất phát triển và kiểm thử.</a:t>
            </a:r>
            <a:endParaRPr lang="en-US" sz="1750" dirty="0"/>
          </a:p>
        </p:txBody>
      </p:sp>
      <p:sp>
        <p:nvSpPr>
          <p:cNvPr id="14" name="Text 9"/>
          <p:cNvSpPr/>
          <p:nvPr/>
        </p:nvSpPr>
        <p:spPr>
          <a:xfrm>
            <a:off x="790813" y="6553319"/>
            <a:ext cx="2824401" cy="353020"/>
          </a:xfrm>
          <a:prstGeom prst="rect">
            <a:avLst/>
          </a:prstGeom>
          <a:noFill/>
          <a:ln/>
        </p:spPr>
        <p:txBody>
          <a:bodyPr wrap="none" lIns="0" tIns="0" rIns="0" bIns="0" rtlCol="0" anchor="t"/>
          <a:lstStyle/>
          <a:p>
            <a:pPr marL="0" indent="0">
              <a:lnSpc>
                <a:spcPts val="2750"/>
              </a:lnSpc>
              <a:buNone/>
            </a:pPr>
            <a:r>
              <a:rPr lang="en-US" sz="2200" b="1" dirty="0">
                <a:solidFill>
                  <a:srgbClr val="5C4E3D"/>
                </a:solidFill>
                <a:latin typeface="Libre Baskerville" pitchFamily="34" charset="0"/>
                <a:ea typeface="Libre Baskerville" pitchFamily="34" charset="-122"/>
                <a:cs typeface="Libre Baskerville" pitchFamily="34" charset="-120"/>
              </a:rPr>
              <a:t>Kết quả đầu ra</a:t>
            </a:r>
            <a:endParaRPr lang="en-US" sz="2200" dirty="0"/>
          </a:p>
        </p:txBody>
      </p:sp>
      <p:sp>
        <p:nvSpPr>
          <p:cNvPr id="15" name="Text 10"/>
          <p:cNvSpPr/>
          <p:nvPr/>
        </p:nvSpPr>
        <p:spPr>
          <a:xfrm>
            <a:off x="1152287" y="7245191"/>
            <a:ext cx="12687300" cy="361474"/>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454240"/>
                </a:solidFill>
                <a:latin typeface="DM Sans" pitchFamily="34" charset="0"/>
                <a:ea typeface="DM Sans" pitchFamily="34" charset="-122"/>
                <a:cs typeface="DM Sans" pitchFamily="34" charset="-120"/>
              </a:rPr>
              <a:t>Hệ thống đã triển khai</a:t>
            </a:r>
            <a:r>
              <a:rPr lang="en-US" sz="1750" dirty="0">
                <a:solidFill>
                  <a:srgbClr val="454240"/>
                </a:solidFill>
                <a:latin typeface="DM Sans" pitchFamily="34" charset="0"/>
                <a:ea typeface="DM Sans" pitchFamily="34" charset="-122"/>
                <a:cs typeface="DM Sans" pitchFamily="34" charset="-120"/>
              </a:rPr>
              <a:t>: Sẵn sàng cho người dùng sử dụng trong thực tế.</a:t>
            </a:r>
            <a:endParaRPr lang="en-US" sz="1750" dirty="0"/>
          </a:p>
        </p:txBody>
      </p:sp>
      <p:sp>
        <p:nvSpPr>
          <p:cNvPr id="16" name="Rectangle 15">
            <a:extLst>
              <a:ext uri="{FF2B5EF4-FFF2-40B4-BE49-F238E27FC236}">
                <a16:creationId xmlns:a16="http://schemas.microsoft.com/office/drawing/2014/main" id="{25CF2A8C-98AF-FDBC-A298-F7225FE779A5}"/>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47606" y="673060"/>
            <a:ext cx="9306520" cy="756761"/>
          </a:xfrm>
          <a:prstGeom prst="rect">
            <a:avLst/>
          </a:prstGeom>
          <a:noFill/>
          <a:ln/>
        </p:spPr>
        <p:txBody>
          <a:bodyPr wrap="none" lIns="0" tIns="0" rIns="0" bIns="0" rtlCol="0" anchor="t"/>
          <a:lstStyle/>
          <a:p>
            <a:pPr marL="0" indent="0">
              <a:lnSpc>
                <a:spcPts val="5950"/>
              </a:lnSpc>
              <a:buNone/>
            </a:pPr>
            <a:r>
              <a:rPr lang="en-US" sz="4750" dirty="0">
                <a:solidFill>
                  <a:srgbClr val="5C4E3D"/>
                </a:solidFill>
                <a:latin typeface="Libre Baskerville" pitchFamily="34" charset="0"/>
                <a:ea typeface="Libre Baskerville" pitchFamily="34" charset="-122"/>
                <a:cs typeface="Libre Baskerville" pitchFamily="34" charset="-120"/>
              </a:rPr>
              <a:t>Bảo trì và hỗ trợ sau triển khai</a:t>
            </a:r>
            <a:endParaRPr lang="en-US" sz="4750" dirty="0"/>
          </a:p>
        </p:txBody>
      </p:sp>
      <p:sp>
        <p:nvSpPr>
          <p:cNvPr id="3" name="Text 1"/>
          <p:cNvSpPr/>
          <p:nvPr/>
        </p:nvSpPr>
        <p:spPr>
          <a:xfrm>
            <a:off x="847606" y="1793081"/>
            <a:ext cx="3027164" cy="378381"/>
          </a:xfrm>
          <a:prstGeom prst="rect">
            <a:avLst/>
          </a:prstGeom>
          <a:noFill/>
          <a:ln/>
        </p:spPr>
        <p:txBody>
          <a:bodyPr wrap="none" lIns="0" tIns="0" rIns="0" bIns="0" rtlCol="0" anchor="t"/>
          <a:lstStyle/>
          <a:p>
            <a:pPr marL="0" indent="0">
              <a:lnSpc>
                <a:spcPts val="2950"/>
              </a:lnSpc>
              <a:buNone/>
            </a:pPr>
            <a:r>
              <a:rPr lang="en-US" sz="2350" b="1" dirty="0">
                <a:solidFill>
                  <a:srgbClr val="5C4E3D"/>
                </a:solidFill>
                <a:latin typeface="Libre Baskerville" pitchFamily="34" charset="0"/>
                <a:ea typeface="Libre Baskerville" pitchFamily="34" charset="-122"/>
                <a:cs typeface="Libre Baskerville" pitchFamily="34" charset="-120"/>
              </a:rPr>
              <a:t>Mục tiêu</a:t>
            </a:r>
            <a:endParaRPr lang="en-US" sz="2350" dirty="0"/>
          </a:p>
        </p:txBody>
      </p:sp>
      <p:sp>
        <p:nvSpPr>
          <p:cNvPr id="4" name="Text 2"/>
          <p:cNvSpPr/>
          <p:nvPr/>
        </p:nvSpPr>
        <p:spPr>
          <a:xfrm>
            <a:off x="1234916" y="2534722"/>
            <a:ext cx="12547878" cy="387429"/>
          </a:xfrm>
          <a:prstGeom prst="rect">
            <a:avLst/>
          </a:prstGeom>
          <a:noFill/>
          <a:ln/>
        </p:spPr>
        <p:txBody>
          <a:bodyPr wrap="none" lIns="0" tIns="0" rIns="0" bIns="0" rtlCol="0" anchor="t"/>
          <a:lstStyle/>
          <a:p>
            <a:pPr marL="342900" indent="-342900" algn="l">
              <a:lnSpc>
                <a:spcPts val="3050"/>
              </a:lnSpc>
              <a:buSzPct val="100000"/>
              <a:buChar char="•"/>
            </a:pPr>
            <a:r>
              <a:rPr lang="en-US" sz="1900" dirty="0">
                <a:solidFill>
                  <a:srgbClr val="454240"/>
                </a:solidFill>
                <a:latin typeface="DM Sans" pitchFamily="34" charset="0"/>
                <a:ea typeface="DM Sans" pitchFamily="34" charset="-122"/>
                <a:cs typeface="DM Sans" pitchFamily="34" charset="-120"/>
              </a:rPr>
              <a:t>Đảm bảo hệ thống hoạt động ổn định sau triển khai và sẵn sàng cập nhật, sửa lỗi khi cần thiết.</a:t>
            </a:r>
            <a:endParaRPr lang="en-US" sz="1900" dirty="0"/>
          </a:p>
        </p:txBody>
      </p:sp>
      <p:sp>
        <p:nvSpPr>
          <p:cNvPr id="5" name="Text 3"/>
          <p:cNvSpPr/>
          <p:nvPr/>
        </p:nvSpPr>
        <p:spPr>
          <a:xfrm>
            <a:off x="847606" y="3285411"/>
            <a:ext cx="3027164" cy="378381"/>
          </a:xfrm>
          <a:prstGeom prst="rect">
            <a:avLst/>
          </a:prstGeom>
          <a:noFill/>
          <a:ln/>
        </p:spPr>
        <p:txBody>
          <a:bodyPr wrap="none" lIns="0" tIns="0" rIns="0" bIns="0" rtlCol="0" anchor="t"/>
          <a:lstStyle/>
          <a:p>
            <a:pPr marL="0" indent="0">
              <a:lnSpc>
                <a:spcPts val="2950"/>
              </a:lnSpc>
              <a:buNone/>
            </a:pPr>
            <a:r>
              <a:rPr lang="en-US" sz="2350" b="1" dirty="0">
                <a:solidFill>
                  <a:srgbClr val="5C4E3D"/>
                </a:solidFill>
                <a:latin typeface="Libre Baskerville" pitchFamily="34" charset="0"/>
                <a:ea typeface="Libre Baskerville" pitchFamily="34" charset="-122"/>
                <a:cs typeface="Libre Baskerville" pitchFamily="34" charset="-120"/>
              </a:rPr>
              <a:t>Kết quả đầu ra</a:t>
            </a:r>
            <a:endParaRPr lang="en-US" sz="2350" dirty="0"/>
          </a:p>
        </p:txBody>
      </p:sp>
      <p:sp>
        <p:nvSpPr>
          <p:cNvPr id="6" name="Text 4"/>
          <p:cNvSpPr/>
          <p:nvPr/>
        </p:nvSpPr>
        <p:spPr>
          <a:xfrm>
            <a:off x="1234916" y="4027051"/>
            <a:ext cx="12547878" cy="387429"/>
          </a:xfrm>
          <a:prstGeom prst="rect">
            <a:avLst/>
          </a:prstGeom>
          <a:noFill/>
          <a:ln/>
        </p:spPr>
        <p:txBody>
          <a:bodyPr wrap="none" lIns="0" tIns="0" rIns="0" bIns="0" rtlCol="0" anchor="t"/>
          <a:lstStyle/>
          <a:p>
            <a:pPr marL="342900" indent="-342900" algn="l">
              <a:lnSpc>
                <a:spcPts val="3050"/>
              </a:lnSpc>
              <a:buSzPct val="100000"/>
              <a:buChar char="•"/>
            </a:pPr>
            <a:r>
              <a:rPr lang="en-US" sz="1900" b="1" dirty="0">
                <a:solidFill>
                  <a:srgbClr val="454240"/>
                </a:solidFill>
                <a:latin typeface="DM Sans" pitchFamily="34" charset="0"/>
                <a:ea typeface="DM Sans" pitchFamily="34" charset="-122"/>
                <a:cs typeface="DM Sans" pitchFamily="34" charset="-120"/>
              </a:rPr>
              <a:t>Hệ thống ổn định và hiệu quả</a:t>
            </a:r>
            <a:r>
              <a:rPr lang="en-US" sz="1900" dirty="0">
                <a:solidFill>
                  <a:srgbClr val="454240"/>
                </a:solidFill>
                <a:latin typeface="DM Sans" pitchFamily="34" charset="0"/>
                <a:ea typeface="DM Sans" pitchFamily="34" charset="-122"/>
                <a:cs typeface="DM Sans" pitchFamily="34" charset="-120"/>
              </a:rPr>
              <a:t>: Sẵn sàng cho các nhu cầu phát triển và mở rộng trong tương lai.</a:t>
            </a:r>
            <a:endParaRPr lang="en-US" sz="1900" dirty="0"/>
          </a:p>
        </p:txBody>
      </p:sp>
      <p:sp>
        <p:nvSpPr>
          <p:cNvPr id="7" name="Shape 5"/>
          <p:cNvSpPr/>
          <p:nvPr/>
        </p:nvSpPr>
        <p:spPr>
          <a:xfrm>
            <a:off x="847606" y="4686895"/>
            <a:ext cx="12935188" cy="2869644"/>
          </a:xfrm>
          <a:prstGeom prst="roundRect">
            <a:avLst>
              <a:gd name="adj" fmla="val 3545"/>
            </a:avLst>
          </a:prstGeom>
          <a:noFill/>
          <a:ln w="7620">
            <a:solidFill>
              <a:srgbClr val="000000">
                <a:alpha val="8000"/>
              </a:srgbClr>
            </a:solidFill>
            <a:prstDash val="solid"/>
          </a:ln>
        </p:spPr>
        <p:txBody>
          <a:bodyPr/>
          <a:lstStyle/>
          <a:p>
            <a:endParaRPr lang="en-US"/>
          </a:p>
        </p:txBody>
      </p:sp>
      <p:sp>
        <p:nvSpPr>
          <p:cNvPr id="8" name="Shape 6"/>
          <p:cNvSpPr/>
          <p:nvPr/>
        </p:nvSpPr>
        <p:spPr>
          <a:xfrm>
            <a:off x="855226" y="4694515"/>
            <a:ext cx="12919948" cy="693182"/>
          </a:xfrm>
          <a:prstGeom prst="rect">
            <a:avLst/>
          </a:prstGeom>
          <a:solidFill>
            <a:srgbClr val="FFFFFF">
              <a:alpha val="4000"/>
            </a:srgbClr>
          </a:solidFill>
          <a:ln/>
        </p:spPr>
        <p:txBody>
          <a:bodyPr/>
          <a:lstStyle/>
          <a:p>
            <a:endParaRPr lang="en-US"/>
          </a:p>
        </p:txBody>
      </p:sp>
      <p:sp>
        <p:nvSpPr>
          <p:cNvPr id="9" name="Text 7"/>
          <p:cNvSpPr/>
          <p:nvPr/>
        </p:nvSpPr>
        <p:spPr>
          <a:xfrm>
            <a:off x="1097399" y="4847392"/>
            <a:ext cx="5971818" cy="387429"/>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Theo dõi hoạt động của hệ thống</a:t>
            </a:r>
            <a:endParaRPr lang="en-US" sz="1900" dirty="0"/>
          </a:p>
        </p:txBody>
      </p:sp>
      <p:sp>
        <p:nvSpPr>
          <p:cNvPr id="10" name="Text 8"/>
          <p:cNvSpPr/>
          <p:nvPr/>
        </p:nvSpPr>
        <p:spPr>
          <a:xfrm>
            <a:off x="7561183" y="4847392"/>
            <a:ext cx="5971818" cy="387429"/>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Giám sát hệ thống để phát hiện các lỗi hoặc sự cố</a:t>
            </a:r>
            <a:endParaRPr lang="en-US" sz="1900" dirty="0"/>
          </a:p>
        </p:txBody>
      </p:sp>
      <p:sp>
        <p:nvSpPr>
          <p:cNvPr id="11" name="Shape 9"/>
          <p:cNvSpPr/>
          <p:nvPr/>
        </p:nvSpPr>
        <p:spPr>
          <a:xfrm>
            <a:off x="855226" y="5387697"/>
            <a:ext cx="12919948" cy="1080611"/>
          </a:xfrm>
          <a:prstGeom prst="rect">
            <a:avLst/>
          </a:prstGeom>
          <a:solidFill>
            <a:srgbClr val="000000">
              <a:alpha val="4000"/>
            </a:srgbClr>
          </a:solidFill>
          <a:ln/>
        </p:spPr>
        <p:txBody>
          <a:bodyPr/>
          <a:lstStyle/>
          <a:p>
            <a:endParaRPr lang="en-US"/>
          </a:p>
        </p:txBody>
      </p:sp>
      <p:sp>
        <p:nvSpPr>
          <p:cNvPr id="12" name="Text 10"/>
          <p:cNvSpPr/>
          <p:nvPr/>
        </p:nvSpPr>
        <p:spPr>
          <a:xfrm>
            <a:off x="1097399" y="5540573"/>
            <a:ext cx="5971818" cy="387429"/>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Hỗ trợ người dùng</a:t>
            </a:r>
            <a:endParaRPr lang="en-US" sz="1900" dirty="0"/>
          </a:p>
        </p:txBody>
      </p:sp>
      <p:sp>
        <p:nvSpPr>
          <p:cNvPr id="13" name="Text 11"/>
          <p:cNvSpPr/>
          <p:nvPr/>
        </p:nvSpPr>
        <p:spPr>
          <a:xfrm>
            <a:off x="7561183" y="5540573"/>
            <a:ext cx="5971818" cy="774859"/>
          </a:xfrm>
          <a:prstGeom prst="rect">
            <a:avLst/>
          </a:prstGeom>
          <a:noFill/>
          <a:ln/>
        </p:spPr>
        <p:txBody>
          <a:bodyPr wrap="squar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Cung cấp hỗ trợ kỹ thuật cho người dùng cuối trong quá trình sử dụng</a:t>
            </a:r>
            <a:endParaRPr lang="en-US" sz="1900" dirty="0"/>
          </a:p>
        </p:txBody>
      </p:sp>
      <p:sp>
        <p:nvSpPr>
          <p:cNvPr id="14" name="Shape 12"/>
          <p:cNvSpPr/>
          <p:nvPr/>
        </p:nvSpPr>
        <p:spPr>
          <a:xfrm>
            <a:off x="855226" y="6468308"/>
            <a:ext cx="12919948" cy="1080611"/>
          </a:xfrm>
          <a:prstGeom prst="rect">
            <a:avLst/>
          </a:prstGeom>
          <a:solidFill>
            <a:srgbClr val="FFFFFF">
              <a:alpha val="4000"/>
            </a:srgbClr>
          </a:solidFill>
          <a:ln/>
        </p:spPr>
        <p:txBody>
          <a:bodyPr/>
          <a:lstStyle/>
          <a:p>
            <a:endParaRPr lang="en-US"/>
          </a:p>
        </p:txBody>
      </p:sp>
      <p:sp>
        <p:nvSpPr>
          <p:cNvPr id="15" name="Text 13"/>
          <p:cNvSpPr/>
          <p:nvPr/>
        </p:nvSpPr>
        <p:spPr>
          <a:xfrm>
            <a:off x="1097399" y="6621185"/>
            <a:ext cx="5971818" cy="387429"/>
          </a:xfrm>
          <a:prstGeom prst="rect">
            <a:avLst/>
          </a:prstGeom>
          <a:noFill/>
          <a:ln/>
        </p:spPr>
        <p:txBody>
          <a:bodyPr wrap="non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Nâng cấp và bảo trì</a:t>
            </a:r>
            <a:endParaRPr lang="en-US" sz="1900" dirty="0"/>
          </a:p>
        </p:txBody>
      </p:sp>
      <p:sp>
        <p:nvSpPr>
          <p:cNvPr id="16" name="Text 14"/>
          <p:cNvSpPr/>
          <p:nvPr/>
        </p:nvSpPr>
        <p:spPr>
          <a:xfrm>
            <a:off x="7561183" y="6621185"/>
            <a:ext cx="5971818" cy="774859"/>
          </a:xfrm>
          <a:prstGeom prst="rect">
            <a:avLst/>
          </a:prstGeom>
          <a:noFill/>
          <a:ln/>
        </p:spPr>
        <p:txBody>
          <a:bodyPr wrap="square" lIns="0" tIns="0" rIns="0" bIns="0" rtlCol="0" anchor="t"/>
          <a:lstStyle/>
          <a:p>
            <a:pPr marL="0" indent="0">
              <a:lnSpc>
                <a:spcPts val="3050"/>
              </a:lnSpc>
              <a:buNone/>
            </a:pPr>
            <a:r>
              <a:rPr lang="en-US" sz="1900" dirty="0">
                <a:solidFill>
                  <a:srgbClr val="454240"/>
                </a:solidFill>
                <a:latin typeface="DM Sans" pitchFamily="34" charset="0"/>
                <a:ea typeface="DM Sans" pitchFamily="34" charset="-122"/>
                <a:cs typeface="DM Sans" pitchFamily="34" charset="-120"/>
              </a:rPr>
              <a:t>Định kỳ kiểm tra và nâng cấp hệ thống, sửa lỗi khi cần thiết.</a:t>
            </a:r>
            <a:endParaRPr lang="en-US" sz="1900" dirty="0"/>
          </a:p>
        </p:txBody>
      </p:sp>
      <p:sp>
        <p:nvSpPr>
          <p:cNvPr id="19" name="Rectangle 18">
            <a:extLst>
              <a:ext uri="{FF2B5EF4-FFF2-40B4-BE49-F238E27FC236}">
                <a16:creationId xmlns:a16="http://schemas.microsoft.com/office/drawing/2014/main" id="{DCCABA0E-6B52-4C58-6974-E8BEF0E0D372}"/>
              </a:ext>
            </a:extLst>
          </p:cNvPr>
          <p:cNvSpPr/>
          <p:nvPr/>
        </p:nvSpPr>
        <p:spPr>
          <a:xfrm>
            <a:off x="12634332" y="7672039"/>
            <a:ext cx="1918009" cy="457200"/>
          </a:xfrm>
          <a:prstGeom prst="rect">
            <a:avLst/>
          </a:prstGeom>
          <a:solidFill>
            <a:srgbClr val="FFFAFA"/>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1101</Words>
  <Application>Microsoft Office PowerPoint</Application>
  <PresentationFormat>Custom</PresentationFormat>
  <Paragraphs>106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DM Sans</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Văn Sỹ</cp:lastModifiedBy>
  <cp:revision>2</cp:revision>
  <dcterms:created xsi:type="dcterms:W3CDTF">2024-10-16T16:14:20Z</dcterms:created>
  <dcterms:modified xsi:type="dcterms:W3CDTF">2024-10-16T16:17:46Z</dcterms:modified>
</cp:coreProperties>
</file>