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0" r:id="rId3"/>
    <p:sldId id="284" r:id="rId4"/>
    <p:sldId id="307" r:id="rId5"/>
    <p:sldId id="283" r:id="rId6"/>
    <p:sldId id="308" r:id="rId7"/>
    <p:sldId id="319" r:id="rId8"/>
    <p:sldId id="309" r:id="rId9"/>
    <p:sldId id="327" r:id="rId10"/>
    <p:sldId id="337" r:id="rId11"/>
    <p:sldId id="320" r:id="rId12"/>
    <p:sldId id="321" r:id="rId13"/>
    <p:sldId id="322" r:id="rId14"/>
    <p:sldId id="310" r:id="rId15"/>
    <p:sldId id="311" r:id="rId16"/>
    <p:sldId id="317" r:id="rId17"/>
    <p:sldId id="312" r:id="rId18"/>
    <p:sldId id="314" r:id="rId19"/>
    <p:sldId id="315" r:id="rId20"/>
    <p:sldId id="316" r:id="rId21"/>
    <p:sldId id="318" r:id="rId22"/>
    <p:sldId id="323" r:id="rId23"/>
    <p:sldId id="325" r:id="rId24"/>
    <p:sldId id="326" r:id="rId25"/>
    <p:sldId id="328" r:id="rId26"/>
    <p:sldId id="329" r:id="rId27"/>
    <p:sldId id="330" r:id="rId28"/>
    <p:sldId id="331" r:id="rId29"/>
    <p:sldId id="332" r:id="rId30"/>
    <p:sldId id="333" r:id="rId31"/>
    <p:sldId id="334" r:id="rId32"/>
    <p:sldId id="335" r:id="rId33"/>
    <p:sldId id="33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6667" autoAdjust="0"/>
  </p:normalViewPr>
  <p:slideViewPr>
    <p:cSldViewPr showGuides="1">
      <p:cViewPr>
        <p:scale>
          <a:sx n="75" d="100"/>
          <a:sy n="75" d="100"/>
        </p:scale>
        <p:origin x="974" y="-35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23-07-2024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B3AC1-31BD-4489-AD65-1880DF521EC4}" type="slidenum">
              <a:rPr lang="en-US" smtClean="0"/>
              <a:t>1</a:t>
            </a:fld>
            <a:endParaRPr lang="en-US"/>
          </a:p>
        </p:txBody>
      </p:sp>
    </p:spTree>
    <p:extLst>
      <p:ext uri="{BB962C8B-B14F-4D97-AF65-F5344CB8AC3E}">
        <p14:creationId xmlns:p14="http://schemas.microsoft.com/office/powerpoint/2010/main" val="262205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B3AC1-31BD-4489-AD65-1880DF521EC4}" type="slidenum">
              <a:rPr lang="en-US" smtClean="0"/>
              <a:t>2</a:t>
            </a:fld>
            <a:endParaRPr lang="en-US"/>
          </a:p>
        </p:txBody>
      </p:sp>
    </p:spTree>
    <p:extLst>
      <p:ext uri="{BB962C8B-B14F-4D97-AF65-F5344CB8AC3E}">
        <p14:creationId xmlns:p14="http://schemas.microsoft.com/office/powerpoint/2010/main" val="61655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23-07-2024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23-07-2024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23-07-2024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23-07-2024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23-07-2024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23-07-2024</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23-07-2024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609600" y="2362200"/>
            <a:ext cx="8915400" cy="1107996"/>
          </a:xfrm>
          <a:prstGeom prst="rect">
            <a:avLst/>
          </a:prstGeom>
          <a:noFill/>
        </p:spPr>
        <p:txBody>
          <a:bodyPr wrap="square" lIns="0" tIns="0" rIns="0" bIns="0" rtlCol="0">
            <a:spAutoFit/>
          </a:bodyPr>
          <a:lstStyle/>
          <a:p>
            <a:pPr algn="l"/>
            <a:r>
              <a:rPr lang="en-US" sz="3600" dirty="0" err="1">
                <a:solidFill>
                  <a:srgbClr val="154A8D"/>
                </a:solidFill>
                <a:latin typeface="#9Slide02 Tieu de rat dai 02" panose="020B0606020202050201" pitchFamily="34" charset="0"/>
              </a:rPr>
              <a:t>Phân</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tích</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thiết</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kế</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hệ</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thống</a:t>
            </a:r>
            <a:r>
              <a:rPr lang="en-US" sz="3600" dirty="0">
                <a:solidFill>
                  <a:srgbClr val="154A8D"/>
                </a:solidFill>
                <a:latin typeface="#9Slide02 Tieu de rat dai 02" panose="020B0606020202050201" pitchFamily="34" charset="0"/>
              </a:rPr>
              <a:t> </a:t>
            </a:r>
          </a:p>
          <a:p>
            <a:pPr algn="l"/>
            <a:r>
              <a:rPr lang="en-US" sz="3600" dirty="0" err="1">
                <a:solidFill>
                  <a:srgbClr val="154A8D"/>
                </a:solidFill>
                <a:latin typeface="#9Slide02 Tieu de rat dai 02" panose="020B0606020202050201" pitchFamily="34" charset="0"/>
              </a:rPr>
              <a:t>và</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thiết</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kế</a:t>
            </a:r>
            <a:r>
              <a:rPr lang="en-US" sz="3600" dirty="0">
                <a:solidFill>
                  <a:srgbClr val="154A8D"/>
                </a:solidFill>
                <a:latin typeface="#9Slide02 Tieu de rat dai 02" panose="020B0606020202050201" pitchFamily="34" charset="0"/>
              </a:rPr>
              <a:t> CSDL </a:t>
            </a:r>
            <a:r>
              <a:rPr lang="en-US" sz="3600" dirty="0" err="1">
                <a:solidFill>
                  <a:srgbClr val="154A8D"/>
                </a:solidFill>
                <a:latin typeface="#9Slide02 Tieu de rat dai 02" panose="020B0606020202050201" pitchFamily="34" charset="0"/>
              </a:rPr>
              <a:t>chuyên</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sâu</a:t>
            </a:r>
            <a:endParaRPr lang="en-US" sz="3600" dirty="0">
              <a:solidFill>
                <a:srgbClr val="154A8D"/>
              </a:solidFill>
              <a:latin typeface="#9Slide02 Tieu de rat dai 02" panose="020B0606020202050201" pitchFamily="34" charset="0"/>
            </a:endParaRP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3500" y="1023049"/>
            <a:ext cx="7445124" cy="50292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286232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QLVB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Chỉ</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QLCV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riêng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bộ</a:t>
            </a:r>
            <a:r>
              <a:rPr lang="en-US" sz="2000" dirty="0">
                <a:solidFill>
                  <a:srgbClr val="333333"/>
                </a:solidFill>
                <a:latin typeface="Times New Roman" panose="02020603050405020304" pitchFamily="18" charset="0"/>
                <a:cs typeface="Times New Roman" panose="02020603050405020304" pitchFamily="18" charset="0"/>
              </a:rPr>
              <a:t> QP </a:t>
            </a:r>
            <a:r>
              <a:rPr lang="en-US" sz="2000" dirty="0" err="1">
                <a:solidFill>
                  <a:srgbClr val="333333"/>
                </a:solidFill>
                <a:latin typeface="Times New Roman" panose="02020603050405020304" pitchFamily="18" charset="0"/>
                <a:cs typeface="Times New Roman" panose="02020603050405020304" pitchFamily="18" charset="0"/>
              </a:rPr>
              <a:t>mà</a:t>
            </a:r>
            <a:r>
              <a:rPr lang="en-US" sz="2000" dirty="0">
                <a:solidFill>
                  <a:srgbClr val="333333"/>
                </a:solidFill>
                <a:latin typeface="Times New Roman" panose="02020603050405020304" pitchFamily="18" charset="0"/>
                <a:cs typeface="Times New Roman" panose="02020603050405020304" pitchFamily="18" charset="0"/>
              </a:rPr>
              <a:t> ko </a:t>
            </a:r>
            <a:r>
              <a:rPr lang="en-US" sz="2000" dirty="0" err="1">
                <a:solidFill>
                  <a:srgbClr val="333333"/>
                </a:solidFill>
                <a:latin typeface="Times New Roman" panose="02020603050405020304" pitchFamily="18" charset="0"/>
                <a:cs typeface="Times New Roman" panose="02020603050405020304" pitchFamily="18" charset="0"/>
              </a:rPr>
              <a:t>phải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CV </a:t>
            </a:r>
            <a:r>
              <a:rPr lang="en-US" sz="2000" dirty="0" err="1">
                <a:solidFill>
                  <a:srgbClr val="333333"/>
                </a:solidFill>
                <a:latin typeface="Times New Roman" panose="02020603050405020304" pitchFamily="18" charset="0"/>
                <a:cs typeface="Times New Roman" panose="02020603050405020304" pitchFamily="18" charset="0"/>
              </a:rPr>
              <a:t>liên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thông</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p>
          <a:p>
            <a:pPr lvl="4" algn="just"/>
            <a:endParaRPr lang="en-US" sz="2000" dirty="0">
              <a:solidFill>
                <a:srgbClr val="333333"/>
              </a:solidFill>
              <a:latin typeface="Times New Roman" panose="02020603050405020304" pitchFamily="18" charset="0"/>
              <a:cs typeface="Times New Roman" panose="02020603050405020304" pitchFamily="18" charset="0"/>
            </a:endParaRP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46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chữa</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Ecommerce – </a:t>
            </a:r>
            <a:r>
              <a:rPr lang="en-US" sz="2000" dirty="0" err="1">
                <a:solidFill>
                  <a:srgbClr val="333333"/>
                </a:solidFill>
                <a:latin typeface="Times New Roman" panose="02020603050405020304" pitchFamily="18" charset="0"/>
                <a:cs typeface="Times New Roman" panose="02020603050405020304" pitchFamily="18" charset="0"/>
              </a:rPr>
              <a:t>Cửa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sách</a:t>
            </a:r>
            <a:r>
              <a:rPr lang="en-US" sz="2000" dirty="0">
                <a:solidFill>
                  <a:srgbClr val="333333"/>
                </a:solidFill>
                <a:latin typeface="Times New Roman" panose="02020603050405020304" pitchFamily="18" charset="0"/>
                <a:cs typeface="Times New Roman" panose="02020603050405020304" pitchFamily="18" charset="0"/>
              </a:rPr>
              <a:t> Online</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lời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câu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hỏi</a:t>
            </a:r>
            <a:r>
              <a:rPr lang="en-US" sz="2000" dirty="0">
                <a:solidFill>
                  <a:srgbClr val="333333"/>
                </a:solidFill>
                <a:latin typeface="Times New Roman" panose="02020603050405020304" pitchFamily="18" charset="0"/>
                <a:cs typeface="Times New Roman" panose="02020603050405020304" pitchFamily="18" charset="0"/>
              </a:rPr>
              <a:t> ở slide </a:t>
            </a:r>
            <a:r>
              <a:rPr lang="en-US" sz="2000" dirty="0" err="1">
                <a:solidFill>
                  <a:srgbClr val="333333"/>
                </a:solidFill>
                <a:latin typeface="Times New Roman" panose="02020603050405020304" pitchFamily="18" charset="0"/>
                <a:cs typeface="Times New Roman" panose="02020603050405020304" pitchFamily="18" charset="0"/>
              </a:rPr>
              <a:t>trước</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doanh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từ</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truyền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sang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online)</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Tránh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thoát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hỏng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phẩm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trung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phẩm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theo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dõi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lượng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tồn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theo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ngày</a:t>
            </a:r>
            <a:r>
              <a:rPr lang="en-US" sz="2000" dirty="0">
                <a:solidFill>
                  <a:srgbClr val="333333"/>
                </a:solidFill>
                <a:latin typeface="Times New Roman" panose="02020603050405020304" pitchFamily="18" charset="0"/>
                <a:cs typeface="Times New Roman" panose="02020603050405020304" pitchFamily="18" charset="0"/>
              </a:rPr>
              <a:t>)</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Nâng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cao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nghiệm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mua</a:t>
            </a:r>
            <a:r>
              <a:rPr lang="en-US" sz="2000" dirty="0">
                <a:solidFill>
                  <a:srgbClr val="333333"/>
                </a:solidFill>
                <a:latin typeface="Times New Roman" panose="02020603050405020304" pitchFamily="18" charset="0"/>
                <a:cs typeface="Times New Roman" panose="02020603050405020304" pitchFamily="18" charset="0"/>
              </a:rPr>
              <a:t> online, </a:t>
            </a:r>
            <a:r>
              <a:rPr lang="en-US" sz="2000" dirty="0" err="1">
                <a:solidFill>
                  <a:srgbClr val="333333"/>
                </a:solidFill>
                <a:latin typeface="Times New Roman" panose="02020603050405020304" pitchFamily="18" charset="0"/>
                <a:cs typeface="Times New Roman" panose="02020603050405020304" pitchFamily="18" charset="0"/>
              </a:rPr>
              <a:t>đọc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thử</a:t>
            </a:r>
            <a:r>
              <a:rPr lang="en-US" sz="2000" dirty="0">
                <a:solidFill>
                  <a:srgbClr val="333333"/>
                </a:solidFill>
                <a:latin typeface="Times New Roman" panose="02020603050405020304" pitchFamily="18" charset="0"/>
                <a:cs typeface="Times New Roman" panose="02020603050405020304" pitchFamily="18" charset="0"/>
              </a:rPr>
              <a:t> online </a:t>
            </a:r>
            <a:r>
              <a:rPr lang="en-US" sz="2000" dirty="0" err="1">
                <a:solidFill>
                  <a:srgbClr val="333333"/>
                </a:solidFill>
                <a:latin typeface="Times New Roman" panose="02020603050405020304" pitchFamily="18" charset="0"/>
                <a:cs typeface="Times New Roman" panose="02020603050405020304" pitchFamily="18" charset="0"/>
              </a:rPr>
              <a:t>mà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dữ</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hành</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khác</a:t>
            </a:r>
            <a:endParaRPr lang="en-US" sz="2000" dirty="0">
              <a:solidFill>
                <a:srgbClr val="333333"/>
              </a:solidFill>
              <a:latin typeface="Times New Roman" panose="02020603050405020304" pitchFamily="18" charset="0"/>
              <a:cs typeface="Times New Roman" panose="02020603050405020304" pitchFamily="18" charset="0"/>
            </a:endParaRPr>
          </a:p>
          <a:p>
            <a:pPr lvl="4" algn="just"/>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59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66800" y="2286000"/>
            <a:ext cx="10876678" cy="50167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Ecommerce – </a:t>
            </a:r>
            <a:r>
              <a:rPr lang="en-US" sz="2000" dirty="0" err="1">
                <a:solidFill>
                  <a:srgbClr val="333333"/>
                </a:solidFill>
                <a:latin typeface="Times New Roman" panose="02020603050405020304" pitchFamily="18" charset="0"/>
                <a:cs typeface="Times New Roman" panose="02020603050405020304" pitchFamily="18" charset="0"/>
              </a:rPr>
              <a:t>Cửa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sách</a:t>
            </a:r>
            <a:r>
              <a:rPr lang="en-US" sz="2000" dirty="0">
                <a:solidFill>
                  <a:srgbClr val="333333"/>
                </a:solidFill>
                <a:latin typeface="Times New Roman" panose="02020603050405020304" pitchFamily="18" charset="0"/>
                <a:cs typeface="Times New Roman" panose="02020603050405020304" pitchFamily="18" charset="0"/>
              </a:rPr>
              <a:t> Online</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theo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hình</a:t>
            </a:r>
            <a:r>
              <a:rPr lang="en-US" sz="2000" dirty="0">
                <a:solidFill>
                  <a:srgbClr val="333333"/>
                </a:solidFill>
                <a:latin typeface="Times New Roman" panose="02020603050405020304" pitchFamily="18" charset="0"/>
                <a:cs typeface="Times New Roman" panose="02020603050405020304" pitchFamily="18" charset="0"/>
              </a:rPr>
              <a:t> B-C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lẻ</a:t>
            </a:r>
            <a:r>
              <a:rPr lang="en-US" sz="2000" dirty="0">
                <a:solidFill>
                  <a:srgbClr val="333333"/>
                </a:solidFill>
                <a:latin typeface="Times New Roman" panose="02020603050405020304" pitchFamily="18" charset="0"/>
                <a:cs typeface="Times New Roman" panose="02020603050405020304" pitchFamily="18" charset="0"/>
              </a:rPr>
              <a:t>)</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Có thể thanh toan online (tích hợp các hệ thống payment gateway)</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Tích hợp các hệ thống vận chuyển (GHN, Viettel post)</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Tích hợp hệ thống Call center để hỗ trợ khách hàng trực tuyến</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Trang web bán sách thân thiện, dễ dùng và để ít lỗi nhất</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Tích hợp công cụ cho các nhà cung cấp cập nhật thông tin về sách</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Quản lý được hàng tồn kho và có cảnh báo khi lượng hàng còn dưới 10 sp</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server VPS </a:t>
            </a:r>
            <a:r>
              <a:rPr lang="en-US" sz="2000" dirty="0" err="1">
                <a:solidFill>
                  <a:srgbClr val="333333"/>
                </a:solidFill>
                <a:latin typeface="Times New Roman" panose="02020603050405020304" pitchFamily="18" charset="0"/>
                <a:cs typeface="Times New Roman" panose="02020603050405020304" pitchFamily="18" charset="0"/>
              </a:rPr>
              <a:t>hoặc</a:t>
            </a:r>
            <a:r>
              <a:rPr lang="en-US" sz="2000" dirty="0">
                <a:solidFill>
                  <a:srgbClr val="333333"/>
                </a:solidFill>
                <a:latin typeface="Times New Roman" panose="02020603050405020304" pitchFamily="18" charset="0"/>
                <a:cs typeface="Times New Roman" panose="02020603050405020304" pitchFamily="18" charset="0"/>
              </a:rPr>
              <a:t> Cloud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tầng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máy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chủ</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6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66800" y="2286000"/>
            <a:ext cx="10876678"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hợp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CRM</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hợp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marketing</a:t>
            </a:r>
          </a:p>
          <a:p>
            <a:pPr lvl="4"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Lưu</a:t>
            </a:r>
            <a:r>
              <a:rPr lang="en-US" sz="2000" dirty="0">
                <a:solidFill>
                  <a:srgbClr val="333333"/>
                </a:solidFill>
                <a:latin typeface="Times New Roman" panose="02020603050405020304" pitchFamily="18" charset="0"/>
                <a:cs typeface="Times New Roman" panose="02020603050405020304" pitchFamily="18" charset="0"/>
              </a:rPr>
              <a:t> ý:</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thay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đổi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Linh </a:t>
            </a:r>
            <a:r>
              <a:rPr lang="en-US" sz="2000" dirty="0" err="1">
                <a:solidFill>
                  <a:srgbClr val="333333"/>
                </a:solidFill>
                <a:latin typeface="Times New Roman" panose="02020603050405020304" pitchFamily="18" charset="0"/>
                <a:cs typeface="Times New Roman" panose="02020603050405020304" pitchFamily="18" charset="0"/>
              </a:rPr>
              <a:t>hoạt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sẵn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điều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chỉnh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cần</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49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19389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 Thu </a:t>
            </a:r>
            <a:r>
              <a:rPr lang="en-US" sz="2000" b="1" dirty="0" err="1">
                <a:latin typeface="Times New Roman" panose="02020603050405020304" pitchFamily="18" charset="0"/>
                <a:cs typeface="Times New Roman" panose="02020603050405020304" pitchFamily="18" charset="0"/>
              </a:rPr>
              <a:t>thập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cầu</a:t>
            </a:r>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tiếp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đối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yêu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Biểu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mẫu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giấy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tờ</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đơn</a:t>
            </a:r>
            <a:r>
              <a:rPr lang="en-US" sz="2000" dirty="0">
                <a:solidFill>
                  <a:srgbClr val="333333"/>
                </a:solidFill>
                <a:latin typeface="Times New Roman" panose="02020603050405020304" pitchFamily="18" charset="0"/>
                <a:cs typeface="Times New Roman" panose="02020603050405020304" pitchFamily="18" charset="0"/>
              </a:rPr>
              <a:t>… ) </a:t>
            </a:r>
            <a:r>
              <a:rPr lang="en-US" sz="2000" dirty="0" err="1">
                <a:solidFill>
                  <a:srgbClr val="333333"/>
                </a:solidFill>
                <a:latin typeface="Times New Roman" panose="02020603050405020304" pitchFamily="18" charset="0"/>
                <a:cs typeface="Times New Roman" panose="02020603050405020304" pitchFamily="18" charset="0"/>
              </a:rPr>
              <a:t>từ</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tế</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sẵn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thị</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trường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bảng</a:t>
            </a:r>
            <a:r>
              <a:rPr lang="en-US" sz="2000" dirty="0">
                <a:solidFill>
                  <a:srgbClr val="333333"/>
                </a:solidFill>
                <a:latin typeface="Times New Roman" panose="02020603050405020304" pitchFamily="18" charset="0"/>
                <a:cs typeface="Times New Roman" panose="02020603050405020304" pitchFamily="18" charset="0"/>
              </a:rPr>
              <a:t> so </a:t>
            </a:r>
            <a:r>
              <a:rPr lang="en-US" sz="2000" dirty="0" err="1">
                <a:solidFill>
                  <a:srgbClr val="333333"/>
                </a:solidFill>
                <a:latin typeface="Times New Roman" panose="02020603050405020304" pitchFamily="18" charset="0"/>
                <a:cs typeface="Times New Roman" panose="02020603050405020304" pitchFamily="18" charset="0"/>
              </a:rPr>
              <a:t>sánh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bảng</a:t>
            </a:r>
            <a:r>
              <a:rPr lang="en-US" sz="2000" dirty="0">
                <a:solidFill>
                  <a:srgbClr val="333333"/>
                </a:solidFill>
                <a:latin typeface="Times New Roman" panose="02020603050405020304" pitchFamily="18" charset="0"/>
                <a:cs typeface="Times New Roman" panose="02020603050405020304" pitchFamily="18" charset="0"/>
              </a:rPr>
              <a:t> so </a:t>
            </a:r>
            <a:r>
              <a:rPr lang="en-US" sz="2000" dirty="0" err="1">
                <a:solidFill>
                  <a:srgbClr val="333333"/>
                </a:solidFill>
                <a:latin typeface="Times New Roman" panose="02020603050405020304" pitchFamily="18" charset="0"/>
                <a:cs typeface="Times New Roman" panose="02020603050405020304" pitchFamily="18" charset="0"/>
              </a:rPr>
              <a:t>sánh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42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219200" y="2318144"/>
            <a:ext cx="10896600"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cầu</a:t>
            </a:r>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đối tượng</a:t>
            </a:r>
            <a:r>
              <a:rPr lang="en-US" sz="2000" dirty="0">
                <a:solidFill>
                  <a:srgbClr val="333333"/>
                </a:solidFill>
                <a:latin typeface="Times New Roman" panose="02020603050405020304" pitchFamily="18" charset="0"/>
                <a:cs typeface="Times New Roman" panose="02020603050405020304" pitchFamily="18" charset="0"/>
              </a:rPr>
              <a:t> (Actor)</a:t>
            </a:r>
            <a:r>
              <a:rPr lang="vi-VN" sz="2000" dirty="0">
                <a:solidFill>
                  <a:srgbClr val="333333"/>
                </a:solidFill>
                <a:latin typeface="Times New Roman" panose="02020603050405020304" pitchFamily="18" charset="0"/>
                <a:cs typeface="Times New Roman" panose="02020603050405020304" pitchFamily="18" charset="0"/>
              </a:rPr>
              <a:t> tương tác với hệ thống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Những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người</a:t>
            </a:r>
            <a:r>
              <a:rPr lang="en-US" sz="2000" dirty="0">
                <a:solidFill>
                  <a:srgbClr val="333333"/>
                </a:solidFill>
                <a:latin typeface="Times New Roman" panose="02020603050405020304" pitchFamily="18" charset="0"/>
                <a:cs typeface="Times New Roman" panose="02020603050405020304" pitchFamily="18" charset="0"/>
              </a:rPr>
              <a:t> dung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tế</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tham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hợp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này</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use cases:</a:t>
            </a:r>
            <a:r>
              <a:rPr lang="vi-VN" sz="2000" dirty="0">
                <a:solidFill>
                  <a:srgbClr val="333333"/>
                </a:solidFill>
                <a:latin typeface="Times New Roman" panose="02020603050405020304" pitchFamily="18" charset="0"/>
                <a:cs typeface="Times New Roman" panose="02020603050405020304" pitchFamily="18" charset="0"/>
              </a:rPr>
              <a:t> Xác định các hành vi, chức năng mà hệ thống phải thực hiện từ góc độ người dùng.</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Mô tả chi tiết các use case: Mô tả từng use case bao gồm các bước thực hiện, điều kiện trước và sau, và các biến thể có thể xảy ra.</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Sơ đồ luồng công việc (Workflow Diagrams)</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User Stories –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lại</a:t>
            </a:r>
            <a:r>
              <a:rPr lang="en-US" sz="2000" dirty="0">
                <a:solidFill>
                  <a:srgbClr val="333333"/>
                </a:solidFill>
                <a:latin typeface="Times New Roman" panose="02020603050405020304" pitchFamily="18" charset="0"/>
                <a:cs typeface="Times New Roman" panose="02020603050405020304" pitchFamily="18" charset="0"/>
              </a:rPr>
              <a:t> chi </a:t>
            </a:r>
            <a:r>
              <a:rPr lang="en-US" sz="2000" dirty="0" err="1">
                <a:solidFill>
                  <a:srgbClr val="333333"/>
                </a:solidFill>
                <a:latin typeface="Times New Roman" panose="02020603050405020304" pitchFamily="18" charset="0"/>
                <a:cs typeface="Times New Roman" panose="02020603050405020304" pitchFamily="18" charset="0"/>
              </a:rPr>
              <a:t>tiết</a:t>
            </a:r>
            <a:r>
              <a:rPr lang="en-US" sz="2000" dirty="0">
                <a:solidFill>
                  <a:srgbClr val="333333"/>
                </a:solidFill>
                <a:latin typeface="Times New Roman" panose="02020603050405020304" pitchFamily="18" charset="0"/>
                <a:cs typeface="Times New Roman" panose="02020603050405020304" pitchFamily="18" charset="0"/>
              </a:rPr>
              <a:t> 1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Coder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hiện</a:t>
            </a:r>
            <a:r>
              <a:rPr lang="en-US" sz="2000" dirty="0">
                <a:solidFill>
                  <a:srgbClr val="333333"/>
                </a:solidFill>
                <a:latin typeface="Times New Roman" panose="02020603050405020304" pitchFamily="18" charset="0"/>
                <a:cs typeface="Times New Roman" panose="02020603050405020304" pitchFamily="18" charset="0"/>
              </a:rPr>
              <a:t> (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hướng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dẫn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viết</a:t>
            </a:r>
            <a:r>
              <a:rPr lang="en-US" sz="2000" dirty="0">
                <a:solidFill>
                  <a:srgbClr val="333333"/>
                </a:solidFill>
                <a:latin typeface="Times New Roman" panose="02020603050405020304" pitchFamily="18" charset="0"/>
                <a:cs typeface="Times New Roman" panose="02020603050405020304" pitchFamily="18" charset="0"/>
              </a:rPr>
              <a:t> User Stories </a:t>
            </a:r>
            <a:r>
              <a:rPr lang="en-US" sz="2000" dirty="0" err="1">
                <a:solidFill>
                  <a:srgbClr val="333333"/>
                </a:solidFill>
                <a:latin typeface="Times New Roman" panose="02020603050405020304" pitchFamily="18" charset="0"/>
                <a:cs typeface="Times New Roman" panose="02020603050405020304" pitchFamily="18" charset="0"/>
              </a:rPr>
              <a:t>kèm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theo</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yêu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phi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Yêu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Yêu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cầu</a:t>
            </a:r>
            <a:r>
              <a:rPr lang="en-US" sz="2000" dirty="0">
                <a:solidFill>
                  <a:srgbClr val="333333"/>
                </a:solidFill>
                <a:latin typeface="Times New Roman" panose="02020603050405020304" pitchFamily="18" charset="0"/>
                <a:cs typeface="Times New Roman" panose="02020603050405020304" pitchFamily="18" charset="0"/>
              </a:rPr>
              <a:t> phi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1" algn="just"/>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88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2.1  </a:t>
            </a:r>
            <a:r>
              <a:rPr lang="en-US" sz="2000" b="1" dirty="0" err="1">
                <a:latin typeface="Times New Roman" panose="02020603050405020304" pitchFamily="18" charset="0"/>
                <a:cs typeface="Times New Roman" panose="02020603050405020304" pitchFamily="18" charset="0"/>
              </a:rPr>
              <a:t>Yêu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chức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năng</a:t>
            </a:r>
            <a:endParaRPr lang="en-US"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err="1"/>
              <a:t>Mô</a:t>
            </a:r>
            <a:r>
              <a:rPr lang="en-US" sz="2000" dirty="0"/>
              <a:t> </a:t>
            </a:r>
            <a:r>
              <a:rPr lang="en-US" sz="2000" dirty="0" err="1"/>
              <a:t>tả</a:t>
            </a:r>
            <a:r>
              <a:rPr lang="en-US" sz="2000" dirty="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hành</a:t>
            </a:r>
            <a:r>
              <a:rPr lang="en-US" sz="2000" dirty="0"/>
              <a:t> vi </a:t>
            </a:r>
            <a:r>
              <a:rPr lang="en-US" sz="2000" dirty="0" err="1"/>
              <a:t>mà</a:t>
            </a:r>
            <a:r>
              <a:rPr lang="en-US" sz="2000" dirty="0"/>
              <a:t> </a:t>
            </a:r>
            <a:r>
              <a:rPr lang="en-US" sz="2000" dirty="0" err="1"/>
              <a:t>hệ</a:t>
            </a:r>
            <a:r>
              <a:rPr lang="en-US" sz="2000" dirty="0"/>
              <a:t> </a:t>
            </a:r>
            <a:r>
              <a:rPr lang="en-US" sz="2000" dirty="0" err="1"/>
              <a:t>thống</a:t>
            </a:r>
            <a:r>
              <a:rPr lang="en-US" sz="2000" dirty="0"/>
              <a:t> </a:t>
            </a:r>
            <a:r>
              <a:rPr lang="en-US" sz="2000" dirty="0" err="1"/>
              <a:t>phải</a:t>
            </a:r>
            <a:r>
              <a:rPr lang="en-US" sz="2000" dirty="0"/>
              <a:t> </a:t>
            </a:r>
            <a:r>
              <a:rPr lang="en-US" sz="2000" dirty="0" err="1"/>
              <a:t>thực</a:t>
            </a:r>
            <a:r>
              <a:rPr lang="en-US" sz="2000" dirty="0"/>
              <a:t> </a:t>
            </a:r>
            <a:r>
              <a:rPr lang="en-US" sz="2000" dirty="0" err="1"/>
              <a:t>hiện</a:t>
            </a:r>
            <a:endParaRPr lang="en-US" sz="2000" dirty="0"/>
          </a:p>
          <a:p>
            <a:pPr marL="800100" lvl="1"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endParaRPr lang="en-US" sz="20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39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2.2 </a:t>
            </a:r>
            <a:r>
              <a:rPr lang="en-US" sz="2000" b="1" dirty="0" err="1">
                <a:solidFill>
                  <a:srgbClr val="333333"/>
                </a:solidFill>
                <a:latin typeface="Times New Roman" panose="02020603050405020304" pitchFamily="18" charset="0"/>
                <a:cs typeface="Times New Roman" panose="02020603050405020304" pitchFamily="18" charset="0"/>
              </a:rPr>
              <a:t>Yêu</a:t>
            </a:r>
            <a:r>
              <a:rPr lang="en-US" sz="2000" b="1" dirty="0">
                <a:solidFill>
                  <a:srgbClr val="333333"/>
                </a:solidFill>
                <a:latin typeface="Times New Roman" panose="02020603050405020304" pitchFamily="18" charset="0"/>
                <a:cs typeface="Times New Roman" panose="02020603050405020304" pitchFamily="18" charset="0"/>
              </a:rPr>
              <a:t> </a:t>
            </a:r>
            <a:r>
              <a:rPr lang="en-US" sz="2000" b="1" dirty="0" err="1">
                <a:solidFill>
                  <a:srgbClr val="333333"/>
                </a:solidFill>
                <a:latin typeface="Times New Roman" panose="02020603050405020304" pitchFamily="18" charset="0"/>
                <a:cs typeface="Times New Roman" panose="02020603050405020304" pitchFamily="18" charset="0"/>
              </a:rPr>
              <a:t>cầu</a:t>
            </a:r>
            <a:r>
              <a:rPr lang="en-US" sz="2000" b="1" dirty="0">
                <a:solidFill>
                  <a:srgbClr val="333333"/>
                </a:solidFill>
                <a:latin typeface="Times New Roman" panose="02020603050405020304" pitchFamily="18" charset="0"/>
                <a:cs typeface="Times New Roman" panose="02020603050405020304" pitchFamily="18" charset="0"/>
              </a:rPr>
              <a:t> phi </a:t>
            </a:r>
            <a:r>
              <a:rPr lang="en-US" sz="2000" b="1" dirty="0" err="1">
                <a:solidFill>
                  <a:srgbClr val="333333"/>
                </a:solidFill>
                <a:latin typeface="Times New Roman" panose="02020603050405020304" pitchFamily="18" charset="0"/>
                <a:cs typeface="Times New Roman" panose="02020603050405020304" pitchFamily="18" charset="0"/>
              </a:rPr>
              <a:t>chức</a:t>
            </a:r>
            <a:r>
              <a:rPr lang="en-US" sz="2000" b="1" dirty="0">
                <a:solidFill>
                  <a:srgbClr val="333333"/>
                </a:solidFill>
                <a:latin typeface="Times New Roman" panose="02020603050405020304" pitchFamily="18" charset="0"/>
                <a:cs typeface="Times New Roman" panose="02020603050405020304" pitchFamily="18" charset="0"/>
              </a:rPr>
              <a:t> </a:t>
            </a:r>
            <a:r>
              <a:rPr lang="en-US" sz="2000" b="1" dirty="0" err="1">
                <a:solidFill>
                  <a:srgbClr val="333333"/>
                </a:solidFill>
                <a:latin typeface="Times New Roman" panose="02020603050405020304" pitchFamily="18" charset="0"/>
                <a:cs typeface="Times New Roman" panose="02020603050405020304" pitchFamily="18" charset="0"/>
              </a:rPr>
              <a:t>năng</a:t>
            </a:r>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suất</a:t>
            </a:r>
            <a:r>
              <a:rPr lang="en-US" sz="2000" dirty="0">
                <a:solidFill>
                  <a:srgbClr val="333333"/>
                </a:solidFill>
                <a:latin typeface="Times New Roman" panose="02020603050405020304" pitchFamily="18" charset="0"/>
                <a:cs typeface="Times New Roman" panose="02020603050405020304" pitchFamily="18" charset="0"/>
              </a:rPr>
              <a:t> (Performance)</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Thời gian phản hồi (Response Time): Thời gian hệ thống phản hồi lại yêu cầu từ người dùng hoặc các hệ thống khác.</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Thông lượng (Throughput): Số lượng công việc hệ thống có thể xử lý trong một đơn vị thời gian (ví dụ: số lượng giao dịch mỗi giây)</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Thời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(Processing Time): </a:t>
            </a:r>
            <a:r>
              <a:rPr lang="en-US" sz="2000" dirty="0" err="1">
                <a:solidFill>
                  <a:srgbClr val="333333"/>
                </a:solidFill>
                <a:latin typeface="Times New Roman" panose="02020603050405020304" pitchFamily="18" charset="0"/>
                <a:cs typeface="Times New Roman" panose="02020603050405020304" pitchFamily="18" charset="0"/>
              </a:rPr>
              <a:t>Thời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hoàn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thành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một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mở</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rộng</a:t>
            </a:r>
            <a:r>
              <a:rPr lang="en-US" sz="2000" dirty="0">
                <a:solidFill>
                  <a:srgbClr val="333333"/>
                </a:solidFill>
                <a:latin typeface="Times New Roman" panose="02020603050405020304" pitchFamily="18" charset="0"/>
                <a:cs typeface="Times New Roman" panose="02020603050405020304" pitchFamily="18" charset="0"/>
              </a:rPr>
              <a:t> (Scalability)</a:t>
            </a:r>
          </a:p>
          <a:p>
            <a:pPr lvl="2" algn="just">
              <a:buFont typeface="Arial" panose="020B0604020202020204" pitchFamily="34" charset="0"/>
              <a:buChar char="•"/>
            </a:pPr>
            <a:r>
              <a:rPr lang="vi-VN" sz="2000" dirty="0">
                <a:solidFill>
                  <a:srgbClr val="333333"/>
                </a:solidFill>
                <a:latin typeface="Times New Roman" panose="02020603050405020304" pitchFamily="18" charset="0"/>
                <a:cs typeface="Times New Roman" panose="02020603050405020304" pitchFamily="18" charset="0"/>
              </a:rPr>
              <a:t> Mở rộng ngang (Horizontal Scalability): Khả năng tăng số lượng máy chủ để tăng cường hiệu suất.</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Mở</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rộng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dọc</a:t>
            </a:r>
            <a:r>
              <a:rPr lang="en-US" sz="2000" dirty="0">
                <a:solidFill>
                  <a:srgbClr val="333333"/>
                </a:solidFill>
                <a:latin typeface="Times New Roman" panose="02020603050405020304" pitchFamily="18" charset="0"/>
                <a:cs typeface="Times New Roman" panose="02020603050405020304" pitchFamily="18" charset="0"/>
              </a:rPr>
              <a:t> (Vertical Scalability): </a:t>
            </a:r>
            <a:r>
              <a:rPr lang="en-US" sz="2000" dirty="0" err="1">
                <a:solidFill>
                  <a:srgbClr val="333333"/>
                </a:solidFill>
                <a:latin typeface="Times New Roman" panose="02020603050405020304" pitchFamily="18" charset="0"/>
                <a:cs typeface="Times New Roman" panose="02020603050405020304" pitchFamily="18" charset="0"/>
              </a:rPr>
              <a:t>Khả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nâng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cấp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nguyên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một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máy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chủ</a:t>
            </a:r>
            <a:r>
              <a:rPr lang="en-US" sz="2000" dirty="0">
                <a:solidFill>
                  <a:srgbClr val="333333"/>
                </a:solidFill>
                <a:latin typeface="Times New Roman" panose="02020603050405020304" pitchFamily="18" charset="0"/>
                <a:cs typeface="Times New Roman" panose="02020603050405020304" pitchFamily="18" charset="0"/>
              </a:rPr>
              <a:t> (RAM, CPU)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suất</a:t>
            </a:r>
            <a:r>
              <a:rPr lang="en-US" sz="2000" dirty="0">
                <a:solidFill>
                  <a:srgbClr val="333333"/>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90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2..2 </a:t>
            </a:r>
            <a:r>
              <a:rPr lang="en-US" b="1" dirty="0" err="1">
                <a:solidFill>
                  <a:srgbClr val="333333"/>
                </a:solidFill>
                <a:latin typeface="Times New Roman" panose="02020603050405020304" pitchFamily="18" charset="0"/>
                <a:cs typeface="Times New Roman" panose="02020603050405020304" pitchFamily="18" charset="0"/>
              </a:rPr>
              <a:t>Yêu</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cầu</a:t>
            </a:r>
            <a:r>
              <a:rPr lang="en-US" b="1" dirty="0">
                <a:solidFill>
                  <a:srgbClr val="333333"/>
                </a:solidFill>
                <a:latin typeface="Times New Roman" panose="02020603050405020304" pitchFamily="18" charset="0"/>
                <a:cs typeface="Times New Roman" panose="02020603050405020304" pitchFamily="18" charset="0"/>
              </a:rPr>
              <a:t> phi </a:t>
            </a:r>
            <a:r>
              <a:rPr lang="en-US" b="1" dirty="0" err="1">
                <a:solidFill>
                  <a:srgbClr val="333333"/>
                </a:solidFill>
                <a:latin typeface="Times New Roman" panose="02020603050405020304" pitchFamily="18" charset="0"/>
                <a:cs typeface="Times New Roman" panose="02020603050405020304" pitchFamily="18" charset="0"/>
              </a:rPr>
              <a:t>chức</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năng</a:t>
            </a:r>
            <a:endParaRPr lang="en-US"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Tính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sẵn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sàng</a:t>
            </a:r>
            <a:r>
              <a:rPr lang="en-US" dirty="0">
                <a:solidFill>
                  <a:srgbClr val="333333"/>
                </a:solidFill>
                <a:latin typeface="Times New Roman" panose="02020603050405020304" pitchFamily="18" charset="0"/>
                <a:cs typeface="Times New Roman" panose="02020603050405020304" pitchFamily="18" charset="0"/>
              </a:rPr>
              <a:t> (Availability)</a:t>
            </a: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Thời gian hoạt động (Uptime): Tỷ lệ thời gian hệ thống hoạt động đúng và sẵn sàng phục vụ người dùng.</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Thời gian ngừng hoạt động (Downtime): Tỷ lệ thời gian hệ thống không hoạt động hoặc không sẵn sàng phục vụ</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Thời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gian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xử</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lý</a:t>
            </a:r>
            <a:r>
              <a:rPr lang="en-US" dirty="0">
                <a:solidFill>
                  <a:srgbClr val="333333"/>
                </a:solidFill>
                <a:latin typeface="Times New Roman" panose="02020603050405020304" pitchFamily="18" charset="0"/>
                <a:cs typeface="Times New Roman" panose="02020603050405020304" pitchFamily="18" charset="0"/>
              </a:rPr>
              <a:t> (Processing Time): </a:t>
            </a:r>
            <a:r>
              <a:rPr lang="en-US" dirty="0" err="1">
                <a:solidFill>
                  <a:srgbClr val="333333"/>
                </a:solidFill>
                <a:latin typeface="Times New Roman" panose="02020603050405020304" pitchFamily="18" charset="0"/>
                <a:cs typeface="Times New Roman" panose="02020603050405020304" pitchFamily="18" charset="0"/>
              </a:rPr>
              <a:t>Thời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gian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hệ</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thống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cần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hoàn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thành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một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tác</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vụ</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cụ</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thể</a:t>
            </a:r>
            <a:r>
              <a:rPr lang="en-US"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mật</a:t>
            </a:r>
            <a:r>
              <a:rPr lang="en-US" dirty="0">
                <a:solidFill>
                  <a:srgbClr val="333333"/>
                </a:solidFill>
                <a:latin typeface="Times New Roman" panose="02020603050405020304" pitchFamily="18" charset="0"/>
                <a:cs typeface="Times New Roman" panose="02020603050405020304" pitchFamily="18" charset="0"/>
              </a:rPr>
              <a:t> (Security)</a:t>
            </a:r>
          </a:p>
          <a:p>
            <a:pPr lvl="2" algn="just">
              <a:buFont typeface="Arial" panose="020B0604020202020204" pitchFamily="34" charset="0"/>
              <a:buChar char="•"/>
            </a:pPr>
            <a:r>
              <a:rPr lang="vi-VN" dirty="0">
                <a:solidFill>
                  <a:srgbClr val="333333"/>
                </a:solidFill>
                <a:latin typeface="Times New Roman" panose="02020603050405020304" pitchFamily="18" charset="0"/>
                <a:cs typeface="Times New Roman" panose="02020603050405020304" pitchFamily="18" charset="0"/>
              </a:rPr>
              <a:t> Xác thực (Authentication): Đảm bảo rằng người dùng hoặc hệ thống truy cập phải được xác thực đúng.</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Phân quyền (Authorization): Đảm bảo rằng người dùng chỉ truy cập và thực hiện các hành động mà họ được phép</a:t>
            </a:r>
            <a:r>
              <a:rPr lang="en-US" dirty="0">
                <a:solidFill>
                  <a:srgbClr val="333333"/>
                </a:solidFill>
                <a:latin typeface="Times New Roman" panose="02020603050405020304" pitchFamily="18" charset="0"/>
                <a:cs typeface="Times New Roman" panose="02020603050405020304" pitchFamily="18" charset="0"/>
              </a:rPr>
              <a:t>.</a:t>
            </a: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Mã hóa (Encryption): Bảo vệ dữ liệu bằng cách mã hóa thông tin truyền tải và lưu trữ.</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Audit Trails: Lưu lại các log hoạt động để theo dõi và kiểm tra các hành động đã thực hiện</a:t>
            </a: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20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2..2 </a:t>
            </a:r>
            <a:r>
              <a:rPr lang="en-US" b="1" dirty="0" err="1">
                <a:solidFill>
                  <a:srgbClr val="333333"/>
                </a:solidFill>
                <a:latin typeface="Times New Roman" panose="02020603050405020304" pitchFamily="18" charset="0"/>
                <a:cs typeface="Times New Roman" panose="02020603050405020304" pitchFamily="18" charset="0"/>
              </a:rPr>
              <a:t>Yêu</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cầu</a:t>
            </a:r>
            <a:r>
              <a:rPr lang="en-US" b="1" dirty="0">
                <a:solidFill>
                  <a:srgbClr val="333333"/>
                </a:solidFill>
                <a:latin typeface="Times New Roman" panose="02020603050405020304" pitchFamily="18" charset="0"/>
                <a:cs typeface="Times New Roman" panose="02020603050405020304" pitchFamily="18" charset="0"/>
              </a:rPr>
              <a:t> phi </a:t>
            </a:r>
            <a:r>
              <a:rPr lang="en-US" b="1" dirty="0" err="1">
                <a:solidFill>
                  <a:srgbClr val="333333"/>
                </a:solidFill>
                <a:latin typeface="Times New Roman" panose="02020603050405020304" pitchFamily="18" charset="0"/>
                <a:cs typeface="Times New Roman" panose="02020603050405020304" pitchFamily="18" charset="0"/>
              </a:rPr>
              <a:t>chức</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năng</a:t>
            </a:r>
            <a:endParaRPr lang="en-US"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Tính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toàn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vẹn</a:t>
            </a:r>
            <a:r>
              <a:rPr lang="en-US" dirty="0">
                <a:solidFill>
                  <a:srgbClr val="333333"/>
                </a:solidFill>
                <a:latin typeface="Times New Roman" panose="02020603050405020304" pitchFamily="18" charset="0"/>
                <a:cs typeface="Times New Roman" panose="02020603050405020304" pitchFamily="18" charset="0"/>
              </a:rPr>
              <a:t> (Integrity)</a:t>
            </a: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Dữ liệu chính xác (Data Accuracy): Đảm bảo rằng dữ liệu được lưu trữ và truyền tải một cách chính xác và không bị thay đổi ngoài ý muốn.</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Dữ liệu nhất quán (Data Consistency): Đảm bảo rằng dữ liệu luôn nhất quán trong toàn hệ thống</a:t>
            </a: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Khả</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trì</a:t>
            </a:r>
            <a:r>
              <a:rPr lang="en-US" dirty="0">
                <a:solidFill>
                  <a:srgbClr val="333333"/>
                </a:solidFill>
                <a:latin typeface="Times New Roman" panose="02020603050405020304" pitchFamily="18" charset="0"/>
                <a:cs typeface="Times New Roman" panose="02020603050405020304" pitchFamily="18" charset="0"/>
              </a:rPr>
              <a:t> (Maintainability)</a:t>
            </a: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95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0"/>
            <a:ext cx="12344400" cy="6858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17" name="组合 15"/>
          <p:cNvGrpSpPr/>
          <p:nvPr/>
        </p:nvGrpSpPr>
        <p:grpSpPr>
          <a:xfrm>
            <a:off x="1988435" y="3140109"/>
            <a:ext cx="784106" cy="1034536"/>
            <a:chOff x="3166655" y="2343653"/>
            <a:chExt cx="1136832" cy="958123"/>
          </a:xfrm>
        </p:grpSpPr>
        <p:sp>
          <p:nvSpPr>
            <p:cNvPr id="20" name="圆角矩形 20"/>
            <p:cNvSpPr/>
            <p:nvPr/>
          </p:nvSpPr>
          <p:spPr>
            <a:xfrm>
              <a:off x="3227161" y="2343653"/>
              <a:ext cx="1076326"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pic>
        <p:nvPicPr>
          <p:cNvPr id="72" name="Picture 71">
            <a:extLst>
              <a:ext uri="{FF2B5EF4-FFF2-40B4-BE49-F238E27FC236}">
                <a16:creationId xmlns:a16="http://schemas.microsoft.com/office/drawing/2014/main" id="{0093E96C-4EC3-669C-24A7-C6514066B32F}"/>
              </a:ext>
            </a:extLst>
          </p:cNvPr>
          <p:cNvPicPr>
            <a:picLocks noChangeAspect="1"/>
          </p:cNvPicPr>
          <p:nvPr/>
        </p:nvPicPr>
        <p:blipFill>
          <a:blip r:embed="rId5"/>
          <a:stretch>
            <a:fillRect/>
          </a:stretch>
        </p:blipFill>
        <p:spPr>
          <a:xfrm>
            <a:off x="1752600" y="1371600"/>
            <a:ext cx="8305801" cy="4267200"/>
          </a:xfrm>
          <a:prstGeom prst="rect">
            <a:avLst/>
          </a:prstGeom>
        </p:spPr>
      </p:pic>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2.2 </a:t>
            </a:r>
            <a:r>
              <a:rPr lang="en-US" b="1" dirty="0" err="1">
                <a:solidFill>
                  <a:srgbClr val="333333"/>
                </a:solidFill>
                <a:latin typeface="Times New Roman" panose="02020603050405020304" pitchFamily="18" charset="0"/>
                <a:cs typeface="Times New Roman" panose="02020603050405020304" pitchFamily="18" charset="0"/>
              </a:rPr>
              <a:t>Yêu</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cầu</a:t>
            </a:r>
            <a:r>
              <a:rPr lang="en-US" b="1" dirty="0">
                <a:solidFill>
                  <a:srgbClr val="333333"/>
                </a:solidFill>
                <a:latin typeface="Times New Roman" panose="02020603050405020304" pitchFamily="18" charset="0"/>
                <a:cs typeface="Times New Roman" panose="02020603050405020304" pitchFamily="18" charset="0"/>
              </a:rPr>
              <a:t> phi </a:t>
            </a:r>
            <a:r>
              <a:rPr lang="en-US" b="1" dirty="0" err="1">
                <a:solidFill>
                  <a:srgbClr val="333333"/>
                </a:solidFill>
                <a:latin typeface="Times New Roman" panose="02020603050405020304" pitchFamily="18" charset="0"/>
                <a:cs typeface="Times New Roman" panose="02020603050405020304" pitchFamily="18" charset="0"/>
              </a:rPr>
              <a:t>chức</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năng</a:t>
            </a:r>
            <a:endParaRPr lang="en-US"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Ví</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dụ</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về</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yêu</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cầu</a:t>
            </a:r>
            <a:r>
              <a:rPr lang="en-US" dirty="0">
                <a:solidFill>
                  <a:srgbClr val="333333"/>
                </a:solidFill>
                <a:latin typeface="Times New Roman" panose="02020603050405020304" pitchFamily="18" charset="0"/>
                <a:cs typeface="Times New Roman" panose="02020603050405020304" pitchFamily="18" charset="0"/>
              </a:rPr>
              <a:t> phi </a:t>
            </a:r>
            <a:r>
              <a:rPr lang="en-US" dirty="0" err="1">
                <a:solidFill>
                  <a:srgbClr val="333333"/>
                </a:solidFill>
                <a:latin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Hiệu</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suất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Hệ</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thống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phải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có</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khả</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xử</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lý</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ít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nhất</a:t>
            </a:r>
            <a:r>
              <a:rPr lang="en-US" dirty="0">
                <a:solidFill>
                  <a:srgbClr val="333333"/>
                </a:solidFill>
                <a:latin typeface="Times New Roman" panose="02020603050405020304" pitchFamily="18" charset="0"/>
                <a:cs typeface="Times New Roman" panose="02020603050405020304" pitchFamily="18" charset="0"/>
              </a:rPr>
              <a:t> 1000 </a:t>
            </a:r>
            <a:r>
              <a:rPr lang="en-US" dirty="0" err="1">
                <a:solidFill>
                  <a:srgbClr val="333333"/>
                </a:solidFill>
                <a:latin typeface="Times New Roman" panose="02020603050405020304" pitchFamily="18" charset="0"/>
                <a:cs typeface="Times New Roman" panose="02020603050405020304" pitchFamily="18" charset="0"/>
              </a:rPr>
              <a:t>giao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dịch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mỗi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giây</a:t>
            </a:r>
            <a:r>
              <a:rPr lang="en-US" dirty="0">
                <a:solidFill>
                  <a:srgbClr val="333333"/>
                </a:solidFill>
                <a:latin typeface="Times New Roman" panose="02020603050405020304" pitchFamily="18" charset="0"/>
                <a:cs typeface="Times New Roman" panose="02020603050405020304" pitchFamily="18" charset="0"/>
              </a:rPr>
              <a:t>.</a:t>
            </a: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Tính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sẵn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sàng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Hệ</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thống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phải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đảm</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99.9% </a:t>
            </a:r>
            <a:r>
              <a:rPr lang="en-US" dirty="0" err="1">
                <a:solidFill>
                  <a:srgbClr val="333333"/>
                </a:solidFill>
                <a:latin typeface="Times New Roman" panose="02020603050405020304" pitchFamily="18" charset="0"/>
                <a:cs typeface="Times New Roman" panose="02020603050405020304" pitchFamily="18" charset="0"/>
              </a:rPr>
              <a:t>thời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gian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hoạt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động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hàng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năm</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Bảo mật: Mọi dữ liệu người dùng phải được mã hóa trước khi lưu trữ.</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Khả</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trì</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Hệ</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thống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phải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dễ</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dàng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cập</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nhật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và</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trì</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mà</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không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gây</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gián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đoạn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dịch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vụ</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quá</a:t>
            </a:r>
            <a:r>
              <a:rPr lang="en-US" dirty="0">
                <a:solidFill>
                  <a:srgbClr val="333333"/>
                </a:solidFill>
                <a:latin typeface="Times New Roman" panose="02020603050405020304" pitchFamily="18" charset="0"/>
                <a:cs typeface="Times New Roman" panose="02020603050405020304" pitchFamily="18" charset="0"/>
              </a:rPr>
              <a:t> 5 </a:t>
            </a:r>
            <a:r>
              <a:rPr lang="en-US" dirty="0" err="1">
                <a:solidFill>
                  <a:srgbClr val="333333"/>
                </a:solidFill>
                <a:latin typeface="Times New Roman" panose="02020603050405020304" pitchFamily="18" charset="0"/>
                <a:cs typeface="Times New Roman" panose="02020603050405020304" pitchFamily="18" charset="0"/>
              </a:rPr>
              <a:t>phút</a:t>
            </a: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Vai </a:t>
            </a:r>
            <a:r>
              <a:rPr lang="en-US" dirty="0" err="1">
                <a:solidFill>
                  <a:srgbClr val="333333"/>
                </a:solidFill>
                <a:latin typeface="Times New Roman" panose="02020603050405020304" pitchFamily="18" charset="0"/>
                <a:cs typeface="Times New Roman" panose="02020603050405020304" pitchFamily="18" charset="0"/>
              </a:rPr>
              <a:t>trò</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của</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yêu</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cầu</a:t>
            </a:r>
            <a:r>
              <a:rPr lang="en-US" dirty="0">
                <a:solidFill>
                  <a:srgbClr val="333333"/>
                </a:solidFill>
                <a:latin typeface="Times New Roman" panose="02020603050405020304" pitchFamily="18" charset="0"/>
                <a:cs typeface="Times New Roman" panose="02020603050405020304" pitchFamily="18" charset="0"/>
              </a:rPr>
              <a:t> phi </a:t>
            </a:r>
            <a:r>
              <a:rPr lang="en-US" dirty="0" err="1">
                <a:solidFill>
                  <a:srgbClr val="333333"/>
                </a:solidFill>
                <a:latin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trong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phát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triển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phần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mềm</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Định hướng thiết kế: Giúp hiểu rõ những tiêu chuẩn mà hệ thống phải đáp ứng, từ đó thiết kế kiến trúc phù hợp.</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Đảm bảo chất lượng: Đảm bảo rằng hệ thống không chỉ hoạt động đúng mà còn hoạt động tốt, đáp ứng các tiêu chuẩn chất lượng</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Tối ưu hóa trải nghiệm người dùng: Đảm bảo hệ thống thân thiện với người dùng và hiệu quả trong việc hỗ trợ người dùng hoàn thành các tác vụ.</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Tăng cường bảo mật và tuân thủ: Đảm bảo rằng hệ thống tuân thủ các tiêu chuẩn bảo mật và pháp lý, bảo vệ dữ liệu người dùng.</a:t>
            </a: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0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2339102"/>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 </a:t>
            </a:r>
            <a:r>
              <a:rPr lang="en-US" sz="2200" b="1" dirty="0" err="1">
                <a:latin typeface="Times New Roman" panose="02020603050405020304" pitchFamily="18" charset="0"/>
                <a:cs typeface="Times New Roman" panose="02020603050405020304" pitchFamily="18" charset="0"/>
              </a:rPr>
              <a:t>Những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cách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để</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cải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tiến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và</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sáng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tạo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thêm</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hệ</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thống</a:t>
            </a:r>
            <a:endParaRPr lang="en-US" sz="22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phi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nghiệm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dung</a:t>
            </a: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(AI, Blockchain…)</a:t>
            </a:r>
          </a:p>
          <a:p>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48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03187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1. </a:t>
            </a:r>
            <a:r>
              <a:rPr lang="en-US" sz="2200" b="1" dirty="0" err="1">
                <a:latin typeface="Times New Roman" panose="02020603050405020304" pitchFamily="18" charset="0"/>
                <a:cs typeface="Times New Roman" panose="02020603050405020304" pitchFamily="18" charset="0"/>
              </a:rPr>
              <a:t>Thiết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kế</a:t>
            </a:r>
            <a:r>
              <a:rPr lang="en-US" sz="2200" b="1" dirty="0">
                <a:latin typeface="Times New Roman" panose="02020603050405020304" pitchFamily="18" charset="0"/>
                <a:cs typeface="Times New Roman" panose="02020603050405020304" pitchFamily="18" charset="0"/>
              </a:rPr>
              <a:t> CSDL </a:t>
            </a:r>
            <a:r>
              <a:rPr lang="en-US" sz="2200" b="1" dirty="0" err="1">
                <a:latin typeface="Times New Roman" panose="02020603050405020304" pitchFamily="18" charset="0"/>
                <a:cs typeface="Times New Roman" panose="02020603050405020304" pitchFamily="18" charset="0"/>
              </a:rPr>
              <a:t>là</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gì</a:t>
            </a:r>
            <a:r>
              <a:rPr lang="en-US" sz="2200" b="1"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là quá trình </a:t>
            </a:r>
            <a:r>
              <a:rPr lang="vi-VN" sz="2200" b="1" dirty="0">
                <a:latin typeface="Times New Roman" panose="02020603050405020304" pitchFamily="18" charset="0"/>
                <a:cs typeface="Times New Roman" panose="02020603050405020304" pitchFamily="18" charset="0"/>
              </a:rPr>
              <a:t>xác định và tổ chức dữ liệu </a:t>
            </a:r>
            <a:r>
              <a:rPr lang="vi-VN" sz="2200" dirty="0">
                <a:latin typeface="Times New Roman" panose="02020603050405020304" pitchFamily="18" charset="0"/>
                <a:cs typeface="Times New Roman" panose="02020603050405020304" pitchFamily="18" charset="0"/>
              </a:rPr>
              <a:t>một cách hợp lý để </a:t>
            </a:r>
            <a:r>
              <a:rPr lang="vi-VN" sz="2200" b="1" dirty="0">
                <a:latin typeface="Times New Roman" panose="02020603050405020304" pitchFamily="18" charset="0"/>
                <a:cs typeface="Times New Roman" panose="02020603050405020304" pitchFamily="18" charset="0"/>
              </a:rPr>
              <a:t>lưu trữ, truy xuất và quản lý thông tin</a:t>
            </a:r>
            <a:r>
              <a:rPr lang="vi-VN" sz="2200" dirty="0">
                <a:latin typeface="Times New Roman" panose="02020603050405020304" pitchFamily="18" charset="0"/>
                <a:cs typeface="Times New Roman" panose="02020603050405020304" pitchFamily="18" charset="0"/>
              </a:rPr>
              <a:t> một cách hiệu quả trong một hệ quản trị cơ sở dữ liệu (DBMS).</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200" b="1" dirty="0">
                <a:latin typeface="Times New Roman" panose="02020603050405020304" pitchFamily="18" charset="0"/>
                <a:cs typeface="Times New Roman" panose="02020603050405020304" pitchFamily="18" charset="0"/>
              </a:rPr>
              <a:t>Mục tiêu </a:t>
            </a:r>
            <a:r>
              <a:rPr lang="vi-VN" sz="2200" dirty="0">
                <a:latin typeface="Times New Roman" panose="02020603050405020304" pitchFamily="18" charset="0"/>
                <a:cs typeface="Times New Roman" panose="02020603050405020304" pitchFamily="18" charset="0"/>
              </a:rPr>
              <a:t>của thiết kế cơ sở dữ liệu là </a:t>
            </a:r>
            <a:r>
              <a:rPr lang="vi-VN" sz="2200" b="1" dirty="0">
                <a:latin typeface="Times New Roman" panose="02020603050405020304" pitchFamily="18" charset="0"/>
                <a:cs typeface="Times New Roman" panose="02020603050405020304" pitchFamily="18" charset="0"/>
              </a:rPr>
              <a:t>tạo ra một cấu trúc dữ liệu giúp tối ưu hóa hiệu suất, đảm bảo tính toàn vẹn và an toàn dữ liệu, và dễ dàng mở rộng cũng như bảo trì</a:t>
            </a:r>
            <a:r>
              <a:rPr lang="vi-VN"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Bao </a:t>
            </a:r>
            <a:r>
              <a:rPr lang="en-US" sz="2200" dirty="0" err="1">
                <a:latin typeface="Times New Roman" panose="02020603050405020304" pitchFamily="18" charset="0"/>
                <a:cs typeface="Times New Roman" panose="02020603050405020304" pitchFamily="18" charset="0"/>
              </a:rPr>
              <a:t>gồm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bước</a:t>
            </a:r>
            <a:endParaRPr lang="en-US" sz="22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endParaRPr lang="en-US" sz="22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giữa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chúng</a:t>
            </a:r>
            <a:endParaRPr lang="en-US" sz="22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Xác định các kiểu dữ liệu và phương thức lưu trữ tối ưu nhất. </a:t>
            </a:r>
            <a:endParaRPr lang="en-US" sz="2200" dirty="0">
              <a:latin typeface="Times New Roman" panose="02020603050405020304" pitchFamily="18" charset="0"/>
              <a:cs typeface="Times New Roman" panose="02020603050405020304" pitchFamily="18" charset="0"/>
            </a:endParaRPr>
          </a:p>
          <a:p>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87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37042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 </a:t>
            </a:r>
            <a:r>
              <a:rPr lang="vi-VN" sz="2200" b="1" dirty="0">
                <a:latin typeface="Times New Roman" panose="02020603050405020304" pitchFamily="18" charset="0"/>
                <a:cs typeface="Times New Roman" panose="02020603050405020304" pitchFamily="18" charset="0"/>
              </a:rPr>
              <a:t>Như thế nào là một thiết kế cơ sở dữ liệu tốt</a:t>
            </a:r>
            <a:r>
              <a:rPr lang="en-US" sz="2200" b="1"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a:t>
            </a:r>
            <a:r>
              <a:rPr lang="vi-VN" sz="2200" b="1" dirty="0">
                <a:latin typeface="Times New Roman" panose="02020603050405020304" pitchFamily="18" charset="0"/>
                <a:cs typeface="Times New Roman" panose="02020603050405020304" pitchFamily="18" charset="0"/>
              </a:rPr>
              <a:t>ính nhất quán</a:t>
            </a:r>
            <a:r>
              <a:rPr lang="vi-VN" sz="2200" dirty="0">
                <a:latin typeface="Times New Roman" panose="02020603050405020304" pitchFamily="18" charset="0"/>
                <a:cs typeface="Times New Roman" panose="02020603050405020304" pitchFamily="18" charset="0"/>
              </a:rPr>
              <a:t>: Dữ liệu trong cơ sở dữ liệu cần được duy trì tính nhất quán. Tính nhất quán đảm bảo rằng dữ liệu trong cơ sở dữ liệu luôn chính xác và đáng tin cậy</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a:t>
            </a:r>
            <a:r>
              <a:rPr lang="vi-VN" sz="2200" b="1" dirty="0">
                <a:latin typeface="Times New Roman" panose="02020603050405020304" pitchFamily="18" charset="0"/>
                <a:cs typeface="Times New Roman" panose="02020603050405020304" pitchFamily="18" charset="0"/>
              </a:rPr>
              <a:t>ính toàn vẹn</a:t>
            </a:r>
            <a:r>
              <a:rPr lang="vi-VN" sz="2200" dirty="0">
                <a:latin typeface="Times New Roman" panose="02020603050405020304" pitchFamily="18" charset="0"/>
                <a:cs typeface="Times New Roman" panose="02020603050405020304" pitchFamily="18" charset="0"/>
              </a:rPr>
              <a:t>: Dữ liệu trong cơ sở dữ liệu cần được duy trì tính toàn vẹn. Tính toàn vẹn đảm bảo rằng dữ liệu trong cơ sở dữ liệu luôn hợp lệ và đáp ứng các ràng buộc</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K</a:t>
            </a:r>
            <a:r>
              <a:rPr lang="vi-VN" sz="2200" b="1" dirty="0">
                <a:latin typeface="Times New Roman" panose="02020603050405020304" pitchFamily="18" charset="0"/>
                <a:cs typeface="Times New Roman" panose="02020603050405020304" pitchFamily="18" charset="0"/>
              </a:rPr>
              <a:t>hả năng mở rộng</a:t>
            </a:r>
            <a:r>
              <a:rPr lang="vi-VN" sz="2200" dirty="0">
                <a:latin typeface="Times New Roman" panose="02020603050405020304" pitchFamily="18" charset="0"/>
                <a:cs typeface="Times New Roman" panose="02020603050405020304" pitchFamily="18" charset="0"/>
              </a:rPr>
              <a:t>: Database nên được thiết kế để có thể mở rộng khi cần thiết. Việc tăng khả năng mở rộng sẽ giúp cơ sở dữ liệu đáp ứng các nhu cầu của ứng dụng trong tương lai.</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Tính</a:t>
            </a:r>
            <a:r>
              <a:rPr lang="en-US" sz="2200" b="1" dirty="0">
                <a:latin typeface="Times New Roman" panose="02020603050405020304" pitchFamily="18" charset="0"/>
                <a:cs typeface="Times New Roman" panose="02020603050405020304" pitchFamily="18" charset="0"/>
              </a:rPr>
              <a:t> </a:t>
            </a:r>
            <a:r>
              <a:rPr lang="vi-VN" sz="2200" b="1" dirty="0">
                <a:latin typeface="Times New Roman" panose="02020603050405020304" pitchFamily="18" charset="0"/>
                <a:cs typeface="Times New Roman" panose="02020603050405020304" pitchFamily="18" charset="0"/>
              </a:rPr>
              <a:t>bảo mật</a:t>
            </a:r>
            <a:r>
              <a:rPr lang="vi-VN" sz="2200" dirty="0">
                <a:latin typeface="Times New Roman" panose="02020603050405020304" pitchFamily="18" charset="0"/>
                <a:cs typeface="Times New Roman" panose="02020603050405020304" pitchFamily="18" charset="0"/>
              </a:rPr>
              <a:t>: Database cần được bảo mật để bảo vệ dữ liệu khỏi bị truy cập trái phép. Việc bảo mật cơ sở dữ liệu sẽ giúp bảo vệ dữ liệu khỏi bị mất mát, bị thay đổi, hoặc bị sử dụng sai mục đích.</a:t>
            </a:r>
            <a:endParaRPr lang="en-US" sz="2200" dirty="0">
              <a:latin typeface="Times New Roman" panose="02020603050405020304" pitchFamily="18" charset="0"/>
              <a:cs typeface="Times New Roman" panose="02020603050405020304" pitchFamily="18" charset="0"/>
            </a:endParaRPr>
          </a:p>
          <a:p>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47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240065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 </a:t>
            </a:r>
            <a:r>
              <a:rPr lang="vi-VN" sz="2200" b="1" dirty="0">
                <a:latin typeface="Times New Roman" panose="02020603050405020304" pitchFamily="18" charset="0"/>
                <a:cs typeface="Times New Roman" panose="02020603050405020304" pitchFamily="18" charset="0"/>
              </a:rPr>
              <a:t>Quy trình thiết kế cơ sở dữ liệu</a:t>
            </a:r>
            <a:endParaRPr lang="en-US" sz="22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Xác định các thành phần dữ liệu</a:t>
            </a:r>
            <a:r>
              <a:rPr lang="en-US" sz="2200" dirty="0">
                <a:latin typeface="Times New Roman" panose="02020603050405020304" pitchFamily="18" charset="0"/>
                <a:cs typeface="Times New Roman" panose="02020603050405020304" pitchFamily="18" charset="0"/>
              </a:rPr>
              <a:t> (ERD) (1NF)</a:t>
            </a:r>
            <a:endParaRPr lang="vi-VN"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Chia nhỏ các thành phần dữ liệu ra thành các phần nhỏ nhất mà hệ thống sử dụng</a:t>
            </a:r>
            <a:r>
              <a:rPr lang="en-US" sz="2200" dirty="0">
                <a:latin typeface="Times New Roman" panose="02020603050405020304" pitchFamily="18" charset="0"/>
                <a:cs typeface="Times New Roman" panose="02020603050405020304" pitchFamily="18" charset="0"/>
              </a:rPr>
              <a:t> (1NF)</a:t>
            </a:r>
            <a:endParaRPr lang="vi-VN"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Xác định các bảng và các cột</a:t>
            </a:r>
          </a:p>
          <a:p>
            <a:pPr marL="742950" lvl="1" indent="-285750">
              <a:buFont typeface="Arial" panose="020B0604020202020204" pitchFamily="34" charset="0"/>
              <a:buChar char="•"/>
            </a:pPr>
            <a:r>
              <a:rPr lang="vi-VN" sz="2200" b="1" dirty="0">
                <a:latin typeface="Times New Roman" panose="02020603050405020304" pitchFamily="18" charset="0"/>
                <a:cs typeface="Times New Roman" panose="02020603050405020304" pitchFamily="18" charset="0"/>
              </a:rPr>
              <a:t>Xác định khóa chính, khóa ngoại và mối quan hệ</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Kiểm tra cấu trúc cơ sở dữ liệu được thiết kế với qui định chuẩn hóa</a:t>
            </a:r>
            <a:r>
              <a:rPr lang="en-US" sz="2200" dirty="0">
                <a:latin typeface="Times New Roman" panose="02020603050405020304" pitchFamily="18" charset="0"/>
                <a:cs typeface="Times New Roman" panose="02020603050405020304" pitchFamily="18" charset="0"/>
              </a:rPr>
              <a:t> (3NF)</a:t>
            </a: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84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445050" y="2466701"/>
            <a:ext cx="10876678" cy="4616648"/>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3.1. </a:t>
            </a:r>
            <a:r>
              <a:rPr lang="vi-VN" sz="2200" b="1" dirty="0">
                <a:latin typeface="Times New Roman" panose="02020603050405020304" pitchFamily="18" charset="0"/>
                <a:cs typeface="Times New Roman" panose="02020603050405020304" pitchFamily="18" charset="0"/>
              </a:rPr>
              <a:t>Xác định các thành phần dữ liệu</a:t>
            </a:r>
            <a:r>
              <a:rPr lang="en-US" sz="2200" b="1" dirty="0">
                <a:latin typeface="Times New Roman" panose="02020603050405020304" pitchFamily="18" charset="0"/>
                <a:cs typeface="Times New Roman" panose="02020603050405020304" pitchFamily="18" charset="0"/>
              </a:rPr>
              <a:t> (1NF)</a:t>
            </a:r>
          </a:p>
          <a:p>
            <a:pPr marL="800100" lvl="1"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Liệt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trùng</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endParaRPr 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Bỏ những thành phần tính toán được</a:t>
            </a:r>
          </a:p>
          <a:p>
            <a:pPr marL="1257300" lvl="2"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 Những trường không cần lưu trữ hoặc không có thực</a:t>
            </a:r>
            <a:endParaRPr 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Amount: Thành phần này được tính từ đơn giá * số lượng</a:t>
            </a:r>
          </a:p>
          <a:p>
            <a:pPr marL="1714500" lvl="3"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TotalAmount: Thành phần này được tính bằng tổng các mục thành tiền.</a:t>
            </a:r>
          </a:p>
          <a:p>
            <a:pPr marL="1714500" lvl="3"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TotalPay: Thành phần này được tính bằng TotalAmount – VAT amount</a:t>
            </a:r>
          </a:p>
          <a:p>
            <a:pPr marL="1714500" lvl="3"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ByText: Được đọc từ tổng tiền phải trả.</a:t>
            </a:r>
          </a:p>
          <a:p>
            <a:pPr marL="1257300" lvl="2"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pic>
        <p:nvPicPr>
          <p:cNvPr id="3" name="Picture 2" descr="A red and white document with numbers and numbers&#10;&#10;Description automatically generated">
            <a:extLst>
              <a:ext uri="{FF2B5EF4-FFF2-40B4-BE49-F238E27FC236}">
                <a16:creationId xmlns:a16="http://schemas.microsoft.com/office/drawing/2014/main" id="{E1E68233-750C-730C-7412-D2B293210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745" y="2031616"/>
            <a:ext cx="3348902" cy="4732351"/>
          </a:xfrm>
          <a:prstGeom prst="rect">
            <a:avLst/>
          </a:prstGeom>
        </p:spPr>
      </p:pic>
    </p:spTree>
    <p:extLst>
      <p:ext uri="{BB962C8B-B14F-4D97-AF65-F5344CB8AC3E}">
        <p14:creationId xmlns:p14="http://schemas.microsoft.com/office/powerpoint/2010/main" val="401117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273921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3.2 </a:t>
            </a:r>
            <a:r>
              <a:rPr lang="vi-VN" sz="2200" b="1" dirty="0">
                <a:latin typeface="Times New Roman" panose="02020603050405020304" pitchFamily="18" charset="0"/>
                <a:cs typeface="Times New Roman" panose="02020603050405020304" pitchFamily="18" charset="0"/>
              </a:rPr>
              <a:t>Chia nhỏ các thành phần dữ liệu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Chuẩn</a:t>
            </a:r>
            <a:r>
              <a:rPr lang="en-US" sz="2200" b="1" dirty="0">
                <a:latin typeface="Times New Roman" panose="02020603050405020304" pitchFamily="18" charset="0"/>
                <a:cs typeface="Times New Roman" panose="02020603050405020304" pitchFamily="18" charset="0"/>
              </a:rPr>
              <a:t> 1NF)</a:t>
            </a: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CustomerFirstName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CustomerLastName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lót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CustomerCompany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ty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CustomerAddress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CustomerCity</a:t>
            </a:r>
            <a:r>
              <a:rPr lang="en-US" sz="2200" dirty="0">
                <a:latin typeface="Times New Roman" panose="02020603050405020304" pitchFamily="18" charset="0"/>
                <a:cs typeface="Times New Roman" panose="02020603050405020304" pitchFamily="18" charset="0"/>
              </a:rPr>
              <a:t>: Thành </a:t>
            </a:r>
            <a:r>
              <a:rPr lang="en-US" sz="2200" dirty="0" err="1">
                <a:latin typeface="Times New Roman" panose="02020603050405020304" pitchFamily="18" charset="0"/>
                <a:cs typeface="Times New Roman" panose="02020603050405020304" pitchFamily="18" charset="0"/>
              </a:rPr>
              <a:t>phố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đang</a:t>
            </a:r>
            <a:r>
              <a:rPr lang="en-US" sz="2200" dirty="0">
                <a:latin typeface="Times New Roman" panose="02020603050405020304" pitchFamily="18" charset="0"/>
                <a:cs typeface="Times New Roman" panose="02020603050405020304" pitchFamily="18" charset="0"/>
              </a:rPr>
              <a:t> ở</a:t>
            </a: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CustomerDistrict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đang</a:t>
            </a:r>
            <a:r>
              <a:rPr lang="en-US" sz="2200" dirty="0">
                <a:latin typeface="Times New Roman" panose="02020603050405020304" pitchFamily="18" charset="0"/>
                <a:cs typeface="Times New Roman" panose="02020603050405020304" pitchFamily="18" charset="0"/>
              </a:rPr>
              <a:t> ở</a:t>
            </a: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19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227754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3.3 </a:t>
            </a:r>
            <a:r>
              <a:rPr lang="vi-VN" sz="2200" b="1" dirty="0">
                <a:latin typeface="Times New Roman" panose="02020603050405020304" pitchFamily="18" charset="0"/>
                <a:cs typeface="Times New Roman" panose="02020603050405020304" pitchFamily="18" charset="0"/>
              </a:rPr>
              <a:t>Xác định các bảng và các cột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Chuẩn</a:t>
            </a:r>
            <a:r>
              <a:rPr lang="en-US" sz="2200" b="1" dirty="0">
                <a:latin typeface="Times New Roman" panose="02020603050405020304" pitchFamily="18" charset="0"/>
                <a:cs typeface="Times New Roman" panose="02020603050405020304" pitchFamily="18" charset="0"/>
              </a:rPr>
              <a:t> 2NF)</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 Nhóm các trường theo các thực thể (Entities)</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 Kiểm tra lại các trường thừa/thiếu.</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Ví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a:t>
            </a:r>
            <a:endParaRPr lang="en-US" sz="22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vi-VN" dirty="0">
                <a:solidFill>
                  <a:srgbClr val="333333"/>
                </a:solidFill>
                <a:latin typeface="Times New Roman" panose="02020603050405020304" pitchFamily="18" charset="0"/>
                <a:cs typeface="Times New Roman" panose="02020603050405020304" pitchFamily="18" charset="0"/>
              </a:rPr>
              <a:t>Invoice(Hóa đơn)</a:t>
            </a:r>
          </a:p>
          <a:p>
            <a:pPr marL="1200150" lvl="2" indent="-285750">
              <a:buFont typeface="Arial" panose="020B0604020202020204" pitchFamily="34" charset="0"/>
              <a:buChar char="•"/>
            </a:pPr>
            <a:r>
              <a:rPr lang="vi-VN" dirty="0">
                <a:solidFill>
                  <a:srgbClr val="333333"/>
                </a:solidFill>
                <a:latin typeface="Times New Roman" panose="02020603050405020304" pitchFamily="18" charset="0"/>
                <a:cs typeface="Times New Roman" panose="02020603050405020304" pitchFamily="18" charset="0"/>
              </a:rPr>
              <a:t>Customer (Khách hàng)</a:t>
            </a:r>
          </a:p>
          <a:p>
            <a:pPr marL="1200150" lvl="2" indent="-285750">
              <a:buFont typeface="Arial" panose="020B0604020202020204" pitchFamily="34" charset="0"/>
              <a:buChar char="•"/>
            </a:pPr>
            <a:r>
              <a:rPr lang="vi-VN" dirty="0">
                <a:solidFill>
                  <a:srgbClr val="333333"/>
                </a:solidFill>
                <a:latin typeface="Times New Roman" panose="02020603050405020304" pitchFamily="18" charset="0"/>
                <a:cs typeface="Times New Roman" panose="02020603050405020304" pitchFamily="18" charset="0"/>
              </a:rPr>
              <a:t>Product (Sản phẩm)</a:t>
            </a:r>
            <a:endParaRPr lang="en-US" dirty="0">
              <a:solidFill>
                <a:srgbClr val="33333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06D696B-B334-0586-B646-8FBD7584697D}"/>
              </a:ext>
            </a:extLst>
          </p:cNvPr>
          <p:cNvPicPr>
            <a:picLocks noChangeAspect="1"/>
          </p:cNvPicPr>
          <p:nvPr/>
        </p:nvPicPr>
        <p:blipFill>
          <a:blip r:embed="rId4"/>
          <a:stretch>
            <a:fillRect/>
          </a:stretch>
        </p:blipFill>
        <p:spPr>
          <a:xfrm>
            <a:off x="5762625" y="3513346"/>
            <a:ext cx="6429375" cy="2133600"/>
          </a:xfrm>
          <a:prstGeom prst="rect">
            <a:avLst/>
          </a:prstGeom>
        </p:spPr>
      </p:pic>
    </p:spTree>
    <p:extLst>
      <p:ext uri="{BB962C8B-B14F-4D97-AF65-F5344CB8AC3E}">
        <p14:creationId xmlns:p14="http://schemas.microsoft.com/office/powerpoint/2010/main" val="321299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178510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3.4 </a:t>
            </a:r>
            <a:r>
              <a:rPr lang="vi-VN" sz="2200" b="1" dirty="0">
                <a:latin typeface="Times New Roman" panose="02020603050405020304" pitchFamily="18" charset="0"/>
                <a:cs typeface="Times New Roman" panose="02020603050405020304" pitchFamily="18" charset="0"/>
              </a:rPr>
              <a:t>Xác định khóa chính, khóa ngoại và mối quan hệ giữa các thực thể</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Chuẩn</a:t>
            </a:r>
            <a:r>
              <a:rPr lang="en-US" sz="2200" b="1" dirty="0">
                <a:latin typeface="Times New Roman" panose="02020603050405020304" pitchFamily="18" charset="0"/>
                <a:cs typeface="Times New Roman" panose="02020603050405020304" pitchFamily="18" charset="0"/>
              </a:rPr>
              <a:t> 3NF)</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Xác định khóa chính cho các thực thể</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Xác định quan hệ giữa các thực thể</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Phân tách để đưa về mô hình nhị nguyên</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Bổ sung khóa ngoại</a:t>
            </a:r>
            <a:endParaRPr lang="en-US" dirty="0">
              <a:solidFill>
                <a:srgbClr val="33333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30BD612-9293-4611-91A2-B208DC520FAB}"/>
              </a:ext>
            </a:extLst>
          </p:cNvPr>
          <p:cNvPicPr>
            <a:picLocks noChangeAspect="1"/>
          </p:cNvPicPr>
          <p:nvPr/>
        </p:nvPicPr>
        <p:blipFill>
          <a:blip r:embed="rId4"/>
          <a:stretch>
            <a:fillRect/>
          </a:stretch>
        </p:blipFill>
        <p:spPr>
          <a:xfrm>
            <a:off x="5883389" y="4166217"/>
            <a:ext cx="5372100" cy="1619530"/>
          </a:xfrm>
          <a:prstGeom prst="rect">
            <a:avLst/>
          </a:prstGeom>
        </p:spPr>
      </p:pic>
    </p:spTree>
    <p:extLst>
      <p:ext uri="{BB962C8B-B14F-4D97-AF65-F5344CB8AC3E}">
        <p14:creationId xmlns:p14="http://schemas.microsoft.com/office/powerpoint/2010/main" val="249972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350865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3.5 </a:t>
            </a:r>
            <a:r>
              <a:rPr lang="vi-VN" sz="2200" b="1" dirty="0">
                <a:latin typeface="Times New Roman" panose="02020603050405020304" pitchFamily="18" charset="0"/>
                <a:cs typeface="Times New Roman" panose="02020603050405020304" pitchFamily="18" charset="0"/>
              </a:rPr>
              <a:t>Kiểm tra cấu trúc cơ sở dữ liệu được thiết kế với qui định chuẩn hóa (3NF)</a:t>
            </a:r>
            <a:endParaRPr lang="en-US" sz="22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Chuẩn 1 (1NF – First Normal Form):  Đảm bảo rằng mỗi cột trong bảng là nguyên tử, nghĩa là nó lưu trữ một giá trị duy nhất và không chứa bất kỳ nhóm lặp lại hoặc nhiều giá trị nào.</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Chuẩn 2 (2NF – Second Normal Form): Đảm bảo rằng mỗi cột không có khóa đều phụ thuộc đầy đủ chức năng vào khóa chính</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Chuẩn 3 (3NF – Third Normal Form): Loại bỏ mọi phụ thuộc bắc cầu bằng cách đảm bảo rằng mọi cột không khóa đều phụ thuộc trực tiếp vào khóa chính.</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endParaRPr lang="en-US" sz="2000" dirty="0">
              <a:solidFill>
                <a:srgbClr val="333333"/>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1-N</a:t>
            </a:r>
          </a:p>
          <a:p>
            <a:pPr marL="1200150" lvl="2" indent="-285750">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1-1</a:t>
            </a:r>
          </a:p>
          <a:p>
            <a:pPr marL="1200150" lvl="2" indent="-285750">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N-N   =&gt;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N-N sang </a:t>
            </a:r>
            <a:r>
              <a:rPr lang="en-US" sz="2000" dirty="0" err="1">
                <a:solidFill>
                  <a:srgbClr val="333333"/>
                </a:solidFill>
                <a:latin typeface="Times New Roman" panose="02020603050405020304" pitchFamily="18" charset="0"/>
                <a:cs typeface="Times New Roman" panose="02020603050405020304" pitchFamily="18" charset="0"/>
              </a:rPr>
              <a:t>thành</a:t>
            </a:r>
            <a:r>
              <a:rPr lang="en-US" sz="2000" dirty="0">
                <a:solidFill>
                  <a:srgbClr val="333333"/>
                </a:solidFill>
                <a:latin typeface="Times New Roman" panose="02020603050405020304" pitchFamily="18" charset="0"/>
                <a:cs typeface="Times New Roman" panose="02020603050405020304" pitchFamily="18" charset="0"/>
              </a:rPr>
              <a:t> 2 </a:t>
            </a:r>
            <a:r>
              <a:rPr lang="en-US" sz="2000" dirty="0" err="1">
                <a:solidFill>
                  <a:srgbClr val="333333"/>
                </a:solidFill>
                <a:latin typeface="Times New Roman" panose="02020603050405020304" pitchFamily="18" charset="0"/>
                <a:cs typeface="Times New Roman" panose="02020603050405020304" pitchFamily="18" charset="0"/>
              </a:rPr>
              <a:t>quan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1-N</a:t>
            </a:r>
          </a:p>
        </p:txBody>
      </p:sp>
    </p:spTree>
    <p:extLst>
      <p:ext uri="{BB962C8B-B14F-4D97-AF65-F5344CB8AC3E}">
        <p14:creationId xmlns:p14="http://schemas.microsoft.com/office/powerpoint/2010/main" val="357759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899884" y="931361"/>
            <a:ext cx="8712598" cy="852875"/>
            <a:chOff x="3129129" y="1121776"/>
            <a:chExt cx="5933741" cy="1171624"/>
          </a:xfrm>
        </p:grpSpPr>
        <p:sp>
          <p:nvSpPr>
            <p:cNvPr id="7"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solidFill>
              <a:schemeClr val="accent5"/>
            </a:soli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2055307" y="859642"/>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01</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3143745" y="1095399"/>
            <a:ext cx="7406398" cy="523220"/>
          </a:xfrm>
          <a:prstGeom prst="rect">
            <a:avLst/>
          </a:prstGeom>
          <a:noFill/>
        </p:spPr>
        <p:txBody>
          <a:bodyPr wrap="square" rtlCol="0">
            <a:spAutoFit/>
          </a:bodyPr>
          <a:lstStyle/>
          <a:p>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về</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viên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mục</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tiêu</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khoá</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học</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36D1D0EA-6EA1-54EF-C3B9-BAB0D2A61C7D}"/>
              </a:ext>
            </a:extLst>
          </p:cNvPr>
          <p:cNvSpPr txBox="1"/>
          <p:nvPr/>
        </p:nvSpPr>
        <p:spPr>
          <a:xfrm>
            <a:off x="726410" y="2049132"/>
            <a:ext cx="6588790" cy="4401205"/>
          </a:xfrm>
          <a:prstGeom prst="rect">
            <a:avLst/>
          </a:prstGeom>
          <a:noFill/>
        </p:spPr>
        <p:txBody>
          <a:bodyPr wrap="square" rtlCol="0">
            <a:spAutoFit/>
          </a:bodyPr>
          <a:lstStyle/>
          <a:p>
            <a:pPr marL="457200" indent="-457200">
              <a:buAutoNum type="arabicPeriod"/>
            </a:pP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thân</a:t>
            </a:r>
            <a:r>
              <a:rPr lang="en-US" sz="2000" b="1" dirty="0">
                <a:latin typeface="Times New Roman" panose="02020603050405020304" pitchFamily="18" charset="0"/>
                <a:cs typeface="Times New Roman" panose="02020603050405020304" pitchFamily="18" charset="0"/>
              </a:rPr>
              <a:t>: </a:t>
            </a:r>
          </a:p>
          <a:p>
            <a:pPr lvl="1"/>
            <a:r>
              <a:rPr lang="en-US" sz="2000" b="1" dirty="0" err="1">
                <a:latin typeface="Times New Roman" panose="02020603050405020304" pitchFamily="18" charset="0"/>
                <a:cs typeface="Times New Roman" panose="02020603050405020304" pitchFamily="18" charset="0"/>
              </a:rPr>
              <a:t>Nguyễn</a:t>
            </a:r>
            <a:r>
              <a:rPr lang="en-US" sz="2000" b="1" dirty="0">
                <a:latin typeface="Times New Roman" panose="02020603050405020304" pitchFamily="18" charset="0"/>
                <a:cs typeface="Times New Roman" panose="02020603050405020304" pitchFamily="18" charset="0"/>
              </a:rPr>
              <a:t> Văn Sỹ - </a:t>
            </a:r>
            <a:r>
              <a:rPr lang="en-US" sz="2000" b="1" dirty="0" err="1">
                <a:latin typeface="Times New Roman" panose="02020603050405020304" pitchFamily="18" charset="0"/>
                <a:cs typeface="Times New Roman" panose="02020603050405020304" pitchFamily="18" charset="0"/>
              </a:rPr>
              <a:t>Trưởng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phòng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đào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tạo</a:t>
            </a:r>
            <a:r>
              <a:rPr lang="en-US" sz="2000" b="1" dirty="0">
                <a:latin typeface="Times New Roman" panose="02020603050405020304" pitchFamily="18" charset="0"/>
                <a:cs typeface="Times New Roman" panose="02020603050405020304" pitchFamily="18" charset="0"/>
              </a:rPr>
              <a:t> T3H – Solution Architect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Startup: </a:t>
            </a:r>
            <a:r>
              <a:rPr lang="en-US" sz="2000" b="1" dirty="0" err="1">
                <a:latin typeface="Times New Roman" panose="02020603050405020304" pitchFamily="18" charset="0"/>
                <a:cs typeface="Times New Roman" panose="02020603050405020304" pitchFamily="18" charset="0"/>
              </a:rPr>
              <a:t>Digins</a:t>
            </a:r>
            <a:r>
              <a:rPr lang="en-US" sz="2000" b="1" dirty="0">
                <a:latin typeface="Times New Roman" panose="02020603050405020304" pitchFamily="18" charset="0"/>
                <a:cs typeface="Times New Roman" panose="02020603050405020304" pitchFamily="18" charset="0"/>
              </a:rPr>
              <a:t> (Digins.vn)</a:t>
            </a:r>
          </a:p>
          <a:p>
            <a:pPr lvl="1"/>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12 </a:t>
            </a:r>
            <a:r>
              <a:rPr lang="en-US" sz="2000" dirty="0" err="1">
                <a:solidFill>
                  <a:srgbClr val="333333"/>
                </a:solidFill>
                <a:latin typeface="Times New Roman" panose="02020603050405020304" pitchFamily="18" charset="0"/>
                <a:cs typeface="Times New Roman" panose="02020603050405020304" pitchFamily="18" charset="0"/>
              </a:rPr>
              <a:t>năm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lĩnh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vực</a:t>
            </a:r>
            <a:r>
              <a:rPr lang="en-US" sz="2000" dirty="0">
                <a:solidFill>
                  <a:srgbClr val="333333"/>
                </a:solidFill>
                <a:latin typeface="Times New Roman" panose="02020603050405020304" pitchFamily="18" charset="0"/>
                <a:cs typeface="Times New Roman" panose="02020603050405020304" pitchFamily="18" charset="0"/>
              </a:rPr>
              <a:t> CNTT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Trải</a:t>
            </a:r>
            <a:r>
              <a:rPr lang="en-US" sz="2000" dirty="0">
                <a:solidFill>
                  <a:srgbClr val="333333"/>
                </a:solidFill>
                <a:latin typeface="Times New Roman" panose="02020603050405020304" pitchFamily="18" charset="0"/>
                <a:cs typeface="Times New Roman" panose="02020603050405020304" pitchFamily="18" charset="0"/>
              </a:rPr>
              <a:t> qua </a:t>
            </a:r>
            <a:r>
              <a:rPr lang="en-US" sz="2000" dirty="0" err="1">
                <a:solidFill>
                  <a:srgbClr val="333333"/>
                </a:solidFill>
                <a:latin typeface="Times New Roman" panose="02020603050405020304" pitchFamily="18" charset="0"/>
                <a:cs typeface="Times New Roman" panose="02020603050405020304" pitchFamily="18" charset="0"/>
              </a:rPr>
              <a:t>đầy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đủ</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môi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trường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r>
              <a:rPr lang="en-US" sz="2000" dirty="0">
                <a:solidFill>
                  <a:srgbClr val="333333"/>
                </a:solidFill>
                <a:latin typeface="Times New Roman" panose="02020603050405020304" pitchFamily="18" charset="0"/>
                <a:cs typeface="Times New Roman" panose="02020603050405020304" pitchFamily="18" charset="0"/>
              </a:rPr>
              <a:t>. (Outsourcing, Production, Startup, </a:t>
            </a:r>
            <a:r>
              <a:rPr lang="en-US" sz="2000" dirty="0" err="1">
                <a:solidFill>
                  <a:srgbClr val="333333"/>
                </a:solidFill>
                <a:latin typeface="Times New Roman" panose="02020603050405020304" pitchFamily="18" charset="0"/>
                <a:cs typeface="Times New Roman" panose="02020603050405020304" pitchFamily="18" charset="0"/>
              </a:rPr>
              <a:t>Ngân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Tham</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gia</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giảng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dậy</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tại</a:t>
            </a:r>
            <a:r>
              <a:rPr lang="en-US" sz="2000" b="0" i="0" dirty="0">
                <a:solidFill>
                  <a:srgbClr val="333333"/>
                </a:solidFill>
                <a:effectLst/>
                <a:latin typeface="Times New Roman" panose="02020603050405020304" pitchFamily="18" charset="0"/>
                <a:cs typeface="Times New Roman" panose="02020603050405020304" pitchFamily="18" charset="0"/>
              </a:rPr>
              <a:t> T3H </a:t>
            </a:r>
            <a:r>
              <a:rPr lang="en-US" sz="2000" b="0" i="0" dirty="0" err="1">
                <a:solidFill>
                  <a:srgbClr val="333333"/>
                </a:solidFill>
                <a:effectLst/>
                <a:latin typeface="Times New Roman" panose="02020603050405020304" pitchFamily="18" charset="0"/>
                <a:cs typeface="Times New Roman" panose="02020603050405020304" pitchFamily="18" charset="0"/>
              </a:rPr>
              <a:t>từ</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năm</a:t>
            </a:r>
            <a:r>
              <a:rPr lang="en-US" sz="2000" b="0" i="0" dirty="0">
                <a:solidFill>
                  <a:srgbClr val="333333"/>
                </a:solidFill>
                <a:effectLst/>
                <a:latin typeface="Times New Roman" panose="02020603050405020304" pitchFamily="18" charset="0"/>
                <a:cs typeface="Times New Roman" panose="02020603050405020304" pitchFamily="18" charset="0"/>
              </a:rPr>
              <a:t> 2018 - 2020</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Tham</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gia</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vào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công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tác</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quản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lý</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phòng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đào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tạo</a:t>
            </a:r>
            <a:r>
              <a:rPr lang="en-US" sz="2000" b="0" i="0" dirty="0">
                <a:solidFill>
                  <a:srgbClr val="333333"/>
                </a:solidFill>
                <a:effectLst/>
                <a:latin typeface="Times New Roman" panose="02020603050405020304" pitchFamily="18" charset="0"/>
                <a:cs typeface="Times New Roman" panose="02020603050405020304" pitchFamily="18" charset="0"/>
              </a:rPr>
              <a:t> T3H </a:t>
            </a:r>
            <a:r>
              <a:rPr lang="en-US" sz="2000" b="0" i="0" dirty="0" err="1">
                <a:solidFill>
                  <a:srgbClr val="333333"/>
                </a:solidFill>
                <a:effectLst/>
                <a:latin typeface="Times New Roman" panose="02020603050405020304" pitchFamily="18" charset="0"/>
                <a:cs typeface="Times New Roman" panose="02020603050405020304" pitchFamily="18" charset="0"/>
              </a:rPr>
              <a:t>từ</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năm</a:t>
            </a:r>
            <a:r>
              <a:rPr lang="en-US" sz="2000" b="0" i="0" dirty="0">
                <a:solidFill>
                  <a:srgbClr val="333333"/>
                </a:solidFill>
                <a:effectLst/>
                <a:latin typeface="Times New Roman" panose="02020603050405020304" pitchFamily="18" charset="0"/>
                <a:cs typeface="Times New Roman" panose="02020603050405020304" pitchFamily="18" charset="0"/>
              </a:rPr>
              <a:t> 2023.</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Tham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soạn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lộ</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giảng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dậy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học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T3H</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3" name="Picture 2" descr="A person standing in front of a mountain&#10;&#10;Description automatically generated">
            <a:extLst>
              <a:ext uri="{FF2B5EF4-FFF2-40B4-BE49-F238E27FC236}">
                <a16:creationId xmlns:a16="http://schemas.microsoft.com/office/drawing/2014/main" id="{955700A6-3239-5B9E-572E-0F0C09120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00" y="2049132"/>
            <a:ext cx="3179150" cy="3179150"/>
          </a:xfrm>
          <a:prstGeom prst="rect">
            <a:avLst/>
          </a:prstGeom>
        </p:spPr>
      </p:pic>
    </p:spTree>
    <p:extLst>
      <p:ext uri="{BB962C8B-B14F-4D97-AF65-F5344CB8AC3E}">
        <p14:creationId xmlns:p14="http://schemas.microsoft.com/office/powerpoint/2010/main" val="27784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1029078" cy="350865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3.5 </a:t>
            </a:r>
            <a:r>
              <a:rPr lang="vi-VN" sz="2200" b="1" dirty="0">
                <a:latin typeface="Times New Roman" panose="02020603050405020304" pitchFamily="18" charset="0"/>
                <a:cs typeface="Times New Roman" panose="02020603050405020304" pitchFamily="18" charset="0"/>
              </a:rPr>
              <a:t>Kiểm tra cấu trúc cơ sở dữ liệu được thiết kế với qui định chuẩn hóa (3NF)</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Tiến trình để đưa bảng dữ liệu về 1</a:t>
            </a:r>
            <a:r>
              <a:rPr lang="en-US" sz="2000" dirty="0">
                <a:latin typeface="Times New Roman" panose="02020603050405020304" pitchFamily="18" charset="0"/>
                <a:cs typeface="Times New Roman" panose="02020603050405020304" pitchFamily="18" charset="0"/>
              </a:rPr>
              <a:t>NF</a:t>
            </a:r>
            <a:r>
              <a:rPr lang="vi-VN" sz="20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Chia các thành phần dữ liệu thành đơn vị nhỏ nhất hữu dụng</a:t>
            </a:r>
          </a:p>
          <a:p>
            <a:pPr marL="1200150" lvl="2"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Loại bỏ các trường lặp lại, các trường tính toán trong bảng chúng ta </a:t>
            </a:r>
            <a:r>
              <a:rPr lang="vi-VN" sz="2000" b="1" dirty="0">
                <a:latin typeface="Times New Roman" panose="02020603050405020304" pitchFamily="18" charset="0"/>
                <a:cs typeface="Times New Roman" panose="02020603050405020304" pitchFamily="18" charset="0"/>
              </a:rPr>
              <a:t>có chuẩn 1</a:t>
            </a:r>
            <a:r>
              <a:rPr lang="en-US" sz="2000" b="1">
                <a:latin typeface="Times New Roman" panose="02020603050405020304" pitchFamily="18" charset="0"/>
                <a:cs typeface="Times New Roman" panose="02020603050405020304" pitchFamily="18" charset="0"/>
              </a:rPr>
              <a:t>NF</a:t>
            </a:r>
            <a:endParaRPr lang="vi-VN" sz="20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Tiến trình để đưa bảng dữ liệu về chuẩn 2</a:t>
            </a:r>
            <a:r>
              <a:rPr lang="en-US" sz="2000" dirty="0">
                <a:latin typeface="Times New Roman" panose="02020603050405020304" pitchFamily="18" charset="0"/>
                <a:cs typeface="Times New Roman" panose="02020603050405020304" pitchFamily="18" charset="0"/>
              </a:rPr>
              <a:t>NF</a:t>
            </a:r>
            <a:r>
              <a:rPr lang="vi-VN" sz="20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Từ 1</a:t>
            </a:r>
            <a:r>
              <a:rPr lang="en-US" sz="2000" dirty="0">
                <a:latin typeface="Times New Roman" panose="02020603050405020304" pitchFamily="18" charset="0"/>
                <a:cs typeface="Times New Roman" panose="02020603050405020304" pitchFamily="18" charset="0"/>
              </a:rPr>
              <a:t>NF </a:t>
            </a:r>
            <a:r>
              <a:rPr lang="vi-VN" sz="2000" dirty="0">
                <a:latin typeface="Times New Roman" panose="02020603050405020304" pitchFamily="18" charset="0"/>
                <a:cs typeface="Times New Roman" panose="02020603050405020304" pitchFamily="18" charset="0"/>
              </a:rPr>
              <a:t>tách các trường không phụ thuộc vào khóa chính ra bảng riêng ta sẽ </a:t>
            </a:r>
            <a:r>
              <a:rPr lang="vi-VN" sz="2000" b="1" dirty="0">
                <a:latin typeface="Times New Roman" panose="02020603050405020304" pitchFamily="18" charset="0"/>
                <a:cs typeface="Times New Roman" panose="02020603050405020304" pitchFamily="18" charset="0"/>
              </a:rPr>
              <a:t>được 2</a:t>
            </a:r>
            <a:r>
              <a:rPr lang="en-US" sz="2000" b="1" dirty="0">
                <a:latin typeface="Times New Roman" panose="02020603050405020304" pitchFamily="18" charset="0"/>
                <a:cs typeface="Times New Roman" panose="02020603050405020304" pitchFamily="18" charset="0"/>
              </a:rPr>
              <a:t>NF</a:t>
            </a:r>
            <a:r>
              <a:rPr lang="vi-VN" sz="2000" b="1"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Tiến trình để đưa bảng dữ liệu về chuẩn 3</a:t>
            </a:r>
            <a:r>
              <a:rPr lang="en-US" sz="2000" dirty="0">
                <a:latin typeface="Times New Roman" panose="02020603050405020304" pitchFamily="18" charset="0"/>
                <a:cs typeface="Times New Roman" panose="02020603050405020304" pitchFamily="18" charset="0"/>
              </a:rPr>
              <a:t>NF</a:t>
            </a:r>
            <a:r>
              <a:rPr lang="vi-VN" sz="20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NF</a:t>
            </a:r>
            <a:r>
              <a:rPr lang="vi-VN" sz="2000" dirty="0">
                <a:latin typeface="Times New Roman" panose="02020603050405020304" pitchFamily="18" charset="0"/>
                <a:cs typeface="Times New Roman" panose="02020603050405020304" pitchFamily="18" charset="0"/>
              </a:rPr>
              <a:t> tách các trường không phụ thuộc hoàn toàn vào khóa chính (có nghĩa là có phụ thuộc thêm ít nhất một trường khác nữa ngoài khóa chính) ra bảng khác chúng ta sẽ được chuẩn 3.</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23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1029078" cy="104644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3.5 </a:t>
            </a:r>
            <a:r>
              <a:rPr lang="vi-VN" sz="2200" b="1" dirty="0">
                <a:latin typeface="Times New Roman" panose="02020603050405020304" pitchFamily="18" charset="0"/>
                <a:cs typeface="Times New Roman" panose="02020603050405020304" pitchFamily="18" charset="0"/>
              </a:rPr>
              <a:t>Kiểm tra cấu trúc cơ sở dữ liệu được thiết kế với qui định chuẩn hóa (3NF)</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3A342B11-6EDD-F42D-8E83-08998C995B1F}"/>
              </a:ext>
            </a:extLst>
          </p:cNvPr>
          <p:cNvPicPr>
            <a:picLocks noChangeAspect="1"/>
          </p:cNvPicPr>
          <p:nvPr/>
        </p:nvPicPr>
        <p:blipFill>
          <a:blip r:embed="rId4"/>
          <a:stretch>
            <a:fillRect/>
          </a:stretch>
        </p:blipFill>
        <p:spPr>
          <a:xfrm>
            <a:off x="1348942" y="2812806"/>
            <a:ext cx="9220200" cy="2619375"/>
          </a:xfrm>
          <a:prstGeom prst="rect">
            <a:avLst/>
          </a:prstGeom>
        </p:spPr>
      </p:pic>
    </p:spTree>
    <p:extLst>
      <p:ext uri="{BB962C8B-B14F-4D97-AF65-F5344CB8AC3E}">
        <p14:creationId xmlns:p14="http://schemas.microsoft.com/office/powerpoint/2010/main" val="35850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1029078" cy="529375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4</a:t>
            </a:r>
            <a:r>
              <a:rPr lang="vi-V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chú</a:t>
            </a:r>
            <a:r>
              <a:rPr lang="en-US" sz="2000" b="1" dirty="0">
                <a:latin typeface="Times New Roman" panose="02020603050405020304" pitchFamily="18" charset="0"/>
                <a:cs typeface="Times New Roman" panose="02020603050405020304" pitchFamily="18" charset="0"/>
              </a:rPr>
              <a:t> ý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kế</a:t>
            </a:r>
            <a:r>
              <a:rPr lang="en-US" sz="2000" b="1" dirty="0">
                <a:latin typeface="Times New Roman" panose="02020603050405020304" pitchFamily="18" charset="0"/>
                <a:cs typeface="Times New Roman" panose="02020603050405020304" pitchFamily="18" charset="0"/>
              </a:rPr>
              <a:t> CSDL</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Khi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đặc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biệt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text</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Created, Updated, </a:t>
            </a:r>
            <a:r>
              <a:rPr lang="en-US" dirty="0" err="1">
                <a:latin typeface="Times New Roman" panose="02020603050405020304" pitchFamily="18" charset="0"/>
                <a:cs typeface="Times New Roman" panose="02020603050405020304" pitchFamily="18" charset="0"/>
              </a:rPr>
              <a:t>UserIdCreated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UserIdUpdated</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Soft Delete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Activity logs –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index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(index con </a:t>
            </a:r>
            <a:r>
              <a:rPr lang="en-US" dirty="0" err="1">
                <a:latin typeface="Times New Roman" panose="02020603050405020304" pitchFamily="18" charset="0"/>
                <a:cs typeface="Times New Roman" panose="02020603050405020304" pitchFamily="18" charset="0"/>
              </a:rPr>
              <a:t>dao</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lưỡi</a:t>
            </a:r>
            <a:r>
              <a:rPr lang="en-US"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Null</a:t>
            </a:r>
          </a:p>
          <a:p>
            <a:pPr marL="800100" lvl="1"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Null</a:t>
            </a:r>
          </a:p>
          <a:p>
            <a:pPr marL="1257300" lvl="2"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Giá trị không bắt buộc: Nếu một trường không bắt buộc phải có giá trị và có thể bỏ trống</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Giá trị chưa biết: Nếu dữ liệu cho một trường chưa biết tại thời điểm nhập, NULL có thể được sử dụng để biểu thị giá trị này</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46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1029078" cy="557075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4</a:t>
            </a:r>
            <a:r>
              <a:rPr lang="vi-V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CSDL</a:t>
            </a:r>
          </a:p>
          <a:p>
            <a:pPr marL="800100" lvl="1"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Null</a:t>
            </a:r>
          </a:p>
          <a:p>
            <a:pPr marL="1257300" lvl="2"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Giá trị không bắt buộc: Nếu một trường không bắt buộc phải có giá trị và có thể bỏ trống</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Giá trị chưa biết: Nếu dữ liệu cho một trường chưa biết tại thời điểm nhập, NULL có thể được sử dụng để biểu thị giá trị này</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Thuộc tính tùy chọn: Nếu một thực thể có thuộc tính tùy chọn mà không phải lúc nào cũng có giá trị, NULL có thể được sử dụng</a:t>
            </a:r>
            <a:endParaRPr lang="en-US"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Khi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NULL</a:t>
            </a:r>
          </a:p>
          <a:p>
            <a:pPr marL="1257300" lvl="2" indent="-342900">
              <a:buFont typeface="Arial" panose="020B0604020202020204" pitchFamily="34" charset="0"/>
              <a:buChar char="•"/>
            </a:pPr>
            <a:r>
              <a:rPr lang="en-US" dirty="0" err="1"/>
              <a:t>Khóa</a:t>
            </a:r>
            <a:r>
              <a:rPr lang="en-US" dirty="0"/>
              <a:t> </a:t>
            </a:r>
            <a:r>
              <a:rPr lang="en-US" dirty="0" err="1"/>
              <a:t>chính</a:t>
            </a:r>
            <a:r>
              <a:rPr lang="en-US" dirty="0"/>
              <a:t> (Primary Key)</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(Foreign Key)</a:t>
            </a:r>
          </a:p>
          <a:p>
            <a:pPr marL="1257300" lvl="2"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Trường bắt buộc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username, Email</a:t>
            </a:r>
          </a:p>
          <a:p>
            <a:pPr marL="1257300" lvl="2"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null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index</a:t>
            </a:r>
          </a:p>
          <a:p>
            <a:pPr lvl="2"/>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1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899884" y="931361"/>
            <a:ext cx="8712598" cy="852875"/>
            <a:chOff x="3129129" y="1121776"/>
            <a:chExt cx="5933741" cy="1171624"/>
          </a:xfrm>
        </p:grpSpPr>
        <p:sp>
          <p:nvSpPr>
            <p:cNvPr id="7"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solidFill>
              <a:schemeClr val="accent5"/>
            </a:soli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2055307" y="859642"/>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01</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3143745" y="1095399"/>
            <a:ext cx="7406398" cy="523220"/>
          </a:xfrm>
          <a:prstGeom prst="rect">
            <a:avLst/>
          </a:prstGeom>
          <a:noFill/>
        </p:spPr>
        <p:txBody>
          <a:bodyPr wrap="square" rtlCol="0">
            <a:spAutoFit/>
          </a:bodyPr>
          <a:lstStyle/>
          <a:p>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về</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viên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mục</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tiêu</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khoá</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học</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36D1D0EA-6EA1-54EF-C3B9-BAB0D2A61C7D}"/>
              </a:ext>
            </a:extLst>
          </p:cNvPr>
          <p:cNvSpPr txBox="1"/>
          <p:nvPr/>
        </p:nvSpPr>
        <p:spPr>
          <a:xfrm>
            <a:off x="726410" y="2049132"/>
            <a:ext cx="10627390"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khoá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học</a:t>
            </a:r>
            <a:r>
              <a:rPr lang="en-US" sz="2000" b="1"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Học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nắm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nghiệp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mảng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khoán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hiểm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giáo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dục</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sẵn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thị</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trường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từ</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những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tạo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kế</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ý </a:t>
            </a:r>
            <a:r>
              <a:rPr lang="en-US" sz="2000" dirty="0" err="1">
                <a:solidFill>
                  <a:srgbClr val="333333"/>
                </a:solidFill>
                <a:latin typeface="Times New Roman" panose="02020603050405020304" pitchFamily="18" charset="0"/>
                <a:cs typeface="Times New Roman" panose="02020603050405020304" pitchFamily="18" charset="0"/>
              </a:rPr>
              <a:t>tưởng</a:t>
            </a:r>
            <a:r>
              <a:rPr lang="en-US" sz="2000" dirty="0">
                <a:solidFill>
                  <a:srgbClr val="333333"/>
                </a:solidFill>
                <a:latin typeface="Times New Roman" panose="02020603050405020304" pitchFamily="18" charset="0"/>
                <a:cs typeface="Times New Roman" panose="02020603050405020304" pitchFamily="18" charset="0"/>
              </a:rPr>
              <a:t> ban </a:t>
            </a:r>
            <a:r>
              <a:rPr lang="en-US" sz="2000" dirty="0" err="1">
                <a:solidFill>
                  <a:srgbClr val="333333"/>
                </a:solidFill>
                <a:latin typeface="Times New Roman" panose="02020603050405020304" pitchFamily="18" charset="0"/>
                <a:cs typeface="Times New Roman" panose="02020603050405020304" pitchFamily="18" charset="0"/>
              </a:rPr>
              <a:t>đầu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1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diện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trúc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kế</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một</a:t>
            </a:r>
            <a:r>
              <a:rPr lang="en-US" sz="2000" dirty="0">
                <a:solidFill>
                  <a:srgbClr val="333333"/>
                </a:solidFill>
                <a:latin typeface="Times New Roman" panose="02020603050405020304" pitchFamily="18" charset="0"/>
                <a:cs typeface="Times New Roman" panose="02020603050405020304" pitchFamily="18" charset="0"/>
              </a:rPr>
              <a:t> CSDL </a:t>
            </a:r>
            <a:r>
              <a:rPr lang="en-US" sz="2000" dirty="0" err="1">
                <a:solidFill>
                  <a:srgbClr val="333333"/>
                </a:solidFill>
                <a:latin typeface="Times New Roman" panose="02020603050405020304" pitchFamily="18" charset="0"/>
                <a:cs typeface="Times New Roman" panose="02020603050405020304" pitchFamily="18" charset="0"/>
              </a:rPr>
              <a:t>đạt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chuẩn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tối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ưu</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lựa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chọn</a:t>
            </a:r>
            <a:r>
              <a:rPr lang="en-US" sz="2000" dirty="0">
                <a:solidFill>
                  <a:srgbClr val="333333"/>
                </a:solidFill>
                <a:latin typeface="Times New Roman" panose="02020603050405020304" pitchFamily="18" charset="0"/>
                <a:cs typeface="Times New Roman" panose="02020603050405020304" pitchFamily="18" charset="0"/>
              </a:rPr>
              <a:t> CSDL </a:t>
            </a:r>
            <a:r>
              <a:rPr lang="en-US" sz="2000" dirty="0" err="1">
                <a:solidFill>
                  <a:srgbClr val="333333"/>
                </a:solidFill>
                <a:latin typeface="Times New Roman" panose="02020603050405020304" pitchFamily="18" charset="0"/>
                <a:cs typeface="Times New Roman" panose="02020603050405020304" pitchFamily="18" charset="0"/>
              </a:rPr>
              <a:t>phù</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hợp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nắm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ưu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điểm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từng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loại</a:t>
            </a:r>
            <a:r>
              <a:rPr lang="en-US" sz="2000" dirty="0">
                <a:solidFill>
                  <a:srgbClr val="333333"/>
                </a:solidFill>
                <a:latin typeface="Times New Roman" panose="02020603050405020304" pitchFamily="18" charset="0"/>
                <a:cs typeface="Times New Roman" panose="02020603050405020304" pitchFamily="18" charset="0"/>
              </a:rPr>
              <a:t> CSDL</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Hiểu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tối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ưu</a:t>
            </a:r>
            <a:r>
              <a:rPr lang="en-US" sz="2000" dirty="0">
                <a:solidFill>
                  <a:srgbClr val="333333"/>
                </a:solidFill>
                <a:latin typeface="Times New Roman" panose="02020603050405020304" pitchFamily="18" charset="0"/>
                <a:cs typeface="Times New Roman" panose="02020603050405020304" pitchFamily="18" charset="0"/>
              </a:rPr>
              <a:t> CSDL</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Hiểu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bắt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tay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làm</a:t>
            </a:r>
            <a:r>
              <a:rPr lang="en-US" sz="2000" dirty="0">
                <a:solidFill>
                  <a:srgbClr val="333333"/>
                </a:solidFill>
                <a:latin typeface="Times New Roman" panose="02020603050405020304" pitchFamily="18" charset="0"/>
                <a:cs typeface="Times New Roman" panose="02020603050405020304" pitchFamily="18" charset="0"/>
              </a:rPr>
              <a:t> startup</a:t>
            </a:r>
          </a:p>
        </p:txBody>
      </p:sp>
    </p:spTree>
    <p:extLst>
      <p:ext uri="{BB962C8B-B14F-4D97-AF65-F5344CB8AC3E}">
        <p14:creationId xmlns:p14="http://schemas.microsoft.com/office/powerpoint/2010/main" val="417236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267078"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thống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mềm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kê</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chính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chủ</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đạo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nhìn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tổng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nhất</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Nắm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một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phổ</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đó</a:t>
            </a:r>
            <a:endParaRPr lang="en-US" sz="2000" dirty="0">
              <a:solidFill>
                <a:srgbClr val="333333"/>
              </a:solidFill>
              <a:latin typeface="Times New Roman" panose="02020603050405020304" pitchFamily="18" charset="0"/>
              <a:cs typeface="Times New Roman" panose="02020603050405020304" pitchFamily="18" charset="0"/>
            </a:endParaRPr>
          </a:p>
          <a:p>
            <a:pPr lvl="1"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42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B1619610-8A33-5B7D-B913-280CC2CDE4FF}"/>
              </a:ext>
            </a:extLst>
          </p:cNvPr>
          <p:cNvPicPr>
            <a:picLocks noChangeAspect="1"/>
          </p:cNvPicPr>
          <p:nvPr/>
        </p:nvPicPr>
        <p:blipFill>
          <a:blip r:embed="rId4"/>
          <a:stretch>
            <a:fillRect/>
          </a:stretch>
        </p:blipFill>
        <p:spPr>
          <a:xfrm>
            <a:off x="3581400" y="1049845"/>
            <a:ext cx="4566274" cy="5808155"/>
          </a:xfrm>
          <a:prstGeom prst="rect">
            <a:avLst/>
          </a:prstGeom>
        </p:spPr>
      </p:pic>
    </p:spTree>
    <p:extLst>
      <p:ext uri="{BB962C8B-B14F-4D97-AF65-F5344CB8AC3E}">
        <p14:creationId xmlns:p14="http://schemas.microsoft.com/office/powerpoint/2010/main" val="35028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Xác định mục tiêu: </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Lý do </a:t>
            </a:r>
            <a:r>
              <a:rPr lang="en-US" sz="2000" dirty="0" err="1">
                <a:solidFill>
                  <a:srgbClr val="333333"/>
                </a:solidFill>
                <a:latin typeface="Times New Roman" panose="02020603050405020304" pitchFamily="18" charset="0"/>
                <a:cs typeface="Times New Roman" panose="02020603050405020304" pitchFamily="18" charset="0"/>
              </a:rPr>
              <a:t>vì</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sao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quyết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vấn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gì</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mang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lại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gì</a:t>
            </a:r>
            <a:r>
              <a:rPr lang="en-US" sz="2000" dirty="0">
                <a:solidFill>
                  <a:srgbClr val="333333"/>
                </a:solidFill>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là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ranh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những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gì</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những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sau</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nghiệp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thời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triển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ngân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triển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tầng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87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3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Ecommerce – </a:t>
            </a:r>
            <a:r>
              <a:rPr lang="en-US" sz="2000" dirty="0" err="1">
                <a:solidFill>
                  <a:srgbClr val="333333"/>
                </a:solidFill>
                <a:latin typeface="Times New Roman" panose="02020603050405020304" pitchFamily="18" charset="0"/>
                <a:cs typeface="Times New Roman" panose="02020603050405020304" pitchFamily="18" charset="0"/>
              </a:rPr>
              <a:t>Cửa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sách</a:t>
            </a:r>
            <a:r>
              <a:rPr lang="en-US" sz="2000" dirty="0">
                <a:solidFill>
                  <a:srgbClr val="333333"/>
                </a:solidFill>
                <a:latin typeface="Times New Roman" panose="02020603050405020304" pitchFamily="18" charset="0"/>
                <a:cs typeface="Times New Roman" panose="02020603050405020304" pitchFamily="18" charset="0"/>
              </a:rPr>
              <a:t> Online</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a:t>
            </a: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trữ</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trung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vb</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tránh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thoát</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mật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thông</a:t>
            </a:r>
            <a:r>
              <a:rPr lang="en-US" sz="2000" dirty="0">
                <a:solidFill>
                  <a:srgbClr val="333333"/>
                </a:solidFill>
                <a:latin typeface="Times New Roman" panose="02020603050405020304" pitchFamily="18" charset="0"/>
                <a:cs typeface="Times New Roman" panose="02020603050405020304" pitchFamily="18" charset="0"/>
              </a:rPr>
              <a:t> tin</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Tìm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kiếm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tin, </a:t>
            </a:r>
            <a:r>
              <a:rPr lang="en-US" sz="2000" dirty="0" err="1">
                <a:solidFill>
                  <a:srgbClr val="333333"/>
                </a:solidFill>
                <a:latin typeface="Times New Roman" panose="02020603050405020304" pitchFamily="18" charset="0"/>
                <a:cs typeface="Times New Roman" panose="02020603050405020304" pitchFamily="18" charset="0"/>
              </a:rPr>
              <a:t>hồ</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Quy </a:t>
            </a:r>
            <a:r>
              <a:rPr lang="en-US" sz="2000" dirty="0" err="1">
                <a:solidFill>
                  <a:srgbClr val="333333"/>
                </a:solidFill>
                <a:latin typeface="Times New Roman" panose="02020603050405020304" pitchFamily="18" charset="0"/>
                <a:cs typeface="Times New Roman" panose="02020603050405020304" pitchFamily="18" charset="0"/>
              </a:rPr>
              <a:t>trình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luồng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r>
              <a:rPr lang="en-US" sz="2000" dirty="0">
                <a:solidFill>
                  <a:srgbClr val="333333"/>
                </a:solidFill>
                <a:latin typeface="Times New Roman" panose="02020603050405020304" pitchFamily="18" charset="0"/>
                <a:cs typeface="Times New Roman" panose="02020603050405020304" pitchFamily="18" charset="0"/>
              </a:rPr>
              <a:t> </a:t>
            </a:r>
          </a:p>
          <a:p>
            <a:pPr lvl="3" algn="just"/>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97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65556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QLVB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trung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loại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giấy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tờ</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BQP</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Tránh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hỏng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hồ</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giấy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tờ</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Giao </a:t>
            </a:r>
            <a:r>
              <a:rPr lang="en-US" sz="2000" dirty="0" err="1">
                <a:solidFill>
                  <a:srgbClr val="333333"/>
                </a:solidFill>
                <a:latin typeface="Times New Roman" panose="02020603050405020304" pitchFamily="18" charset="0"/>
                <a:cs typeface="Times New Roman" panose="02020603050405020304" pitchFamily="18" charset="0"/>
              </a:rPr>
              <a:t>việc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theo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dõi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độ</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đầu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Tìm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kiếm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kê</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giấy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tờ</a:t>
            </a:r>
            <a:r>
              <a:rPr lang="en-US" sz="2000" dirty="0">
                <a:solidFill>
                  <a:srgbClr val="333333"/>
                </a:solidFill>
                <a:latin typeface="Times New Roman" panose="02020603050405020304" pitchFamily="18" charset="0"/>
                <a:cs typeface="Times New Roman" panose="02020603050405020304" pitchFamily="18" charset="0"/>
              </a:rPr>
              <a:t> 1 </a:t>
            </a:r>
            <a:r>
              <a:rPr lang="en-US" sz="2000" dirty="0" err="1">
                <a:solidFill>
                  <a:srgbClr val="333333"/>
                </a:solidFill>
                <a:latin typeface="Times New Roman" panose="02020603050405020304" pitchFamily="18" charset="0"/>
                <a:cs typeface="Times New Roman" panose="02020603050405020304" pitchFamily="18" charset="0"/>
              </a:rPr>
              <a:t>cách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nhanh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chóng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tiện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ích</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Quản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nội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bộ</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bộ</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quốc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phòng</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1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bản</a:t>
            </a:r>
            <a:r>
              <a:rPr lang="en-US" sz="2000" dirty="0">
                <a:solidFill>
                  <a:srgbClr val="333333"/>
                </a:solidFill>
                <a:latin typeface="Times New Roman" panose="02020603050405020304" pitchFamily="18" charset="0"/>
                <a:cs typeface="Times New Roman" panose="02020603050405020304" pitchFamily="18" charset="0"/>
              </a:rPr>
              <a:t> (CMT/CCCD, </a:t>
            </a:r>
            <a:r>
              <a:rPr lang="en-US" sz="2000" dirty="0" err="1">
                <a:solidFill>
                  <a:srgbClr val="333333"/>
                </a:solidFill>
                <a:latin typeface="Times New Roman" panose="02020603050405020304" pitchFamily="18" charset="0"/>
                <a:cs typeface="Times New Roman" panose="02020603050405020304" pitchFamily="18" charset="0"/>
              </a:rPr>
              <a:t>hộ</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chiếu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giấy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khai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sinh</a:t>
            </a:r>
            <a:r>
              <a:rPr lang="en-US" sz="2000" dirty="0">
                <a:solidFill>
                  <a:srgbClr val="333333"/>
                </a:solidFill>
                <a:latin typeface="Times New Roman" panose="02020603050405020304" pitchFamily="18" charset="0"/>
                <a:cs typeface="Times New Roman" panose="02020603050405020304" pitchFamily="18" charset="0"/>
              </a:rPr>
              <a:t>)</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Dung </a:t>
            </a:r>
            <a:r>
              <a:rPr lang="en-US" sz="2000" dirty="0" err="1">
                <a:solidFill>
                  <a:srgbClr val="333333"/>
                </a:solidFill>
                <a:latin typeface="Times New Roman" panose="02020603050405020304" pitchFamily="18" charset="0"/>
                <a:cs typeface="Times New Roman" panose="02020603050405020304" pitchFamily="18" charset="0"/>
              </a:rPr>
              <a:t>lượng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a:t>
            </a:r>
            <a:r>
              <a:rPr lang="en-US" sz="2000" dirty="0">
                <a:solidFill>
                  <a:srgbClr val="333333"/>
                </a:solidFill>
                <a:latin typeface="Times New Roman" panose="02020603050405020304" pitchFamily="18" charset="0"/>
                <a:cs typeface="Times New Roman" panose="02020603050405020304" pitchFamily="18" charset="0"/>
              </a:rPr>
              <a:t> 1GB</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3 </a:t>
            </a:r>
            <a:r>
              <a:rPr lang="en-US" sz="2000" dirty="0" err="1">
                <a:solidFill>
                  <a:srgbClr val="333333"/>
                </a:solidFill>
                <a:latin typeface="Times New Roman" panose="02020603050405020304" pitchFamily="18" charset="0"/>
                <a:cs typeface="Times New Roman" panose="02020603050405020304" pitchFamily="18" charset="0"/>
              </a:rPr>
              <a:t>tháng</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endParaRPr lang="en-US" sz="2000" dirty="0">
              <a:solidFill>
                <a:srgbClr val="333333"/>
              </a:solidFill>
              <a:latin typeface="Times New Roman" panose="02020603050405020304" pitchFamily="18" charset="0"/>
              <a:cs typeface="Times New Roman" panose="02020603050405020304" pitchFamily="18" charset="0"/>
            </a:endParaRPr>
          </a:p>
          <a:p>
            <a:pPr lvl="4" algn="just"/>
            <a:endParaRPr lang="en-US" sz="2000" dirty="0">
              <a:solidFill>
                <a:srgbClr val="333333"/>
              </a:solidFill>
              <a:latin typeface="Times New Roman" panose="02020603050405020304" pitchFamily="18" charset="0"/>
              <a:cs typeface="Times New Roman" panose="02020603050405020304" pitchFamily="18" charset="0"/>
            </a:endParaRP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Platform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kênh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hiểm</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a:t>
            </a:r>
          </a:p>
          <a:p>
            <a:pPr lvl="2"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40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2713</TotalTime>
  <Words>3734</Words>
  <Application>Microsoft Office PowerPoint</Application>
  <PresentationFormat>Widescreen</PresentationFormat>
  <Paragraphs>322</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#9Slide02 Noi dung dai</vt:lpstr>
      <vt:lpstr>#9Slide02 Tieu de dai</vt:lpstr>
      <vt:lpstr>#9Slide02 Tieu de rat dai 02</vt:lpstr>
      <vt:lpstr>Arial</vt:lpstr>
      <vt:lpstr>Calibri</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Văn Sỹ</cp:lastModifiedBy>
  <cp:revision>96</cp:revision>
  <dcterms:created xsi:type="dcterms:W3CDTF">2020-08-07T13:14:06Z</dcterms:created>
  <dcterms:modified xsi:type="dcterms:W3CDTF">2024-07-23T13:36:34Z</dcterms:modified>
  <cp:category>9Slide.vn</cp:category>
  <cp:contentStatus>9Slide</cp:contentStatus>
</cp:coreProperties>
</file>