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0" r:id="rId3"/>
    <p:sldId id="284" r:id="rId4"/>
    <p:sldId id="307" r:id="rId5"/>
    <p:sldId id="283" r:id="rId6"/>
    <p:sldId id="308" r:id="rId7"/>
    <p:sldId id="319" r:id="rId8"/>
    <p:sldId id="309" r:id="rId9"/>
    <p:sldId id="327" r:id="rId10"/>
    <p:sldId id="320" r:id="rId11"/>
    <p:sldId id="321" r:id="rId12"/>
    <p:sldId id="322" r:id="rId13"/>
    <p:sldId id="310" r:id="rId14"/>
    <p:sldId id="311" r:id="rId15"/>
    <p:sldId id="317" r:id="rId16"/>
    <p:sldId id="312" r:id="rId17"/>
    <p:sldId id="314" r:id="rId18"/>
    <p:sldId id="315" r:id="rId19"/>
    <p:sldId id="316" r:id="rId20"/>
    <p:sldId id="318" r:id="rId21"/>
    <p:sldId id="323" r:id="rId22"/>
    <p:sldId id="325" r:id="rId23"/>
    <p:sldId id="3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667" autoAdjust="0"/>
  </p:normalViewPr>
  <p:slideViewPr>
    <p:cSldViewPr showGuides="1">
      <p:cViewPr varScale="1">
        <p:scale>
          <a:sx n="76" d="100"/>
          <a:sy n="76" d="100"/>
        </p:scale>
        <p:origin x="946" y="-8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24-10-2024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B3AC1-31BD-4489-AD65-1880DF521EC4}" type="slidenum">
              <a:rPr lang="en-US" smtClean="0"/>
              <a:t>1</a:t>
            </a:fld>
            <a:endParaRPr lang="en-US"/>
          </a:p>
        </p:txBody>
      </p:sp>
    </p:spTree>
    <p:extLst>
      <p:ext uri="{BB962C8B-B14F-4D97-AF65-F5344CB8AC3E}">
        <p14:creationId xmlns:p14="http://schemas.microsoft.com/office/powerpoint/2010/main" val="262205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B3AC1-31BD-4489-AD65-1880DF521EC4}" type="slidenum">
              <a:rPr lang="en-US" smtClean="0"/>
              <a:t>2</a:t>
            </a:fld>
            <a:endParaRPr lang="en-US"/>
          </a:p>
        </p:txBody>
      </p:sp>
    </p:spTree>
    <p:extLst>
      <p:ext uri="{BB962C8B-B14F-4D97-AF65-F5344CB8AC3E}">
        <p14:creationId xmlns:p14="http://schemas.microsoft.com/office/powerpoint/2010/main" val="61655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24-10-2024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24-10-2024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24-10-2024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24-10-2024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24-10-2024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24-10-2024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24-10-2024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609600" y="2362200"/>
            <a:ext cx="8915400" cy="1107996"/>
          </a:xfrm>
          <a:prstGeom prst="rect">
            <a:avLst/>
          </a:prstGeom>
          <a:noFill/>
        </p:spPr>
        <p:txBody>
          <a:bodyPr wrap="square" lIns="0" tIns="0" rIns="0" bIns="0" rtlCol="0">
            <a:spAutoFit/>
          </a:bodyPr>
          <a:lstStyle/>
          <a:p>
            <a:pPr algn="l"/>
            <a:r>
              <a:rPr lang="en-US" sz="3600" dirty="0" err="1">
                <a:solidFill>
                  <a:srgbClr val="154A8D"/>
                </a:solidFill>
                <a:latin typeface="#9Slide02 Tieu de rat dai 02" panose="020B0606020202050201" pitchFamily="34" charset="0"/>
              </a:rPr>
              <a:t>Phân</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tích</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thiết</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kế</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hệ</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thống</a:t>
            </a:r>
            <a:r>
              <a:rPr lang="en-US" sz="3600" dirty="0">
                <a:solidFill>
                  <a:srgbClr val="154A8D"/>
                </a:solidFill>
                <a:latin typeface="#9Slide02 Tieu de rat dai 02" panose="020B0606020202050201" pitchFamily="34" charset="0"/>
              </a:rPr>
              <a:t> </a:t>
            </a:r>
          </a:p>
          <a:p>
            <a:pPr algn="l"/>
            <a:r>
              <a:rPr lang="en-US" sz="3600" dirty="0" err="1">
                <a:solidFill>
                  <a:srgbClr val="154A8D"/>
                </a:solidFill>
                <a:latin typeface="#9Slide02 Tieu de rat dai 02" panose="020B0606020202050201" pitchFamily="34" charset="0"/>
              </a:rPr>
              <a:t>và</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thiết</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kế</a:t>
            </a:r>
            <a:r>
              <a:rPr lang="en-US" sz="3600" dirty="0">
                <a:solidFill>
                  <a:srgbClr val="154A8D"/>
                </a:solidFill>
                <a:latin typeface="#9Slide02 Tieu de rat dai 02" panose="020B0606020202050201" pitchFamily="34" charset="0"/>
              </a:rPr>
              <a:t> CSDL </a:t>
            </a:r>
            <a:r>
              <a:rPr lang="en-US" sz="3600" dirty="0" err="1">
                <a:solidFill>
                  <a:srgbClr val="154A8D"/>
                </a:solidFill>
                <a:latin typeface="#9Slide02 Tieu de rat dai 02" panose="020B0606020202050201" pitchFamily="34" charset="0"/>
              </a:rPr>
              <a:t>chuyên</a:t>
            </a:r>
            <a:r>
              <a:rPr lang="en-US" sz="3600" dirty="0">
                <a:solidFill>
                  <a:srgbClr val="154A8D"/>
                </a:solidFill>
                <a:latin typeface="#9Slide02 Tieu de rat dai 02" panose="020B0606020202050201" pitchFamily="34" charset="0"/>
              </a:rPr>
              <a:t> </a:t>
            </a:r>
            <a:r>
              <a:rPr lang="en-US" sz="3600" dirty="0" err="1">
                <a:solidFill>
                  <a:srgbClr val="154A8D"/>
                </a:solidFill>
                <a:latin typeface="#9Slide02 Tieu de rat dai 02" panose="020B0606020202050201" pitchFamily="34" charset="0"/>
              </a:rPr>
              <a:t>sâu</a:t>
            </a:r>
            <a:endParaRPr lang="en-US" sz="3600" dirty="0">
              <a:solidFill>
                <a:srgbClr val="154A8D"/>
              </a:solidFill>
              <a:latin typeface="#9Slide02 Tieu de rat dai 02" panose="020B0606020202050201" pitchFamily="34" charset="0"/>
            </a:endParaRP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3500" y="1023049"/>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chữa</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Ecommerce – </a:t>
            </a:r>
            <a:r>
              <a:rPr lang="en-US" sz="2000" dirty="0" err="1">
                <a:solidFill>
                  <a:srgbClr val="333333"/>
                </a:solidFill>
                <a:latin typeface="Times New Roman" panose="02020603050405020304" pitchFamily="18" charset="0"/>
                <a:cs typeface="Times New Roman" panose="02020603050405020304" pitchFamily="18" charset="0"/>
              </a:rPr>
              <a:t>Cửa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Online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câu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hỏi</a:t>
            </a:r>
            <a:r>
              <a:rPr lang="en-US" sz="2000" dirty="0">
                <a:solidFill>
                  <a:srgbClr val="333333"/>
                </a:solidFill>
                <a:latin typeface="Times New Roman" panose="02020603050405020304" pitchFamily="18" charset="0"/>
                <a:cs typeface="Times New Roman" panose="02020603050405020304" pitchFamily="18" charset="0"/>
              </a:rPr>
              <a:t> ở slide </a:t>
            </a:r>
            <a:r>
              <a:rPr lang="en-US" sz="2000" dirty="0" err="1">
                <a:solidFill>
                  <a:srgbClr val="333333"/>
                </a:solidFill>
                <a:latin typeface="Times New Roman" panose="02020603050405020304" pitchFamily="18" charset="0"/>
                <a:cs typeface="Times New Roman" panose="02020603050405020304" pitchFamily="18" charset="0"/>
              </a:rPr>
              <a:t>trước</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doanh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từ</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truyền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sang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online)</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thoát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hỏng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phẩm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phẩm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dõi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tồn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ngày</a:t>
            </a:r>
            <a:r>
              <a:rPr lang="en-US" sz="2000" dirty="0">
                <a:solidFill>
                  <a:srgbClr val="333333"/>
                </a:solidFill>
                <a:latin typeface="Times New Roman" panose="02020603050405020304" pitchFamily="18" charset="0"/>
                <a:cs typeface="Times New Roman" panose="02020603050405020304" pitchFamily="18" charset="0"/>
              </a:rPr>
              <a:t>)</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Nâng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nghiệm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mua</a:t>
            </a:r>
            <a:r>
              <a:rPr lang="en-US" sz="2000" dirty="0">
                <a:solidFill>
                  <a:srgbClr val="333333"/>
                </a:solidFill>
                <a:latin typeface="Times New Roman" panose="02020603050405020304" pitchFamily="18" charset="0"/>
                <a:cs typeface="Times New Roman" panose="02020603050405020304" pitchFamily="18" charset="0"/>
              </a:rPr>
              <a:t> online, </a:t>
            </a:r>
            <a:r>
              <a:rPr lang="en-US" sz="2000" dirty="0" err="1">
                <a:solidFill>
                  <a:srgbClr val="333333"/>
                </a:solidFill>
                <a:latin typeface="Times New Roman" panose="02020603050405020304" pitchFamily="18" charset="0"/>
                <a:cs typeface="Times New Roman" panose="02020603050405020304" pitchFamily="18" charset="0"/>
              </a:rPr>
              <a:t>đọc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thử</a:t>
            </a:r>
            <a:r>
              <a:rPr lang="en-US" sz="2000" dirty="0">
                <a:solidFill>
                  <a:srgbClr val="333333"/>
                </a:solidFill>
                <a:latin typeface="Times New Roman" panose="02020603050405020304" pitchFamily="18" charset="0"/>
                <a:cs typeface="Times New Roman" panose="02020603050405020304" pitchFamily="18" charset="0"/>
              </a:rPr>
              <a:t> online </a:t>
            </a:r>
            <a:r>
              <a:rPr lang="en-US" sz="2000" dirty="0" err="1">
                <a:solidFill>
                  <a:srgbClr val="333333"/>
                </a:solidFill>
                <a:latin typeface="Times New Roman" panose="02020603050405020304" pitchFamily="18" charset="0"/>
                <a:cs typeface="Times New Roman" panose="02020603050405020304" pitchFamily="18" charset="0"/>
              </a:rPr>
              <a:t>mà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dữ</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khác</a:t>
            </a:r>
            <a:endParaRPr lang="en-US" sz="2000" dirty="0">
              <a:solidFill>
                <a:srgbClr val="333333"/>
              </a:solidFill>
              <a:latin typeface="Times New Roman" panose="02020603050405020304" pitchFamily="18" charset="0"/>
              <a:cs typeface="Times New Roman" panose="02020603050405020304" pitchFamily="18" charset="0"/>
            </a:endParaRPr>
          </a:p>
          <a:p>
            <a:pPr lvl="4" algn="just"/>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59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66800" y="2286000"/>
            <a:ext cx="10876678"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Ecommerce – </a:t>
            </a:r>
            <a:r>
              <a:rPr lang="en-US" sz="2000" dirty="0" err="1">
                <a:solidFill>
                  <a:srgbClr val="333333"/>
                </a:solidFill>
                <a:latin typeface="Times New Roman" panose="02020603050405020304" pitchFamily="18" charset="0"/>
                <a:cs typeface="Times New Roman" panose="02020603050405020304" pitchFamily="18" charset="0"/>
              </a:rPr>
              <a:t>Cửa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Online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B-C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lẻ</a:t>
            </a:r>
            <a:r>
              <a:rPr lang="en-US" sz="2000" dirty="0">
                <a:solidFill>
                  <a:srgbClr val="333333"/>
                </a:solidFill>
                <a:latin typeface="Times New Roman" panose="02020603050405020304" pitchFamily="18" charset="0"/>
                <a:cs typeface="Times New Roman" panose="02020603050405020304" pitchFamily="18" charset="0"/>
              </a:rPr>
              <a: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Có thể thanh toan online (tích hợp các hệ thống payment gateway)</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Tích hợp các hệ thống vận chuyển (GHN, Viettel post)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Tích hợp hệ thống Call center để hỗ trợ khách hàng trực tuyến</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Trang web bán sách thân thiện, dễ dùng và để ít lỗi nhất</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Tích hợp công cụ cho các nhà cung cấp cập nhật thông tin về sách</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Quản lý được hàng tồn kho và có cảnh báo khi lượng hàng còn dưới 10 sp</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server VPS </a:t>
            </a:r>
            <a:r>
              <a:rPr lang="en-US" sz="2000" dirty="0" err="1">
                <a:solidFill>
                  <a:srgbClr val="333333"/>
                </a:solidFill>
                <a:latin typeface="Times New Roman" panose="02020603050405020304" pitchFamily="18" charset="0"/>
                <a:cs typeface="Times New Roman" panose="02020603050405020304" pitchFamily="18" charset="0"/>
              </a:rPr>
              <a:t>hoặc</a:t>
            </a:r>
            <a:r>
              <a:rPr lang="en-US" sz="2000" dirty="0">
                <a:solidFill>
                  <a:srgbClr val="333333"/>
                </a:solidFill>
                <a:latin typeface="Times New Roman" panose="02020603050405020304" pitchFamily="18" charset="0"/>
                <a:cs typeface="Times New Roman" panose="02020603050405020304" pitchFamily="18" charset="0"/>
              </a:rPr>
              <a:t> Cloud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tầng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chủ</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6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66800" y="2286000"/>
            <a:ext cx="1087667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CRM</a:t>
            </a:r>
          </a:p>
          <a:p>
            <a:pPr lvl="4"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marketing</a:t>
            </a:r>
          </a:p>
          <a:p>
            <a:pPr lvl="4"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Lưu</a:t>
            </a:r>
            <a:r>
              <a:rPr lang="en-US" sz="2000" dirty="0">
                <a:solidFill>
                  <a:srgbClr val="333333"/>
                </a:solidFill>
                <a:latin typeface="Times New Roman" panose="02020603050405020304" pitchFamily="18" charset="0"/>
                <a:cs typeface="Times New Roman" panose="02020603050405020304" pitchFamily="18" charset="0"/>
              </a:rPr>
              <a:t> ý:</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thay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đổi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Linh </a:t>
            </a:r>
            <a:r>
              <a:rPr lang="en-US" sz="2000" dirty="0" err="1">
                <a:solidFill>
                  <a:srgbClr val="333333"/>
                </a:solidFill>
                <a:latin typeface="Times New Roman" panose="02020603050405020304" pitchFamily="18" charset="0"/>
                <a:cs typeface="Times New Roman" panose="02020603050405020304" pitchFamily="18" charset="0"/>
              </a:rPr>
              <a:t>hoạt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sẵn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điều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chỉnh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endParaRPr lang="en-US" sz="2000" dirty="0">
              <a:solidFill>
                <a:srgbClr val="333333"/>
              </a:solidFill>
              <a:latin typeface="Times New Roman" panose="02020603050405020304" pitchFamily="18" charset="0"/>
              <a:cs typeface="Times New Roman" panose="02020603050405020304" pitchFamily="18" charset="0"/>
            </a:endParaRPr>
          </a:p>
          <a:p>
            <a:pPr lvl="4"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49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Thu </a:t>
            </a:r>
            <a:r>
              <a:rPr lang="en-US" sz="2000" b="1" dirty="0" err="1">
                <a:latin typeface="Times New Roman" panose="02020603050405020304" pitchFamily="18" charset="0"/>
                <a:cs typeface="Times New Roman" panose="02020603050405020304" pitchFamily="18" charset="0"/>
              </a:rPr>
              <a:t>thập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tiếp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đối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Biểu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mẫu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giấy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tờ</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đơn</a:t>
            </a:r>
            <a:r>
              <a:rPr lang="en-US" sz="2000" dirty="0">
                <a:solidFill>
                  <a:srgbClr val="333333"/>
                </a:solidFill>
                <a:latin typeface="Times New Roman" panose="02020603050405020304" pitchFamily="18" charset="0"/>
                <a:cs typeface="Times New Roman" panose="02020603050405020304" pitchFamily="18" charset="0"/>
              </a:rPr>
              <a:t>… ) </a:t>
            </a:r>
            <a:r>
              <a:rPr lang="en-US" sz="2000" dirty="0" err="1">
                <a:solidFill>
                  <a:srgbClr val="333333"/>
                </a:solidFill>
                <a:latin typeface="Times New Roman" panose="02020603050405020304" pitchFamily="18" charset="0"/>
                <a:cs typeface="Times New Roman" panose="02020603050405020304" pitchFamily="18" charset="0"/>
              </a:rPr>
              <a:t>từ</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tế</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sẵn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thị</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trường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bảng</a:t>
            </a:r>
            <a:r>
              <a:rPr lang="en-US" sz="2000" dirty="0">
                <a:solidFill>
                  <a:srgbClr val="333333"/>
                </a:solidFill>
                <a:latin typeface="Times New Roman" panose="02020603050405020304" pitchFamily="18" charset="0"/>
                <a:cs typeface="Times New Roman" panose="02020603050405020304" pitchFamily="18" charset="0"/>
              </a:rPr>
              <a:t> so </a:t>
            </a:r>
            <a:r>
              <a:rPr lang="en-US" sz="2000" dirty="0" err="1">
                <a:solidFill>
                  <a:srgbClr val="333333"/>
                </a:solidFill>
                <a:latin typeface="Times New Roman" panose="02020603050405020304" pitchFamily="18" charset="0"/>
                <a:cs typeface="Times New Roman" panose="02020603050405020304" pitchFamily="18" charset="0"/>
              </a:rPr>
              <a:t>sánh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bảng</a:t>
            </a:r>
            <a:r>
              <a:rPr lang="en-US" sz="2000" dirty="0">
                <a:solidFill>
                  <a:srgbClr val="333333"/>
                </a:solidFill>
                <a:latin typeface="Times New Roman" panose="02020603050405020304" pitchFamily="18" charset="0"/>
                <a:cs typeface="Times New Roman" panose="02020603050405020304" pitchFamily="18" charset="0"/>
              </a:rPr>
              <a:t> so </a:t>
            </a:r>
            <a:r>
              <a:rPr lang="en-US" sz="2000" dirty="0" err="1">
                <a:solidFill>
                  <a:srgbClr val="333333"/>
                </a:solidFill>
                <a:latin typeface="Times New Roman" panose="02020603050405020304" pitchFamily="18" charset="0"/>
                <a:cs typeface="Times New Roman" panose="02020603050405020304" pitchFamily="18" charset="0"/>
              </a:rPr>
              <a:t>sánh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42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219200" y="2318144"/>
            <a:ext cx="10896600"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đối tượng</a:t>
            </a:r>
            <a:r>
              <a:rPr lang="en-US" sz="2000" dirty="0">
                <a:solidFill>
                  <a:srgbClr val="333333"/>
                </a:solidFill>
                <a:latin typeface="Times New Roman" panose="02020603050405020304" pitchFamily="18" charset="0"/>
                <a:cs typeface="Times New Roman" panose="02020603050405020304" pitchFamily="18" charset="0"/>
              </a:rPr>
              <a:t> (Actor)</a:t>
            </a:r>
            <a:r>
              <a:rPr lang="vi-VN" sz="2000" dirty="0">
                <a:solidFill>
                  <a:srgbClr val="333333"/>
                </a:solidFill>
                <a:latin typeface="Times New Roman" panose="02020603050405020304" pitchFamily="18" charset="0"/>
                <a:cs typeface="Times New Roman" panose="02020603050405020304" pitchFamily="18" charset="0"/>
              </a:rPr>
              <a:t> tương tác với hệ thống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người</a:t>
            </a:r>
            <a:r>
              <a:rPr lang="en-US" sz="2000" dirty="0">
                <a:solidFill>
                  <a:srgbClr val="333333"/>
                </a:solidFill>
                <a:latin typeface="Times New Roman" panose="02020603050405020304" pitchFamily="18" charset="0"/>
                <a:cs typeface="Times New Roman" panose="02020603050405020304" pitchFamily="18" charset="0"/>
              </a:rPr>
              <a:t> dung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tế</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tham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này</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use cases:</a:t>
            </a:r>
            <a:r>
              <a:rPr lang="vi-VN" sz="2000" dirty="0">
                <a:solidFill>
                  <a:srgbClr val="333333"/>
                </a:solidFill>
                <a:latin typeface="Times New Roman" panose="02020603050405020304" pitchFamily="18" charset="0"/>
                <a:cs typeface="Times New Roman" panose="02020603050405020304" pitchFamily="18" charset="0"/>
              </a:rPr>
              <a:t> Xác định các hành vi, chức năng mà hệ thống phải thực hiện từ góc độ người dùng.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Mô tả chi tiết các use case: Mô tả từng use case bao gồm các bước thực hiện, điều kiện trước và sau, và các biến thể có thể xảy ra.</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Sơ đồ luồng công việc (Workflow Diagrams)</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User Stories –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lại</a:t>
            </a:r>
            <a:r>
              <a:rPr lang="en-US" sz="2000" dirty="0">
                <a:solidFill>
                  <a:srgbClr val="333333"/>
                </a:solidFill>
                <a:latin typeface="Times New Roman" panose="02020603050405020304" pitchFamily="18" charset="0"/>
                <a:cs typeface="Times New Roman" panose="02020603050405020304" pitchFamily="18" charset="0"/>
              </a:rPr>
              <a:t> chi </a:t>
            </a:r>
            <a:r>
              <a:rPr lang="en-US" sz="2000" dirty="0" err="1">
                <a:solidFill>
                  <a:srgbClr val="333333"/>
                </a:solidFill>
                <a:latin typeface="Times New Roman" panose="02020603050405020304" pitchFamily="18" charset="0"/>
                <a:cs typeface="Times New Roman" panose="02020603050405020304" pitchFamily="18" charset="0"/>
              </a:rPr>
              <a:t>tiết</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Coder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hướng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dẫn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viết</a:t>
            </a:r>
            <a:r>
              <a:rPr lang="en-US" sz="2000" dirty="0">
                <a:solidFill>
                  <a:srgbClr val="333333"/>
                </a:solidFill>
                <a:latin typeface="Times New Roman" panose="02020603050405020304" pitchFamily="18" charset="0"/>
                <a:cs typeface="Times New Roman" panose="02020603050405020304" pitchFamily="18" charset="0"/>
              </a:rPr>
              <a:t> User Stories </a:t>
            </a:r>
            <a:r>
              <a:rPr lang="en-US" sz="2000" dirty="0" err="1">
                <a:solidFill>
                  <a:srgbClr val="333333"/>
                </a:solidFill>
                <a:latin typeface="Times New Roman" panose="02020603050405020304" pitchFamily="18" charset="0"/>
                <a:cs typeface="Times New Roman" panose="02020603050405020304" pitchFamily="18" charset="0"/>
              </a:rPr>
              <a:t>kèm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theo</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phi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Yêu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cầu</a:t>
            </a:r>
            <a:r>
              <a:rPr lang="en-US" sz="2000" dirty="0">
                <a:solidFill>
                  <a:srgbClr val="333333"/>
                </a:solidFill>
                <a:latin typeface="Times New Roman" panose="02020603050405020304" pitchFamily="18" charset="0"/>
                <a:cs typeface="Times New Roman" panose="02020603050405020304" pitchFamily="18" charset="0"/>
              </a:rPr>
              <a:t> phi </a:t>
            </a:r>
            <a:r>
              <a:rPr lang="en-US" sz="2000" dirty="0" err="1">
                <a:solidFill>
                  <a:srgbClr val="333333"/>
                </a:solidFill>
                <a:latin typeface="Times New Roman" panose="02020603050405020304" pitchFamily="18" charset="0"/>
                <a:cs typeface="Times New Roman" panose="02020603050405020304" pitchFamily="18" charset="0"/>
              </a:rPr>
              <a:t>chức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88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2.1  </a:t>
            </a:r>
            <a:r>
              <a:rPr lang="en-US" sz="2000" b="1" dirty="0" err="1">
                <a:latin typeface="Times New Roman" panose="02020603050405020304" pitchFamily="18" charset="0"/>
                <a:cs typeface="Times New Roman" panose="02020603050405020304" pitchFamily="18" charset="0"/>
              </a:rPr>
              <a:t>Yêu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chức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năng</a:t>
            </a:r>
            <a:endParaRPr lang="en-US" sz="20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err="1"/>
              <a:t>Mô</a:t>
            </a:r>
            <a:r>
              <a:rPr lang="en-US" sz="2000" dirty="0"/>
              <a:t> </a:t>
            </a:r>
            <a:r>
              <a:rPr lang="en-US" sz="2000" dirty="0" err="1"/>
              <a:t>tả</a:t>
            </a:r>
            <a:r>
              <a:rPr lang="en-US" sz="2000" dirty="0"/>
              <a:t> </a:t>
            </a:r>
            <a:r>
              <a:rPr lang="en-US" sz="2000" dirty="0" err="1"/>
              <a:t>các</a:t>
            </a:r>
            <a:r>
              <a:rPr lang="en-US" sz="2000" dirty="0"/>
              <a:t> </a:t>
            </a:r>
            <a:r>
              <a:rPr lang="en-US" sz="2000" dirty="0" err="1"/>
              <a:t>chức</a:t>
            </a:r>
            <a:r>
              <a:rPr lang="en-US" sz="2000" dirty="0"/>
              <a:t> </a:t>
            </a:r>
            <a:r>
              <a:rPr lang="en-US" sz="2000" dirty="0" err="1"/>
              <a:t>năng</a:t>
            </a:r>
            <a:r>
              <a:rPr lang="en-US" sz="2000" dirty="0"/>
              <a:t>, </a:t>
            </a:r>
            <a:r>
              <a:rPr lang="en-US" sz="2000" dirty="0" err="1"/>
              <a:t>hành</a:t>
            </a:r>
            <a:r>
              <a:rPr lang="en-US" sz="2000" dirty="0"/>
              <a:t> vi </a:t>
            </a:r>
            <a:r>
              <a:rPr lang="en-US" sz="2000" dirty="0" err="1"/>
              <a:t>mà</a:t>
            </a:r>
            <a:r>
              <a:rPr lang="en-US" sz="2000" dirty="0"/>
              <a:t> </a:t>
            </a:r>
            <a:r>
              <a:rPr lang="en-US" sz="2000" dirty="0" err="1"/>
              <a:t>hệ</a:t>
            </a:r>
            <a:r>
              <a:rPr lang="en-US" sz="2000" dirty="0"/>
              <a:t> </a:t>
            </a:r>
            <a:r>
              <a:rPr lang="en-US" sz="2000" dirty="0" err="1"/>
              <a:t>thống</a:t>
            </a:r>
            <a:r>
              <a:rPr lang="en-US" sz="2000" dirty="0"/>
              <a:t> </a:t>
            </a:r>
            <a:r>
              <a:rPr lang="en-US" sz="2000" dirty="0" err="1"/>
              <a:t>phải</a:t>
            </a:r>
            <a:r>
              <a:rPr lang="en-US" sz="2000" dirty="0"/>
              <a:t> </a:t>
            </a:r>
            <a:r>
              <a:rPr lang="en-US" sz="2000" dirty="0" err="1"/>
              <a:t>thực</a:t>
            </a:r>
            <a:r>
              <a:rPr lang="en-US" sz="2000" dirty="0"/>
              <a:t> </a:t>
            </a:r>
            <a:r>
              <a:rPr lang="en-US" sz="2000" dirty="0" err="1"/>
              <a:t>hiện</a:t>
            </a:r>
            <a:endParaRPr lang="en-US" sz="2000" dirty="0"/>
          </a:p>
          <a:p>
            <a:pPr marL="800100" lvl="1"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39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2.2 </a:t>
            </a:r>
            <a:r>
              <a:rPr lang="en-US" sz="2000" b="1" dirty="0" err="1">
                <a:solidFill>
                  <a:srgbClr val="333333"/>
                </a:solidFill>
                <a:latin typeface="Times New Roman" panose="02020603050405020304" pitchFamily="18" charset="0"/>
                <a:cs typeface="Times New Roman" panose="02020603050405020304" pitchFamily="18" charset="0"/>
              </a:rPr>
              <a:t>Yêu</a:t>
            </a:r>
            <a:r>
              <a:rPr lang="en-US" sz="2000" b="1" dirty="0">
                <a:solidFill>
                  <a:srgbClr val="333333"/>
                </a:solidFill>
                <a:latin typeface="Times New Roman" panose="02020603050405020304" pitchFamily="18" charset="0"/>
                <a:cs typeface="Times New Roman" panose="02020603050405020304" pitchFamily="18" charset="0"/>
              </a:rPr>
              <a:t> </a:t>
            </a:r>
            <a:r>
              <a:rPr lang="en-US" sz="2000" b="1" dirty="0" err="1">
                <a:solidFill>
                  <a:srgbClr val="333333"/>
                </a:solidFill>
                <a:latin typeface="Times New Roman" panose="02020603050405020304" pitchFamily="18" charset="0"/>
                <a:cs typeface="Times New Roman" panose="02020603050405020304" pitchFamily="18" charset="0"/>
              </a:rPr>
              <a:t>cầu</a:t>
            </a:r>
            <a:r>
              <a:rPr lang="en-US" sz="2000" b="1" dirty="0">
                <a:solidFill>
                  <a:srgbClr val="333333"/>
                </a:solidFill>
                <a:latin typeface="Times New Roman" panose="02020603050405020304" pitchFamily="18" charset="0"/>
                <a:cs typeface="Times New Roman" panose="02020603050405020304" pitchFamily="18" charset="0"/>
              </a:rPr>
              <a:t> phi </a:t>
            </a:r>
            <a:r>
              <a:rPr lang="en-US" sz="2000" b="1" dirty="0" err="1">
                <a:solidFill>
                  <a:srgbClr val="333333"/>
                </a:solidFill>
                <a:latin typeface="Times New Roman" panose="02020603050405020304" pitchFamily="18" charset="0"/>
                <a:cs typeface="Times New Roman" panose="02020603050405020304" pitchFamily="18" charset="0"/>
              </a:rPr>
              <a:t>chức</a:t>
            </a:r>
            <a:r>
              <a:rPr lang="en-US" sz="2000" b="1" dirty="0">
                <a:solidFill>
                  <a:srgbClr val="333333"/>
                </a:solidFill>
                <a:latin typeface="Times New Roman" panose="02020603050405020304" pitchFamily="18" charset="0"/>
                <a:cs typeface="Times New Roman" panose="02020603050405020304" pitchFamily="18" charset="0"/>
              </a:rPr>
              <a:t> </a:t>
            </a:r>
            <a:r>
              <a:rPr lang="en-US" sz="2000" b="1" dirty="0" err="1">
                <a:solidFill>
                  <a:srgbClr val="333333"/>
                </a:solidFill>
                <a:latin typeface="Times New Roman" panose="02020603050405020304" pitchFamily="18" charset="0"/>
                <a:cs typeface="Times New Roman" panose="02020603050405020304" pitchFamily="18" charset="0"/>
              </a:rPr>
              <a:t>năng</a:t>
            </a:r>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suất</a:t>
            </a:r>
            <a:r>
              <a:rPr lang="en-US" sz="2000" dirty="0">
                <a:solidFill>
                  <a:srgbClr val="333333"/>
                </a:solidFill>
                <a:latin typeface="Times New Roman" panose="02020603050405020304" pitchFamily="18" charset="0"/>
                <a:cs typeface="Times New Roman" panose="02020603050405020304" pitchFamily="18" charset="0"/>
              </a:rPr>
              <a:t> (Performance)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Thời gian phản hồi (Response Time): Thời gian hệ thống phản hồi lại yêu cầu từ người dùng hoặc các hệ thống khác.</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Thông lượng (Throughput): Số lượng công việc hệ thống có thể xử lý trong một đơn vị thời gian (ví dụ: số lượng giao dịch mỗi giây)</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(Processing Time): </a:t>
            </a:r>
            <a:r>
              <a:rPr lang="en-US" sz="2000" dirty="0" err="1">
                <a:solidFill>
                  <a:srgbClr val="333333"/>
                </a:solidFill>
                <a:latin typeface="Times New Roman" panose="02020603050405020304" pitchFamily="18" charset="0"/>
                <a:cs typeface="Times New Roman" panose="02020603050405020304" pitchFamily="18" charset="0"/>
              </a:rPr>
              <a:t>Thời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hoàn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mở</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rộng</a:t>
            </a:r>
            <a:r>
              <a:rPr lang="en-US" sz="2000" dirty="0">
                <a:solidFill>
                  <a:srgbClr val="333333"/>
                </a:solidFill>
                <a:latin typeface="Times New Roman" panose="02020603050405020304" pitchFamily="18" charset="0"/>
                <a:cs typeface="Times New Roman" panose="02020603050405020304" pitchFamily="18" charset="0"/>
              </a:rPr>
              <a:t> (Scalability)</a:t>
            </a:r>
          </a:p>
          <a:p>
            <a:pPr lvl="2" algn="just">
              <a:buFont typeface="Arial" panose="020B0604020202020204" pitchFamily="34" charset="0"/>
              <a:buChar char="•"/>
            </a:pPr>
            <a:r>
              <a:rPr lang="vi-VN" sz="2000" dirty="0">
                <a:solidFill>
                  <a:srgbClr val="333333"/>
                </a:solidFill>
                <a:latin typeface="Times New Roman" panose="02020603050405020304" pitchFamily="18" charset="0"/>
                <a:cs typeface="Times New Roman" panose="02020603050405020304" pitchFamily="18" charset="0"/>
              </a:rPr>
              <a:t> Mở rộng ngang (Horizontal Scalability): Khả năng tăng số lượng máy chủ để tăng cường hiệu suất.</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Mở</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rộng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dọc</a:t>
            </a:r>
            <a:r>
              <a:rPr lang="en-US" sz="2000" dirty="0">
                <a:solidFill>
                  <a:srgbClr val="333333"/>
                </a:solidFill>
                <a:latin typeface="Times New Roman" panose="02020603050405020304" pitchFamily="18" charset="0"/>
                <a:cs typeface="Times New Roman" panose="02020603050405020304" pitchFamily="18" charset="0"/>
              </a:rPr>
              <a:t> (Vertical Scalability): </a:t>
            </a:r>
            <a:r>
              <a:rPr lang="en-US" sz="2000" dirty="0" err="1">
                <a:solidFill>
                  <a:srgbClr val="333333"/>
                </a:solidFill>
                <a:latin typeface="Times New Roman" panose="02020603050405020304" pitchFamily="18" charset="0"/>
                <a:cs typeface="Times New Roman" panose="02020603050405020304" pitchFamily="18" charset="0"/>
              </a:rPr>
              <a:t>Khả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nâng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cấp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nguyên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chủ</a:t>
            </a:r>
            <a:r>
              <a:rPr lang="en-US" sz="2000" dirty="0">
                <a:solidFill>
                  <a:srgbClr val="333333"/>
                </a:solidFill>
                <a:latin typeface="Times New Roman" panose="02020603050405020304" pitchFamily="18" charset="0"/>
                <a:cs typeface="Times New Roman" panose="02020603050405020304" pitchFamily="18" charset="0"/>
              </a:rPr>
              <a:t> (RAM, CPU)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tăng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suất</a:t>
            </a:r>
            <a:r>
              <a:rPr lang="en-US" sz="2000" dirty="0">
                <a:solidFill>
                  <a:srgbClr val="333333"/>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90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solidFill>
                  <a:srgbClr val="333333"/>
                </a:solidFill>
                <a:latin typeface="Times New Roman" panose="02020603050405020304" pitchFamily="18" charset="0"/>
                <a:cs typeface="Times New Roman" panose="02020603050405020304" pitchFamily="18" charset="0"/>
              </a:rPr>
              <a:t>Yêu</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cầu</a:t>
            </a:r>
            <a:r>
              <a:rPr lang="en-US" b="1" dirty="0">
                <a:solidFill>
                  <a:srgbClr val="333333"/>
                </a:solidFill>
                <a:latin typeface="Times New Roman" panose="02020603050405020304" pitchFamily="18" charset="0"/>
                <a:cs typeface="Times New Roman" panose="02020603050405020304" pitchFamily="18" charset="0"/>
              </a:rPr>
              <a:t> phi </a:t>
            </a:r>
            <a:r>
              <a:rPr lang="en-US" b="1" dirty="0" err="1">
                <a:solidFill>
                  <a:srgbClr val="333333"/>
                </a:solidFill>
                <a:latin typeface="Times New Roman" panose="02020603050405020304" pitchFamily="18" charset="0"/>
                <a:cs typeface="Times New Roman" panose="02020603050405020304" pitchFamily="18" charset="0"/>
              </a:rPr>
              <a:t>chức</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Tính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sẵn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sàng</a:t>
            </a:r>
            <a:r>
              <a:rPr lang="en-US" dirty="0">
                <a:solidFill>
                  <a:srgbClr val="333333"/>
                </a:solidFill>
                <a:latin typeface="Times New Roman" panose="02020603050405020304" pitchFamily="18" charset="0"/>
                <a:cs typeface="Times New Roman" panose="02020603050405020304" pitchFamily="18" charset="0"/>
              </a:rPr>
              <a:t> (Availability)</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Thời gian hoạt động (Uptime): Tỷ lệ thời gian hệ thống hoạt động đúng và sẵn sàng phục vụ người dùng.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Thời gian ngừng hoạt động (Downtime): Tỷ lệ thời gian hệ thống không hoạt động hoặc không sẵn sàng phục vụ</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Thời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xử</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lý</a:t>
            </a:r>
            <a:r>
              <a:rPr lang="en-US" dirty="0">
                <a:solidFill>
                  <a:srgbClr val="333333"/>
                </a:solidFill>
                <a:latin typeface="Times New Roman" panose="02020603050405020304" pitchFamily="18" charset="0"/>
                <a:cs typeface="Times New Roman" panose="02020603050405020304" pitchFamily="18" charset="0"/>
              </a:rPr>
              <a:t> (Processing Time): </a:t>
            </a:r>
            <a:r>
              <a:rPr lang="en-US" dirty="0" err="1">
                <a:solidFill>
                  <a:srgbClr val="333333"/>
                </a:solidFill>
                <a:latin typeface="Times New Roman" panose="02020603050405020304" pitchFamily="18" charset="0"/>
                <a:cs typeface="Times New Roman" panose="02020603050405020304" pitchFamily="18" charset="0"/>
              </a:rPr>
              <a:t>Thời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cần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để</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hoàn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thành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một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tác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thể</a:t>
            </a:r>
            <a:r>
              <a:rPr lang="en-US"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mật</a:t>
            </a:r>
            <a:r>
              <a:rPr lang="en-US" dirty="0">
                <a:solidFill>
                  <a:srgbClr val="333333"/>
                </a:solidFill>
                <a:latin typeface="Times New Roman" panose="02020603050405020304" pitchFamily="18" charset="0"/>
                <a:cs typeface="Times New Roman" panose="02020603050405020304" pitchFamily="18" charset="0"/>
              </a:rPr>
              <a:t> (Security)</a:t>
            </a:r>
          </a:p>
          <a:p>
            <a:pPr lvl="2" algn="just">
              <a:buFont typeface="Arial" panose="020B0604020202020204" pitchFamily="34" charset="0"/>
              <a:buChar char="•"/>
            </a:pPr>
            <a:r>
              <a:rPr lang="vi-VN" dirty="0">
                <a:solidFill>
                  <a:srgbClr val="333333"/>
                </a:solidFill>
                <a:latin typeface="Times New Roman" panose="02020603050405020304" pitchFamily="18" charset="0"/>
                <a:cs typeface="Times New Roman" panose="02020603050405020304" pitchFamily="18" charset="0"/>
              </a:rPr>
              <a:t> Xác thực (Authentication): Đảm bảo rằng người dùng hoặc hệ thống truy cập phải được xác thực đúng.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Phân quyền (Authorization): Đảm bảo rằng người dùng chỉ truy cập và thực hiện các hành động mà họ được phép</a:t>
            </a:r>
            <a:r>
              <a:rPr lang="en-US" dirty="0">
                <a:solidFill>
                  <a:srgbClr val="333333"/>
                </a:solidFill>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Mã hóa (Encryption): Bảo vệ dữ liệu bằng cách mã hóa thông tin truyền tải và lưu trữ.</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Audit Trails: Lưu lại các log hoạt động để theo dõi và kiểm tra các hành động đã thực hiện</a:t>
            </a: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0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solidFill>
                  <a:srgbClr val="333333"/>
                </a:solidFill>
                <a:latin typeface="Times New Roman" panose="02020603050405020304" pitchFamily="18" charset="0"/>
                <a:cs typeface="Times New Roman" panose="02020603050405020304" pitchFamily="18" charset="0"/>
              </a:rPr>
              <a:t>Yêu</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cầu</a:t>
            </a:r>
            <a:r>
              <a:rPr lang="en-US" b="1" dirty="0">
                <a:solidFill>
                  <a:srgbClr val="333333"/>
                </a:solidFill>
                <a:latin typeface="Times New Roman" panose="02020603050405020304" pitchFamily="18" charset="0"/>
                <a:cs typeface="Times New Roman" panose="02020603050405020304" pitchFamily="18" charset="0"/>
              </a:rPr>
              <a:t> phi </a:t>
            </a:r>
            <a:r>
              <a:rPr lang="en-US" b="1" dirty="0" err="1">
                <a:solidFill>
                  <a:srgbClr val="333333"/>
                </a:solidFill>
                <a:latin typeface="Times New Roman" panose="02020603050405020304" pitchFamily="18" charset="0"/>
                <a:cs typeface="Times New Roman" panose="02020603050405020304" pitchFamily="18" charset="0"/>
              </a:rPr>
              <a:t>chức</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Tính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toàn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vẹn</a:t>
            </a:r>
            <a:r>
              <a:rPr lang="en-US" dirty="0">
                <a:solidFill>
                  <a:srgbClr val="333333"/>
                </a:solidFill>
                <a:latin typeface="Times New Roman" panose="02020603050405020304" pitchFamily="18" charset="0"/>
                <a:cs typeface="Times New Roman" panose="02020603050405020304" pitchFamily="18" charset="0"/>
              </a:rPr>
              <a:t> (Integrity)</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Dữ liệu chính xác (Data Accuracy): Đảm bảo rằng dữ liệu được lưu trữ và truyền tải một cách chính xác và không bị thay đổi ngoài ý muốn.</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Dữ liệu nhất quán (Data Consistency): Đảm bảo rằng dữ liệu luôn nhất quán trong toàn hệ thống</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Khả</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trì</a:t>
            </a:r>
            <a:r>
              <a:rPr lang="en-US" dirty="0">
                <a:solidFill>
                  <a:srgbClr val="333333"/>
                </a:solidFill>
                <a:latin typeface="Times New Roman" panose="02020603050405020304" pitchFamily="18" charset="0"/>
                <a:cs typeface="Times New Roman" panose="02020603050405020304" pitchFamily="18" charset="0"/>
              </a:rPr>
              <a:t> (Maintainability)</a:t>
            </a: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95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2.2 </a:t>
            </a:r>
            <a:r>
              <a:rPr lang="en-US" b="1" dirty="0" err="1">
                <a:solidFill>
                  <a:srgbClr val="333333"/>
                </a:solidFill>
                <a:latin typeface="Times New Roman" panose="02020603050405020304" pitchFamily="18" charset="0"/>
                <a:cs typeface="Times New Roman" panose="02020603050405020304" pitchFamily="18" charset="0"/>
              </a:rPr>
              <a:t>Yêu</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cầu</a:t>
            </a:r>
            <a:r>
              <a:rPr lang="en-US" b="1" dirty="0">
                <a:solidFill>
                  <a:srgbClr val="333333"/>
                </a:solidFill>
                <a:latin typeface="Times New Roman" panose="02020603050405020304" pitchFamily="18" charset="0"/>
                <a:cs typeface="Times New Roman" panose="02020603050405020304" pitchFamily="18" charset="0"/>
              </a:rPr>
              <a:t> phi </a:t>
            </a:r>
            <a:r>
              <a:rPr lang="en-US" b="1" dirty="0" err="1">
                <a:solidFill>
                  <a:srgbClr val="333333"/>
                </a:solidFill>
                <a:latin typeface="Times New Roman" panose="02020603050405020304" pitchFamily="18" charset="0"/>
                <a:cs typeface="Times New Roman" panose="02020603050405020304" pitchFamily="18" charset="0"/>
              </a:rPr>
              <a:t>chức</a:t>
            </a:r>
            <a:r>
              <a:rPr lang="en-US" b="1" dirty="0">
                <a:solidFill>
                  <a:srgbClr val="333333"/>
                </a:solidFill>
                <a:latin typeface="Times New Roman" panose="02020603050405020304" pitchFamily="18" charset="0"/>
                <a:cs typeface="Times New Roman" panose="02020603050405020304" pitchFamily="18" charset="0"/>
              </a:rPr>
              <a:t> </a:t>
            </a:r>
            <a:r>
              <a:rPr lang="en-US" b="1" dirty="0" err="1">
                <a:solidFill>
                  <a:srgbClr val="333333"/>
                </a:solidFill>
                <a:latin typeface="Times New Roman" panose="02020603050405020304" pitchFamily="18" charset="0"/>
                <a:cs typeface="Times New Roman" panose="02020603050405020304" pitchFamily="18" charset="0"/>
              </a:rPr>
              <a:t>năng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Ví</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về</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yêu</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cầu</a:t>
            </a:r>
            <a:r>
              <a:rPr lang="en-US" dirty="0">
                <a:solidFill>
                  <a:srgbClr val="333333"/>
                </a:solidFill>
                <a:latin typeface="Times New Roman" panose="02020603050405020304" pitchFamily="18" charset="0"/>
                <a:cs typeface="Times New Roman" panose="02020603050405020304" pitchFamily="18" charset="0"/>
              </a:rPr>
              <a:t> phi </a:t>
            </a:r>
            <a:r>
              <a:rPr lang="en-US" dirty="0" err="1">
                <a:solidFill>
                  <a:srgbClr val="333333"/>
                </a:solidFill>
                <a:latin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Hiệu</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suất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phải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có</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khả</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xử</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lý</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ít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nhất</a:t>
            </a:r>
            <a:r>
              <a:rPr lang="en-US" dirty="0">
                <a:solidFill>
                  <a:srgbClr val="333333"/>
                </a:solidFill>
                <a:latin typeface="Times New Roman" panose="02020603050405020304" pitchFamily="18" charset="0"/>
                <a:cs typeface="Times New Roman" panose="02020603050405020304" pitchFamily="18" charset="0"/>
              </a:rPr>
              <a:t> 1000 </a:t>
            </a:r>
            <a:r>
              <a:rPr lang="en-US" dirty="0" err="1">
                <a:solidFill>
                  <a:srgbClr val="333333"/>
                </a:solidFill>
                <a:latin typeface="Times New Roman" panose="02020603050405020304" pitchFamily="18" charset="0"/>
                <a:cs typeface="Times New Roman" panose="02020603050405020304" pitchFamily="18" charset="0"/>
              </a:rPr>
              <a:t>giao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dịch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mỗi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giây</a:t>
            </a:r>
            <a:r>
              <a:rPr lang="en-US" dirty="0">
                <a:solidFill>
                  <a:srgbClr val="333333"/>
                </a:solidFill>
                <a:latin typeface="Times New Roman" panose="02020603050405020304" pitchFamily="18" charset="0"/>
                <a:cs typeface="Times New Roman" panose="02020603050405020304" pitchFamily="18" charset="0"/>
              </a:rPr>
              <a:t>.</a:t>
            </a: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Tính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sẵn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sàng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phải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đảm</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99.9% </a:t>
            </a:r>
            <a:r>
              <a:rPr lang="en-US" dirty="0" err="1">
                <a:solidFill>
                  <a:srgbClr val="333333"/>
                </a:solidFill>
                <a:latin typeface="Times New Roman" panose="02020603050405020304" pitchFamily="18" charset="0"/>
                <a:cs typeface="Times New Roman" panose="02020603050405020304" pitchFamily="18" charset="0"/>
              </a:rPr>
              <a:t>thời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hoạt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động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hàng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năm</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Bảo mật: Mọi dữ liệu người dùng phải được mã hóa trước khi lưu trữ.</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Khả</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trì</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thống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phải</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dễ</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dàng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cập</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nhật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và</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bảo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trì</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mà</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không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gây</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gián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đoạn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dịch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vụ</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quá</a:t>
            </a:r>
            <a:r>
              <a:rPr lang="en-US" dirty="0">
                <a:solidFill>
                  <a:srgbClr val="333333"/>
                </a:solidFill>
                <a:latin typeface="Times New Roman" panose="02020603050405020304" pitchFamily="18" charset="0"/>
                <a:cs typeface="Times New Roman" panose="02020603050405020304" pitchFamily="18" charset="0"/>
              </a:rPr>
              <a:t> 5 </a:t>
            </a:r>
            <a:r>
              <a:rPr lang="en-US" dirty="0" err="1">
                <a:solidFill>
                  <a:srgbClr val="333333"/>
                </a:solidFill>
                <a:latin typeface="Times New Roman" panose="02020603050405020304" pitchFamily="18" charset="0"/>
                <a:cs typeface="Times New Roman" panose="02020603050405020304" pitchFamily="18" charset="0"/>
              </a:rPr>
              <a:t>phút</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Vai </a:t>
            </a:r>
            <a:r>
              <a:rPr lang="en-US" dirty="0" err="1">
                <a:solidFill>
                  <a:srgbClr val="333333"/>
                </a:solidFill>
                <a:latin typeface="Times New Roman" panose="02020603050405020304" pitchFamily="18" charset="0"/>
                <a:cs typeface="Times New Roman" panose="02020603050405020304" pitchFamily="18" charset="0"/>
              </a:rPr>
              <a:t>trò</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của</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yêu</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cầu</a:t>
            </a:r>
            <a:r>
              <a:rPr lang="en-US" dirty="0">
                <a:solidFill>
                  <a:srgbClr val="333333"/>
                </a:solidFill>
                <a:latin typeface="Times New Roman" panose="02020603050405020304" pitchFamily="18" charset="0"/>
                <a:cs typeface="Times New Roman" panose="02020603050405020304" pitchFamily="18" charset="0"/>
              </a:rPr>
              <a:t> phi </a:t>
            </a:r>
            <a:r>
              <a:rPr lang="en-US" dirty="0" err="1">
                <a:solidFill>
                  <a:srgbClr val="333333"/>
                </a:solidFill>
                <a:latin typeface="Times New Roman" panose="02020603050405020304" pitchFamily="18" charset="0"/>
                <a:cs typeface="Times New Roman" panose="02020603050405020304" pitchFamily="18" charset="0"/>
              </a:rPr>
              <a:t>chức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năng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trong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phát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triển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phần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mềm</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Định hướng thiết kế: Giúp hiểu rõ những tiêu chuẩn mà hệ thống phải đáp ứng, từ đó thiết kế kiến trúc phù hợp.</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Đảm bảo chất lượng: Đảm bảo rằng hệ thống không chỉ hoạt động đúng mà còn hoạt động tốt, đáp ứng các tiêu chuẩn chất lượng</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Tối ưu hóa trải nghiệm người dùng: Đảm bảo hệ thống thân thiện với người dùng và hiệu quả trong việc hỗ trợ người dùng hoàn thành các tác vụ.</a:t>
            </a:r>
            <a:endParaRPr lang="en-US"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 </a:t>
            </a:r>
            <a:r>
              <a:rPr lang="vi-VN" dirty="0">
                <a:solidFill>
                  <a:srgbClr val="333333"/>
                </a:solidFill>
                <a:latin typeface="Times New Roman" panose="02020603050405020304" pitchFamily="18" charset="0"/>
                <a:cs typeface="Times New Roman" panose="02020603050405020304" pitchFamily="18" charset="0"/>
              </a:rPr>
              <a:t>Tăng cường bảo mật và tuân thủ: Đảm bảo rằng hệ thống tuân thủ các tiêu chuẩn bảo mật và pháp lý, bảo vệ dữ liệu người dùng.</a:t>
            </a:r>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0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0"/>
            <a:ext cx="12344400" cy="6858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17" name="组合 15"/>
          <p:cNvGrpSpPr/>
          <p:nvPr/>
        </p:nvGrpSpPr>
        <p:grpSpPr>
          <a:xfrm>
            <a:off x="1988435" y="3140109"/>
            <a:ext cx="784106" cy="1034536"/>
            <a:chOff x="3166655" y="2343653"/>
            <a:chExt cx="1136832" cy="958123"/>
          </a:xfrm>
        </p:grpSpPr>
        <p:sp>
          <p:nvSpPr>
            <p:cNvPr id="20" name="圆角矩形 20"/>
            <p:cNvSpPr/>
            <p:nvPr/>
          </p:nvSpPr>
          <p:spPr>
            <a:xfrm>
              <a:off x="3227161" y="2343653"/>
              <a:ext cx="1076326"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pic>
        <p:nvPicPr>
          <p:cNvPr id="72" name="Picture 71">
            <a:extLst>
              <a:ext uri="{FF2B5EF4-FFF2-40B4-BE49-F238E27FC236}">
                <a16:creationId xmlns:a16="http://schemas.microsoft.com/office/drawing/2014/main" id="{0093E96C-4EC3-669C-24A7-C6514066B32F}"/>
              </a:ext>
            </a:extLst>
          </p:cNvPr>
          <p:cNvPicPr>
            <a:picLocks noChangeAspect="1"/>
          </p:cNvPicPr>
          <p:nvPr/>
        </p:nvPicPr>
        <p:blipFill>
          <a:blip r:embed="rId5"/>
          <a:stretch>
            <a:fillRect/>
          </a:stretch>
        </p:blipFill>
        <p:spPr>
          <a:xfrm>
            <a:off x="1752600" y="1371600"/>
            <a:ext cx="8305801" cy="4267200"/>
          </a:xfrm>
          <a:prstGeom prst="rect">
            <a:avLst/>
          </a:prstGeom>
        </p:spPr>
      </p:pic>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left)">
                                      <p:cBhvr>
                                        <p:cTn id="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339102"/>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a:t>
            </a:r>
            <a:r>
              <a:rPr lang="en-US" sz="2200" b="1" dirty="0" err="1">
                <a:latin typeface="Times New Roman" panose="02020603050405020304" pitchFamily="18" charset="0"/>
                <a:cs typeface="Times New Roman" panose="02020603050405020304" pitchFamily="18" charset="0"/>
              </a:rPr>
              <a:t>Những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để</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cải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tiến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và</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sáng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tạo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thêm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hệ</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thống</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phi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dung</a:t>
            </a: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mới</a:t>
            </a:r>
            <a:r>
              <a:rPr lang="en-US" sz="2200" dirty="0">
                <a:latin typeface="Times New Roman" panose="02020603050405020304" pitchFamily="18" charset="0"/>
                <a:cs typeface="Times New Roman" panose="02020603050405020304" pitchFamily="18" charset="0"/>
              </a:rPr>
              <a:t> (AI, Blockchain…)</a:t>
            </a: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48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69331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Thiết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kế</a:t>
            </a:r>
            <a:r>
              <a:rPr lang="en-US" sz="2200" b="1" dirty="0">
                <a:latin typeface="Times New Roman" panose="02020603050405020304" pitchFamily="18" charset="0"/>
                <a:cs typeface="Times New Roman" panose="02020603050405020304" pitchFamily="18" charset="0"/>
              </a:rPr>
              <a:t> CSDL </a:t>
            </a:r>
            <a:r>
              <a:rPr lang="en-US" sz="2200" b="1" dirty="0" err="1">
                <a:latin typeface="Times New Roman" panose="02020603050405020304" pitchFamily="18" charset="0"/>
                <a:cs typeface="Times New Roman" panose="02020603050405020304" pitchFamily="18" charset="0"/>
              </a:rPr>
              <a:t>là</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gì</a:t>
            </a:r>
            <a:r>
              <a:rPr lang="en-US" sz="2200" b="1"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là quá trình xác định và tổ chức dữ liệu một cách hợp lý để lưu trữ, truy xuất và quản lý thông tin một cách hiệu quả trong một hệ quản trị cơ sở dữ liệu (DBMS).</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Mục tiêu của thiết kế cơ sở dữ liệu là tạo ra một cấu trúc dữ liệu giúp tối ưu hóa hiệu suất, đảm bảo tính toàn vẹn và an toàn dữ liệu, và dễ dàng mở rộng cũng như bảo trì.</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Bao </a:t>
            </a:r>
            <a:r>
              <a:rPr lang="en-US" sz="2200" dirty="0" err="1">
                <a:latin typeface="Times New Roman" panose="02020603050405020304" pitchFamily="18" charset="0"/>
                <a:cs typeface="Times New Roman" panose="02020603050405020304" pitchFamily="18" charset="0"/>
              </a:rPr>
              <a:t>gồm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bước</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thống</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endParaRPr lang="en-US" sz="22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Xác định các kiểu dữ liệu và phương thức lưu trữ tối ưu nhất. </a:t>
            </a:r>
            <a:endParaRPr lang="en-US" sz="2200" dirty="0">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87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37042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a:t>
            </a:r>
            <a:r>
              <a:rPr lang="vi-VN" sz="2200" b="1" dirty="0">
                <a:latin typeface="Times New Roman" panose="02020603050405020304" pitchFamily="18" charset="0"/>
                <a:cs typeface="Times New Roman" panose="02020603050405020304" pitchFamily="18" charset="0"/>
              </a:rPr>
              <a:t>Như thế nào là một thiết kế cơ sở dữ liệu tốt</a:t>
            </a:r>
            <a:r>
              <a:rPr lang="en-US" sz="2200" b="1"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a:t>
            </a:r>
            <a:r>
              <a:rPr lang="vi-VN" sz="2200" b="1" dirty="0">
                <a:latin typeface="Times New Roman" panose="02020603050405020304" pitchFamily="18" charset="0"/>
                <a:cs typeface="Times New Roman" panose="02020603050405020304" pitchFamily="18" charset="0"/>
              </a:rPr>
              <a:t>ính nhất quán</a:t>
            </a:r>
            <a:r>
              <a:rPr lang="vi-VN" sz="2200" dirty="0">
                <a:latin typeface="Times New Roman" panose="02020603050405020304" pitchFamily="18" charset="0"/>
                <a:cs typeface="Times New Roman" panose="02020603050405020304" pitchFamily="18" charset="0"/>
              </a:rPr>
              <a:t>: Dữ liệu trong cơ sở dữ liệu cần được duy trì tính nhất quán. Tính nhất quán đảm bảo rằng dữ liệu </a:t>
            </a:r>
            <a:r>
              <a:rPr lang="vi-VN" sz="2200" b="1" dirty="0">
                <a:latin typeface="Times New Roman" panose="02020603050405020304" pitchFamily="18" charset="0"/>
                <a:cs typeface="Times New Roman" panose="02020603050405020304" pitchFamily="18" charset="0"/>
              </a:rPr>
              <a:t>trong cơ sở dữ liệu luôn chính xác và đáng tin cậy</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a:t>
            </a:r>
            <a:r>
              <a:rPr lang="vi-VN" sz="2200" b="1" dirty="0">
                <a:latin typeface="Times New Roman" panose="02020603050405020304" pitchFamily="18" charset="0"/>
                <a:cs typeface="Times New Roman" panose="02020603050405020304" pitchFamily="18" charset="0"/>
              </a:rPr>
              <a:t>ính toàn vẹn</a:t>
            </a:r>
            <a:r>
              <a:rPr lang="vi-VN" sz="2200" dirty="0">
                <a:latin typeface="Times New Roman" panose="02020603050405020304" pitchFamily="18" charset="0"/>
                <a:cs typeface="Times New Roman" panose="02020603050405020304" pitchFamily="18" charset="0"/>
              </a:rPr>
              <a:t>: Dữ liệu trong cơ sở dữ liệu cần được duy trì tính toàn vẹn. Tính toàn vẹn đảm bảo rằng dữ liệu trong cơ sở dữ liệu </a:t>
            </a:r>
            <a:r>
              <a:rPr lang="vi-VN" sz="2200" b="1" dirty="0">
                <a:latin typeface="Times New Roman" panose="02020603050405020304" pitchFamily="18" charset="0"/>
                <a:cs typeface="Times New Roman" panose="02020603050405020304" pitchFamily="18" charset="0"/>
              </a:rPr>
              <a:t>luôn hợp lệ và đáp ứng các ràng buộc</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K</a:t>
            </a:r>
            <a:r>
              <a:rPr lang="vi-VN" sz="2200" b="1" dirty="0">
                <a:latin typeface="Times New Roman" panose="02020603050405020304" pitchFamily="18" charset="0"/>
                <a:cs typeface="Times New Roman" panose="02020603050405020304" pitchFamily="18" charset="0"/>
              </a:rPr>
              <a:t>hả năng mở rộng</a:t>
            </a:r>
            <a:r>
              <a:rPr lang="vi-VN" sz="2200" dirty="0">
                <a:latin typeface="Times New Roman" panose="02020603050405020304" pitchFamily="18" charset="0"/>
                <a:cs typeface="Times New Roman" panose="02020603050405020304" pitchFamily="18" charset="0"/>
              </a:rPr>
              <a:t>: Database nên được thiết kế để có thể mở rộng khi cần thiết. Việc tăng khả năng mở rộng sẽ giúp cơ sở dữ liệu đáp ứng các nhu cầu của ứng dụng trong tương lai.</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Tính</a:t>
            </a:r>
            <a:r>
              <a:rPr lang="en-US" sz="2200" b="1" dirty="0">
                <a:latin typeface="Times New Roman" panose="02020603050405020304" pitchFamily="18" charset="0"/>
                <a:cs typeface="Times New Roman" panose="02020603050405020304" pitchFamily="18" charset="0"/>
              </a:rPr>
              <a:t> </a:t>
            </a:r>
            <a:r>
              <a:rPr lang="vi-VN" sz="2200" b="1" dirty="0">
                <a:latin typeface="Times New Roman" panose="02020603050405020304" pitchFamily="18" charset="0"/>
                <a:cs typeface="Times New Roman" panose="02020603050405020304" pitchFamily="18" charset="0"/>
              </a:rPr>
              <a:t>bảo mật</a:t>
            </a:r>
            <a:r>
              <a:rPr lang="vi-VN" sz="2200" dirty="0">
                <a:latin typeface="Times New Roman" panose="02020603050405020304" pitchFamily="18" charset="0"/>
                <a:cs typeface="Times New Roman" panose="02020603050405020304" pitchFamily="18" charset="0"/>
              </a:rPr>
              <a:t>: Database cần được bảo mật để bảo vệ dữ liệu khỏi bị truy cập trái phép. Việc bảo mật cơ sở dữ liệu sẽ giúp bảo vệ dữ liệu khỏi bị mất mát, bị thay đổi, hoặc bị sử dụng sai mục đích.</a:t>
            </a:r>
            <a:endParaRPr lang="en-US" sz="2200" dirty="0">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47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CSDL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đạt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chuẩn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doanh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267765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3. </a:t>
            </a:r>
            <a:r>
              <a:rPr lang="vi-VN" sz="2200" b="1" dirty="0">
                <a:latin typeface="Times New Roman" panose="02020603050405020304" pitchFamily="18" charset="0"/>
                <a:cs typeface="Times New Roman" panose="02020603050405020304" pitchFamily="18" charset="0"/>
              </a:rPr>
              <a:t>Quy trình thiết kế cơ sở dữ liệu</a:t>
            </a:r>
            <a:endParaRPr lang="en-US" sz="2200"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Thu </a:t>
            </a:r>
            <a:r>
              <a:rPr lang="en-US" sz="2200" dirty="0" err="1">
                <a:latin typeface="Times New Roman" panose="02020603050405020304" pitchFamily="18" charset="0"/>
                <a:cs typeface="Times New Roman" panose="02020603050405020304" pitchFamily="18" charset="0"/>
              </a:rPr>
              <a:t>thập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cầu</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Lập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Vật</a:t>
            </a:r>
            <a:r>
              <a:rPr lang="en-US" sz="2200" dirty="0">
                <a:latin typeface="Times New Roman" panose="02020603050405020304" pitchFamily="18" charset="0"/>
                <a:cs typeface="Times New Roman" panose="02020603050405020304" pitchFamily="18" charset="0"/>
              </a:rPr>
              <a:t> Lý</a:t>
            </a:r>
          </a:p>
          <a:p>
            <a:pPr marL="742950" lvl="1" indent="-285750">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Tối Ưu Hóa Hiệu Suất</a:t>
            </a:r>
            <a:endParaRPr lang="en-US" sz="2200" dirty="0">
              <a:latin typeface="Times New Roman" panose="02020603050405020304" pitchFamily="18" charset="0"/>
              <a:cs typeface="Times New Roman" panose="02020603050405020304" pitchFamily="18" charset="0"/>
            </a:endParaRPr>
          </a:p>
          <a:p>
            <a:endParaRPr lang="en-US"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84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899884" y="931361"/>
            <a:ext cx="8712598" cy="852875"/>
            <a:chOff x="3129129" y="1121776"/>
            <a:chExt cx="5933741" cy="1171624"/>
          </a:xfrm>
        </p:grpSpPr>
        <p:sp>
          <p:nvSpPr>
            <p:cNvPr id="7"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solidFill>
              <a:schemeClr val="accent5"/>
            </a:soli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2055307" y="859642"/>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3143745" y="1095399"/>
            <a:ext cx="7406398" cy="523220"/>
          </a:xfrm>
          <a:prstGeom prst="rect">
            <a:avLst/>
          </a:prstGeom>
          <a:noFill/>
        </p:spPr>
        <p:txBody>
          <a:bodyPr wrap="square" rtlCol="0">
            <a:spAutoFit/>
          </a:bodyPr>
          <a:lstStyle/>
          <a:p>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viên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mục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tiêu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khoá</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học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36D1D0EA-6EA1-54EF-C3B9-BAB0D2A61C7D}"/>
              </a:ext>
            </a:extLst>
          </p:cNvPr>
          <p:cNvSpPr txBox="1"/>
          <p:nvPr/>
        </p:nvSpPr>
        <p:spPr>
          <a:xfrm>
            <a:off x="726410" y="2049132"/>
            <a:ext cx="6588790" cy="4401205"/>
          </a:xfrm>
          <a:prstGeom prst="rect">
            <a:avLst/>
          </a:prstGeom>
          <a:noFill/>
        </p:spPr>
        <p:txBody>
          <a:bodyPr wrap="square" rtlCol="0">
            <a:spAutoFit/>
          </a:bodyPr>
          <a:lstStyle/>
          <a:p>
            <a:pPr marL="457200" indent="-457200">
              <a:buAutoNum type="arabicPeriod"/>
            </a:pP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thân</a:t>
            </a:r>
            <a:r>
              <a:rPr lang="en-US" sz="2000" b="1" dirty="0">
                <a:latin typeface="Times New Roman" panose="02020603050405020304" pitchFamily="18" charset="0"/>
                <a:cs typeface="Times New Roman" panose="02020603050405020304" pitchFamily="18" charset="0"/>
              </a:rPr>
              <a:t>: </a:t>
            </a:r>
          </a:p>
          <a:p>
            <a:pPr lvl="1"/>
            <a:r>
              <a:rPr lang="en-US" sz="2000" b="1" dirty="0" err="1">
                <a:latin typeface="Times New Roman" panose="02020603050405020304" pitchFamily="18" charset="0"/>
                <a:cs typeface="Times New Roman" panose="02020603050405020304" pitchFamily="18" charset="0"/>
              </a:rPr>
              <a:t>Nguyễn</a:t>
            </a:r>
            <a:r>
              <a:rPr lang="en-US" sz="2000" b="1" dirty="0">
                <a:latin typeface="Times New Roman" panose="02020603050405020304" pitchFamily="18" charset="0"/>
                <a:cs typeface="Times New Roman" panose="02020603050405020304" pitchFamily="18" charset="0"/>
              </a:rPr>
              <a:t> Văn Sỹ - </a:t>
            </a:r>
            <a:r>
              <a:rPr lang="en-US" sz="2000" b="1" dirty="0" err="1">
                <a:latin typeface="Times New Roman" panose="02020603050405020304" pitchFamily="18" charset="0"/>
                <a:cs typeface="Times New Roman" panose="02020603050405020304" pitchFamily="18" charset="0"/>
              </a:rPr>
              <a:t>Trưởng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phòng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tạo</a:t>
            </a:r>
            <a:r>
              <a:rPr lang="en-US" sz="2000" b="1" dirty="0">
                <a:latin typeface="Times New Roman" panose="02020603050405020304" pitchFamily="18" charset="0"/>
                <a:cs typeface="Times New Roman" panose="02020603050405020304" pitchFamily="18" charset="0"/>
              </a:rPr>
              <a:t> T3H – Solution Architect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Startup: </a:t>
            </a:r>
            <a:r>
              <a:rPr lang="en-US" sz="2000" b="1" dirty="0" err="1">
                <a:latin typeface="Times New Roman" panose="02020603050405020304" pitchFamily="18" charset="0"/>
                <a:cs typeface="Times New Roman" panose="02020603050405020304" pitchFamily="18" charset="0"/>
              </a:rPr>
              <a:t>Digins</a:t>
            </a:r>
            <a:r>
              <a:rPr lang="en-US" sz="2000" b="1" dirty="0">
                <a:latin typeface="Times New Roman" panose="02020603050405020304" pitchFamily="18" charset="0"/>
                <a:cs typeface="Times New Roman" panose="02020603050405020304" pitchFamily="18" charset="0"/>
              </a:rPr>
              <a:t> (Digins.vn)</a:t>
            </a:r>
          </a:p>
          <a:p>
            <a:pPr lvl="1"/>
            <a:endParaRPr lang="en-US" sz="20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12 </a:t>
            </a:r>
            <a:r>
              <a:rPr lang="en-US" sz="2000" dirty="0" err="1">
                <a:solidFill>
                  <a:srgbClr val="333333"/>
                </a:solidFill>
                <a:latin typeface="Times New Roman" panose="02020603050405020304" pitchFamily="18" charset="0"/>
                <a:cs typeface="Times New Roman" panose="02020603050405020304" pitchFamily="18" charset="0"/>
              </a:rPr>
              <a:t>năm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lĩnh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vực</a:t>
            </a:r>
            <a:r>
              <a:rPr lang="en-US" sz="2000" dirty="0">
                <a:solidFill>
                  <a:srgbClr val="333333"/>
                </a:solidFill>
                <a:latin typeface="Times New Roman" panose="02020603050405020304" pitchFamily="18" charset="0"/>
                <a:cs typeface="Times New Roman" panose="02020603050405020304" pitchFamily="18" charset="0"/>
              </a:rPr>
              <a:t> CNTT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Trải</a:t>
            </a:r>
            <a:r>
              <a:rPr lang="en-US" sz="2000" dirty="0">
                <a:solidFill>
                  <a:srgbClr val="333333"/>
                </a:solidFill>
                <a:latin typeface="Times New Roman" panose="02020603050405020304" pitchFamily="18" charset="0"/>
                <a:cs typeface="Times New Roman" panose="02020603050405020304" pitchFamily="18" charset="0"/>
              </a:rPr>
              <a:t> qua </a:t>
            </a:r>
            <a:r>
              <a:rPr lang="en-US" sz="2000" dirty="0" err="1">
                <a:solidFill>
                  <a:srgbClr val="333333"/>
                </a:solidFill>
                <a:latin typeface="Times New Roman" panose="02020603050405020304" pitchFamily="18" charset="0"/>
                <a:cs typeface="Times New Roman" panose="02020603050405020304" pitchFamily="18" charset="0"/>
              </a:rPr>
              <a:t>đầy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đủ</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trường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(Outsourcing, Production, Startup, </a:t>
            </a:r>
            <a:r>
              <a:rPr lang="en-US" sz="2000" dirty="0" err="1">
                <a:solidFill>
                  <a:srgbClr val="333333"/>
                </a:solidFill>
                <a:latin typeface="Times New Roman" panose="02020603050405020304" pitchFamily="18" charset="0"/>
                <a:cs typeface="Times New Roman" panose="02020603050405020304" pitchFamily="18" charset="0"/>
              </a:rPr>
              <a:t>Ngân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Tham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giảng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dậy</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tại</a:t>
            </a:r>
            <a:r>
              <a:rPr lang="en-US" sz="2000" b="0" i="0" dirty="0">
                <a:solidFill>
                  <a:srgbClr val="333333"/>
                </a:solidFill>
                <a:effectLst/>
                <a:latin typeface="Times New Roman" panose="02020603050405020304" pitchFamily="18" charset="0"/>
                <a:cs typeface="Times New Roman" panose="02020603050405020304" pitchFamily="18" charset="0"/>
              </a:rPr>
              <a:t> T3H </a:t>
            </a:r>
            <a:r>
              <a:rPr lang="en-US" sz="2000" b="0" i="0" dirty="0" err="1">
                <a:solidFill>
                  <a:srgbClr val="333333"/>
                </a:solidFill>
                <a:effectLst/>
                <a:latin typeface="Times New Roman" panose="02020603050405020304" pitchFamily="18" charset="0"/>
                <a:cs typeface="Times New Roman" panose="02020603050405020304" pitchFamily="18" charset="0"/>
              </a:rPr>
              <a:t>từ</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năm</a:t>
            </a:r>
            <a:r>
              <a:rPr lang="en-US" sz="2000" b="0" i="0" dirty="0">
                <a:solidFill>
                  <a:srgbClr val="333333"/>
                </a:solidFill>
                <a:effectLst/>
                <a:latin typeface="Times New Roman" panose="02020603050405020304" pitchFamily="18" charset="0"/>
                <a:cs typeface="Times New Roman" panose="02020603050405020304" pitchFamily="18" charset="0"/>
              </a:rPr>
              <a:t> 2018 - 2020</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Tham</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gia</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vào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công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tác</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quản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lý</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phòng</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đào</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tạo</a:t>
            </a:r>
            <a:r>
              <a:rPr lang="en-US" sz="2000" b="0" i="0" dirty="0">
                <a:solidFill>
                  <a:srgbClr val="333333"/>
                </a:solidFill>
                <a:effectLst/>
                <a:latin typeface="Times New Roman" panose="02020603050405020304" pitchFamily="18" charset="0"/>
                <a:cs typeface="Times New Roman" panose="02020603050405020304" pitchFamily="18" charset="0"/>
              </a:rPr>
              <a:t> T3H </a:t>
            </a:r>
            <a:r>
              <a:rPr lang="en-US" sz="2000" b="0" i="0" dirty="0" err="1">
                <a:solidFill>
                  <a:srgbClr val="333333"/>
                </a:solidFill>
                <a:effectLst/>
                <a:latin typeface="Times New Roman" panose="02020603050405020304" pitchFamily="18" charset="0"/>
                <a:cs typeface="Times New Roman" panose="02020603050405020304" pitchFamily="18" charset="0"/>
              </a:rPr>
              <a:t>từ</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năm</a:t>
            </a:r>
            <a:r>
              <a:rPr lang="en-US" sz="2000" b="0" i="0" dirty="0">
                <a:solidFill>
                  <a:srgbClr val="333333"/>
                </a:solidFill>
                <a:effectLst/>
                <a:latin typeface="Times New Roman" panose="02020603050405020304" pitchFamily="18" charset="0"/>
                <a:cs typeface="Times New Roman" panose="02020603050405020304" pitchFamily="18" charset="0"/>
              </a:rPr>
              <a:t> 2023.</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Tham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soạn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dậy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học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T3H</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3" name="Picture 2" descr="A person standing in front of a mountain&#10;&#10;Description automatically generated">
            <a:extLst>
              <a:ext uri="{FF2B5EF4-FFF2-40B4-BE49-F238E27FC236}">
                <a16:creationId xmlns:a16="http://schemas.microsoft.com/office/drawing/2014/main" id="{955700A6-3239-5B9E-572E-0F0C09120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00" y="2049132"/>
            <a:ext cx="3179150" cy="3179150"/>
          </a:xfrm>
          <a:prstGeom prst="rect">
            <a:avLst/>
          </a:prstGeom>
        </p:spPr>
      </p:pic>
    </p:spTree>
    <p:extLst>
      <p:ext uri="{BB962C8B-B14F-4D97-AF65-F5344CB8AC3E}">
        <p14:creationId xmlns:p14="http://schemas.microsoft.com/office/powerpoint/2010/main" val="27784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899884" y="931361"/>
            <a:ext cx="8712598" cy="852875"/>
            <a:chOff x="3129129" y="1121776"/>
            <a:chExt cx="5933741" cy="1171624"/>
          </a:xfrm>
        </p:grpSpPr>
        <p:sp>
          <p:nvSpPr>
            <p:cNvPr id="7"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solidFill>
              <a:schemeClr val="accent5"/>
            </a:soli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2055307" y="859642"/>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3143745" y="1095399"/>
            <a:ext cx="7406398" cy="523220"/>
          </a:xfrm>
          <a:prstGeom prst="rect">
            <a:avLst/>
          </a:prstGeom>
          <a:noFill/>
        </p:spPr>
        <p:txBody>
          <a:bodyPr wrap="square" rtlCol="0">
            <a:spAutoFit/>
          </a:bodyPr>
          <a:lstStyle/>
          <a:p>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thiệu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viên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mục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tiêu</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khoá</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học</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36D1D0EA-6EA1-54EF-C3B9-BAB0D2A61C7D}"/>
              </a:ext>
            </a:extLst>
          </p:cNvPr>
          <p:cNvSpPr txBox="1"/>
          <p:nvPr/>
        </p:nvSpPr>
        <p:spPr>
          <a:xfrm>
            <a:off x="726410" y="2049132"/>
            <a:ext cx="1062739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khoá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học</a:t>
            </a:r>
            <a:r>
              <a:rPr lang="en-US" sz="2000" b="1"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Học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nắm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nghiệp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chứng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khoán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giáo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dục</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đã</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sẵn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trên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thị</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trường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từ</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tạo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tích</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kế</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ý </a:t>
            </a:r>
            <a:r>
              <a:rPr lang="en-US" sz="2000" dirty="0" err="1">
                <a:solidFill>
                  <a:srgbClr val="333333"/>
                </a:solidFill>
                <a:latin typeface="Times New Roman" panose="02020603050405020304" pitchFamily="18" charset="0"/>
                <a:cs typeface="Times New Roman" panose="02020603050405020304" pitchFamily="18" charset="0"/>
              </a:rPr>
              <a:t>tưởng</a:t>
            </a:r>
            <a:r>
              <a:rPr lang="en-US" sz="2000" dirty="0">
                <a:solidFill>
                  <a:srgbClr val="333333"/>
                </a:solidFill>
                <a:latin typeface="Times New Roman" panose="02020603050405020304" pitchFamily="18" charset="0"/>
                <a:cs typeface="Times New Roman" panose="02020603050405020304" pitchFamily="18" charset="0"/>
              </a:rPr>
              <a:t> ban </a:t>
            </a:r>
            <a:r>
              <a:rPr lang="en-US" sz="2000" dirty="0" err="1">
                <a:solidFill>
                  <a:srgbClr val="333333"/>
                </a:solidFill>
                <a:latin typeface="Times New Roman" panose="02020603050405020304" pitchFamily="18" charset="0"/>
                <a:cs typeface="Times New Roman" panose="02020603050405020304" pitchFamily="18" charset="0"/>
              </a:rPr>
              <a:t>đầu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trúc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kế</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CSDL </a:t>
            </a:r>
            <a:r>
              <a:rPr lang="en-US" sz="2000" dirty="0" err="1">
                <a:solidFill>
                  <a:srgbClr val="333333"/>
                </a:solidFill>
                <a:latin typeface="Times New Roman" panose="02020603050405020304" pitchFamily="18" charset="0"/>
                <a:cs typeface="Times New Roman" panose="02020603050405020304" pitchFamily="18" charset="0"/>
              </a:rPr>
              <a:t>đạt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chuẩn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tối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ưu</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lựa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chọn</a:t>
            </a:r>
            <a:r>
              <a:rPr lang="en-US" sz="2000" dirty="0">
                <a:solidFill>
                  <a:srgbClr val="333333"/>
                </a:solidFill>
                <a:latin typeface="Times New Roman" panose="02020603050405020304" pitchFamily="18" charset="0"/>
                <a:cs typeface="Times New Roman" panose="02020603050405020304" pitchFamily="18" charset="0"/>
              </a:rPr>
              <a:t> CSDL </a:t>
            </a:r>
            <a:r>
              <a:rPr lang="en-US" sz="2000" dirty="0" err="1">
                <a:solidFill>
                  <a:srgbClr val="333333"/>
                </a:solidFill>
                <a:latin typeface="Times New Roman" panose="02020603050405020304" pitchFamily="18" charset="0"/>
                <a:cs typeface="Times New Roman" panose="02020603050405020304" pitchFamily="18" charset="0"/>
              </a:rPr>
              <a:t>phù</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hợp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nắm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ưu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điểm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từng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loại</a:t>
            </a:r>
            <a:r>
              <a:rPr lang="en-US" sz="2000" dirty="0">
                <a:solidFill>
                  <a:srgbClr val="333333"/>
                </a:solidFill>
                <a:latin typeface="Times New Roman" panose="02020603050405020304" pitchFamily="18" charset="0"/>
                <a:cs typeface="Times New Roman" panose="02020603050405020304" pitchFamily="18" charset="0"/>
              </a:rPr>
              <a:t> CSDL</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tối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ưu</a:t>
            </a:r>
            <a:r>
              <a:rPr lang="en-US" sz="2000" dirty="0">
                <a:solidFill>
                  <a:srgbClr val="333333"/>
                </a:solidFill>
                <a:latin typeface="Times New Roman" panose="02020603050405020304" pitchFamily="18" charset="0"/>
                <a:cs typeface="Times New Roman" panose="02020603050405020304" pitchFamily="18" charset="0"/>
              </a:rPr>
              <a:t> CSDL</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hiện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bắt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tay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startup</a:t>
            </a:r>
          </a:p>
        </p:txBody>
      </p:sp>
    </p:spTree>
    <p:extLst>
      <p:ext uri="{BB962C8B-B14F-4D97-AF65-F5344CB8AC3E}">
        <p14:creationId xmlns:p14="http://schemas.microsoft.com/office/powerpoint/2010/main" val="417236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267078"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về</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hệ</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thống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mềm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kê</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chính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chủ</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đạo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có</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nhìn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tổng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nhất</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Nắm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một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phổ</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biến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đó</a:t>
            </a:r>
            <a:endParaRPr lang="en-US" sz="2000" dirty="0">
              <a:solidFill>
                <a:srgbClr val="333333"/>
              </a:solidFill>
              <a:latin typeface="Times New Roman" panose="02020603050405020304" pitchFamily="18" charset="0"/>
              <a:cs typeface="Times New Roman" panose="02020603050405020304" pitchFamily="18" charset="0"/>
            </a:endParaRPr>
          </a:p>
          <a:p>
            <a:pPr lvl="1"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42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B1619610-8A33-5B7D-B913-280CC2CDE4FF}"/>
              </a:ext>
            </a:extLst>
          </p:cNvPr>
          <p:cNvPicPr>
            <a:picLocks noChangeAspect="1"/>
          </p:cNvPicPr>
          <p:nvPr/>
        </p:nvPicPr>
        <p:blipFill>
          <a:blip r:embed="rId4"/>
          <a:stretch>
            <a:fillRect/>
          </a:stretch>
        </p:blipFill>
        <p:spPr>
          <a:xfrm>
            <a:off x="3581400" y="1049845"/>
            <a:ext cx="4566274" cy="5808155"/>
          </a:xfrm>
          <a:prstGeom prst="rect">
            <a:avLst/>
          </a:prstGeom>
        </p:spPr>
      </p:pic>
    </p:spTree>
    <p:extLst>
      <p:ext uri="{BB962C8B-B14F-4D97-AF65-F5344CB8AC3E}">
        <p14:creationId xmlns:p14="http://schemas.microsoft.com/office/powerpoint/2010/main" val="35028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vi-VN" sz="2000" dirty="0">
                <a:solidFill>
                  <a:srgbClr val="333333"/>
                </a:solidFill>
                <a:latin typeface="Times New Roman" panose="02020603050405020304" pitchFamily="18" charset="0"/>
                <a:cs typeface="Times New Roman" panose="02020603050405020304" pitchFamily="18" charset="0"/>
              </a:rPr>
              <a:t>Xác định mục tiêu: </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Lý do </a:t>
            </a:r>
            <a:r>
              <a:rPr lang="en-US" sz="2000" dirty="0" err="1">
                <a:solidFill>
                  <a:srgbClr val="333333"/>
                </a:solidFill>
                <a:latin typeface="Times New Roman" panose="02020603050405020304" pitchFamily="18" charset="0"/>
                <a:cs typeface="Times New Roman" panose="02020603050405020304" pitchFamily="18" charset="0"/>
              </a:rPr>
              <a:t>vì</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sao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quyết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vấn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gì</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mang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lại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lợi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ích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gì</a:t>
            </a:r>
            <a:r>
              <a:rPr lang="en-US" sz="2000" dirty="0">
                <a:solidFill>
                  <a:srgbClr val="333333"/>
                </a:solidFill>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là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ranh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giới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gì</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không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được</a:t>
            </a:r>
            <a:r>
              <a:rPr lang="en-US" sz="2000" dirty="0">
                <a:solidFill>
                  <a:srgbClr val="333333"/>
                </a:solidFill>
                <a:latin typeface="Times New Roman" panose="02020603050405020304" pitchFamily="18" charset="0"/>
                <a:cs typeface="Times New Roman" panose="02020603050405020304" pitchFamily="18" charset="0"/>
              </a:rPr>
              <a:t> bao </a:t>
            </a:r>
            <a:r>
              <a:rPr lang="en-US" sz="2000" dirty="0" err="1">
                <a:solidFill>
                  <a:srgbClr val="333333"/>
                </a:solidFill>
                <a:latin typeface="Times New Roman" panose="02020603050405020304" pitchFamily="18" charset="0"/>
                <a:cs typeface="Times New Roman" panose="02020603050405020304" pitchFamily="18" charset="0"/>
              </a:rPr>
              <a:t>gồm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những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sau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nghiệp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mô</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thời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gian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triển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ngân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triển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về</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tầng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nghệ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án</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87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70898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3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Ecommerce – </a:t>
            </a:r>
            <a:r>
              <a:rPr lang="en-US" sz="2000" dirty="0" err="1">
                <a:solidFill>
                  <a:srgbClr val="333333"/>
                </a:solidFill>
                <a:latin typeface="Times New Roman" panose="02020603050405020304" pitchFamily="18" charset="0"/>
                <a:cs typeface="Times New Roman" panose="02020603050405020304" pitchFamily="18" charset="0"/>
              </a:rPr>
              <a:t>Cửa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sách</a:t>
            </a:r>
            <a:r>
              <a:rPr lang="en-US" sz="2000" dirty="0">
                <a:solidFill>
                  <a:srgbClr val="333333"/>
                </a:solidFill>
                <a:latin typeface="Times New Roman" panose="02020603050405020304" pitchFamily="18" charset="0"/>
                <a:cs typeface="Times New Roman" panose="02020603050405020304" pitchFamily="18" charset="0"/>
              </a:rPr>
              <a:t> Online</a:t>
            </a: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a:t>
            </a: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mềm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lưu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trữ</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tập</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trung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vb</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tránh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mát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thất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thoát</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mật</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thông</a:t>
            </a:r>
            <a:r>
              <a:rPr lang="en-US" sz="2000" dirty="0">
                <a:solidFill>
                  <a:srgbClr val="333333"/>
                </a:solidFill>
                <a:latin typeface="Times New Roman" panose="02020603050405020304" pitchFamily="18" charset="0"/>
                <a:cs typeface="Times New Roman" panose="02020603050405020304" pitchFamily="18" charset="0"/>
              </a:rPr>
              <a:t> tin</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Tìm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kiếm</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r>
              <a:rPr lang="en-US" sz="2000" dirty="0">
                <a:solidFill>
                  <a:srgbClr val="333333"/>
                </a:solidFill>
                <a:latin typeface="Times New Roman" panose="02020603050405020304" pitchFamily="18" charset="0"/>
                <a:cs typeface="Times New Roman" panose="02020603050405020304" pitchFamily="18" charset="0"/>
              </a:rPr>
              <a:t> tin, </a:t>
            </a:r>
            <a:r>
              <a:rPr lang="en-US" sz="2000" dirty="0" err="1">
                <a:solidFill>
                  <a:srgbClr val="333333"/>
                </a:solidFill>
                <a:latin typeface="Times New Roman" panose="02020603050405020304" pitchFamily="18" charset="0"/>
                <a:cs typeface="Times New Roman" panose="02020603050405020304" pitchFamily="18" charset="0"/>
              </a:rPr>
              <a:t>hồ</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Quy </a:t>
            </a:r>
            <a:r>
              <a:rPr lang="en-US" sz="2000" dirty="0" err="1">
                <a:solidFill>
                  <a:srgbClr val="333333"/>
                </a:solidFill>
                <a:latin typeface="Times New Roman" panose="02020603050405020304" pitchFamily="18" charset="0"/>
                <a:cs typeface="Times New Roman" panose="02020603050405020304" pitchFamily="18" charset="0"/>
              </a:rPr>
              <a:t>trình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luồng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việc</a:t>
            </a:r>
            <a:r>
              <a:rPr lang="en-US" sz="2000" dirty="0">
                <a:solidFill>
                  <a:srgbClr val="333333"/>
                </a:solidFill>
                <a:latin typeface="Times New Roman" panose="02020603050405020304" pitchFamily="18" charset="0"/>
                <a:cs typeface="Times New Roman" panose="02020603050405020304" pitchFamily="18" charset="0"/>
              </a:rPr>
              <a:t> </a:t>
            </a:r>
          </a:p>
          <a:p>
            <a:pPr lvl="3" algn="just"/>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97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770950" y="1422812"/>
            <a:ext cx="7623281" cy="430887"/>
          </a:xfrm>
          <a:prstGeom prst="rect">
            <a:avLst/>
          </a:prstGeom>
          <a:noFill/>
        </p:spPr>
        <p:txBody>
          <a:bodyPr wrap="square" rtlCol="0">
            <a:spAutoFit/>
          </a:bodyPr>
          <a:lstStyle/>
          <a:p>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Chiến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lược</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phân</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tích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thiết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nghiệp</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vụ</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một</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cách</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hiệu</a:t>
            </a:r>
            <a:r>
              <a:rPr lang="en-US" altLang="zh-CN"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2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quả</a:t>
            </a:r>
            <a:endParaRPr lang="zh-CN" altLang="en-US" sz="2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4FC97804-46C2-471B-8AAE-511932489E44}"/>
              </a:ext>
            </a:extLst>
          </p:cNvPr>
          <p:cNvSpPr txBox="1"/>
          <p:nvPr/>
        </p:nvSpPr>
        <p:spPr>
          <a:xfrm>
            <a:off x="1010522" y="2318144"/>
            <a:ext cx="10876678" cy="40934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dirty="0" err="1">
                <a:latin typeface="Times New Roman" panose="02020603050405020304" pitchFamily="18" charset="0"/>
                <a:cs typeface="Times New Roman" panose="02020603050405020304" pitchFamily="18" charset="0"/>
              </a:rPr>
              <a:t>Xác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mục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tiêu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phạm</a:t>
            </a:r>
            <a:r>
              <a:rPr lang="en-US" sz="2000" b="1" dirty="0">
                <a:latin typeface="Times New Roman" panose="02020603050405020304" pitchFamily="18" charset="0"/>
                <a:cs typeface="Times New Roman" panose="02020603050405020304" pitchFamily="18" charset="0"/>
              </a:rPr>
              <a:t> vi</a:t>
            </a: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Thực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hành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cụ</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thể</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định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3 </a:t>
            </a:r>
            <a:r>
              <a:rPr lang="en-US" sz="2000" dirty="0" err="1">
                <a:solidFill>
                  <a:srgbClr val="333333"/>
                </a:solidFill>
                <a:latin typeface="Times New Roman" panose="02020603050405020304" pitchFamily="18" charset="0"/>
                <a:cs typeface="Times New Roman" panose="02020603050405020304" pitchFamily="18" charset="0"/>
              </a:rPr>
              <a:t>hệ</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thống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 </a:t>
            </a:r>
            <a:r>
              <a:rPr lang="en-US" sz="2000" dirty="0" err="1">
                <a:solidFill>
                  <a:srgbClr val="333333"/>
                </a:solidFill>
                <a:latin typeface="Times New Roman" panose="02020603050405020304" pitchFamily="18" charset="0"/>
                <a:cs typeface="Times New Roman" panose="02020603050405020304" pitchFamily="18" charset="0"/>
              </a:rPr>
              <a:t>Quản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lý</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công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và</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Sử</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dụng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nội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bộ</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quốc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phòng</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hoá</a:t>
            </a:r>
            <a:r>
              <a:rPr lang="en-US" sz="2000" dirty="0">
                <a:solidFill>
                  <a:srgbClr val="333333"/>
                </a:solidFill>
                <a:latin typeface="Times New Roman" panose="02020603050405020304" pitchFamily="18" charset="0"/>
                <a:cs typeface="Times New Roman" panose="02020603050405020304" pitchFamily="18" charset="0"/>
              </a:rPr>
              <a:t> 1 </a:t>
            </a:r>
            <a:r>
              <a:rPr lang="en-US" sz="2000" dirty="0" err="1">
                <a:solidFill>
                  <a:srgbClr val="333333"/>
                </a:solidFill>
                <a:latin typeface="Times New Roman" panose="02020603050405020304" pitchFamily="18" charset="0"/>
                <a:cs typeface="Times New Roman" panose="02020603050405020304" pitchFamily="18" charset="0"/>
              </a:rPr>
              <a:t>số</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văn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đặc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biệt</a:t>
            </a:r>
            <a:endParaRPr lang="en-US" sz="2000" dirty="0">
              <a:solidFill>
                <a:srgbClr val="333333"/>
              </a:solidFill>
              <a:latin typeface="Times New Roman" panose="02020603050405020304" pitchFamily="18" charset="0"/>
              <a:cs typeface="Times New Roman" panose="02020603050405020304" pitchFamily="18" charset="0"/>
            </a:endParaRP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Dung </a:t>
            </a:r>
            <a:r>
              <a:rPr lang="en-US" sz="2000" dirty="0" err="1">
                <a:solidFill>
                  <a:srgbClr val="333333"/>
                </a:solidFill>
                <a:latin typeface="Times New Roman" panose="02020603050405020304" pitchFamily="18" charset="0"/>
                <a:cs typeface="Times New Roman" panose="02020603050405020304" pitchFamily="18" charset="0"/>
              </a:rPr>
              <a:t>lượng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của</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phần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tài</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liệu</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nhân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là</a:t>
            </a:r>
            <a:r>
              <a:rPr lang="en-US" sz="2000" dirty="0">
                <a:solidFill>
                  <a:srgbClr val="333333"/>
                </a:solidFill>
                <a:latin typeface="Times New Roman" panose="02020603050405020304" pitchFamily="18" charset="0"/>
                <a:cs typeface="Times New Roman" panose="02020603050405020304" pitchFamily="18" charset="0"/>
              </a:rPr>
              <a:t> 1GB</a:t>
            </a:r>
          </a:p>
          <a:p>
            <a:pPr lvl="3"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Xây</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dựng</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trong</a:t>
            </a:r>
            <a:r>
              <a:rPr lang="en-US" sz="2000" dirty="0">
                <a:solidFill>
                  <a:srgbClr val="333333"/>
                </a:solidFill>
                <a:latin typeface="Times New Roman" panose="02020603050405020304" pitchFamily="18" charset="0"/>
                <a:cs typeface="Times New Roman" panose="02020603050405020304" pitchFamily="18" charset="0"/>
              </a:rPr>
              <a:t> 3 </a:t>
            </a:r>
            <a:r>
              <a:rPr lang="en-US" sz="2000" dirty="0" err="1">
                <a:solidFill>
                  <a:srgbClr val="333333"/>
                </a:solidFill>
                <a:latin typeface="Times New Roman" panose="02020603050405020304" pitchFamily="18" charset="0"/>
                <a:cs typeface="Times New Roman" panose="02020603050405020304" pitchFamily="18" charset="0"/>
              </a:rPr>
              <a:t>tháng</a:t>
            </a:r>
            <a:endParaRPr lang="en-US" sz="2000" dirty="0">
              <a:solidFill>
                <a:srgbClr val="333333"/>
              </a:solidFill>
              <a:latin typeface="Times New Roman" panose="02020603050405020304" pitchFamily="18" charset="0"/>
              <a:cs typeface="Times New Roman" panose="02020603050405020304" pitchFamily="18" charset="0"/>
            </a:endParaRPr>
          </a:p>
          <a:p>
            <a:pPr lvl="2" algn="just"/>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Platform </a:t>
            </a:r>
            <a:r>
              <a:rPr lang="en-US" sz="2000" dirty="0" err="1">
                <a:solidFill>
                  <a:srgbClr val="333333"/>
                </a:solidFill>
                <a:latin typeface="Times New Roman" panose="02020603050405020304" pitchFamily="18" charset="0"/>
                <a:cs typeface="Times New Roman" panose="02020603050405020304" pitchFamily="18" charset="0"/>
              </a:rPr>
              <a:t>cho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các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kênh</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bán</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bảo</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hiểm</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Mục</a:t>
            </a: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tiêu</a:t>
            </a:r>
            <a:endParaRPr lang="en-US" sz="2000" dirty="0">
              <a:solidFill>
                <a:srgbClr val="333333"/>
              </a:solidFill>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 </a:t>
            </a:r>
            <a:r>
              <a:rPr lang="en-US" sz="2000" dirty="0" err="1">
                <a:solidFill>
                  <a:srgbClr val="333333"/>
                </a:solidFill>
                <a:latin typeface="Times New Roman" panose="02020603050405020304" pitchFamily="18" charset="0"/>
                <a:cs typeface="Times New Roman" panose="02020603050405020304" pitchFamily="18" charset="0"/>
              </a:rPr>
              <a:t>Phạm</a:t>
            </a:r>
            <a:r>
              <a:rPr lang="en-US" sz="2000" dirty="0">
                <a:solidFill>
                  <a:srgbClr val="333333"/>
                </a:solidFill>
                <a:latin typeface="Times New Roman" panose="02020603050405020304" pitchFamily="18" charset="0"/>
                <a:cs typeface="Times New Roman" panose="02020603050405020304" pitchFamily="18" charset="0"/>
              </a:rPr>
              <a:t> vi</a:t>
            </a:r>
          </a:p>
          <a:p>
            <a:pPr lvl="2"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40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1802</TotalTime>
  <Words>2566</Words>
  <Application>Microsoft Office PowerPoint</Application>
  <PresentationFormat>Widescreen</PresentationFormat>
  <Paragraphs>209</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Văn Sỹ</cp:lastModifiedBy>
  <cp:revision>86</cp:revision>
  <dcterms:created xsi:type="dcterms:W3CDTF">2020-08-07T13:14:06Z</dcterms:created>
  <dcterms:modified xsi:type="dcterms:W3CDTF">2024-10-24T12:36:16Z</dcterms:modified>
  <cp:category>9Slide.vn</cp:category>
  <cp:contentStatus>9Slide</cp:contentStatus>
</cp:coreProperties>
</file>