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Inria Sans"/>
      <p:regular r:id="rId39"/>
      <p:bold r:id="rId40"/>
      <p:italic r:id="rId41"/>
      <p:boldItalic r:id="rId42"/>
    </p:embeddedFont>
    <p:embeddedFont>
      <p:font typeface="Saira SemiCondensed Medium"/>
      <p:regular r:id="rId43"/>
      <p:bold r:id="rId44"/>
    </p:embeddedFont>
    <p:embeddedFont>
      <p:font typeface="Titillium Web"/>
      <p:regular r:id="rId45"/>
      <p:bold r:id="rId46"/>
      <p:italic r:id="rId47"/>
      <p:boldItalic r:id="rId48"/>
    </p:embeddedFont>
    <p:embeddedFont>
      <p:font typeface="Saira Semi Condensed"/>
      <p:regular r:id="rId49"/>
      <p:bold r:id="rId50"/>
    </p:embeddedFont>
    <p:embeddedFont>
      <p:font typeface="Inria Sans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B2519F-7D45-4EC4-8C46-BB546E99E2A0}">
  <a:tblStyle styleId="{85B2519F-7D45-4EC4-8C46-BB546E99E2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3985897-D2E8-4820-9542-86779C847C6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riaSans-bold.fntdata"/><Relationship Id="rId42" Type="http://schemas.openxmlformats.org/officeDocument/2006/relationships/font" Target="fonts/InriaSans-boldItalic.fntdata"/><Relationship Id="rId41" Type="http://schemas.openxmlformats.org/officeDocument/2006/relationships/font" Target="fonts/InriaSans-italic.fntdata"/><Relationship Id="rId44" Type="http://schemas.openxmlformats.org/officeDocument/2006/relationships/font" Target="fonts/SairaSemiCondensedMedium-bold.fntdata"/><Relationship Id="rId43" Type="http://schemas.openxmlformats.org/officeDocument/2006/relationships/font" Target="fonts/SairaSemiCondensedMedium-regular.fntdata"/><Relationship Id="rId46" Type="http://schemas.openxmlformats.org/officeDocument/2006/relationships/font" Target="fonts/TitilliumWeb-bold.fntdata"/><Relationship Id="rId45" Type="http://schemas.openxmlformats.org/officeDocument/2006/relationships/font" Target="fonts/TitilliumWe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itilliumWeb-boldItalic.fntdata"/><Relationship Id="rId47" Type="http://schemas.openxmlformats.org/officeDocument/2006/relationships/font" Target="fonts/TitilliumWeb-italic.fntdata"/><Relationship Id="rId49" Type="http://schemas.openxmlformats.org/officeDocument/2006/relationships/font" Target="fonts/SairaSemiCondense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InriaSans-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nriaSansLight-regular.fntdata"/><Relationship Id="rId50" Type="http://schemas.openxmlformats.org/officeDocument/2006/relationships/font" Target="fonts/SairaSemiCondensed-bold.fntdata"/><Relationship Id="rId53" Type="http://schemas.openxmlformats.org/officeDocument/2006/relationships/font" Target="fonts/InriaSansLight-italic.fntdata"/><Relationship Id="rId52" Type="http://schemas.openxmlformats.org/officeDocument/2006/relationships/font" Target="fonts/InriaSansLight-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InriaSans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43c307ed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43c307e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44e4b7280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44e4b728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22a3edc0_0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422a3edc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3c307ed7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43c307e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422a3edc0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422a3edc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422a3edc0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422a3edc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422a3edc0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422a3ed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422a3edc0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422a3edc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40df2da1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40df2da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40df2da1f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40df2da1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422a3edc0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422a3ed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40df2da1f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40df2da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422a3edc0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422a3edc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422a3edc0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422a3edc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rPr lang="en" sz="1700">
                <a:solidFill>
                  <a:schemeClr val="dk1"/>
                </a:solidFill>
                <a:latin typeface="Inria Sans Light"/>
                <a:ea typeface="Inria Sans Light"/>
                <a:cs typeface="Inria Sans Light"/>
                <a:sym typeface="Inria Sans Light"/>
              </a:rPr>
              <a:t>The budget is the money the producer give out, the revenue is the money they receive. Analyze the relationship between budget and revenue help answer the question “Does investing more money mean receiving more revenue”. If there is a relationship, what is the formular to calculate “money in” base on “money out”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422a3edc0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422a3edc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700">
                <a:solidFill>
                  <a:schemeClr val="dk1"/>
                </a:solidFill>
                <a:latin typeface="Inria Sans Light"/>
                <a:ea typeface="Inria Sans Light"/>
                <a:cs typeface="Inria Sans Light"/>
                <a:sym typeface="Inria Sans Light"/>
              </a:rPr>
              <a:t>From model 1, we can see that using only the budget to predict revenue is hard. Maybe the money that we receive can not only be determined by money we give out. There should be other factors as well. By these factors, can we predict the revenue before we release the movie. The model seem to perform better on the training set, but it seems to be overfitting.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422a3edc0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422a3edc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700">
                <a:solidFill>
                  <a:schemeClr val="dk1"/>
                </a:solidFill>
                <a:latin typeface="Inria Sans Light"/>
                <a:ea typeface="Inria Sans Light"/>
                <a:cs typeface="Inria Sans Light"/>
                <a:sym typeface="Inria Sans Light"/>
              </a:rPr>
              <a:t>From model 1, we can see that using only the budget to predict revenue is hard. Maybe the money that we receive can not only be determined by money we give out. There should be other factors as well. By these factors, can we predict the revenue before we release the movie. The model seem to perform better on the training set, but it seems to be overfitting.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422a3edc0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422a3edc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700">
                <a:solidFill>
                  <a:schemeClr val="dk1"/>
                </a:solidFill>
                <a:latin typeface="Inria Sans Light"/>
                <a:ea typeface="Inria Sans Light"/>
                <a:cs typeface="Inria Sans Light"/>
                <a:sym typeface="Inria Sans Light"/>
              </a:rPr>
              <a:t>From model 1, we can see that using only the budget to predict revenue is hard. Maybe the money that we receive can not only be determined by money we give out. There should be other factors as well. By these factors, can we predict the revenue before we release the movie. The model seem to perform better on the training set, but it seems to be overfitting.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422a3edc0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422a3edc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422a3edc0_0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422a3edc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ria Sans Light"/>
                <a:ea typeface="Inria Sans Light"/>
                <a:cs typeface="Inria Sans Light"/>
                <a:sym typeface="Inria Sans Light"/>
              </a:rPr>
              <a:t>Films with more money invested seem to receive more revenue</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422a3edc0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422a3edc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82A44"/>
              </a:buClr>
              <a:buSzPts val="1800"/>
              <a:buFont typeface="Inria Sans Light"/>
              <a:buChar char="⬥"/>
            </a:pPr>
            <a:r>
              <a:rPr lang="en" sz="1800">
                <a:solidFill>
                  <a:srgbClr val="082A44"/>
                </a:solidFill>
                <a:latin typeface="Inria Sans Light"/>
                <a:ea typeface="Inria Sans Light"/>
                <a:cs typeface="Inria Sans Light"/>
                <a:sym typeface="Inria Sans Light"/>
              </a:rPr>
              <a:t>They contribute to the fact that a movie that are more popular and attract more people to interact is more likely to receive more revenue.</a:t>
            </a:r>
            <a:endParaRPr sz="1800">
              <a:solidFill>
                <a:srgbClr val="082A44"/>
              </a:solidFill>
              <a:latin typeface="Inria Sans Light"/>
              <a:ea typeface="Inria Sans Light"/>
              <a:cs typeface="Inria Sans Light"/>
              <a:sym typeface="Inria Sans 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422a3edc0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422a3ed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422a3edc0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422a3edc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422a3edc0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422a3ed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422a3edc0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422a3edc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422a3edc0_0_3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422a3edc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40df2da1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40df2d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40df2da1f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40df2da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40df2da1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40df2da1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422a3edc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422a3ed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0E7D9"/>
              </a:buClr>
              <a:buSzPts val="2000"/>
              <a:buFont typeface="Inria Sans Light"/>
              <a:buChar char="⬥"/>
            </a:pPr>
            <a:r>
              <a:rPr lang="en" sz="2000">
                <a:solidFill>
                  <a:schemeClr val="lt1"/>
                </a:solidFill>
                <a:highlight>
                  <a:schemeClr val="dk1"/>
                </a:highlight>
                <a:latin typeface="Inria Sans Light"/>
                <a:ea typeface="Inria Sans Light"/>
                <a:cs typeface="Inria Sans Light"/>
                <a:sym typeface="Inria Sans Light"/>
              </a:rPr>
              <a:t>When producing a movie, there are some factor that the producer can control, such as budget, casts of the movie, director, genres of the movie, etc. I call them </a:t>
            </a:r>
            <a:r>
              <a:rPr b="1" lang="en" sz="2000">
                <a:solidFill>
                  <a:schemeClr val="lt1"/>
                </a:solidFill>
                <a:highlight>
                  <a:schemeClr val="dk1"/>
                </a:highlight>
                <a:latin typeface="Inria Sans"/>
                <a:ea typeface="Inria Sans"/>
                <a:cs typeface="Inria Sans"/>
                <a:sym typeface="Inria Sans"/>
              </a:rPr>
              <a:t>pre-elements</a:t>
            </a:r>
            <a:r>
              <a:rPr lang="en" sz="2000">
                <a:solidFill>
                  <a:schemeClr val="lt1"/>
                </a:solidFill>
                <a:highlight>
                  <a:schemeClr val="dk1"/>
                </a:highlight>
                <a:latin typeface="Inria Sans Light"/>
                <a:ea typeface="Inria Sans Light"/>
                <a:cs typeface="Inria Sans Light"/>
                <a:sym typeface="Inria Sans Light"/>
              </a:rPr>
              <a:t>.</a:t>
            </a:r>
            <a:endParaRPr sz="2000">
              <a:solidFill>
                <a:schemeClr val="lt1"/>
              </a:solidFill>
              <a:highlight>
                <a:schemeClr val="dk1"/>
              </a:highlight>
              <a:latin typeface="Inria Sans Light"/>
              <a:ea typeface="Inria Sans Light"/>
              <a:cs typeface="Inria Sans Light"/>
              <a:sym typeface="Inria Sans Light"/>
            </a:endParaRPr>
          </a:p>
          <a:p>
            <a:pPr indent="-355600" lvl="0" marL="457200" rtl="0" algn="l">
              <a:spcBef>
                <a:spcPts val="0"/>
              </a:spcBef>
              <a:spcAft>
                <a:spcPts val="0"/>
              </a:spcAft>
              <a:buClr>
                <a:srgbClr val="10E7D9"/>
              </a:buClr>
              <a:buSzPts val="2000"/>
              <a:buFont typeface="Inria Sans Light"/>
              <a:buChar char="⬥"/>
            </a:pPr>
            <a:r>
              <a:rPr lang="en" sz="2000">
                <a:solidFill>
                  <a:schemeClr val="lt1"/>
                </a:solidFill>
                <a:highlight>
                  <a:schemeClr val="dk1"/>
                </a:highlight>
                <a:latin typeface="Inria Sans Light"/>
                <a:ea typeface="Inria Sans Light"/>
                <a:cs typeface="Inria Sans Light"/>
                <a:sym typeface="Inria Sans Light"/>
              </a:rPr>
              <a:t>There are also other factors that are created after the movie is released, such as revenue, popularity, rating of the movie, etc. We call them </a:t>
            </a:r>
            <a:r>
              <a:rPr b="1" lang="en" sz="2000">
                <a:solidFill>
                  <a:schemeClr val="lt1"/>
                </a:solidFill>
                <a:highlight>
                  <a:schemeClr val="dk1"/>
                </a:highlight>
                <a:latin typeface="Inria Sans"/>
                <a:ea typeface="Inria Sans"/>
                <a:cs typeface="Inria Sans"/>
                <a:sym typeface="Inria Sans"/>
              </a:rPr>
              <a:t>post-elements. </a:t>
            </a:r>
            <a:r>
              <a:rPr lang="en" sz="2000">
                <a:solidFill>
                  <a:schemeClr val="lt1"/>
                </a:solidFill>
                <a:highlight>
                  <a:schemeClr val="dk1"/>
                </a:highlight>
                <a:latin typeface="Inria Sans Light"/>
                <a:ea typeface="Inria Sans Light"/>
                <a:cs typeface="Inria Sans Light"/>
                <a:sym typeface="Inria Sans Light"/>
              </a:rPr>
              <a:t>Among these post-elements, revenue is usually used to measure the success of the movie.</a:t>
            </a:r>
            <a:endParaRPr sz="2000">
              <a:solidFill>
                <a:schemeClr val="lt1"/>
              </a:solidFill>
              <a:highlight>
                <a:schemeClr val="dk1"/>
              </a:highlight>
              <a:latin typeface="Inria Sans Light"/>
              <a:ea typeface="Inria Sans Light"/>
              <a:cs typeface="Inria Sans Light"/>
              <a:sym typeface="Inria Sans Light"/>
            </a:endParaRPr>
          </a:p>
          <a:p>
            <a:pPr indent="0" lvl="0" marL="0" rtl="0" algn="l">
              <a:spcBef>
                <a:spcPts val="0"/>
              </a:spcBef>
              <a:spcAft>
                <a:spcPts val="0"/>
              </a:spcAft>
              <a:buNone/>
            </a:pPr>
            <a:r>
              <a:t/>
            </a:r>
            <a:endParaRPr>
              <a:highlight>
                <a:schemeClr val="dk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0df2da1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d40df2da1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422a3edc0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422a3edc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rgbClr val="FFFFFF">
                    <a:alpha val="45098"/>
                  </a:srgbClr>
                </a:gs>
                <a:gs pos="9000">
                  <a:srgbClr val="FFFFFF">
                    <a:alpha val="45098"/>
                  </a:srgbClr>
                </a:gs>
                <a:gs pos="42000">
                  <a:srgbClr val="FFFFFF">
                    <a:alpha val="45098"/>
                  </a:srgbClr>
                </a:gs>
                <a:gs pos="100000">
                  <a:srgbClr val="FFFFFF">
                    <a:alpha val="45098"/>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txBox="1"/>
          <p:nvPr>
            <p:ph type="ctrTitle"/>
          </p:nvPr>
        </p:nvSpPr>
        <p:spPr>
          <a:xfrm>
            <a:off x="1823925" y="1991825"/>
            <a:ext cx="6634200" cy="11598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5400"/>
              <a:buNone/>
              <a:defRPr sz="5400"/>
            </a:lvl1pPr>
            <a:lvl2pPr lvl="1" algn="l">
              <a:lnSpc>
                <a:spcPct val="90000"/>
              </a:lnSpc>
              <a:spcBef>
                <a:spcPts val="0"/>
              </a:spcBef>
              <a:spcAft>
                <a:spcPts val="0"/>
              </a:spcAft>
              <a:buSzPts val="5400"/>
              <a:buNone/>
              <a:defRPr sz="5400"/>
            </a:lvl2pPr>
            <a:lvl3pPr lvl="2" algn="l">
              <a:lnSpc>
                <a:spcPct val="90000"/>
              </a:lnSpc>
              <a:spcBef>
                <a:spcPts val="0"/>
              </a:spcBef>
              <a:spcAft>
                <a:spcPts val="0"/>
              </a:spcAft>
              <a:buSzPts val="5400"/>
              <a:buNone/>
              <a:defRPr sz="5400"/>
            </a:lvl3pPr>
            <a:lvl4pPr lvl="3" algn="l">
              <a:lnSpc>
                <a:spcPct val="90000"/>
              </a:lnSpc>
              <a:spcBef>
                <a:spcPts val="0"/>
              </a:spcBef>
              <a:spcAft>
                <a:spcPts val="0"/>
              </a:spcAft>
              <a:buSzPts val="5400"/>
              <a:buNone/>
              <a:defRPr sz="5400"/>
            </a:lvl4pPr>
            <a:lvl5pPr lvl="4" algn="l">
              <a:lnSpc>
                <a:spcPct val="90000"/>
              </a:lnSpc>
              <a:spcBef>
                <a:spcPts val="0"/>
              </a:spcBef>
              <a:spcAft>
                <a:spcPts val="0"/>
              </a:spcAft>
              <a:buSzPts val="5400"/>
              <a:buNone/>
              <a:defRPr sz="5400"/>
            </a:lvl5pPr>
            <a:lvl6pPr lvl="5" algn="l">
              <a:lnSpc>
                <a:spcPct val="90000"/>
              </a:lnSpc>
              <a:spcBef>
                <a:spcPts val="0"/>
              </a:spcBef>
              <a:spcAft>
                <a:spcPts val="0"/>
              </a:spcAft>
              <a:buSzPts val="5400"/>
              <a:buNone/>
              <a:defRPr sz="5400"/>
            </a:lvl6pPr>
            <a:lvl7pPr lvl="6" algn="l">
              <a:lnSpc>
                <a:spcPct val="90000"/>
              </a:lnSpc>
              <a:spcBef>
                <a:spcPts val="0"/>
              </a:spcBef>
              <a:spcAft>
                <a:spcPts val="0"/>
              </a:spcAft>
              <a:buSzPts val="5400"/>
              <a:buNone/>
              <a:defRPr sz="5400"/>
            </a:lvl7pPr>
            <a:lvl8pPr lvl="7" algn="l">
              <a:lnSpc>
                <a:spcPct val="90000"/>
              </a:lnSpc>
              <a:spcBef>
                <a:spcPts val="0"/>
              </a:spcBef>
              <a:spcAft>
                <a:spcPts val="0"/>
              </a:spcAft>
              <a:buSzPts val="5400"/>
              <a:buNone/>
              <a:defRPr sz="5400"/>
            </a:lvl8pPr>
            <a:lvl9pPr lvl="8" algn="l">
              <a:lnSpc>
                <a:spcPct val="90000"/>
              </a:lnSpc>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grpSp>
        <p:nvGrpSpPr>
          <p:cNvPr id="173" name="Google Shape;173;p11"/>
          <p:cNvGrpSpPr/>
          <p:nvPr/>
        </p:nvGrpSpPr>
        <p:grpSpPr>
          <a:xfrm>
            <a:off x="0" y="0"/>
            <a:ext cx="9144036" cy="5143497"/>
            <a:chOff x="0" y="0"/>
            <a:chExt cx="9144036" cy="5143497"/>
          </a:xfrm>
        </p:grpSpPr>
        <p:sp>
          <p:nvSpPr>
            <p:cNvPr id="174" name="Google Shape;174;p11"/>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1"/>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txBox="1"/>
          <p:nvPr>
            <p:ph idx="1" type="body"/>
          </p:nvPr>
        </p:nvSpPr>
        <p:spPr>
          <a:xfrm>
            <a:off x="851175" y="4635425"/>
            <a:ext cx="7441800" cy="3060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indent="-228600" lvl="0" marL="457200" algn="l">
              <a:lnSpc>
                <a:spcPct val="100000"/>
              </a:lnSpc>
              <a:spcBef>
                <a:spcPts val="0"/>
              </a:spcBef>
              <a:spcAft>
                <a:spcPts val="600"/>
              </a:spcAft>
              <a:buSzPts val="1800"/>
              <a:buNone/>
              <a:defRPr sz="1800"/>
            </a:lvl1pPr>
          </a:lstStyle>
          <a:p/>
        </p:txBody>
      </p:sp>
      <p:sp>
        <p:nvSpPr>
          <p:cNvPr id="190" name="Google Shape;190;p1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191" name="Google Shape;191;p11"/>
          <p:cNvGrpSpPr/>
          <p:nvPr/>
        </p:nvGrpSpPr>
        <p:grpSpPr>
          <a:xfrm>
            <a:off x="1" y="4635437"/>
            <a:ext cx="731345" cy="306027"/>
            <a:chOff x="-57865" y="847489"/>
            <a:chExt cx="839565" cy="351311"/>
          </a:xfrm>
        </p:grpSpPr>
        <p:sp>
          <p:nvSpPr>
            <p:cNvPr id="192" name="Google Shape;192;p11"/>
            <p:cNvSpPr/>
            <p:nvPr/>
          </p:nvSpPr>
          <p:spPr>
            <a:xfrm>
              <a:off x="-57865" y="847489"/>
              <a:ext cx="690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5" name="Shape 25"/>
        <p:cNvGrpSpPr/>
        <p:nvPr/>
      </p:nvGrpSpPr>
      <p:grpSpPr>
        <a:xfrm>
          <a:off x="0" y="0"/>
          <a:ext cx="0" cy="0"/>
          <a:chOff x="0" y="0"/>
          <a:chExt cx="0" cy="0"/>
        </a:xfrm>
      </p:grpSpPr>
      <p:grpSp>
        <p:nvGrpSpPr>
          <p:cNvPr id="26" name="Google Shape;26;p3"/>
          <p:cNvGrpSpPr/>
          <p:nvPr/>
        </p:nvGrpSpPr>
        <p:grpSpPr>
          <a:xfrm>
            <a:off x="0" y="0"/>
            <a:ext cx="9144037" cy="5143497"/>
            <a:chOff x="0" y="0"/>
            <a:chExt cx="9144037" cy="5143497"/>
          </a:xfrm>
        </p:grpSpPr>
        <p:sp>
          <p:nvSpPr>
            <p:cNvPr id="27" name="Google Shape;27;p3"/>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0" name="Google Shape;40;p3"/>
          <p:cNvSpPr txBox="1"/>
          <p:nvPr>
            <p:ph idx="1" type="body"/>
          </p:nvPr>
        </p:nvSpPr>
        <p:spPr>
          <a:xfrm>
            <a:off x="1207774"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41" name="Google Shape;41;p3"/>
          <p:cNvSpPr txBox="1"/>
          <p:nvPr>
            <p:ph idx="2" type="body"/>
          </p:nvPr>
        </p:nvSpPr>
        <p:spPr>
          <a:xfrm>
            <a:off x="4792488"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42" name="Google Shape;42;p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43" name="Google Shape;43;p3"/>
          <p:cNvGrpSpPr/>
          <p:nvPr/>
        </p:nvGrpSpPr>
        <p:grpSpPr>
          <a:xfrm>
            <a:off x="2" y="870200"/>
            <a:ext cx="1055444" cy="306027"/>
            <a:chOff x="-429922" y="847489"/>
            <a:chExt cx="1211622" cy="351311"/>
          </a:xfrm>
        </p:grpSpPr>
        <p:sp>
          <p:nvSpPr>
            <p:cNvPr id="44" name="Google Shape;44;p3"/>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grpSp>
        <p:nvGrpSpPr>
          <p:cNvPr id="47" name="Google Shape;47;p4"/>
          <p:cNvGrpSpPr/>
          <p:nvPr/>
        </p:nvGrpSpPr>
        <p:grpSpPr>
          <a:xfrm>
            <a:off x="0" y="0"/>
            <a:ext cx="9144036" cy="5143497"/>
            <a:chOff x="0" y="0"/>
            <a:chExt cx="9144036" cy="5143497"/>
          </a:xfrm>
        </p:grpSpPr>
        <p:sp>
          <p:nvSpPr>
            <p:cNvPr id="48" name="Google Shape;48;p4"/>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64" name="Shape 64"/>
        <p:cNvGrpSpPr/>
        <p:nvPr/>
      </p:nvGrpSpPr>
      <p:grpSpPr>
        <a:xfrm>
          <a:off x="0" y="0"/>
          <a:ext cx="0" cy="0"/>
          <a:chOff x="0" y="0"/>
          <a:chExt cx="0" cy="0"/>
        </a:xfrm>
      </p:grpSpPr>
      <p:grpSp>
        <p:nvGrpSpPr>
          <p:cNvPr id="65" name="Google Shape;65;p5"/>
          <p:cNvGrpSpPr/>
          <p:nvPr/>
        </p:nvGrpSpPr>
        <p:grpSpPr>
          <a:xfrm>
            <a:off x="0" y="0"/>
            <a:ext cx="9144013" cy="5143473"/>
            <a:chOff x="0" y="0"/>
            <a:chExt cx="9144013" cy="5143473"/>
          </a:xfrm>
        </p:grpSpPr>
        <p:sp>
          <p:nvSpPr>
            <p:cNvPr id="66" name="Google Shape;66;p5"/>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5"/>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156"/>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txBox="1"/>
          <p:nvPr>
            <p:ph type="ctrTitle"/>
          </p:nvPr>
        </p:nvSpPr>
        <p:spPr>
          <a:xfrm>
            <a:off x="1823925" y="2066369"/>
            <a:ext cx="6634200" cy="608400"/>
          </a:xfrm>
          <a:prstGeom prst="rect">
            <a:avLst/>
          </a:prstGeom>
          <a:noFill/>
          <a:ln>
            <a:noFill/>
          </a:ln>
          <a:effectLst>
            <a:outerShdw blurRad="42863" rotWithShape="0" algn="bl" dir="5400000" dist="9525">
              <a:schemeClr val="lt1">
                <a:alpha val="24705"/>
              </a:schemeClr>
            </a:outerShdw>
          </a:effectLst>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82" name="Google Shape;82;p5"/>
          <p:cNvSpPr txBox="1"/>
          <p:nvPr>
            <p:ph idx="1" type="subTitle"/>
          </p:nvPr>
        </p:nvSpPr>
        <p:spPr>
          <a:xfrm>
            <a:off x="1823925" y="2655065"/>
            <a:ext cx="6634200" cy="3864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lvl="0" algn="l">
              <a:lnSpc>
                <a:spcPct val="100000"/>
              </a:lnSpc>
              <a:spcBef>
                <a:spcPts val="0"/>
              </a:spcBef>
              <a:spcAft>
                <a:spcPts val="0"/>
              </a:spcAft>
              <a:buSzPts val="1800"/>
              <a:buNone/>
              <a:defRPr>
                <a:solidFill>
                  <a:schemeClr val="accent4"/>
                </a:solidFill>
              </a:defRPr>
            </a:lvl1pPr>
            <a:lvl2pPr lvl="1" algn="l">
              <a:lnSpc>
                <a:spcPct val="100000"/>
              </a:lnSpc>
              <a:spcBef>
                <a:spcPts val="600"/>
              </a:spcBef>
              <a:spcAft>
                <a:spcPts val="0"/>
              </a:spcAft>
              <a:buClr>
                <a:schemeClr val="accent4"/>
              </a:buClr>
              <a:buSzPts val="3000"/>
              <a:buNone/>
              <a:defRPr sz="3000">
                <a:solidFill>
                  <a:schemeClr val="accent4"/>
                </a:solidFill>
              </a:defRPr>
            </a:lvl2pPr>
            <a:lvl3pPr lvl="2" algn="l">
              <a:lnSpc>
                <a:spcPct val="100000"/>
              </a:lnSpc>
              <a:spcBef>
                <a:spcPts val="600"/>
              </a:spcBef>
              <a:spcAft>
                <a:spcPts val="0"/>
              </a:spcAft>
              <a:buClr>
                <a:schemeClr val="accent4"/>
              </a:buClr>
              <a:buSzPts val="3000"/>
              <a:buNone/>
              <a:defRPr sz="3000">
                <a:solidFill>
                  <a:schemeClr val="accent4"/>
                </a:solidFill>
              </a:defRPr>
            </a:lvl3pPr>
            <a:lvl4pPr lvl="3" algn="l">
              <a:lnSpc>
                <a:spcPct val="100000"/>
              </a:lnSpc>
              <a:spcBef>
                <a:spcPts val="600"/>
              </a:spcBef>
              <a:spcAft>
                <a:spcPts val="0"/>
              </a:spcAft>
              <a:buClr>
                <a:schemeClr val="accent4"/>
              </a:buClr>
              <a:buSzPts val="3000"/>
              <a:buNone/>
              <a:defRPr sz="3000">
                <a:solidFill>
                  <a:schemeClr val="accent4"/>
                </a:solidFill>
              </a:defRPr>
            </a:lvl4pPr>
            <a:lvl5pPr lvl="4" algn="l">
              <a:lnSpc>
                <a:spcPct val="100000"/>
              </a:lnSpc>
              <a:spcBef>
                <a:spcPts val="600"/>
              </a:spcBef>
              <a:spcAft>
                <a:spcPts val="0"/>
              </a:spcAft>
              <a:buClr>
                <a:schemeClr val="accent4"/>
              </a:buClr>
              <a:buSzPts val="3000"/>
              <a:buNone/>
              <a:defRPr sz="3000">
                <a:solidFill>
                  <a:schemeClr val="accent4"/>
                </a:solidFill>
              </a:defRPr>
            </a:lvl5pPr>
            <a:lvl6pPr lvl="5" algn="l">
              <a:lnSpc>
                <a:spcPct val="100000"/>
              </a:lnSpc>
              <a:spcBef>
                <a:spcPts val="600"/>
              </a:spcBef>
              <a:spcAft>
                <a:spcPts val="0"/>
              </a:spcAft>
              <a:buClr>
                <a:schemeClr val="accent4"/>
              </a:buClr>
              <a:buSzPts val="3000"/>
              <a:buNone/>
              <a:defRPr sz="3000">
                <a:solidFill>
                  <a:schemeClr val="accent4"/>
                </a:solidFill>
              </a:defRPr>
            </a:lvl6pPr>
            <a:lvl7pPr lvl="6" algn="l">
              <a:lnSpc>
                <a:spcPct val="100000"/>
              </a:lnSpc>
              <a:spcBef>
                <a:spcPts val="600"/>
              </a:spcBef>
              <a:spcAft>
                <a:spcPts val="0"/>
              </a:spcAft>
              <a:buClr>
                <a:schemeClr val="accent4"/>
              </a:buClr>
              <a:buSzPts val="3000"/>
              <a:buNone/>
              <a:defRPr sz="3000">
                <a:solidFill>
                  <a:schemeClr val="accent4"/>
                </a:solidFill>
              </a:defRPr>
            </a:lvl7pPr>
            <a:lvl8pPr lvl="7" algn="l">
              <a:lnSpc>
                <a:spcPct val="100000"/>
              </a:lnSpc>
              <a:spcBef>
                <a:spcPts val="600"/>
              </a:spcBef>
              <a:spcAft>
                <a:spcPts val="0"/>
              </a:spcAft>
              <a:buClr>
                <a:schemeClr val="accent4"/>
              </a:buClr>
              <a:buSzPts val="3000"/>
              <a:buNone/>
              <a:defRPr sz="3000">
                <a:solidFill>
                  <a:schemeClr val="accent4"/>
                </a:solidFill>
              </a:defRPr>
            </a:lvl8pPr>
            <a:lvl9pPr lvl="8" algn="l">
              <a:lnSpc>
                <a:spcPct val="100000"/>
              </a:lnSpc>
              <a:spcBef>
                <a:spcPts val="600"/>
              </a:spcBef>
              <a:spcAft>
                <a:spcPts val="600"/>
              </a:spcAft>
              <a:buClr>
                <a:schemeClr val="accent4"/>
              </a:buClr>
              <a:buSzPts val="3000"/>
              <a:buNone/>
              <a:defRPr sz="3000">
                <a:solidFill>
                  <a:schemeClr val="accent4"/>
                </a:solidFill>
              </a:defRPr>
            </a:lvl9pPr>
          </a:lstStyle>
          <a:p/>
        </p:txBody>
      </p:sp>
      <p:grpSp>
        <p:nvGrpSpPr>
          <p:cNvPr id="83" name="Google Shape;83;p5"/>
          <p:cNvGrpSpPr/>
          <p:nvPr/>
        </p:nvGrpSpPr>
        <p:grpSpPr>
          <a:xfrm>
            <a:off x="-1" y="2046575"/>
            <a:ext cx="1616222" cy="1050356"/>
            <a:chOff x="241121" y="847487"/>
            <a:chExt cx="540579" cy="351313"/>
          </a:xfrm>
        </p:grpSpPr>
        <p:sp>
          <p:nvSpPr>
            <p:cNvPr id="84" name="Google Shape;84;p5"/>
            <p:cNvSpPr/>
            <p:nvPr/>
          </p:nvSpPr>
          <p:spPr>
            <a:xfrm>
              <a:off x="241121" y="847487"/>
              <a:ext cx="3912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86" name="Shape 86"/>
        <p:cNvGrpSpPr/>
        <p:nvPr/>
      </p:nvGrpSpPr>
      <p:grpSpPr>
        <a:xfrm>
          <a:off x="0" y="0"/>
          <a:ext cx="0" cy="0"/>
          <a:chOff x="0" y="0"/>
          <a:chExt cx="0" cy="0"/>
        </a:xfrm>
      </p:grpSpPr>
      <p:grpSp>
        <p:nvGrpSpPr>
          <p:cNvPr id="87" name="Google Shape;87;p6"/>
          <p:cNvGrpSpPr/>
          <p:nvPr/>
        </p:nvGrpSpPr>
        <p:grpSpPr>
          <a:xfrm>
            <a:off x="-16" y="0"/>
            <a:ext cx="9144053" cy="5143498"/>
            <a:chOff x="-16" y="0"/>
            <a:chExt cx="9144053" cy="5143498"/>
          </a:xfrm>
        </p:grpSpPr>
        <p:sp>
          <p:nvSpPr>
            <p:cNvPr id="88" name="Google Shape;88;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txBox="1"/>
          <p:nvPr>
            <p:ph idx="1" type="body"/>
          </p:nvPr>
        </p:nvSpPr>
        <p:spPr>
          <a:xfrm>
            <a:off x="1977950" y="1388450"/>
            <a:ext cx="5188200" cy="30426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431800" lvl="0" marL="457200" algn="ctr">
              <a:lnSpc>
                <a:spcPct val="100000"/>
              </a:lnSpc>
              <a:spcBef>
                <a:spcPts val="0"/>
              </a:spcBef>
              <a:spcAft>
                <a:spcPts val="0"/>
              </a:spcAft>
              <a:buClr>
                <a:schemeClr val="lt1"/>
              </a:buClr>
              <a:buSzPts val="3200"/>
              <a:buChar char="⬥"/>
              <a:defRPr sz="3200">
                <a:solidFill>
                  <a:schemeClr val="lt1"/>
                </a:solidFill>
              </a:defRPr>
            </a:lvl1pPr>
            <a:lvl2pPr indent="-431800" lvl="1" marL="914400" algn="ctr">
              <a:lnSpc>
                <a:spcPct val="100000"/>
              </a:lnSpc>
              <a:spcBef>
                <a:spcPts val="600"/>
              </a:spcBef>
              <a:spcAft>
                <a:spcPts val="0"/>
              </a:spcAft>
              <a:buClr>
                <a:schemeClr val="lt1"/>
              </a:buClr>
              <a:buSzPts val="3200"/>
              <a:buChar char="⬦"/>
              <a:defRPr sz="3200">
                <a:solidFill>
                  <a:schemeClr val="lt1"/>
                </a:solidFill>
              </a:defRPr>
            </a:lvl2pPr>
            <a:lvl3pPr indent="-431800" lvl="2" marL="1371600" algn="ctr">
              <a:lnSpc>
                <a:spcPct val="100000"/>
              </a:lnSpc>
              <a:spcBef>
                <a:spcPts val="600"/>
              </a:spcBef>
              <a:spcAft>
                <a:spcPts val="0"/>
              </a:spcAft>
              <a:buClr>
                <a:schemeClr val="lt1"/>
              </a:buClr>
              <a:buSzPts val="3200"/>
              <a:buChar char="⬩"/>
              <a:defRPr sz="3200">
                <a:solidFill>
                  <a:schemeClr val="lt1"/>
                </a:solidFill>
              </a:defRPr>
            </a:lvl3pPr>
            <a:lvl4pPr indent="-431800" lvl="3" marL="1828800" algn="ctr">
              <a:lnSpc>
                <a:spcPct val="100000"/>
              </a:lnSpc>
              <a:spcBef>
                <a:spcPts val="600"/>
              </a:spcBef>
              <a:spcAft>
                <a:spcPts val="0"/>
              </a:spcAft>
              <a:buClr>
                <a:schemeClr val="lt1"/>
              </a:buClr>
              <a:buSzPts val="3200"/>
              <a:buChar char="●"/>
              <a:defRPr sz="3200">
                <a:solidFill>
                  <a:schemeClr val="lt1"/>
                </a:solidFill>
              </a:defRPr>
            </a:lvl4pPr>
            <a:lvl5pPr indent="-431800" lvl="4" marL="2286000" algn="ctr">
              <a:lnSpc>
                <a:spcPct val="100000"/>
              </a:lnSpc>
              <a:spcBef>
                <a:spcPts val="600"/>
              </a:spcBef>
              <a:spcAft>
                <a:spcPts val="0"/>
              </a:spcAft>
              <a:buClr>
                <a:schemeClr val="lt1"/>
              </a:buClr>
              <a:buSzPts val="3200"/>
              <a:buChar char="○"/>
              <a:defRPr sz="3200">
                <a:solidFill>
                  <a:schemeClr val="lt1"/>
                </a:solidFill>
              </a:defRPr>
            </a:lvl5pPr>
            <a:lvl6pPr indent="-431800" lvl="5" marL="2743200" algn="ctr">
              <a:lnSpc>
                <a:spcPct val="100000"/>
              </a:lnSpc>
              <a:spcBef>
                <a:spcPts val="600"/>
              </a:spcBef>
              <a:spcAft>
                <a:spcPts val="0"/>
              </a:spcAft>
              <a:buClr>
                <a:schemeClr val="lt1"/>
              </a:buClr>
              <a:buSzPts val="3200"/>
              <a:buChar char="■"/>
              <a:defRPr sz="3200">
                <a:solidFill>
                  <a:schemeClr val="lt1"/>
                </a:solidFill>
              </a:defRPr>
            </a:lvl6pPr>
            <a:lvl7pPr indent="-431800" lvl="6" marL="3200400" algn="ctr">
              <a:lnSpc>
                <a:spcPct val="100000"/>
              </a:lnSpc>
              <a:spcBef>
                <a:spcPts val="600"/>
              </a:spcBef>
              <a:spcAft>
                <a:spcPts val="0"/>
              </a:spcAft>
              <a:buClr>
                <a:schemeClr val="lt1"/>
              </a:buClr>
              <a:buSzPts val="3200"/>
              <a:buChar char="●"/>
              <a:defRPr sz="3200">
                <a:solidFill>
                  <a:schemeClr val="lt1"/>
                </a:solidFill>
              </a:defRPr>
            </a:lvl7pPr>
            <a:lvl8pPr indent="-431800" lvl="7" marL="3657600" algn="ctr">
              <a:lnSpc>
                <a:spcPct val="100000"/>
              </a:lnSpc>
              <a:spcBef>
                <a:spcPts val="600"/>
              </a:spcBef>
              <a:spcAft>
                <a:spcPts val="0"/>
              </a:spcAft>
              <a:buClr>
                <a:schemeClr val="lt1"/>
              </a:buClr>
              <a:buSzPts val="3200"/>
              <a:buChar char="○"/>
              <a:defRPr sz="3200">
                <a:solidFill>
                  <a:schemeClr val="lt1"/>
                </a:solidFill>
              </a:defRPr>
            </a:lvl8pPr>
            <a:lvl9pPr indent="-431800" lvl="8" marL="4114800" algn="ctr">
              <a:lnSpc>
                <a:spcPct val="100000"/>
              </a:lnSpc>
              <a:spcBef>
                <a:spcPts val="600"/>
              </a:spcBef>
              <a:spcAft>
                <a:spcPts val="600"/>
              </a:spcAft>
              <a:buClr>
                <a:schemeClr val="lt1"/>
              </a:buClr>
              <a:buSzPts val="3200"/>
              <a:buChar char="■"/>
              <a:defRPr sz="3200">
                <a:solidFill>
                  <a:schemeClr val="lt1"/>
                </a:solidFill>
              </a:defRPr>
            </a:lvl9pPr>
          </a:lstStyle>
          <a:p/>
        </p:txBody>
      </p:sp>
      <p:sp>
        <p:nvSpPr>
          <p:cNvPr id="102" name="Google Shape;102;p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103" name="Google Shape;103;p6"/>
          <p:cNvGrpSpPr/>
          <p:nvPr/>
        </p:nvGrpSpPr>
        <p:grpSpPr>
          <a:xfrm>
            <a:off x="4282319" y="-4"/>
            <a:ext cx="579363" cy="1204159"/>
            <a:chOff x="3895357" y="418479"/>
            <a:chExt cx="264900" cy="550573"/>
          </a:xfrm>
        </p:grpSpPr>
        <p:sp>
          <p:nvSpPr>
            <p:cNvPr id="104" name="Google Shape;104;p6"/>
            <p:cNvSpPr/>
            <p:nvPr/>
          </p:nvSpPr>
          <p:spPr>
            <a:xfrm rot="5400000">
              <a:off x="3869830" y="445029"/>
              <a:ext cx="315900" cy="2628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6"/>
          <p:cNvSpPr txBox="1"/>
          <p:nvPr/>
        </p:nvSpPr>
        <p:spPr>
          <a:xfrm>
            <a:off x="3593400" y="476575"/>
            <a:ext cx="1957200" cy="653700"/>
          </a:xfrm>
          <a:prstGeom prst="rect">
            <a:avLst/>
          </a:prstGeom>
          <a:noFill/>
          <a:ln>
            <a:noFill/>
          </a:ln>
          <a:effectLst>
            <a:outerShdw blurRad="114300" rotWithShape="0" algn="bl" dir="5400000" dist="19050">
              <a:schemeClr val="lt1">
                <a:alpha val="49803"/>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600"/>
              <a:buFont typeface="Arial"/>
              <a:buNone/>
            </a:pPr>
            <a:r>
              <a:rPr b="0" i="0" lang="en" sz="8600" u="none" cap="none" strike="noStrike">
                <a:solidFill>
                  <a:schemeClr val="dk1"/>
                </a:solidFill>
                <a:latin typeface="Arial"/>
                <a:ea typeface="Arial"/>
                <a:cs typeface="Arial"/>
                <a:sym typeface="Arial"/>
              </a:rPr>
              <a:t>“</a:t>
            </a:r>
            <a:endParaRPr b="0" i="0" sz="86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7" name="Shape 107"/>
        <p:cNvGrpSpPr/>
        <p:nvPr/>
      </p:nvGrpSpPr>
      <p:grpSpPr>
        <a:xfrm>
          <a:off x="0" y="0"/>
          <a:ext cx="0" cy="0"/>
          <a:chOff x="0" y="0"/>
          <a:chExt cx="0" cy="0"/>
        </a:xfrm>
      </p:grpSpPr>
      <p:grpSp>
        <p:nvGrpSpPr>
          <p:cNvPr id="108" name="Google Shape;108;p7"/>
          <p:cNvGrpSpPr/>
          <p:nvPr/>
        </p:nvGrpSpPr>
        <p:grpSpPr>
          <a:xfrm>
            <a:off x="0" y="0"/>
            <a:ext cx="9144037" cy="5143497"/>
            <a:chOff x="0" y="0"/>
            <a:chExt cx="9144037" cy="5143497"/>
          </a:xfrm>
        </p:grpSpPr>
        <p:sp>
          <p:nvSpPr>
            <p:cNvPr id="109" name="Google Shape;109;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22" name="Google Shape;122;p7"/>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81000" lvl="2" marL="1371600" algn="l">
              <a:lnSpc>
                <a:spcPct val="100000"/>
              </a:lnSpc>
              <a:spcBef>
                <a:spcPts val="600"/>
              </a:spcBef>
              <a:spcAft>
                <a:spcPts val="0"/>
              </a:spcAft>
              <a:buSzPts val="2400"/>
              <a:buChar char="⬩"/>
              <a:defRPr/>
            </a:lvl3pPr>
            <a:lvl4pPr indent="-381000" lvl="3" marL="1828800" algn="l">
              <a:lnSpc>
                <a:spcPct val="100000"/>
              </a:lnSpc>
              <a:spcBef>
                <a:spcPts val="600"/>
              </a:spcBef>
              <a:spcAft>
                <a:spcPts val="0"/>
              </a:spcAft>
              <a:buSzPts val="2400"/>
              <a:buChar char="●"/>
              <a:defRPr/>
            </a:lvl4pPr>
            <a:lvl5pPr indent="-381000" lvl="4" marL="2286000" algn="l">
              <a:lnSpc>
                <a:spcPct val="100000"/>
              </a:lnSpc>
              <a:spcBef>
                <a:spcPts val="600"/>
              </a:spcBef>
              <a:spcAft>
                <a:spcPts val="0"/>
              </a:spcAft>
              <a:buSzPts val="2400"/>
              <a:buChar char="○"/>
              <a:defRPr/>
            </a:lvl5pPr>
            <a:lvl6pPr indent="-381000" lvl="5" marL="2743200" algn="l">
              <a:lnSpc>
                <a:spcPct val="100000"/>
              </a:lnSpc>
              <a:spcBef>
                <a:spcPts val="600"/>
              </a:spcBef>
              <a:spcAft>
                <a:spcPts val="0"/>
              </a:spcAft>
              <a:buSzPts val="2400"/>
              <a:buChar char="■"/>
              <a:defRPr/>
            </a:lvl6pPr>
            <a:lvl7pPr indent="-381000" lvl="6" marL="3200400" algn="l">
              <a:lnSpc>
                <a:spcPct val="100000"/>
              </a:lnSpc>
              <a:spcBef>
                <a:spcPts val="600"/>
              </a:spcBef>
              <a:spcAft>
                <a:spcPts val="0"/>
              </a:spcAft>
              <a:buSzPts val="2400"/>
              <a:buChar char="●"/>
              <a:defRPr/>
            </a:lvl7pPr>
            <a:lvl8pPr indent="-381000" lvl="7" marL="3657600" algn="l">
              <a:lnSpc>
                <a:spcPct val="100000"/>
              </a:lnSpc>
              <a:spcBef>
                <a:spcPts val="600"/>
              </a:spcBef>
              <a:spcAft>
                <a:spcPts val="0"/>
              </a:spcAft>
              <a:buSzPts val="2400"/>
              <a:buChar char="○"/>
              <a:defRPr/>
            </a:lvl8pPr>
            <a:lvl9pPr indent="-381000" lvl="8" marL="4114800" algn="l">
              <a:lnSpc>
                <a:spcPct val="100000"/>
              </a:lnSpc>
              <a:spcBef>
                <a:spcPts val="600"/>
              </a:spcBef>
              <a:spcAft>
                <a:spcPts val="600"/>
              </a:spcAft>
              <a:buSzPts val="2400"/>
              <a:buChar char="■"/>
              <a:defRPr/>
            </a:lvl9pPr>
          </a:lstStyle>
          <a:p/>
        </p:txBody>
      </p:sp>
      <p:sp>
        <p:nvSpPr>
          <p:cNvPr id="123" name="Google Shape;123;p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124" name="Google Shape;124;p7"/>
          <p:cNvGrpSpPr/>
          <p:nvPr/>
        </p:nvGrpSpPr>
        <p:grpSpPr>
          <a:xfrm>
            <a:off x="2" y="870200"/>
            <a:ext cx="1055444" cy="306027"/>
            <a:chOff x="-429922" y="847489"/>
            <a:chExt cx="1211622" cy="351311"/>
          </a:xfrm>
        </p:grpSpPr>
        <p:sp>
          <p:nvSpPr>
            <p:cNvPr id="125" name="Google Shape;125;p7"/>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27" name="Shape 127"/>
        <p:cNvGrpSpPr/>
        <p:nvPr/>
      </p:nvGrpSpPr>
      <p:grpSpPr>
        <a:xfrm>
          <a:off x="0" y="0"/>
          <a:ext cx="0" cy="0"/>
          <a:chOff x="0" y="0"/>
          <a:chExt cx="0" cy="0"/>
        </a:xfrm>
      </p:grpSpPr>
      <p:sp>
        <p:nvSpPr>
          <p:cNvPr id="128" name="Google Shape;128;p8"/>
          <p:cNvSpPr/>
          <p:nvPr/>
        </p:nvSpPr>
        <p:spPr>
          <a:xfrm>
            <a:off x="0" y="0"/>
            <a:ext cx="9143954"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156"/>
                </a:srgbClr>
              </a:gs>
              <a:gs pos="100000">
                <a:srgbClr val="FFFFFF">
                  <a:alpha val="10588"/>
                </a:srgbClr>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1" name="Shape 131"/>
        <p:cNvGrpSpPr/>
        <p:nvPr/>
      </p:nvGrpSpPr>
      <p:grpSpPr>
        <a:xfrm>
          <a:off x="0" y="0"/>
          <a:ext cx="0" cy="0"/>
          <a:chOff x="0" y="0"/>
          <a:chExt cx="0" cy="0"/>
        </a:xfrm>
      </p:grpSpPr>
      <p:grpSp>
        <p:nvGrpSpPr>
          <p:cNvPr id="132" name="Google Shape;132;p9"/>
          <p:cNvGrpSpPr/>
          <p:nvPr/>
        </p:nvGrpSpPr>
        <p:grpSpPr>
          <a:xfrm>
            <a:off x="0" y="0"/>
            <a:ext cx="9144037" cy="5143497"/>
            <a:chOff x="0" y="0"/>
            <a:chExt cx="9144037" cy="5143497"/>
          </a:xfrm>
        </p:grpSpPr>
        <p:sp>
          <p:nvSpPr>
            <p:cNvPr id="133" name="Google Shape;133;p9"/>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9"/>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46" name="Google Shape;146;p9"/>
          <p:cNvSpPr txBox="1"/>
          <p:nvPr>
            <p:ph idx="1" type="body"/>
          </p:nvPr>
        </p:nvSpPr>
        <p:spPr>
          <a:xfrm>
            <a:off x="1207850" y="1582550"/>
            <a:ext cx="2085900" cy="30372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7" name="Google Shape;147;p9"/>
          <p:cNvSpPr txBox="1"/>
          <p:nvPr>
            <p:ph idx="2" type="body"/>
          </p:nvPr>
        </p:nvSpPr>
        <p:spPr>
          <a:xfrm>
            <a:off x="3512976" y="1582550"/>
            <a:ext cx="2085900" cy="30372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8" name="Google Shape;148;p9"/>
          <p:cNvSpPr txBox="1"/>
          <p:nvPr>
            <p:ph idx="3" type="body"/>
          </p:nvPr>
        </p:nvSpPr>
        <p:spPr>
          <a:xfrm>
            <a:off x="5818102" y="1582550"/>
            <a:ext cx="2085900" cy="30372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9" name="Google Shape;149;p9"/>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9"/>
          <p:cNvGrpSpPr/>
          <p:nvPr/>
        </p:nvGrpSpPr>
        <p:grpSpPr>
          <a:xfrm>
            <a:off x="2" y="870200"/>
            <a:ext cx="1055444" cy="306027"/>
            <a:chOff x="-429922" y="847489"/>
            <a:chExt cx="1211622" cy="351311"/>
          </a:xfrm>
        </p:grpSpPr>
        <p:sp>
          <p:nvSpPr>
            <p:cNvPr id="151" name="Google Shape;151;p9"/>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grpSp>
        <p:nvGrpSpPr>
          <p:cNvPr id="154" name="Google Shape;154;p10"/>
          <p:cNvGrpSpPr/>
          <p:nvPr/>
        </p:nvGrpSpPr>
        <p:grpSpPr>
          <a:xfrm>
            <a:off x="0" y="0"/>
            <a:ext cx="9144037" cy="5143497"/>
            <a:chOff x="0" y="0"/>
            <a:chExt cx="9144037" cy="5143497"/>
          </a:xfrm>
        </p:grpSpPr>
        <p:sp>
          <p:nvSpPr>
            <p:cNvPr id="155" name="Google Shape;155;p10"/>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68" name="Google Shape;168;p1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10"/>
          <p:cNvGrpSpPr/>
          <p:nvPr/>
        </p:nvGrpSpPr>
        <p:grpSpPr>
          <a:xfrm>
            <a:off x="2" y="870200"/>
            <a:ext cx="1055444" cy="306027"/>
            <a:chOff x="-429922" y="847489"/>
            <a:chExt cx="1211622" cy="351311"/>
          </a:xfrm>
        </p:grpSpPr>
        <p:sp>
          <p:nvSpPr>
            <p:cNvPr id="170" name="Google Shape;170;p10"/>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1pPr>
            <a:lvl2pPr lvl="1"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2pPr>
            <a:lvl3pPr lvl="2"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3pPr>
            <a:lvl4pPr lvl="3"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4pPr>
            <a:lvl5pPr lvl="4"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5pPr>
            <a:lvl6pPr lvl="5"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6pPr>
            <a:lvl7pPr lvl="6"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7pPr>
            <a:lvl8pPr lvl="7"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8pPr>
            <a:lvl9pPr lvl="8" marR="0" rtl="0" algn="l">
              <a:lnSpc>
                <a:spcPct val="90000"/>
              </a:lnSpc>
              <a:spcBef>
                <a:spcPts val="0"/>
              </a:spcBef>
              <a:spcAft>
                <a:spcPts val="0"/>
              </a:spcAft>
              <a:buClr>
                <a:schemeClr val="dk1"/>
              </a:buClr>
              <a:buSzPts val="3200"/>
              <a:buFont typeface="Saira SemiCondensed Medium"/>
              <a:buNone/>
              <a:defRPr b="0" i="0" sz="3200" u="none" cap="none" strike="noStrike">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accent4"/>
              </a:buClr>
              <a:buSzPts val="1800"/>
              <a:buFont typeface="Inria Sans Light"/>
              <a:buChar char="⬥"/>
              <a:defRPr b="0" i="0" sz="2400" u="none" cap="none" strike="noStrike">
                <a:solidFill>
                  <a:schemeClr val="dk1"/>
                </a:solidFill>
                <a:latin typeface="Inria Sans Light"/>
                <a:ea typeface="Inria Sans Light"/>
                <a:cs typeface="Inria Sans Light"/>
                <a:sym typeface="Inria Sans Light"/>
              </a:defRPr>
            </a:lvl1pPr>
            <a:lvl2pPr indent="-342900" lvl="1" marL="914400" marR="0" rtl="0" algn="l">
              <a:lnSpc>
                <a:spcPct val="100000"/>
              </a:lnSpc>
              <a:spcBef>
                <a:spcPts val="600"/>
              </a:spcBef>
              <a:spcAft>
                <a:spcPts val="0"/>
              </a:spcAft>
              <a:buClr>
                <a:schemeClr val="accent3"/>
              </a:buClr>
              <a:buSzPts val="1800"/>
              <a:buFont typeface="Inria Sans Light"/>
              <a:buChar char="⬦"/>
              <a:defRPr b="0" i="0" sz="2400" u="none" cap="none" strike="noStrike">
                <a:solidFill>
                  <a:schemeClr val="dk1"/>
                </a:solidFill>
                <a:latin typeface="Inria Sans Light"/>
                <a:ea typeface="Inria Sans Light"/>
                <a:cs typeface="Inria Sans Light"/>
                <a:sym typeface="Inria Sans Light"/>
              </a:defRPr>
            </a:lvl2pPr>
            <a:lvl3pPr indent="-381000" lvl="2" marL="1371600" marR="0" rtl="0" algn="l">
              <a:lnSpc>
                <a:spcPct val="100000"/>
              </a:lnSpc>
              <a:spcBef>
                <a:spcPts val="600"/>
              </a:spcBef>
              <a:spcAft>
                <a:spcPts val="0"/>
              </a:spcAft>
              <a:buClr>
                <a:schemeClr val="accent2"/>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3pPr>
            <a:lvl4pPr indent="-381000" lvl="3" marL="1828800" marR="0" rtl="0" algn="l">
              <a:lnSpc>
                <a:spcPct val="100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4pPr>
            <a:lvl5pPr indent="-381000" lvl="4" marL="2286000" marR="0" rtl="0" algn="l">
              <a:lnSpc>
                <a:spcPct val="100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5pPr>
            <a:lvl6pPr indent="-381000" lvl="5" marL="2743200" marR="0" rtl="0" algn="l">
              <a:lnSpc>
                <a:spcPct val="100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6pPr>
            <a:lvl7pPr indent="-381000" lvl="6" marL="3200400" marR="0" rtl="0" algn="l">
              <a:lnSpc>
                <a:spcPct val="100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7pPr>
            <a:lvl8pPr indent="-381000" lvl="7" marL="3657600" marR="0" rtl="0" algn="l">
              <a:lnSpc>
                <a:spcPct val="100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8pPr>
            <a:lvl9pPr indent="-381000" lvl="8" marL="4114800" marR="0" rtl="0" algn="l">
              <a:lnSpc>
                <a:spcPct val="100000"/>
              </a:lnSpc>
              <a:spcBef>
                <a:spcPts val="600"/>
              </a:spcBef>
              <a:spcAft>
                <a:spcPts val="60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4294967295" type="ctrTitle"/>
          </p:nvPr>
        </p:nvSpPr>
        <p:spPr>
          <a:xfrm>
            <a:off x="1207775" y="1050000"/>
            <a:ext cx="6996300" cy="970500"/>
          </a:xfrm>
          <a:prstGeom prst="rect">
            <a:avLst/>
          </a:prstGeom>
          <a:noFill/>
          <a:ln>
            <a:noFill/>
          </a:ln>
          <a:effectLst>
            <a:outerShdw blurRad="42863" rotWithShape="0" algn="bl" dir="5400000" dist="9525">
              <a:schemeClr val="lt1">
                <a:alpha val="24705"/>
              </a:schemeClr>
            </a:outerShdw>
          </a:effectLst>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Saira SemiCondensed Medium"/>
              <a:buNone/>
            </a:pPr>
            <a:r>
              <a:rPr lang="en" sz="6000"/>
              <a:t>CZ1115 Mini project</a:t>
            </a:r>
            <a:endParaRPr b="0" i="0" sz="6000" u="none" cap="none" strike="noStrike">
              <a:solidFill>
                <a:schemeClr val="dk1"/>
              </a:solidFill>
              <a:latin typeface="Saira SemiCondensed Medium"/>
              <a:ea typeface="Saira SemiCondensed Medium"/>
              <a:cs typeface="Saira SemiCondensed Medium"/>
              <a:sym typeface="Saira SemiCondensed Medium"/>
            </a:endParaRPr>
          </a:p>
        </p:txBody>
      </p:sp>
      <p:sp>
        <p:nvSpPr>
          <p:cNvPr id="199" name="Google Shape;199;p12"/>
          <p:cNvSpPr txBox="1"/>
          <p:nvPr>
            <p:ph idx="4294967295" type="subTitle"/>
          </p:nvPr>
        </p:nvSpPr>
        <p:spPr>
          <a:xfrm>
            <a:off x="1207775" y="2136550"/>
            <a:ext cx="2480400" cy="21093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800"/>
              <a:buFont typeface="Inria Sans Light"/>
              <a:buNone/>
            </a:pPr>
            <a:r>
              <a:rPr lang="en">
                <a:solidFill>
                  <a:schemeClr val="accent4"/>
                </a:solidFill>
                <a:latin typeface="Inria Sans"/>
                <a:ea typeface="Inria Sans"/>
                <a:cs typeface="Inria Sans"/>
                <a:sym typeface="Inria Sans"/>
              </a:rPr>
              <a:t>Group 8</a:t>
            </a:r>
            <a:endParaRPr i="0" sz="2400" u="none" cap="none" strike="noStrike">
              <a:solidFill>
                <a:schemeClr val="accent4"/>
              </a:solidFill>
              <a:latin typeface="Inria Sans"/>
              <a:ea typeface="Inria Sans"/>
              <a:cs typeface="Inria Sans"/>
              <a:sym typeface="Inria Sans"/>
            </a:endParaRPr>
          </a:p>
          <a:p>
            <a:pPr indent="0" lvl="0" marL="0" rtl="0" algn="l">
              <a:spcBef>
                <a:spcPts val="0"/>
              </a:spcBef>
              <a:spcAft>
                <a:spcPts val="0"/>
              </a:spcAft>
              <a:buNone/>
            </a:pPr>
            <a:r>
              <a:rPr lang="en"/>
              <a:t>Benjamin Ong </a:t>
            </a:r>
            <a:endParaRPr/>
          </a:p>
          <a:p>
            <a:pPr indent="0" lvl="0" marL="0" rtl="0" algn="l">
              <a:spcBef>
                <a:spcPts val="0"/>
              </a:spcBef>
              <a:spcAft>
                <a:spcPts val="0"/>
              </a:spcAft>
              <a:buNone/>
            </a:pPr>
            <a:r>
              <a:rPr lang="en"/>
              <a:t>Duong Ngoc Yen</a:t>
            </a:r>
            <a:endParaRPr/>
          </a:p>
          <a:p>
            <a:pPr indent="0" lvl="0" marL="0" rtl="0" algn="l">
              <a:spcBef>
                <a:spcPts val="0"/>
              </a:spcBef>
              <a:spcAft>
                <a:spcPts val="0"/>
              </a:spcAft>
              <a:buNone/>
            </a:pPr>
            <a:r>
              <a:rPr lang="en"/>
              <a:t>Nipun Bhatia</a:t>
            </a:r>
            <a:endParaRPr/>
          </a:p>
          <a:p>
            <a:pPr indent="0" lvl="0" marL="0" marR="0" rtl="0" algn="l">
              <a:lnSpc>
                <a:spcPct val="100000"/>
              </a:lnSpc>
              <a:spcBef>
                <a:spcPts val="600"/>
              </a:spcBef>
              <a:spcAft>
                <a:spcPts val="600"/>
              </a:spcAft>
              <a:buClr>
                <a:schemeClr val="dk1"/>
              </a:buClr>
              <a:buSzPts val="1100"/>
              <a:buFont typeface="Arial"/>
              <a:buNone/>
            </a:pPr>
            <a:r>
              <a:t/>
            </a:r>
            <a:endParaRPr/>
          </a:p>
        </p:txBody>
      </p:sp>
      <p:sp>
        <p:nvSpPr>
          <p:cNvPr id="200" name="Google Shape;200;p12"/>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01" name="Google Shape;201;p12"/>
          <p:cNvSpPr txBox="1"/>
          <p:nvPr>
            <p:ph idx="4294967295" type="subTitle"/>
          </p:nvPr>
        </p:nvSpPr>
        <p:spPr>
          <a:xfrm>
            <a:off x="3814225" y="2136550"/>
            <a:ext cx="2480400" cy="2109300"/>
          </a:xfrm>
          <a:prstGeom prst="rect">
            <a:avLst/>
          </a:prstGeom>
          <a:noFill/>
          <a:ln>
            <a:noFill/>
          </a:ln>
          <a:effectLst>
            <a:outerShdw blurRad="42863" rotWithShape="0" algn="bl" dir="5400000" dist="9525">
              <a:schemeClr val="lt1">
                <a:alpha val="24710"/>
              </a:scheme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U2021759D</a:t>
            </a:r>
            <a:endParaRPr/>
          </a:p>
          <a:p>
            <a:pPr indent="0" lvl="0" marL="0" rtl="0" algn="l">
              <a:spcBef>
                <a:spcPts val="0"/>
              </a:spcBef>
              <a:spcAft>
                <a:spcPts val="0"/>
              </a:spcAft>
              <a:buNone/>
            </a:pPr>
            <a:r>
              <a:rPr lang="en"/>
              <a:t>U2020271G</a:t>
            </a:r>
            <a:endParaRPr/>
          </a:p>
          <a:p>
            <a:pPr indent="0" lvl="0" marL="0" rtl="0" algn="l">
              <a:spcBef>
                <a:spcPts val="0"/>
              </a:spcBef>
              <a:spcAft>
                <a:spcPts val="0"/>
              </a:spcAft>
              <a:buNone/>
            </a:pPr>
            <a:r>
              <a:rPr lang="en"/>
              <a:t>U2023894L</a:t>
            </a:r>
            <a:endParaRPr/>
          </a:p>
          <a:p>
            <a:pPr indent="0" lvl="0" marL="0" rtl="0" algn="l">
              <a:spcBef>
                <a:spcPts val="0"/>
              </a:spcBef>
              <a:spcAft>
                <a:spcPts val="0"/>
              </a:spcAft>
              <a:buNone/>
            </a:pPr>
            <a:r>
              <a:t/>
            </a:r>
            <a:endParaRPr/>
          </a:p>
          <a:p>
            <a:pPr indent="0" lvl="0" marL="0" marR="0" rtl="0" algn="l">
              <a:lnSpc>
                <a:spcPct val="100000"/>
              </a:lnSpc>
              <a:spcBef>
                <a:spcPts val="600"/>
              </a:spcBef>
              <a:spcAft>
                <a:spcPts val="600"/>
              </a:spcAft>
              <a:buClr>
                <a:schemeClr val="dk1"/>
              </a:buClr>
              <a:buSzPts val="1100"/>
              <a:buFont typeface="Arial"/>
              <a:buNone/>
            </a:pPr>
            <a:r>
              <a:t/>
            </a:r>
            <a:endParaRPr/>
          </a:p>
        </p:txBody>
      </p:sp>
      <p:sp>
        <p:nvSpPr>
          <p:cNvPr id="202" name="Google Shape;202;p12"/>
          <p:cNvSpPr txBox="1"/>
          <p:nvPr>
            <p:ph idx="4294967295" type="subTitle"/>
          </p:nvPr>
        </p:nvSpPr>
        <p:spPr>
          <a:xfrm>
            <a:off x="1207775" y="3944000"/>
            <a:ext cx="2130900" cy="405300"/>
          </a:xfrm>
          <a:prstGeom prst="rect">
            <a:avLst/>
          </a:prstGeom>
          <a:solidFill>
            <a:schemeClr val="lt1"/>
          </a:solidFill>
          <a:ln>
            <a:noFill/>
          </a:ln>
          <a:effectLst>
            <a:outerShdw blurRad="42863" rotWithShape="0" algn="bl" dir="5400000" dist="9525">
              <a:schemeClr val="lt1">
                <a:alpha val="24710"/>
              </a:schemeClr>
            </a:outerShdw>
          </a:effectLst>
        </p:spPr>
        <p:txBody>
          <a:bodyPr anchorCtr="0" anchor="t" bIns="0" lIns="0" spcFirstLastPara="1" rIns="0" wrap="square" tIns="0">
            <a:noAutofit/>
          </a:bodyPr>
          <a:lstStyle/>
          <a:p>
            <a:pPr indent="0" lvl="0" marL="0" marR="0" rtl="0" algn="l">
              <a:lnSpc>
                <a:spcPct val="100000"/>
              </a:lnSpc>
              <a:spcBef>
                <a:spcPts val="600"/>
              </a:spcBef>
              <a:spcAft>
                <a:spcPts val="600"/>
              </a:spcAft>
              <a:buClr>
                <a:schemeClr val="dk1"/>
              </a:buClr>
              <a:buSzPts val="1100"/>
              <a:buFont typeface="Arial"/>
              <a:buNone/>
            </a:pPr>
            <a:r>
              <a:rPr b="1" lang="en">
                <a:solidFill>
                  <a:srgbClr val="10E7D9"/>
                </a:solidFill>
                <a:latin typeface="Inria Sans"/>
                <a:ea typeface="Inria Sans"/>
                <a:cs typeface="Inria Sans"/>
                <a:sym typeface="Inria Sans"/>
              </a:rPr>
              <a:t>Lab group: FSP3</a:t>
            </a:r>
            <a:endParaRPr b="1">
              <a:solidFill>
                <a:srgbClr val="10E7D9"/>
              </a:solidFill>
              <a:latin typeface="Inria Sans"/>
              <a:ea typeface="Inria Sans"/>
              <a:cs typeface="Inria Sans"/>
              <a:sym typeface="Inri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Preparation</a:t>
            </a:r>
            <a:endParaRPr/>
          </a:p>
        </p:txBody>
      </p:sp>
      <p:sp>
        <p:nvSpPr>
          <p:cNvPr id="283" name="Google Shape;283;p21"/>
          <p:cNvSpPr txBox="1"/>
          <p:nvPr>
            <p:ph idx="1" type="body"/>
          </p:nvPr>
        </p:nvSpPr>
        <p:spPr>
          <a:xfrm>
            <a:off x="729901" y="1427025"/>
            <a:ext cx="6910500" cy="32658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latin typeface="Inria Sans"/>
                <a:ea typeface="Inria Sans"/>
                <a:cs typeface="Inria Sans"/>
                <a:sym typeface="Inria Sans"/>
              </a:rPr>
              <a:t>Normalize the distribution of variables: </a:t>
            </a:r>
            <a:r>
              <a:rPr lang="en"/>
              <a:t>The distribution of the variables are very skewed, we normalize by transform them into log scale.</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Font typeface="Inria Sans"/>
              <a:buChar char="⬥"/>
            </a:pPr>
            <a:r>
              <a:rPr b="1" lang="en">
                <a:latin typeface="Inria Sans"/>
                <a:ea typeface="Inria Sans"/>
                <a:cs typeface="Inria Sans"/>
                <a:sym typeface="Inria Sans"/>
              </a:rPr>
              <a:t>Remove outliers of the model</a:t>
            </a:r>
            <a:endParaRPr b="1">
              <a:latin typeface="Inria Sans"/>
              <a:ea typeface="Inria Sans"/>
              <a:cs typeface="Inria Sans"/>
              <a:sym typeface="Inria Sans"/>
            </a:endParaRPr>
          </a:p>
          <a:p>
            <a:pPr indent="-355600" lvl="1" marL="914400" rtl="0" algn="l">
              <a:spcBef>
                <a:spcPts val="0"/>
              </a:spcBef>
              <a:spcAft>
                <a:spcPts val="0"/>
              </a:spcAft>
              <a:buSzPts val="2000"/>
              <a:buChar char="⬦"/>
            </a:pPr>
            <a:r>
              <a:rPr lang="en"/>
              <a:t>We remove all the points that lie beyond 3 standard deviations by using the function </a:t>
            </a:r>
            <a:r>
              <a:rPr lang="en">
                <a:solidFill>
                  <a:srgbClr val="10E7D9"/>
                </a:solidFill>
              </a:rPr>
              <a:t>zscore </a:t>
            </a:r>
            <a:r>
              <a:rPr lang="en"/>
              <a:t>from </a:t>
            </a:r>
            <a:r>
              <a:rPr lang="en">
                <a:solidFill>
                  <a:srgbClr val="10E7D9"/>
                </a:solidFill>
              </a:rPr>
              <a:t>scipy.stats</a:t>
            </a:r>
            <a:r>
              <a:rPr lang="en"/>
              <a:t>.</a:t>
            </a:r>
            <a:endParaRPr/>
          </a:p>
          <a:p>
            <a:pPr indent="0" lvl="0" marL="914400" rtl="0" algn="l">
              <a:spcBef>
                <a:spcPts val="0"/>
              </a:spcBef>
              <a:spcAft>
                <a:spcPts val="0"/>
              </a:spcAft>
              <a:buNone/>
            </a:pPr>
            <a:r>
              <a:rPr lang="en"/>
              <a:t>We only keep the records that have score less than 3. </a:t>
            </a:r>
            <a:endParaRPr/>
          </a:p>
        </p:txBody>
      </p:sp>
      <p:sp>
        <p:nvSpPr>
          <p:cNvPr id="284" name="Google Shape;284;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Preparation</a:t>
            </a:r>
            <a:endParaRPr/>
          </a:p>
        </p:txBody>
      </p:sp>
      <p:sp>
        <p:nvSpPr>
          <p:cNvPr id="290" name="Google Shape;290;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291" name="Google Shape;291;p22"/>
          <p:cNvPicPr preferRelativeResize="0"/>
          <p:nvPr/>
        </p:nvPicPr>
        <p:blipFill>
          <a:blip r:embed="rId3">
            <a:alphaModFix/>
          </a:blip>
          <a:stretch>
            <a:fillRect/>
          </a:stretch>
        </p:blipFill>
        <p:spPr>
          <a:xfrm>
            <a:off x="237526" y="1796925"/>
            <a:ext cx="3717226" cy="2538774"/>
          </a:xfrm>
          <a:prstGeom prst="rect">
            <a:avLst/>
          </a:prstGeom>
          <a:noFill/>
          <a:ln>
            <a:noFill/>
          </a:ln>
        </p:spPr>
      </p:pic>
      <p:pic>
        <p:nvPicPr>
          <p:cNvPr id="292" name="Google Shape;292;p22"/>
          <p:cNvPicPr preferRelativeResize="0"/>
          <p:nvPr/>
        </p:nvPicPr>
        <p:blipFill>
          <a:blip r:embed="rId4">
            <a:alphaModFix/>
          </a:blip>
          <a:stretch>
            <a:fillRect/>
          </a:stretch>
        </p:blipFill>
        <p:spPr>
          <a:xfrm>
            <a:off x="5168349" y="1796925"/>
            <a:ext cx="3717226" cy="2538774"/>
          </a:xfrm>
          <a:prstGeom prst="rect">
            <a:avLst/>
          </a:prstGeom>
          <a:noFill/>
          <a:ln>
            <a:noFill/>
          </a:ln>
        </p:spPr>
      </p:pic>
      <p:sp>
        <p:nvSpPr>
          <p:cNvPr id="293" name="Google Shape;293;p22"/>
          <p:cNvSpPr/>
          <p:nvPr/>
        </p:nvSpPr>
        <p:spPr>
          <a:xfrm>
            <a:off x="4229150" y="2819100"/>
            <a:ext cx="664800" cy="4944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ctrTitle"/>
          </p:nvPr>
        </p:nvSpPr>
        <p:spPr>
          <a:xfrm>
            <a:off x="1823925" y="22949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299" name="Google Shape;299;p23"/>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1" lang="en" sz="4800">
                <a:solidFill>
                  <a:schemeClr val="dk1"/>
                </a:solidFill>
                <a:latin typeface="Saira Semi Condensed"/>
                <a:ea typeface="Saira Semi Condensed"/>
                <a:cs typeface="Saira Semi Condensed"/>
                <a:sym typeface="Saira Semi Condensed"/>
              </a:rPr>
              <a:t>3</a:t>
            </a:r>
            <a:endParaRPr b="1" i="0" sz="1400" u="none" cap="none" strike="noStrike">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ctrTitle"/>
          </p:nvPr>
        </p:nvSpPr>
        <p:spPr>
          <a:xfrm>
            <a:off x="1823925" y="20663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05" name="Google Shape;305;p24"/>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11" name="Google Shape;311;p25"/>
          <p:cNvSpPr txBox="1"/>
          <p:nvPr>
            <p:ph idx="1" type="body"/>
          </p:nvPr>
        </p:nvSpPr>
        <p:spPr>
          <a:xfrm>
            <a:off x="380250" y="2247800"/>
            <a:ext cx="25089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Uni-variate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Basic Statistic</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b="1">
              <a:latin typeface="Inria Sans"/>
              <a:ea typeface="Inria Sans"/>
              <a:cs typeface="Inria Sans"/>
              <a:sym typeface="Inria Sans"/>
            </a:endParaRPr>
          </a:p>
        </p:txBody>
      </p:sp>
      <p:sp>
        <p:nvSpPr>
          <p:cNvPr id="312" name="Google Shape;312;p2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313" name="Google Shape;313;p25"/>
          <p:cNvGraphicFramePr/>
          <p:nvPr/>
        </p:nvGraphicFramePr>
        <p:xfrm>
          <a:off x="2817450" y="1413975"/>
          <a:ext cx="3000000" cy="3000000"/>
        </p:xfrm>
        <a:graphic>
          <a:graphicData uri="http://schemas.openxmlformats.org/drawingml/2006/table">
            <a:tbl>
              <a:tblPr>
                <a:solidFill>
                  <a:srgbClr val="FFFFFF"/>
                </a:solidFill>
                <a:tableStyleId>{85B2519F-7D45-4EC4-8C46-BB546E99E2A0}</a:tableStyleId>
              </a:tblPr>
              <a:tblGrid>
                <a:gridCol w="428625"/>
                <a:gridCol w="790575"/>
                <a:gridCol w="790575"/>
                <a:gridCol w="790575"/>
                <a:gridCol w="790575"/>
                <a:gridCol w="790575"/>
                <a:gridCol w="790575"/>
                <a:gridCol w="847725"/>
              </a:tblGrid>
              <a:tr h="247650">
                <a:tc>
                  <a:txBody>
                    <a:bodyPr/>
                    <a:lstStyle/>
                    <a:p>
                      <a:pPr indent="0" lvl="0" marL="0" rtl="0" algn="l">
                        <a:spcBef>
                          <a:spcPts val="0"/>
                        </a:spcBef>
                        <a:spcAft>
                          <a:spcPts val="0"/>
                        </a:spcAft>
                        <a:buNone/>
                      </a:pPr>
                      <a:r>
                        <a:t/>
                      </a:r>
                      <a:endParaRPr sz="700"/>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budget</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revenue</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num_cast</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num_crew</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popularity</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vote_count</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en" sz="700">
                          <a:highlight>
                            <a:srgbClr val="FFFFFF"/>
                          </a:highlight>
                        </a:rPr>
                        <a:t>vote_average</a:t>
                      </a:r>
                      <a:endParaRPr b="1" sz="700">
                        <a:highlight>
                          <a:srgbClr val="FFFFFF"/>
                        </a:highlight>
                      </a:endParaRPr>
                    </a:p>
                  </a:txBody>
                  <a:tcPr marT="57150" marB="57150" marR="57150" marL="57150" anchor="ctr"/>
                </a:tc>
              </a:tr>
              <a:tr h="257175">
                <a:tc>
                  <a:txBody>
                    <a:bodyPr/>
                    <a:lstStyle/>
                    <a:p>
                      <a:pPr indent="0" lvl="0" marL="0" rtl="0" algn="r">
                        <a:lnSpc>
                          <a:spcPct val="115000"/>
                        </a:lnSpc>
                        <a:spcBef>
                          <a:spcPts val="900"/>
                        </a:spcBef>
                        <a:spcAft>
                          <a:spcPts val="0"/>
                        </a:spcAft>
                        <a:buNone/>
                      </a:pPr>
                      <a:r>
                        <a:rPr b="1" lang="en" sz="700">
                          <a:highlight>
                            <a:srgbClr val="FFFFFF"/>
                          </a:highlight>
                        </a:rPr>
                        <a:t>count</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3227.000000</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mean</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16.801109</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17.496274</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26.038426</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33.954447</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2.895749</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6.029678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6.313263</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std</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1.665667</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2.070263</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21.485987</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35.110234</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1.100638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1.464709</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0.859921</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min</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1.609438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-3.912823</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2.300000</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25%</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16.166886</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16.651076</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14.000000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12.000000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2.349078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5.181784</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5.800000</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50%</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17.034386</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17.826442</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19.000000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3.016298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6.154858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6.300000</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75%</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17.822844</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18.801818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30.000000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44.000000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3.620220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7.045777</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6.900000</a:t>
                      </a:r>
                      <a:endParaRPr sz="700">
                        <a:highlight>
                          <a:srgbClr val="FFFFFF"/>
                        </a:highlight>
                      </a:endParaRPr>
                    </a:p>
                  </a:txBody>
                  <a:tcPr marT="57150" marB="57150" marR="57150" marL="57150" anchor="ctr"/>
                </a:tc>
              </a:tr>
              <a:tr h="247650">
                <a:tc>
                  <a:txBody>
                    <a:bodyPr/>
                    <a:lstStyle/>
                    <a:p>
                      <a:pPr indent="0" lvl="0" marL="0" rtl="0" algn="r">
                        <a:lnSpc>
                          <a:spcPct val="115000"/>
                        </a:lnSpc>
                        <a:spcBef>
                          <a:spcPts val="900"/>
                        </a:spcBef>
                        <a:spcAft>
                          <a:spcPts val="0"/>
                        </a:spcAft>
                        <a:buNone/>
                      </a:pPr>
                      <a:r>
                        <a:rPr b="1" lang="en" sz="700">
                          <a:highlight>
                            <a:srgbClr val="FFFFFF"/>
                          </a:highlight>
                        </a:rPr>
                        <a:t>max</a:t>
                      </a:r>
                      <a:endParaRPr b="1"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19.755682</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21.748578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224.000000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435.000000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6.774888</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9.528940</a:t>
                      </a:r>
                      <a:endParaRPr sz="7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700">
                          <a:highlight>
                            <a:srgbClr val="FFFFFF"/>
                          </a:highlight>
                        </a:rPr>
                        <a:t>8.50000</a:t>
                      </a:r>
                      <a:endParaRPr sz="700">
                        <a:highlight>
                          <a:srgbClr val="FFFFFF"/>
                        </a:highlight>
                      </a:endParaRPr>
                    </a:p>
                  </a:txBody>
                  <a:tcPr marT="57150" marB="57150" marR="57150" marL="571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19" name="Google Shape;319;p26"/>
          <p:cNvSpPr txBox="1"/>
          <p:nvPr>
            <p:ph idx="1" type="body"/>
          </p:nvPr>
        </p:nvSpPr>
        <p:spPr>
          <a:xfrm>
            <a:off x="501500" y="1790600"/>
            <a:ext cx="23235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Uni-variate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Draw the distribution</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b="1">
              <a:latin typeface="Inria Sans"/>
              <a:ea typeface="Inria Sans"/>
              <a:cs typeface="Inria Sans"/>
              <a:sym typeface="Inria Sans"/>
            </a:endParaRPr>
          </a:p>
        </p:txBody>
      </p:sp>
      <p:sp>
        <p:nvSpPr>
          <p:cNvPr id="320" name="Google Shape;320;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1" name="Google Shape;321;p26"/>
          <p:cNvSpPr txBox="1"/>
          <p:nvPr/>
        </p:nvSpPr>
        <p:spPr>
          <a:xfrm>
            <a:off x="285350" y="3248600"/>
            <a:ext cx="308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Box plot, histogram plot and violin plot</a:t>
            </a:r>
            <a:r>
              <a:rPr lang="en" sz="2000">
                <a:solidFill>
                  <a:schemeClr val="dk1"/>
                </a:solidFill>
                <a:latin typeface="Inria Sans Light"/>
                <a:ea typeface="Inria Sans Light"/>
                <a:cs typeface="Inria Sans Light"/>
                <a:sym typeface="Inria Sans Light"/>
              </a:rPr>
              <a:t> by using </a:t>
            </a:r>
            <a:r>
              <a:rPr b="1" i="1" lang="en" sz="2000">
                <a:solidFill>
                  <a:schemeClr val="dk1"/>
                </a:solidFill>
                <a:latin typeface="Inria Sans"/>
                <a:ea typeface="Inria Sans"/>
                <a:cs typeface="Inria Sans"/>
                <a:sym typeface="Inria Sans"/>
              </a:rPr>
              <a:t>Seaborn</a:t>
            </a:r>
            <a:endParaRPr b="1" i="1">
              <a:latin typeface="Inria Sans"/>
              <a:ea typeface="Inria Sans"/>
              <a:cs typeface="Inria Sans"/>
              <a:sym typeface="Inria Sans"/>
            </a:endParaRPr>
          </a:p>
        </p:txBody>
      </p:sp>
      <p:pic>
        <p:nvPicPr>
          <p:cNvPr id="322" name="Google Shape;322;p26"/>
          <p:cNvPicPr preferRelativeResize="0"/>
          <p:nvPr/>
        </p:nvPicPr>
        <p:blipFill>
          <a:blip r:embed="rId3">
            <a:alphaModFix/>
          </a:blip>
          <a:stretch>
            <a:fillRect/>
          </a:stretch>
        </p:blipFill>
        <p:spPr>
          <a:xfrm>
            <a:off x="3204184" y="2094749"/>
            <a:ext cx="5863617" cy="160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28" name="Google Shape;328;p27"/>
          <p:cNvSpPr txBox="1"/>
          <p:nvPr>
            <p:ph idx="1" type="body"/>
          </p:nvPr>
        </p:nvSpPr>
        <p:spPr>
          <a:xfrm>
            <a:off x="577700" y="2019200"/>
            <a:ext cx="23235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Uni-variate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Genres distribution</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29" name="Google Shape;329;p2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0" name="Google Shape;330;p27"/>
          <p:cNvSpPr txBox="1"/>
          <p:nvPr/>
        </p:nvSpPr>
        <p:spPr>
          <a:xfrm>
            <a:off x="406500" y="3566925"/>
            <a:ext cx="3417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Fantasy, western, crime</a:t>
            </a:r>
            <a:r>
              <a:rPr b="1" lang="en" sz="2000">
                <a:solidFill>
                  <a:schemeClr val="dk1"/>
                </a:solidFill>
                <a:latin typeface="Inria Sans"/>
                <a:ea typeface="Inria Sans"/>
                <a:cs typeface="Inria Sans"/>
                <a:sym typeface="Inria Sans"/>
              </a:rPr>
              <a:t> </a:t>
            </a:r>
            <a:r>
              <a:rPr lang="en" sz="2000">
                <a:solidFill>
                  <a:schemeClr val="dk1"/>
                </a:solidFill>
                <a:latin typeface="Inria Sans Light"/>
                <a:ea typeface="Inria Sans Light"/>
                <a:cs typeface="Inria Sans Light"/>
                <a:sym typeface="Inria Sans Light"/>
              </a:rPr>
              <a:t>are the most popular genres</a:t>
            </a:r>
            <a:endParaRPr>
              <a:latin typeface="Inria Sans Light"/>
              <a:ea typeface="Inria Sans Light"/>
              <a:cs typeface="Inria Sans Light"/>
              <a:sym typeface="Inria Sans Light"/>
            </a:endParaRPr>
          </a:p>
        </p:txBody>
      </p:sp>
      <p:pic>
        <p:nvPicPr>
          <p:cNvPr id="331" name="Google Shape;331;p27"/>
          <p:cNvPicPr preferRelativeResize="0"/>
          <p:nvPr/>
        </p:nvPicPr>
        <p:blipFill>
          <a:blip r:embed="rId3">
            <a:alphaModFix/>
          </a:blip>
          <a:stretch>
            <a:fillRect/>
          </a:stretch>
        </p:blipFill>
        <p:spPr>
          <a:xfrm>
            <a:off x="4282950" y="1323531"/>
            <a:ext cx="3534662" cy="36318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37" name="Google Shape;337;p28"/>
          <p:cNvSpPr txBox="1"/>
          <p:nvPr>
            <p:ph idx="1" type="body"/>
          </p:nvPr>
        </p:nvSpPr>
        <p:spPr>
          <a:xfrm>
            <a:off x="577700" y="2245425"/>
            <a:ext cx="23235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Multi-variate</a:t>
            </a:r>
            <a:endParaRPr b="1" sz="3000">
              <a:latin typeface="Inria Sans"/>
              <a:ea typeface="Inria Sans"/>
              <a:cs typeface="Inria Sans"/>
              <a:sym typeface="Inria Sans"/>
            </a:endParaRPr>
          </a:p>
          <a:p>
            <a:pPr indent="0" lvl="0" marL="0" rtl="0" algn="l">
              <a:spcBef>
                <a:spcPts val="0"/>
              </a:spcBef>
              <a:spcAft>
                <a:spcPts val="0"/>
              </a:spcAft>
              <a:buNone/>
            </a:pPr>
            <a:r>
              <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38" name="Google Shape;338;p2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9" name="Google Shape;339;p28"/>
          <p:cNvSpPr txBox="1"/>
          <p:nvPr/>
        </p:nvSpPr>
        <p:spPr>
          <a:xfrm>
            <a:off x="435025" y="2931900"/>
            <a:ext cx="289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rgbClr val="20BEFF"/>
                </a:solidFill>
                <a:latin typeface="Inria Sans"/>
                <a:ea typeface="Inria Sans"/>
                <a:cs typeface="Inria Sans"/>
                <a:sym typeface="Inria Sans"/>
              </a:rPr>
              <a:t>Correlation to revenue</a:t>
            </a:r>
            <a:endParaRPr b="1" i="1" sz="2000">
              <a:solidFill>
                <a:srgbClr val="20BEFF"/>
              </a:solidFill>
              <a:latin typeface="Inria Sans"/>
              <a:ea typeface="Inria Sans"/>
              <a:cs typeface="Inria Sans"/>
              <a:sym typeface="Inria Sans"/>
            </a:endParaRPr>
          </a:p>
        </p:txBody>
      </p:sp>
      <p:pic>
        <p:nvPicPr>
          <p:cNvPr id="340" name="Google Shape;340;p28"/>
          <p:cNvPicPr preferRelativeResize="0"/>
          <p:nvPr/>
        </p:nvPicPr>
        <p:blipFill rotWithShape="1">
          <a:blip r:embed="rId3">
            <a:alphaModFix/>
          </a:blip>
          <a:srcRect b="0" l="0" r="24642" t="0"/>
          <a:stretch/>
        </p:blipFill>
        <p:spPr>
          <a:xfrm>
            <a:off x="4151950" y="1573824"/>
            <a:ext cx="3295775" cy="344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46" name="Google Shape;346;p29"/>
          <p:cNvSpPr txBox="1"/>
          <p:nvPr>
            <p:ph idx="1" type="body"/>
          </p:nvPr>
        </p:nvSpPr>
        <p:spPr>
          <a:xfrm>
            <a:off x="577700" y="1788225"/>
            <a:ext cx="23235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Multi-variate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Pre elements</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47" name="Google Shape;347;p2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8" name="Google Shape;348;p29"/>
          <p:cNvSpPr txBox="1"/>
          <p:nvPr/>
        </p:nvSpPr>
        <p:spPr>
          <a:xfrm>
            <a:off x="349400" y="3091450"/>
            <a:ext cx="3417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Correlation heatmap</a:t>
            </a:r>
            <a:r>
              <a:rPr lang="en" sz="2000">
                <a:solidFill>
                  <a:schemeClr val="dk1"/>
                </a:solidFill>
                <a:latin typeface="Inria Sans Light"/>
                <a:ea typeface="Inria Sans Light"/>
                <a:cs typeface="Inria Sans Light"/>
                <a:sym typeface="Inria Sans Light"/>
              </a:rPr>
              <a:t> of most correlated pre-ements: </a:t>
            </a:r>
            <a:endParaRPr sz="2000">
              <a:solidFill>
                <a:srgbClr val="20BEFF"/>
              </a:solidFill>
              <a:latin typeface="Inria Sans Light"/>
              <a:ea typeface="Inria Sans Light"/>
              <a:cs typeface="Inria Sans Light"/>
              <a:sym typeface="Inria Sans Light"/>
            </a:endParaRPr>
          </a:p>
          <a:p>
            <a:pPr indent="0" lvl="0" marL="0" rtl="0" algn="l">
              <a:spcBef>
                <a:spcPts val="0"/>
              </a:spcBef>
              <a:spcAft>
                <a:spcPts val="0"/>
              </a:spcAft>
              <a:buNone/>
            </a:pPr>
            <a:r>
              <a:rPr lang="en" sz="2000">
                <a:solidFill>
                  <a:srgbClr val="20BEFF"/>
                </a:solidFill>
                <a:latin typeface="Inria Sans Light"/>
                <a:ea typeface="Inria Sans Light"/>
                <a:cs typeface="Inria Sans Light"/>
                <a:sym typeface="Inria Sans Light"/>
              </a:rPr>
              <a:t>budget, num_crew, num_cast, thriller </a:t>
            </a:r>
            <a:r>
              <a:rPr lang="en" sz="2000">
                <a:solidFill>
                  <a:schemeClr val="dk1"/>
                </a:solidFill>
                <a:latin typeface="Inria Sans Light"/>
                <a:ea typeface="Inria Sans Light"/>
                <a:cs typeface="Inria Sans Light"/>
                <a:sym typeface="Inria Sans Light"/>
              </a:rPr>
              <a:t>vs</a:t>
            </a:r>
            <a:r>
              <a:rPr lang="en" sz="2000">
                <a:solidFill>
                  <a:srgbClr val="20BEFF"/>
                </a:solidFill>
                <a:latin typeface="Inria Sans Light"/>
                <a:ea typeface="Inria Sans Light"/>
                <a:cs typeface="Inria Sans Light"/>
                <a:sym typeface="Inria Sans Light"/>
              </a:rPr>
              <a:t> revenue</a:t>
            </a:r>
            <a:endParaRPr sz="2000">
              <a:solidFill>
                <a:srgbClr val="20BEFF"/>
              </a:solidFill>
              <a:latin typeface="Inria Sans Light"/>
              <a:ea typeface="Inria Sans Light"/>
              <a:cs typeface="Inria Sans Light"/>
              <a:sym typeface="Inria Sans Light"/>
            </a:endParaRPr>
          </a:p>
        </p:txBody>
      </p:sp>
      <p:pic>
        <p:nvPicPr>
          <p:cNvPr id="349" name="Google Shape;349;p29"/>
          <p:cNvPicPr preferRelativeResize="0"/>
          <p:nvPr/>
        </p:nvPicPr>
        <p:blipFill>
          <a:blip r:embed="rId3">
            <a:alphaModFix/>
          </a:blip>
          <a:stretch>
            <a:fillRect/>
          </a:stretch>
        </p:blipFill>
        <p:spPr>
          <a:xfrm>
            <a:off x="3901950" y="1285025"/>
            <a:ext cx="4738226" cy="353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55" name="Google Shape;355;p30"/>
          <p:cNvSpPr txBox="1"/>
          <p:nvPr>
            <p:ph idx="1" type="body"/>
          </p:nvPr>
        </p:nvSpPr>
        <p:spPr>
          <a:xfrm>
            <a:off x="577700" y="1788225"/>
            <a:ext cx="23235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Multi-variate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Pre elements</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56" name="Google Shape;356;p3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7" name="Google Shape;357;p30"/>
          <p:cNvSpPr txBox="1"/>
          <p:nvPr/>
        </p:nvSpPr>
        <p:spPr>
          <a:xfrm>
            <a:off x="577700" y="3545525"/>
            <a:ext cx="341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Pair Plot</a:t>
            </a:r>
            <a:endParaRPr>
              <a:latin typeface="Inria Sans Light"/>
              <a:ea typeface="Inria Sans Light"/>
              <a:cs typeface="Inria Sans Light"/>
              <a:sym typeface="Inria Sans Light"/>
            </a:endParaRPr>
          </a:p>
        </p:txBody>
      </p:sp>
      <p:pic>
        <p:nvPicPr>
          <p:cNvPr id="358" name="Google Shape;358;p30"/>
          <p:cNvPicPr preferRelativeResize="0"/>
          <p:nvPr/>
        </p:nvPicPr>
        <p:blipFill>
          <a:blip r:embed="rId3">
            <a:alphaModFix/>
          </a:blip>
          <a:stretch>
            <a:fillRect/>
          </a:stretch>
        </p:blipFill>
        <p:spPr>
          <a:xfrm>
            <a:off x="4136488" y="1282200"/>
            <a:ext cx="4362201" cy="363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ctrTitle"/>
          </p:nvPr>
        </p:nvSpPr>
        <p:spPr>
          <a:xfrm>
            <a:off x="1852475" y="2372738"/>
            <a:ext cx="6634200" cy="11598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5400"/>
              <a:buNone/>
            </a:pPr>
            <a:r>
              <a:rPr lang="en"/>
              <a:t>The Movie DataBase</a:t>
            </a:r>
            <a:endParaRPr/>
          </a:p>
        </p:txBody>
      </p:sp>
      <p:grpSp>
        <p:nvGrpSpPr>
          <p:cNvPr id="208" name="Google Shape;208;p13"/>
          <p:cNvGrpSpPr/>
          <p:nvPr/>
        </p:nvGrpSpPr>
        <p:grpSpPr>
          <a:xfrm>
            <a:off x="690071" y="2289511"/>
            <a:ext cx="635183" cy="564280"/>
            <a:chOff x="5292575" y="3681900"/>
            <a:chExt cx="420150" cy="373275"/>
          </a:xfrm>
        </p:grpSpPr>
        <p:sp>
          <p:nvSpPr>
            <p:cNvPr id="209" name="Google Shape;209;p13"/>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3"/>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6" name="Google Shape;216;p13"/>
          <p:cNvPicPr preferRelativeResize="0"/>
          <p:nvPr/>
        </p:nvPicPr>
        <p:blipFill>
          <a:blip r:embed="rId3">
            <a:alphaModFix/>
          </a:blip>
          <a:stretch>
            <a:fillRect/>
          </a:stretch>
        </p:blipFill>
        <p:spPr>
          <a:xfrm>
            <a:off x="0" y="1728112"/>
            <a:ext cx="1687075" cy="1687075"/>
          </a:xfrm>
          <a:prstGeom prst="rect">
            <a:avLst/>
          </a:prstGeom>
          <a:noFill/>
          <a:ln>
            <a:noFill/>
          </a:ln>
        </p:spPr>
      </p:pic>
      <p:sp>
        <p:nvSpPr>
          <p:cNvPr id="217" name="Google Shape;217;p13"/>
          <p:cNvSpPr txBox="1"/>
          <p:nvPr>
            <p:ph type="ctrTitle"/>
          </p:nvPr>
        </p:nvSpPr>
        <p:spPr>
          <a:xfrm>
            <a:off x="1852475" y="1825997"/>
            <a:ext cx="6634200" cy="844500"/>
          </a:xfrm>
          <a:prstGeom prst="rect">
            <a:avLst/>
          </a:prstGeom>
          <a:noFill/>
          <a:ln>
            <a:noFill/>
          </a:ln>
          <a:effectLst>
            <a:outerShdw blurRad="42863" rotWithShape="0" algn="bl" dir="5400000" dist="9525">
              <a:schemeClr val="lt1">
                <a:alpha val="24710"/>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5400"/>
              <a:buNone/>
            </a:pPr>
            <a:r>
              <a:rPr lang="en" sz="4000"/>
              <a:t>Dataset:</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64" name="Google Shape;364;p31"/>
          <p:cNvSpPr txBox="1"/>
          <p:nvPr>
            <p:ph idx="1" type="body"/>
          </p:nvPr>
        </p:nvSpPr>
        <p:spPr>
          <a:xfrm>
            <a:off x="577700" y="1788225"/>
            <a:ext cx="26754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Multi-variate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Post Elements</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65" name="Google Shape;365;p3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6" name="Google Shape;366;p31"/>
          <p:cNvSpPr txBox="1"/>
          <p:nvPr/>
        </p:nvSpPr>
        <p:spPr>
          <a:xfrm>
            <a:off x="513500" y="3269250"/>
            <a:ext cx="3417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Correlation heatmap</a:t>
            </a:r>
            <a:r>
              <a:rPr b="1" lang="en" sz="2000">
                <a:solidFill>
                  <a:schemeClr val="dk1"/>
                </a:solidFill>
                <a:latin typeface="Inria Sans"/>
                <a:ea typeface="Inria Sans"/>
                <a:cs typeface="Inria Sans"/>
                <a:sym typeface="Inria Sans"/>
              </a:rPr>
              <a:t> </a:t>
            </a:r>
            <a:r>
              <a:rPr lang="en" sz="2000">
                <a:solidFill>
                  <a:schemeClr val="dk1"/>
                </a:solidFill>
                <a:latin typeface="Inria Sans Light"/>
                <a:ea typeface="Inria Sans Light"/>
                <a:cs typeface="Inria Sans Light"/>
                <a:sym typeface="Inria Sans Light"/>
              </a:rPr>
              <a:t>of most correlated post-elements</a:t>
            </a:r>
            <a:r>
              <a:rPr b="1" lang="en" sz="2000">
                <a:solidFill>
                  <a:schemeClr val="dk1"/>
                </a:solidFill>
                <a:latin typeface="Inria Sans"/>
                <a:ea typeface="Inria Sans"/>
                <a:cs typeface="Inria Sans"/>
                <a:sym typeface="Inria Sans"/>
              </a:rPr>
              <a:t>: </a:t>
            </a:r>
            <a:endParaRPr b="1" sz="2000">
              <a:solidFill>
                <a:schemeClr val="dk1"/>
              </a:solidFill>
              <a:latin typeface="Inria Sans"/>
              <a:ea typeface="Inria Sans"/>
              <a:cs typeface="Inria Sans"/>
              <a:sym typeface="Inria Sans"/>
            </a:endParaRPr>
          </a:p>
          <a:p>
            <a:pPr indent="0" lvl="0" marL="0" rtl="0" algn="l">
              <a:spcBef>
                <a:spcPts val="0"/>
              </a:spcBef>
              <a:spcAft>
                <a:spcPts val="0"/>
              </a:spcAft>
              <a:buNone/>
            </a:pPr>
            <a:r>
              <a:rPr lang="en" sz="2000">
                <a:solidFill>
                  <a:srgbClr val="20BEFF"/>
                </a:solidFill>
                <a:latin typeface="Inria Sans Light"/>
                <a:ea typeface="Inria Sans Light"/>
                <a:cs typeface="Inria Sans Light"/>
                <a:sym typeface="Inria Sans Light"/>
              </a:rPr>
              <a:t>popularity, vote_count </a:t>
            </a:r>
            <a:r>
              <a:rPr lang="en" sz="2000">
                <a:solidFill>
                  <a:schemeClr val="dk1"/>
                </a:solidFill>
                <a:latin typeface="Inria Sans Light"/>
                <a:ea typeface="Inria Sans Light"/>
                <a:cs typeface="Inria Sans Light"/>
                <a:sym typeface="Inria Sans Light"/>
              </a:rPr>
              <a:t>vs</a:t>
            </a:r>
            <a:r>
              <a:rPr lang="en" sz="2000">
                <a:solidFill>
                  <a:srgbClr val="20BEFF"/>
                </a:solidFill>
                <a:latin typeface="Inria Sans Light"/>
                <a:ea typeface="Inria Sans Light"/>
                <a:cs typeface="Inria Sans Light"/>
                <a:sym typeface="Inria Sans Light"/>
              </a:rPr>
              <a:t> revenue</a:t>
            </a:r>
            <a:endParaRPr sz="2000">
              <a:solidFill>
                <a:srgbClr val="20BEFF"/>
              </a:solidFill>
              <a:latin typeface="Inria Sans Light"/>
              <a:ea typeface="Inria Sans Light"/>
              <a:cs typeface="Inria Sans Light"/>
              <a:sym typeface="Inria Sans Light"/>
            </a:endParaRPr>
          </a:p>
        </p:txBody>
      </p:sp>
      <p:pic>
        <p:nvPicPr>
          <p:cNvPr id="367" name="Google Shape;367;p31"/>
          <p:cNvPicPr preferRelativeResize="0"/>
          <p:nvPr/>
        </p:nvPicPr>
        <p:blipFill>
          <a:blip r:embed="rId3">
            <a:alphaModFix/>
          </a:blip>
          <a:stretch>
            <a:fillRect/>
          </a:stretch>
        </p:blipFill>
        <p:spPr>
          <a:xfrm>
            <a:off x="3885575" y="1405400"/>
            <a:ext cx="4645826" cy="330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a:p>
        </p:txBody>
      </p:sp>
      <p:sp>
        <p:nvSpPr>
          <p:cNvPr id="373" name="Google Shape;373;p32"/>
          <p:cNvSpPr txBox="1"/>
          <p:nvPr>
            <p:ph idx="1" type="body"/>
          </p:nvPr>
        </p:nvSpPr>
        <p:spPr>
          <a:xfrm>
            <a:off x="577700" y="1788225"/>
            <a:ext cx="2996400" cy="87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Inria Sans"/>
                <a:ea typeface="Inria Sans"/>
                <a:cs typeface="Inria Sans"/>
                <a:sym typeface="Inria Sans"/>
              </a:rPr>
              <a:t>Multi-variate</a:t>
            </a:r>
            <a:endParaRPr b="1" sz="3000">
              <a:latin typeface="Inria Sans"/>
              <a:ea typeface="Inria Sans"/>
              <a:cs typeface="Inria Sans"/>
              <a:sym typeface="Inria Sans"/>
            </a:endParaRPr>
          </a:p>
          <a:p>
            <a:pPr indent="0" lvl="0" marL="0" rtl="0" algn="l">
              <a:spcBef>
                <a:spcPts val="0"/>
              </a:spcBef>
              <a:spcAft>
                <a:spcPts val="0"/>
              </a:spcAft>
              <a:buNone/>
            </a:pPr>
            <a:r>
              <a:rPr b="1" lang="en" sz="3000">
                <a:solidFill>
                  <a:srgbClr val="20BEFF"/>
                </a:solidFill>
                <a:latin typeface="Inria Sans"/>
                <a:ea typeface="Inria Sans"/>
                <a:cs typeface="Inria Sans"/>
                <a:sym typeface="Inria Sans"/>
              </a:rPr>
              <a:t>Post Elements</a:t>
            </a:r>
            <a:endParaRPr b="1" sz="3000">
              <a:solidFill>
                <a:srgbClr val="20BEFF"/>
              </a:solidFill>
              <a:latin typeface="Inria Sans"/>
              <a:ea typeface="Inria Sans"/>
              <a:cs typeface="Inria Sans"/>
              <a:sym typeface="Inria Sans"/>
            </a:endParaRPr>
          </a:p>
          <a:p>
            <a:pPr indent="0" lvl="0" marL="0" rtl="0" algn="l">
              <a:spcBef>
                <a:spcPts val="0"/>
              </a:spcBef>
              <a:spcAft>
                <a:spcPts val="0"/>
              </a:spcAft>
              <a:buNone/>
            </a:pPr>
            <a:r>
              <a:t/>
            </a:r>
            <a:endParaRPr/>
          </a:p>
        </p:txBody>
      </p:sp>
      <p:sp>
        <p:nvSpPr>
          <p:cNvPr id="374" name="Google Shape;374;p3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5" name="Google Shape;375;p32"/>
          <p:cNvSpPr txBox="1"/>
          <p:nvPr/>
        </p:nvSpPr>
        <p:spPr>
          <a:xfrm>
            <a:off x="720375" y="3243850"/>
            <a:ext cx="341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solidFill>
                  <a:schemeClr val="dk1"/>
                </a:solidFill>
                <a:latin typeface="Inria Sans"/>
                <a:ea typeface="Inria Sans"/>
                <a:cs typeface="Inria Sans"/>
                <a:sym typeface="Inria Sans"/>
              </a:rPr>
              <a:t>Pair Plot</a:t>
            </a:r>
            <a:endParaRPr>
              <a:latin typeface="Inria Sans Light"/>
              <a:ea typeface="Inria Sans Light"/>
              <a:cs typeface="Inria Sans Light"/>
              <a:sym typeface="Inria Sans Light"/>
            </a:endParaRPr>
          </a:p>
        </p:txBody>
      </p:sp>
      <p:pic>
        <p:nvPicPr>
          <p:cNvPr id="376" name="Google Shape;376;p32"/>
          <p:cNvPicPr preferRelativeResize="0"/>
          <p:nvPr/>
        </p:nvPicPr>
        <p:blipFill>
          <a:blip r:embed="rId3">
            <a:alphaModFix/>
          </a:blip>
          <a:stretch>
            <a:fillRect/>
          </a:stretch>
        </p:blipFill>
        <p:spPr>
          <a:xfrm>
            <a:off x="4174988" y="1359200"/>
            <a:ext cx="4285200" cy="36319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Machine learning model</a:t>
            </a:r>
            <a:endParaRPr/>
          </a:p>
        </p:txBody>
      </p:sp>
      <p:sp>
        <p:nvSpPr>
          <p:cNvPr id="382" name="Google Shape;382;p3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Regression model</a:t>
            </a:r>
            <a:endParaRPr/>
          </a:p>
        </p:txBody>
      </p:sp>
      <p:sp>
        <p:nvSpPr>
          <p:cNvPr id="383" name="Google Shape;383;p33"/>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1" lang="en" sz="4800">
                <a:solidFill>
                  <a:schemeClr val="dk1"/>
                </a:solidFill>
                <a:latin typeface="Saira Semi Condensed"/>
                <a:ea typeface="Saira Semi Condensed"/>
                <a:cs typeface="Saira Semi Condensed"/>
                <a:sym typeface="Saira Semi Condensed"/>
              </a:rPr>
              <a:t>4</a:t>
            </a:r>
            <a:endParaRPr b="1" i="0" sz="1400" u="none" cap="none" strike="noStrike">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1: Budget vs Revenue</a:t>
            </a:r>
            <a:endParaRPr/>
          </a:p>
        </p:txBody>
      </p:sp>
      <p:sp>
        <p:nvSpPr>
          <p:cNvPr id="389" name="Google Shape;389;p34"/>
          <p:cNvSpPr txBox="1"/>
          <p:nvPr>
            <p:ph idx="1" type="body"/>
          </p:nvPr>
        </p:nvSpPr>
        <p:spPr>
          <a:xfrm>
            <a:off x="649175" y="1423025"/>
            <a:ext cx="4037700" cy="1551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sz="1800">
                <a:latin typeface="Inria Sans"/>
                <a:ea typeface="Inria Sans"/>
                <a:cs typeface="Inria Sans"/>
                <a:sym typeface="Inria Sans"/>
              </a:rPr>
              <a:t>Predictor feature</a:t>
            </a:r>
            <a:r>
              <a:rPr lang="en" sz="1800"/>
              <a:t>: Budget</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Response variable</a:t>
            </a:r>
            <a:r>
              <a:rPr lang="en" sz="1800"/>
              <a:t>: Revenue</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Framework</a:t>
            </a:r>
            <a:r>
              <a:rPr lang="en" sz="1800"/>
              <a:t>: LinearRegression in Sklearn</a:t>
            </a:r>
            <a:endParaRPr sz="1800"/>
          </a:p>
          <a:p>
            <a:pPr indent="0" lvl="0" marL="0" rtl="0" algn="l">
              <a:spcBef>
                <a:spcPts val="0"/>
              </a:spcBef>
              <a:spcAft>
                <a:spcPts val="0"/>
              </a:spcAft>
              <a:buNone/>
            </a:pPr>
            <a:r>
              <a:t/>
            </a:r>
            <a:endParaRPr sz="1800"/>
          </a:p>
          <a:p>
            <a:pPr indent="0" lvl="0" marL="457200" rtl="0" algn="just">
              <a:spcBef>
                <a:spcPts val="0"/>
              </a:spcBef>
              <a:spcAft>
                <a:spcPts val="0"/>
              </a:spcAft>
              <a:buNone/>
            </a:pPr>
            <a:r>
              <a:t/>
            </a:r>
            <a:endParaRPr/>
          </a:p>
        </p:txBody>
      </p:sp>
      <p:sp>
        <p:nvSpPr>
          <p:cNvPr id="390" name="Google Shape;390;p3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391" name="Google Shape;391;p34"/>
          <p:cNvSpPr txBox="1"/>
          <p:nvPr>
            <p:ph idx="1" type="body"/>
          </p:nvPr>
        </p:nvSpPr>
        <p:spPr>
          <a:xfrm>
            <a:off x="4598625" y="1423025"/>
            <a:ext cx="4037700" cy="3513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Split the train and test data</a:t>
            </a:r>
            <a:endParaRPr sz="1800"/>
          </a:p>
          <a:p>
            <a:pPr indent="-342900" lvl="0" marL="457200" rtl="0" algn="just">
              <a:spcBef>
                <a:spcPts val="0"/>
              </a:spcBef>
              <a:spcAft>
                <a:spcPts val="0"/>
              </a:spcAft>
              <a:buSzPts val="1800"/>
              <a:buAutoNum type="arabicPeriod"/>
            </a:pPr>
            <a:r>
              <a:rPr lang="en" sz="1800"/>
              <a:t>Fit the train data to train model</a:t>
            </a:r>
            <a:endParaRPr sz="1800"/>
          </a:p>
          <a:p>
            <a:pPr indent="-342900" lvl="0" marL="457200" rtl="0" algn="just">
              <a:spcBef>
                <a:spcPts val="0"/>
              </a:spcBef>
              <a:spcAft>
                <a:spcPts val="0"/>
              </a:spcAft>
              <a:buSzPts val="1800"/>
              <a:buAutoNum type="arabicPeriod"/>
            </a:pPr>
            <a:r>
              <a:rPr lang="en" sz="1800"/>
              <a:t>Apply the model to the test set</a:t>
            </a:r>
            <a:endParaRPr sz="1800"/>
          </a:p>
          <a:p>
            <a:pPr indent="-342900" lvl="0" marL="457200" rtl="0" algn="just">
              <a:spcBef>
                <a:spcPts val="0"/>
              </a:spcBef>
              <a:spcAft>
                <a:spcPts val="0"/>
              </a:spcAft>
              <a:buSzPts val="1800"/>
              <a:buAutoNum type="arabicPeriod"/>
            </a:pPr>
            <a:r>
              <a:rPr lang="en" sz="1800"/>
              <a:t>Visualize the performance</a:t>
            </a:r>
            <a:endParaRPr sz="1800"/>
          </a:p>
          <a:p>
            <a:pPr indent="-342900" lvl="0" marL="457200" rtl="0" algn="just">
              <a:spcBef>
                <a:spcPts val="0"/>
              </a:spcBef>
              <a:spcAft>
                <a:spcPts val="0"/>
              </a:spcAft>
              <a:buSzPts val="1800"/>
              <a:buAutoNum type="arabicPeriod"/>
            </a:pPr>
            <a:r>
              <a:rPr lang="en" sz="1800"/>
              <a:t>Evaluate the model</a:t>
            </a:r>
            <a:endParaRPr sz="1800"/>
          </a:p>
          <a:p>
            <a:pPr indent="0" lvl="0" marL="457200" rtl="0" algn="just">
              <a:spcBef>
                <a:spcPts val="0"/>
              </a:spcBef>
              <a:spcAft>
                <a:spcPts val="0"/>
              </a:spcAft>
              <a:buNone/>
            </a:pPr>
            <a:r>
              <a:t/>
            </a:r>
            <a:endParaRPr/>
          </a:p>
        </p:txBody>
      </p:sp>
      <p:sp>
        <p:nvSpPr>
          <p:cNvPr id="392" name="Google Shape;392;p34"/>
          <p:cNvSpPr txBox="1"/>
          <p:nvPr>
            <p:ph idx="1" type="body"/>
          </p:nvPr>
        </p:nvSpPr>
        <p:spPr>
          <a:xfrm>
            <a:off x="1177075" y="3116550"/>
            <a:ext cx="4037700" cy="1551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Train set: </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0.40</a:t>
            </a:r>
            <a:endParaRPr b="1" sz="1800">
              <a:solidFill>
                <a:srgbClr val="10E7D9"/>
              </a:solidFill>
              <a:latin typeface="Inria Sans"/>
              <a:ea typeface="Inria Sans"/>
              <a:cs typeface="Inria Sans"/>
              <a:sym typeface="Inria Sans"/>
            </a:endParaRPr>
          </a:p>
          <a:p>
            <a:pPr indent="0" lvl="0" marL="457200" rtl="0" algn="just">
              <a:spcBef>
                <a:spcPts val="0"/>
              </a:spcBef>
              <a:spcAft>
                <a:spcPts val="0"/>
              </a:spcAft>
              <a:buNone/>
            </a:pPr>
            <a:r>
              <a:rPr b="1" lang="en" sz="1800">
                <a:solidFill>
                  <a:srgbClr val="10E7D9"/>
                </a:solidFill>
                <a:latin typeface="Inria Sans"/>
                <a:ea typeface="Inria Sans"/>
                <a:cs typeface="Inria Sans"/>
                <a:sym typeface="Inria Sans"/>
              </a:rPr>
              <a:t>MSE = 1.53</a:t>
            </a:r>
            <a:endParaRPr b="1" sz="1800">
              <a:solidFill>
                <a:srgbClr val="10E7D9"/>
              </a:solidFill>
              <a:latin typeface="Inria Sans"/>
              <a:ea typeface="Inria Sans"/>
              <a:cs typeface="Inria Sans"/>
              <a:sym typeface="Inria Sans"/>
            </a:endParaRPr>
          </a:p>
          <a:p>
            <a:pPr indent="0" lvl="0" marL="0" rtl="0" algn="just">
              <a:spcBef>
                <a:spcPts val="0"/>
              </a:spcBef>
              <a:spcAft>
                <a:spcPts val="0"/>
              </a:spcAft>
              <a:buNone/>
            </a:pPr>
            <a:r>
              <a:rPr lang="en" sz="1800"/>
              <a:t>Test set:</a:t>
            </a:r>
            <a:endParaRPr sz="1800"/>
          </a:p>
          <a:p>
            <a:pPr indent="0" lvl="0" marL="457200" rtl="0" algn="just">
              <a:spcBef>
                <a:spcPts val="0"/>
              </a:spcBef>
              <a:spcAft>
                <a:spcPts val="0"/>
              </a:spcAft>
              <a:buNone/>
            </a:pPr>
            <a:r>
              <a:rPr b="1" lang="en" sz="1800">
                <a:solidFill>
                  <a:srgbClr val="10E7D9"/>
                </a:solidFill>
                <a:latin typeface="Inria Sans"/>
                <a:ea typeface="Inria Sans"/>
                <a:cs typeface="Inria Sans"/>
                <a:sym typeface="Inria Sans"/>
              </a:rPr>
              <a:t>R^2 = 0.43</a:t>
            </a:r>
            <a:endParaRPr b="1" sz="1800">
              <a:solidFill>
                <a:srgbClr val="10E7D9"/>
              </a:solidFill>
              <a:latin typeface="Inria Sans"/>
              <a:ea typeface="Inria Sans"/>
              <a:cs typeface="Inria Sans"/>
              <a:sym typeface="Inria Sans"/>
            </a:endParaRPr>
          </a:p>
          <a:p>
            <a:pPr indent="0" lvl="0" marL="457200" rtl="0" algn="just">
              <a:spcBef>
                <a:spcPts val="0"/>
              </a:spcBef>
              <a:spcAft>
                <a:spcPts val="0"/>
              </a:spcAft>
              <a:buNone/>
            </a:pPr>
            <a:r>
              <a:rPr b="1" lang="en" sz="1800">
                <a:solidFill>
                  <a:srgbClr val="10E7D9"/>
                </a:solidFill>
                <a:latin typeface="Inria Sans"/>
                <a:ea typeface="Inria Sans"/>
                <a:cs typeface="Inria Sans"/>
                <a:sym typeface="Inria Sans"/>
              </a:rPr>
              <a:t>MSE = 1.31</a:t>
            </a:r>
            <a:endParaRPr b="1" sz="1800">
              <a:solidFill>
                <a:srgbClr val="10E7D9"/>
              </a:solidFill>
              <a:latin typeface="Inria Sans"/>
              <a:ea typeface="Inria Sans"/>
              <a:cs typeface="Inria Sans"/>
              <a:sym typeface="Inria Sans"/>
            </a:endParaRPr>
          </a:p>
        </p:txBody>
      </p:sp>
      <p:pic>
        <p:nvPicPr>
          <p:cNvPr id="393" name="Google Shape;393;p34"/>
          <p:cNvPicPr preferRelativeResize="0"/>
          <p:nvPr/>
        </p:nvPicPr>
        <p:blipFill>
          <a:blip r:embed="rId3">
            <a:alphaModFix/>
          </a:blip>
          <a:stretch>
            <a:fillRect/>
          </a:stretch>
        </p:blipFill>
        <p:spPr>
          <a:xfrm>
            <a:off x="4686875" y="3056879"/>
            <a:ext cx="3508351" cy="17630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2: Pre-elements vs revenue</a:t>
            </a:r>
            <a:endParaRPr/>
          </a:p>
        </p:txBody>
      </p:sp>
      <p:sp>
        <p:nvSpPr>
          <p:cNvPr id="399" name="Google Shape;399;p35"/>
          <p:cNvSpPr txBox="1"/>
          <p:nvPr>
            <p:ph idx="1" type="body"/>
          </p:nvPr>
        </p:nvSpPr>
        <p:spPr>
          <a:xfrm>
            <a:off x="649175" y="1423025"/>
            <a:ext cx="4037700" cy="1551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sz="1800">
                <a:latin typeface="Inria Sans"/>
                <a:ea typeface="Inria Sans"/>
                <a:cs typeface="Inria Sans"/>
                <a:sym typeface="Inria Sans"/>
              </a:rPr>
              <a:t>Predictor feature:</a:t>
            </a:r>
            <a:r>
              <a:rPr lang="en" sz="1800"/>
              <a:t> budget, num_crew, num_cast, thriller</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Response variable</a:t>
            </a:r>
            <a:r>
              <a:rPr lang="en" sz="1800"/>
              <a:t>: Revenue</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Framework</a:t>
            </a:r>
            <a:r>
              <a:rPr lang="en" sz="1800"/>
              <a:t>: LinearRegression in Sklearn</a:t>
            </a:r>
            <a:endParaRPr sz="1800"/>
          </a:p>
          <a:p>
            <a:pPr indent="0" lvl="0" marL="457200" rtl="0" algn="just">
              <a:spcBef>
                <a:spcPts val="0"/>
              </a:spcBef>
              <a:spcAft>
                <a:spcPts val="0"/>
              </a:spcAft>
              <a:buNone/>
            </a:pPr>
            <a:r>
              <a:t/>
            </a:r>
            <a:endParaRPr/>
          </a:p>
        </p:txBody>
      </p:sp>
      <p:sp>
        <p:nvSpPr>
          <p:cNvPr id="400" name="Google Shape;400;p3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1" name="Google Shape;401;p35"/>
          <p:cNvSpPr txBox="1"/>
          <p:nvPr>
            <p:ph idx="1" type="body"/>
          </p:nvPr>
        </p:nvSpPr>
        <p:spPr>
          <a:xfrm>
            <a:off x="4598625" y="1423025"/>
            <a:ext cx="4037700" cy="3513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Split the train and test data</a:t>
            </a:r>
            <a:endParaRPr sz="1800"/>
          </a:p>
          <a:p>
            <a:pPr indent="-342900" lvl="0" marL="457200" rtl="0" algn="just">
              <a:spcBef>
                <a:spcPts val="0"/>
              </a:spcBef>
              <a:spcAft>
                <a:spcPts val="0"/>
              </a:spcAft>
              <a:buSzPts val="1800"/>
              <a:buAutoNum type="arabicPeriod"/>
            </a:pPr>
            <a:r>
              <a:rPr lang="en" sz="1800"/>
              <a:t>Fit the train data to train model</a:t>
            </a:r>
            <a:endParaRPr sz="1800"/>
          </a:p>
          <a:p>
            <a:pPr indent="-342900" lvl="0" marL="457200" rtl="0" algn="just">
              <a:spcBef>
                <a:spcPts val="0"/>
              </a:spcBef>
              <a:spcAft>
                <a:spcPts val="0"/>
              </a:spcAft>
              <a:buSzPts val="1800"/>
              <a:buAutoNum type="arabicPeriod"/>
            </a:pPr>
            <a:r>
              <a:rPr lang="en" sz="1800"/>
              <a:t>Apply the model to the test set</a:t>
            </a:r>
            <a:endParaRPr sz="1800"/>
          </a:p>
          <a:p>
            <a:pPr indent="-342900" lvl="0" marL="457200" rtl="0" algn="just">
              <a:spcBef>
                <a:spcPts val="0"/>
              </a:spcBef>
              <a:spcAft>
                <a:spcPts val="0"/>
              </a:spcAft>
              <a:buSzPts val="1800"/>
              <a:buAutoNum type="arabicPeriod"/>
            </a:pPr>
            <a:r>
              <a:rPr lang="en" sz="1800"/>
              <a:t>Visualize the performance</a:t>
            </a:r>
            <a:endParaRPr sz="1800"/>
          </a:p>
          <a:p>
            <a:pPr indent="-342900" lvl="0" marL="457200" rtl="0" algn="just">
              <a:spcBef>
                <a:spcPts val="0"/>
              </a:spcBef>
              <a:spcAft>
                <a:spcPts val="0"/>
              </a:spcAft>
              <a:buSzPts val="1800"/>
              <a:buAutoNum type="arabicPeriod"/>
            </a:pPr>
            <a:r>
              <a:rPr lang="en" sz="1800"/>
              <a:t>Evaluate the model</a:t>
            </a:r>
            <a:endParaRPr sz="1800"/>
          </a:p>
        </p:txBody>
      </p:sp>
      <p:sp>
        <p:nvSpPr>
          <p:cNvPr id="402" name="Google Shape;402;p35"/>
          <p:cNvSpPr txBox="1"/>
          <p:nvPr>
            <p:ph idx="1" type="body"/>
          </p:nvPr>
        </p:nvSpPr>
        <p:spPr>
          <a:xfrm>
            <a:off x="1098600" y="3191150"/>
            <a:ext cx="4037700" cy="1551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Train set: </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0.45</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1.44</a:t>
            </a:r>
            <a:endParaRPr b="1" sz="1800">
              <a:solidFill>
                <a:srgbClr val="10E7D9"/>
              </a:solidFill>
              <a:latin typeface="Inria Sans"/>
              <a:ea typeface="Inria Sans"/>
              <a:cs typeface="Inria Sans"/>
              <a:sym typeface="Inria Sans"/>
            </a:endParaRPr>
          </a:p>
          <a:p>
            <a:pPr indent="0" lvl="0" marL="0" rtl="0" algn="just">
              <a:spcBef>
                <a:spcPts val="0"/>
              </a:spcBef>
              <a:spcAft>
                <a:spcPts val="0"/>
              </a:spcAft>
              <a:buNone/>
            </a:pPr>
            <a:r>
              <a:rPr lang="en" sz="1800"/>
              <a:t>Test set:</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0.46</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1.18</a:t>
            </a:r>
            <a:endParaRPr b="1" sz="1800">
              <a:solidFill>
                <a:srgbClr val="10E7D9"/>
              </a:solidFill>
              <a:latin typeface="Inria Sans"/>
              <a:ea typeface="Inria Sans"/>
              <a:cs typeface="Inria Sans"/>
              <a:sym typeface="Inria Sans"/>
            </a:endParaRPr>
          </a:p>
        </p:txBody>
      </p:sp>
      <p:pic>
        <p:nvPicPr>
          <p:cNvPr id="403" name="Google Shape;403;p35"/>
          <p:cNvPicPr preferRelativeResize="0"/>
          <p:nvPr/>
        </p:nvPicPr>
        <p:blipFill>
          <a:blip r:embed="rId3">
            <a:alphaModFix/>
          </a:blip>
          <a:stretch>
            <a:fillRect/>
          </a:stretch>
        </p:blipFill>
        <p:spPr>
          <a:xfrm>
            <a:off x="4719537" y="2974925"/>
            <a:ext cx="3795876" cy="1907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3: Post-elements vs revenue</a:t>
            </a:r>
            <a:endParaRPr/>
          </a:p>
        </p:txBody>
      </p:sp>
      <p:sp>
        <p:nvSpPr>
          <p:cNvPr id="409" name="Google Shape;409;p36"/>
          <p:cNvSpPr txBox="1"/>
          <p:nvPr>
            <p:ph idx="1" type="body"/>
          </p:nvPr>
        </p:nvSpPr>
        <p:spPr>
          <a:xfrm>
            <a:off x="627775" y="1423025"/>
            <a:ext cx="4037700" cy="1551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sz="1800">
                <a:latin typeface="Inria Sans"/>
                <a:ea typeface="Inria Sans"/>
                <a:cs typeface="Inria Sans"/>
                <a:sym typeface="Inria Sans"/>
              </a:rPr>
              <a:t>Predictor feature:</a:t>
            </a:r>
            <a:r>
              <a:rPr lang="en" sz="1800"/>
              <a:t> popularity, vote_count</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Response variable</a:t>
            </a:r>
            <a:r>
              <a:rPr lang="en" sz="1800"/>
              <a:t>: Revenue</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Framework</a:t>
            </a:r>
            <a:r>
              <a:rPr lang="en" sz="1800"/>
              <a:t>: LinearSVR from SKlearn</a:t>
            </a:r>
            <a:endParaRPr/>
          </a:p>
        </p:txBody>
      </p:sp>
      <p:sp>
        <p:nvSpPr>
          <p:cNvPr id="410" name="Google Shape;410;p3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11" name="Google Shape;411;p36"/>
          <p:cNvSpPr txBox="1"/>
          <p:nvPr>
            <p:ph idx="1" type="body"/>
          </p:nvPr>
        </p:nvSpPr>
        <p:spPr>
          <a:xfrm>
            <a:off x="4674825" y="1344550"/>
            <a:ext cx="4037700" cy="3513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Split the train and test data</a:t>
            </a:r>
            <a:endParaRPr sz="1800"/>
          </a:p>
          <a:p>
            <a:pPr indent="-342900" lvl="0" marL="457200" rtl="0" algn="l">
              <a:spcBef>
                <a:spcPts val="0"/>
              </a:spcBef>
              <a:spcAft>
                <a:spcPts val="0"/>
              </a:spcAft>
              <a:buSzPts val="1800"/>
              <a:buAutoNum type="arabicPeriod"/>
            </a:pPr>
            <a:r>
              <a:rPr lang="en" sz="1800"/>
              <a:t>Make a pipeline with StandardScaler and linearSVR</a:t>
            </a:r>
            <a:endParaRPr sz="1800"/>
          </a:p>
          <a:p>
            <a:pPr indent="-342900" lvl="0" marL="457200" rtl="0" algn="just">
              <a:spcBef>
                <a:spcPts val="0"/>
              </a:spcBef>
              <a:spcAft>
                <a:spcPts val="0"/>
              </a:spcAft>
              <a:buSzPts val="1800"/>
              <a:buAutoNum type="arabicPeriod"/>
            </a:pPr>
            <a:r>
              <a:rPr lang="en" sz="1800"/>
              <a:t>Fit the train data to train model</a:t>
            </a:r>
            <a:endParaRPr sz="1800"/>
          </a:p>
          <a:p>
            <a:pPr indent="-342900" lvl="0" marL="457200" rtl="0" algn="just">
              <a:spcBef>
                <a:spcPts val="0"/>
              </a:spcBef>
              <a:spcAft>
                <a:spcPts val="0"/>
              </a:spcAft>
              <a:buSzPts val="1800"/>
              <a:buAutoNum type="arabicPeriod"/>
            </a:pPr>
            <a:r>
              <a:rPr lang="en" sz="1800"/>
              <a:t>Apply the model to the test set</a:t>
            </a:r>
            <a:endParaRPr sz="1800"/>
          </a:p>
          <a:p>
            <a:pPr indent="-342900" lvl="0" marL="457200" rtl="0" algn="just">
              <a:spcBef>
                <a:spcPts val="0"/>
              </a:spcBef>
              <a:spcAft>
                <a:spcPts val="0"/>
              </a:spcAft>
              <a:buSzPts val="1800"/>
              <a:buAutoNum type="arabicPeriod"/>
            </a:pPr>
            <a:r>
              <a:rPr lang="en" sz="1800"/>
              <a:t>Visualize the performance</a:t>
            </a:r>
            <a:endParaRPr sz="1800"/>
          </a:p>
          <a:p>
            <a:pPr indent="-342900" lvl="0" marL="457200" rtl="0" algn="just">
              <a:spcBef>
                <a:spcPts val="0"/>
              </a:spcBef>
              <a:spcAft>
                <a:spcPts val="0"/>
              </a:spcAft>
              <a:buSzPts val="1800"/>
              <a:buAutoNum type="arabicPeriod"/>
            </a:pPr>
            <a:r>
              <a:rPr lang="en" sz="1800"/>
              <a:t>Evaluate the result</a:t>
            </a:r>
            <a:endParaRPr sz="1800"/>
          </a:p>
          <a:p>
            <a:pPr indent="0" lvl="0" marL="457200" rtl="0" algn="just">
              <a:spcBef>
                <a:spcPts val="0"/>
              </a:spcBef>
              <a:spcAft>
                <a:spcPts val="0"/>
              </a:spcAft>
              <a:buNone/>
            </a:pPr>
            <a:r>
              <a:t/>
            </a:r>
            <a:endParaRPr/>
          </a:p>
        </p:txBody>
      </p:sp>
      <p:sp>
        <p:nvSpPr>
          <p:cNvPr id="412" name="Google Shape;412;p36"/>
          <p:cNvSpPr txBox="1"/>
          <p:nvPr>
            <p:ph idx="1" type="body"/>
          </p:nvPr>
        </p:nvSpPr>
        <p:spPr>
          <a:xfrm>
            <a:off x="1098600" y="3191150"/>
            <a:ext cx="4037700" cy="1551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Train set: </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0.47</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1.32</a:t>
            </a:r>
            <a:endParaRPr b="1" sz="1800">
              <a:solidFill>
                <a:srgbClr val="10E7D9"/>
              </a:solidFill>
              <a:latin typeface="Inria Sans"/>
              <a:ea typeface="Inria Sans"/>
              <a:cs typeface="Inria Sans"/>
              <a:sym typeface="Inria Sans"/>
            </a:endParaRPr>
          </a:p>
          <a:p>
            <a:pPr indent="0" lvl="0" marL="0" rtl="0" algn="just">
              <a:spcBef>
                <a:spcPts val="0"/>
              </a:spcBef>
              <a:spcAft>
                <a:spcPts val="0"/>
              </a:spcAft>
              <a:buNone/>
            </a:pPr>
            <a:r>
              <a:rPr lang="en" sz="1800"/>
              <a:t>Test set:</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0.54</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1.16</a:t>
            </a:r>
            <a:endParaRPr b="1" sz="1800">
              <a:solidFill>
                <a:srgbClr val="10E7D9"/>
              </a:solidFill>
              <a:latin typeface="Inria Sans"/>
              <a:ea typeface="Inria Sans"/>
              <a:cs typeface="Inria Sans"/>
              <a:sym typeface="Inria Sans"/>
            </a:endParaRPr>
          </a:p>
        </p:txBody>
      </p:sp>
      <p:pic>
        <p:nvPicPr>
          <p:cNvPr id="413" name="Google Shape;413;p36"/>
          <p:cNvPicPr preferRelativeResize="0"/>
          <p:nvPr/>
        </p:nvPicPr>
        <p:blipFill>
          <a:blip r:embed="rId3">
            <a:alphaModFix/>
          </a:blip>
          <a:stretch>
            <a:fillRect/>
          </a:stretch>
        </p:blipFill>
        <p:spPr>
          <a:xfrm>
            <a:off x="4598636" y="3369800"/>
            <a:ext cx="3885140" cy="1952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4: Combined elements vs revenue</a:t>
            </a:r>
            <a:endParaRPr/>
          </a:p>
        </p:txBody>
      </p:sp>
      <p:sp>
        <p:nvSpPr>
          <p:cNvPr id="419" name="Google Shape;419;p37"/>
          <p:cNvSpPr txBox="1"/>
          <p:nvPr>
            <p:ph idx="1" type="body"/>
          </p:nvPr>
        </p:nvSpPr>
        <p:spPr>
          <a:xfrm>
            <a:off x="627775" y="1423025"/>
            <a:ext cx="4037700" cy="1551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sz="1800">
                <a:latin typeface="Inria Sans"/>
                <a:ea typeface="Inria Sans"/>
                <a:cs typeface="Inria Sans"/>
                <a:sym typeface="Inria Sans"/>
              </a:rPr>
              <a:t>Predictor feature:</a:t>
            </a:r>
            <a:r>
              <a:rPr lang="en" sz="1800"/>
              <a:t> pre-elements and post-elements</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Response variable</a:t>
            </a:r>
            <a:r>
              <a:rPr lang="en" sz="1800"/>
              <a:t>: Revenue</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Framework</a:t>
            </a:r>
            <a:r>
              <a:rPr lang="en" sz="1800"/>
              <a:t>: RidgeCV from SKlearn</a:t>
            </a:r>
            <a:endParaRPr/>
          </a:p>
        </p:txBody>
      </p:sp>
      <p:sp>
        <p:nvSpPr>
          <p:cNvPr id="420" name="Google Shape;420;p3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1" name="Google Shape;421;p37"/>
          <p:cNvSpPr txBox="1"/>
          <p:nvPr>
            <p:ph idx="1" type="body"/>
          </p:nvPr>
        </p:nvSpPr>
        <p:spPr>
          <a:xfrm>
            <a:off x="4674825" y="1344550"/>
            <a:ext cx="4037700" cy="3513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Split the train and test data</a:t>
            </a:r>
            <a:endParaRPr sz="1800"/>
          </a:p>
          <a:p>
            <a:pPr indent="-342900" lvl="0" marL="457200" rtl="0" algn="just">
              <a:spcBef>
                <a:spcPts val="0"/>
              </a:spcBef>
              <a:spcAft>
                <a:spcPts val="0"/>
              </a:spcAft>
              <a:buSzPts val="1800"/>
              <a:buAutoNum type="arabicPeriod"/>
            </a:pPr>
            <a:r>
              <a:rPr lang="en" sz="1800"/>
              <a:t>Fit the train data to train model</a:t>
            </a:r>
            <a:endParaRPr sz="1800"/>
          </a:p>
          <a:p>
            <a:pPr indent="-342900" lvl="0" marL="457200" rtl="0" algn="just">
              <a:spcBef>
                <a:spcPts val="0"/>
              </a:spcBef>
              <a:spcAft>
                <a:spcPts val="0"/>
              </a:spcAft>
              <a:buSzPts val="1800"/>
              <a:buAutoNum type="arabicPeriod"/>
            </a:pPr>
            <a:r>
              <a:rPr lang="en" sz="1800"/>
              <a:t>Apply the model to the test set</a:t>
            </a:r>
            <a:endParaRPr sz="1800"/>
          </a:p>
          <a:p>
            <a:pPr indent="-342900" lvl="0" marL="457200" rtl="0" algn="just">
              <a:spcBef>
                <a:spcPts val="0"/>
              </a:spcBef>
              <a:spcAft>
                <a:spcPts val="0"/>
              </a:spcAft>
              <a:buSzPts val="1800"/>
              <a:buAutoNum type="arabicPeriod"/>
            </a:pPr>
            <a:r>
              <a:rPr lang="en" sz="1800"/>
              <a:t>Visualize the performance</a:t>
            </a:r>
            <a:endParaRPr sz="1800"/>
          </a:p>
          <a:p>
            <a:pPr indent="-342900" lvl="0" marL="457200" rtl="0" algn="just">
              <a:spcBef>
                <a:spcPts val="0"/>
              </a:spcBef>
              <a:spcAft>
                <a:spcPts val="0"/>
              </a:spcAft>
              <a:buSzPts val="1800"/>
              <a:buAutoNum type="arabicPeriod"/>
            </a:pPr>
            <a:r>
              <a:rPr lang="en" sz="1800"/>
              <a:t>Evaluate the model</a:t>
            </a:r>
            <a:endParaRPr sz="1800"/>
          </a:p>
          <a:p>
            <a:pPr indent="0" lvl="0" marL="457200" rtl="0" algn="just">
              <a:spcBef>
                <a:spcPts val="0"/>
              </a:spcBef>
              <a:spcAft>
                <a:spcPts val="0"/>
              </a:spcAft>
              <a:buNone/>
            </a:pPr>
            <a:r>
              <a:t/>
            </a:r>
            <a:endParaRPr/>
          </a:p>
        </p:txBody>
      </p:sp>
      <p:sp>
        <p:nvSpPr>
          <p:cNvPr id="422" name="Google Shape;422;p37"/>
          <p:cNvSpPr txBox="1"/>
          <p:nvPr>
            <p:ph idx="1" type="body"/>
          </p:nvPr>
        </p:nvSpPr>
        <p:spPr>
          <a:xfrm>
            <a:off x="1098600" y="3191150"/>
            <a:ext cx="4037700" cy="1551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Train set: </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0.64</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0.87</a:t>
            </a:r>
            <a:endParaRPr b="1" sz="1800">
              <a:solidFill>
                <a:srgbClr val="10E7D9"/>
              </a:solidFill>
              <a:latin typeface="Inria Sans"/>
              <a:ea typeface="Inria Sans"/>
              <a:cs typeface="Inria Sans"/>
              <a:sym typeface="Inria Sans"/>
            </a:endParaRPr>
          </a:p>
          <a:p>
            <a:pPr indent="0" lvl="0" marL="0" rtl="0" algn="just">
              <a:spcBef>
                <a:spcPts val="0"/>
              </a:spcBef>
              <a:spcAft>
                <a:spcPts val="0"/>
              </a:spcAft>
              <a:buNone/>
            </a:pPr>
            <a:r>
              <a:rPr lang="en" sz="1800"/>
              <a:t>Test set:</a:t>
            </a:r>
            <a:endParaRPr sz="1800"/>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R^2 = 0.69</a:t>
            </a:r>
            <a:endParaRPr b="1" sz="1800">
              <a:solidFill>
                <a:srgbClr val="10E7D9"/>
              </a:solidFill>
              <a:latin typeface="Inria Sans"/>
              <a:ea typeface="Inria Sans"/>
              <a:cs typeface="Inria Sans"/>
              <a:sym typeface="Inria Sans"/>
            </a:endParaRPr>
          </a:p>
          <a:p>
            <a:pPr indent="457200" lvl="0" marL="0" rtl="0" algn="just">
              <a:spcBef>
                <a:spcPts val="0"/>
              </a:spcBef>
              <a:spcAft>
                <a:spcPts val="0"/>
              </a:spcAft>
              <a:buNone/>
            </a:pPr>
            <a:r>
              <a:rPr b="1" lang="en" sz="1800">
                <a:solidFill>
                  <a:srgbClr val="10E7D9"/>
                </a:solidFill>
                <a:latin typeface="Inria Sans"/>
                <a:ea typeface="Inria Sans"/>
                <a:cs typeface="Inria Sans"/>
                <a:sym typeface="Inria Sans"/>
              </a:rPr>
              <a:t>MSE = 0.88</a:t>
            </a:r>
            <a:endParaRPr b="1" sz="1800">
              <a:solidFill>
                <a:srgbClr val="10E7D9"/>
              </a:solidFill>
              <a:latin typeface="Inria Sans"/>
              <a:ea typeface="Inria Sans"/>
              <a:cs typeface="Inria Sans"/>
              <a:sym typeface="Inria Sans"/>
            </a:endParaRPr>
          </a:p>
        </p:txBody>
      </p:sp>
      <p:pic>
        <p:nvPicPr>
          <p:cNvPr id="423" name="Google Shape;423;p37"/>
          <p:cNvPicPr preferRelativeResize="0"/>
          <p:nvPr/>
        </p:nvPicPr>
        <p:blipFill>
          <a:blip r:embed="rId3">
            <a:alphaModFix/>
          </a:blip>
          <a:stretch>
            <a:fillRect/>
          </a:stretch>
        </p:blipFill>
        <p:spPr>
          <a:xfrm>
            <a:off x="4540074" y="2817856"/>
            <a:ext cx="4413899" cy="221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ctrTitle"/>
          </p:nvPr>
        </p:nvSpPr>
        <p:spPr>
          <a:xfrm>
            <a:off x="1823925" y="2294969"/>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Data-driven Insights</a:t>
            </a:r>
            <a:endParaRPr/>
          </a:p>
        </p:txBody>
      </p:sp>
      <p:sp>
        <p:nvSpPr>
          <p:cNvPr id="429" name="Google Shape;429;p38"/>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1" lang="en" sz="4800">
                <a:solidFill>
                  <a:schemeClr val="dk1"/>
                </a:solidFill>
                <a:latin typeface="Saira Semi Condensed"/>
                <a:ea typeface="Saira Semi Condensed"/>
                <a:cs typeface="Saira Semi Condensed"/>
                <a:sym typeface="Saira Semi Condensed"/>
              </a:rPr>
              <a:t>5</a:t>
            </a:r>
            <a:endParaRPr b="1" i="0" sz="1400" u="none" cap="none" strike="noStrike">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Data-driven insights from the model</a:t>
            </a:r>
            <a:endParaRPr/>
          </a:p>
        </p:txBody>
      </p:sp>
      <p:sp>
        <p:nvSpPr>
          <p:cNvPr id="435" name="Google Shape;435;p39"/>
          <p:cNvSpPr txBox="1"/>
          <p:nvPr>
            <p:ph idx="1" type="body"/>
          </p:nvPr>
        </p:nvSpPr>
        <p:spPr>
          <a:xfrm>
            <a:off x="376175" y="1359200"/>
            <a:ext cx="5557200" cy="37485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rPr b="1" lang="en">
                <a:latin typeface="Inria Sans"/>
                <a:ea typeface="Inria Sans"/>
                <a:cs typeface="Inria Sans"/>
                <a:sym typeface="Inria Sans"/>
              </a:rPr>
              <a:t>Before release - Pre elements</a:t>
            </a:r>
            <a:endParaRPr b="1">
              <a:latin typeface="Inria Sans"/>
              <a:ea typeface="Inria Sans"/>
              <a:cs typeface="Inria Sans"/>
              <a:sym typeface="Inria Sans"/>
            </a:endParaRPr>
          </a:p>
          <a:p>
            <a:pPr indent="-342900" lvl="0" marL="457200" rtl="0" algn="l">
              <a:spcBef>
                <a:spcPts val="0"/>
              </a:spcBef>
              <a:spcAft>
                <a:spcPts val="0"/>
              </a:spcAft>
              <a:buSzPts val="1800"/>
              <a:buChar char="⬥"/>
            </a:pPr>
            <a:r>
              <a:rPr lang="en" sz="1800"/>
              <a:t>B</a:t>
            </a:r>
            <a:r>
              <a:rPr lang="en" sz="1800"/>
              <a:t>udget is the most relevant element to predict revenue.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There is a positive correlation between budget and revenue.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On the other hand, t</a:t>
            </a:r>
            <a:r>
              <a:rPr lang="en" sz="1800"/>
              <a:t>he genres of the movie </a:t>
            </a:r>
            <a:r>
              <a:rPr lang="en" sz="1800"/>
              <a:t>have weak correlation.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However, the producer should use all pre-elements, as performance is higher compared to the model with only budget.</a:t>
            </a:r>
            <a:endParaRPr sz="1800"/>
          </a:p>
        </p:txBody>
      </p:sp>
      <p:sp>
        <p:nvSpPr>
          <p:cNvPr id="436" name="Google Shape;436;p3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437" name="Google Shape;437;p39"/>
          <p:cNvPicPr preferRelativeResize="0"/>
          <p:nvPr/>
        </p:nvPicPr>
        <p:blipFill>
          <a:blip r:embed="rId3">
            <a:alphaModFix/>
          </a:blip>
          <a:stretch>
            <a:fillRect/>
          </a:stretch>
        </p:blipFill>
        <p:spPr>
          <a:xfrm>
            <a:off x="5933370" y="1359195"/>
            <a:ext cx="3058229" cy="3068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Data-driven insights from the model</a:t>
            </a:r>
            <a:endParaRPr/>
          </a:p>
        </p:txBody>
      </p:sp>
      <p:sp>
        <p:nvSpPr>
          <p:cNvPr id="443" name="Google Shape;443;p40"/>
          <p:cNvSpPr txBox="1"/>
          <p:nvPr>
            <p:ph idx="1" type="body"/>
          </p:nvPr>
        </p:nvSpPr>
        <p:spPr>
          <a:xfrm>
            <a:off x="376175" y="1359200"/>
            <a:ext cx="4995600" cy="32265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rPr b="1" lang="en">
                <a:latin typeface="Inria Sans"/>
                <a:ea typeface="Inria Sans"/>
                <a:cs typeface="Inria Sans"/>
                <a:sym typeface="Inria Sans"/>
              </a:rPr>
              <a:t>After release - </a:t>
            </a:r>
            <a:r>
              <a:rPr b="1" lang="en">
                <a:latin typeface="Inria Sans"/>
                <a:ea typeface="Inria Sans"/>
                <a:cs typeface="Inria Sans"/>
                <a:sym typeface="Inria Sans"/>
              </a:rPr>
              <a:t>Post</a:t>
            </a:r>
            <a:r>
              <a:rPr b="1" lang="en">
                <a:latin typeface="Inria Sans"/>
                <a:ea typeface="Inria Sans"/>
                <a:cs typeface="Inria Sans"/>
                <a:sym typeface="Inria Sans"/>
              </a:rPr>
              <a:t> elements</a:t>
            </a:r>
            <a:endParaRPr b="1">
              <a:latin typeface="Inria Sans"/>
              <a:ea typeface="Inria Sans"/>
              <a:cs typeface="Inria Sans"/>
              <a:sym typeface="Inria Sans"/>
            </a:endParaRPr>
          </a:p>
          <a:p>
            <a:pPr indent="-342900" lvl="0" marL="457200" rtl="0" algn="l">
              <a:spcBef>
                <a:spcPts val="0"/>
              </a:spcBef>
              <a:spcAft>
                <a:spcPts val="0"/>
              </a:spcAft>
              <a:buSzPts val="1800"/>
              <a:buChar char="⬥"/>
            </a:pPr>
            <a:r>
              <a:rPr lang="en" sz="1800"/>
              <a:t>The response from viewers is a better predictor of revenue as it has a stronger correlation.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Combined elements model has the best performance.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main indicators to determine revenue are budget, popularity and vote counts.</a:t>
            </a:r>
            <a:endParaRPr sz="1800"/>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p>
        </p:txBody>
      </p:sp>
      <p:sp>
        <p:nvSpPr>
          <p:cNvPr id="444" name="Google Shape;444;p4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45" name="Google Shape;445;p40"/>
          <p:cNvPicPr preferRelativeResize="0"/>
          <p:nvPr/>
        </p:nvPicPr>
        <p:blipFill>
          <a:blip r:embed="rId3">
            <a:alphaModFix/>
          </a:blip>
          <a:stretch>
            <a:fillRect/>
          </a:stretch>
        </p:blipFill>
        <p:spPr>
          <a:xfrm>
            <a:off x="5506800" y="1537549"/>
            <a:ext cx="3561000" cy="2535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Movie DataBase</a:t>
            </a:r>
            <a:endParaRPr/>
          </a:p>
        </p:txBody>
      </p:sp>
      <p:sp>
        <p:nvSpPr>
          <p:cNvPr id="223" name="Google Shape;223;p14"/>
          <p:cNvSpPr txBox="1"/>
          <p:nvPr>
            <p:ph idx="1" type="body"/>
          </p:nvPr>
        </p:nvSpPr>
        <p:spPr>
          <a:xfrm>
            <a:off x="1207850" y="195719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Database split into 2 CSV files for different purposes.</a:t>
            </a:r>
            <a:endParaRPr/>
          </a:p>
        </p:txBody>
      </p:sp>
      <p:sp>
        <p:nvSpPr>
          <p:cNvPr id="224" name="Google Shape;224;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Recommendation system</a:t>
            </a:r>
            <a:endParaRPr/>
          </a:p>
        </p:txBody>
      </p:sp>
      <p:sp>
        <p:nvSpPr>
          <p:cNvPr id="451" name="Google Shape;451;p4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452" name="Google Shape;452;p41"/>
          <p:cNvSpPr txBox="1"/>
          <p:nvPr>
            <p:ph idx="1" type="body"/>
          </p:nvPr>
        </p:nvSpPr>
        <p:spPr>
          <a:xfrm>
            <a:off x="627775" y="1346825"/>
            <a:ext cx="4037700" cy="1551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sz="1800">
                <a:latin typeface="Inria Sans"/>
                <a:ea typeface="Inria Sans"/>
                <a:cs typeface="Inria Sans"/>
                <a:sym typeface="Inria Sans"/>
              </a:rPr>
              <a:t>Predictor features:</a:t>
            </a:r>
            <a:r>
              <a:rPr lang="en" sz="1800"/>
              <a:t> Name of director, cast, list of key words, genres</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Response variable</a:t>
            </a:r>
            <a:r>
              <a:rPr lang="en" sz="1800"/>
              <a:t>: name of 10 most relevant movies</a:t>
            </a:r>
            <a:endParaRPr sz="1800"/>
          </a:p>
          <a:p>
            <a:pPr indent="-342900" lvl="0" marL="457200" rtl="0" algn="l">
              <a:spcBef>
                <a:spcPts val="0"/>
              </a:spcBef>
              <a:spcAft>
                <a:spcPts val="0"/>
              </a:spcAft>
              <a:buSzPts val="1800"/>
              <a:buChar char="⬥"/>
            </a:pPr>
            <a:r>
              <a:rPr b="1" lang="en" sz="1800">
                <a:latin typeface="Inria Sans"/>
                <a:ea typeface="Inria Sans"/>
                <a:cs typeface="Inria Sans"/>
                <a:sym typeface="Inria Sans"/>
              </a:rPr>
              <a:t>Framework</a:t>
            </a:r>
            <a:r>
              <a:rPr lang="en" sz="1800"/>
              <a:t>: CountVectorizer and cosine_similarity in Sklearn</a:t>
            </a:r>
            <a:endParaRPr b="1" sz="1800">
              <a:solidFill>
                <a:srgbClr val="000000"/>
              </a:solidFill>
              <a:latin typeface="Inria Sans"/>
              <a:ea typeface="Inria Sans"/>
              <a:cs typeface="Inria Sans"/>
              <a:sym typeface="Inria Sans"/>
            </a:endParaRPr>
          </a:p>
        </p:txBody>
      </p:sp>
      <p:sp>
        <p:nvSpPr>
          <p:cNvPr id="453" name="Google Shape;453;p41"/>
          <p:cNvSpPr txBox="1"/>
          <p:nvPr>
            <p:ph idx="1" type="body"/>
          </p:nvPr>
        </p:nvSpPr>
        <p:spPr>
          <a:xfrm>
            <a:off x="4674825" y="1268350"/>
            <a:ext cx="4037700" cy="3513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Extract the names of directors, first 3 casts, first 3 keywords and first 3 genres</a:t>
            </a:r>
            <a:endParaRPr sz="1800"/>
          </a:p>
          <a:p>
            <a:pPr indent="-342900" lvl="0" marL="457200" rtl="0" algn="just">
              <a:spcBef>
                <a:spcPts val="0"/>
              </a:spcBef>
              <a:spcAft>
                <a:spcPts val="0"/>
              </a:spcAft>
              <a:buSzPts val="1800"/>
              <a:buAutoNum type="arabicPeriod"/>
            </a:pPr>
            <a:r>
              <a:rPr lang="en" sz="1800"/>
              <a:t>Lower case all the characters and remove spaces</a:t>
            </a:r>
            <a:endParaRPr sz="1800"/>
          </a:p>
          <a:p>
            <a:pPr indent="-342900" lvl="0" marL="457200" rtl="0" algn="just">
              <a:spcBef>
                <a:spcPts val="0"/>
              </a:spcBef>
              <a:spcAft>
                <a:spcPts val="0"/>
              </a:spcAft>
              <a:buSzPts val="1800"/>
              <a:buAutoNum type="arabicPeriod"/>
            </a:pPr>
            <a:r>
              <a:rPr lang="en" sz="1800"/>
              <a:t>Combine all these string variables to one combined variable</a:t>
            </a:r>
            <a:endParaRPr sz="1800"/>
          </a:p>
          <a:p>
            <a:pPr indent="-342900" lvl="0" marL="457200" rtl="0" algn="just">
              <a:spcBef>
                <a:spcPts val="0"/>
              </a:spcBef>
              <a:spcAft>
                <a:spcPts val="0"/>
              </a:spcAft>
              <a:buSzPts val="1800"/>
              <a:buAutoNum type="arabicPeriod"/>
            </a:pPr>
            <a:r>
              <a:rPr lang="en" sz="1800"/>
              <a:t>Apply the CountVectorize model and fit the train data.</a:t>
            </a:r>
            <a:endParaRPr sz="1800"/>
          </a:p>
          <a:p>
            <a:pPr indent="-342900" lvl="0" marL="457200" rtl="0" algn="just">
              <a:spcBef>
                <a:spcPts val="0"/>
              </a:spcBef>
              <a:spcAft>
                <a:spcPts val="0"/>
              </a:spcAft>
              <a:buSzPts val="1800"/>
              <a:buAutoNum type="arabicPeriod"/>
            </a:pPr>
            <a:r>
              <a:rPr lang="en" sz="1800"/>
              <a:t>Get the first 10 movies with the highest cosine similarity score</a:t>
            </a:r>
            <a:endParaRPr sz="1800"/>
          </a:p>
          <a:p>
            <a:pPr indent="0" lvl="0" marL="0" rtl="0" algn="just">
              <a:spcBef>
                <a:spcPts val="0"/>
              </a:spcBef>
              <a:spcAft>
                <a:spcPts val="0"/>
              </a:spcAft>
              <a:buNone/>
            </a:pPr>
            <a:r>
              <a:t/>
            </a:r>
            <a:endParaRPr sz="1800"/>
          </a:p>
          <a:p>
            <a:pPr indent="0" lvl="0" marL="457200" rtl="0" algn="just">
              <a:spcBef>
                <a:spcPts val="0"/>
              </a:spcBef>
              <a:spcAft>
                <a:spcPts val="0"/>
              </a:spcAft>
              <a:buNone/>
            </a:pPr>
            <a:r>
              <a:t/>
            </a:r>
            <a:endParaRPr/>
          </a:p>
        </p:txBody>
      </p:sp>
      <p:pic>
        <p:nvPicPr>
          <p:cNvPr id="454" name="Google Shape;454;p41"/>
          <p:cNvPicPr preferRelativeResize="0"/>
          <p:nvPr/>
        </p:nvPicPr>
        <p:blipFill>
          <a:blip r:embed="rId3">
            <a:alphaModFix/>
          </a:blip>
          <a:stretch>
            <a:fillRect/>
          </a:stretch>
        </p:blipFill>
        <p:spPr>
          <a:xfrm>
            <a:off x="1103750" y="3324000"/>
            <a:ext cx="3304975" cy="1819500"/>
          </a:xfrm>
          <a:prstGeom prst="rect">
            <a:avLst/>
          </a:prstGeom>
          <a:noFill/>
          <a:ln>
            <a:noFill/>
          </a:ln>
        </p:spPr>
      </p:pic>
      <p:sp>
        <p:nvSpPr>
          <p:cNvPr id="455" name="Google Shape;455;p41"/>
          <p:cNvSpPr txBox="1"/>
          <p:nvPr/>
        </p:nvSpPr>
        <p:spPr>
          <a:xfrm>
            <a:off x="1070075" y="406625"/>
            <a:ext cx="2896500" cy="40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456" name="Google Shape;456;p41"/>
          <p:cNvSpPr txBox="1"/>
          <p:nvPr/>
        </p:nvSpPr>
        <p:spPr>
          <a:xfrm>
            <a:off x="1590850" y="1191350"/>
            <a:ext cx="4109100" cy="4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457" name="Google Shape;457;p41"/>
          <p:cNvSpPr txBox="1"/>
          <p:nvPr>
            <p:ph idx="1" type="body"/>
          </p:nvPr>
        </p:nvSpPr>
        <p:spPr>
          <a:xfrm>
            <a:off x="1207850" y="489275"/>
            <a:ext cx="1623900" cy="30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latin typeface="Inria Sans"/>
                <a:ea typeface="Inria Sans"/>
                <a:cs typeface="Inria Sans"/>
                <a:sym typeface="Inria Sans"/>
              </a:rPr>
              <a:t>Bonus</a:t>
            </a:r>
            <a:endParaRPr b="1" sz="2200">
              <a:solidFill>
                <a:srgbClr val="000000"/>
              </a:solidFill>
              <a:latin typeface="Inria Sans"/>
              <a:ea typeface="Inria Sans"/>
              <a:cs typeface="Inria Sans"/>
              <a:sym typeface="Inri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Work contribution</a:t>
            </a:r>
            <a:endParaRPr/>
          </a:p>
        </p:txBody>
      </p:sp>
      <p:sp>
        <p:nvSpPr>
          <p:cNvPr id="463" name="Google Shape;463;p4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464" name="Google Shape;464;p42"/>
          <p:cNvGraphicFramePr/>
          <p:nvPr/>
        </p:nvGraphicFramePr>
        <p:xfrm>
          <a:off x="952550" y="1529425"/>
          <a:ext cx="3000000" cy="3000000"/>
        </p:xfrm>
        <a:graphic>
          <a:graphicData uri="http://schemas.openxmlformats.org/drawingml/2006/table">
            <a:tbl>
              <a:tblPr>
                <a:noFill/>
                <a:tableStyleId>{13985897-D2E8-4820-9542-86779C847C68}</a:tableStyleId>
              </a:tblPr>
              <a:tblGrid>
                <a:gridCol w="3619500"/>
                <a:gridCol w="3619500"/>
              </a:tblGrid>
              <a:tr h="1056625">
                <a:tc>
                  <a:txBody>
                    <a:bodyPr/>
                    <a:lstStyle/>
                    <a:p>
                      <a:pPr indent="0" lvl="0" marL="0" rtl="0" algn="l">
                        <a:spcBef>
                          <a:spcPts val="0"/>
                        </a:spcBef>
                        <a:spcAft>
                          <a:spcPts val="0"/>
                        </a:spcAft>
                        <a:buNone/>
                      </a:pPr>
                      <a:r>
                        <a:rPr b="1" lang="en" sz="2000">
                          <a:solidFill>
                            <a:schemeClr val="dk1"/>
                          </a:solidFill>
                          <a:latin typeface="Inria Sans"/>
                          <a:ea typeface="Inria Sans"/>
                          <a:cs typeface="Inria Sans"/>
                          <a:sym typeface="Inria Sans"/>
                        </a:rPr>
                        <a:t>Benjamin Ong:</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Inria Sans Light"/>
                          <a:ea typeface="Inria Sans Light"/>
                          <a:cs typeface="Inria Sans Light"/>
                          <a:sym typeface="Inria Sans Light"/>
                        </a:rPr>
                        <a:t>Problem formulation + Exploratory data analysis + regression model</a:t>
                      </a:r>
                      <a:endParaRPr sz="2000">
                        <a:solidFill>
                          <a:schemeClr val="dk1"/>
                        </a:solidFill>
                        <a:latin typeface="Inria Sans Light"/>
                        <a:ea typeface="Inria Sans Light"/>
                        <a:cs typeface="Inria Sans Light"/>
                        <a:sym typeface="Inria Sans Light"/>
                      </a:endParaRPr>
                    </a:p>
                    <a:p>
                      <a:pPr indent="0" lvl="0" marL="0" rtl="0" algn="l">
                        <a:spcBef>
                          <a:spcPts val="0"/>
                        </a:spcBef>
                        <a:spcAft>
                          <a:spcPts val="0"/>
                        </a:spcAft>
                        <a:buNone/>
                      </a:pPr>
                      <a:r>
                        <a:t/>
                      </a:r>
                      <a:endParaRPr/>
                    </a:p>
                  </a:txBody>
                  <a:tcPr marT="91425" marB="91425" marR="91425" marL="91425"/>
                </a:tc>
              </a:tr>
              <a:tr h="1376850">
                <a:tc>
                  <a:txBody>
                    <a:bodyPr/>
                    <a:lstStyle/>
                    <a:p>
                      <a:pPr indent="0" lvl="0" marL="0" rtl="0" algn="l">
                        <a:spcBef>
                          <a:spcPts val="0"/>
                        </a:spcBef>
                        <a:spcAft>
                          <a:spcPts val="0"/>
                        </a:spcAft>
                        <a:buNone/>
                      </a:pPr>
                      <a:r>
                        <a:rPr b="1" lang="en" sz="2000">
                          <a:solidFill>
                            <a:schemeClr val="dk1"/>
                          </a:solidFill>
                          <a:latin typeface="Inria Sans"/>
                          <a:ea typeface="Inria Sans"/>
                          <a:cs typeface="Inria Sans"/>
                          <a:sym typeface="Inria Sans"/>
                        </a:rPr>
                        <a:t>Duong Ngoc Yen:</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Inria Sans Light"/>
                          <a:ea typeface="Inria Sans Light"/>
                          <a:cs typeface="Inria Sans Light"/>
                          <a:sym typeface="Inria Sans Light"/>
                        </a:rPr>
                        <a:t>Data preparation + regression model + recommendation system + data-driven insights</a:t>
                      </a:r>
                      <a:endParaRPr sz="2000">
                        <a:solidFill>
                          <a:schemeClr val="dk1"/>
                        </a:solidFill>
                        <a:latin typeface="Inria Sans Light"/>
                        <a:ea typeface="Inria Sans Light"/>
                        <a:cs typeface="Inria Sans Light"/>
                        <a:sym typeface="Inria Sans Light"/>
                      </a:endParaRPr>
                    </a:p>
                    <a:p>
                      <a:pPr indent="0" lvl="0" marL="0" rtl="0" algn="l">
                        <a:spcBef>
                          <a:spcPts val="0"/>
                        </a:spcBef>
                        <a:spcAft>
                          <a:spcPts val="0"/>
                        </a:spcAft>
                        <a:buNone/>
                      </a:pPr>
                      <a:r>
                        <a:t/>
                      </a:r>
                      <a:endParaRPr/>
                    </a:p>
                  </a:txBody>
                  <a:tcPr marT="91425" marB="91425" marR="91425" marL="91425"/>
                </a:tc>
              </a:tr>
              <a:tr h="512300">
                <a:tc>
                  <a:txBody>
                    <a:bodyPr/>
                    <a:lstStyle/>
                    <a:p>
                      <a:pPr indent="0" lvl="0" marL="0" rtl="0" algn="l">
                        <a:spcBef>
                          <a:spcPts val="0"/>
                        </a:spcBef>
                        <a:spcAft>
                          <a:spcPts val="0"/>
                        </a:spcAft>
                        <a:buNone/>
                      </a:pPr>
                      <a:r>
                        <a:rPr b="1" lang="en" sz="2000">
                          <a:solidFill>
                            <a:schemeClr val="dk1"/>
                          </a:solidFill>
                          <a:latin typeface="Inria Sans"/>
                          <a:ea typeface="Inria Sans"/>
                          <a:cs typeface="Inria Sans"/>
                          <a:sym typeface="Inria Sans"/>
                        </a:rPr>
                        <a:t>Nipun Bhatia:</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Inria Sans Light"/>
                          <a:ea typeface="Inria Sans Light"/>
                          <a:cs typeface="Inria Sans Light"/>
                          <a:sym typeface="Inria Sans Light"/>
                        </a:rPr>
                        <a:t>Recommendation system + Data-driven insights</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a:t>
            </a:r>
            <a:endParaRPr/>
          </a:p>
        </p:txBody>
      </p:sp>
      <p:sp>
        <p:nvSpPr>
          <p:cNvPr id="470" name="Google Shape;470;p43"/>
          <p:cNvSpPr txBox="1"/>
          <p:nvPr>
            <p:ph idx="1" type="body"/>
          </p:nvPr>
        </p:nvSpPr>
        <p:spPr>
          <a:xfrm>
            <a:off x="499375" y="1419625"/>
            <a:ext cx="7982700" cy="3255000"/>
          </a:xfrm>
          <a:prstGeom prst="rect">
            <a:avLst/>
          </a:prstGeom>
        </p:spPr>
        <p:txBody>
          <a:bodyPr anchorCtr="0" anchor="t" bIns="0" lIns="0" spcFirstLastPara="1" rIns="0" wrap="square" tIns="0">
            <a:noAutofit/>
          </a:bodyPr>
          <a:lstStyle/>
          <a:p>
            <a:pPr indent="0" lvl="0" marL="355600" rtl="0" algn="l">
              <a:lnSpc>
                <a:spcPct val="115000"/>
              </a:lnSpc>
              <a:spcBef>
                <a:spcPts val="1200"/>
              </a:spcBef>
              <a:spcAft>
                <a:spcPts val="0"/>
              </a:spcAft>
              <a:buNone/>
            </a:pPr>
            <a:r>
              <a:rPr lang="en" sz="1100">
                <a:latin typeface="Inria Sans"/>
                <a:ea typeface="Inria Sans"/>
                <a:cs typeface="Inria Sans"/>
                <a:sym typeface="Inria Sans"/>
              </a:rPr>
              <a:t>Brownlee, Jason. “How to Remove Outliers for Machine Learning.” </a:t>
            </a:r>
            <a:r>
              <a:rPr i="1" lang="en" sz="1100">
                <a:latin typeface="Inria Sans"/>
                <a:ea typeface="Inria Sans"/>
                <a:cs typeface="Inria Sans"/>
                <a:sym typeface="Inria Sans"/>
              </a:rPr>
              <a:t>Machine Learning Mastery</a:t>
            </a:r>
            <a:r>
              <a:rPr lang="en" sz="1100">
                <a:latin typeface="Inria Sans"/>
                <a:ea typeface="Inria Sans"/>
                <a:cs typeface="Inria Sans"/>
                <a:sym typeface="Inria Sans"/>
              </a:rPr>
              <a:t>, 18 Aug. 2020, machinelearningmastery.com/how-to-use-statistics-to-identify-outliers-in-data/.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WillKoehrsen. “WillKoehrsen/Data-Analysis.” </a:t>
            </a:r>
            <a:r>
              <a:rPr i="1" lang="en" sz="1100">
                <a:latin typeface="Inria Sans"/>
                <a:ea typeface="Inria Sans"/>
                <a:cs typeface="Inria Sans"/>
                <a:sym typeface="Inria Sans"/>
              </a:rPr>
              <a:t>GitHub</a:t>
            </a:r>
            <a:r>
              <a:rPr lang="en" sz="1100">
                <a:latin typeface="Inria Sans"/>
                <a:ea typeface="Inria Sans"/>
                <a:cs typeface="Inria Sans"/>
                <a:sym typeface="Inria Sans"/>
              </a:rPr>
              <a:t>, github.com/WillKoehrsen/Data-Analysis/tree/master/random_forest_explained.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Sangeetha, Jame. “Json Parsing &amp; Linear Regression Analysis.” </a:t>
            </a:r>
            <a:r>
              <a:rPr i="1" lang="en" sz="1100">
                <a:latin typeface="Inria Sans"/>
                <a:ea typeface="Inria Sans"/>
                <a:cs typeface="Inria Sans"/>
                <a:sym typeface="Inria Sans"/>
              </a:rPr>
              <a:t>Kaggle</a:t>
            </a:r>
            <a:r>
              <a:rPr lang="en" sz="1100">
                <a:latin typeface="Inria Sans"/>
                <a:ea typeface="Inria Sans"/>
                <a:cs typeface="Inria Sans"/>
                <a:sym typeface="Inria Sans"/>
              </a:rPr>
              <a:t>, Kaggle, 28 Mar. 2018, www.kaggle.com/sanjames/json-parsing-linear-regression-analysis.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F.koglu, et al. “How Can I Increase the Accuracy of My Linear Regression Model?(Machine Learning with Python).” </a:t>
            </a:r>
            <a:r>
              <a:rPr i="1" lang="en" sz="1100">
                <a:latin typeface="Inria Sans"/>
                <a:ea typeface="Inria Sans"/>
                <a:cs typeface="Inria Sans"/>
                <a:sym typeface="Inria Sans"/>
              </a:rPr>
              <a:t>Stack Overflow</a:t>
            </a:r>
            <a:r>
              <a:rPr lang="en" sz="1100">
                <a:latin typeface="Inria Sans"/>
                <a:ea typeface="Inria Sans"/>
                <a:cs typeface="Inria Sans"/>
                <a:sym typeface="Inria Sans"/>
              </a:rPr>
              <a:t>, 1 Sept. 1966, stackoverflow.com/questions/47577168/how-can-i-increase-the-accuracy-of-my-linear-regression-modelmachine-learning.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“Sklearn.linear_model.RidgeCV¶.” </a:t>
            </a:r>
            <a:r>
              <a:rPr i="1" lang="en" sz="1100">
                <a:latin typeface="Inria Sans"/>
                <a:ea typeface="Inria Sans"/>
                <a:cs typeface="Inria Sans"/>
                <a:sym typeface="Inria Sans"/>
              </a:rPr>
              <a:t>Scikit</a:t>
            </a:r>
            <a:r>
              <a:rPr lang="en" sz="1100">
                <a:latin typeface="Inria Sans"/>
                <a:ea typeface="Inria Sans"/>
                <a:cs typeface="Inria Sans"/>
                <a:sym typeface="Inria Sans"/>
              </a:rPr>
              <a:t>, scikit-learn.org/stable/modules/generated/sklearn.linear_model.RidgeCV.html.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“Sklearn.linear_model.RidgeCV¶.” </a:t>
            </a:r>
            <a:r>
              <a:rPr i="1" lang="en" sz="1100">
                <a:latin typeface="Inria Sans"/>
                <a:ea typeface="Inria Sans"/>
                <a:cs typeface="Inria Sans"/>
                <a:sym typeface="Inria Sans"/>
              </a:rPr>
              <a:t>Scikit</a:t>
            </a:r>
            <a:r>
              <a:rPr lang="en" sz="1100">
                <a:latin typeface="Inria Sans"/>
                <a:ea typeface="Inria Sans"/>
                <a:cs typeface="Inria Sans"/>
                <a:sym typeface="Inria Sans"/>
              </a:rPr>
              <a:t>, scikit-learn.org/stable/modules/generated/sklearn.linear_model.RidgeCV.html.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“Sklearn.svm.LinearSVR¶.” </a:t>
            </a:r>
            <a:r>
              <a:rPr i="1" lang="en" sz="1100">
                <a:latin typeface="Inria Sans"/>
                <a:ea typeface="Inria Sans"/>
                <a:cs typeface="Inria Sans"/>
                <a:sym typeface="Inria Sans"/>
              </a:rPr>
              <a:t>Scikit</a:t>
            </a:r>
            <a:r>
              <a:rPr lang="en" sz="1100">
                <a:latin typeface="Inria Sans"/>
                <a:ea typeface="Inria Sans"/>
                <a:cs typeface="Inria Sans"/>
                <a:sym typeface="Inria Sans"/>
              </a:rPr>
              <a:t>, scikit-learn.org/stable/modules/generated/sklearn.svm.LinearSVR.html.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t/>
            </a:r>
            <a:endParaRPr sz="1100">
              <a:latin typeface="Inria Sans"/>
              <a:ea typeface="Inria Sans"/>
              <a:cs typeface="Inria Sans"/>
              <a:sym typeface="Inria Sans"/>
            </a:endParaRPr>
          </a:p>
          <a:p>
            <a:pPr indent="0" lvl="0" marL="0" rtl="0" algn="l">
              <a:spcBef>
                <a:spcPts val="1200"/>
              </a:spcBef>
              <a:spcAft>
                <a:spcPts val="0"/>
              </a:spcAft>
              <a:buNone/>
            </a:pPr>
            <a:r>
              <a:t/>
            </a:r>
            <a:endParaRPr sz="1100"/>
          </a:p>
        </p:txBody>
      </p:sp>
      <p:sp>
        <p:nvSpPr>
          <p:cNvPr id="471" name="Google Shape;471;p4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a:t>
            </a:r>
            <a:endParaRPr/>
          </a:p>
        </p:txBody>
      </p:sp>
      <p:sp>
        <p:nvSpPr>
          <p:cNvPr id="477" name="Google Shape;477;p44"/>
          <p:cNvSpPr txBox="1"/>
          <p:nvPr>
            <p:ph idx="1" type="body"/>
          </p:nvPr>
        </p:nvSpPr>
        <p:spPr>
          <a:xfrm>
            <a:off x="499375" y="1419625"/>
            <a:ext cx="7982700" cy="3255000"/>
          </a:xfrm>
          <a:prstGeom prst="rect">
            <a:avLst/>
          </a:prstGeom>
        </p:spPr>
        <p:txBody>
          <a:bodyPr anchorCtr="0" anchor="t" bIns="0" lIns="0" spcFirstLastPara="1" rIns="0" wrap="square" tIns="0">
            <a:noAutofit/>
          </a:bodyPr>
          <a:lstStyle/>
          <a:p>
            <a:pPr indent="0" lvl="0" marL="355600" rtl="0" algn="l">
              <a:lnSpc>
                <a:spcPct val="115000"/>
              </a:lnSpc>
              <a:spcBef>
                <a:spcPts val="1200"/>
              </a:spcBef>
              <a:spcAft>
                <a:spcPts val="0"/>
              </a:spcAft>
              <a:buNone/>
            </a:pPr>
            <a:r>
              <a:rPr lang="en" sz="1100">
                <a:latin typeface="Inria Sans"/>
                <a:ea typeface="Inria Sans"/>
                <a:cs typeface="Inria Sans"/>
                <a:sym typeface="Inria Sans"/>
              </a:rPr>
              <a:t>Kushbhatnagar. “Movie Recommendation System.” </a:t>
            </a:r>
            <a:r>
              <a:rPr i="1" lang="en" sz="1100">
                <a:latin typeface="Inria Sans"/>
                <a:ea typeface="Inria Sans"/>
                <a:cs typeface="Inria Sans"/>
                <a:sym typeface="Inria Sans"/>
              </a:rPr>
              <a:t>Kaggle</a:t>
            </a:r>
            <a:r>
              <a:rPr lang="en" sz="1100">
                <a:latin typeface="Inria Sans"/>
                <a:ea typeface="Inria Sans"/>
                <a:cs typeface="Inria Sans"/>
                <a:sym typeface="Inria Sans"/>
              </a:rPr>
              <a:t>, Kaggle, 6 Apr. 2021, www.kaggle.com/kushbhatnagar/movie-recommendation-system.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Thomaskonstantin. “Predicting Revenue Linear Regression And Tfidf.” </a:t>
            </a:r>
            <a:r>
              <a:rPr i="1" lang="en" sz="1100">
                <a:latin typeface="Inria Sans"/>
                <a:ea typeface="Inria Sans"/>
                <a:cs typeface="Inria Sans"/>
                <a:sym typeface="Inria Sans"/>
              </a:rPr>
              <a:t>Kaggle</a:t>
            </a:r>
            <a:r>
              <a:rPr lang="en" sz="1100">
                <a:latin typeface="Inria Sans"/>
                <a:ea typeface="Inria Sans"/>
                <a:cs typeface="Inria Sans"/>
                <a:sym typeface="Inria Sans"/>
              </a:rPr>
              <a:t>, Kaggle, 24 Oct. 2020, www.kaggle.com/thomaskonstantin/predicting-revenue-linear-regression-and-tfidf.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Wade, Corey. “Transforming Skewed Data.” </a:t>
            </a:r>
            <a:r>
              <a:rPr i="1" lang="en" sz="1100">
                <a:latin typeface="Inria Sans"/>
                <a:ea typeface="Inria Sans"/>
                <a:cs typeface="Inria Sans"/>
                <a:sym typeface="Inria Sans"/>
              </a:rPr>
              <a:t>Medium</a:t>
            </a:r>
            <a:r>
              <a:rPr lang="en" sz="1100">
                <a:latin typeface="Inria Sans"/>
                <a:ea typeface="Inria Sans"/>
                <a:cs typeface="Inria Sans"/>
                <a:sym typeface="Inria Sans"/>
              </a:rPr>
              <a:t>, Towards Data Science, 16 Nov. 2020, towardsdatascience.com/transforming-skewed-data-73da4c2d0d16.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Radečić, Dario. “Top 3 Methods for Handling Skewed Data.” </a:t>
            </a:r>
            <a:r>
              <a:rPr i="1" lang="en" sz="1100">
                <a:latin typeface="Inria Sans"/>
                <a:ea typeface="Inria Sans"/>
                <a:cs typeface="Inria Sans"/>
                <a:sym typeface="Inria Sans"/>
              </a:rPr>
              <a:t>Medium</a:t>
            </a:r>
            <a:r>
              <a:rPr lang="en" sz="1100">
                <a:latin typeface="Inria Sans"/>
                <a:ea typeface="Inria Sans"/>
                <a:cs typeface="Inria Sans"/>
                <a:sym typeface="Inria Sans"/>
              </a:rPr>
              <a:t>, Towards Data Science, 4 Jan. 2020, towardsdatascience.com/top-3-methods-for-handling-skewed-data-1334e0debf45.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Team, Towards AI. “How, When, and Why Should You Normalize / Standardize / Rescale Your Data?” </a:t>
            </a:r>
            <a:r>
              <a:rPr i="1" lang="en" sz="1100">
                <a:latin typeface="Inria Sans"/>
                <a:ea typeface="Inria Sans"/>
                <a:cs typeface="Inria Sans"/>
                <a:sym typeface="Inria Sans"/>
              </a:rPr>
              <a:t>Towards AI - The Best of Tech, Science, and Engineering</a:t>
            </a:r>
            <a:r>
              <a:rPr lang="en" sz="1100">
                <a:latin typeface="Inria Sans"/>
                <a:ea typeface="Inria Sans"/>
                <a:cs typeface="Inria Sans"/>
                <a:sym typeface="Inria Sans"/>
              </a:rPr>
              <a:t>, 29 May 2020, towardsai.net/p/data-science/how-when-and-why-should-you-normalize-standardize-rescale-your-data-3f083def38ff. </a:t>
            </a:r>
            <a:endParaRPr sz="1100">
              <a:latin typeface="Inria Sans"/>
              <a:ea typeface="Inria Sans"/>
              <a:cs typeface="Inria Sans"/>
              <a:sym typeface="Inria Sans"/>
            </a:endParaRPr>
          </a:p>
          <a:p>
            <a:pPr indent="0" lvl="0" marL="355600" rtl="0" algn="l">
              <a:lnSpc>
                <a:spcPct val="115000"/>
              </a:lnSpc>
              <a:spcBef>
                <a:spcPts val="1200"/>
              </a:spcBef>
              <a:spcAft>
                <a:spcPts val="0"/>
              </a:spcAft>
              <a:buNone/>
            </a:pPr>
            <a:r>
              <a:rPr lang="en" sz="1100">
                <a:latin typeface="Inria Sans"/>
                <a:ea typeface="Inria Sans"/>
                <a:cs typeface="Inria Sans"/>
                <a:sym typeface="Inria Sans"/>
              </a:rPr>
              <a:t>“Overfitting in Machine Learning: What It Is and How to Prevent It.” </a:t>
            </a:r>
            <a:r>
              <a:rPr i="1" lang="en" sz="1100">
                <a:latin typeface="Inria Sans"/>
                <a:ea typeface="Inria Sans"/>
                <a:cs typeface="Inria Sans"/>
                <a:sym typeface="Inria Sans"/>
              </a:rPr>
              <a:t>EliteDataScience</a:t>
            </a:r>
            <a:r>
              <a:rPr lang="en" sz="1100">
                <a:latin typeface="Inria Sans"/>
                <a:ea typeface="Inria Sans"/>
                <a:cs typeface="Inria Sans"/>
                <a:sym typeface="Inria Sans"/>
              </a:rPr>
              <a:t>, 23 May 2020, elitedatascience.com/overfitting-in-machine-learning. </a:t>
            </a:r>
            <a:endParaRPr sz="1100">
              <a:latin typeface="Inria Sans"/>
              <a:ea typeface="Inria Sans"/>
              <a:cs typeface="Inria Sans"/>
              <a:sym typeface="Inria Sans"/>
            </a:endParaRPr>
          </a:p>
          <a:p>
            <a:pPr indent="0" lvl="0" marL="457200" rtl="0" algn="l">
              <a:spcBef>
                <a:spcPts val="1200"/>
              </a:spcBef>
              <a:spcAft>
                <a:spcPts val="0"/>
              </a:spcAft>
              <a:buNone/>
            </a:pPr>
            <a:r>
              <a:t/>
            </a:r>
            <a:endParaRPr sz="1100"/>
          </a:p>
        </p:txBody>
      </p:sp>
      <p:sp>
        <p:nvSpPr>
          <p:cNvPr id="478" name="Google Shape;478;p4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431800" lvl="0" marL="457200" rtl="0" algn="l">
              <a:spcBef>
                <a:spcPts val="0"/>
              </a:spcBef>
              <a:spcAft>
                <a:spcPts val="0"/>
              </a:spcAft>
              <a:buSzPts val="3200"/>
              <a:buAutoNum type="arabicParenR"/>
            </a:pPr>
            <a:r>
              <a:rPr lang="en"/>
              <a:t>Movies</a:t>
            </a:r>
            <a:endParaRPr/>
          </a:p>
        </p:txBody>
      </p:sp>
      <p:sp>
        <p:nvSpPr>
          <p:cNvPr id="230" name="Google Shape;230;p1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Included important numerical statistics like budget, revenue, runtime, vote scores and vote 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includes genres of the movies and </a:t>
            </a:r>
            <a:r>
              <a:rPr lang="en"/>
              <a:t>their summary.</a:t>
            </a:r>
            <a:endParaRPr/>
          </a:p>
        </p:txBody>
      </p:sp>
      <p:sp>
        <p:nvSpPr>
          <p:cNvPr id="231" name="Google Shape;231;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Credits</a:t>
            </a:r>
            <a:endParaRPr/>
          </a:p>
        </p:txBody>
      </p:sp>
      <p:sp>
        <p:nvSpPr>
          <p:cNvPr id="237" name="Google Shape;237;p16"/>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More detailed information such as the cast members and production crew. </a:t>
            </a:r>
            <a:endParaRPr/>
          </a:p>
        </p:txBody>
      </p:sp>
      <p:sp>
        <p:nvSpPr>
          <p:cNvPr id="238" name="Google Shape;238;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239" name="Google Shape;239;p16"/>
          <p:cNvPicPr preferRelativeResize="0"/>
          <p:nvPr/>
        </p:nvPicPr>
        <p:blipFill>
          <a:blip r:embed="rId3">
            <a:alphaModFix/>
          </a:blip>
          <a:stretch>
            <a:fillRect/>
          </a:stretch>
        </p:blipFill>
        <p:spPr>
          <a:xfrm rot="-1294246">
            <a:off x="337730" y="3253385"/>
            <a:ext cx="9602714" cy="25411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ctrTitle"/>
          </p:nvPr>
        </p:nvSpPr>
        <p:spPr>
          <a:xfrm>
            <a:off x="1823925" y="2066369"/>
            <a:ext cx="6634200" cy="608400"/>
          </a:xfrm>
          <a:prstGeom prst="rect">
            <a:avLst/>
          </a:prstGeom>
          <a:noFill/>
          <a:ln>
            <a:noFill/>
          </a:ln>
          <a:effectLst>
            <a:outerShdw blurRad="42863" rotWithShape="0" algn="bl" dir="5400000" dist="9525">
              <a:schemeClr val="lt1">
                <a:alpha val="24710"/>
              </a:schemeClr>
            </a:outerShdw>
          </a:effectLst>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t>Defining our Problem</a:t>
            </a:r>
            <a:endParaRPr/>
          </a:p>
        </p:txBody>
      </p:sp>
      <p:sp>
        <p:nvSpPr>
          <p:cNvPr id="245" name="Google Shape;245;p17"/>
          <p:cNvSpPr txBox="1"/>
          <p:nvPr>
            <p:ph idx="1" type="subTitle"/>
          </p:nvPr>
        </p:nvSpPr>
        <p:spPr>
          <a:xfrm>
            <a:off x="1823925" y="2655065"/>
            <a:ext cx="6634200" cy="386400"/>
          </a:xfrm>
          <a:prstGeom prst="rect">
            <a:avLst/>
          </a:prstGeom>
          <a:noFill/>
          <a:ln>
            <a:noFill/>
          </a:ln>
          <a:effectLst>
            <a:outerShdw blurRad="42863" rotWithShape="0" algn="bl" dir="5400000" dist="9525">
              <a:schemeClr val="lt1">
                <a:alpha val="24710"/>
              </a:schemeClr>
            </a:outerShdw>
          </a:effectLst>
        </p:spPr>
        <p:txBody>
          <a:bodyPr anchorCtr="0" anchor="t" bIns="0" lIns="0" spcFirstLastPara="1" rIns="0" wrap="square" tIns="0">
            <a:noAutofit/>
          </a:bodyPr>
          <a:lstStyle/>
          <a:p>
            <a:pPr indent="0" lvl="0" marL="0" rtl="0" algn="l">
              <a:lnSpc>
                <a:spcPct val="100000"/>
              </a:lnSpc>
              <a:spcBef>
                <a:spcPts val="0"/>
              </a:spcBef>
              <a:spcAft>
                <a:spcPts val="600"/>
              </a:spcAft>
              <a:buSzPts val="1800"/>
              <a:buNone/>
            </a:pPr>
            <a:r>
              <a:rPr lang="en"/>
              <a:t>Using the dataset</a:t>
            </a:r>
            <a:endParaRPr/>
          </a:p>
        </p:txBody>
      </p:sp>
      <p:sp>
        <p:nvSpPr>
          <p:cNvPr id="246" name="Google Shape;246;p17"/>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1" i="0" lang="en" sz="4800" u="none" cap="none" strike="noStrike">
                <a:solidFill>
                  <a:schemeClr val="dk1"/>
                </a:solidFill>
                <a:latin typeface="Saira Semi Condensed"/>
                <a:ea typeface="Saira Semi Condensed"/>
                <a:cs typeface="Saira Semi Condensed"/>
                <a:sym typeface="Saira Semi Condensed"/>
              </a:rPr>
              <a:t>1</a:t>
            </a:r>
            <a:endParaRPr b="1" i="0" sz="1400" u="none" cap="none" strike="noStrike">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a:t>
            </a:r>
            <a:endParaRPr/>
          </a:p>
        </p:txBody>
      </p:sp>
      <p:sp>
        <p:nvSpPr>
          <p:cNvPr id="252" name="Google Shape;252;p18"/>
          <p:cNvSpPr txBox="1"/>
          <p:nvPr>
            <p:ph idx="1" type="body"/>
          </p:nvPr>
        </p:nvSpPr>
        <p:spPr>
          <a:xfrm>
            <a:off x="714900" y="3276700"/>
            <a:ext cx="7561800" cy="1669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Can the producer </a:t>
            </a:r>
            <a:r>
              <a:rPr lang="en"/>
              <a:t>predict the success of the movie before it is released? Does investing more money mean generating more revenue?</a:t>
            </a:r>
            <a:endParaRPr/>
          </a:p>
          <a:p>
            <a:pPr indent="-355600" lvl="0" marL="457200" rtl="0" algn="l">
              <a:spcBef>
                <a:spcPts val="0"/>
              </a:spcBef>
              <a:spcAft>
                <a:spcPts val="0"/>
              </a:spcAft>
              <a:buSzPts val="2000"/>
              <a:buChar char="⬥"/>
            </a:pPr>
            <a:r>
              <a:rPr lang="en"/>
              <a:t>After releasing the film, with the response from viewers, will it help improve the prediction performance?</a:t>
            </a:r>
            <a:endParaRPr/>
          </a:p>
        </p:txBody>
      </p:sp>
      <p:sp>
        <p:nvSpPr>
          <p:cNvPr id="253" name="Google Shape;253;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254" name="Google Shape;254;p18"/>
          <p:cNvSpPr txBox="1"/>
          <p:nvPr/>
        </p:nvSpPr>
        <p:spPr>
          <a:xfrm>
            <a:off x="927400" y="1650200"/>
            <a:ext cx="26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255" name="Google Shape;255;p18"/>
          <p:cNvSpPr txBox="1"/>
          <p:nvPr>
            <p:ph idx="1" type="body"/>
          </p:nvPr>
        </p:nvSpPr>
        <p:spPr>
          <a:xfrm>
            <a:off x="488575" y="1408350"/>
            <a:ext cx="2871600" cy="116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Inria Sans"/>
                <a:ea typeface="Inria Sans"/>
                <a:cs typeface="Inria Sans"/>
                <a:sym typeface="Inria Sans"/>
              </a:rPr>
              <a:t>Pre-elements</a:t>
            </a:r>
            <a:endParaRPr b="1">
              <a:latin typeface="Inria Sans"/>
              <a:ea typeface="Inria Sans"/>
              <a:cs typeface="Inria Sans"/>
              <a:sym typeface="Inria Sans"/>
            </a:endParaRPr>
          </a:p>
          <a:p>
            <a:pPr indent="0" lvl="0" marL="0" rtl="0" algn="ctr">
              <a:spcBef>
                <a:spcPts val="0"/>
              </a:spcBef>
              <a:spcAft>
                <a:spcPts val="0"/>
              </a:spcAft>
              <a:buNone/>
            </a:pPr>
            <a:r>
              <a:rPr lang="en" sz="1500"/>
              <a:t>Elements before release</a:t>
            </a:r>
            <a:endParaRPr sz="1500"/>
          </a:p>
        </p:txBody>
      </p:sp>
      <p:pic>
        <p:nvPicPr>
          <p:cNvPr id="256" name="Google Shape;256;p18"/>
          <p:cNvPicPr preferRelativeResize="0"/>
          <p:nvPr/>
        </p:nvPicPr>
        <p:blipFill>
          <a:blip r:embed="rId3">
            <a:alphaModFix/>
          </a:blip>
          <a:stretch>
            <a:fillRect/>
          </a:stretch>
        </p:blipFill>
        <p:spPr>
          <a:xfrm>
            <a:off x="354300" y="2119813"/>
            <a:ext cx="853550" cy="853550"/>
          </a:xfrm>
          <a:prstGeom prst="rect">
            <a:avLst/>
          </a:prstGeom>
          <a:noFill/>
          <a:ln>
            <a:noFill/>
          </a:ln>
        </p:spPr>
      </p:pic>
      <p:pic>
        <p:nvPicPr>
          <p:cNvPr id="257" name="Google Shape;257;p18"/>
          <p:cNvPicPr preferRelativeResize="0"/>
          <p:nvPr/>
        </p:nvPicPr>
        <p:blipFill>
          <a:blip r:embed="rId4">
            <a:alphaModFix/>
          </a:blip>
          <a:stretch>
            <a:fillRect/>
          </a:stretch>
        </p:blipFill>
        <p:spPr>
          <a:xfrm>
            <a:off x="1497600" y="2119839"/>
            <a:ext cx="853550" cy="853522"/>
          </a:xfrm>
          <a:prstGeom prst="rect">
            <a:avLst/>
          </a:prstGeom>
          <a:noFill/>
          <a:ln>
            <a:noFill/>
          </a:ln>
        </p:spPr>
      </p:pic>
      <p:pic>
        <p:nvPicPr>
          <p:cNvPr id="258" name="Google Shape;258;p18"/>
          <p:cNvPicPr preferRelativeResize="0"/>
          <p:nvPr/>
        </p:nvPicPr>
        <p:blipFill>
          <a:blip r:embed="rId5">
            <a:alphaModFix/>
          </a:blip>
          <a:stretch>
            <a:fillRect/>
          </a:stretch>
        </p:blipFill>
        <p:spPr>
          <a:xfrm>
            <a:off x="2640900" y="2119824"/>
            <a:ext cx="853551" cy="853551"/>
          </a:xfrm>
          <a:prstGeom prst="rect">
            <a:avLst/>
          </a:prstGeom>
          <a:noFill/>
          <a:ln>
            <a:noFill/>
          </a:ln>
        </p:spPr>
      </p:pic>
      <p:sp>
        <p:nvSpPr>
          <p:cNvPr id="259" name="Google Shape;259;p18"/>
          <p:cNvSpPr txBox="1"/>
          <p:nvPr>
            <p:ph idx="1" type="body"/>
          </p:nvPr>
        </p:nvSpPr>
        <p:spPr>
          <a:xfrm>
            <a:off x="5192350" y="1408350"/>
            <a:ext cx="2871600" cy="116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Inria Sans"/>
                <a:ea typeface="Inria Sans"/>
                <a:cs typeface="Inria Sans"/>
                <a:sym typeface="Inria Sans"/>
              </a:rPr>
              <a:t>Post-elements</a:t>
            </a:r>
            <a:endParaRPr b="1">
              <a:latin typeface="Inria Sans"/>
              <a:ea typeface="Inria Sans"/>
              <a:cs typeface="Inria Sans"/>
              <a:sym typeface="Inria Sans"/>
            </a:endParaRPr>
          </a:p>
          <a:p>
            <a:pPr indent="0" lvl="0" marL="0" rtl="0" algn="ctr">
              <a:spcBef>
                <a:spcPts val="0"/>
              </a:spcBef>
              <a:spcAft>
                <a:spcPts val="0"/>
              </a:spcAft>
              <a:buNone/>
            </a:pPr>
            <a:r>
              <a:rPr lang="en" sz="1500"/>
              <a:t>Elements after release</a:t>
            </a:r>
            <a:endParaRPr sz="1500"/>
          </a:p>
        </p:txBody>
      </p:sp>
      <p:pic>
        <p:nvPicPr>
          <p:cNvPr id="260" name="Google Shape;260;p18"/>
          <p:cNvPicPr preferRelativeResize="0"/>
          <p:nvPr/>
        </p:nvPicPr>
        <p:blipFill>
          <a:blip r:embed="rId6">
            <a:alphaModFix/>
          </a:blip>
          <a:stretch>
            <a:fillRect/>
          </a:stretch>
        </p:blipFill>
        <p:spPr>
          <a:xfrm>
            <a:off x="5192350" y="2119825"/>
            <a:ext cx="853550" cy="853550"/>
          </a:xfrm>
          <a:prstGeom prst="rect">
            <a:avLst/>
          </a:prstGeom>
          <a:noFill/>
          <a:ln>
            <a:noFill/>
          </a:ln>
        </p:spPr>
      </p:pic>
      <p:pic>
        <p:nvPicPr>
          <p:cNvPr id="261" name="Google Shape;261;p18"/>
          <p:cNvPicPr preferRelativeResize="0"/>
          <p:nvPr/>
        </p:nvPicPr>
        <p:blipFill>
          <a:blip r:embed="rId7">
            <a:alphaModFix/>
          </a:blip>
          <a:stretch>
            <a:fillRect/>
          </a:stretch>
        </p:blipFill>
        <p:spPr>
          <a:xfrm>
            <a:off x="6366500" y="2119838"/>
            <a:ext cx="853550" cy="853526"/>
          </a:xfrm>
          <a:prstGeom prst="rect">
            <a:avLst/>
          </a:prstGeom>
          <a:noFill/>
          <a:ln>
            <a:noFill/>
          </a:ln>
        </p:spPr>
      </p:pic>
      <p:sp>
        <p:nvSpPr>
          <p:cNvPr id="262" name="Google Shape;262;p18"/>
          <p:cNvSpPr txBox="1"/>
          <p:nvPr/>
        </p:nvSpPr>
        <p:spPr>
          <a:xfrm>
            <a:off x="6227850" y="20784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Inria Sans"/>
                <a:ea typeface="Inria Sans"/>
                <a:cs typeface="Inria Sans"/>
                <a:sym typeface="Inria Sans"/>
              </a:rPr>
              <a:t>Rating</a:t>
            </a:r>
            <a:endParaRPr b="1">
              <a:solidFill>
                <a:srgbClr val="F1C232"/>
              </a:solidFill>
              <a:latin typeface="Inria Sans"/>
              <a:ea typeface="Inria Sans"/>
              <a:cs typeface="Inria Sans"/>
              <a:sym typeface="Inria Sans"/>
            </a:endParaRPr>
          </a:p>
        </p:txBody>
      </p:sp>
      <p:pic>
        <p:nvPicPr>
          <p:cNvPr id="263" name="Google Shape;263;p18"/>
          <p:cNvPicPr preferRelativeResize="0"/>
          <p:nvPr/>
        </p:nvPicPr>
        <p:blipFill>
          <a:blip r:embed="rId8">
            <a:alphaModFix/>
          </a:blip>
          <a:stretch>
            <a:fillRect/>
          </a:stretch>
        </p:blipFill>
        <p:spPr>
          <a:xfrm>
            <a:off x="7540650" y="2181500"/>
            <a:ext cx="853550" cy="85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ctrTitle"/>
          </p:nvPr>
        </p:nvSpPr>
        <p:spPr>
          <a:xfrm>
            <a:off x="1823925" y="2066369"/>
            <a:ext cx="6634200" cy="608400"/>
          </a:xfrm>
          <a:prstGeom prst="rect">
            <a:avLst/>
          </a:prstGeom>
          <a:noFill/>
          <a:ln>
            <a:noFill/>
          </a:ln>
          <a:effectLst>
            <a:outerShdw blurRad="42863" rotWithShape="0" algn="bl" dir="5400000" dist="9525">
              <a:schemeClr val="lt1">
                <a:alpha val="24710"/>
              </a:schemeClr>
            </a:outerShdw>
          </a:effectLst>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t>Data Preparation</a:t>
            </a:r>
            <a:endParaRPr/>
          </a:p>
        </p:txBody>
      </p:sp>
      <p:sp>
        <p:nvSpPr>
          <p:cNvPr id="269" name="Google Shape;269;p19"/>
          <p:cNvSpPr txBox="1"/>
          <p:nvPr>
            <p:ph idx="1" type="subTitle"/>
          </p:nvPr>
        </p:nvSpPr>
        <p:spPr>
          <a:xfrm>
            <a:off x="1823925" y="2655065"/>
            <a:ext cx="6634200" cy="386400"/>
          </a:xfrm>
          <a:prstGeom prst="rect">
            <a:avLst/>
          </a:prstGeom>
          <a:noFill/>
          <a:ln>
            <a:noFill/>
          </a:ln>
          <a:effectLst>
            <a:outerShdw blurRad="42863" rotWithShape="0" algn="bl" dir="5400000" dist="9525">
              <a:schemeClr val="lt1">
                <a:alpha val="24710"/>
              </a:schemeClr>
            </a:outerShdw>
          </a:effectLst>
        </p:spPr>
        <p:txBody>
          <a:bodyPr anchorCtr="0" anchor="t" bIns="0" lIns="0" spcFirstLastPara="1" rIns="0" wrap="square" tIns="0">
            <a:noAutofit/>
          </a:bodyPr>
          <a:lstStyle/>
          <a:p>
            <a:pPr indent="0" lvl="0" marL="0" rtl="0" algn="l">
              <a:lnSpc>
                <a:spcPct val="100000"/>
              </a:lnSpc>
              <a:spcBef>
                <a:spcPts val="0"/>
              </a:spcBef>
              <a:spcAft>
                <a:spcPts val="600"/>
              </a:spcAft>
              <a:buSzPts val="1800"/>
              <a:buNone/>
            </a:pPr>
            <a:r>
              <a:rPr lang="en"/>
              <a:t>Collection, Curation and Cleaning</a:t>
            </a:r>
            <a:endParaRPr/>
          </a:p>
        </p:txBody>
      </p:sp>
      <p:sp>
        <p:nvSpPr>
          <p:cNvPr id="270" name="Google Shape;270;p19"/>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1" lang="en" sz="4800">
                <a:solidFill>
                  <a:schemeClr val="dk1"/>
                </a:solidFill>
                <a:latin typeface="Saira Semi Condensed"/>
                <a:ea typeface="Saira Semi Condensed"/>
                <a:cs typeface="Saira Semi Condensed"/>
                <a:sym typeface="Saira Semi Condensed"/>
              </a:rPr>
              <a:t>2</a:t>
            </a:r>
            <a:endParaRPr b="1" i="0" sz="1400" u="none" cap="none" strike="noStrike">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Preparation</a:t>
            </a:r>
            <a:endParaRPr/>
          </a:p>
        </p:txBody>
      </p:sp>
      <p:sp>
        <p:nvSpPr>
          <p:cNvPr id="276" name="Google Shape;276;p20"/>
          <p:cNvSpPr txBox="1"/>
          <p:nvPr>
            <p:ph idx="1" type="body"/>
          </p:nvPr>
        </p:nvSpPr>
        <p:spPr>
          <a:xfrm>
            <a:off x="729901" y="1427025"/>
            <a:ext cx="6910500" cy="32658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latin typeface="Inria Sans"/>
                <a:ea typeface="Inria Sans"/>
                <a:cs typeface="Inria Sans"/>
                <a:sym typeface="Inria Sans"/>
              </a:rPr>
              <a:t>Checking for missing values: </a:t>
            </a:r>
            <a:r>
              <a:rPr lang="en"/>
              <a:t>If there are NaN in the dataset, replace with some appropriate value (0 for numerical or ‘ ‘ for string)</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Font typeface="Inria Sans"/>
              <a:buChar char="⬥"/>
            </a:pPr>
            <a:r>
              <a:rPr b="1" lang="en">
                <a:latin typeface="Inria Sans"/>
                <a:ea typeface="Inria Sans"/>
                <a:cs typeface="Inria Sans"/>
                <a:sym typeface="Inria Sans"/>
              </a:rPr>
              <a:t>Extract the information from json data columns: </a:t>
            </a:r>
            <a:endParaRPr b="1">
              <a:latin typeface="Inria Sans"/>
              <a:ea typeface="Inria Sans"/>
              <a:cs typeface="Inria Sans"/>
              <a:sym typeface="Inria Sans"/>
            </a:endParaRPr>
          </a:p>
          <a:p>
            <a:pPr indent="-355600" lvl="1" marL="914400" rtl="0" algn="l">
              <a:spcBef>
                <a:spcPts val="0"/>
              </a:spcBef>
              <a:spcAft>
                <a:spcPts val="0"/>
              </a:spcAft>
              <a:buSzPts val="2000"/>
              <a:buFont typeface="Inria Sans"/>
              <a:buChar char="⬦"/>
            </a:pPr>
            <a:r>
              <a:rPr b="1" lang="en">
                <a:latin typeface="Inria Sans"/>
                <a:ea typeface="Inria Sans"/>
                <a:cs typeface="Inria Sans"/>
                <a:sym typeface="Inria Sans"/>
              </a:rPr>
              <a:t>Cast</a:t>
            </a:r>
            <a:r>
              <a:rPr lang="en"/>
              <a:t>: Extract the number of cast</a:t>
            </a:r>
            <a:endParaRPr/>
          </a:p>
          <a:p>
            <a:pPr indent="-355600" lvl="1" marL="914400" rtl="0" algn="l">
              <a:spcBef>
                <a:spcPts val="0"/>
              </a:spcBef>
              <a:spcAft>
                <a:spcPts val="0"/>
              </a:spcAft>
              <a:buSzPts val="2000"/>
              <a:buFont typeface="Inria Sans"/>
              <a:buChar char="⬦"/>
            </a:pPr>
            <a:r>
              <a:rPr b="1" lang="en">
                <a:latin typeface="Inria Sans"/>
                <a:ea typeface="Inria Sans"/>
                <a:cs typeface="Inria Sans"/>
                <a:sym typeface="Inria Sans"/>
              </a:rPr>
              <a:t>Crew: </a:t>
            </a:r>
            <a:r>
              <a:rPr lang="en"/>
              <a:t>Extract the number of crew and director</a:t>
            </a:r>
            <a:endParaRPr/>
          </a:p>
          <a:p>
            <a:pPr indent="-355600" lvl="1" marL="914400" rtl="0" algn="l">
              <a:spcBef>
                <a:spcPts val="0"/>
              </a:spcBef>
              <a:spcAft>
                <a:spcPts val="0"/>
              </a:spcAft>
              <a:buSzPts val="2000"/>
              <a:buFont typeface="Inria Sans"/>
              <a:buChar char="⬦"/>
            </a:pPr>
            <a:r>
              <a:rPr b="1" lang="en">
                <a:latin typeface="Inria Sans"/>
                <a:ea typeface="Inria Sans"/>
                <a:cs typeface="Inria Sans"/>
                <a:sym typeface="Inria Sans"/>
              </a:rPr>
              <a:t>Genres: </a:t>
            </a:r>
            <a:r>
              <a:rPr lang="en"/>
              <a:t>Extract the number of genres, one-hot encoding the genres and create 20 new features. If the movie contains a genres A, then the value of column A and row of that movie will have value of 1</a:t>
            </a:r>
            <a:br>
              <a:rPr lang="en"/>
            </a:br>
            <a:endParaRPr/>
          </a:p>
          <a:p>
            <a:pPr indent="0" lvl="0" marL="0" rtl="0" algn="l">
              <a:spcBef>
                <a:spcPts val="0"/>
              </a:spcBef>
              <a:spcAft>
                <a:spcPts val="0"/>
              </a:spcAft>
              <a:buNone/>
            </a:pPr>
            <a:r>
              <a:t/>
            </a:r>
            <a:endParaRPr/>
          </a:p>
        </p:txBody>
      </p:sp>
      <p:sp>
        <p:nvSpPr>
          <p:cNvPr id="277" name="Google Shape;277;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