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60" r:id="rId5"/>
    <p:sldId id="261" r:id="rId6"/>
    <p:sldId id="262" r:id="rId7"/>
    <p:sldId id="263" r:id="rId8"/>
    <p:sldId id="264" r:id="rId9"/>
    <p:sldId id="270" r:id="rId10"/>
    <p:sldId id="265" r:id="rId11"/>
    <p:sldId id="269" r:id="rId12"/>
    <p:sldId id="266" r:id="rId13"/>
    <p:sldId id="267" r:id="rId14"/>
    <p:sldId id="268" r:id="rId15"/>
    <p:sldId id="272" r:id="rId16"/>
    <p:sldId id="274" r:id="rId17"/>
    <p:sldId id="275" r:id="rId18"/>
    <p:sldId id="271" r:id="rId19"/>
    <p:sldId id="273" r:id="rId20"/>
    <p:sldId id="276" r:id="rId21"/>
    <p:sldId id="277" r:id="rId22"/>
    <p:sldId id="280"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73" d="100"/>
          <a:sy n="73" d="100"/>
        </p:scale>
        <p:origin x="6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79454-6F0E-42CB-8785-3D07CB9027E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65769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79454-6F0E-42CB-8785-3D07CB9027E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114672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79454-6F0E-42CB-8785-3D07CB9027E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3584361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670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3206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2551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6143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000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3755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970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165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79454-6F0E-42CB-8785-3D07CB9027E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2203278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1290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0993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615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D79454-6F0E-42CB-8785-3D07CB9027E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375545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D79454-6F0E-42CB-8785-3D07CB9027E7}"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6776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D79454-6F0E-42CB-8785-3D07CB9027E7}"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215602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D79454-6F0E-42CB-8785-3D07CB9027E7}"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306689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79454-6F0E-42CB-8785-3D07CB9027E7}"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111657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79454-6F0E-42CB-8785-3D07CB9027E7}"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382371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79454-6F0E-42CB-8785-3D07CB9027E7}"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6880D-DF04-407B-9DED-B421361FE715}" type="slidenum">
              <a:rPr lang="en-US" smtClean="0"/>
              <a:t>‹#›</a:t>
            </a:fld>
            <a:endParaRPr lang="en-US"/>
          </a:p>
        </p:txBody>
      </p:sp>
    </p:spTree>
    <p:extLst>
      <p:ext uri="{BB962C8B-B14F-4D97-AF65-F5344CB8AC3E}">
        <p14:creationId xmlns:p14="http://schemas.microsoft.com/office/powerpoint/2010/main" val="45119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79454-6F0E-42CB-8785-3D07CB9027E7}" type="datetimeFigureOut">
              <a:rPr lang="en-US" smtClean="0"/>
              <a:t>7/7/2020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6880D-DF04-407B-9DED-B421361FE715}" type="slidenum">
              <a:rPr lang="en-US" smtClean="0"/>
              <a:t>‹#›</a:t>
            </a:fld>
            <a:endParaRPr lang="en-US"/>
          </a:p>
        </p:txBody>
      </p:sp>
    </p:spTree>
    <p:extLst>
      <p:ext uri="{BB962C8B-B14F-4D97-AF65-F5344CB8AC3E}">
        <p14:creationId xmlns:p14="http://schemas.microsoft.com/office/powerpoint/2010/main" val="412731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E307C-9904-4EE7-B66E-D8F9CCE94BCF}" type="datetimeFigureOut">
              <a:rPr lang="en-US" smtClean="0">
                <a:solidFill>
                  <a:prstClr val="black">
                    <a:tint val="75000"/>
                  </a:prstClr>
                </a:solidFill>
              </a:rPr>
              <a:pPr/>
              <a:t>7/7/2020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5F97C-58E7-488F-A5D1-A2EB50819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052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3110"/>
            <a:ext cx="9144000" cy="845785"/>
          </a:xfrm>
        </p:spPr>
        <p:txBody>
          <a:bodyPr>
            <a:normAutofit fontScale="90000"/>
          </a:bodyPr>
          <a:lstStyle/>
          <a:p>
            <a:r>
              <a:rPr lang="en-US" b="1" dirty="0" err="1" smtClean="0">
                <a:latin typeface="Arial" panose="020B0604020202020204" pitchFamily="34" charset="0"/>
                <a:cs typeface="Arial" panose="020B0604020202020204" pitchFamily="34" charset="0"/>
              </a:rPr>
              <a:t>Bài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thuyết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nhóm8</a:t>
            </a:r>
            <a:endParaRPr lang="en-US"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0" y="2100616"/>
            <a:ext cx="12192000" cy="1655762"/>
          </a:xfrm>
        </p:spPr>
        <p:txBody>
          <a:bodyPr>
            <a:noAutofit/>
          </a:bodyPr>
          <a:lstStyle/>
          <a:p>
            <a:r>
              <a:rPr lang="en-US" sz="4000" dirty="0" err="1"/>
              <a:t>Đề</a:t>
            </a:r>
            <a:r>
              <a:rPr lang="en-US" sz="4000" dirty="0"/>
              <a:t> </a:t>
            </a:r>
            <a:r>
              <a:rPr lang="en-US" sz="4000" dirty="0" err="1" smtClean="0"/>
              <a:t>tài</a:t>
            </a:r>
            <a:r>
              <a:rPr lang="en-US" sz="4000" dirty="0" smtClean="0"/>
              <a:t>: </a:t>
            </a:r>
            <a:r>
              <a:rPr lang="en-US" sz="4000" dirty="0" err="1"/>
              <a:t>Sử</a:t>
            </a:r>
            <a:r>
              <a:rPr lang="en-US" sz="4000" dirty="0"/>
              <a:t> </a:t>
            </a:r>
            <a:r>
              <a:rPr lang="en-US" sz="4000" dirty="0" err="1"/>
              <a:t>dụng</a:t>
            </a:r>
            <a:r>
              <a:rPr lang="en-US" sz="4000" dirty="0"/>
              <a:t> </a:t>
            </a:r>
            <a:r>
              <a:rPr lang="en-US" sz="4000" dirty="0" err="1"/>
              <a:t>một</a:t>
            </a:r>
            <a:r>
              <a:rPr lang="en-US" sz="4000" dirty="0"/>
              <a:t> </a:t>
            </a:r>
            <a:r>
              <a:rPr lang="en-US" sz="4000" dirty="0" err="1"/>
              <a:t>cây</a:t>
            </a:r>
            <a:r>
              <a:rPr lang="en-US" sz="4000" dirty="0"/>
              <a:t> </a:t>
            </a:r>
            <a:r>
              <a:rPr lang="en-US" sz="4000" dirty="0" err="1"/>
              <a:t>quyết</a:t>
            </a:r>
            <a:r>
              <a:rPr lang="en-US" sz="4000" dirty="0"/>
              <a:t> </a:t>
            </a:r>
            <a:r>
              <a:rPr lang="en-US" sz="4000" dirty="0" err="1"/>
              <a:t>định</a:t>
            </a:r>
            <a:r>
              <a:rPr lang="en-US" sz="4000" dirty="0"/>
              <a:t> </a:t>
            </a:r>
            <a:r>
              <a:rPr lang="en-US" sz="4000" dirty="0" err="1" smtClean="0"/>
              <a:t>cho</a:t>
            </a:r>
            <a:endParaRPr lang="en-US" sz="4000" dirty="0" smtClean="0"/>
          </a:p>
          <a:p>
            <a:r>
              <a:rPr lang="en-US" sz="4000" dirty="0" smtClean="0"/>
              <a:t>Data </a:t>
            </a:r>
            <a:r>
              <a:rPr lang="en-US" sz="4000" dirty="0"/>
              <a:t>set </a:t>
            </a:r>
            <a:r>
              <a:rPr lang="en-US" sz="4000" dirty="0" smtClean="0"/>
              <a:t>Marscrater_pds.csv (Mars </a:t>
            </a:r>
            <a:r>
              <a:rPr lang="en-US" sz="4000" dirty="0"/>
              <a:t>Craters codebook) </a:t>
            </a:r>
            <a:r>
              <a:rPr lang="en-US" sz="4000" dirty="0" err="1"/>
              <a:t>trong</a:t>
            </a:r>
            <a:r>
              <a:rPr lang="en-US" sz="4000" dirty="0"/>
              <a:t> </a:t>
            </a:r>
            <a:r>
              <a:rPr lang="en-US" sz="4000" dirty="0" err="1"/>
              <a:t>khóa</a:t>
            </a:r>
            <a:r>
              <a:rPr lang="en-US" sz="4000" dirty="0"/>
              <a:t> </a:t>
            </a:r>
            <a:r>
              <a:rPr lang="en-US" sz="4000" dirty="0" err="1"/>
              <a:t>học</a:t>
            </a:r>
            <a:endParaRPr lang="en-US" sz="4000" dirty="0"/>
          </a:p>
        </p:txBody>
      </p:sp>
    </p:spTree>
    <p:extLst>
      <p:ext uri="{BB962C8B-B14F-4D97-AF65-F5344CB8AC3E}">
        <p14:creationId xmlns:p14="http://schemas.microsoft.com/office/powerpoint/2010/main" val="166100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dirty="0" err="1"/>
              <a:t>Lặp</a:t>
            </a:r>
            <a:r>
              <a:rPr lang="en-US" dirty="0"/>
              <a:t> </a:t>
            </a:r>
            <a:r>
              <a:rPr lang="en-US" dirty="0" err="1"/>
              <a:t>cho</a:t>
            </a:r>
            <a:r>
              <a:rPr lang="en-US" dirty="0"/>
              <a:t> </a:t>
            </a:r>
            <a:r>
              <a:rPr lang="en-US" dirty="0" err="1"/>
              <a:t>tới</a:t>
            </a:r>
            <a:r>
              <a:rPr lang="en-US" dirty="0"/>
              <a:t> </a:t>
            </a:r>
            <a:r>
              <a:rPr lang="en-US" dirty="0" err="1"/>
              <a:t>khi</a:t>
            </a:r>
            <a:r>
              <a:rPr lang="en-US" dirty="0"/>
              <a:t>:</a:t>
            </a:r>
          </a:p>
          <a:p>
            <a:pPr lvl="0"/>
            <a:r>
              <a:rPr lang="en-US" dirty="0" err="1"/>
              <a:t>Tất</a:t>
            </a:r>
            <a:r>
              <a:rPr lang="en-US" dirty="0"/>
              <a:t> </a:t>
            </a:r>
            <a:r>
              <a:rPr lang="en-US" dirty="0" err="1"/>
              <a:t>cả</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đã</a:t>
            </a:r>
            <a:r>
              <a:rPr lang="en-US" dirty="0"/>
              <a:t> </a:t>
            </a:r>
            <a:r>
              <a:rPr lang="en-US" dirty="0" err="1"/>
              <a:t>được</a:t>
            </a:r>
            <a:r>
              <a:rPr lang="en-US" dirty="0"/>
              <a:t> </a:t>
            </a:r>
            <a:r>
              <a:rPr lang="en-US" dirty="0" err="1"/>
              <a:t>sử</a:t>
            </a:r>
            <a:r>
              <a:rPr lang="en-US" dirty="0"/>
              <a:t> </a:t>
            </a:r>
            <a:r>
              <a:rPr lang="en-US" dirty="0" err="1"/>
              <a:t>dụng</a:t>
            </a:r>
            <a:r>
              <a:rPr lang="en-US" dirty="0"/>
              <a:t> ở </a:t>
            </a:r>
            <a:r>
              <a:rPr lang="en-US" dirty="0" err="1"/>
              <a:t>các</a:t>
            </a:r>
            <a:r>
              <a:rPr lang="en-US" dirty="0"/>
              <a:t> </a:t>
            </a:r>
            <a:r>
              <a:rPr lang="en-US" dirty="0" err="1"/>
              <a:t>nút</a:t>
            </a:r>
            <a:r>
              <a:rPr lang="en-US" dirty="0"/>
              <a:t> </a:t>
            </a:r>
            <a:r>
              <a:rPr lang="en-US" dirty="0" err="1"/>
              <a:t>phía</a:t>
            </a:r>
            <a:r>
              <a:rPr lang="en-US" dirty="0"/>
              <a:t> </a:t>
            </a:r>
            <a:r>
              <a:rPr lang="en-US" dirty="0" err="1"/>
              <a:t>trên</a:t>
            </a:r>
            <a:r>
              <a:rPr lang="en-US" dirty="0"/>
              <a:t> </a:t>
            </a:r>
          </a:p>
          <a:p>
            <a:pPr lvl="0"/>
            <a:r>
              <a:rPr lang="en-US" dirty="0" err="1"/>
              <a:t>Tất</a:t>
            </a:r>
            <a:r>
              <a:rPr lang="en-US" dirty="0"/>
              <a:t> </a:t>
            </a:r>
            <a:r>
              <a:rPr lang="en-US" dirty="0" err="1"/>
              <a:t>cả</a:t>
            </a:r>
            <a:r>
              <a:rPr lang="en-US" dirty="0"/>
              <a:t> </a:t>
            </a:r>
            <a:r>
              <a:rPr lang="en-US" dirty="0" err="1"/>
              <a:t>cí</a:t>
            </a:r>
            <a:r>
              <a:rPr lang="en-US" dirty="0"/>
              <a:t> </a:t>
            </a:r>
            <a:r>
              <a:rPr lang="en-US" dirty="0" err="1"/>
              <a:t>dụ</a:t>
            </a:r>
            <a:r>
              <a:rPr lang="en-US" dirty="0"/>
              <a:t> </a:t>
            </a:r>
            <a:r>
              <a:rPr lang="en-US" dirty="0" err="1"/>
              <a:t>tại</a:t>
            </a:r>
            <a:r>
              <a:rPr lang="en-US" dirty="0"/>
              <a:t> </a:t>
            </a:r>
            <a:r>
              <a:rPr lang="en-US" dirty="0" err="1"/>
              <a:t>nút</a:t>
            </a:r>
            <a:r>
              <a:rPr lang="en-US" dirty="0"/>
              <a:t> </a:t>
            </a:r>
            <a:r>
              <a:rPr lang="en-US" dirty="0" err="1"/>
              <a:t>hiện</a:t>
            </a:r>
            <a:r>
              <a:rPr lang="en-US" dirty="0"/>
              <a:t> </a:t>
            </a:r>
            <a:r>
              <a:rPr lang="en-US" dirty="0" err="1"/>
              <a:t>thời</a:t>
            </a:r>
            <a:r>
              <a:rPr lang="en-US" dirty="0"/>
              <a:t> </a:t>
            </a:r>
            <a:r>
              <a:rPr lang="en-US" dirty="0" err="1"/>
              <a:t>có</a:t>
            </a:r>
            <a:r>
              <a:rPr lang="en-US" dirty="0"/>
              <a:t> </a:t>
            </a:r>
            <a:r>
              <a:rPr lang="en-US" dirty="0" err="1"/>
              <a:t>cùng</a:t>
            </a:r>
            <a:r>
              <a:rPr lang="en-US" dirty="0"/>
              <a:t> </a:t>
            </a:r>
            <a:r>
              <a:rPr lang="en-US" dirty="0" err="1"/>
              <a:t>nhãn</a:t>
            </a:r>
            <a:r>
              <a:rPr lang="en-US" dirty="0"/>
              <a:t> </a:t>
            </a:r>
            <a:r>
              <a:rPr lang="en-US" dirty="0" err="1"/>
              <a:t>phân</a:t>
            </a:r>
            <a:r>
              <a:rPr lang="en-US" dirty="0"/>
              <a:t> </a:t>
            </a:r>
            <a:r>
              <a:rPr lang="en-US" dirty="0" err="1"/>
              <a:t>loại</a:t>
            </a:r>
            <a:endParaRPr lang="en-US" dirty="0"/>
          </a:p>
          <a:p>
            <a:pPr lvl="0"/>
            <a:r>
              <a:rPr lang="en-US" dirty="0" err="1"/>
              <a:t>Nhãn</a:t>
            </a:r>
            <a:r>
              <a:rPr lang="en-US" dirty="0"/>
              <a:t> </a:t>
            </a:r>
            <a:r>
              <a:rPr lang="en-US" dirty="0" err="1"/>
              <a:t>của</a:t>
            </a:r>
            <a:r>
              <a:rPr lang="en-US" dirty="0"/>
              <a:t> </a:t>
            </a:r>
            <a:r>
              <a:rPr lang="en-US" dirty="0" err="1"/>
              <a:t>nút</a:t>
            </a:r>
            <a:r>
              <a:rPr lang="en-US" dirty="0"/>
              <a:t> </a:t>
            </a:r>
            <a:r>
              <a:rPr lang="en-US" dirty="0" err="1"/>
              <a:t>được</a:t>
            </a:r>
            <a:r>
              <a:rPr lang="en-US" dirty="0"/>
              <a:t> </a:t>
            </a:r>
            <a:r>
              <a:rPr lang="en-US" dirty="0" err="1"/>
              <a:t>lấy</a:t>
            </a:r>
            <a:r>
              <a:rPr lang="en-US" dirty="0"/>
              <a:t> </a:t>
            </a:r>
            <a:r>
              <a:rPr lang="en-US" dirty="0" err="1"/>
              <a:t>theo</a:t>
            </a:r>
            <a:r>
              <a:rPr lang="en-US" dirty="0"/>
              <a:t> </a:t>
            </a:r>
            <a:r>
              <a:rPr lang="en-US" dirty="0" err="1"/>
              <a:t>đa</a:t>
            </a:r>
            <a:r>
              <a:rPr lang="en-US" dirty="0"/>
              <a:t> </a:t>
            </a:r>
            <a:r>
              <a:rPr lang="en-US" dirty="0" err="1"/>
              <a:t>số</a:t>
            </a:r>
            <a:r>
              <a:rPr lang="en-US" dirty="0"/>
              <a:t> </a:t>
            </a:r>
            <a:r>
              <a:rPr lang="en-US" dirty="0" err="1"/>
              <a:t>nhãn</a:t>
            </a:r>
            <a:r>
              <a:rPr lang="en-US" dirty="0"/>
              <a:t> </a:t>
            </a:r>
            <a:r>
              <a:rPr lang="en-US" dirty="0" err="1"/>
              <a:t>của</a:t>
            </a:r>
            <a:r>
              <a:rPr lang="en-US" dirty="0"/>
              <a:t> </a:t>
            </a:r>
            <a:r>
              <a:rPr lang="en-US" dirty="0" err="1"/>
              <a:t>ví</a:t>
            </a:r>
            <a:r>
              <a:rPr lang="en-US" dirty="0"/>
              <a:t> </a:t>
            </a:r>
            <a:r>
              <a:rPr lang="en-US" dirty="0" err="1"/>
              <a:t>dụ</a:t>
            </a:r>
            <a:r>
              <a:rPr lang="en-US" dirty="0"/>
              <a:t> </a:t>
            </a:r>
            <a:r>
              <a:rPr lang="en-US" dirty="0" err="1"/>
              <a:t>tại</a:t>
            </a:r>
            <a:r>
              <a:rPr lang="en-US" dirty="0"/>
              <a:t> </a:t>
            </a:r>
            <a:r>
              <a:rPr lang="en-US" dirty="0" err="1"/>
              <a:t>nút</a:t>
            </a:r>
            <a:r>
              <a:rPr lang="en-US" dirty="0"/>
              <a:t> </a:t>
            </a:r>
            <a:r>
              <a:rPr lang="en-US" dirty="0" err="1"/>
              <a:t>hiện</a:t>
            </a:r>
            <a:r>
              <a:rPr lang="en-US" dirty="0"/>
              <a:t> </a:t>
            </a:r>
            <a:r>
              <a:rPr lang="en-US" dirty="0" err="1"/>
              <a:t>thời</a:t>
            </a:r>
            <a:endParaRPr lang="en-US" dirty="0"/>
          </a:p>
          <a:p>
            <a:pPr lvl="0"/>
            <a:r>
              <a:rPr lang="en-US" dirty="0" err="1"/>
              <a:t>Tiêu</a:t>
            </a:r>
            <a:r>
              <a:rPr lang="en-US" dirty="0"/>
              <a:t> </a:t>
            </a:r>
            <a:r>
              <a:rPr lang="en-US" dirty="0" err="1"/>
              <a:t>chuẩn</a:t>
            </a:r>
            <a:r>
              <a:rPr lang="en-US" dirty="0"/>
              <a:t> </a:t>
            </a:r>
            <a:r>
              <a:rPr lang="en-US" dirty="0" err="1"/>
              <a:t>chọn</a:t>
            </a:r>
            <a:r>
              <a:rPr lang="en-US" dirty="0"/>
              <a:t> </a:t>
            </a:r>
            <a:r>
              <a:rPr lang="en-US" dirty="0" err="1"/>
              <a:t>nút</a:t>
            </a:r>
            <a:r>
              <a:rPr lang="en-US" dirty="0"/>
              <a:t> </a:t>
            </a:r>
            <a:r>
              <a:rPr lang="en-US" dirty="0" err="1"/>
              <a:t>của</a:t>
            </a:r>
            <a:r>
              <a:rPr lang="en-US" dirty="0"/>
              <a:t> ID3:</a:t>
            </a:r>
          </a:p>
          <a:p>
            <a:r>
              <a:rPr lang="en-US" dirty="0"/>
              <a:t>+ </a:t>
            </a:r>
            <a:r>
              <a:rPr lang="en-US" dirty="0" err="1"/>
              <a:t>Tại</a:t>
            </a:r>
            <a:r>
              <a:rPr lang="en-US" dirty="0"/>
              <a:t> </a:t>
            </a:r>
            <a:r>
              <a:rPr lang="en-US" dirty="0" err="1"/>
              <a:t>mỗi</a:t>
            </a:r>
            <a:r>
              <a:rPr lang="en-US" dirty="0"/>
              <a:t> </a:t>
            </a:r>
            <a:r>
              <a:rPr lang="en-US" dirty="0" err="1"/>
              <a:t>nút</a:t>
            </a:r>
            <a:r>
              <a:rPr lang="en-US" dirty="0"/>
              <a:t> n: </a:t>
            </a:r>
            <a:r>
              <a:rPr lang="en-US" dirty="0" err="1"/>
              <a:t>Cần</a:t>
            </a:r>
            <a:r>
              <a:rPr lang="en-US" dirty="0"/>
              <a:t> </a:t>
            </a:r>
            <a:r>
              <a:rPr lang="en-US" dirty="0" err="1"/>
              <a:t>lựa</a:t>
            </a:r>
            <a:r>
              <a:rPr lang="en-US" dirty="0"/>
              <a:t> </a:t>
            </a:r>
            <a:r>
              <a:rPr lang="en-US" dirty="0" err="1"/>
              <a:t>chọn</a:t>
            </a:r>
            <a:r>
              <a:rPr lang="en-US" dirty="0"/>
              <a:t> </a:t>
            </a:r>
            <a:r>
              <a:rPr lang="en-US" dirty="0" err="1"/>
              <a:t>thuộc</a:t>
            </a:r>
            <a:r>
              <a:rPr lang="en-US" dirty="0"/>
              <a:t> </a:t>
            </a:r>
            <a:r>
              <a:rPr lang="en-US" dirty="0" err="1"/>
              <a:t>tính</a:t>
            </a:r>
            <a:r>
              <a:rPr lang="en-US" dirty="0"/>
              <a:t> </a:t>
            </a:r>
            <a:r>
              <a:rPr lang="en-US" dirty="0" err="1"/>
              <a:t>cho</a:t>
            </a:r>
            <a:r>
              <a:rPr lang="en-US" dirty="0"/>
              <a:t> </a:t>
            </a:r>
            <a:r>
              <a:rPr lang="en-US" dirty="0" err="1"/>
              <a:t>phép</a:t>
            </a:r>
            <a:r>
              <a:rPr lang="en-US" dirty="0"/>
              <a:t> </a:t>
            </a:r>
            <a:r>
              <a:rPr lang="en-US" dirty="0" err="1"/>
              <a:t>phân</a:t>
            </a:r>
            <a:r>
              <a:rPr lang="en-US" dirty="0"/>
              <a:t> chia </a:t>
            </a:r>
            <a:r>
              <a:rPr lang="en-US" dirty="0" err="1"/>
              <a:t>tập</a:t>
            </a:r>
            <a:r>
              <a:rPr lang="en-US" dirty="0"/>
              <a:t> </a:t>
            </a:r>
            <a:r>
              <a:rPr lang="en-US" dirty="0" err="1"/>
              <a:t>dữ</a:t>
            </a:r>
            <a:r>
              <a:rPr lang="en-US" dirty="0"/>
              <a:t> </a:t>
            </a:r>
            <a:r>
              <a:rPr lang="en-US" dirty="0" err="1"/>
              <a:t>liệu</a:t>
            </a:r>
            <a:r>
              <a:rPr lang="en-US" dirty="0"/>
              <a:t> </a:t>
            </a:r>
            <a:r>
              <a:rPr lang="en-US" dirty="0" err="1"/>
              <a:t>tốt</a:t>
            </a:r>
            <a:r>
              <a:rPr lang="en-US" dirty="0"/>
              <a:t> </a:t>
            </a:r>
            <a:r>
              <a:rPr lang="en-US" dirty="0" err="1"/>
              <a:t>nhất</a:t>
            </a:r>
            <a:endParaRPr lang="en-US" dirty="0"/>
          </a:p>
        </p:txBody>
      </p:sp>
    </p:spTree>
    <p:extLst>
      <p:ext uri="{BB962C8B-B14F-4D97-AF65-F5344CB8AC3E}">
        <p14:creationId xmlns:p14="http://schemas.microsoft.com/office/powerpoint/2010/main" val="354897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ID3</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 </a:t>
            </a:r>
            <a:r>
              <a:rPr lang="en-US" dirty="0" err="1"/>
              <a:t>Tiêu</a:t>
            </a:r>
            <a:r>
              <a:rPr lang="en-US" dirty="0"/>
              <a:t> </a:t>
            </a:r>
            <a:r>
              <a:rPr lang="en-US" dirty="0" err="1"/>
              <a:t>chuẩn</a:t>
            </a:r>
            <a:r>
              <a:rPr lang="en-US" dirty="0"/>
              <a:t>: </a:t>
            </a:r>
          </a:p>
          <a:p>
            <a:pPr lvl="0"/>
            <a:r>
              <a:rPr lang="en-US" dirty="0" err="1"/>
              <a:t>Dữ</a:t>
            </a:r>
            <a:r>
              <a:rPr lang="en-US" dirty="0"/>
              <a:t> </a:t>
            </a:r>
            <a:r>
              <a:rPr lang="en-US" dirty="0" err="1"/>
              <a:t>liệu</a:t>
            </a:r>
            <a:r>
              <a:rPr lang="en-US" dirty="0"/>
              <a:t> </a:t>
            </a:r>
            <a:r>
              <a:rPr lang="en-US" dirty="0" err="1"/>
              <a:t>sau</a:t>
            </a:r>
            <a:r>
              <a:rPr lang="en-US" dirty="0"/>
              <a:t> </a:t>
            </a:r>
            <a:r>
              <a:rPr lang="en-US" dirty="0" err="1"/>
              <a:t>khi</a:t>
            </a:r>
            <a:r>
              <a:rPr lang="en-US" dirty="0"/>
              <a:t> </a:t>
            </a:r>
            <a:r>
              <a:rPr lang="en-US" dirty="0" err="1"/>
              <a:t>phân</a:t>
            </a:r>
            <a:r>
              <a:rPr lang="en-US" dirty="0"/>
              <a:t> chia </a:t>
            </a:r>
            <a:r>
              <a:rPr lang="en-US" b="1" dirty="0" err="1" smtClean="0"/>
              <a:t>càng</a:t>
            </a:r>
            <a:r>
              <a:rPr lang="en-US" b="1" dirty="0" smtClean="0"/>
              <a:t> </a:t>
            </a:r>
            <a:r>
              <a:rPr lang="en-US" b="1" dirty="0" err="1"/>
              <a:t>đồng</a:t>
            </a:r>
            <a:r>
              <a:rPr lang="en-US" b="1" dirty="0"/>
              <a:t> </a:t>
            </a:r>
            <a:r>
              <a:rPr lang="en-US" b="1" dirty="0" err="1"/>
              <a:t>nhất</a:t>
            </a:r>
            <a:r>
              <a:rPr lang="en-US" b="1" dirty="0"/>
              <a:t> </a:t>
            </a:r>
            <a:r>
              <a:rPr lang="en-US" b="1" dirty="0" err="1"/>
              <a:t>càng</a:t>
            </a:r>
            <a:r>
              <a:rPr lang="en-US" b="1" dirty="0"/>
              <a:t> </a:t>
            </a:r>
            <a:r>
              <a:rPr lang="en-US" b="1" dirty="0" err="1"/>
              <a:t>tốt</a:t>
            </a:r>
            <a:endParaRPr lang="en-US" b="1" dirty="0"/>
          </a:p>
          <a:p>
            <a:pPr lvl="0"/>
            <a:r>
              <a:rPr lang="en-US" dirty="0" err="1"/>
              <a:t>Đo</a:t>
            </a:r>
            <a:r>
              <a:rPr lang="en-US" dirty="0"/>
              <a:t> </a:t>
            </a:r>
            <a:r>
              <a:rPr lang="en-US" dirty="0" err="1"/>
              <a:t>bằng</a:t>
            </a:r>
            <a:r>
              <a:rPr lang="en-US" dirty="0"/>
              <a:t> </a:t>
            </a:r>
            <a:r>
              <a:rPr lang="en-US" dirty="0" err="1"/>
              <a:t>độ</a:t>
            </a:r>
            <a:r>
              <a:rPr lang="en-US" dirty="0"/>
              <a:t> </a:t>
            </a:r>
            <a:r>
              <a:rPr lang="en-US" dirty="0" err="1"/>
              <a:t>tăng</a:t>
            </a:r>
            <a:r>
              <a:rPr lang="en-US" dirty="0"/>
              <a:t> </a:t>
            </a:r>
            <a:r>
              <a:rPr lang="en-US" dirty="0" err="1"/>
              <a:t>thông</a:t>
            </a:r>
            <a:r>
              <a:rPr lang="en-US" dirty="0"/>
              <a:t> tin (Information Gain –IG)</a:t>
            </a:r>
          </a:p>
          <a:p>
            <a:pPr lvl="0"/>
            <a:r>
              <a:rPr lang="en-US" dirty="0" err="1"/>
              <a:t>Chọn</a:t>
            </a:r>
            <a:r>
              <a:rPr lang="en-US" dirty="0"/>
              <a:t> </a:t>
            </a:r>
            <a:r>
              <a:rPr lang="en-US" dirty="0" err="1"/>
              <a:t>thuộc</a:t>
            </a:r>
            <a:r>
              <a:rPr lang="en-US" dirty="0"/>
              <a:t> </a:t>
            </a:r>
            <a:r>
              <a:rPr lang="en-US" dirty="0" err="1"/>
              <a:t>tính</a:t>
            </a:r>
            <a:r>
              <a:rPr lang="en-US" dirty="0"/>
              <a:t> </a:t>
            </a:r>
            <a:r>
              <a:rPr lang="en-US" dirty="0" err="1"/>
              <a:t>có</a:t>
            </a:r>
            <a:r>
              <a:rPr lang="en-US" dirty="0"/>
              <a:t> </a:t>
            </a:r>
            <a:r>
              <a:rPr lang="en-US" dirty="0" err="1"/>
              <a:t>độ</a:t>
            </a:r>
            <a:r>
              <a:rPr lang="en-US" dirty="0"/>
              <a:t> </a:t>
            </a:r>
            <a:r>
              <a:rPr lang="en-US" dirty="0" err="1"/>
              <a:t>tăng</a:t>
            </a:r>
            <a:r>
              <a:rPr lang="en-US" dirty="0"/>
              <a:t> </a:t>
            </a:r>
            <a:r>
              <a:rPr lang="en-US" dirty="0" err="1"/>
              <a:t>thông</a:t>
            </a:r>
            <a:r>
              <a:rPr lang="en-US" dirty="0"/>
              <a:t> tin </a:t>
            </a:r>
            <a:r>
              <a:rPr lang="en-US" dirty="0" err="1"/>
              <a:t>lớn</a:t>
            </a:r>
            <a:r>
              <a:rPr lang="en-US" dirty="0"/>
              <a:t> </a:t>
            </a:r>
            <a:r>
              <a:rPr lang="en-US" dirty="0" err="1"/>
              <a:t>nhất</a:t>
            </a:r>
            <a:endParaRPr lang="en-US" dirty="0"/>
          </a:p>
          <a:p>
            <a:pPr lvl="0"/>
            <a:r>
              <a:rPr lang="en-US" dirty="0"/>
              <a:t>IG </a:t>
            </a:r>
            <a:r>
              <a:rPr lang="en-US" dirty="0" err="1"/>
              <a:t>dựa</a:t>
            </a:r>
            <a:r>
              <a:rPr lang="en-US" dirty="0"/>
              <a:t> </a:t>
            </a:r>
            <a:r>
              <a:rPr lang="en-US" dirty="0" err="1"/>
              <a:t>trên</a:t>
            </a:r>
            <a:r>
              <a:rPr lang="en-US" dirty="0"/>
              <a:t> Entropy </a:t>
            </a:r>
            <a:r>
              <a:rPr lang="en-US" dirty="0" err="1"/>
              <a:t>của</a:t>
            </a:r>
            <a:r>
              <a:rPr lang="en-US" dirty="0"/>
              <a:t> </a:t>
            </a:r>
            <a:r>
              <a:rPr lang="en-US" dirty="0" err="1"/>
              <a:t>tập</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210075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ID3</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Entropy</a:t>
                </a:r>
              </a:p>
              <a:p>
                <a:r>
                  <a:rPr lang="en-US" dirty="0"/>
                  <a:t>+ </a:t>
                </a:r>
                <a:r>
                  <a:rPr lang="en-US" dirty="0" err="1"/>
                  <a:t>Trường</a:t>
                </a:r>
                <a:r>
                  <a:rPr lang="en-US" dirty="0"/>
                  <a:t> </a:t>
                </a:r>
                <a:r>
                  <a:rPr lang="en-US" dirty="0" err="1"/>
                  <a:t>hợp</a:t>
                </a:r>
                <a:r>
                  <a:rPr lang="en-US" dirty="0"/>
                  <a:t> </a:t>
                </a:r>
                <a:r>
                  <a:rPr lang="en-US" dirty="0" err="1"/>
                  <a:t>có</a:t>
                </a:r>
                <a:r>
                  <a:rPr lang="en-US" dirty="0"/>
                  <a:t> 2 </a:t>
                </a:r>
                <a:r>
                  <a:rPr lang="en-US" dirty="0" err="1"/>
                  <a:t>loại</a:t>
                </a:r>
                <a:r>
                  <a:rPr lang="en-US" dirty="0"/>
                  <a:t> </a:t>
                </a:r>
                <a:r>
                  <a:rPr lang="en-US" dirty="0" err="1"/>
                  <a:t>nhãn</a:t>
                </a:r>
                <a:r>
                  <a:rPr lang="en-US" dirty="0"/>
                  <a:t>: </a:t>
                </a:r>
                <a:r>
                  <a:rPr lang="en-US" dirty="0" err="1"/>
                  <a:t>đúng</a:t>
                </a:r>
                <a:r>
                  <a:rPr lang="en-US" dirty="0"/>
                  <a:t>, </a:t>
                </a:r>
                <a:r>
                  <a:rPr lang="en-US" dirty="0" err="1"/>
                  <a:t>sai</a:t>
                </a:r>
                <a:endParaRPr lang="en-US" dirty="0"/>
              </a:p>
              <a:p>
                <a:r>
                  <a:rPr lang="en-US" dirty="0"/>
                  <a:t>	Entropy(S) = – p</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𝑝</m:t>
                        </m:r>
                      </m:e>
                    </m:func>
                  </m:oMath>
                </a14:m>
                <a:r>
                  <a:rPr lang="en-US" dirty="0"/>
                  <a:t> –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e>
                    </m:func>
                  </m:oMath>
                </a14:m>
                <a:endParaRPr lang="en-US" dirty="0"/>
              </a:p>
              <a:p>
                <a:r>
                  <a:rPr lang="en-US" dirty="0"/>
                  <a:t>+ </a:t>
                </a:r>
                <a:r>
                  <a:rPr lang="en-US" dirty="0" err="1"/>
                  <a:t>Trường</a:t>
                </a:r>
                <a:r>
                  <a:rPr lang="en-US" dirty="0"/>
                  <a:t> </a:t>
                </a:r>
                <a:r>
                  <a:rPr lang="en-US" dirty="0" err="1"/>
                  <a:t>hợp</a:t>
                </a:r>
                <a:r>
                  <a:rPr lang="en-US" dirty="0"/>
                  <a:t> </a:t>
                </a:r>
                <a:r>
                  <a:rPr lang="en-US" dirty="0" err="1"/>
                  <a:t>tổng</a:t>
                </a:r>
                <a:r>
                  <a:rPr lang="en-US" dirty="0"/>
                  <a:t> </a:t>
                </a:r>
                <a:r>
                  <a:rPr lang="en-US" dirty="0" err="1"/>
                  <a:t>quát</a:t>
                </a:r>
                <a:r>
                  <a:rPr lang="en-US" dirty="0"/>
                  <a:t>: </a:t>
                </a:r>
                <a:r>
                  <a:rPr lang="en-US" dirty="0" err="1"/>
                  <a:t>có</a:t>
                </a:r>
                <a:r>
                  <a:rPr lang="en-US" dirty="0"/>
                  <a:t> C </a:t>
                </a:r>
                <a:r>
                  <a:rPr lang="en-US" dirty="0" err="1"/>
                  <a:t>loại</a:t>
                </a:r>
                <a:r>
                  <a:rPr lang="en-US" dirty="0"/>
                  <a:t> </a:t>
                </a:r>
                <a:r>
                  <a:rPr lang="en-US" dirty="0" err="1"/>
                  <a:t>nhãn</a:t>
                </a:r>
                <a:endParaRPr lang="en-US" dirty="0"/>
              </a:p>
              <a:p>
                <a:r>
                  <a:rPr lang="en-US" dirty="0"/>
                  <a:t>	Entropy(S) =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𝐶</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func>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0631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ID3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err="1"/>
                  <a:t>Độ</a:t>
                </a:r>
                <a:r>
                  <a:rPr lang="en-US" dirty="0"/>
                  <a:t> </a:t>
                </a:r>
                <a:r>
                  <a:rPr lang="en-US" dirty="0" err="1"/>
                  <a:t>tăng</a:t>
                </a:r>
                <a:r>
                  <a:rPr lang="en-US" dirty="0"/>
                  <a:t> </a:t>
                </a:r>
                <a:r>
                  <a:rPr lang="en-US" dirty="0" err="1"/>
                  <a:t>thông</a:t>
                </a:r>
                <a:r>
                  <a:rPr lang="en-US" dirty="0"/>
                  <a:t> tin (Information Gain)</a:t>
                </a:r>
              </a:p>
              <a:p>
                <a:r>
                  <a:rPr lang="en-US" dirty="0" err="1" smtClean="0"/>
                  <a:t>Thông</a:t>
                </a:r>
                <a:r>
                  <a:rPr lang="en-US" dirty="0" smtClean="0"/>
                  <a:t> </a:t>
                </a:r>
                <a:r>
                  <a:rPr lang="en-US" dirty="0"/>
                  <a:t>tin (Information) </a:t>
                </a:r>
                <a:r>
                  <a:rPr lang="en-US" dirty="0" err="1"/>
                  <a:t>là</a:t>
                </a:r>
                <a:r>
                  <a:rPr lang="en-US" dirty="0"/>
                  <a:t> </a:t>
                </a:r>
                <a:r>
                  <a:rPr lang="en-US" dirty="0" err="1"/>
                  <a:t>cái</a:t>
                </a:r>
                <a:r>
                  <a:rPr lang="en-US" dirty="0"/>
                  <a:t> </a:t>
                </a:r>
                <a:r>
                  <a:rPr lang="en-US" dirty="0" err="1"/>
                  <a:t>hiểu</a:t>
                </a:r>
                <a:r>
                  <a:rPr lang="en-US" dirty="0"/>
                  <a:t> </a:t>
                </a:r>
                <a:r>
                  <a:rPr lang="en-US" dirty="0" err="1"/>
                  <a:t>biết</a:t>
                </a:r>
                <a:r>
                  <a:rPr lang="en-US" dirty="0"/>
                  <a:t> </a:t>
                </a:r>
                <a:r>
                  <a:rPr lang="en-US" dirty="0" err="1"/>
                  <a:t>về</a:t>
                </a:r>
                <a:r>
                  <a:rPr lang="en-US" dirty="0"/>
                  <a:t> </a:t>
                </a:r>
                <a:r>
                  <a:rPr lang="en-US" dirty="0" err="1"/>
                  <a:t>đối</a:t>
                </a:r>
                <a:r>
                  <a:rPr lang="en-US" dirty="0"/>
                  <a:t> </a:t>
                </a:r>
                <a:r>
                  <a:rPr lang="en-US" dirty="0" err="1"/>
                  <a:t>tượng</a:t>
                </a:r>
                <a:r>
                  <a:rPr lang="en-US" dirty="0"/>
                  <a:t>, </a:t>
                </a:r>
                <a:r>
                  <a:rPr lang="en-US" dirty="0" err="1"/>
                  <a:t>làm</a:t>
                </a:r>
                <a:r>
                  <a:rPr lang="en-US" dirty="0"/>
                  <a:t> </a:t>
                </a:r>
                <a:r>
                  <a:rPr lang="en-US" dirty="0" err="1"/>
                  <a:t>rõ</a:t>
                </a:r>
                <a:r>
                  <a:rPr lang="en-US" dirty="0"/>
                  <a:t> </a:t>
                </a:r>
                <a:r>
                  <a:rPr lang="en-US" dirty="0" err="1"/>
                  <a:t>đối</a:t>
                </a:r>
                <a:r>
                  <a:rPr lang="en-US" dirty="0"/>
                  <a:t> </a:t>
                </a:r>
                <a:r>
                  <a:rPr lang="en-US" dirty="0" err="1"/>
                  <a:t>tượng</a:t>
                </a:r>
                <a:r>
                  <a:rPr lang="en-US" dirty="0"/>
                  <a:t> </a:t>
                </a:r>
              </a:p>
              <a:p>
                <a:r>
                  <a:rPr lang="en-US" dirty="0"/>
                  <a:t>	IG(S,A) = </a:t>
                </a:r>
                <a14:m>
                  <m:oMath xmlns:m="http://schemas.openxmlformats.org/officeDocument/2006/math">
                    <m:r>
                      <a:rPr lang="en-US" i="1">
                        <a:latin typeface="Cambria Math" panose="02040503050406030204" pitchFamily="18" charset="0"/>
                      </a:rPr>
                      <m:t>𝐸𝑛𝑡𝑟𝑜𝑝𝑦</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oMath>
                </a14:m>
                <a:r>
                  <a:rPr lang="en-US" dirty="0"/>
                  <a:t>–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𝑣𝑎𝑙𝑢𝑒𝑠</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ub>
                      <m:sup/>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𝑣</m:t>
                                    </m:r>
                                  </m:sub>
                                </m:sSub>
                              </m:e>
                            </m:d>
                          </m:num>
                          <m:den>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den>
                        </m:f>
                        <m:r>
                          <a:rPr lang="en-US" i="1">
                            <a:latin typeface="Cambria Math" panose="02040503050406030204" pitchFamily="18" charset="0"/>
                          </a:rPr>
                          <m:t>𝐸𝑛𝑡𝑟𝑜𝑝𝑦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𝑣</m:t>
                            </m:r>
                          </m:sub>
                        </m:sSub>
                        <m:r>
                          <a:rPr lang="en-US" i="1">
                            <a:latin typeface="Cambria Math" panose="02040503050406030204" pitchFamily="18" charset="0"/>
                          </a:rPr>
                          <m:t>)</m:t>
                        </m:r>
                      </m:e>
                    </m:nary>
                  </m:oMath>
                </a14:m>
                <a:endParaRPr lang="en-US" dirty="0"/>
              </a:p>
              <a:p>
                <a:r>
                  <a:rPr lang="en-US" dirty="0" err="1"/>
                  <a:t>Trong</a:t>
                </a:r>
                <a:r>
                  <a:rPr lang="en-US" dirty="0"/>
                  <a:t> </a:t>
                </a:r>
                <a:r>
                  <a:rPr lang="en-US" dirty="0" err="1"/>
                  <a:t>đó</a:t>
                </a:r>
                <a:r>
                  <a:rPr lang="en-US" dirty="0"/>
                  <a:t>: values(A) </a:t>
                </a:r>
                <a:r>
                  <a:rPr lang="en-US" dirty="0" err="1"/>
                  <a:t>là</a:t>
                </a:r>
                <a:r>
                  <a:rPr lang="en-US" dirty="0"/>
                  <a:t> </a:t>
                </a:r>
                <a:r>
                  <a:rPr lang="en-US" dirty="0" err="1"/>
                  <a:t>tập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𝑣</m:t>
                        </m:r>
                      </m:sub>
                    </m:sSub>
                  </m:oMath>
                </a14:m>
                <a:r>
                  <a:rPr lang="en-US" dirty="0"/>
                  <a:t> </a:t>
                </a:r>
                <a:r>
                  <a:rPr lang="en-US" dirty="0" err="1"/>
                  <a:t>là</a:t>
                </a:r>
                <a:r>
                  <a:rPr lang="en-US" dirty="0"/>
                  <a:t> </a:t>
                </a:r>
                <a:r>
                  <a:rPr lang="en-US" dirty="0" err="1"/>
                  <a:t>tập</a:t>
                </a:r>
                <a:r>
                  <a:rPr lang="en-US" dirty="0"/>
                  <a:t> con </a:t>
                </a:r>
                <a:r>
                  <a:rPr lang="en-US" dirty="0" err="1"/>
                  <a:t>của</a:t>
                </a:r>
                <a:r>
                  <a:rPr lang="en-US" dirty="0"/>
                  <a:t> S </a:t>
                </a:r>
                <a:r>
                  <a:rPr lang="en-US" dirty="0" err="1"/>
                  <a:t>bao</a:t>
                </a:r>
                <a:r>
                  <a:rPr lang="en-US" dirty="0"/>
                  <a:t> </a:t>
                </a:r>
                <a:r>
                  <a:rPr lang="en-US" dirty="0" err="1"/>
                  <a:t>gồm</a:t>
                </a:r>
                <a:r>
                  <a:rPr lang="en-US" dirty="0"/>
                  <a:t> </a:t>
                </a:r>
                <a:r>
                  <a:rPr lang="en-US" dirty="0" err="1"/>
                  <a:t>các</a:t>
                </a:r>
                <a:r>
                  <a:rPr lang="en-US" dirty="0"/>
                  <a:t> </a:t>
                </a:r>
                <a:r>
                  <a:rPr lang="en-US" dirty="0" err="1"/>
                  <a:t>mẫu</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của</a:t>
                </a:r>
                <a:r>
                  <a:rPr lang="en-US" dirty="0"/>
                  <a:t> A = v</a:t>
                </a:r>
              </a:p>
              <a:p>
                <a:r>
                  <a:rPr lang="en-US" dirty="0"/>
                  <a:t> 	       |S| </a:t>
                </a:r>
                <a:r>
                  <a:rPr lang="en-US" dirty="0" err="1"/>
                  <a:t>là</a:t>
                </a:r>
                <a:r>
                  <a:rPr lang="en-US" dirty="0"/>
                  <a:t> </a:t>
                </a:r>
                <a:r>
                  <a:rPr lang="en-US" dirty="0" err="1"/>
                  <a:t>số</a:t>
                </a:r>
                <a:r>
                  <a:rPr lang="en-US" dirty="0"/>
                  <a:t> </a:t>
                </a:r>
                <a:r>
                  <a:rPr lang="en-US" dirty="0" err="1"/>
                  <a:t>phần</a:t>
                </a:r>
                <a:r>
                  <a:rPr lang="en-US" dirty="0"/>
                  <a:t> </a:t>
                </a:r>
                <a:r>
                  <a:rPr lang="en-US" dirty="0" err="1"/>
                  <a:t>tử</a:t>
                </a:r>
                <a:r>
                  <a:rPr lang="en-US" dirty="0"/>
                  <a:t> </a:t>
                </a:r>
                <a:r>
                  <a:rPr lang="en-US" dirty="0" err="1"/>
                  <a:t>của</a:t>
                </a:r>
                <a:r>
                  <a:rPr lang="en-US" dirty="0"/>
                  <a:t> 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375510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ID3</a:t>
            </a:r>
            <a:endParaRPr lang="en-US" dirty="0"/>
          </a:p>
        </p:txBody>
      </p:sp>
      <p:sp>
        <p:nvSpPr>
          <p:cNvPr id="3" name="Content Placeholder 2"/>
          <p:cNvSpPr>
            <a:spLocks noGrp="1"/>
          </p:cNvSpPr>
          <p:nvPr>
            <p:ph idx="1"/>
          </p:nvPr>
        </p:nvSpPr>
        <p:spPr/>
        <p:txBody>
          <a:bodyPr/>
          <a:lstStyle/>
          <a:p>
            <a:r>
              <a:rPr lang="vi-VN" dirty="0"/>
              <a:t>Ưu điểm: Dễ cài đặt</a:t>
            </a:r>
            <a:endParaRPr lang="vi-VN" dirty="0"/>
          </a:p>
          <a:p>
            <a:r>
              <a:rPr lang="vi-VN" dirty="0"/>
              <a:t>Nhược điểm: </a:t>
            </a:r>
            <a:endParaRPr lang="vi-VN" dirty="0"/>
          </a:p>
          <a:p>
            <a:pPr marL="0" indent="0">
              <a:buNone/>
            </a:pPr>
            <a:r>
              <a:rPr lang="vi-VN" dirty="0"/>
              <a:t>- Độ chính xác không cao</a:t>
            </a:r>
            <a:endParaRPr lang="vi-VN" dirty="0"/>
          </a:p>
          <a:p>
            <a:pPr marL="0" indent="0">
              <a:buNone/>
            </a:pPr>
            <a:r>
              <a:rPr lang="vi-VN" dirty="0"/>
              <a:t>- Số nhánh trong cây quyết định tăng thì GAIN cũng tăng</a:t>
            </a:r>
            <a:endParaRPr lang="vi-VN" dirty="0"/>
          </a:p>
          <a:p>
            <a:pPr marL="0" indent="0">
              <a:buNone/>
            </a:pPr>
            <a:r>
              <a:rPr lang="vi-VN" dirty="0"/>
              <a:t>- Không thực hiện được với dữ liệu liên tục</a:t>
            </a:r>
            <a:endParaRPr lang="vi-VN" dirty="0"/>
          </a:p>
          <a:p>
            <a:pPr marL="0" indent="0">
              <a:buNone/>
            </a:pPr>
            <a:endParaRPr lang="en-US" dirty="0"/>
          </a:p>
        </p:txBody>
      </p:sp>
    </p:spTree>
    <p:extLst>
      <p:ext uri="{BB962C8B-B14F-4D97-AF65-F5344CB8AC3E}">
        <p14:creationId xmlns:p14="http://schemas.microsoft.com/office/powerpoint/2010/main" val="317138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ID3</a:t>
            </a:r>
            <a:endParaRPr lang="en-US" dirty="0"/>
          </a:p>
        </p:txBody>
      </p:sp>
      <p:sp>
        <p:nvSpPr>
          <p:cNvPr id="3" name="Content Placeholder 2"/>
          <p:cNvSpPr>
            <a:spLocks noGrp="1"/>
          </p:cNvSpPr>
          <p:nvPr>
            <p:ph idx="1"/>
          </p:nvPr>
        </p:nvSpPr>
        <p:spPr/>
        <p:txBody>
          <a:bodyPr/>
          <a:lstStyle/>
          <a:p>
            <a:pPr marL="0" indent="0">
              <a:buNone/>
            </a:pPr>
            <a:r>
              <a:rPr lang="vi-VN" dirty="0"/>
              <a:t>Overfitting and </a:t>
            </a:r>
            <a:r>
              <a:rPr lang="vi-VN" dirty="0" smtClean="0"/>
              <a:t>Underfitting</a:t>
            </a:r>
            <a:endParaRPr lang="en-US" dirty="0" smtClean="0"/>
          </a:p>
          <a:p>
            <a:r>
              <a:rPr lang="vi-VN" dirty="0" smtClean="0"/>
              <a:t>Overfitting</a:t>
            </a:r>
            <a:r>
              <a:rPr lang="vi-VN" dirty="0"/>
              <a:t>: Do dữ liệu bị nhiễu, đáng ra cây được xây dựng đơn giản nhưng do nhiễu khiến cây phức tạp hơn</a:t>
            </a:r>
            <a:endParaRPr lang="vi-VN" dirty="0"/>
          </a:p>
          <a:p>
            <a:r>
              <a:rPr lang="vi-VN" dirty="0" smtClean="0"/>
              <a:t>Underfitting</a:t>
            </a:r>
            <a:r>
              <a:rPr lang="vi-VN" dirty="0"/>
              <a:t>: Do Dataset nhỏ nên cây đơn giản dẫn đến kết luận sai</a:t>
            </a:r>
            <a:endParaRPr lang="en-US" dirty="0"/>
          </a:p>
        </p:txBody>
      </p:sp>
    </p:spTree>
    <p:extLst>
      <p:ext uri="{BB962C8B-B14F-4D97-AF65-F5344CB8AC3E}">
        <p14:creationId xmlns:p14="http://schemas.microsoft.com/office/powerpoint/2010/main" val="245531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ID3</a:t>
            </a:r>
            <a:endParaRPr lang="en-US" dirty="0"/>
          </a:p>
        </p:txBody>
      </p:sp>
      <p:pic>
        <p:nvPicPr>
          <p:cNvPr id="6" name="Content Placeholder 5"/>
          <p:cNvPicPr>
            <a:picLocks noGrp="1" noChangeAspect="1"/>
          </p:cNvPicPr>
          <p:nvPr>
            <p:ph idx="1"/>
          </p:nvPr>
        </p:nvPicPr>
        <p:blipFill>
          <a:blip r:embed="rId2"/>
          <a:stretch>
            <a:fillRect/>
          </a:stretch>
        </p:blipFill>
        <p:spPr>
          <a:xfrm>
            <a:off x="951412" y="1396908"/>
            <a:ext cx="5597434" cy="4545285"/>
          </a:xfrm>
          <a:prstGeom prst="rect">
            <a:avLst/>
          </a:prstGeom>
        </p:spPr>
      </p:pic>
      <p:sp>
        <p:nvSpPr>
          <p:cNvPr id="5" name="AutoShape 4" descr="https://lh3.googleusercontent.com/4K_yIcgQtamVenM1WjVK6BYyYh4kzCc5tYCzo-zszCRzsWe3JaCqSknPDUjwb8RcluzGo3fbhMB9OAtkhIUjey85FNNxk_X1jgvEJjKIOtuqPpwNdRTaI65p-crWU5POAPZeYa34"/>
          <p:cNvSpPr>
            <a:spLocks noChangeAspect="1" noChangeArrowheads="1"/>
          </p:cNvSpPr>
          <p:nvPr/>
        </p:nvSpPr>
        <p:spPr bwMode="auto">
          <a:xfrm>
            <a:off x="130175" y="-1470025"/>
            <a:ext cx="46101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375955" y="5942193"/>
            <a:ext cx="1694566" cy="646331"/>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a:t>
            </a:r>
            <a:r>
              <a:rPr lang="en-US" dirty="0" err="1" smtClean="0"/>
              <a:t>overfitting</a:t>
            </a:r>
            <a:endParaRPr lang="en-US" dirty="0" smtClean="0"/>
          </a:p>
          <a:p>
            <a:endParaRPr lang="en-US" dirty="0"/>
          </a:p>
        </p:txBody>
      </p:sp>
    </p:spTree>
    <p:extLst>
      <p:ext uri="{BB962C8B-B14F-4D97-AF65-F5344CB8AC3E}">
        <p14:creationId xmlns:p14="http://schemas.microsoft.com/office/powerpoint/2010/main" val="4292077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thuộc</a:t>
            </a:r>
            <a:r>
              <a:rPr lang="en-US" dirty="0"/>
              <a:t> </a:t>
            </a:r>
            <a:r>
              <a:rPr lang="en-US" dirty="0" err="1"/>
              <a:t>tính</a:t>
            </a:r>
            <a:r>
              <a:rPr lang="en-US" dirty="0"/>
              <a:t> </a:t>
            </a:r>
            <a:r>
              <a:rPr lang="en-US" dirty="0" err="1"/>
              <a:t>trong</a:t>
            </a:r>
            <a:r>
              <a:rPr lang="en-US" dirty="0"/>
              <a:t> Mars Craters</a:t>
            </a:r>
          </a:p>
        </p:txBody>
      </p:sp>
      <p:sp>
        <p:nvSpPr>
          <p:cNvPr id="3" name="Content Placeholder 2"/>
          <p:cNvSpPr>
            <a:spLocks noGrp="1"/>
          </p:cNvSpPr>
          <p:nvPr>
            <p:ph idx="1"/>
          </p:nvPr>
        </p:nvSpPr>
        <p:spPr/>
        <p:txBody>
          <a:bodyPr>
            <a:normAutofit lnSpcReduction="10000"/>
          </a:bodyPr>
          <a:lstStyle/>
          <a:p>
            <a:r>
              <a:rPr lang="vi-VN" dirty="0"/>
              <a:t>Xu hướng nghiên cứu về các hành tinh khác để con người có thể sinh sống trên đó đang phát triển và sao Hỏa là một trong số hành tinh được nghiên cứu nhiều nhất. Vì vậy đã có rất nhiều bộ dữ liệu khác nhau về sao Hỏa. Trong đó bộ dữ liệu sao Hỏa (Mars Craters) công bố bởi NASA là bộ dữ liệu nổi tiếng, được xây dựng dựa trên niềm đam mê lịch sử sao Hỏa. Và do sự gần gũi và có một số điểm tương đồng với Trái đất, việc nghiên cứu về hình dạng, các đặc điểm địa lý và vật lý trên sao Hỏa là rất quan trọng.  </a:t>
            </a:r>
            <a:endParaRPr lang="vi-VN" dirty="0"/>
          </a:p>
          <a:p>
            <a:pPr marL="0" indent="0">
              <a:buNone/>
            </a:pPr>
            <a:r>
              <a:rPr lang="vi-VN" dirty="0"/>
              <a:t/>
            </a:r>
            <a:br>
              <a:rPr lang="vi-VN" dirty="0"/>
            </a:br>
            <a:endParaRPr lang="en-US" dirty="0"/>
          </a:p>
        </p:txBody>
      </p:sp>
    </p:spTree>
    <p:extLst>
      <p:ext uri="{BB962C8B-B14F-4D97-AF65-F5344CB8AC3E}">
        <p14:creationId xmlns:p14="http://schemas.microsoft.com/office/powerpoint/2010/main" val="351988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thuộc</a:t>
            </a:r>
            <a:r>
              <a:rPr lang="en-US" dirty="0"/>
              <a:t> </a:t>
            </a:r>
            <a:r>
              <a:rPr lang="en-US" dirty="0" err="1"/>
              <a:t>tính</a:t>
            </a:r>
            <a:r>
              <a:rPr lang="en-US" dirty="0"/>
              <a:t> </a:t>
            </a:r>
            <a:r>
              <a:rPr lang="en-US" dirty="0" err="1"/>
              <a:t>trong</a:t>
            </a:r>
            <a:r>
              <a:rPr lang="en-US" dirty="0"/>
              <a:t> Mars Craters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CRATER_ID</a:t>
            </a:r>
          </a:p>
          <a:p>
            <a:r>
              <a:rPr lang="en-US" dirty="0" smtClean="0"/>
              <a:t>LATITUDE_CIRCLE_IMAGE</a:t>
            </a:r>
          </a:p>
          <a:p>
            <a:r>
              <a:rPr lang="en-US" dirty="0" smtClean="0"/>
              <a:t>LONGITUDE_CIRCLE_IMAGE </a:t>
            </a:r>
            <a:endParaRPr lang="en-US" dirty="0"/>
          </a:p>
          <a:p>
            <a:r>
              <a:rPr lang="en-US" dirty="0" smtClean="0"/>
              <a:t>DIAM_CIRCLE_IMAGE</a:t>
            </a:r>
          </a:p>
          <a:p>
            <a:r>
              <a:rPr lang="en-US" dirty="0" smtClean="0"/>
              <a:t>DEPTH_RIMFLOOR_TOPOG</a:t>
            </a:r>
          </a:p>
          <a:p>
            <a:r>
              <a:rPr lang="en-US" dirty="0" smtClean="0"/>
              <a:t>MORPHOLOGY_EJECTA_1</a:t>
            </a:r>
          </a:p>
          <a:p>
            <a:r>
              <a:rPr lang="en-US" dirty="0" smtClean="0"/>
              <a:t>MORPHOLOGY_EJECTA_2</a:t>
            </a:r>
          </a:p>
          <a:p>
            <a:r>
              <a:rPr lang="en-US" dirty="0" smtClean="0"/>
              <a:t>MORPHOLOGY_EJECTA_3</a:t>
            </a:r>
          </a:p>
          <a:p>
            <a:r>
              <a:rPr lang="en-US" dirty="0" smtClean="0"/>
              <a:t>NUMBER_LAYERS</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81648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Đầu</a:t>
            </a:r>
            <a:r>
              <a:rPr lang="en-US" dirty="0" smtClean="0"/>
              <a:t> </a:t>
            </a:r>
            <a:r>
              <a:rPr lang="en-US" dirty="0" err="1" smtClean="0"/>
              <a:t>vào</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p:txBody>
          <a:bodyPr/>
          <a:lstStyle/>
          <a:p>
            <a:pPr marL="0" indent="0">
              <a:buNone/>
            </a:pPr>
            <a:r>
              <a:rPr lang="vi-VN" dirty="0"/>
              <a:t>Bài toán của nhóm em sẽ chỉ ra được các đặc điểm về địa lý và vật lý trên sao Hỏa có ảnh hưởng như thế nào đến hình thái bề mặt của nó bằng việc sử dụng các thuộc tính trong bộ dữ liệu sao Hỏa (Mars Craters</a:t>
            </a:r>
            <a:r>
              <a:rPr lang="vi-VN" dirty="0" smtClean="0"/>
              <a:t>).</a:t>
            </a:r>
            <a:endParaRPr lang="en-US" dirty="0" smtClean="0"/>
          </a:p>
          <a:p>
            <a:pPr marL="0" indent="0">
              <a:buNone/>
            </a:pP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p>
          <a:p>
            <a:pPr lvl="1"/>
            <a:r>
              <a:rPr lang="en-US" dirty="0" smtClean="0"/>
              <a:t>Quadrangle (</a:t>
            </a:r>
            <a:r>
              <a:rPr lang="en-US" dirty="0" err="1" smtClean="0"/>
              <a:t>Xác</a:t>
            </a:r>
            <a:r>
              <a:rPr lang="en-US" dirty="0" smtClean="0"/>
              <a:t> </a:t>
            </a:r>
            <a:r>
              <a:rPr lang="en-US" dirty="0" err="1" smtClean="0"/>
              <a:t>định</a:t>
            </a:r>
            <a:r>
              <a:rPr lang="en-US" dirty="0" smtClean="0"/>
              <a:t> </a:t>
            </a:r>
            <a:r>
              <a:rPr lang="en-US" dirty="0" err="1" smtClean="0"/>
              <a:t>bởi</a:t>
            </a:r>
            <a:r>
              <a:rPr lang="en-US" dirty="0" smtClean="0"/>
              <a:t> 2 </a:t>
            </a:r>
            <a:r>
              <a:rPr lang="en-US" dirty="0" err="1" smtClean="0"/>
              <a:t>thuộc</a:t>
            </a:r>
            <a:r>
              <a:rPr lang="en-US" dirty="0" smtClean="0"/>
              <a:t> </a:t>
            </a:r>
            <a:r>
              <a:rPr lang="en-US" dirty="0" err="1" smtClean="0"/>
              <a:t>tính</a:t>
            </a:r>
            <a:r>
              <a:rPr lang="en-US" sz="2000" dirty="0" smtClean="0"/>
              <a:t>: LATITUDE_CIRCLE_IMAGE, LONGITUDE_CIRCLE_IMAGE)</a:t>
            </a:r>
          </a:p>
          <a:p>
            <a:pPr lvl="1"/>
            <a:r>
              <a:rPr lang="en-US" sz="2000" dirty="0" smtClean="0"/>
              <a:t>DEPTH_RIMFLOOR_TOPOG</a:t>
            </a:r>
          </a:p>
          <a:p>
            <a:pPr lvl="1"/>
            <a:r>
              <a:rPr lang="en-US" sz="2000" dirty="0" smtClean="0"/>
              <a:t>NUMBER_LAYERS</a:t>
            </a:r>
            <a:endParaRPr lang="en-US" sz="2000" dirty="0"/>
          </a:p>
          <a:p>
            <a:endParaRPr lang="en-US" sz="2400" dirty="0" smtClean="0"/>
          </a:p>
          <a:p>
            <a:endParaRPr lang="en-US" sz="2400" dirty="0"/>
          </a:p>
          <a:p>
            <a:endParaRPr lang="en-US" dirty="0"/>
          </a:p>
          <a:p>
            <a:pPr marL="0" indent="0">
              <a:buNone/>
            </a:pPr>
            <a:endParaRPr lang="vi-VN" dirty="0"/>
          </a:p>
        </p:txBody>
      </p:sp>
    </p:spTree>
    <p:extLst>
      <p:ext uri="{BB962C8B-B14F-4D97-AF65-F5344CB8AC3E}">
        <p14:creationId xmlns:p14="http://schemas.microsoft.com/office/powerpoint/2010/main" val="178835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Cây</a:t>
            </a:r>
            <a:r>
              <a:rPr lang="en-US" b="1" dirty="0"/>
              <a:t> </a:t>
            </a:r>
            <a:r>
              <a:rPr lang="en-US" b="1" dirty="0" err="1"/>
              <a:t>quyết</a:t>
            </a:r>
            <a:r>
              <a:rPr lang="en-US" b="1" dirty="0"/>
              <a:t> </a:t>
            </a:r>
            <a:r>
              <a:rPr lang="en-US" b="1" dirty="0" err="1"/>
              <a:t>định</a:t>
            </a:r>
            <a:r>
              <a:rPr lang="en-US" b="1" dirty="0"/>
              <a:t> </a:t>
            </a:r>
            <a:r>
              <a:rPr lang="en-US" b="1" dirty="0" err="1" smtClean="0"/>
              <a:t>là</a:t>
            </a:r>
            <a:r>
              <a:rPr lang="en-US" b="1" dirty="0" smtClean="0"/>
              <a:t> </a:t>
            </a:r>
            <a:r>
              <a:rPr lang="en-US" b="1" dirty="0" err="1" smtClean="0"/>
              <a:t>gì</a:t>
            </a:r>
            <a:r>
              <a:rPr lang="en-US" b="1" dirty="0" smtClean="0"/>
              <a:t>?</a:t>
            </a:r>
            <a:endParaRPr lang="en-US" b="1" dirty="0"/>
          </a:p>
        </p:txBody>
      </p:sp>
      <p:sp>
        <p:nvSpPr>
          <p:cNvPr id="3" name="Content Placeholder 2"/>
          <p:cNvSpPr>
            <a:spLocks noGrp="1"/>
          </p:cNvSpPr>
          <p:nvPr>
            <p:ph idx="1"/>
          </p:nvPr>
        </p:nvSpPr>
        <p:spPr/>
        <p:txBody>
          <a:bodyPr/>
          <a:lstStyle/>
          <a:p>
            <a:r>
              <a:rPr lang="en-US" dirty="0" err="1"/>
              <a:t>Cây</a:t>
            </a:r>
            <a:r>
              <a:rPr lang="en-US" dirty="0"/>
              <a:t> </a:t>
            </a:r>
            <a:r>
              <a:rPr lang="en-US" dirty="0" err="1"/>
              <a:t>quyết</a:t>
            </a:r>
            <a:r>
              <a:rPr lang="en-US" dirty="0"/>
              <a:t> </a:t>
            </a:r>
            <a:r>
              <a:rPr lang="en-US" dirty="0" err="1"/>
              <a:t>định</a:t>
            </a:r>
            <a:r>
              <a:rPr lang="en-US" dirty="0"/>
              <a:t> (decision Tree) </a:t>
            </a:r>
            <a:r>
              <a:rPr lang="en-US" dirty="0" err="1"/>
              <a:t>là</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thuộc</a:t>
            </a:r>
            <a:r>
              <a:rPr lang="en-US" dirty="0"/>
              <a:t> </a:t>
            </a:r>
            <a:r>
              <a:rPr lang="en-US" dirty="0" err="1"/>
              <a:t>nhóm</a:t>
            </a:r>
            <a:r>
              <a:rPr lang="en-US" dirty="0"/>
              <a:t> </a:t>
            </a:r>
            <a:r>
              <a:rPr lang="en-US" dirty="0" err="1"/>
              <a:t>thuật</a:t>
            </a:r>
            <a:r>
              <a:rPr lang="en-US" dirty="0"/>
              <a:t> </a:t>
            </a:r>
            <a:r>
              <a:rPr lang="en-US" dirty="0" err="1"/>
              <a:t>toán</a:t>
            </a:r>
            <a:r>
              <a:rPr lang="en-US" dirty="0"/>
              <a:t> </a:t>
            </a:r>
            <a:r>
              <a:rPr lang="en-US" dirty="0" err="1"/>
              <a:t>học</a:t>
            </a:r>
            <a:r>
              <a:rPr lang="en-US" dirty="0"/>
              <a:t> </a:t>
            </a:r>
            <a:r>
              <a:rPr lang="en-US" dirty="0" err="1"/>
              <a:t>có</a:t>
            </a:r>
            <a:r>
              <a:rPr lang="en-US" dirty="0"/>
              <a:t> </a:t>
            </a:r>
            <a:r>
              <a:rPr lang="en-US" dirty="0" err="1"/>
              <a:t>giám</a:t>
            </a:r>
            <a:r>
              <a:rPr lang="en-US" dirty="0"/>
              <a:t> </a:t>
            </a:r>
            <a:r>
              <a:rPr lang="en-US" dirty="0" err="1"/>
              <a:t>sát</a:t>
            </a:r>
            <a:r>
              <a:rPr lang="en-US" dirty="0"/>
              <a:t> (Supervised Learning). </a:t>
            </a:r>
            <a:endParaRPr lang="en-US" dirty="0" smtClean="0"/>
          </a:p>
          <a:p>
            <a:r>
              <a:rPr lang="en-US" dirty="0" err="1" smtClean="0"/>
              <a:t>Thuật</a:t>
            </a:r>
            <a:r>
              <a:rPr lang="en-US" dirty="0" smtClean="0"/>
              <a:t> </a:t>
            </a:r>
            <a:r>
              <a:rPr lang="en-US" dirty="0" err="1"/>
              <a:t>toán</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cả</a:t>
            </a:r>
            <a:r>
              <a:rPr lang="en-US" dirty="0"/>
              <a:t> </a:t>
            </a:r>
            <a:r>
              <a:rPr lang="en-US" dirty="0" err="1"/>
              <a:t>hai</a:t>
            </a:r>
            <a:r>
              <a:rPr lang="en-US" dirty="0"/>
              <a:t> </a:t>
            </a:r>
            <a:r>
              <a:rPr lang="en-US" dirty="0" err="1"/>
              <a:t>bài</a:t>
            </a:r>
            <a:r>
              <a:rPr lang="en-US" dirty="0"/>
              <a:t> </a:t>
            </a:r>
            <a:r>
              <a:rPr lang="en-US" dirty="0" err="1"/>
              <a:t>toán</a:t>
            </a:r>
            <a:r>
              <a:rPr lang="en-US" dirty="0"/>
              <a:t> </a:t>
            </a:r>
            <a:r>
              <a:rPr lang="en-US" dirty="0" err="1"/>
              <a:t>hồi</a:t>
            </a:r>
            <a:r>
              <a:rPr lang="en-US" dirty="0"/>
              <a:t> </a:t>
            </a:r>
            <a:r>
              <a:rPr lang="en-US" dirty="0" err="1"/>
              <a:t>quy</a:t>
            </a:r>
            <a:r>
              <a:rPr lang="en-US" dirty="0"/>
              <a:t>(Regression) </a:t>
            </a:r>
            <a:r>
              <a:rPr lang="en-US" dirty="0" err="1"/>
              <a:t>và</a:t>
            </a:r>
            <a:r>
              <a:rPr lang="en-US" dirty="0"/>
              <a:t> </a:t>
            </a:r>
            <a:r>
              <a:rPr lang="en-US" dirty="0" err="1"/>
              <a:t>phân</a:t>
            </a:r>
            <a:r>
              <a:rPr lang="en-US" dirty="0"/>
              <a:t> </a:t>
            </a:r>
            <a:r>
              <a:rPr lang="en-US" dirty="0" err="1"/>
              <a:t>loại</a:t>
            </a:r>
            <a:r>
              <a:rPr lang="en-US" dirty="0"/>
              <a:t>(Classification).</a:t>
            </a:r>
          </a:p>
          <a:p>
            <a:endParaRPr lang="en-US" dirty="0"/>
          </a:p>
        </p:txBody>
      </p:sp>
    </p:spTree>
    <p:extLst>
      <p:ext uri="{BB962C8B-B14F-4D97-AF65-F5344CB8AC3E}">
        <p14:creationId xmlns:p14="http://schemas.microsoft.com/office/powerpoint/2010/main" val="258093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Đầu</a:t>
            </a:r>
            <a:r>
              <a:rPr lang="en-US" dirty="0" smtClean="0"/>
              <a:t> </a:t>
            </a:r>
            <a:r>
              <a:rPr lang="en-US" dirty="0" err="1" smtClean="0"/>
              <a:t>ra</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p:txBody>
          <a:bodyPr/>
          <a:lstStyle/>
          <a:p>
            <a:r>
              <a:rPr lang="en-US" dirty="0" err="1" smtClean="0"/>
              <a:t>Hình</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núi</a:t>
            </a:r>
            <a:r>
              <a:rPr lang="en-US" dirty="0" smtClean="0"/>
              <a:t> </a:t>
            </a:r>
            <a:r>
              <a:rPr lang="en-US" dirty="0" err="1" smtClean="0"/>
              <a:t>lửa</a:t>
            </a:r>
            <a:r>
              <a:rPr lang="en-US" dirty="0" smtClean="0"/>
              <a:t> </a:t>
            </a:r>
            <a:r>
              <a:rPr lang="en-US" dirty="0" err="1" smtClean="0"/>
              <a:t>là</a:t>
            </a:r>
            <a:r>
              <a:rPr lang="en-US" dirty="0" smtClean="0"/>
              <a:t> Rd </a:t>
            </a:r>
            <a:r>
              <a:rPr lang="en-US" dirty="0" err="1" smtClean="0"/>
              <a:t>hoặc</a:t>
            </a:r>
            <a:r>
              <a:rPr lang="en-US" dirty="0" smtClean="0"/>
              <a:t> not Rd</a:t>
            </a:r>
            <a:endParaRPr lang="en-US" dirty="0"/>
          </a:p>
        </p:txBody>
      </p:sp>
      <p:pic>
        <p:nvPicPr>
          <p:cNvPr id="5" name="Picture 4"/>
          <p:cNvPicPr>
            <a:picLocks noChangeAspect="1"/>
          </p:cNvPicPr>
          <p:nvPr/>
        </p:nvPicPr>
        <p:blipFill>
          <a:blip r:embed="rId2"/>
          <a:stretch>
            <a:fillRect/>
          </a:stretch>
        </p:blipFill>
        <p:spPr>
          <a:xfrm>
            <a:off x="1062445" y="2377306"/>
            <a:ext cx="6562861" cy="3934594"/>
          </a:xfrm>
          <a:prstGeom prst="rect">
            <a:avLst/>
          </a:prstGeom>
        </p:spPr>
      </p:pic>
    </p:spTree>
    <p:extLst>
      <p:ext uri="{BB962C8B-B14F-4D97-AF65-F5344CB8AC3E}">
        <p14:creationId xmlns:p14="http://schemas.microsoft.com/office/powerpoint/2010/main" val="3938022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0"/>
            <a:ext cx="10515600" cy="1325563"/>
          </a:xfrm>
        </p:spPr>
        <p:txBody>
          <a:bodyPr/>
          <a:lstStyle/>
          <a:p>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của</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646612" y="1024435"/>
            <a:ext cx="10515600" cy="4351338"/>
          </a:xfrm>
        </p:spPr>
        <p:txBody>
          <a:bodyPr/>
          <a:lstStyle/>
          <a:p>
            <a:r>
              <a:rPr lang="en-US" dirty="0" err="1" smtClean="0"/>
              <a:t>Dùng</a:t>
            </a:r>
            <a:r>
              <a:rPr lang="en-US" dirty="0"/>
              <a:t> </a:t>
            </a:r>
            <a:r>
              <a:rPr lang="en-US" dirty="0" smtClean="0"/>
              <a:t>Accuracy</a:t>
            </a:r>
            <a:endParaRPr lang="en-US" dirty="0"/>
          </a:p>
        </p:txBody>
      </p:sp>
      <p:pic>
        <p:nvPicPr>
          <p:cNvPr id="4" name="Picture 3"/>
          <p:cNvPicPr>
            <a:picLocks noChangeAspect="1"/>
          </p:cNvPicPr>
          <p:nvPr/>
        </p:nvPicPr>
        <p:blipFill>
          <a:blip r:embed="rId2"/>
          <a:stretch>
            <a:fillRect/>
          </a:stretch>
        </p:blipFill>
        <p:spPr>
          <a:xfrm>
            <a:off x="777241" y="1505267"/>
            <a:ext cx="6416040" cy="4580086"/>
          </a:xfrm>
          <a:prstGeom prst="rect">
            <a:avLst/>
          </a:prstGeom>
        </p:spPr>
      </p:pic>
    </p:spTree>
    <p:extLst>
      <p:ext uri="{BB962C8B-B14F-4D97-AF65-F5344CB8AC3E}">
        <p14:creationId xmlns:p14="http://schemas.microsoft.com/office/powerpoint/2010/main" val="193150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3926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859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Trong</a:t>
            </a:r>
            <a:r>
              <a:rPr lang="en-US" b="1" dirty="0"/>
              <a:t> </a:t>
            </a:r>
            <a:r>
              <a:rPr lang="en-US" b="1" dirty="0" err="1"/>
              <a:t>cây</a:t>
            </a:r>
            <a:r>
              <a:rPr lang="en-US" b="1" dirty="0"/>
              <a:t> </a:t>
            </a:r>
            <a:r>
              <a:rPr lang="en-US" b="1" dirty="0" err="1"/>
              <a:t>quyết</a:t>
            </a:r>
            <a:r>
              <a:rPr lang="en-US" b="1" dirty="0"/>
              <a:t> </a:t>
            </a:r>
            <a:r>
              <a:rPr lang="en-US" b="1" dirty="0" err="1"/>
              <a:t>định</a:t>
            </a:r>
            <a:r>
              <a:rPr lang="en-US" b="1" dirty="0" smtClean="0"/>
              <a:t>:</a:t>
            </a:r>
            <a:endParaRPr lang="en-US" b="1" dirty="0"/>
          </a:p>
        </p:txBody>
      </p:sp>
      <p:sp>
        <p:nvSpPr>
          <p:cNvPr id="3" name="Content Placeholder 2"/>
          <p:cNvSpPr>
            <a:spLocks noGrp="1"/>
          </p:cNvSpPr>
          <p:nvPr>
            <p:ph idx="1"/>
          </p:nvPr>
        </p:nvSpPr>
        <p:spPr/>
        <p:txBody>
          <a:bodyPr/>
          <a:lstStyle/>
          <a:p>
            <a:r>
              <a:rPr lang="en-US" dirty="0" err="1"/>
              <a:t>C</a:t>
            </a:r>
            <a:r>
              <a:rPr lang="en-US" dirty="0" err="1" smtClean="0"/>
              <a:t>ác</a:t>
            </a:r>
            <a:r>
              <a:rPr lang="en-US" i="1" dirty="0" smtClean="0"/>
              <a:t> </a:t>
            </a:r>
            <a:r>
              <a:rPr lang="en-US" i="1" dirty="0"/>
              <a:t>node</a:t>
            </a:r>
            <a:r>
              <a:rPr lang="en-US" dirty="0"/>
              <a:t> </a:t>
            </a:r>
            <a:r>
              <a:rPr lang="en-US" dirty="0" err="1"/>
              <a:t>thể</a:t>
            </a:r>
            <a:r>
              <a:rPr lang="en-US" dirty="0"/>
              <a:t> </a:t>
            </a:r>
            <a:r>
              <a:rPr lang="en-US" dirty="0" err="1"/>
              <a:t>hiện</a:t>
            </a:r>
            <a:r>
              <a:rPr lang="en-US" dirty="0"/>
              <a:t> </a:t>
            </a:r>
            <a:r>
              <a:rPr lang="en-US" dirty="0" err="1"/>
              <a:t>đầu</a:t>
            </a:r>
            <a:r>
              <a:rPr lang="en-US" dirty="0"/>
              <a:t> </a:t>
            </a:r>
            <a:r>
              <a:rPr lang="en-US" dirty="0" err="1"/>
              <a:t>ra</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a:t>node </a:t>
            </a:r>
            <a:r>
              <a:rPr lang="en-US" i="1" dirty="0" err="1"/>
              <a:t>lá</a:t>
            </a:r>
            <a:r>
              <a:rPr lang="en-US" dirty="0"/>
              <a:t> (</a:t>
            </a:r>
            <a:r>
              <a:rPr lang="en-US" i="1" dirty="0"/>
              <a:t>leaf node</a:t>
            </a:r>
            <a:r>
              <a:rPr lang="en-US" dirty="0"/>
              <a:t> </a:t>
            </a:r>
            <a:r>
              <a:rPr lang="en-US" dirty="0" err="1"/>
              <a:t>hoặc</a:t>
            </a:r>
            <a:r>
              <a:rPr lang="en-US" dirty="0"/>
              <a:t> </a:t>
            </a:r>
            <a:r>
              <a:rPr lang="en-US" i="1" dirty="0"/>
              <a:t>terminal node</a:t>
            </a:r>
            <a:r>
              <a:rPr lang="en-US" dirty="0"/>
              <a:t>). </a:t>
            </a:r>
            <a:endParaRPr lang="en-US" dirty="0" smtClean="0"/>
          </a:p>
          <a:p>
            <a:r>
              <a:rPr lang="en-US" dirty="0" err="1" smtClean="0"/>
              <a:t>Các</a:t>
            </a:r>
            <a:r>
              <a:rPr lang="en-US" dirty="0"/>
              <a:t> </a:t>
            </a:r>
            <a:r>
              <a:rPr lang="en-US" i="1" dirty="0"/>
              <a:t>node</a:t>
            </a:r>
            <a:r>
              <a:rPr lang="en-US" dirty="0"/>
              <a:t> </a:t>
            </a:r>
            <a:r>
              <a:rPr lang="en-US" dirty="0" err="1"/>
              <a:t>thể</a:t>
            </a:r>
            <a:r>
              <a:rPr lang="en-US" dirty="0"/>
              <a:t> </a:t>
            </a:r>
            <a:r>
              <a:rPr lang="en-US" dirty="0" err="1"/>
              <a:t>hiện</a:t>
            </a:r>
            <a:r>
              <a:rPr lang="en-US" dirty="0"/>
              <a:t> </a:t>
            </a:r>
            <a:r>
              <a:rPr lang="en-US" dirty="0" err="1"/>
              <a:t>câu</a:t>
            </a:r>
            <a:r>
              <a:rPr lang="en-US" dirty="0"/>
              <a:t> </a:t>
            </a:r>
            <a:r>
              <a:rPr lang="en-US" dirty="0" err="1"/>
              <a:t>hỏi</a:t>
            </a:r>
            <a:r>
              <a:rPr lang="en-US" dirty="0"/>
              <a:t> </a:t>
            </a:r>
            <a:r>
              <a:rPr lang="en-US" dirty="0" err="1"/>
              <a:t>là</a:t>
            </a:r>
            <a:r>
              <a:rPr lang="en-US" dirty="0"/>
              <a:t> </a:t>
            </a:r>
            <a:r>
              <a:rPr lang="en-US" dirty="0" err="1"/>
              <a:t>các</a:t>
            </a:r>
            <a:r>
              <a:rPr lang="en-US" dirty="0"/>
              <a:t> </a:t>
            </a:r>
            <a:r>
              <a:rPr lang="en-US" i="1" dirty="0"/>
              <a:t>non-leaf node</a:t>
            </a:r>
            <a:r>
              <a:rPr lang="en-US" dirty="0"/>
              <a:t>. </a:t>
            </a:r>
            <a:endParaRPr lang="en-US" dirty="0" smtClean="0"/>
          </a:p>
          <a:p>
            <a:r>
              <a:rPr lang="en-US" i="1" dirty="0" smtClean="0"/>
              <a:t>Non-leaf </a:t>
            </a:r>
            <a:r>
              <a:rPr lang="en-US" i="1" dirty="0"/>
              <a:t>node</a:t>
            </a:r>
            <a:r>
              <a:rPr lang="en-US" dirty="0"/>
              <a:t> </a:t>
            </a:r>
            <a:r>
              <a:rPr lang="en-US" dirty="0" err="1"/>
              <a:t>trên</a:t>
            </a:r>
            <a:r>
              <a:rPr lang="en-US" dirty="0"/>
              <a:t> </a:t>
            </a:r>
            <a:r>
              <a:rPr lang="en-US" dirty="0" err="1"/>
              <a:t>cùng</a:t>
            </a:r>
            <a:r>
              <a:rPr lang="en-US" dirty="0"/>
              <a:t> (</a:t>
            </a:r>
            <a:r>
              <a:rPr lang="en-US" dirty="0" err="1"/>
              <a:t>câu</a:t>
            </a:r>
            <a:r>
              <a:rPr lang="en-US" dirty="0"/>
              <a:t> </a:t>
            </a:r>
            <a:r>
              <a:rPr lang="en-US" dirty="0" err="1"/>
              <a:t>hỏi</a:t>
            </a:r>
            <a:r>
              <a:rPr lang="en-US" dirty="0"/>
              <a:t> </a:t>
            </a:r>
            <a:r>
              <a:rPr lang="en-US" dirty="0" err="1"/>
              <a:t>đầu</a:t>
            </a:r>
            <a:r>
              <a:rPr lang="en-US" dirty="0"/>
              <a:t> </a:t>
            </a:r>
            <a:r>
              <a:rPr lang="en-US" dirty="0" err="1"/>
              <a:t>tiên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a:t>node </a:t>
            </a:r>
            <a:r>
              <a:rPr lang="en-US" i="1" dirty="0" err="1"/>
              <a:t>gốc</a:t>
            </a:r>
            <a:r>
              <a:rPr lang="en-US" dirty="0"/>
              <a:t> (</a:t>
            </a:r>
            <a:r>
              <a:rPr lang="en-US" i="1" dirty="0"/>
              <a:t>root node</a:t>
            </a:r>
            <a:r>
              <a:rPr lang="en-US" dirty="0"/>
              <a:t>). </a:t>
            </a:r>
            <a:endParaRPr lang="en-US" dirty="0" smtClean="0"/>
          </a:p>
          <a:p>
            <a:r>
              <a:rPr lang="en-US" dirty="0" err="1" smtClean="0"/>
              <a:t>Các</a:t>
            </a:r>
            <a:r>
              <a:rPr lang="en-US" dirty="0"/>
              <a:t> </a:t>
            </a:r>
            <a:r>
              <a:rPr lang="en-US" i="1" dirty="0"/>
              <a:t>non-leaf node</a:t>
            </a:r>
            <a:r>
              <a:rPr lang="en-US" dirty="0"/>
              <a:t> </a:t>
            </a:r>
            <a:r>
              <a:rPr lang="en-US" dirty="0" err="1"/>
              <a:t>thường</a:t>
            </a:r>
            <a:r>
              <a:rPr lang="en-US" dirty="0"/>
              <a:t> </a:t>
            </a:r>
            <a:r>
              <a:rPr lang="en-US" dirty="0" err="1"/>
              <a:t>có</a:t>
            </a:r>
            <a:r>
              <a:rPr lang="en-US" dirty="0"/>
              <a:t> </a:t>
            </a:r>
            <a:r>
              <a:rPr lang="en-US" dirty="0" err="1"/>
              <a:t>hai</a:t>
            </a:r>
            <a:r>
              <a:rPr lang="en-US" dirty="0"/>
              <a:t> </a:t>
            </a:r>
            <a:r>
              <a:rPr lang="en-US" dirty="0" err="1"/>
              <a:t>hoặc</a:t>
            </a:r>
            <a:r>
              <a:rPr lang="en-US" dirty="0"/>
              <a:t> </a:t>
            </a:r>
            <a:r>
              <a:rPr lang="en-US" dirty="0" err="1"/>
              <a:t>nhiều</a:t>
            </a:r>
            <a:r>
              <a:rPr lang="en-US" dirty="0"/>
              <a:t> </a:t>
            </a:r>
            <a:r>
              <a:rPr lang="en-US" i="1" dirty="0"/>
              <a:t>node con</a:t>
            </a:r>
            <a:r>
              <a:rPr lang="en-US" dirty="0"/>
              <a:t> (</a:t>
            </a:r>
            <a:r>
              <a:rPr lang="en-US" i="1" dirty="0"/>
              <a:t>child node</a:t>
            </a:r>
            <a:r>
              <a:rPr lang="en-US" dirty="0"/>
              <a:t>). </a:t>
            </a:r>
            <a:r>
              <a:rPr lang="en-US" dirty="0" err="1"/>
              <a:t>Các</a:t>
            </a:r>
            <a:r>
              <a:rPr lang="en-US" dirty="0"/>
              <a:t> </a:t>
            </a:r>
            <a:r>
              <a:rPr lang="en-US" i="1" dirty="0"/>
              <a:t>child node</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i="1" dirty="0"/>
              <a:t>leaf node</a:t>
            </a:r>
            <a:r>
              <a:rPr lang="en-US" dirty="0"/>
              <a:t> </a:t>
            </a:r>
            <a:r>
              <a:rPr lang="en-US" dirty="0" err="1"/>
              <a:t>hoặc</a:t>
            </a:r>
            <a:r>
              <a:rPr lang="en-US" dirty="0"/>
              <a:t> </a:t>
            </a:r>
            <a:r>
              <a:rPr lang="en-US" dirty="0" err="1"/>
              <a:t>một</a:t>
            </a:r>
            <a:r>
              <a:rPr lang="en-US" dirty="0"/>
              <a:t> </a:t>
            </a:r>
            <a:r>
              <a:rPr lang="en-US" i="1" dirty="0"/>
              <a:t>non-leaf node</a:t>
            </a:r>
            <a:r>
              <a:rPr lang="en-US" dirty="0"/>
              <a:t> </a:t>
            </a:r>
            <a:r>
              <a:rPr lang="en-US" dirty="0" err="1"/>
              <a:t>khác</a:t>
            </a:r>
            <a:r>
              <a:rPr lang="en-US" dirty="0"/>
              <a:t>. </a:t>
            </a:r>
            <a:endParaRPr lang="en-US" dirty="0" smtClean="0"/>
          </a:p>
          <a:p>
            <a:r>
              <a:rPr lang="en-US" dirty="0" err="1" smtClean="0"/>
              <a:t>Các</a:t>
            </a:r>
            <a:r>
              <a:rPr lang="en-US" dirty="0"/>
              <a:t> </a:t>
            </a:r>
            <a:r>
              <a:rPr lang="en-US" i="1" dirty="0"/>
              <a:t>child node</a:t>
            </a:r>
            <a:r>
              <a:rPr lang="en-US" dirty="0"/>
              <a:t> </a:t>
            </a:r>
            <a:r>
              <a:rPr lang="en-US" dirty="0" err="1"/>
              <a:t>có</a:t>
            </a:r>
            <a:r>
              <a:rPr lang="en-US" dirty="0"/>
              <a:t> </a:t>
            </a:r>
            <a:r>
              <a:rPr lang="en-US" dirty="0" err="1"/>
              <a:t>cùng</a:t>
            </a:r>
            <a:r>
              <a:rPr lang="en-US" dirty="0"/>
              <a:t> </a:t>
            </a:r>
            <a:r>
              <a:rPr lang="en-US" i="1" dirty="0" err="1"/>
              <a:t>bố</a:t>
            </a:r>
            <a:r>
              <a:rPr lang="en-US" i="1" dirty="0"/>
              <a:t> </a:t>
            </a:r>
            <a:r>
              <a:rPr lang="en-US" i="1" dirty="0" err="1"/>
              <a:t>mẹ</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a:t>sibling node</a:t>
            </a:r>
            <a:r>
              <a:rPr lang="en-US" dirty="0"/>
              <a:t>. </a:t>
            </a:r>
          </a:p>
        </p:txBody>
      </p:sp>
    </p:spTree>
    <p:extLst>
      <p:ext uri="{BB962C8B-B14F-4D97-AF65-F5344CB8AC3E}">
        <p14:creationId xmlns:p14="http://schemas.microsoft.com/office/powerpoint/2010/main" val="255188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Trong</a:t>
            </a:r>
            <a:r>
              <a:rPr lang="en-US" b="1" dirty="0"/>
              <a:t> </a:t>
            </a:r>
            <a:r>
              <a:rPr lang="en-US" b="1" dirty="0" err="1"/>
              <a:t>cây</a:t>
            </a:r>
            <a:r>
              <a:rPr lang="en-US" b="1" dirty="0"/>
              <a:t> </a:t>
            </a:r>
            <a:r>
              <a:rPr lang="en-US" b="1" dirty="0" err="1"/>
              <a:t>quyết</a:t>
            </a:r>
            <a:r>
              <a:rPr lang="en-US" b="1" dirty="0"/>
              <a:t> </a:t>
            </a:r>
            <a:r>
              <a:rPr lang="en-US" b="1" dirty="0" err="1"/>
              <a:t>định</a:t>
            </a:r>
            <a:r>
              <a:rPr lang="en-US" b="1" dirty="0"/>
              <a:t>:</a:t>
            </a:r>
          </a:p>
        </p:txBody>
      </p:sp>
      <p:sp>
        <p:nvSpPr>
          <p:cNvPr id="3" name="Content Placeholder 2"/>
          <p:cNvSpPr>
            <a:spLocks noGrp="1"/>
          </p:cNvSpPr>
          <p:nvPr>
            <p:ph idx="1"/>
          </p:nvPr>
        </p:nvSpPr>
        <p:spPr/>
        <p:txBody>
          <a:bodyPr/>
          <a:lstStyle/>
          <a:p>
            <a:r>
              <a:rPr lang="en-US" dirty="0" err="1"/>
              <a:t>Nếu</a:t>
            </a:r>
            <a:r>
              <a:rPr lang="en-US" dirty="0"/>
              <a:t> </a:t>
            </a:r>
            <a:r>
              <a:rPr lang="en-US" dirty="0" err="1"/>
              <a:t>tất</a:t>
            </a:r>
            <a:r>
              <a:rPr lang="en-US" dirty="0"/>
              <a:t> </a:t>
            </a:r>
            <a:r>
              <a:rPr lang="en-US" dirty="0" err="1"/>
              <a:t>cả</a:t>
            </a:r>
            <a:r>
              <a:rPr lang="en-US" dirty="0"/>
              <a:t> </a:t>
            </a:r>
            <a:r>
              <a:rPr lang="en-US" dirty="0" err="1"/>
              <a:t>các</a:t>
            </a:r>
            <a:r>
              <a:rPr lang="en-US" dirty="0"/>
              <a:t> </a:t>
            </a:r>
            <a:r>
              <a:rPr lang="en-US" i="1" dirty="0"/>
              <a:t>non-leaf node</a:t>
            </a:r>
            <a:r>
              <a:rPr lang="en-US" dirty="0"/>
              <a:t> </a:t>
            </a:r>
            <a:r>
              <a:rPr lang="en-US" dirty="0" err="1"/>
              <a:t>chỉ</a:t>
            </a:r>
            <a:r>
              <a:rPr lang="en-US" dirty="0"/>
              <a:t> </a:t>
            </a:r>
            <a:r>
              <a:rPr lang="en-US" dirty="0" err="1"/>
              <a:t>có</a:t>
            </a:r>
            <a:r>
              <a:rPr lang="en-US" dirty="0"/>
              <a:t> </a:t>
            </a:r>
            <a:r>
              <a:rPr lang="en-US" dirty="0" err="1"/>
              <a:t>hai</a:t>
            </a:r>
            <a:r>
              <a:rPr lang="en-US" dirty="0"/>
              <a:t> </a:t>
            </a:r>
            <a:r>
              <a:rPr lang="en-US" i="1" dirty="0"/>
              <a:t>child node</a:t>
            </a:r>
            <a:r>
              <a:rPr lang="en-US" dirty="0"/>
              <a:t>, ta </a:t>
            </a:r>
            <a:r>
              <a:rPr lang="en-US" dirty="0" err="1"/>
              <a:t>nói</a:t>
            </a:r>
            <a:r>
              <a:rPr lang="en-US" dirty="0"/>
              <a:t> </a:t>
            </a:r>
            <a:r>
              <a:rPr lang="en-US" dirty="0" err="1"/>
              <a:t>rằng</a:t>
            </a:r>
            <a:r>
              <a:rPr lang="en-US" dirty="0"/>
              <a:t> </a:t>
            </a:r>
            <a:r>
              <a:rPr lang="en-US" dirty="0" err="1"/>
              <a:t>đó</a:t>
            </a:r>
            <a:r>
              <a:rPr lang="en-US" dirty="0"/>
              <a:t> </a:t>
            </a:r>
            <a:r>
              <a:rPr lang="en-US" dirty="0" err="1"/>
              <a:t>là</a:t>
            </a:r>
            <a:r>
              <a:rPr lang="en-US" dirty="0"/>
              <a:t> </a:t>
            </a:r>
            <a:r>
              <a:rPr lang="en-US" dirty="0" err="1"/>
              <a:t>một</a:t>
            </a:r>
            <a:r>
              <a:rPr lang="en-US" dirty="0"/>
              <a:t> </a:t>
            </a:r>
            <a:r>
              <a:rPr lang="en-US" i="1" dirty="0"/>
              <a:t>binary decision tree</a:t>
            </a:r>
            <a:r>
              <a:rPr lang="en-US" dirty="0"/>
              <a:t> (</a:t>
            </a:r>
            <a:r>
              <a:rPr lang="en-US" i="1" dirty="0" err="1"/>
              <a:t>cây</a:t>
            </a:r>
            <a:r>
              <a:rPr lang="en-US" i="1" dirty="0"/>
              <a:t> </a:t>
            </a:r>
            <a:r>
              <a:rPr lang="en-US" i="1" dirty="0" err="1"/>
              <a:t>quyết</a:t>
            </a:r>
            <a:r>
              <a:rPr lang="en-US" i="1" dirty="0"/>
              <a:t> </a:t>
            </a:r>
            <a:r>
              <a:rPr lang="en-US" i="1" dirty="0" err="1"/>
              <a:t>định</a:t>
            </a:r>
            <a:r>
              <a:rPr lang="en-US" i="1" dirty="0"/>
              <a:t> </a:t>
            </a:r>
            <a:r>
              <a:rPr lang="en-US" i="1" dirty="0" err="1"/>
              <a:t>nhị</a:t>
            </a:r>
            <a:r>
              <a:rPr lang="en-US" i="1" dirty="0"/>
              <a:t> </a:t>
            </a:r>
            <a:r>
              <a:rPr lang="en-US" i="1" dirty="0" err="1"/>
              <a:t>phân</a:t>
            </a:r>
            <a:r>
              <a:rPr lang="en-US" dirty="0"/>
              <a:t>). </a:t>
            </a:r>
            <a:endParaRPr lang="en-US" dirty="0" smtClean="0"/>
          </a:p>
          <a:p>
            <a:r>
              <a:rPr lang="en-US" dirty="0" err="1" smtClean="0"/>
              <a:t>Các</a:t>
            </a:r>
            <a:r>
              <a:rPr lang="en-US" dirty="0" smtClean="0"/>
              <a:t> </a:t>
            </a:r>
            <a:r>
              <a:rPr lang="en-US" dirty="0" err="1"/>
              <a:t>câu</a:t>
            </a:r>
            <a:r>
              <a:rPr lang="en-US" dirty="0"/>
              <a:t> </a:t>
            </a:r>
            <a:r>
              <a:rPr lang="en-US" dirty="0" err="1"/>
              <a:t>hỏi</a:t>
            </a:r>
            <a:r>
              <a:rPr lang="en-US" dirty="0"/>
              <a:t> </a:t>
            </a:r>
            <a:r>
              <a:rPr lang="en-US" dirty="0" err="1"/>
              <a:t>trong</a:t>
            </a:r>
            <a:r>
              <a:rPr lang="en-US" dirty="0"/>
              <a:t> binary decision tree </a:t>
            </a:r>
            <a:r>
              <a:rPr lang="en-US" dirty="0" err="1"/>
              <a:t>đều</a:t>
            </a:r>
            <a:r>
              <a:rPr lang="en-US" dirty="0"/>
              <a:t> </a:t>
            </a:r>
            <a:r>
              <a:rPr lang="en-US" dirty="0" err="1"/>
              <a:t>có</a:t>
            </a:r>
            <a:r>
              <a:rPr lang="en-US" dirty="0"/>
              <a:t> </a:t>
            </a:r>
            <a:r>
              <a:rPr lang="en-US" dirty="0" err="1"/>
              <a:t>thể</a:t>
            </a:r>
            <a:r>
              <a:rPr lang="en-US" dirty="0"/>
              <a:t> </a:t>
            </a:r>
            <a:r>
              <a:rPr lang="en-US" dirty="0" err="1"/>
              <a:t>đưa</a:t>
            </a:r>
            <a:r>
              <a:rPr lang="en-US" dirty="0"/>
              <a:t> </a:t>
            </a:r>
            <a:r>
              <a:rPr lang="en-US" dirty="0" err="1"/>
              <a:t>được</a:t>
            </a:r>
            <a:r>
              <a:rPr lang="en-US" dirty="0"/>
              <a:t> </a:t>
            </a:r>
            <a:r>
              <a:rPr lang="en-US" dirty="0" err="1"/>
              <a:t>về</a:t>
            </a:r>
            <a:r>
              <a:rPr lang="en-US" dirty="0"/>
              <a:t> </a:t>
            </a:r>
            <a:r>
              <a:rPr lang="en-US" dirty="0" err="1"/>
              <a:t>dạng</a:t>
            </a:r>
            <a:r>
              <a:rPr lang="en-US" dirty="0"/>
              <a:t> </a:t>
            </a:r>
            <a:r>
              <a:rPr lang="en-US" dirty="0" err="1"/>
              <a:t>câu</a:t>
            </a:r>
            <a:r>
              <a:rPr lang="en-US" dirty="0"/>
              <a:t> </a:t>
            </a:r>
            <a:r>
              <a:rPr lang="en-US" dirty="0" err="1"/>
              <a:t>hỏi</a:t>
            </a:r>
            <a:r>
              <a:rPr lang="en-US" dirty="0"/>
              <a:t> </a:t>
            </a:r>
            <a:r>
              <a:rPr lang="en-US" dirty="0" err="1"/>
              <a:t>đúng</a:t>
            </a:r>
            <a:r>
              <a:rPr lang="en-US" dirty="0"/>
              <a:t> hay </a:t>
            </a:r>
            <a:r>
              <a:rPr lang="en-US" dirty="0" err="1"/>
              <a:t>sai</a:t>
            </a:r>
            <a:r>
              <a:rPr lang="en-US" dirty="0"/>
              <a:t>. </a:t>
            </a:r>
          </a:p>
          <a:p>
            <a:endParaRPr lang="en-US" dirty="0"/>
          </a:p>
        </p:txBody>
      </p:sp>
    </p:spTree>
    <p:extLst>
      <p:ext uri="{BB962C8B-B14F-4D97-AF65-F5344CB8AC3E}">
        <p14:creationId xmlns:p14="http://schemas.microsoft.com/office/powerpoint/2010/main" val="142194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VD </a:t>
            </a:r>
            <a:r>
              <a:rPr lang="en-US" b="1" dirty="0" err="1" smtClean="0"/>
              <a:t>bài</a:t>
            </a:r>
            <a:r>
              <a:rPr lang="en-US" b="1" dirty="0" smtClean="0"/>
              <a:t> </a:t>
            </a:r>
            <a:r>
              <a:rPr lang="en-US" b="1" dirty="0" err="1" smtClean="0"/>
              <a:t>toán</a:t>
            </a:r>
            <a:r>
              <a:rPr lang="en-US" b="1" dirty="0" smtClean="0"/>
              <a:t> </a:t>
            </a:r>
            <a:r>
              <a:rPr lang="en-US" b="1" dirty="0" err="1" smtClean="0"/>
              <a:t>phân</a:t>
            </a:r>
            <a:r>
              <a:rPr lang="en-US" b="1" dirty="0" smtClean="0"/>
              <a:t> </a:t>
            </a:r>
            <a:r>
              <a:rPr lang="en-US" b="1" dirty="0" err="1" smtClean="0"/>
              <a:t>lớp</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cây</a:t>
            </a:r>
            <a:r>
              <a:rPr lang="en-US" b="1" dirty="0" smtClean="0"/>
              <a:t> </a:t>
            </a:r>
            <a:r>
              <a:rPr lang="en-US" b="1" dirty="0" err="1" smtClean="0"/>
              <a:t>quyết</a:t>
            </a:r>
            <a:r>
              <a:rPr lang="en-US" b="1" dirty="0" smtClean="0"/>
              <a:t> </a:t>
            </a:r>
            <a:r>
              <a:rPr lang="en-US" b="1" dirty="0" err="1" smtClean="0"/>
              <a:t>định</a:t>
            </a:r>
            <a:endParaRPr lang="en-US" b="1" dirty="0"/>
          </a:p>
        </p:txBody>
      </p:sp>
      <p:pic>
        <p:nvPicPr>
          <p:cNvPr id="4" name="Content Placeholder 3"/>
          <p:cNvPicPr>
            <a:picLocks noGrp="1" noChangeAspect="1"/>
          </p:cNvPicPr>
          <p:nvPr>
            <p:ph idx="1"/>
          </p:nvPr>
        </p:nvPicPr>
        <p:blipFill>
          <a:blip r:embed="rId2"/>
          <a:stretch>
            <a:fillRect/>
          </a:stretch>
        </p:blipFill>
        <p:spPr>
          <a:xfrm>
            <a:off x="838200" y="1828710"/>
            <a:ext cx="7894129" cy="4351338"/>
          </a:xfrm>
          <a:prstGeom prst="rect">
            <a:avLst/>
          </a:prstGeom>
        </p:spPr>
      </p:pic>
    </p:spTree>
    <p:extLst>
      <p:ext uri="{BB962C8B-B14F-4D97-AF65-F5344CB8AC3E}">
        <p14:creationId xmlns:p14="http://schemas.microsoft.com/office/powerpoint/2010/main" val="285230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Các</a:t>
            </a:r>
            <a:r>
              <a:rPr lang="en-US" b="1" dirty="0"/>
              <a:t> </a:t>
            </a:r>
            <a:r>
              <a:rPr lang="en-US" b="1" dirty="0" err="1"/>
              <a:t>thuật</a:t>
            </a:r>
            <a:r>
              <a:rPr lang="en-US" b="1" dirty="0"/>
              <a:t> </a:t>
            </a:r>
            <a:r>
              <a:rPr lang="en-US" b="1" dirty="0" err="1"/>
              <a:t>toán</a:t>
            </a:r>
            <a:r>
              <a:rPr lang="en-US" b="1" dirty="0"/>
              <a:t> </a:t>
            </a:r>
            <a:r>
              <a:rPr lang="en-US" b="1" dirty="0" err="1"/>
              <a:t>cây</a:t>
            </a:r>
            <a:r>
              <a:rPr lang="en-US" b="1" dirty="0"/>
              <a:t> </a:t>
            </a:r>
            <a:r>
              <a:rPr lang="en-US" b="1" dirty="0" err="1"/>
              <a:t>quyết</a:t>
            </a:r>
            <a:r>
              <a:rPr lang="en-US" b="1" dirty="0"/>
              <a:t> </a:t>
            </a:r>
            <a:r>
              <a:rPr lang="en-US" b="1" dirty="0" err="1"/>
              <a:t>định</a:t>
            </a:r>
            <a:r>
              <a:rPr lang="en-US" b="1" dirty="0"/>
              <a:t> </a:t>
            </a:r>
            <a:r>
              <a:rPr lang="en-US" b="1" dirty="0" err="1"/>
              <a:t>đáng</a:t>
            </a:r>
            <a:r>
              <a:rPr lang="en-US" b="1" dirty="0"/>
              <a:t> </a:t>
            </a:r>
            <a:r>
              <a:rPr lang="en-US" b="1" dirty="0" err="1"/>
              <a:t>chú</a:t>
            </a:r>
            <a:r>
              <a:rPr lang="en-US" b="1" dirty="0"/>
              <a:t> </a:t>
            </a:r>
            <a:r>
              <a:rPr lang="en-US" b="1" dirty="0" smtClean="0"/>
              <a:t>ý</a:t>
            </a:r>
            <a:endParaRPr lang="en-US" b="1" dirty="0"/>
          </a:p>
        </p:txBody>
      </p:sp>
      <p:sp>
        <p:nvSpPr>
          <p:cNvPr id="3" name="Content Placeholder 2"/>
          <p:cNvSpPr>
            <a:spLocks noGrp="1"/>
          </p:cNvSpPr>
          <p:nvPr>
            <p:ph idx="1"/>
          </p:nvPr>
        </p:nvSpPr>
        <p:spPr/>
        <p:txBody>
          <a:bodyPr/>
          <a:lstStyle/>
          <a:p>
            <a:r>
              <a:rPr lang="en-US" dirty="0"/>
              <a:t>ID3 (Iterative </a:t>
            </a:r>
            <a:r>
              <a:rPr lang="en-US" dirty="0" err="1"/>
              <a:t>Dichotomiser</a:t>
            </a:r>
            <a:r>
              <a:rPr lang="en-US" dirty="0"/>
              <a:t> 3)</a:t>
            </a:r>
          </a:p>
          <a:p>
            <a:r>
              <a:rPr lang="en-US" dirty="0"/>
              <a:t>C4.5 (successor of ID3)</a:t>
            </a:r>
          </a:p>
          <a:p>
            <a:r>
              <a:rPr lang="en-US" dirty="0"/>
              <a:t>CART (Classification And Regression Tree) </a:t>
            </a:r>
          </a:p>
          <a:p>
            <a:r>
              <a:rPr lang="en-US" dirty="0"/>
              <a:t>MARS: </a:t>
            </a:r>
            <a:r>
              <a:rPr lang="en-US" dirty="0" err="1"/>
              <a:t>mở</a:t>
            </a:r>
            <a:r>
              <a:rPr lang="en-US" dirty="0"/>
              <a:t> </a:t>
            </a:r>
            <a:r>
              <a:rPr lang="en-US" dirty="0" err="1"/>
              <a:t>rộng</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số</a:t>
            </a:r>
            <a:r>
              <a:rPr lang="en-US" dirty="0"/>
              <a:t> </a:t>
            </a:r>
            <a:r>
              <a:rPr lang="en-US" dirty="0" err="1"/>
              <a:t>tốt</a:t>
            </a:r>
            <a:r>
              <a:rPr lang="en-US" dirty="0"/>
              <a:t> </a:t>
            </a:r>
            <a:r>
              <a:rPr lang="en-US" dirty="0" err="1"/>
              <a:t>hơn</a:t>
            </a:r>
            <a:r>
              <a:rPr lang="en-US" dirty="0"/>
              <a:t>.</a:t>
            </a:r>
          </a:p>
        </p:txBody>
      </p:sp>
    </p:spTree>
    <p:extLst>
      <p:ext uri="{BB962C8B-B14F-4D97-AF65-F5344CB8AC3E}">
        <p14:creationId xmlns:p14="http://schemas.microsoft.com/office/powerpoint/2010/main" val="226964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ID3</a:t>
            </a:r>
            <a:endParaRPr lang="en-US" dirty="0"/>
          </a:p>
        </p:txBody>
      </p:sp>
      <p:sp>
        <p:nvSpPr>
          <p:cNvPr id="3" name="Content Placeholder 2"/>
          <p:cNvSpPr>
            <a:spLocks noGrp="1"/>
          </p:cNvSpPr>
          <p:nvPr>
            <p:ph idx="1"/>
          </p:nvPr>
        </p:nvSpPr>
        <p:spPr/>
        <p:txBody>
          <a:bodyPr/>
          <a:lstStyle/>
          <a:p>
            <a:r>
              <a:rPr lang="en-US" dirty="0"/>
              <a:t>ID3 </a:t>
            </a:r>
            <a:r>
              <a:rPr lang="en-US" dirty="0" err="1"/>
              <a:t>cho</a:t>
            </a:r>
            <a:r>
              <a:rPr lang="en-US" dirty="0"/>
              <a:t> </a:t>
            </a:r>
            <a:r>
              <a:rPr lang="en-US" dirty="0" err="1"/>
              <a:t>phép</a:t>
            </a:r>
            <a:r>
              <a:rPr lang="en-US" dirty="0"/>
              <a:t> </a:t>
            </a:r>
            <a:r>
              <a:rPr lang="en-US" dirty="0" err="1"/>
              <a:t>chúng</a:t>
            </a:r>
            <a:r>
              <a:rPr lang="en-US" dirty="0"/>
              <a:t> ta </a:t>
            </a:r>
            <a:r>
              <a:rPr lang="en-US" dirty="0" err="1"/>
              <a:t>xác</a:t>
            </a:r>
            <a:r>
              <a:rPr lang="en-US" dirty="0"/>
              <a:t> </a:t>
            </a:r>
            <a:r>
              <a:rPr lang="en-US" dirty="0" err="1"/>
              <a:t>định</a:t>
            </a:r>
            <a:r>
              <a:rPr lang="en-US" dirty="0"/>
              <a:t> </a:t>
            </a:r>
            <a:r>
              <a:rPr lang="en-US" dirty="0" err="1"/>
              <a:t>phân</a:t>
            </a:r>
            <a:r>
              <a:rPr lang="en-US" dirty="0"/>
              <a:t> </a:t>
            </a:r>
            <a:r>
              <a:rPr lang="en-US" dirty="0" err="1"/>
              <a:t>loại</a:t>
            </a:r>
            <a:r>
              <a:rPr lang="en-US" dirty="0"/>
              <a:t> </a:t>
            </a:r>
            <a:r>
              <a:rPr lang="en-US" dirty="0" err="1"/>
              <a:t>của</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bằng</a:t>
            </a:r>
            <a:r>
              <a:rPr lang="en-US" dirty="0"/>
              <a:t> </a:t>
            </a:r>
            <a:r>
              <a:rPr lang="en-US" dirty="0" err="1"/>
              <a:t>cách</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nó</a:t>
            </a:r>
            <a:r>
              <a:rPr lang="en-US" dirty="0"/>
              <a:t> </a:t>
            </a:r>
            <a:r>
              <a:rPr lang="en-US" dirty="0" err="1"/>
              <a:t>trên</a:t>
            </a:r>
            <a:r>
              <a:rPr lang="en-US" dirty="0"/>
              <a:t> </a:t>
            </a:r>
            <a:r>
              <a:rPr lang="en-US" dirty="0" err="1"/>
              <a:t>một</a:t>
            </a:r>
            <a:r>
              <a:rPr lang="en-US" dirty="0"/>
              <a:t> </a:t>
            </a:r>
            <a:r>
              <a:rPr lang="en-US" dirty="0" err="1"/>
              <a:t>số</a:t>
            </a:r>
            <a:r>
              <a:rPr lang="en-US" dirty="0"/>
              <a:t> </a:t>
            </a:r>
            <a:r>
              <a:rPr lang="en-US" dirty="0" err="1"/>
              <a:t>thuộc</a:t>
            </a:r>
            <a:r>
              <a:rPr lang="en-US" dirty="0"/>
              <a:t> </a:t>
            </a:r>
            <a:r>
              <a:rPr lang="en-US" dirty="0" err="1"/>
              <a:t>tính</a:t>
            </a:r>
            <a:r>
              <a:rPr lang="en-US" dirty="0"/>
              <a:t> </a:t>
            </a:r>
            <a:r>
              <a:rPr lang="en-US" dirty="0" err="1"/>
              <a:t>nào</a:t>
            </a:r>
            <a:r>
              <a:rPr lang="en-US" dirty="0"/>
              <a:t> </a:t>
            </a:r>
            <a:r>
              <a:rPr lang="en-US" dirty="0" err="1"/>
              <a:t>đó</a:t>
            </a:r>
            <a:r>
              <a:rPr lang="en-US" dirty="0"/>
              <a:t>. </a:t>
            </a:r>
            <a:endParaRPr lang="en-US" dirty="0" smtClean="0"/>
          </a:p>
          <a:p>
            <a:r>
              <a:rPr lang="en-US" dirty="0" err="1" smtClean="0"/>
              <a:t>Nhiệm</a:t>
            </a:r>
            <a:r>
              <a:rPr lang="en-US" dirty="0" smtClean="0"/>
              <a:t> </a:t>
            </a:r>
            <a:r>
              <a:rPr lang="en-US" dirty="0" err="1"/>
              <a:t>vụ</a:t>
            </a:r>
            <a:r>
              <a:rPr lang="en-US" dirty="0"/>
              <a:t> </a:t>
            </a:r>
            <a:r>
              <a:rPr lang="en-US" dirty="0" err="1"/>
              <a:t>của</a:t>
            </a:r>
            <a:r>
              <a:rPr lang="en-US" dirty="0"/>
              <a:t> </a:t>
            </a:r>
            <a:r>
              <a:rPr lang="en-US" dirty="0" err="1"/>
              <a:t>giải</a:t>
            </a:r>
            <a:r>
              <a:rPr lang="en-US" dirty="0"/>
              <a:t> </a:t>
            </a:r>
            <a:r>
              <a:rPr lang="en-US" dirty="0" err="1"/>
              <a:t>thuật</a:t>
            </a:r>
            <a:r>
              <a:rPr lang="en-US" dirty="0"/>
              <a:t> ID3 </a:t>
            </a:r>
            <a:r>
              <a:rPr lang="en-US" dirty="0" err="1"/>
              <a:t>là</a:t>
            </a:r>
            <a:r>
              <a:rPr lang="en-US" dirty="0"/>
              <a:t> </a:t>
            </a:r>
            <a:r>
              <a:rPr lang="en-US" dirty="0" err="1"/>
              <a:t>học</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từ</a:t>
            </a:r>
            <a:r>
              <a:rPr lang="en-US" dirty="0"/>
              <a:t> </a:t>
            </a:r>
            <a:r>
              <a:rPr lang="en-US" dirty="0" err="1"/>
              <a:t>một</a:t>
            </a:r>
            <a:r>
              <a:rPr lang="en-US" dirty="0"/>
              <a:t> </a:t>
            </a:r>
            <a:r>
              <a:rPr lang="en-US" dirty="0" err="1"/>
              <a:t>tập</a:t>
            </a:r>
            <a:r>
              <a:rPr lang="en-US" dirty="0"/>
              <a:t> training </a:t>
            </a:r>
            <a:r>
              <a:rPr lang="en-US" dirty="0" smtClean="0"/>
              <a:t>set</a:t>
            </a:r>
          </a:p>
          <a:p>
            <a:pPr marL="0" indent="0">
              <a:buNone/>
            </a:pPr>
            <a:endParaRPr lang="en-US" dirty="0"/>
          </a:p>
        </p:txBody>
      </p:sp>
    </p:spTree>
    <p:extLst>
      <p:ext uri="{BB962C8B-B14F-4D97-AF65-F5344CB8AC3E}">
        <p14:creationId xmlns:p14="http://schemas.microsoft.com/office/powerpoint/2010/main" val="338793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Thuật</a:t>
            </a:r>
            <a:r>
              <a:rPr lang="en-US" b="1" dirty="0"/>
              <a:t> </a:t>
            </a:r>
            <a:r>
              <a:rPr lang="en-US" b="1" dirty="0" err="1"/>
              <a:t>toán</a:t>
            </a:r>
            <a:r>
              <a:rPr lang="en-US" b="1" dirty="0"/>
              <a:t> ID3</a:t>
            </a:r>
            <a:endParaRPr lang="en-US" dirty="0"/>
          </a:p>
        </p:txBody>
      </p:sp>
      <p:sp>
        <p:nvSpPr>
          <p:cNvPr id="3" name="Content Placeholder 2"/>
          <p:cNvSpPr>
            <a:spLocks noGrp="1"/>
          </p:cNvSpPr>
          <p:nvPr>
            <p:ph idx="1"/>
          </p:nvPr>
        </p:nvSpPr>
        <p:spPr/>
        <p:txBody>
          <a:bodyPr/>
          <a:lstStyle/>
          <a:p>
            <a:r>
              <a:rPr lang="en-US" dirty="0"/>
              <a:t>Input: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mẫu</a:t>
            </a:r>
            <a:r>
              <a:rPr lang="en-US" dirty="0"/>
              <a:t>. </a:t>
            </a:r>
            <a:r>
              <a:rPr lang="en-US" dirty="0" err="1"/>
              <a:t>Mỗi</a:t>
            </a:r>
            <a:r>
              <a:rPr lang="en-US" dirty="0"/>
              <a:t> </a:t>
            </a:r>
            <a:r>
              <a:rPr lang="en-US" dirty="0" err="1"/>
              <a:t>mẫu</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mô</a:t>
            </a:r>
            <a:r>
              <a:rPr lang="en-US" dirty="0"/>
              <a:t> </a:t>
            </a:r>
            <a:r>
              <a:rPr lang="en-US" dirty="0" err="1"/>
              <a:t>tả</a:t>
            </a:r>
            <a:r>
              <a:rPr lang="en-US" dirty="0"/>
              <a:t> </a:t>
            </a:r>
            <a:r>
              <a:rPr lang="en-US" dirty="0" err="1"/>
              <a:t>một</a:t>
            </a:r>
            <a:r>
              <a:rPr lang="en-US" dirty="0"/>
              <a:t> </a:t>
            </a:r>
            <a:r>
              <a:rPr lang="en-US" dirty="0" err="1"/>
              <a:t>tình</a:t>
            </a:r>
            <a:r>
              <a:rPr lang="en-US" dirty="0"/>
              <a:t> </a:t>
            </a:r>
            <a:r>
              <a:rPr lang="en-US" dirty="0" err="1"/>
              <a:t>huống</a:t>
            </a:r>
            <a:r>
              <a:rPr lang="en-US" dirty="0"/>
              <a:t>, hay </a:t>
            </a:r>
            <a:r>
              <a:rPr lang="en-US" dirty="0" err="1"/>
              <a:t>một</a:t>
            </a:r>
            <a:r>
              <a:rPr lang="en-US" dirty="0"/>
              <a:t> </a:t>
            </a:r>
            <a:r>
              <a:rPr lang="en-US" dirty="0" err="1"/>
              <a:t>đối</a:t>
            </a:r>
            <a:r>
              <a:rPr lang="en-US" dirty="0"/>
              <a:t> </a:t>
            </a:r>
            <a:r>
              <a:rPr lang="en-US" dirty="0" err="1"/>
              <a:t>tượng</a:t>
            </a:r>
            <a:r>
              <a:rPr lang="en-US" dirty="0"/>
              <a:t> </a:t>
            </a:r>
            <a:r>
              <a:rPr lang="en-US" dirty="0" err="1"/>
              <a:t>nào</a:t>
            </a:r>
            <a:r>
              <a:rPr lang="en-US" dirty="0"/>
              <a:t> </a:t>
            </a:r>
            <a:r>
              <a:rPr lang="en-US" dirty="0" err="1"/>
              <a:t>đó</a:t>
            </a:r>
            <a:r>
              <a:rPr lang="en-US" dirty="0"/>
              <a:t>, </a:t>
            </a:r>
            <a:r>
              <a:rPr lang="en-US" dirty="0" err="1"/>
              <a:t>và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phân</a:t>
            </a:r>
            <a:r>
              <a:rPr lang="en-US" dirty="0"/>
              <a:t> </a:t>
            </a:r>
            <a:r>
              <a:rPr lang="en-US" dirty="0" err="1"/>
              <a:t>loại</a:t>
            </a:r>
            <a:r>
              <a:rPr lang="en-US" dirty="0"/>
              <a:t> (</a:t>
            </a:r>
            <a:r>
              <a:rPr lang="en-US" dirty="0" err="1"/>
              <a:t>thẻ</a:t>
            </a:r>
            <a:r>
              <a:rPr lang="en-US" dirty="0"/>
              <a:t>) </a:t>
            </a:r>
            <a:r>
              <a:rPr lang="en-US" dirty="0" err="1"/>
              <a:t>của</a:t>
            </a:r>
            <a:r>
              <a:rPr lang="en-US" dirty="0"/>
              <a:t> </a:t>
            </a:r>
            <a:r>
              <a:rPr lang="en-US" dirty="0" err="1"/>
              <a:t>nó</a:t>
            </a:r>
            <a:r>
              <a:rPr lang="en-US" dirty="0"/>
              <a:t>.</a:t>
            </a:r>
          </a:p>
          <a:p>
            <a:r>
              <a:rPr lang="en-US" dirty="0"/>
              <a:t>Output: </a:t>
            </a:r>
            <a:r>
              <a:rPr lang="en-US" dirty="0" err="1"/>
              <a:t>Cây</a:t>
            </a:r>
            <a:r>
              <a:rPr lang="en-US" dirty="0"/>
              <a:t> </a:t>
            </a:r>
            <a:r>
              <a:rPr lang="en-US" dirty="0" err="1"/>
              <a:t>quyết</a:t>
            </a:r>
            <a:r>
              <a:rPr lang="en-US" dirty="0"/>
              <a:t> </a:t>
            </a:r>
            <a:r>
              <a:rPr lang="en-US" dirty="0" err="1"/>
              <a:t>định</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phân</a:t>
            </a:r>
            <a:r>
              <a:rPr lang="en-US" dirty="0"/>
              <a:t> </a:t>
            </a:r>
            <a:r>
              <a:rPr lang="en-US" dirty="0" err="1"/>
              <a:t>loại</a:t>
            </a:r>
            <a:r>
              <a:rPr lang="en-US" dirty="0"/>
              <a:t> </a:t>
            </a:r>
            <a:r>
              <a:rPr lang="en-US" dirty="0" err="1"/>
              <a:t>đúng</a:t>
            </a:r>
            <a:r>
              <a:rPr lang="en-US" dirty="0"/>
              <a:t> </a:t>
            </a:r>
            <a:r>
              <a:rPr lang="en-US" dirty="0" err="1"/>
              <a:t>đắn</a:t>
            </a:r>
            <a:r>
              <a:rPr lang="en-US" dirty="0"/>
              <a:t> </a:t>
            </a:r>
            <a:r>
              <a:rPr lang="en-US" dirty="0" err="1"/>
              <a:t>các</a:t>
            </a:r>
            <a:r>
              <a:rPr lang="en-US" dirty="0"/>
              <a:t> </a:t>
            </a:r>
            <a:r>
              <a:rPr lang="en-US" dirty="0" err="1"/>
              <a:t>mẫu</a:t>
            </a:r>
            <a:r>
              <a:rPr lang="en-US" dirty="0"/>
              <a:t> </a:t>
            </a:r>
            <a:r>
              <a:rPr lang="en-US" dirty="0" err="1"/>
              <a:t>trong</a:t>
            </a:r>
            <a:r>
              <a:rPr lang="en-US" dirty="0"/>
              <a:t> training set, </a:t>
            </a:r>
            <a:r>
              <a:rPr lang="en-US" dirty="0" err="1"/>
              <a:t>và</a:t>
            </a:r>
            <a:r>
              <a:rPr lang="en-US" dirty="0"/>
              <a:t> </a:t>
            </a:r>
            <a:r>
              <a:rPr lang="en-US" dirty="0" err="1"/>
              <a:t>hy</a:t>
            </a:r>
            <a:r>
              <a:rPr lang="en-US" dirty="0"/>
              <a:t> </a:t>
            </a:r>
            <a:r>
              <a:rPr lang="en-US" dirty="0" err="1"/>
              <a:t>vọng</a:t>
            </a:r>
            <a:r>
              <a:rPr lang="en-US" dirty="0"/>
              <a:t> </a:t>
            </a:r>
            <a:r>
              <a:rPr lang="en-US" dirty="0" err="1"/>
              <a:t>là</a:t>
            </a:r>
            <a:r>
              <a:rPr lang="en-US" dirty="0"/>
              <a:t> </a:t>
            </a:r>
            <a:r>
              <a:rPr lang="en-US" dirty="0" err="1"/>
              <a:t>phân</a:t>
            </a:r>
            <a:r>
              <a:rPr lang="en-US" dirty="0"/>
              <a:t> </a:t>
            </a:r>
            <a:r>
              <a:rPr lang="en-US" dirty="0" err="1"/>
              <a:t>loại</a:t>
            </a:r>
            <a:r>
              <a:rPr lang="en-US" dirty="0"/>
              <a:t> </a:t>
            </a:r>
            <a:r>
              <a:rPr lang="en-US" dirty="0" err="1"/>
              <a:t>đúng</a:t>
            </a:r>
            <a:r>
              <a:rPr lang="en-US" dirty="0"/>
              <a:t> </a:t>
            </a:r>
            <a:r>
              <a:rPr lang="en-US" dirty="0" err="1"/>
              <a:t>cho</a:t>
            </a:r>
            <a:r>
              <a:rPr lang="en-US" dirty="0"/>
              <a:t> </a:t>
            </a:r>
            <a:r>
              <a:rPr lang="en-US" dirty="0" err="1"/>
              <a:t>cả</a:t>
            </a:r>
            <a:r>
              <a:rPr lang="en-US" dirty="0"/>
              <a:t> </a:t>
            </a:r>
            <a:r>
              <a:rPr lang="en-US" dirty="0" err="1"/>
              <a:t>các</a:t>
            </a:r>
            <a:r>
              <a:rPr lang="en-US" dirty="0"/>
              <a:t> </a:t>
            </a:r>
            <a:r>
              <a:rPr lang="en-US" dirty="0" err="1"/>
              <a:t>ví</a:t>
            </a:r>
            <a:r>
              <a:rPr lang="en-US" dirty="0"/>
              <a:t> </a:t>
            </a:r>
            <a:r>
              <a:rPr lang="en-US" dirty="0" err="1"/>
              <a:t>dụ</a:t>
            </a:r>
            <a:r>
              <a:rPr lang="en-US" dirty="0"/>
              <a:t> </a:t>
            </a:r>
            <a:r>
              <a:rPr lang="en-US" dirty="0" err="1"/>
              <a:t>chưa</a:t>
            </a:r>
            <a:r>
              <a:rPr lang="en-US" dirty="0"/>
              <a:t> </a:t>
            </a:r>
            <a:r>
              <a:rPr lang="en-US" dirty="0" err="1"/>
              <a:t>gặp</a:t>
            </a:r>
            <a:r>
              <a:rPr lang="en-US" dirty="0"/>
              <a:t> </a:t>
            </a:r>
            <a:r>
              <a:rPr lang="en-US" dirty="0" err="1"/>
              <a:t>trong</a:t>
            </a:r>
            <a:r>
              <a:rPr lang="en-US" dirty="0"/>
              <a:t> </a:t>
            </a:r>
            <a:r>
              <a:rPr lang="en-US" dirty="0" err="1"/>
              <a:t>tương</a:t>
            </a:r>
            <a:r>
              <a:rPr lang="en-US" dirty="0"/>
              <a:t> </a:t>
            </a:r>
            <a:r>
              <a:rPr lang="en-US" dirty="0" err="1"/>
              <a:t>lai</a:t>
            </a:r>
            <a:r>
              <a:rPr lang="en-US" dirty="0"/>
              <a:t>.</a:t>
            </a:r>
          </a:p>
          <a:p>
            <a:endParaRPr lang="en-US" dirty="0"/>
          </a:p>
        </p:txBody>
      </p:sp>
    </p:spTree>
    <p:extLst>
      <p:ext uri="{BB962C8B-B14F-4D97-AF65-F5344CB8AC3E}">
        <p14:creationId xmlns:p14="http://schemas.microsoft.com/office/powerpoint/2010/main" val="252753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thuật</a:t>
            </a:r>
            <a:r>
              <a:rPr lang="en-US" dirty="0"/>
              <a:t> ID3 </a:t>
            </a:r>
            <a:r>
              <a:rPr lang="en-US" dirty="0" err="1"/>
              <a:t>xây</a:t>
            </a:r>
            <a:r>
              <a:rPr lang="en-US" dirty="0"/>
              <a:t> </a:t>
            </a:r>
            <a:r>
              <a:rPr lang="en-US" dirty="0" err="1"/>
              <a:t>dựng</a:t>
            </a:r>
            <a:r>
              <a:rPr lang="en-US" dirty="0"/>
              <a:t> </a:t>
            </a:r>
            <a:r>
              <a:rPr lang="en-US" dirty="0" err="1"/>
              <a:t>cây</a:t>
            </a:r>
            <a:r>
              <a:rPr lang="en-US" dirty="0"/>
              <a:t> </a:t>
            </a:r>
            <a:r>
              <a:rPr lang="en-US" dirty="0" err="1"/>
              <a:t>quyết</a:t>
            </a:r>
            <a:r>
              <a:rPr lang="en-US" dirty="0"/>
              <a:t> </a:t>
            </a:r>
            <a:r>
              <a:rPr lang="en-US" dirty="0" err="1"/>
              <a:t>định</a:t>
            </a:r>
            <a:r>
              <a:rPr lang="en-US" dirty="0"/>
              <a:t> </a:t>
            </a:r>
          </a:p>
        </p:txBody>
      </p:sp>
      <p:sp>
        <p:nvSpPr>
          <p:cNvPr id="3" name="Content Placeholder 2"/>
          <p:cNvSpPr>
            <a:spLocks noGrp="1"/>
          </p:cNvSpPr>
          <p:nvPr>
            <p:ph idx="1"/>
          </p:nvPr>
        </p:nvSpPr>
        <p:spPr/>
        <p:txBody>
          <a:bodyPr>
            <a:normAutofit/>
          </a:bodyPr>
          <a:lstStyle/>
          <a:p>
            <a:pPr marL="0" indent="0">
              <a:buNone/>
            </a:pPr>
            <a:r>
              <a:rPr lang="en-US" dirty="0"/>
              <a:t>(</a:t>
            </a:r>
            <a:r>
              <a:rPr lang="en-US" dirty="0" err="1"/>
              <a:t>Xây</a:t>
            </a:r>
            <a:r>
              <a:rPr lang="en-US" dirty="0"/>
              <a:t> </a:t>
            </a:r>
            <a:r>
              <a:rPr lang="en-US" dirty="0" err="1"/>
              <a:t>dựng</a:t>
            </a:r>
            <a:r>
              <a:rPr lang="en-US" dirty="0"/>
              <a:t> </a:t>
            </a:r>
            <a:r>
              <a:rPr lang="en-US" dirty="0" err="1"/>
              <a:t>lần</a:t>
            </a:r>
            <a:r>
              <a:rPr lang="en-US" dirty="0"/>
              <a:t> </a:t>
            </a:r>
            <a:r>
              <a:rPr lang="en-US" dirty="0" err="1"/>
              <a:t>lượt</a:t>
            </a:r>
            <a:r>
              <a:rPr lang="en-US" dirty="0"/>
              <a:t> </a:t>
            </a:r>
            <a:r>
              <a:rPr lang="en-US" dirty="0" err="1"/>
              <a:t>các</a:t>
            </a:r>
            <a:r>
              <a:rPr lang="en-US" dirty="0"/>
              <a:t> </a:t>
            </a:r>
            <a:r>
              <a:rPr lang="en-US" dirty="0" err="1"/>
              <a:t>nút</a:t>
            </a:r>
            <a:r>
              <a:rPr lang="en-US" dirty="0"/>
              <a:t> </a:t>
            </a:r>
            <a:r>
              <a:rPr lang="en-US" dirty="0" err="1"/>
              <a:t>của</a:t>
            </a:r>
            <a:r>
              <a:rPr lang="en-US" dirty="0"/>
              <a:t> </a:t>
            </a:r>
            <a:r>
              <a:rPr lang="en-US" dirty="0" err="1"/>
              <a:t>cây</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gốc</a:t>
            </a:r>
            <a:r>
              <a:rPr lang="en-US" dirty="0"/>
              <a:t>)</a:t>
            </a:r>
          </a:p>
          <a:p>
            <a:r>
              <a:rPr lang="en-US" dirty="0" err="1" smtClean="0"/>
              <a:t>Khởi</a:t>
            </a:r>
            <a:r>
              <a:rPr lang="en-US" dirty="0" smtClean="0"/>
              <a:t> </a:t>
            </a:r>
            <a:r>
              <a:rPr lang="en-US" dirty="0" err="1"/>
              <a:t>đầu</a:t>
            </a:r>
            <a:r>
              <a:rPr lang="en-US" dirty="0"/>
              <a:t>: </a:t>
            </a:r>
            <a:r>
              <a:rPr lang="en-US" dirty="0" err="1"/>
              <a:t>nút</a:t>
            </a:r>
            <a:r>
              <a:rPr lang="en-US" dirty="0"/>
              <a:t> </a:t>
            </a:r>
            <a:r>
              <a:rPr lang="en-US" dirty="0" err="1"/>
              <a:t>hiện</a:t>
            </a:r>
            <a:r>
              <a:rPr lang="en-US" dirty="0"/>
              <a:t> </a:t>
            </a:r>
            <a:r>
              <a:rPr lang="en-US" dirty="0" err="1"/>
              <a:t>thời</a:t>
            </a:r>
            <a:r>
              <a:rPr lang="en-US" dirty="0"/>
              <a:t> </a:t>
            </a:r>
            <a:r>
              <a:rPr lang="en-US" dirty="0" err="1"/>
              <a:t>là</a:t>
            </a:r>
            <a:r>
              <a:rPr lang="en-US" dirty="0"/>
              <a:t> </a:t>
            </a:r>
            <a:r>
              <a:rPr lang="en-US" dirty="0" err="1"/>
              <a:t>nút</a:t>
            </a:r>
            <a:r>
              <a:rPr lang="en-US" dirty="0"/>
              <a:t> </a:t>
            </a:r>
            <a:r>
              <a:rPr lang="en-US" dirty="0" err="1"/>
              <a:t>gốc</a:t>
            </a:r>
            <a:r>
              <a:rPr lang="en-US" dirty="0"/>
              <a:t> </a:t>
            </a:r>
            <a:r>
              <a:rPr lang="en-US" dirty="0" err="1"/>
              <a:t>chứa</a:t>
            </a:r>
            <a:r>
              <a:rPr lang="en-US" dirty="0"/>
              <a:t> </a:t>
            </a:r>
            <a:r>
              <a:rPr lang="en-US" dirty="0" err="1"/>
              <a:t>toàn</a:t>
            </a:r>
            <a:r>
              <a:rPr lang="en-US" dirty="0"/>
              <a:t> </a:t>
            </a:r>
            <a:r>
              <a:rPr lang="en-US" dirty="0" err="1"/>
              <a:t>bộ</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huấn</a:t>
            </a:r>
            <a:r>
              <a:rPr lang="en-US" dirty="0"/>
              <a:t> </a:t>
            </a:r>
            <a:r>
              <a:rPr lang="en-US" dirty="0" err="1"/>
              <a:t>luyện</a:t>
            </a:r>
            <a:endParaRPr lang="en-US" dirty="0"/>
          </a:p>
          <a:p>
            <a:r>
              <a:rPr lang="en-US" dirty="0" err="1" smtClean="0"/>
              <a:t>Tại</a:t>
            </a:r>
            <a:r>
              <a:rPr lang="en-US" dirty="0" smtClean="0"/>
              <a:t> </a:t>
            </a:r>
            <a:r>
              <a:rPr lang="en-US" dirty="0" err="1"/>
              <a:t>nút</a:t>
            </a:r>
            <a:r>
              <a:rPr lang="en-US" dirty="0"/>
              <a:t> </a:t>
            </a:r>
            <a:r>
              <a:rPr lang="en-US" dirty="0" err="1"/>
              <a:t>hiện</a:t>
            </a:r>
            <a:r>
              <a:rPr lang="en-US" dirty="0"/>
              <a:t> </a:t>
            </a:r>
            <a:r>
              <a:rPr lang="en-US" dirty="0" err="1"/>
              <a:t>thời</a:t>
            </a:r>
            <a:r>
              <a:rPr lang="en-US" dirty="0"/>
              <a:t> n, </a:t>
            </a:r>
            <a:r>
              <a:rPr lang="en-US" dirty="0" err="1"/>
              <a:t>lựa</a:t>
            </a:r>
            <a:r>
              <a:rPr lang="en-US" dirty="0"/>
              <a:t> </a:t>
            </a:r>
            <a:r>
              <a:rPr lang="en-US" dirty="0" err="1"/>
              <a:t>chọn</a:t>
            </a:r>
            <a:r>
              <a:rPr lang="en-US" dirty="0"/>
              <a:t> </a:t>
            </a:r>
            <a:r>
              <a:rPr lang="en-US" dirty="0" err="1"/>
              <a:t>thuộc</a:t>
            </a:r>
            <a:r>
              <a:rPr lang="en-US" dirty="0"/>
              <a:t> </a:t>
            </a:r>
            <a:r>
              <a:rPr lang="en-US" dirty="0" err="1" smtClean="0"/>
              <a:t>tính</a:t>
            </a:r>
            <a:r>
              <a:rPr lang="en-US" dirty="0" smtClean="0"/>
              <a:t>:</a:t>
            </a:r>
            <a:endParaRPr lang="en-US" dirty="0"/>
          </a:p>
          <a:p>
            <a:pPr lvl="1">
              <a:buFont typeface="Courier New" panose="02070309020205020404" pitchFamily="49" charset="0"/>
              <a:buChar char="o"/>
            </a:pPr>
            <a:r>
              <a:rPr lang="en-US" dirty="0" err="1"/>
              <a:t>Chưa</a:t>
            </a:r>
            <a:r>
              <a:rPr lang="en-US" dirty="0"/>
              <a:t> </a:t>
            </a:r>
            <a:r>
              <a:rPr lang="en-US" dirty="0" err="1"/>
              <a:t>được</a:t>
            </a:r>
            <a:r>
              <a:rPr lang="en-US" dirty="0"/>
              <a:t> </a:t>
            </a:r>
            <a:r>
              <a:rPr lang="en-US" dirty="0" err="1"/>
              <a:t>sử</a:t>
            </a:r>
            <a:r>
              <a:rPr lang="en-US" dirty="0"/>
              <a:t> </a:t>
            </a:r>
            <a:r>
              <a:rPr lang="en-US" dirty="0" err="1"/>
              <a:t>dụng</a:t>
            </a:r>
            <a:r>
              <a:rPr lang="en-US" dirty="0"/>
              <a:t> ở </a:t>
            </a:r>
            <a:r>
              <a:rPr lang="en-US" dirty="0" err="1"/>
              <a:t>nút</a:t>
            </a:r>
            <a:r>
              <a:rPr lang="en-US" dirty="0"/>
              <a:t> </a:t>
            </a:r>
            <a:r>
              <a:rPr lang="en-US" dirty="0" err="1"/>
              <a:t>tổ</a:t>
            </a:r>
            <a:r>
              <a:rPr lang="en-US" dirty="0"/>
              <a:t> </a:t>
            </a:r>
            <a:r>
              <a:rPr lang="en-US" dirty="0" err="1"/>
              <a:t>tiên</a:t>
            </a:r>
            <a:endParaRPr lang="en-US" dirty="0"/>
          </a:p>
          <a:p>
            <a:pPr lvl="1">
              <a:buFont typeface="Courier New" panose="02070309020205020404" pitchFamily="49" charset="0"/>
              <a:buChar char="o"/>
            </a:pPr>
            <a:r>
              <a:rPr lang="en-US" dirty="0"/>
              <a:t>Cho </a:t>
            </a:r>
            <a:r>
              <a:rPr lang="en-US" dirty="0" err="1"/>
              <a:t>phép</a:t>
            </a:r>
            <a:r>
              <a:rPr lang="en-US" dirty="0"/>
              <a:t> </a:t>
            </a:r>
            <a:r>
              <a:rPr lang="en-US" dirty="0" err="1"/>
              <a:t>phân</a:t>
            </a:r>
            <a:r>
              <a:rPr lang="en-US" dirty="0"/>
              <a:t> chia </a:t>
            </a:r>
            <a:r>
              <a:rPr lang="en-US" dirty="0" err="1"/>
              <a:t>tập</a:t>
            </a:r>
            <a:r>
              <a:rPr lang="en-US" dirty="0"/>
              <a:t> </a:t>
            </a:r>
            <a:r>
              <a:rPr lang="en-US" dirty="0" err="1"/>
              <a:t>dữ</a:t>
            </a:r>
            <a:r>
              <a:rPr lang="en-US" dirty="0"/>
              <a:t> </a:t>
            </a:r>
            <a:r>
              <a:rPr lang="en-US" dirty="0" err="1"/>
              <a:t>liệu</a:t>
            </a:r>
            <a:r>
              <a:rPr lang="en-US" dirty="0"/>
              <a:t> </a:t>
            </a:r>
            <a:r>
              <a:rPr lang="en-US" dirty="0" err="1"/>
              <a:t>hiện</a:t>
            </a:r>
            <a:r>
              <a:rPr lang="en-US" dirty="0"/>
              <a:t> </a:t>
            </a:r>
            <a:r>
              <a:rPr lang="en-US" dirty="0" err="1"/>
              <a:t>thời</a:t>
            </a:r>
            <a:r>
              <a:rPr lang="en-US" dirty="0"/>
              <a:t> </a:t>
            </a:r>
            <a:r>
              <a:rPr lang="en-US" dirty="0" err="1"/>
              <a:t>thành</a:t>
            </a:r>
            <a:r>
              <a:rPr lang="en-US" dirty="0"/>
              <a:t> </a:t>
            </a:r>
            <a:r>
              <a:rPr lang="en-US" dirty="0" err="1"/>
              <a:t>các</a:t>
            </a:r>
            <a:r>
              <a:rPr lang="en-US" dirty="0"/>
              <a:t> </a:t>
            </a:r>
            <a:r>
              <a:rPr lang="en-US" dirty="0" err="1"/>
              <a:t>tập</a:t>
            </a:r>
            <a:r>
              <a:rPr lang="en-US" dirty="0"/>
              <a:t> con 1 </a:t>
            </a:r>
            <a:r>
              <a:rPr lang="en-US" dirty="0" err="1"/>
              <a:t>cách</a:t>
            </a:r>
            <a:r>
              <a:rPr lang="en-US" dirty="0"/>
              <a:t> </a:t>
            </a:r>
            <a:r>
              <a:rPr lang="en-US" dirty="0" err="1"/>
              <a:t>tốt</a:t>
            </a:r>
            <a:r>
              <a:rPr lang="en-US" dirty="0"/>
              <a:t> </a:t>
            </a:r>
            <a:r>
              <a:rPr lang="en-US" dirty="0" err="1"/>
              <a:t>nhất</a:t>
            </a:r>
            <a:endParaRPr lang="en-US" dirty="0"/>
          </a:p>
          <a:p>
            <a:pPr lvl="1">
              <a:buFont typeface="Courier New" panose="02070309020205020404" pitchFamily="49" charset="0"/>
              <a:buChar char="o"/>
            </a:pPr>
            <a:r>
              <a:rPr lang="en-US" dirty="0" err="1"/>
              <a:t>Với</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tính</a:t>
            </a:r>
            <a:r>
              <a:rPr lang="en-US" dirty="0"/>
              <a:t> </a:t>
            </a:r>
            <a:r>
              <a:rPr lang="en-US" dirty="0" err="1"/>
              <a:t>được</a:t>
            </a:r>
            <a:r>
              <a:rPr lang="en-US" dirty="0"/>
              <a:t> </a:t>
            </a:r>
            <a:r>
              <a:rPr lang="en-US" dirty="0" err="1"/>
              <a:t>chọn</a:t>
            </a:r>
            <a:r>
              <a:rPr lang="en-US" dirty="0"/>
              <a:t> </a:t>
            </a:r>
            <a:r>
              <a:rPr lang="en-US" dirty="0" err="1"/>
              <a:t>thêm</a:t>
            </a:r>
            <a:r>
              <a:rPr lang="en-US" dirty="0"/>
              <a:t> 1 </a:t>
            </a:r>
            <a:r>
              <a:rPr lang="en-US" dirty="0" err="1"/>
              <a:t>nút</a:t>
            </a:r>
            <a:r>
              <a:rPr lang="en-US" dirty="0"/>
              <a:t> con </a:t>
            </a:r>
            <a:r>
              <a:rPr lang="en-US" dirty="0" err="1"/>
              <a:t>dưới</a:t>
            </a:r>
            <a:endParaRPr lang="en-US" dirty="0"/>
          </a:p>
          <a:p>
            <a:pPr lvl="1">
              <a:buFont typeface="Courier New" panose="02070309020205020404" pitchFamily="49" charset="0"/>
              <a:buChar char="o"/>
            </a:pPr>
            <a:r>
              <a:rPr lang="en-US" dirty="0"/>
              <a:t>Chia </a:t>
            </a:r>
            <a:r>
              <a:rPr lang="en-US" dirty="0" err="1"/>
              <a:t>các</a:t>
            </a:r>
            <a:r>
              <a:rPr lang="en-US" dirty="0"/>
              <a:t> </a:t>
            </a:r>
            <a:r>
              <a:rPr lang="en-US" dirty="0" err="1"/>
              <a:t>ví</a:t>
            </a:r>
            <a:r>
              <a:rPr lang="en-US" dirty="0"/>
              <a:t> </a:t>
            </a:r>
            <a:r>
              <a:rPr lang="en-US" dirty="0" err="1"/>
              <a:t>dụ</a:t>
            </a:r>
            <a:r>
              <a:rPr lang="en-US" dirty="0"/>
              <a:t> ở </a:t>
            </a:r>
            <a:r>
              <a:rPr lang="en-US" dirty="0" err="1"/>
              <a:t>nút</a:t>
            </a:r>
            <a:r>
              <a:rPr lang="en-US" dirty="0"/>
              <a:t> </a:t>
            </a:r>
            <a:r>
              <a:rPr lang="en-US" dirty="0" err="1"/>
              <a:t>hiện</a:t>
            </a:r>
            <a:r>
              <a:rPr lang="en-US" dirty="0"/>
              <a:t> </a:t>
            </a:r>
            <a:r>
              <a:rPr lang="en-US" dirty="0" err="1"/>
              <a:t>thời</a:t>
            </a:r>
            <a:r>
              <a:rPr lang="en-US" dirty="0"/>
              <a:t> </a:t>
            </a:r>
            <a:r>
              <a:rPr lang="en-US" dirty="0" err="1"/>
              <a:t>về</a:t>
            </a:r>
            <a:r>
              <a:rPr lang="en-US" dirty="0"/>
              <a:t> </a:t>
            </a:r>
            <a:r>
              <a:rPr lang="en-US" dirty="0" err="1"/>
              <a:t>các</a:t>
            </a:r>
            <a:r>
              <a:rPr lang="en-US" dirty="0"/>
              <a:t> </a:t>
            </a:r>
            <a:r>
              <a:rPr lang="en-US" dirty="0" err="1"/>
              <a:t>nút</a:t>
            </a:r>
            <a:r>
              <a:rPr lang="en-US" dirty="0"/>
              <a:t> con </a:t>
            </a:r>
            <a:r>
              <a:rPr lang="en-US" dirty="0" err="1"/>
              <a:t>theo</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tính</a:t>
            </a:r>
            <a:r>
              <a:rPr lang="en-US" dirty="0"/>
              <a:t> </a:t>
            </a:r>
            <a:r>
              <a:rPr lang="en-US" dirty="0" err="1"/>
              <a:t>được</a:t>
            </a:r>
            <a:r>
              <a:rPr lang="en-US" dirty="0"/>
              <a:t> </a:t>
            </a:r>
            <a:r>
              <a:rPr lang="en-US" dirty="0" err="1"/>
              <a:t>chọn</a:t>
            </a:r>
            <a:endParaRPr lang="en-US" dirty="0"/>
          </a:p>
          <a:p>
            <a:endParaRPr lang="en-US" dirty="0"/>
          </a:p>
        </p:txBody>
      </p:sp>
    </p:spTree>
    <p:extLst>
      <p:ext uri="{BB962C8B-B14F-4D97-AF65-F5344CB8AC3E}">
        <p14:creationId xmlns:p14="http://schemas.microsoft.com/office/powerpoint/2010/main" val="129612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854</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Calibri Light</vt:lpstr>
      <vt:lpstr>Cambria Math</vt:lpstr>
      <vt:lpstr>Courier New</vt:lpstr>
      <vt:lpstr>Office Theme</vt:lpstr>
      <vt:lpstr>1_Office Theme</vt:lpstr>
      <vt:lpstr>Bài thuyết trình nhóm8</vt:lpstr>
      <vt:lpstr>Cây quyết định là gì?</vt:lpstr>
      <vt:lpstr>Trong cây quyết định:</vt:lpstr>
      <vt:lpstr>Trong cây quyết định:</vt:lpstr>
      <vt:lpstr>VD bài toán phân lớp sử dụng cây quyết định</vt:lpstr>
      <vt:lpstr>Các thuật toán cây quyết định đáng chú ý</vt:lpstr>
      <vt:lpstr>Thuật toán ID3</vt:lpstr>
      <vt:lpstr>Thuật toán ID3</vt:lpstr>
      <vt:lpstr>Giải thuật ID3 xây dựng cây quyết định </vt:lpstr>
      <vt:lpstr>PowerPoint Presentation</vt:lpstr>
      <vt:lpstr>Thuật toán ID3 </vt:lpstr>
      <vt:lpstr>Thuật toán ID3 </vt:lpstr>
      <vt:lpstr>Thuật toán ID3</vt:lpstr>
      <vt:lpstr>Thuật toán ID3</vt:lpstr>
      <vt:lpstr>Thuật toán ID3</vt:lpstr>
      <vt:lpstr>Thuật toán ID3</vt:lpstr>
      <vt:lpstr>Các thuộc tính trong Mars Craters</vt:lpstr>
      <vt:lpstr>Các thuộc tính trong Mars Craters</vt:lpstr>
      <vt:lpstr>Đầu vào bài toán</vt:lpstr>
      <vt:lpstr>Đầu ra bài toán</vt:lpstr>
      <vt:lpstr>Độ chính xác của thuật toán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Huyền Nguyễn</dc:creator>
  <cp:lastModifiedBy>Huyền Nguyễn</cp:lastModifiedBy>
  <cp:revision>12</cp:revision>
  <dcterms:created xsi:type="dcterms:W3CDTF">2020-06-16T00:36:45Z</dcterms:created>
  <dcterms:modified xsi:type="dcterms:W3CDTF">2020-07-07T03:58:13Z</dcterms:modified>
</cp:coreProperties>
</file>