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1" r:id="rId3"/>
    <p:sldId id="287" r:id="rId4"/>
    <p:sldId id="258" r:id="rId5"/>
    <p:sldId id="259" r:id="rId6"/>
    <p:sldId id="299" r:id="rId7"/>
    <p:sldId id="300" r:id="rId8"/>
    <p:sldId id="301" r:id="rId9"/>
    <p:sldId id="302" r:id="rId10"/>
    <p:sldId id="303" r:id="rId11"/>
    <p:sldId id="304" r:id="rId12"/>
    <p:sldId id="306" r:id="rId13"/>
    <p:sldId id="307" r:id="rId14"/>
    <p:sldId id="305" r:id="rId15"/>
    <p:sldId id="308" r:id="rId16"/>
    <p:sldId id="309" r:id="rId17"/>
    <p:sldId id="310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11" r:id="rId39"/>
    <p:sldId id="290" r:id="rId40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29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74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273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348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540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70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711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4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4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44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43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3E6F4-BA81-4A70-BC56-5F516ED02B7E}" type="datetimeFigureOut">
              <a:rPr lang="vi-VN" smtClean="0"/>
              <a:t>08/05/2015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D725-C89B-4D8F-90A1-8D38C1FA9A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228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84681" y="260648"/>
            <a:ext cx="49254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NL" altLang="vi-VN" sz="2400" b="1" dirty="0">
                <a:solidFill>
                  <a:srgbClr val="4F81BD"/>
                </a:solidFill>
                <a:latin typeface="Times New Roman" pitchFamily="18" charset="0"/>
                <a:cs typeface="Times New Roman" pitchFamily="18" charset="0"/>
              </a:rPr>
              <a:t>TRƯỜNG ĐẠI HỌC </a:t>
            </a:r>
            <a:r>
              <a:rPr lang="nl-NL" altLang="vi-VN" sz="2400" b="1" dirty="0" smtClean="0">
                <a:solidFill>
                  <a:srgbClr val="4F81BD"/>
                </a:solidFill>
                <a:latin typeface="Times New Roman" pitchFamily="18" charset="0"/>
                <a:cs typeface="Times New Roman" pitchFamily="18" charset="0"/>
              </a:rPr>
              <a:t>ĐIỆN LỰC</a:t>
            </a:r>
          </a:p>
          <a:p>
            <a:r>
              <a:rPr lang="nl-NL" altLang="vi-VN" sz="2400" b="1" dirty="0" smtClean="0">
                <a:solidFill>
                  <a:srgbClr val="4F81BD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nl-NL" altLang="vi-VN" sz="2400" dirty="0">
              <a:solidFill>
                <a:srgbClr val="4F81BD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gray">
          <a:xfrm>
            <a:off x="160192" y="1020433"/>
            <a:ext cx="8748712" cy="20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altLang="vi-VN" sz="1000" dirty="0" smtClean="0">
                <a:solidFill>
                  <a:srgbClr val="000099"/>
                </a:solidFill>
              </a:rPr>
              <a:t>.</a:t>
            </a:r>
            <a:r>
              <a:rPr lang="en-US" altLang="vi-VN" sz="2600" dirty="0" smtClean="0">
                <a:solidFill>
                  <a:srgbClr val="000099"/>
                </a:solidFill>
              </a:rPr>
              <a:t/>
            </a:r>
            <a:br>
              <a:rPr lang="en-US" altLang="vi-VN" sz="2600" dirty="0" smtClean="0">
                <a:solidFill>
                  <a:srgbClr val="000099"/>
                </a:solidFill>
              </a:rPr>
            </a:br>
            <a:r>
              <a:rPr lang="en-US" altLang="vi-VN" sz="2600" dirty="0" smtClean="0">
                <a:solidFill>
                  <a:srgbClr val="000099"/>
                </a:solidFill>
              </a:rPr>
              <a:t>   </a:t>
            </a:r>
            <a:r>
              <a:rPr lang="en-US" altLang="vi-VN" sz="29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QUẢN LÍ ĐIỂM CHO SINH VIÊN ĐẠI HỌC</a:t>
            </a:r>
            <a:endParaRPr lang="en-US" altLang="vi-VN" sz="2900" dirty="0" smtClean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gray">
          <a:xfrm>
            <a:off x="5070995" y="4409820"/>
            <a:ext cx="3837909" cy="1508105"/>
          </a:xfrm>
          <a:prstGeom prst="rect">
            <a:avLst/>
          </a:prstGeom>
          <a:gradFill flip="none" rotWithShape="1">
            <a:gsLst>
              <a:gs pos="4000">
                <a:schemeClr val="accent5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  <a:miter lim="800000"/>
            <a:headEnd/>
            <a:tailEnd/>
          </a:ln>
          <a:effectLst>
            <a:outerShdw dist="2120900" dir="21540000" sx="200000" sy="200000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vi-VN" sz="2000" b="1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vi-VN" altLang="vi-VN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altLang="vi-VN" sz="20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vi-VN" altLang="vi-VN" sz="2000" b="1" dirty="0" smtClean="0">
                <a:solidFill>
                  <a:schemeClr val="accent1">
                    <a:lumMod val="75000"/>
                  </a:schemeClr>
                </a:solidFill>
              </a:rPr>
              <a:t>inh </a:t>
            </a:r>
            <a:r>
              <a:rPr lang="vi-VN" altLang="vi-VN" sz="2000" b="1" dirty="0">
                <a:solidFill>
                  <a:schemeClr val="accent1">
                    <a:lumMod val="75000"/>
                  </a:schemeClr>
                </a:solidFill>
              </a:rPr>
              <a:t>viên thực </a:t>
            </a:r>
            <a:r>
              <a:rPr lang="vi-VN" altLang="vi-VN" sz="2000" b="1" dirty="0" smtClean="0">
                <a:solidFill>
                  <a:schemeClr val="accent1">
                    <a:lumMod val="75000"/>
                  </a:schemeClr>
                </a:solidFill>
              </a:rPr>
              <a:t>hiện</a:t>
            </a:r>
          </a:p>
          <a:p>
            <a:pPr algn="l"/>
            <a:r>
              <a:rPr lang="vi-VN" altLang="vi-VN" sz="2000" b="1" i="0" dirty="0" smtClean="0">
                <a:solidFill>
                  <a:schemeClr val="accent1">
                    <a:lumMod val="75000"/>
                  </a:schemeClr>
                </a:solidFill>
              </a:rPr>
              <a:t>Nguyễn Hoàng Dương </a:t>
            </a:r>
          </a:p>
          <a:p>
            <a:pPr algn="just"/>
            <a:r>
              <a:rPr lang="vi-VN" altLang="vi-VN" sz="2000" b="1" i="0" dirty="0" smtClean="0">
                <a:solidFill>
                  <a:schemeClr val="accent1">
                    <a:lumMod val="75000"/>
                  </a:schemeClr>
                </a:solidFill>
              </a:rPr>
              <a:t>Nguyễn </a:t>
            </a:r>
            <a:r>
              <a:rPr lang="vi-VN" altLang="vi-VN" sz="2000" b="1" i="0" dirty="0">
                <a:solidFill>
                  <a:schemeClr val="accent1">
                    <a:lumMod val="75000"/>
                  </a:schemeClr>
                </a:solidFill>
              </a:rPr>
              <a:t>Xuân Hải	</a:t>
            </a:r>
          </a:p>
          <a:p>
            <a:pPr algn="l"/>
            <a:r>
              <a:rPr lang="vi-VN" altLang="vi-VN" sz="2000" b="1" i="0" dirty="0" smtClean="0">
                <a:solidFill>
                  <a:schemeClr val="accent1">
                    <a:lumMod val="75000"/>
                  </a:schemeClr>
                </a:solidFill>
              </a:rPr>
              <a:t>Nguyễn </a:t>
            </a:r>
            <a:r>
              <a:rPr lang="vi-VN" altLang="vi-VN" sz="2000" b="1" i="0" dirty="0">
                <a:solidFill>
                  <a:schemeClr val="accent1">
                    <a:lumMod val="75000"/>
                  </a:schemeClr>
                </a:solidFill>
              </a:rPr>
              <a:t>Viết Thanh </a:t>
            </a:r>
            <a:r>
              <a:rPr lang="vi-VN" altLang="vi-VN" sz="2000" b="1" i="0" dirty="0" smtClean="0">
                <a:solidFill>
                  <a:schemeClr val="accent1">
                    <a:lumMod val="75000"/>
                  </a:schemeClr>
                </a:solidFill>
              </a:rPr>
              <a:t>Lương </a:t>
            </a:r>
            <a:endParaRPr lang="vi-VN" altLang="vi-VN" sz="2000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1177" y="3074570"/>
            <a:ext cx="3816350" cy="76944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vi-VN" sz="2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altLang="vi-VN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vi-VN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vi-VN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2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altLang="vi-VN" sz="2200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Ths</a:t>
            </a:r>
            <a:r>
              <a:rPr lang="en-US" sz="2200" b="1" dirty="0" smtClean="0">
                <a:solidFill>
                  <a:srgbClr val="0070C0"/>
                </a:solidFill>
              </a:rPr>
              <a:t>. NGÔ NGỌC THÀNH</a:t>
            </a:r>
            <a:endParaRPr lang="en-US" altLang="vi-VN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90542" y="2705238"/>
            <a:ext cx="5688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vi-VN" b="1" dirty="0" err="1">
                <a:solidFill>
                  <a:srgbClr val="0070C0"/>
                </a:solidFill>
              </a:rPr>
              <a:t>Chuyên</a:t>
            </a:r>
            <a:r>
              <a:rPr lang="en-US" altLang="vi-VN" b="1" dirty="0">
                <a:solidFill>
                  <a:srgbClr val="0070C0"/>
                </a:solidFill>
              </a:rPr>
              <a:t> </a:t>
            </a:r>
            <a:r>
              <a:rPr lang="en-US" altLang="vi-VN" b="1" dirty="0" err="1" smtClean="0">
                <a:solidFill>
                  <a:srgbClr val="0070C0"/>
                </a:solidFill>
              </a:rPr>
              <a:t>ngành</a:t>
            </a:r>
            <a:r>
              <a:rPr lang="en-US" altLang="vi-VN" b="1" dirty="0" smtClean="0">
                <a:solidFill>
                  <a:srgbClr val="0070C0"/>
                </a:solidFill>
              </a:rPr>
              <a:t>: </a:t>
            </a:r>
            <a:r>
              <a:rPr lang="en-US" altLang="vi-VN" b="1" dirty="0" err="1" smtClean="0">
                <a:solidFill>
                  <a:srgbClr val="0070C0"/>
                </a:solidFill>
              </a:rPr>
              <a:t>Công</a:t>
            </a:r>
            <a:r>
              <a:rPr lang="en-US" altLang="vi-VN" b="1" dirty="0" smtClean="0">
                <a:solidFill>
                  <a:srgbClr val="0070C0"/>
                </a:solidFill>
              </a:rPr>
              <a:t> </a:t>
            </a:r>
            <a:r>
              <a:rPr lang="en-US" altLang="vi-VN" b="1" dirty="0" err="1" smtClean="0">
                <a:solidFill>
                  <a:srgbClr val="0070C0"/>
                </a:solidFill>
              </a:rPr>
              <a:t>nghệ</a:t>
            </a:r>
            <a:r>
              <a:rPr lang="en-US" altLang="vi-VN" b="1" dirty="0" smtClean="0">
                <a:solidFill>
                  <a:srgbClr val="0070C0"/>
                </a:solidFill>
              </a:rPr>
              <a:t> </a:t>
            </a:r>
            <a:r>
              <a:rPr lang="en-US" altLang="vi-VN" b="1" dirty="0" err="1" smtClean="0">
                <a:solidFill>
                  <a:srgbClr val="0070C0"/>
                </a:solidFill>
              </a:rPr>
              <a:t>thông</a:t>
            </a:r>
            <a:r>
              <a:rPr lang="en-US" altLang="vi-VN" b="1" dirty="0" smtClean="0">
                <a:solidFill>
                  <a:srgbClr val="0070C0"/>
                </a:solidFill>
              </a:rPr>
              <a:t> tin</a:t>
            </a:r>
            <a:endParaRPr lang="vi-VN" altLang="vi-VN" b="1" dirty="0" smtClean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48454" y="6161880"/>
            <a:ext cx="5035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vi-VN" b="1" dirty="0" smtClean="0">
                <a:solidFill>
                  <a:srgbClr val="C00000"/>
                </a:solidFill>
              </a:rPr>
              <a:t>BÁO CÁO THỰC TẬP TỐT NGHIỆP ĐẠI HỌC</a:t>
            </a:r>
            <a:endParaRPr lang="vi-VN" altLang="vi-V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2392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9592" y="1023050"/>
            <a:ext cx="45817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14202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1063" y="1026472"/>
            <a:ext cx="39004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kumimoji="0" lang="en-US" altLang="vi-VN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7" y="1556792"/>
            <a:ext cx="8075183" cy="50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42507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1" y="1844824"/>
            <a:ext cx="8064896" cy="45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3801" y="1230288"/>
            <a:ext cx="5043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34633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" y="1745920"/>
            <a:ext cx="333757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1493" y="953219"/>
            <a:ext cx="2811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15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05" y="1484784"/>
            <a:ext cx="5502483" cy="18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84387" y="953219"/>
            <a:ext cx="4331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25601" y="3642809"/>
            <a:ext cx="2303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kumimoji="0" lang="en-US" altLang="vi-V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2" y="4149080"/>
            <a:ext cx="6880102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9552" y="145719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6868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04" y="1144855"/>
            <a:ext cx="7670460" cy="26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536" y="775523"/>
            <a:ext cx="5780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0" y="4293096"/>
            <a:ext cx="7341296" cy="22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783" y="3898088"/>
            <a:ext cx="5921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3278" y="69433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41709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9" y="1639688"/>
            <a:ext cx="8496944" cy="23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2317" y="1124744"/>
            <a:ext cx="5646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3" y="4365104"/>
            <a:ext cx="820255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62" y="3954418"/>
            <a:ext cx="54024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14400" y="228600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36759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38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0" y="1750787"/>
            <a:ext cx="847797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9717" y="1298328"/>
            <a:ext cx="52565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23540"/>
            <a:ext cx="784887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8008" y="3904982"/>
            <a:ext cx="57999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30570" y="332656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26818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77" y="47011"/>
            <a:ext cx="8278834" cy="365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8477" y="223282"/>
            <a:ext cx="45175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20" y="3328221"/>
            <a:ext cx="3897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kumimoji="0" lang="en-US" altLang="vi-V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37" y="3789040"/>
            <a:ext cx="868924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836712"/>
            <a:ext cx="47628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5" y="1412776"/>
            <a:ext cx="7686810" cy="52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648" y="144623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10457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7624" y="881664"/>
            <a:ext cx="45448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endParaRPr kumimoji="0" lang="en-US" altLang="vi-V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84145"/>
            <a:ext cx="699884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648" y="144623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42896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1700808"/>
            <a:ext cx="662473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500" b="1" dirty="0">
                <a:solidFill>
                  <a:prstClr val="black"/>
                </a:solidFill>
                <a:latin typeface="Times New Roman"/>
              </a:rPr>
              <a:t>CHƯƠNG I : KHẢO SÁT HỆ </a:t>
            </a:r>
            <a:r>
              <a:rPr lang="vi-VN" sz="2500" b="1" dirty="0" smtClean="0">
                <a:solidFill>
                  <a:prstClr val="black"/>
                </a:solidFill>
                <a:latin typeface="Times New Roman"/>
              </a:rPr>
              <a:t>THỐNG</a:t>
            </a:r>
          </a:p>
          <a:p>
            <a:pPr algn="just"/>
            <a:endParaRPr lang="vi-VN" sz="2500" b="1" dirty="0">
              <a:solidFill>
                <a:prstClr val="black"/>
              </a:solidFill>
              <a:latin typeface="Times New Roman"/>
            </a:endParaRPr>
          </a:p>
          <a:p>
            <a:pPr algn="just"/>
            <a:r>
              <a:rPr lang="vi-VN" sz="2500" b="1" dirty="0">
                <a:solidFill>
                  <a:prstClr val="black"/>
                </a:solidFill>
                <a:latin typeface="Times New Roman"/>
              </a:rPr>
              <a:t>CHƯƠNG II: PHÂN TÍCH HỆ THỐNG</a:t>
            </a:r>
          </a:p>
          <a:p>
            <a:pPr algn="just"/>
            <a:endParaRPr lang="vi-VN" sz="2500" b="1" dirty="0">
              <a:solidFill>
                <a:prstClr val="black"/>
              </a:solidFill>
              <a:latin typeface="Times New Roman"/>
            </a:endParaRPr>
          </a:p>
          <a:p>
            <a:pPr algn="just"/>
            <a:r>
              <a:rPr lang="vi-VN" sz="2500" b="1" dirty="0">
                <a:solidFill>
                  <a:prstClr val="black"/>
                </a:solidFill>
                <a:latin typeface="Times New Roman"/>
              </a:rPr>
              <a:t>CHƯƠNG III: THIẾT KẾ HỆ THỐNG</a:t>
            </a:r>
          </a:p>
          <a:p>
            <a:pPr algn="just"/>
            <a:endParaRPr lang="vi-VN" sz="2500" b="1" dirty="0">
              <a:solidFill>
                <a:prstClr val="black"/>
              </a:solidFill>
              <a:latin typeface="Times New Roman"/>
            </a:endParaRPr>
          </a:p>
          <a:p>
            <a:pPr algn="just"/>
            <a:r>
              <a:rPr lang="vi-VN" sz="2500" b="1" dirty="0" smtClean="0">
                <a:solidFill>
                  <a:prstClr val="black"/>
                </a:solidFill>
                <a:latin typeface="Times New Roman"/>
              </a:rPr>
              <a:t>CHƯƠNG </a:t>
            </a:r>
            <a:r>
              <a:rPr lang="vi-VN" sz="2500" b="1" dirty="0">
                <a:solidFill>
                  <a:prstClr val="black"/>
                </a:solidFill>
                <a:latin typeface="Times New Roman"/>
              </a:rPr>
              <a:t>IV: CÀI ĐẶT VÀ KIỂM </a:t>
            </a:r>
            <a:r>
              <a:rPr lang="vi-VN" sz="2500" b="1" dirty="0" smtClean="0">
                <a:solidFill>
                  <a:prstClr val="black"/>
                </a:solidFill>
                <a:latin typeface="Times New Roman"/>
              </a:rPr>
              <a:t>THỬ</a:t>
            </a:r>
          </a:p>
          <a:p>
            <a:pPr algn="just"/>
            <a:endParaRPr lang="vi-VN" sz="2500" b="1" dirty="0">
              <a:solidFill>
                <a:prstClr val="black"/>
              </a:solidFill>
              <a:latin typeface="Times New Roman"/>
            </a:endParaRPr>
          </a:p>
          <a:p>
            <a:pPr algn="just"/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43608" y="543160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1" dirty="0" smtClean="0">
                <a:latin typeface="+mj-lt"/>
              </a:rPr>
              <a:t>           Cấu trúc Báo cáo gồm </a:t>
            </a:r>
            <a:r>
              <a:rPr lang="vi-VN" sz="2800" b="1" dirty="0">
                <a:latin typeface="+mj-lt"/>
              </a:rPr>
              <a:t>4</a:t>
            </a:r>
            <a:r>
              <a:rPr lang="vi-VN" sz="2800" b="1" dirty="0" smtClean="0">
                <a:latin typeface="+mj-lt"/>
              </a:rPr>
              <a:t> chương</a:t>
            </a:r>
            <a:endParaRPr lang="vi-V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16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2648" y="144623"/>
            <a:ext cx="77152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500" b="1" smtClean="0">
                <a:solidFill>
                  <a:prstClr val="black"/>
                </a:solidFill>
              </a:rPr>
              <a:t>CHƯƠNG II: PHÂN TÍCH HỆ THỐNG</a:t>
            </a:r>
            <a:endParaRPr lang="vi-VN" sz="2500" b="1" dirty="0">
              <a:solidFill>
                <a:prstClr val="black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6524" y="1088450"/>
            <a:ext cx="5602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: “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khoa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”</a:t>
            </a:r>
            <a:endParaRPr kumimoji="0" lang="vi-VN" altLang="vi-VN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2" y="1504853"/>
            <a:ext cx="7632848" cy="483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2648" y="144623"/>
            <a:ext cx="77152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500" b="1" smtClean="0">
                <a:solidFill>
                  <a:prstClr val="black"/>
                </a:solidFill>
              </a:rPr>
              <a:t>CHƯƠNG II: PHÂN TÍCH HỆ THỐNG</a:t>
            </a:r>
            <a:endParaRPr lang="vi-VN" sz="2500" b="1" dirty="0">
              <a:solidFill>
                <a:prstClr val="black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9544" y="1113031"/>
            <a:ext cx="56444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”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nghành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“</a:t>
            </a:r>
            <a:endParaRPr kumimoji="0" lang="vi-VN" altLang="vi-VN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	</a:t>
            </a:r>
            <a:endParaRPr kumimoji="0" lang="en-US" altLang="vi-VN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1" y="1755348"/>
            <a:ext cx="7596844" cy="47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2648" y="144623"/>
            <a:ext cx="77152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500" b="1" smtClean="0">
                <a:solidFill>
                  <a:prstClr val="black"/>
                </a:solidFill>
              </a:rPr>
              <a:t>CHƯƠNG II: PHÂN TÍCH HỆ THỐNG</a:t>
            </a:r>
            <a:endParaRPr lang="vi-VN" sz="2500" b="1" dirty="0">
              <a:solidFill>
                <a:prstClr val="black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060718"/>
            <a:ext cx="50241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dụng”cập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”</a:t>
            </a:r>
            <a:endParaRPr kumimoji="0" lang="vi-VN" altLang="vi-VN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776864" cy="488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2648" y="144623"/>
            <a:ext cx="77152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500" b="1" smtClean="0">
                <a:solidFill>
                  <a:prstClr val="black"/>
                </a:solidFill>
              </a:rPr>
              <a:t>CHƯƠNG II: PHÂN TÍCH HỆ THỐNG</a:t>
            </a:r>
            <a:endParaRPr lang="vi-VN" sz="2500" b="1" dirty="0">
              <a:solidFill>
                <a:prstClr val="black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99" y="1275615"/>
            <a:ext cx="7964749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7488832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387" y="750140"/>
            <a:ext cx="59105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”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giảng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”</a:t>
            </a:r>
            <a:endParaRPr kumimoji="0" lang="vi-VN" altLang="vi-V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0303" y="3473491"/>
            <a:ext cx="479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dụng”cập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vi-V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15816" y="318162"/>
            <a:ext cx="4968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chi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tiết</a:t>
            </a:r>
            <a:endParaRPr kumimoji="0" lang="vi-VN" altLang="vi-VN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4" y="662356"/>
            <a:ext cx="8028384" cy="621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629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3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altLang="vi-VN" sz="13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752" y="304582"/>
            <a:ext cx="4680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7848"/>
            <a:ext cx="8388424" cy="614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56892" y="92427"/>
            <a:ext cx="42302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1"/>
            <a:ext cx="8460432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8924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vi-VN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altLang="vi-VN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2842" y="332656"/>
            <a:ext cx="4743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lớp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5" y="532268"/>
            <a:ext cx="8532440" cy="632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8963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3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altLang="vi-VN" sz="13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13158" y="240039"/>
            <a:ext cx="3717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viên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748464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59832" y="272535"/>
            <a:ext cx="4248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1"/>
            <a:ext cx="8820472" cy="628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8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2092"/>
            <a:ext cx="8229600" cy="1143000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prstClr val="black"/>
                </a:solidFill>
              </a:rPr>
              <a:t>CHƯƠNG I : KHẢO SÁT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980728"/>
            <a:ext cx="8229600" cy="55446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endParaRPr lang="vi-VN" sz="1800" dirty="0">
              <a:latin typeface="Times New Roman"/>
              <a:ea typeface="Times New Roman"/>
            </a:endParaRPr>
          </a:p>
          <a:p>
            <a:pPr algn="just">
              <a:lnSpc>
                <a:spcPct val="130000"/>
              </a:lnSpc>
            </a:pPr>
            <a:endParaRPr lang="vi-VN" sz="1800" dirty="0" smtClean="0">
              <a:latin typeface="Times New Roman"/>
              <a:ea typeface="Times New Roman"/>
            </a:endParaRPr>
          </a:p>
          <a:p>
            <a:pPr algn="just">
              <a:lnSpc>
                <a:spcPct val="130000"/>
              </a:lnSpc>
            </a:pPr>
            <a:endParaRPr lang="vi-VN" sz="1800" dirty="0">
              <a:latin typeface="Times New Roman"/>
              <a:ea typeface="Times New Roman"/>
            </a:endParaRPr>
          </a:p>
          <a:p>
            <a:pPr algn="just">
              <a:lnSpc>
                <a:spcPct val="130000"/>
              </a:lnSpc>
            </a:pPr>
            <a:endParaRPr lang="vi-VN" sz="1800" dirty="0" smtClean="0">
              <a:latin typeface="Times New Roman"/>
              <a:ea typeface="Times New Roman"/>
            </a:endParaRPr>
          </a:p>
          <a:p>
            <a:pPr algn="just">
              <a:lnSpc>
                <a:spcPct val="130000"/>
              </a:lnSpc>
            </a:pPr>
            <a:endParaRPr lang="vi-VN" sz="1800" dirty="0" smtClean="0">
              <a:latin typeface="Times New Roman"/>
              <a:ea typeface="Times New Roman"/>
            </a:endParaRPr>
          </a:p>
          <a:p>
            <a:pPr algn="just">
              <a:lnSpc>
                <a:spcPct val="130000"/>
              </a:lnSpc>
            </a:pPr>
            <a:endParaRPr lang="vi-VN" sz="1800" dirty="0">
              <a:latin typeface="Times New Roman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5815" y="1196752"/>
            <a:ext cx="288032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Times New Roman"/>
                <a:ea typeface="Times New Roman"/>
              </a:rPr>
              <a:t>Quản </a:t>
            </a:r>
            <a:r>
              <a:rPr lang="vi-VN" dirty="0">
                <a:latin typeface="Times New Roman"/>
                <a:ea typeface="Times New Roman"/>
              </a:rPr>
              <a:t>lý điểm là một công việc hết sức quan trọng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2132856"/>
            <a:ext cx="2808312" cy="2160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vi-VN" b="1" dirty="0" smtClean="0">
                <a:latin typeface="Times New Roman"/>
                <a:ea typeface="Times New Roman"/>
              </a:rPr>
              <a:t>•</a:t>
            </a:r>
            <a:r>
              <a:rPr lang="en-US" b="1" dirty="0" err="1" smtClean="0">
                <a:latin typeface="Times New Roman"/>
                <a:ea typeface="Times New Roman"/>
              </a:rPr>
              <a:t>Nhược</a:t>
            </a:r>
            <a:r>
              <a:rPr lang="en-US" b="1" dirty="0" smtClean="0">
                <a:latin typeface="Times New Roman"/>
                <a:ea typeface="Times New Roman"/>
              </a:rPr>
              <a:t> </a:t>
            </a:r>
            <a:r>
              <a:rPr lang="en-US" b="1" dirty="0" err="1" smtClean="0">
                <a:latin typeface="Times New Roman"/>
                <a:ea typeface="Times New Roman"/>
              </a:rPr>
              <a:t>điểm</a:t>
            </a:r>
            <a:r>
              <a:rPr lang="en-US" b="1" dirty="0" smtClean="0">
                <a:latin typeface="Times New Roman"/>
                <a:ea typeface="Times New Roman"/>
              </a:rPr>
              <a:t>:</a:t>
            </a:r>
            <a:r>
              <a:rPr lang="vi-VN" dirty="0" smtClean="0">
                <a:latin typeface="Times New Roman"/>
                <a:ea typeface="Times New Roman"/>
              </a:rPr>
              <a:t> </a:t>
            </a:r>
            <a:endParaRPr lang="en-US" dirty="0" smtClean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</a:pPr>
            <a:r>
              <a:rPr lang="vi-VN" dirty="0" smtClean="0">
                <a:latin typeface="Times New Roman"/>
                <a:ea typeface="Times New Roman"/>
              </a:rPr>
              <a:t>Cách </a:t>
            </a:r>
            <a:r>
              <a:rPr lang="vi-VN" dirty="0" smtClean="0">
                <a:latin typeface="Times New Roman"/>
                <a:ea typeface="Times New Roman"/>
              </a:rPr>
              <a:t>làm thủ công phổ biến </a:t>
            </a:r>
          </a:p>
          <a:p>
            <a:pPr algn="just">
              <a:lnSpc>
                <a:spcPct val="150000"/>
              </a:lnSpc>
            </a:pPr>
            <a:r>
              <a:rPr lang="vi-VN" dirty="0" smtClean="0">
                <a:latin typeface="Times New Roman"/>
                <a:ea typeface="Times New Roman"/>
              </a:rPr>
              <a:t>Lưu </a:t>
            </a:r>
            <a:r>
              <a:rPr lang="vi-VN" dirty="0">
                <a:latin typeface="Times New Roman"/>
                <a:ea typeface="Times New Roman"/>
              </a:rPr>
              <a:t>giữ </a:t>
            </a:r>
            <a:r>
              <a:rPr lang="vi-VN" dirty="0" smtClean="0">
                <a:latin typeface="Times New Roman"/>
                <a:ea typeface="Times New Roman"/>
              </a:rPr>
              <a:t>thông tin phức tạp cồng kềnh cả về các thiết bị lưu và con người</a:t>
            </a:r>
          </a:p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2451" y="2132856"/>
            <a:ext cx="3240360" cy="21602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vi-VN" dirty="0" smtClean="0">
                <a:latin typeface="Times New Roman"/>
                <a:ea typeface="Times New Roman"/>
              </a:rPr>
              <a:t>•</a:t>
            </a:r>
            <a:r>
              <a:rPr lang="en-US" b="1" dirty="0" err="1" smtClean="0">
                <a:latin typeface="Times New Roman"/>
                <a:ea typeface="Times New Roman"/>
              </a:rPr>
              <a:t>Ưu</a:t>
            </a:r>
            <a:r>
              <a:rPr lang="en-US" b="1" dirty="0" smtClean="0">
                <a:latin typeface="Times New Roman"/>
                <a:ea typeface="Times New Roman"/>
              </a:rPr>
              <a:t> </a:t>
            </a:r>
            <a:r>
              <a:rPr lang="en-US" b="1" dirty="0" err="1" smtClean="0">
                <a:latin typeface="Times New Roman"/>
                <a:ea typeface="Times New Roman"/>
              </a:rPr>
              <a:t>điểm</a:t>
            </a:r>
            <a:r>
              <a:rPr lang="en-US" b="1" dirty="0" smtClean="0">
                <a:latin typeface="Times New Roman"/>
                <a:ea typeface="Times New Roman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vi-VN" dirty="0" smtClean="0">
                <a:latin typeface="Times New Roman"/>
                <a:ea typeface="Times New Roman"/>
              </a:rPr>
              <a:t>Vốn </a:t>
            </a:r>
            <a:r>
              <a:rPr lang="vi-VN" dirty="0">
                <a:latin typeface="Times New Roman"/>
                <a:ea typeface="Times New Roman"/>
              </a:rPr>
              <a:t>đầu tư ít tốn kém hơn, các thiết bị tin học, các phần </a:t>
            </a:r>
            <a:r>
              <a:rPr lang="vi-VN" dirty="0" smtClean="0">
                <a:latin typeface="Times New Roman"/>
                <a:ea typeface="Times New Roman"/>
              </a:rPr>
              <a:t>mềm tin học cho việc quản lý không cần phải đầu tư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4533052"/>
            <a:ext cx="7416824" cy="7936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vi-VN" dirty="0" smtClean="0">
                <a:solidFill>
                  <a:prstClr val="black"/>
                </a:solidFill>
                <a:latin typeface="Times New Roman"/>
                <a:ea typeface="Times New Roman"/>
              </a:rPr>
              <a:t>Cần xây </a:t>
            </a:r>
            <a:r>
              <a:rPr lang="vi-VN" dirty="0">
                <a:solidFill>
                  <a:prstClr val="black"/>
                </a:solidFill>
                <a:latin typeface="Times New Roman"/>
                <a:ea typeface="Times New Roman"/>
              </a:rPr>
              <a:t>dựng hệ thống mới có yêu cầu kỹ thuật, quản lý chuyên nghiệp hơn, có thể giải quyết được các khuyết điểm của hệ thống cũ.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03748" y="5733256"/>
            <a:ext cx="4464496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Times New Roman"/>
                <a:ea typeface="Times New Roman"/>
              </a:rPr>
              <a:t>XÂY DỰNG CHƯƠNG TRÌNH QUẢN LÍ ĐIỂM CHO SINH VIÊN ĐẠI HỌC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47864" y="1844824"/>
            <a:ext cx="828092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70010" y="3068960"/>
            <a:ext cx="814058" cy="1464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11961" y="1844824"/>
            <a:ext cx="980490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47864" y="3103902"/>
            <a:ext cx="1008111" cy="1429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39921" y="5326740"/>
            <a:ext cx="1" cy="348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69767" y="134034"/>
            <a:ext cx="4824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Môn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học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60444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87824" y="196849"/>
            <a:ext cx="38164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dồ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dộng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655"/>
            <a:ext cx="8892480" cy="621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51178"/>
            <a:ext cx="47186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b="1" dirty="0">
                <a:latin typeface="Times New Roman"/>
                <a:ea typeface="Times New Roman"/>
              </a:rPr>
              <a:t>CHƯƠNG III: THIẾT KẾ HỆ THỐNG</a:t>
            </a:r>
            <a:endParaRPr lang="vi-VN" sz="16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34" y="980728"/>
            <a:ext cx="57531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34" y="4231907"/>
            <a:ext cx="5753100" cy="247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68" y="517322"/>
            <a:ext cx="3143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trang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chủ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thống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3681655"/>
            <a:ext cx="40254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chương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trang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lý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98" y="620688"/>
            <a:ext cx="6189489" cy="258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99" y="3801616"/>
            <a:ext cx="6189489" cy="278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3623" y="93866"/>
            <a:ext cx="2951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viên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8140" y="3388350"/>
            <a:ext cx="3092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alt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altLang="vi-VN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79229"/>
            <a:ext cx="5904656" cy="253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04" y="3976254"/>
            <a:ext cx="5923447" cy="266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127464"/>
            <a:ext cx="3342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lớp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3334388"/>
            <a:ext cx="3079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alt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altLang="vi-VN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22" y="620688"/>
            <a:ext cx="5619750" cy="23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93" y="3717032"/>
            <a:ext cx="56769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143666"/>
            <a:ext cx="25603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điểm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560" y="3239407"/>
            <a:ext cx="35734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836712"/>
            <a:ext cx="5543550" cy="28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175154"/>
            <a:ext cx="5372100" cy="24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8140" y="190381"/>
            <a:ext cx="30283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cáo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danh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sách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viên</a:t>
            </a: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vi-VN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140" y="3760035"/>
            <a:ext cx="3958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vi-V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772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vi-VN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altLang="vi-VN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2400" b="1" dirty="0">
                <a:latin typeface="Times New Roman"/>
                <a:ea typeface="Times New Roman"/>
              </a:rPr>
              <a:t>CHƯƠNG IV: CÀI ĐẶT VÀ KIỂM THỬ</a:t>
            </a:r>
            <a:endParaRPr lang="vi-VN" sz="2000" dirty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endParaRPr lang="en-US" b="1" dirty="0" smtClean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endParaRPr lang="en-US" b="1" dirty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b="1" dirty="0" smtClean="0">
                <a:latin typeface="Times New Roman"/>
                <a:ea typeface="Times New Roman"/>
              </a:rPr>
              <a:t>1</a:t>
            </a:r>
            <a:r>
              <a:rPr lang="en-US" b="1" dirty="0">
                <a:latin typeface="Times New Roman"/>
                <a:ea typeface="Times New Roman"/>
              </a:rPr>
              <a:t>. </a:t>
            </a:r>
            <a:r>
              <a:rPr lang="en-US" b="1" dirty="0" err="1">
                <a:latin typeface="Times New Roman"/>
                <a:ea typeface="Times New Roman"/>
              </a:rPr>
              <a:t>Cài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đặt</a:t>
            </a:r>
            <a:endParaRPr lang="vi-VN" sz="1600" dirty="0">
              <a:latin typeface="Times New Roman"/>
              <a:ea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180340" algn="l"/>
              </a:tabLst>
            </a:pPr>
            <a:r>
              <a:rPr lang="en-US" dirty="0" err="1">
                <a:latin typeface="Times New Roman"/>
                <a:ea typeface="Times New Roman"/>
              </a:rPr>
              <a:t>Chương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viết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</a:rPr>
              <a:t>  </a:t>
            </a:r>
            <a:r>
              <a:rPr lang="en-US" dirty="0" err="1">
                <a:latin typeface="Times New Roman"/>
                <a:ea typeface="Times New Roman"/>
              </a:rPr>
              <a:t>nền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tảng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ngôn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ngữ</a:t>
            </a:r>
            <a:r>
              <a:rPr lang="en-US" dirty="0">
                <a:latin typeface="Times New Roman"/>
                <a:ea typeface="Times New Roman"/>
              </a:rPr>
              <a:t> C# </a:t>
            </a:r>
            <a:endParaRPr lang="vi-VN" sz="1600" dirty="0">
              <a:latin typeface="Times New Roman"/>
              <a:ea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180340" algn="l"/>
              </a:tabLst>
            </a:pPr>
            <a:r>
              <a:rPr lang="en-US" dirty="0" err="1">
                <a:latin typeface="Times New Roman"/>
                <a:ea typeface="Times New Roman"/>
              </a:rPr>
              <a:t>Công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cụ</a:t>
            </a:r>
            <a:r>
              <a:rPr lang="en-US" dirty="0">
                <a:latin typeface="Times New Roman"/>
                <a:ea typeface="Times New Roman"/>
              </a:rPr>
              <a:t>: Visual Studio 2010 ,  SQL Server 2012, Crystal Reports,</a:t>
            </a:r>
            <a:r>
              <a:rPr lang="en-US" sz="1600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DotNetBar</a:t>
            </a:r>
            <a:endParaRPr lang="vi-VN" sz="1600" dirty="0">
              <a:latin typeface="Times New Roman"/>
              <a:ea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180340" algn="l"/>
              </a:tabLst>
            </a:pPr>
            <a:r>
              <a:rPr lang="en-US" dirty="0" err="1">
                <a:latin typeface="Times New Roman"/>
                <a:ea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điều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hành</a:t>
            </a:r>
            <a:r>
              <a:rPr lang="en-US" dirty="0">
                <a:latin typeface="Times New Roman"/>
                <a:ea typeface="Times New Roman"/>
              </a:rPr>
              <a:t> WIN 7</a:t>
            </a:r>
            <a:endParaRPr lang="vi-VN" sz="1600" dirty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b="1" dirty="0">
                <a:latin typeface="Times New Roman"/>
                <a:ea typeface="Times New Roman"/>
              </a:rPr>
              <a:t>2. </a:t>
            </a:r>
            <a:r>
              <a:rPr lang="en-US" b="1" dirty="0" err="1">
                <a:latin typeface="Times New Roman"/>
                <a:ea typeface="Times New Roman"/>
              </a:rPr>
              <a:t>Kiểm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thử</a:t>
            </a:r>
            <a:endParaRPr lang="vi-VN" sz="1600" dirty="0">
              <a:latin typeface="Times New Roman"/>
              <a:ea typeface="Times New Roman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180340" algn="l"/>
              </a:tabLst>
            </a:pPr>
            <a:r>
              <a:rPr lang="en-US" dirty="0" err="1">
                <a:latin typeface="Times New Roman"/>
                <a:ea typeface="Times New Roman"/>
              </a:rPr>
              <a:t>Sau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quá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kiểm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thử</a:t>
            </a:r>
            <a:r>
              <a:rPr lang="en-US" dirty="0">
                <a:latin typeface="Times New Roman"/>
                <a:ea typeface="Times New Roman"/>
              </a:rPr>
              <a:t>: test case, </a:t>
            </a:r>
            <a:r>
              <a:rPr lang="en-US" dirty="0" err="1">
                <a:latin typeface="Times New Roman"/>
                <a:ea typeface="Times New Roman"/>
              </a:rPr>
              <a:t>cũng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như</a:t>
            </a:r>
            <a:r>
              <a:rPr lang="en-US" dirty="0">
                <a:latin typeface="Times New Roman"/>
                <a:ea typeface="Times New Roman"/>
              </a:rPr>
              <a:t> test </a:t>
            </a:r>
            <a:r>
              <a:rPr lang="en-US" dirty="0" err="1">
                <a:latin typeface="Times New Roman"/>
                <a:ea typeface="Times New Roman"/>
              </a:rPr>
              <a:t>chức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chúng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em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nhận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thấy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chương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đã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đáp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ứng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bản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nghiệp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vụ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xong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vẫn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còn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số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lỗi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chưa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kiểm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soát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hết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quá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thao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</a:rPr>
              <a:t>.</a:t>
            </a:r>
            <a:endParaRPr lang="vi-VN" sz="16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8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836712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b="1" dirty="0">
                <a:latin typeface="Times New Roman"/>
                <a:ea typeface="Times New Roman"/>
              </a:rPr>
              <a:t>KẾT LUẬN</a:t>
            </a:r>
            <a:endParaRPr lang="vi-VN" sz="16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dirty="0">
                <a:latin typeface="Times New Roman"/>
                <a:ea typeface="Times New Roman"/>
              </a:rPr>
              <a:t>	</a:t>
            </a:r>
            <a:r>
              <a:rPr lang="en-US" dirty="0" err="1">
                <a:latin typeface="Times New Roman"/>
                <a:ea typeface="Times New Roman"/>
              </a:rPr>
              <a:t>Sau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thời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gian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tìm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nghiên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cứu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thực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chương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nhóm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em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đã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bản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hoàn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thành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yêu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cầu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chính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chương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</a:rPr>
              <a:t>.</a:t>
            </a:r>
            <a:endParaRPr lang="vi-VN" sz="16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dirty="0">
                <a:latin typeface="Times New Roman"/>
                <a:ea typeface="Times New Roman"/>
              </a:rPr>
              <a:t>	</a:t>
            </a:r>
            <a:r>
              <a:rPr lang="en-US" dirty="0" err="1">
                <a:latin typeface="Times New Roman"/>
                <a:ea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tại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khuôn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khổ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cáo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thực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tập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thì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nhóm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em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mới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chỉ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thực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chức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bản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</a:rPr>
              <a:t>. </a:t>
            </a: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tương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lai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nhóm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chúng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em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sẽ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cố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gắng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phân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tích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cụ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thể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hơn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xây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chương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trình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hoàn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thiện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thể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ứng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thưc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tế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trường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đại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</a:rPr>
              <a:t>.</a:t>
            </a:r>
            <a:endParaRPr lang="vi-VN" sz="16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dirty="0" smtClean="0">
                <a:latin typeface="Times New Roman"/>
                <a:ea typeface="Times New Roman"/>
              </a:rPr>
              <a:t>	</a:t>
            </a:r>
            <a:r>
              <a:rPr lang="en-US" dirty="0" err="1" smtClean="0">
                <a:latin typeface="Times New Roman"/>
                <a:ea typeface="Times New Roman"/>
              </a:rPr>
              <a:t>Với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thời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gian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có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hạn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và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kiến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thức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còn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hạn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hẹp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nên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bài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phân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tích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thiết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kế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hệ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thống</a:t>
            </a:r>
            <a:r>
              <a:rPr lang="en-US" dirty="0" smtClean="0">
                <a:latin typeface="Times New Roman"/>
                <a:ea typeface="Times New Roman"/>
              </a:rPr>
              <a:t> , </a:t>
            </a:r>
            <a:r>
              <a:rPr lang="en-US" dirty="0" err="1" smtClean="0">
                <a:latin typeface="Times New Roman"/>
                <a:ea typeface="Times New Roman"/>
              </a:rPr>
              <a:t>cũng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như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chương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trình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còn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nhiều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thiếu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sót</a:t>
            </a:r>
            <a:r>
              <a:rPr lang="en-US" dirty="0" smtClean="0">
                <a:latin typeface="Times New Roman"/>
                <a:ea typeface="Times New Roman"/>
              </a:rPr>
              <a:t>. </a:t>
            </a:r>
            <a:r>
              <a:rPr lang="en-US" dirty="0" err="1" smtClean="0">
                <a:latin typeface="Times New Roman"/>
                <a:ea typeface="Times New Roman"/>
              </a:rPr>
              <a:t>Chúng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em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mong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nhận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được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sự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góp</a:t>
            </a:r>
            <a:r>
              <a:rPr lang="en-US" dirty="0" smtClean="0">
                <a:latin typeface="Times New Roman"/>
                <a:ea typeface="Times New Roman"/>
              </a:rPr>
              <a:t> ý </a:t>
            </a:r>
            <a:r>
              <a:rPr lang="en-US" dirty="0" err="1" smtClean="0">
                <a:latin typeface="Times New Roman"/>
                <a:ea typeface="Times New Roman"/>
              </a:rPr>
              <a:t>của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thầy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giáo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và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các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bạn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để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đề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tài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được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hoàn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thiện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hơn</a:t>
            </a:r>
            <a:r>
              <a:rPr lang="en-US" dirty="0">
                <a:latin typeface="Times New Roman"/>
                <a:ea typeface="Times New Roman"/>
              </a:rPr>
              <a:t>.</a:t>
            </a:r>
            <a:endParaRPr lang="vi-VN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53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2016224"/>
          </a:xfrm>
        </p:spPr>
        <p:txBody>
          <a:bodyPr/>
          <a:lstStyle/>
          <a:p>
            <a:r>
              <a:rPr lang="vi-VN" dirty="0" smtClean="0">
                <a:solidFill>
                  <a:schemeClr val="accent1"/>
                </a:solidFill>
              </a:rPr>
              <a:t>Xin Chân Thành Cảm Ơn!</a:t>
            </a:r>
            <a:endParaRPr lang="vi-VN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Admin\Desktop\94E5EE9AAF7B98F83762E55CD08BF6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762500" cy="32289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8" y="116632"/>
            <a:ext cx="8928992" cy="576064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548680"/>
            <a:ext cx="8229600" cy="6120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  <a:tabLst>
                <a:tab pos="90170" algn="l"/>
              </a:tabLst>
            </a:pPr>
            <a:r>
              <a:rPr lang="en-US" sz="1800" b="1" dirty="0" err="1">
                <a:latin typeface="Times New Roman"/>
                <a:ea typeface="Times New Roman"/>
              </a:rPr>
              <a:t>Xác</a:t>
            </a:r>
            <a:r>
              <a:rPr lang="en-US" sz="1800" b="1" dirty="0">
                <a:latin typeface="Times New Roman"/>
                <a:ea typeface="Times New Roman"/>
              </a:rPr>
              <a:t> </a:t>
            </a:r>
            <a:r>
              <a:rPr lang="en-US" sz="1800" b="1" dirty="0" err="1">
                <a:latin typeface="Times New Roman"/>
                <a:ea typeface="Times New Roman"/>
              </a:rPr>
              <a:t>định</a:t>
            </a:r>
            <a:r>
              <a:rPr lang="en-US" sz="1800" b="1" dirty="0">
                <a:latin typeface="Times New Roman"/>
                <a:ea typeface="Times New Roman"/>
              </a:rPr>
              <a:t> </a:t>
            </a:r>
            <a:r>
              <a:rPr lang="en-US" sz="1800" b="1" dirty="0" err="1">
                <a:latin typeface="Times New Roman"/>
                <a:ea typeface="Times New Roman"/>
              </a:rPr>
              <a:t>yêu</a:t>
            </a:r>
            <a:r>
              <a:rPr lang="en-US" sz="1800" b="1" dirty="0">
                <a:latin typeface="Times New Roman"/>
                <a:ea typeface="Times New Roman"/>
              </a:rPr>
              <a:t> </a:t>
            </a:r>
            <a:r>
              <a:rPr lang="en-US" sz="1800" b="1" dirty="0" err="1">
                <a:latin typeface="Times New Roman"/>
                <a:ea typeface="Times New Roman"/>
              </a:rPr>
              <a:t>cầu</a:t>
            </a:r>
            <a:r>
              <a:rPr lang="en-US" sz="1800" b="1" dirty="0">
                <a:latin typeface="Times New Roman"/>
                <a:ea typeface="Times New Roman"/>
              </a:rPr>
              <a:t> </a:t>
            </a:r>
            <a:r>
              <a:rPr lang="en-US" sz="1800" b="1" dirty="0" err="1">
                <a:latin typeface="Times New Roman"/>
                <a:ea typeface="Times New Roman"/>
              </a:rPr>
              <a:t>hệ</a:t>
            </a:r>
            <a:r>
              <a:rPr lang="en-US" sz="1800" b="1" dirty="0">
                <a:latin typeface="Times New Roman"/>
                <a:ea typeface="Times New Roman"/>
              </a:rPr>
              <a:t> </a:t>
            </a:r>
            <a:r>
              <a:rPr lang="en-US" sz="1800" b="1" dirty="0" err="1" smtClean="0">
                <a:latin typeface="Times New Roman"/>
                <a:ea typeface="Times New Roman"/>
              </a:rPr>
              <a:t>thống</a:t>
            </a:r>
            <a:endParaRPr lang="vi-VN" sz="1800" dirty="0">
              <a:latin typeface="Times New Roman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899" y="1268760"/>
            <a:ext cx="3744415" cy="22322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i="1" dirty="0">
                <a:latin typeface="Times New Roman"/>
                <a:ea typeface="Calibri"/>
              </a:rPr>
              <a:t>Yêu cầu chức năng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Calibri"/>
              </a:rPr>
              <a:t>Hệ thống phải cập nhập, lưu trữ được tất cả các thông tin </a:t>
            </a:r>
            <a:endParaRPr lang="vi-VN" dirty="0" smtClean="0">
              <a:latin typeface="Times New Roman"/>
              <a:ea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/>
                <a:ea typeface="Calibri"/>
              </a:rPr>
              <a:t>Cập </a:t>
            </a:r>
            <a:r>
              <a:rPr lang="vi-VN" dirty="0">
                <a:latin typeface="Times New Roman"/>
                <a:ea typeface="Calibri"/>
              </a:rPr>
              <a:t>nhật theo danh mục quản </a:t>
            </a:r>
            <a:r>
              <a:rPr lang="vi-VN" dirty="0" smtClean="0">
                <a:latin typeface="Times New Roman"/>
                <a:ea typeface="Calibri"/>
              </a:rPr>
              <a:t>lý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/>
                <a:ea typeface="Calibri"/>
              </a:rPr>
              <a:t>Nhập </a:t>
            </a:r>
            <a:r>
              <a:rPr lang="vi-VN" dirty="0">
                <a:latin typeface="Times New Roman"/>
                <a:ea typeface="Calibri"/>
              </a:rPr>
              <a:t>điểm: Giảng viên nhập điểm </a:t>
            </a:r>
            <a:r>
              <a:rPr lang="vi-VN" dirty="0" smtClean="0">
                <a:latin typeface="Times New Roman"/>
                <a:ea typeface="Calibri"/>
              </a:rPr>
              <a:t>th</a:t>
            </a:r>
            <a:r>
              <a:rPr lang="en-US" dirty="0" smtClean="0">
                <a:latin typeface="Times New Roman"/>
                <a:ea typeface="Calibri"/>
              </a:rPr>
              <a:t>i</a:t>
            </a:r>
            <a:r>
              <a:rPr lang="vi-VN" dirty="0" smtClean="0">
                <a:latin typeface="Times New Roman"/>
                <a:ea typeface="Calibri"/>
              </a:rPr>
              <a:t> </a:t>
            </a:r>
            <a:r>
              <a:rPr lang="vi-VN" dirty="0">
                <a:latin typeface="Times New Roman"/>
                <a:ea typeface="Calibri"/>
              </a:rPr>
              <a:t>của sinh viên vào hệ thống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Calibri"/>
              </a:rPr>
              <a:t>Tự động xử lý </a:t>
            </a:r>
            <a:r>
              <a:rPr lang="vi-VN" dirty="0" smtClean="0">
                <a:latin typeface="Times New Roman"/>
                <a:ea typeface="Calibri"/>
              </a:rPr>
              <a:t>điểm</a:t>
            </a:r>
            <a:endParaRPr lang="vi-VN" dirty="0">
              <a:latin typeface="Times New Roman"/>
              <a:ea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6623" y="1261476"/>
            <a:ext cx="4105347" cy="31683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i="1" dirty="0" smtClean="0">
                <a:solidFill>
                  <a:prstClr val="black"/>
                </a:solidFill>
                <a:latin typeface="Times New Roman"/>
              </a:rPr>
              <a:t>Yêu </a:t>
            </a:r>
            <a:r>
              <a:rPr lang="vi-VN" b="1" i="1" dirty="0">
                <a:solidFill>
                  <a:prstClr val="black"/>
                </a:solidFill>
                <a:latin typeface="Times New Roman"/>
              </a:rPr>
              <a:t>cầu hệ thống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Times New Roman"/>
              </a:rPr>
              <a:t>Hệ thống sử dụng hệ quản trị cơ sở dữ liệu </a:t>
            </a:r>
            <a:r>
              <a:rPr lang="vi-VN" dirty="0" smtClean="0">
                <a:solidFill>
                  <a:prstClr val="black"/>
                </a:solidFill>
                <a:latin typeface="Times New Roman"/>
              </a:rPr>
              <a:t>lớn</a:t>
            </a:r>
            <a:endParaRPr lang="vi-VN" dirty="0">
              <a:solidFill>
                <a:prstClr val="black"/>
              </a:solidFill>
              <a:latin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Times New Roman"/>
              </a:rPr>
              <a:t>Máy chủ có khả năng tính toán nhanh, chính xác, lưu trữ lâu dài, bảo mật.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Times New Roman"/>
              </a:rPr>
              <a:t>Đưa ra tổng kết, xếp loại sinh viên qua hệ thống, tự động.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Times New Roman"/>
              </a:rPr>
              <a:t>Thông tin có tính đồng bộ, phân quyền quản lý chặt chẽ.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Times New Roman"/>
              </a:rPr>
              <a:t>Bảo mật tốt cho người quản trị hệ thống.</a:t>
            </a:r>
            <a:endParaRPr lang="vi-V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74304" y="1772816"/>
            <a:ext cx="7200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96542" y="2852936"/>
            <a:ext cx="7200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3529" y="4509120"/>
            <a:ext cx="85689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  <a:tabLst>
                <a:tab pos="90170" algn="l"/>
              </a:tabLst>
            </a:pPr>
            <a:r>
              <a:rPr lang="en-US" b="1" dirty="0" err="1">
                <a:latin typeface="Times New Roman"/>
                <a:ea typeface="Times New Roman"/>
              </a:rPr>
              <a:t>Xác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định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các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tác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nhân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và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hành</a:t>
            </a:r>
            <a:r>
              <a:rPr lang="en-US" b="1" dirty="0">
                <a:latin typeface="Times New Roman"/>
                <a:ea typeface="Times New Roman"/>
              </a:rPr>
              <a:t> vi </a:t>
            </a:r>
            <a:r>
              <a:rPr lang="en-US" b="1" dirty="0" err="1">
                <a:latin typeface="Times New Roman"/>
                <a:ea typeface="Times New Roman"/>
              </a:rPr>
              <a:t>của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tác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</a:rPr>
              <a:t>nhân</a:t>
            </a:r>
            <a:endParaRPr lang="vi-VN" sz="1600" dirty="0"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b="1" dirty="0">
                <a:latin typeface="Times New Roman"/>
                <a:ea typeface="Times New Roman"/>
              </a:rPr>
              <a:t>	</a:t>
            </a:r>
            <a:r>
              <a:rPr lang="en-US" b="1" dirty="0" smtClean="0">
                <a:latin typeface="Times New Roman"/>
                <a:ea typeface="Times New Roman"/>
              </a:rPr>
              <a:t>- </a:t>
            </a:r>
            <a:r>
              <a:rPr lang="en-US" dirty="0" err="1">
                <a:latin typeface="Times New Roman"/>
                <a:ea typeface="Times New Roman"/>
              </a:rPr>
              <a:t>Tác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nhân</a:t>
            </a:r>
            <a:r>
              <a:rPr lang="en-US" dirty="0">
                <a:latin typeface="Times New Roman"/>
                <a:ea typeface="Times New Roman"/>
              </a:rPr>
              <a:t>: </a:t>
            </a:r>
            <a:r>
              <a:rPr lang="en-US" dirty="0" err="1">
                <a:latin typeface="Times New Roman"/>
                <a:ea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dùng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b="1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bao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gồm</a:t>
            </a:r>
            <a:r>
              <a:rPr lang="en-US" b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Giảng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viên</a:t>
            </a:r>
            <a:r>
              <a:rPr lang="en-US" i="1" dirty="0">
                <a:latin typeface="Times New Roman"/>
                <a:ea typeface="Times New Roman"/>
              </a:rPr>
              <a:t>, </a:t>
            </a:r>
            <a:r>
              <a:rPr lang="en-US" i="1" dirty="0" err="1">
                <a:latin typeface="Times New Roman"/>
                <a:ea typeface="Times New Roman"/>
              </a:rPr>
              <a:t>người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quản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</a:rPr>
              <a:t>).</a:t>
            </a: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đó</a:t>
            </a:r>
            <a:r>
              <a:rPr lang="en-US" dirty="0">
                <a:latin typeface="Times New Roman"/>
                <a:ea typeface="Times New Roman"/>
              </a:rPr>
              <a:t>:</a:t>
            </a:r>
            <a:endParaRPr lang="vi-VN" sz="16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b="1" dirty="0">
                <a:latin typeface="Times New Roman"/>
                <a:ea typeface="Times New Roman"/>
              </a:rPr>
              <a:t>	</a:t>
            </a:r>
            <a:r>
              <a:rPr lang="en-US" b="1" dirty="0" smtClean="0">
                <a:latin typeface="Times New Roman"/>
                <a:ea typeface="Times New Roman"/>
              </a:rPr>
              <a:t>+ </a:t>
            </a:r>
            <a:r>
              <a:rPr lang="en-US" i="1" dirty="0" smtClean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Người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quản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</a:rPr>
              <a:t>: </a:t>
            </a:r>
            <a:r>
              <a:rPr lang="en-US" dirty="0" err="1">
                <a:latin typeface="Times New Roman"/>
                <a:ea typeface="Times New Roman"/>
              </a:rPr>
              <a:t>cập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nhật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thông</a:t>
            </a:r>
            <a:r>
              <a:rPr lang="en-US" dirty="0" smtClean="0">
                <a:latin typeface="Times New Roman"/>
                <a:ea typeface="Times New Roman"/>
              </a:rPr>
              <a:t> tin </a:t>
            </a:r>
            <a:r>
              <a:rPr lang="en-US" dirty="0" err="1" smtClean="0">
                <a:latin typeface="Times New Roman"/>
                <a:ea typeface="Times New Roman"/>
              </a:rPr>
              <a:t>khoa</a:t>
            </a:r>
            <a:r>
              <a:rPr lang="en-US" dirty="0" smtClean="0">
                <a:latin typeface="Times New Roman"/>
                <a:ea typeface="Times New Roman"/>
              </a:rPr>
              <a:t>, </a:t>
            </a:r>
            <a:r>
              <a:rPr lang="en-US" dirty="0" err="1" smtClean="0">
                <a:latin typeface="Times New Roman"/>
                <a:ea typeface="Times New Roman"/>
              </a:rPr>
              <a:t>nghành</a:t>
            </a:r>
            <a:r>
              <a:rPr lang="en-US" dirty="0" smtClean="0">
                <a:latin typeface="Times New Roman"/>
                <a:ea typeface="Times New Roman"/>
              </a:rPr>
              <a:t>, </a:t>
            </a:r>
            <a:r>
              <a:rPr lang="en-US" dirty="0" err="1" smtClean="0">
                <a:latin typeface="Times New Roman"/>
                <a:ea typeface="Times New Roman"/>
              </a:rPr>
              <a:t>lớp</a:t>
            </a:r>
            <a:r>
              <a:rPr lang="en-US" dirty="0" smtClean="0">
                <a:latin typeface="Times New Roman"/>
                <a:ea typeface="Times New Roman"/>
              </a:rPr>
              <a:t>, </a:t>
            </a:r>
            <a:r>
              <a:rPr lang="en-US" dirty="0" err="1" smtClean="0">
                <a:latin typeface="Times New Roman"/>
                <a:ea typeface="Times New Roman"/>
              </a:rPr>
              <a:t>sinh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viên</a:t>
            </a:r>
            <a:r>
              <a:rPr lang="en-US" dirty="0" smtClean="0">
                <a:latin typeface="Times New Roman"/>
                <a:ea typeface="Times New Roman"/>
              </a:rPr>
              <a:t>, </a:t>
            </a:r>
            <a:r>
              <a:rPr lang="en-US" dirty="0" err="1" smtClean="0">
                <a:latin typeface="Times New Roman"/>
                <a:ea typeface="Times New Roman"/>
              </a:rPr>
              <a:t>môn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học</a:t>
            </a:r>
            <a:r>
              <a:rPr lang="en-US" dirty="0" smtClean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cập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nhật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xem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cáo</a:t>
            </a:r>
            <a:r>
              <a:rPr lang="en-US" dirty="0" smtClean="0">
                <a:latin typeface="Times New Roman"/>
                <a:ea typeface="Times New Roman"/>
              </a:rPr>
              <a:t>, </a:t>
            </a:r>
            <a:r>
              <a:rPr lang="en-US" dirty="0" err="1" smtClean="0">
                <a:latin typeface="Times New Roman"/>
                <a:ea typeface="Times New Roman"/>
              </a:rPr>
              <a:t>quản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lý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tài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</a:rPr>
              <a:t>khoản</a:t>
            </a:r>
            <a:endParaRPr lang="vi-VN" sz="1600" dirty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dirty="0" smtClean="0">
                <a:latin typeface="Times New Roman"/>
                <a:ea typeface="Times New Roman"/>
              </a:rPr>
              <a:t> + </a:t>
            </a:r>
            <a:r>
              <a:rPr lang="en-US" i="1" dirty="0" err="1">
                <a:latin typeface="Times New Roman"/>
                <a:ea typeface="Times New Roman"/>
              </a:rPr>
              <a:t>Giảng</a:t>
            </a:r>
            <a:r>
              <a:rPr lang="en-US" i="1" dirty="0">
                <a:latin typeface="Times New Roman"/>
                <a:ea typeface="Times New Roman"/>
              </a:rPr>
              <a:t> </a:t>
            </a:r>
            <a:r>
              <a:rPr lang="en-US" i="1" dirty="0" err="1">
                <a:latin typeface="Times New Roman"/>
                <a:ea typeface="Times New Roman"/>
              </a:rPr>
              <a:t>viên</a:t>
            </a:r>
            <a:r>
              <a:rPr lang="en-US" dirty="0">
                <a:latin typeface="Times New Roman"/>
                <a:ea typeface="Times New Roman"/>
              </a:rPr>
              <a:t>: </a:t>
            </a:r>
            <a:r>
              <a:rPr lang="en-US" dirty="0" err="1">
                <a:latin typeface="Times New Roman"/>
                <a:ea typeface="Times New Roman"/>
              </a:rPr>
              <a:t>cập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nhật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viên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xem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cáo</a:t>
            </a:r>
            <a:endParaRPr lang="vi-VN" sz="16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5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5616" y="969884"/>
            <a:ext cx="37444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r>
              <a:rPr kumimoji="0" lang="en-US" altLang="vi-VN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0" lang="en-US" altLang="vi-V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kumimoji="0" lang="en-US" altLang="vi-VN" sz="20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72815"/>
            <a:ext cx="7435924" cy="44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7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5" y="1712368"/>
            <a:ext cx="8433970" cy="44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1299102"/>
            <a:ext cx="4921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25787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endParaRPr kumimoji="0" lang="vi-VN" alt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42" y="1628800"/>
            <a:ext cx="8094948" cy="48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4234" y="1099955"/>
            <a:ext cx="4176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41658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7447295" cy="445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96752"/>
            <a:ext cx="4788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:”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18781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844824"/>
            <a:ext cx="778386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87624" y="1312694"/>
            <a:ext cx="4767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vi-V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kumimoji="0" lang="en-US" altLang="vi-V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alt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>
            <a:noAutofit/>
          </a:bodyPr>
          <a:lstStyle/>
          <a:p>
            <a:r>
              <a:rPr lang="vi-VN" sz="2500" b="1" dirty="0">
                <a:solidFill>
                  <a:prstClr val="black"/>
                </a:solidFill>
              </a:rPr>
              <a:t>CHƯƠNG II: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2805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1034</Words>
  <Application>Microsoft Office PowerPoint</Application>
  <PresentationFormat>On-screen Show (4:3)</PresentationFormat>
  <Paragraphs>133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CHƯƠNG I : KHẢO SÁT HỆ THỐNG</vt:lpstr>
      <vt:lpstr>CHƯƠNG II: PHÂN TÍCH HỆ THỐNG</vt:lpstr>
      <vt:lpstr>CHƯƠNG II: PHÂN TÍCH HỆ THỐNG</vt:lpstr>
      <vt:lpstr>CHƯƠNG II: PHÂN TÍCH HỆ THỐNG</vt:lpstr>
      <vt:lpstr>CHƯƠNG II: PHÂN TÍCH HỆ THỐNG</vt:lpstr>
      <vt:lpstr>CHƯƠNG II: PHÂN TÍCH HỆ THỐNG</vt:lpstr>
      <vt:lpstr>CHƯƠNG II: PHÂN TÍCH HỆ THỐNG</vt:lpstr>
      <vt:lpstr>CHƯƠNG II: PHÂN TÍCH HỆ THỐNG</vt:lpstr>
      <vt:lpstr>CHƯƠNG II: PHÂN TÍCH HỆ THỐNG</vt:lpstr>
      <vt:lpstr>CHƯƠNG II: PHÂN TÍCH HỆ THỐNG</vt:lpstr>
      <vt:lpstr>CHƯƠNG II: PHÂN TÍCH HỆ THỐNG</vt:lpstr>
      <vt:lpstr>CHƯƠNG II: PHÂN TÍCH HỆ THỐNG</vt:lpstr>
      <vt:lpstr>CHƯƠNG II: PHÂN TÍCH HỆ THỐNG</vt:lpstr>
      <vt:lpstr>CHƯƠNG II: PHÂN TÍCH HỆ THỐNG</vt:lpstr>
      <vt:lpstr>PowerPoint Presentation</vt:lpstr>
      <vt:lpstr>CHƯƠNG II: PHÂN TÍCH HỆ THỐNG</vt:lpstr>
      <vt:lpstr>CHƯƠNG II: PHÂN TÍCH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Chân Thành Cảm Ơn!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duong</cp:lastModifiedBy>
  <cp:revision>86</cp:revision>
  <dcterms:created xsi:type="dcterms:W3CDTF">2014-10-29T03:36:43Z</dcterms:created>
  <dcterms:modified xsi:type="dcterms:W3CDTF">2015-05-08T04:57:23Z</dcterms:modified>
</cp:coreProperties>
</file>