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7" r:id="rId2"/>
    <p:sldId id="278" r:id="rId3"/>
    <p:sldId id="293" r:id="rId4"/>
    <p:sldId id="294" r:id="rId5"/>
    <p:sldId id="295" r:id="rId6"/>
    <p:sldId id="296" r:id="rId7"/>
    <p:sldId id="297" r:id="rId8"/>
    <p:sldId id="298" r:id="rId9"/>
    <p:sldId id="299" r:id="rId10"/>
    <p:sldId id="300" r:id="rId11"/>
    <p:sldId id="302" r:id="rId12"/>
    <p:sldId id="303" r:id="rId13"/>
    <p:sldId id="304" r:id="rId14"/>
    <p:sldId id="305" r:id="rId15"/>
    <p:sldId id="306" r:id="rId16"/>
    <p:sldId id="307" r:id="rId17"/>
    <p:sldId id="310" r:id="rId18"/>
    <p:sldId id="311" r:id="rId19"/>
    <p:sldId id="313" r:id="rId20"/>
    <p:sldId id="314" r:id="rId21"/>
    <p:sldId id="315" r:id="rId22"/>
    <p:sldId id="316" r:id="rId23"/>
    <p:sldId id="317" r:id="rId24"/>
    <p:sldId id="318" r:id="rId25"/>
    <p:sldId id="319" r:id="rId26"/>
    <p:sldId id="320" r:id="rId27"/>
    <p:sldId id="322" r:id="rId28"/>
    <p:sldId id="323" r:id="rId29"/>
    <p:sldId id="321" r:id="rId30"/>
    <p:sldId id="29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3A1361"/>
    <a:srgbClr val="005A9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758" autoAdjust="0"/>
  </p:normalViewPr>
  <p:slideViewPr>
    <p:cSldViewPr>
      <p:cViewPr>
        <p:scale>
          <a:sx n="99" d="100"/>
          <a:sy n="99" d="100"/>
        </p:scale>
        <p:origin x="-324" y="-12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85C08CD-B9F0-4D21-95AB-99EA60DE37F7}" type="datetimeFigureOut">
              <a:rPr lang="en-US" smtClean="0"/>
              <a:pPr/>
              <a:t>2/28/2014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7C5D873-B4D3-46CB-BB76-C91DC6F04CD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5C08CD-B9F0-4D21-95AB-99EA60DE37F7}" type="datetimeFigureOut">
              <a:rPr lang="en-US" smtClean="0"/>
              <a:pPr/>
              <a:t>2/28/2014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5D873-B4D3-46CB-BB76-C91DC6F04C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5C08CD-B9F0-4D21-95AB-99EA60DE37F7}" type="datetimeFigureOut">
              <a:rPr lang="en-US" smtClean="0"/>
              <a:pPr/>
              <a:t>2/28/2014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5D873-B4D3-46CB-BB76-C91DC6F04C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5C08CD-B9F0-4D21-95AB-99EA60DE37F7}" type="datetimeFigureOut">
              <a:rPr lang="en-US" smtClean="0"/>
              <a:pPr/>
              <a:t>2/28/2014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5D873-B4D3-46CB-BB76-C91DC6F04CD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85C08CD-B9F0-4D21-95AB-99EA60DE37F7}" type="datetimeFigureOut">
              <a:rPr lang="en-US" smtClean="0"/>
              <a:pPr/>
              <a:t>2/28/2014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5D873-B4D3-46CB-BB76-C91DC6F04CD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5C08CD-B9F0-4D21-95AB-99EA60DE37F7}" type="datetimeFigureOut">
              <a:rPr lang="en-US" smtClean="0"/>
              <a:pPr/>
              <a:t>2/28/2014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5D873-B4D3-46CB-BB76-C91DC6F04C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85C08CD-B9F0-4D21-95AB-99EA60DE37F7}" type="datetimeFigureOut">
              <a:rPr lang="en-US" smtClean="0"/>
              <a:pPr/>
              <a:t>2/28/2014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5D873-B4D3-46CB-BB76-C91DC6F04C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85C08CD-B9F0-4D21-95AB-99EA60DE37F7}" type="datetimeFigureOut">
              <a:rPr lang="en-US" smtClean="0"/>
              <a:pPr/>
              <a:t>2/28/2014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5D873-B4D3-46CB-BB76-C91DC6F04C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5C08CD-B9F0-4D21-95AB-99EA60DE37F7}" type="datetimeFigureOut">
              <a:rPr lang="en-US" smtClean="0"/>
              <a:pPr/>
              <a:t>2/28/2014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5D873-B4D3-46CB-BB76-C91DC6F04C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5C08CD-B9F0-4D21-95AB-99EA60DE37F7}" type="datetimeFigureOut">
              <a:rPr lang="en-US" smtClean="0"/>
              <a:pPr/>
              <a:t>2/28/2014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5D873-B4D3-46CB-BB76-C91DC6F04C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5C08CD-B9F0-4D21-95AB-99EA60DE37F7}" type="datetimeFigureOut">
              <a:rPr lang="en-US" smtClean="0"/>
              <a:pPr/>
              <a:t>2/28/2014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7C5D873-B4D3-46CB-BB76-C91DC6F04CD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000" b="-4000"/>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85C08CD-B9F0-4D21-95AB-99EA60DE37F7}" type="datetimeFigureOut">
              <a:rPr lang="en-US" smtClean="0"/>
              <a:pPr/>
              <a:t>2/28/2014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7C5D873-B4D3-46CB-BB76-C91DC6F04CD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7239000" cy="1066800"/>
          </a:xfrm>
        </p:spPr>
        <p:txBody>
          <a:bodyPr>
            <a:noAutofit/>
          </a:bodyPr>
          <a:lstStyle/>
          <a:p>
            <a:pPr algn="ctr">
              <a:lnSpc>
                <a:spcPct val="150000"/>
              </a:lnSpc>
            </a:pPr>
            <a:r>
              <a:rPr lang="en-US" sz="2800" b="1" dirty="0" smtClean="0">
                <a:solidFill>
                  <a:srgbClr val="000099"/>
                </a:solidFill>
                <a:latin typeface="Times New Roman" pitchFamily="18" charset="0"/>
                <a:cs typeface="Times New Roman" pitchFamily="18" charset="0"/>
              </a:rPr>
              <a:t>TRƯỜNG ĐẠI HỌC ĐIỆN LỰC </a:t>
            </a:r>
            <a:r>
              <a:rPr lang="en-US" sz="2800" dirty="0" smtClean="0">
                <a:solidFill>
                  <a:srgbClr val="000099"/>
                </a:solidFill>
                <a:latin typeface="Times New Roman" pitchFamily="18" charset="0"/>
                <a:cs typeface="Times New Roman" pitchFamily="18" charset="0"/>
              </a:rPr>
              <a:t/>
            </a:r>
            <a:br>
              <a:rPr lang="en-US" sz="2800" dirty="0" smtClean="0">
                <a:solidFill>
                  <a:srgbClr val="000099"/>
                </a:solidFill>
                <a:latin typeface="Times New Roman" pitchFamily="18" charset="0"/>
                <a:cs typeface="Times New Roman" pitchFamily="18" charset="0"/>
              </a:rPr>
            </a:br>
            <a:r>
              <a:rPr lang="en-US" sz="2800" dirty="0" smtClean="0">
                <a:solidFill>
                  <a:srgbClr val="000099"/>
                </a:solidFill>
                <a:latin typeface="Times New Roman" pitchFamily="18" charset="0"/>
                <a:cs typeface="Times New Roman" pitchFamily="18" charset="0"/>
              </a:rPr>
              <a:t>KHOA CÔNG NGHỆ THÔNG TIN</a:t>
            </a:r>
            <a:endParaRPr lang="en-US" sz="2800" dirty="0">
              <a:solidFill>
                <a:srgbClr val="000099"/>
              </a:solidFill>
              <a:latin typeface="Times New Roman" pitchFamily="18" charset="0"/>
              <a:cs typeface="Times New Roman" pitchFamily="18" charset="0"/>
            </a:endParaRPr>
          </a:p>
        </p:txBody>
      </p:sp>
      <p:sp>
        <p:nvSpPr>
          <p:cNvPr id="3" name="Content Placeholder 2"/>
          <p:cNvSpPr>
            <a:spLocks noGrp="1"/>
          </p:cNvSpPr>
          <p:nvPr>
            <p:ph idx="1"/>
          </p:nvPr>
        </p:nvSpPr>
        <p:spPr>
          <a:xfrm>
            <a:off x="762000" y="2057400"/>
            <a:ext cx="7772400" cy="4800600"/>
          </a:xfrm>
        </p:spPr>
        <p:txBody>
          <a:bodyPr>
            <a:normAutofit fontScale="25000" lnSpcReduction="20000"/>
          </a:bodyPr>
          <a:lstStyle/>
          <a:p>
            <a:pPr algn="ctr">
              <a:buNone/>
            </a:pPr>
            <a:endParaRPr lang="en-US" sz="5100" b="1" kern="10" dirty="0" smtClean="0">
              <a:ln w="9525">
                <a:solidFill>
                  <a:schemeClr val="tx1"/>
                </a:solidFill>
                <a:round/>
                <a:headEnd/>
                <a:tailEnd/>
              </a:ln>
              <a:solidFill>
                <a:srgbClr val="FF0000"/>
              </a:solidFill>
              <a:latin typeface="Times New Roman" pitchFamily="18" charset="0"/>
              <a:cs typeface="Times New Roman" pitchFamily="18" charset="0"/>
            </a:endParaRPr>
          </a:p>
          <a:p>
            <a:pPr algn="ctr">
              <a:lnSpc>
                <a:spcPct val="170000"/>
              </a:lnSpc>
              <a:buNone/>
            </a:pPr>
            <a:r>
              <a:rPr lang="en-US" sz="9600" b="1" kern="10" dirty="0" smtClean="0">
                <a:ln w="9525">
                  <a:solidFill>
                    <a:schemeClr val="tx1"/>
                  </a:solidFill>
                  <a:round/>
                  <a:headEnd/>
                  <a:tailEnd/>
                </a:ln>
                <a:solidFill>
                  <a:srgbClr val="FF0000"/>
                </a:solidFill>
                <a:latin typeface="Times New Roman" pitchFamily="18" charset="0"/>
                <a:cs typeface="Times New Roman" pitchFamily="18" charset="0"/>
              </a:rPr>
              <a:t>CHUYÊN ĐỀ BÁO CÁO</a:t>
            </a:r>
          </a:p>
          <a:p>
            <a:pPr algn="ctr">
              <a:lnSpc>
                <a:spcPct val="170000"/>
              </a:lnSpc>
              <a:buNone/>
            </a:pPr>
            <a:r>
              <a:rPr lang="en-US" sz="9600" b="1" kern="10" dirty="0" smtClean="0">
                <a:ln w="9525">
                  <a:solidFill>
                    <a:schemeClr val="tx1"/>
                  </a:solidFill>
                  <a:round/>
                  <a:headEnd/>
                  <a:tailEnd/>
                </a:ln>
                <a:solidFill>
                  <a:srgbClr val="FF0000"/>
                </a:solidFill>
                <a:latin typeface="Times New Roman" pitchFamily="18" charset="0"/>
                <a:cs typeface="Times New Roman" pitchFamily="18" charset="0"/>
              </a:rPr>
              <a:t>MÔN: CÔNG NGHỆ PHẦN MỀM</a:t>
            </a:r>
          </a:p>
          <a:p>
            <a:pPr algn="ctr">
              <a:buNone/>
            </a:pPr>
            <a:endParaRPr lang="en-US" sz="5100" b="1" kern="10" dirty="0" smtClean="0">
              <a:ln w="9525">
                <a:solidFill>
                  <a:schemeClr val="tx1"/>
                </a:solidFill>
                <a:round/>
                <a:headEnd/>
                <a:tailEnd/>
              </a:ln>
              <a:solidFill>
                <a:srgbClr val="FF0000"/>
              </a:solidFill>
              <a:latin typeface="Times New Roman" pitchFamily="18" charset="0"/>
              <a:cs typeface="Times New Roman" pitchFamily="18" charset="0"/>
            </a:endParaRPr>
          </a:p>
          <a:p>
            <a:pPr>
              <a:buNone/>
            </a:pPr>
            <a:endParaRPr lang="en-US" sz="2400" dirty="0" smtClean="0">
              <a:solidFill>
                <a:srgbClr val="00B050"/>
              </a:solidFill>
              <a:latin typeface="Times New Roman" pitchFamily="18" charset="0"/>
              <a:cs typeface="Times New Roman" pitchFamily="18" charset="0"/>
            </a:endParaRPr>
          </a:p>
          <a:p>
            <a:pPr algn="ctr">
              <a:buNone/>
            </a:pPr>
            <a:r>
              <a:rPr lang="en-US" sz="9600" b="1" dirty="0" smtClean="0">
                <a:solidFill>
                  <a:srgbClr val="000099"/>
                </a:solidFill>
                <a:latin typeface="Times New Roman" pitchFamily="18" charset="0"/>
                <a:cs typeface="Times New Roman" pitchFamily="18" charset="0"/>
              </a:rPr>
              <a:t>ĐỀ TÀI: RMI VÀ JPA</a:t>
            </a:r>
          </a:p>
          <a:p>
            <a:pPr algn="ctr">
              <a:buNone/>
            </a:pPr>
            <a:endParaRPr lang="en-US" sz="3200" dirty="0" smtClean="0">
              <a:solidFill>
                <a:srgbClr val="00B050"/>
              </a:solidFill>
              <a:latin typeface="Times New Roman" pitchFamily="18" charset="0"/>
              <a:cs typeface="Times New Roman" pitchFamily="18" charset="0"/>
            </a:endParaRPr>
          </a:p>
          <a:p>
            <a:pPr algn="ctr">
              <a:buNone/>
            </a:pPr>
            <a:endParaRPr lang="en-US" sz="4500" dirty="0" smtClean="0">
              <a:latin typeface="Times New Roman" pitchFamily="18" charset="0"/>
              <a:cs typeface="Times New Roman" pitchFamily="18" charset="0"/>
            </a:endParaRPr>
          </a:p>
          <a:p>
            <a:pPr algn="ctr">
              <a:buNone/>
            </a:pPr>
            <a:endParaRPr lang="en-US" sz="4500" dirty="0" smtClean="0">
              <a:latin typeface="Times New Roman" pitchFamily="18" charset="0"/>
              <a:cs typeface="Times New Roman" pitchFamily="18" charset="0"/>
            </a:endParaRPr>
          </a:p>
          <a:p>
            <a:pPr algn="ctr">
              <a:buNone/>
            </a:pPr>
            <a:endParaRPr lang="en-US" sz="4500" dirty="0" smtClean="0">
              <a:latin typeface="Times New Roman" pitchFamily="18" charset="0"/>
              <a:cs typeface="Times New Roman" pitchFamily="18" charset="0"/>
            </a:endParaRPr>
          </a:p>
          <a:p>
            <a:pPr algn="ctr">
              <a:buNone/>
            </a:pPr>
            <a:endParaRPr lang="en-US" sz="4500" dirty="0" smtClean="0">
              <a:latin typeface="Times New Roman" pitchFamily="18" charset="0"/>
              <a:cs typeface="Times New Roman" pitchFamily="18" charset="0"/>
            </a:endParaRPr>
          </a:p>
          <a:p>
            <a:pPr lvl="2" algn="just">
              <a:buNone/>
            </a:pPr>
            <a:r>
              <a:rPr lang="en-US" sz="4000" b="1"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Giáo</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viên</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hướng</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dẫn</a:t>
            </a:r>
            <a:r>
              <a:rPr lang="en-US" sz="5100" dirty="0" smtClean="0">
                <a:latin typeface="Times New Roman" pitchFamily="18" charset="0"/>
                <a:cs typeface="Times New Roman" pitchFamily="18" charset="0"/>
              </a:rPr>
              <a:t>: </a:t>
            </a:r>
            <a:r>
              <a:rPr lang="en-US" sz="5100" b="1" dirty="0" smtClean="0">
                <a:latin typeface="Times New Roman" pitchFamily="18" charset="0"/>
                <a:cs typeface="Times New Roman" pitchFamily="18" charset="0"/>
              </a:rPr>
              <a:t>NGUYỄN ĐỨC LƯU</a:t>
            </a:r>
          </a:p>
          <a:p>
            <a:pPr lvl="2" algn="just">
              <a:lnSpc>
                <a:spcPct val="150000"/>
              </a:lnSpc>
              <a:buNone/>
            </a:pP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Nhóm</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sinh</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viên</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thực</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hiện</a:t>
            </a:r>
            <a:r>
              <a:rPr lang="en-US" sz="5100" dirty="0" smtClean="0">
                <a:latin typeface="Times New Roman" pitchFamily="18" charset="0"/>
                <a:cs typeface="Times New Roman" pitchFamily="18" charset="0"/>
              </a:rPr>
              <a:t>:</a:t>
            </a:r>
            <a:r>
              <a:rPr lang="en-US" sz="5100" b="1" dirty="0" smtClean="0">
                <a:latin typeface="Times New Roman" pitchFamily="18" charset="0"/>
                <a:cs typeface="Times New Roman" pitchFamily="18" charset="0"/>
              </a:rPr>
              <a:t> </a:t>
            </a:r>
            <a:r>
              <a:rPr lang="en-US" sz="5100" b="1" dirty="0" smtClean="0">
                <a:latin typeface="Times New Roman" pitchFamily="18" charset="0"/>
                <a:cs typeface="Times New Roman" pitchFamily="18" charset="0"/>
              </a:rPr>
              <a:t>NGUYỄN HOÀNG DƯƠNG( NT )</a:t>
            </a:r>
          </a:p>
          <a:p>
            <a:pPr lvl="2" algn="just">
              <a:lnSpc>
                <a:spcPct val="150000"/>
              </a:lnSpc>
              <a:buNone/>
            </a:pPr>
            <a:r>
              <a:rPr lang="en-US" sz="5100" b="1" dirty="0" smtClean="0">
                <a:latin typeface="Times New Roman" pitchFamily="18" charset="0"/>
                <a:cs typeface="Times New Roman" pitchFamily="18" charset="0"/>
              </a:rPr>
              <a:t> 		                     NGUYỄN QUANG GIANG</a:t>
            </a:r>
          </a:p>
          <a:p>
            <a:pPr lvl="2" algn="just">
              <a:lnSpc>
                <a:spcPct val="150000"/>
              </a:lnSpc>
              <a:buNone/>
            </a:pPr>
            <a:r>
              <a:rPr lang="en-US" sz="5100" b="1" dirty="0" smtClean="0">
                <a:latin typeface="Times New Roman" pitchFamily="18" charset="0"/>
                <a:cs typeface="Times New Roman" pitchFamily="18" charset="0"/>
              </a:rPr>
              <a:t>		                     NGUYỄN CÔNG ĐIỀU</a:t>
            </a:r>
          </a:p>
          <a:p>
            <a:pPr lvl="2" algn="just">
              <a:lnSpc>
                <a:spcPct val="150000"/>
              </a:lnSpc>
              <a:buNone/>
            </a:pPr>
            <a:r>
              <a:rPr lang="en-US" sz="5100" b="1"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Lớp</a:t>
            </a:r>
            <a:r>
              <a:rPr lang="en-US" sz="5100" dirty="0" smtClean="0">
                <a:latin typeface="Times New Roman" pitchFamily="18" charset="0"/>
                <a:cs typeface="Times New Roman" pitchFamily="18" charset="0"/>
              </a:rPr>
              <a:t>: </a:t>
            </a:r>
            <a:r>
              <a:rPr lang="en-US" sz="5100" b="1" dirty="0" smtClean="0">
                <a:latin typeface="Times New Roman" pitchFamily="18" charset="0"/>
                <a:cs typeface="Times New Roman" pitchFamily="18" charset="0"/>
              </a:rPr>
              <a:t>D7LTCNTT15</a:t>
            </a:r>
          </a:p>
          <a:p>
            <a:pPr algn="just">
              <a:buNone/>
            </a:pPr>
            <a:endParaRPr lang="en-US" sz="2000" b="1" dirty="0" smtClean="0">
              <a:solidFill>
                <a:srgbClr val="000099"/>
              </a:solidFill>
              <a:latin typeface="Times New Roman" pitchFamily="18" charset="0"/>
              <a:cs typeface="Times New Roman" pitchFamily="18" charset="0"/>
            </a:endParaRPr>
          </a:p>
          <a:p>
            <a:pPr>
              <a:buNone/>
            </a:pPr>
            <a:endParaRPr lang="en-US" dirty="0"/>
          </a:p>
        </p:txBody>
      </p:sp>
      <p:pic>
        <p:nvPicPr>
          <p:cNvPr id="1026" name="Picture 1"/>
          <p:cNvPicPr>
            <a:picLocks noChangeAspect="1" noChangeArrowheads="1"/>
          </p:cNvPicPr>
          <p:nvPr/>
        </p:nvPicPr>
        <p:blipFill>
          <a:blip r:embed="rId2" cstate="print"/>
          <a:srcRect/>
          <a:stretch>
            <a:fillRect/>
          </a:stretch>
        </p:blipFill>
        <p:spPr bwMode="auto">
          <a:xfrm>
            <a:off x="152400" y="228600"/>
            <a:ext cx="12192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81000" y="914400"/>
            <a:ext cx="8229600" cy="5257800"/>
          </a:xfrm>
          <a:noFill/>
        </p:spPr>
        <p:txBody>
          <a:bodyPr>
            <a:normAutofit/>
          </a:bodyPr>
          <a:lstStyle/>
          <a:p>
            <a:pPr marL="274320" lvl="2" indent="-274320">
              <a:lnSpc>
                <a:spcPct val="150000"/>
              </a:lnSpc>
              <a:buClr>
                <a:schemeClr val="accent3"/>
              </a:buClr>
              <a:buSzPct val="95000"/>
              <a:buNone/>
            </a:pPr>
            <a:r>
              <a:rPr lang="en-US" sz="2400" b="1" i="1" dirty="0" smtClean="0">
                <a:latin typeface="Times New Roman" pitchFamily="18" charset="0"/>
                <a:cs typeface="Times New Roman" pitchFamily="18" charset="0"/>
              </a:rPr>
              <a:t>2.</a:t>
            </a:r>
            <a:r>
              <a:rPr lang="vi-VN" sz="2400" b="1" i="1" dirty="0" smtClean="0">
                <a:latin typeface="Times New Roman" pitchFamily="18" charset="0"/>
                <a:cs typeface="Times New Roman" pitchFamily="18" charset="0"/>
              </a:rPr>
              <a:t> Các đặ</a:t>
            </a:r>
            <a:r>
              <a:rPr lang="en-US" sz="2400" b="1" i="1" dirty="0" smtClean="0">
                <a:latin typeface="Times New Roman" pitchFamily="18" charset="0"/>
                <a:cs typeface="Times New Roman" pitchFamily="18" charset="0"/>
              </a:rPr>
              <a:t>c</a:t>
            </a:r>
            <a:r>
              <a:rPr lang="vi-VN" sz="2400" b="1" i="1" dirty="0" smtClean="0">
                <a:latin typeface="Times New Roman" pitchFamily="18" charset="0"/>
                <a:cs typeface="Times New Roman" pitchFamily="18" charset="0"/>
              </a:rPr>
              <a:t> tính của RMI</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tiếp</a:t>
            </a:r>
            <a:r>
              <a:rPr lang="en-US" sz="2400" b="1" i="1" dirty="0" smtClean="0">
                <a:latin typeface="Times New Roman" pitchFamily="18" charset="0"/>
                <a:cs typeface="Times New Roman" pitchFamily="18" charset="0"/>
              </a:rPr>
              <a:t> </a:t>
            </a:r>
            <a:r>
              <a:rPr lang="en-US" sz="2400" b="1" i="1" dirty="0" smtClean="0">
                <a:latin typeface="Times New Roman" pitchFamily="18" charset="0"/>
                <a:cs typeface="Times New Roman" pitchFamily="18" charset="0"/>
              </a:rPr>
              <a:t>):</a:t>
            </a:r>
            <a:endParaRPr lang="en-US" sz="2000" b="1" i="1" dirty="0" smtClean="0">
              <a:latin typeface="Times New Roman" pitchFamily="18" charset="0"/>
              <a:cs typeface="Times New Roman" pitchFamily="18" charset="0"/>
            </a:endParaRPr>
          </a:p>
          <a:p>
            <a:pPr marL="548640" lvl="3" indent="-274320">
              <a:lnSpc>
                <a:spcPct val="150000"/>
              </a:lnSpc>
              <a:buClrTx/>
              <a:buSzPct val="95000"/>
              <a:buFont typeface="Wingdings" pitchFamily="2" charset="2"/>
              <a:buChar char="Ø"/>
            </a:pPr>
            <a:r>
              <a:rPr lang="vi-VN" sz="1600" dirty="0" smtClean="0"/>
              <a:t>Việc </a:t>
            </a:r>
            <a:r>
              <a:rPr lang="vi-VN" sz="1600" dirty="0" smtClean="0"/>
              <a:t>truyền dữ liệu giữa các máy khác nhau được xử lý một cách trong suốt bởi máy </a:t>
            </a:r>
            <a:r>
              <a:rPr lang="vi-VN" sz="1600" dirty="0" smtClean="0"/>
              <a:t>ảo</a:t>
            </a:r>
            <a:endParaRPr lang="en-US" sz="1600" dirty="0" smtClean="0"/>
          </a:p>
          <a:p>
            <a:pPr marL="548640" lvl="3" indent="-274320">
              <a:lnSpc>
                <a:spcPct val="150000"/>
              </a:lnSpc>
              <a:buSzPct val="95000"/>
              <a:buNone/>
            </a:pPr>
            <a:r>
              <a:rPr lang="vi-VN" sz="1600" dirty="0" smtClean="0"/>
              <a:t>Java </a:t>
            </a:r>
            <a:r>
              <a:rPr lang="vi-VN" sz="1600" dirty="0" smtClean="0"/>
              <a:t>(Java virtual machine</a:t>
            </a:r>
            <a:r>
              <a:rPr lang="vi-VN" sz="1600" dirty="0" smtClean="0"/>
              <a:t>).</a:t>
            </a:r>
            <a:endParaRPr lang="en-US" sz="1600" dirty="0" smtClean="0"/>
          </a:p>
          <a:p>
            <a:pPr marL="548640" lvl="3" indent="-274320">
              <a:lnSpc>
                <a:spcPct val="150000"/>
              </a:lnSpc>
              <a:buClrTx/>
              <a:buSzPct val="95000"/>
              <a:buFont typeface="Wingdings" pitchFamily="2" charset="2"/>
              <a:buChar char="Ø"/>
            </a:pPr>
            <a:r>
              <a:rPr lang="vi-VN" sz="1600" dirty="0" smtClean="0"/>
              <a:t> </a:t>
            </a:r>
            <a:r>
              <a:rPr lang="vi-VN" sz="1600" dirty="0" smtClean="0"/>
              <a:t>Tương tự như mô hình Client/Server, RMI vẫn lấy/duy trì khái niệm của Client </a:t>
            </a:r>
            <a:r>
              <a:rPr lang="vi-VN" sz="1600" dirty="0" smtClean="0"/>
              <a:t>và</a:t>
            </a:r>
            <a:endParaRPr lang="en-US" sz="1600" dirty="0" smtClean="0"/>
          </a:p>
          <a:p>
            <a:pPr marL="548640" lvl="3" indent="-274320">
              <a:lnSpc>
                <a:spcPct val="150000"/>
              </a:lnSpc>
              <a:buClrTx/>
              <a:buSzPct val="95000"/>
              <a:buNone/>
            </a:pPr>
            <a:r>
              <a:rPr lang="vi-VN" sz="1600" dirty="0" smtClean="0"/>
              <a:t>Server,tuy </a:t>
            </a:r>
            <a:r>
              <a:rPr lang="vi-VN" sz="1600" dirty="0" smtClean="0"/>
              <a:t>nhiên cách tiếp cận (approach) của RMI linh hoạt hơn, mềm dẻo hơn so với </a:t>
            </a:r>
            <a:r>
              <a:rPr lang="vi-VN" sz="1600" dirty="0" smtClean="0"/>
              <a:t>môt</a:t>
            </a:r>
            <a:endParaRPr lang="en-US" sz="1600" dirty="0" smtClean="0"/>
          </a:p>
          <a:p>
            <a:pPr marL="548640" lvl="3" indent="-274320">
              <a:lnSpc>
                <a:spcPct val="150000"/>
              </a:lnSpc>
              <a:buClrTx/>
              <a:buSzPct val="95000"/>
              <a:buNone/>
            </a:pPr>
            <a:r>
              <a:rPr lang="vi-VN" sz="1600" dirty="0" smtClean="0"/>
              <a:t>hình </a:t>
            </a:r>
            <a:r>
              <a:rPr lang="vi-VN" sz="1600" dirty="0" smtClean="0"/>
              <a:t>Client/Server</a:t>
            </a:r>
            <a:r>
              <a:rPr lang="vi-VN" sz="1600" dirty="0" smtClean="0"/>
              <a:t>.</a:t>
            </a:r>
            <a:endParaRPr lang="en-US" sz="1600" dirty="0" smtClean="0"/>
          </a:p>
          <a:p>
            <a:pPr marL="548640" lvl="3" indent="-274320">
              <a:lnSpc>
                <a:spcPct val="150000"/>
              </a:lnSpc>
              <a:buClrTx/>
              <a:buSzPct val="95000"/>
              <a:buFont typeface="Wingdings" pitchFamily="2" charset="2"/>
              <a:buChar char="Ø"/>
            </a:pPr>
            <a:r>
              <a:rPr lang="vi-VN" sz="1600" dirty="0" smtClean="0"/>
              <a:t> </a:t>
            </a:r>
            <a:r>
              <a:rPr lang="vi-VN" sz="1600" dirty="0" smtClean="0"/>
              <a:t>Một điều thuận lợi quan </a:t>
            </a:r>
            <a:r>
              <a:rPr lang="vi-VN" sz="1600" dirty="0" smtClean="0"/>
              <a:t>tr</a:t>
            </a:r>
            <a:r>
              <a:rPr lang="en-US" sz="1600" dirty="0" smtClean="0"/>
              <a:t>ọ</a:t>
            </a:r>
            <a:r>
              <a:rPr lang="vi-VN" sz="1600" dirty="0" smtClean="0"/>
              <a:t>ng </a:t>
            </a:r>
            <a:r>
              <a:rPr lang="vi-VN" sz="1600" dirty="0" smtClean="0"/>
              <a:t>nhất của RMI là nó cung cấp cớ chế callbacks, nó cho </a:t>
            </a:r>
            <a:r>
              <a:rPr lang="vi-VN" sz="1600" dirty="0" smtClean="0"/>
              <a:t>phép</a:t>
            </a:r>
            <a:endParaRPr lang="en-US" sz="1600" dirty="0" smtClean="0"/>
          </a:p>
          <a:p>
            <a:pPr marL="548640" lvl="3" indent="-274320">
              <a:lnSpc>
                <a:spcPct val="150000"/>
              </a:lnSpc>
              <a:buClrTx/>
              <a:buSzPct val="95000"/>
              <a:buNone/>
            </a:pPr>
            <a:r>
              <a:rPr lang="vi-VN" sz="1600" dirty="0" smtClean="0"/>
              <a:t>Server </a:t>
            </a:r>
            <a:r>
              <a:rPr lang="vi-VN" sz="1600" dirty="0" smtClean="0"/>
              <a:t>triệu gọi các phương thức ở Client.</a:t>
            </a:r>
            <a:br>
              <a:rPr lang="vi-VN" sz="1600" dirty="0" smtClean="0"/>
            </a:br>
            <a:endParaRPr lang="en-US" sz="1600" b="1" i="1" dirty="0" smtClean="0">
              <a:latin typeface="Times New Roman" pitchFamily="18" charset="0"/>
              <a:cs typeface="Times New Roman" pitchFamily="18" charset="0"/>
            </a:endParaRPr>
          </a:p>
        </p:txBody>
      </p:sp>
      <p:sp>
        <p:nvSpPr>
          <p:cNvPr id="5" name="Rectangle 4"/>
          <p:cNvSpPr/>
          <p:nvPr/>
        </p:nvSpPr>
        <p:spPr>
          <a:xfrm>
            <a:off x="304800" y="152400"/>
            <a:ext cx="8382000" cy="861774"/>
          </a:xfrm>
          <a:prstGeom prst="rect">
            <a:avLst/>
          </a:prstGeom>
        </p:spPr>
        <p:txBody>
          <a:bodyPr wrap="square">
            <a:spAutoFit/>
          </a:bodyPr>
          <a:lstStyle/>
          <a:p>
            <a:r>
              <a:rPr lang="en-US" sz="3200" b="1" dirty="0" smtClean="0">
                <a:latin typeface="Times New Roman" pitchFamily="18" charset="0"/>
                <a:cs typeface="Times New Roman" pitchFamily="18" charset="0"/>
              </a:rPr>
              <a:t>II. RMI( Remote Method Invocation )</a:t>
            </a:r>
            <a:r>
              <a:rPr lang="en-US" dirty="0" smtClean="0"/>
              <a:t/>
            </a:r>
            <a:br>
              <a:rPr lang="en-US" dirty="0" smtClean="0"/>
            </a:br>
            <a:endParaRPr lang="en-US" dirty="0"/>
          </a:p>
        </p:txBody>
      </p:sp>
      <p:sp>
        <p:nvSpPr>
          <p:cNvPr id="6" name="TextBox 5"/>
          <p:cNvSpPr txBox="1"/>
          <p:nvPr/>
        </p:nvSpPr>
        <p:spPr>
          <a:xfrm>
            <a:off x="7162800" y="6519446"/>
            <a:ext cx="19812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9/ 26</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914400"/>
            <a:ext cx="8153400" cy="5562600"/>
          </a:xfrm>
          <a:prstGeom prst="rect">
            <a:avLst/>
          </a:prstGeom>
          <a:noFill/>
        </p:spPr>
        <p:txBody>
          <a:bodyPr vert="horz">
            <a:normAutofit/>
          </a:bodyPr>
          <a:lstStyle/>
          <a:p>
            <a:pPr marL="274320" marR="0" lvl="2" indent="-274320" algn="l" defTabSz="914400" rtl="0" eaLnBrk="1" fontAlgn="auto" latinLnBrk="0" hangingPunct="1">
              <a:lnSpc>
                <a:spcPct val="150000"/>
              </a:lnSpc>
              <a:spcBef>
                <a:spcPct val="20000"/>
              </a:spcBef>
              <a:spcAft>
                <a:spcPts val="0"/>
              </a:spcAft>
              <a:buClr>
                <a:schemeClr val="accent3"/>
              </a:buClr>
              <a:buSzPct val="95000"/>
              <a:buFont typeface="Wingdings 2"/>
              <a:buNone/>
              <a:tabLst/>
              <a:defRPr/>
            </a:pPr>
            <a:r>
              <a:rPr kumimoji="0" lang="en-US" sz="24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3.</a:t>
            </a:r>
            <a:r>
              <a:rPr kumimoji="0" lang="vi-VN" sz="24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b="1" i="1"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Kiến</a:t>
            </a:r>
            <a:r>
              <a:rPr kumimoji="0" lang="en-US" sz="24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b="1" i="1"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trúc</a:t>
            </a:r>
            <a:r>
              <a:rPr kumimoji="0" lang="en-US" sz="24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b="1" i="1"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cơ</a:t>
            </a:r>
            <a:r>
              <a:rPr kumimoji="0" lang="en-US" sz="24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b="1" i="1"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bản</a:t>
            </a:r>
            <a:r>
              <a:rPr kumimoji="0" lang="en-US" sz="24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vi-VN" sz="24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của RMI</a:t>
            </a:r>
            <a:r>
              <a:rPr kumimoji="0" lang="en-US" sz="2400" b="1" i="1"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a:t>
            </a:r>
            <a:endParaRPr lang="en-US" sz="2400" b="1" i="1" dirty="0" smtClean="0">
              <a:latin typeface="Times New Roman" pitchFamily="18" charset="0"/>
              <a:cs typeface="Times New Roman" pitchFamily="18" charset="0"/>
            </a:endParaRPr>
          </a:p>
          <a:p>
            <a:pPr marL="274320" lvl="2" indent="-274320">
              <a:lnSpc>
                <a:spcPct val="150000"/>
              </a:lnSpc>
              <a:spcBef>
                <a:spcPct val="20000"/>
              </a:spcBef>
              <a:buClr>
                <a:schemeClr val="accent3"/>
              </a:buClr>
              <a:buSzPct val="95000"/>
            </a:pPr>
            <a:r>
              <a:rPr lang="en-US" dirty="0" smtClean="0"/>
              <a:t>   </a:t>
            </a:r>
            <a:r>
              <a:rPr lang="vi-VN" dirty="0" smtClean="0"/>
              <a:t>Kiến trúc của một chương trình theo cơ chế RMI được mô tả như hình sau:</a:t>
            </a:r>
            <a:endParaRPr lang="en-US" dirty="0" smtClean="0"/>
          </a:p>
          <a:p>
            <a:pPr marL="274320" lvl="2" indent="-274320">
              <a:lnSpc>
                <a:spcPct val="150000"/>
              </a:lnSpc>
              <a:spcBef>
                <a:spcPct val="20000"/>
              </a:spcBef>
              <a:buClr>
                <a:schemeClr val="accent3"/>
              </a:buClr>
              <a:buSzPct val="95000"/>
            </a:pPr>
            <a:r>
              <a:rPr kumimoji="0" lang="vi-VN"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548640" marR="0" lvl="3" indent="-274320" algn="l" defTabSz="914400" rtl="0" eaLnBrk="1" fontAlgn="auto" latinLnBrk="0" hangingPunct="1">
              <a:lnSpc>
                <a:spcPct val="170000"/>
              </a:lnSpc>
              <a:spcBef>
                <a:spcPct val="20000"/>
              </a:spcBef>
              <a:spcAft>
                <a:spcPts val="0"/>
              </a:spcAft>
              <a:buClr>
                <a:schemeClr val="tx1"/>
              </a:buClr>
              <a:buSzPct val="95000"/>
              <a:tabLst/>
              <a:defRPr/>
            </a:pPr>
            <a:r>
              <a:rPr kumimoji="0" lang="vi-VN" sz="1800" b="0" i="0" u="none" strike="noStrike" kern="1200" cap="none" spc="0" normalizeH="0" baseline="0" noProof="0" dirty="0" smtClean="0">
                <a:ln>
                  <a:noFill/>
                </a:ln>
                <a:solidFill>
                  <a:schemeClr val="tx1"/>
                </a:solidFill>
                <a:effectLst/>
                <a:uLnTx/>
                <a:uFillTx/>
                <a:latin typeface="+mn-lt"/>
                <a:ea typeface="+mn-ea"/>
                <a:cs typeface="+mn-cs"/>
              </a:rPr>
              <a:t/>
            </a:r>
            <a:br>
              <a:rPr kumimoji="0" lang="vi-VN" sz="1800" b="0" i="0" u="none" strike="noStrike" kern="1200" cap="none" spc="0" normalizeH="0" baseline="0" noProof="0" dirty="0" smtClean="0">
                <a:ln>
                  <a:noFill/>
                </a:ln>
                <a:solidFill>
                  <a:schemeClr val="tx1"/>
                </a:solidFill>
                <a:effectLst/>
                <a:uLnTx/>
                <a:uFillTx/>
                <a:latin typeface="+mn-lt"/>
                <a:ea typeface="+mn-ea"/>
                <a:cs typeface="+mn-cs"/>
              </a:rPr>
            </a:br>
            <a:r>
              <a:rPr kumimoji="0" lang="vi-VN" sz="1800" b="0" i="0" u="none" strike="noStrike" kern="1200" cap="none" spc="0" normalizeH="0" baseline="0" noProof="0" dirty="0" smtClean="0">
                <a:ln>
                  <a:noFill/>
                </a:ln>
                <a:solidFill>
                  <a:schemeClr val="tx1"/>
                </a:solidFill>
                <a:effectLst/>
                <a:uLnTx/>
                <a:uFillTx/>
                <a:latin typeface="+mn-lt"/>
                <a:ea typeface="+mn-ea"/>
                <a:cs typeface="+mn-cs"/>
              </a:rPr>
              <a:t/>
            </a:r>
            <a:br>
              <a:rPr kumimoji="0" lang="vi-VN" sz="1800" b="0" i="0" u="none" strike="noStrike" kern="1200" cap="none" spc="0" normalizeH="0" baseline="0" noProof="0" dirty="0" smtClean="0">
                <a:ln>
                  <a:noFill/>
                </a:ln>
                <a:solidFill>
                  <a:schemeClr val="tx1"/>
                </a:solidFill>
                <a:effectLst/>
                <a:uLnTx/>
                <a:uFillTx/>
                <a:latin typeface="+mn-lt"/>
                <a:ea typeface="+mn-ea"/>
                <a:cs typeface="+mn-cs"/>
              </a:rPr>
            </a:br>
            <a:r>
              <a:rPr kumimoji="0" lang="vi-VN" sz="1800" b="1" i="0" u="none" strike="noStrike" kern="1200" cap="none" spc="0" normalizeH="0" baseline="0" noProof="0" dirty="0" smtClean="0">
                <a:ln>
                  <a:noFill/>
                </a:ln>
                <a:solidFill>
                  <a:schemeClr val="tx1"/>
                </a:solidFill>
                <a:effectLst/>
                <a:uLnTx/>
                <a:uFillTx/>
                <a:latin typeface="+mn-lt"/>
                <a:ea typeface="+mn-ea"/>
                <a:cs typeface="+mn-cs"/>
              </a:rPr>
              <a:t> </a:t>
            </a:r>
            <a:r>
              <a:rPr kumimoji="0" lang="vi-VN" sz="1800" b="0" i="0" u="none" strike="noStrike" kern="1200" cap="none" spc="0" normalizeH="0" baseline="0" noProof="0" dirty="0" smtClean="0">
                <a:ln>
                  <a:noFill/>
                </a:ln>
                <a:solidFill>
                  <a:schemeClr val="tx1"/>
                </a:solidFill>
                <a:effectLst/>
                <a:uLnTx/>
                <a:uFillTx/>
                <a:latin typeface="+mn-lt"/>
                <a:ea typeface="+mn-ea"/>
                <a:cs typeface="+mn-cs"/>
              </a:rPr>
              <a:t/>
            </a:r>
            <a:br>
              <a:rPr kumimoji="0" lang="vi-VN" sz="1800" b="0" i="0" u="none" strike="noStrike" kern="1200" cap="none" spc="0" normalizeH="0" baseline="0" noProof="0" dirty="0" smtClean="0">
                <a:ln>
                  <a:noFill/>
                </a:ln>
                <a:solidFill>
                  <a:schemeClr val="tx1"/>
                </a:solidFill>
                <a:effectLst/>
                <a:uLnTx/>
                <a:uFillTx/>
                <a:latin typeface="+mn-lt"/>
                <a:ea typeface="+mn-ea"/>
                <a:cs typeface="+mn-cs"/>
              </a:rPr>
            </a:br>
            <a:r>
              <a:rPr kumimoji="0" lang="vi-VN" sz="1900" b="0" i="0" u="none" strike="noStrike" kern="1200" cap="none" spc="0" normalizeH="0" baseline="0" noProof="0" dirty="0" smtClean="0">
                <a:ln>
                  <a:noFill/>
                </a:ln>
                <a:solidFill>
                  <a:schemeClr val="tx1"/>
                </a:solidFill>
                <a:effectLst/>
                <a:uLnTx/>
                <a:uFillTx/>
                <a:latin typeface="+mn-lt"/>
                <a:ea typeface="+mn-ea"/>
                <a:cs typeface="+mn-cs"/>
              </a:rPr>
              <a:t/>
            </a:r>
            <a:br>
              <a:rPr kumimoji="0" lang="vi-VN" sz="1900" b="0" i="0" u="none" strike="noStrike" kern="1200" cap="none" spc="0" normalizeH="0" baseline="0" noProof="0" dirty="0" smtClean="0">
                <a:ln>
                  <a:noFill/>
                </a:ln>
                <a:solidFill>
                  <a:schemeClr val="tx1"/>
                </a:solidFill>
                <a:effectLst/>
                <a:uLnTx/>
                <a:uFillTx/>
                <a:latin typeface="+mn-lt"/>
                <a:ea typeface="+mn-ea"/>
                <a:cs typeface="+mn-cs"/>
              </a:rPr>
            </a:br>
            <a:r>
              <a:rPr kumimoji="0" lang="vi-VN" sz="1600" b="0" i="0" u="none" strike="noStrike" kern="1200" cap="none" spc="0" normalizeH="0" baseline="0" noProof="0" dirty="0" smtClean="0">
                <a:ln>
                  <a:noFill/>
                </a:ln>
                <a:solidFill>
                  <a:schemeClr val="tx1"/>
                </a:solidFill>
                <a:effectLst/>
                <a:uLnTx/>
                <a:uFillTx/>
                <a:latin typeface="+mn-lt"/>
                <a:ea typeface="+mn-ea"/>
                <a:cs typeface="+mn-cs"/>
              </a:rPr>
              <a:t/>
            </a:r>
            <a:br>
              <a:rPr kumimoji="0" lang="vi-VN" sz="1600" b="0" i="0" u="none" strike="noStrike" kern="1200" cap="none" spc="0" normalizeH="0" baseline="0" noProof="0" dirty="0" smtClean="0">
                <a:ln>
                  <a:noFill/>
                </a:ln>
                <a:solidFill>
                  <a:schemeClr val="tx1"/>
                </a:solidFill>
                <a:effectLst/>
                <a:uLnTx/>
                <a:uFillTx/>
                <a:latin typeface="+mn-lt"/>
                <a:ea typeface="+mn-ea"/>
                <a:cs typeface="+mn-cs"/>
              </a:rPr>
            </a:br>
            <a:endParaRPr kumimoji="0" lang="en-US" sz="16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5" name="Rectangle 4"/>
          <p:cNvSpPr/>
          <p:nvPr/>
        </p:nvSpPr>
        <p:spPr>
          <a:xfrm>
            <a:off x="381000" y="152400"/>
            <a:ext cx="8305800" cy="861774"/>
          </a:xfrm>
          <a:prstGeom prst="rect">
            <a:avLst/>
          </a:prstGeom>
        </p:spPr>
        <p:txBody>
          <a:bodyPr wrap="square">
            <a:spAutoFit/>
          </a:bodyPr>
          <a:lstStyle/>
          <a:p>
            <a:r>
              <a:rPr lang="en-US" sz="3200" b="1" dirty="0" smtClean="0">
                <a:latin typeface="Times New Roman" pitchFamily="18" charset="0"/>
                <a:cs typeface="Times New Roman" pitchFamily="18" charset="0"/>
              </a:rPr>
              <a:t>II. RMI( Remote Method Invocation )</a:t>
            </a:r>
            <a:r>
              <a:rPr lang="en-US" dirty="0" smtClean="0"/>
              <a:t/>
            </a:r>
            <a:br>
              <a:rPr lang="en-US" dirty="0" smtClean="0"/>
            </a:br>
            <a:endParaRPr lang="en-US" dirty="0"/>
          </a:p>
        </p:txBody>
      </p:sp>
      <p:pic>
        <p:nvPicPr>
          <p:cNvPr id="7" name="Picture 4"/>
          <p:cNvPicPr>
            <a:picLocks noGrp="1" noChangeAspect="1" noChangeArrowheads="1"/>
          </p:cNvPicPr>
          <p:nvPr>
            <p:ph idx="1"/>
          </p:nvPr>
        </p:nvPicPr>
        <p:blipFill>
          <a:blip r:embed="rId2"/>
          <a:srcRect/>
          <a:stretch>
            <a:fillRect/>
          </a:stretch>
        </p:blipFill>
        <p:spPr bwMode="auto">
          <a:xfrm>
            <a:off x="2438400" y="2133600"/>
            <a:ext cx="3685715" cy="2209800"/>
          </a:xfrm>
          <a:prstGeom prst="rect">
            <a:avLst/>
          </a:prstGeom>
          <a:noFill/>
          <a:ln w="9525">
            <a:noFill/>
            <a:miter lim="800000"/>
            <a:headEnd/>
            <a:tailEnd/>
          </a:ln>
          <a:effectLst/>
        </p:spPr>
      </p:pic>
      <p:sp>
        <p:nvSpPr>
          <p:cNvPr id="8" name="TextBox 7"/>
          <p:cNvSpPr txBox="1"/>
          <p:nvPr/>
        </p:nvSpPr>
        <p:spPr>
          <a:xfrm>
            <a:off x="533400" y="4495800"/>
            <a:ext cx="8077200" cy="369332"/>
          </a:xfrm>
          <a:prstGeom prst="rect">
            <a:avLst/>
          </a:prstGeom>
          <a:noFill/>
        </p:spPr>
        <p:txBody>
          <a:bodyPr wrap="square" rtlCol="0">
            <a:spAutoFit/>
          </a:bodyPr>
          <a:lstStyle/>
          <a:p>
            <a:r>
              <a:rPr lang="en-US" dirty="0" smtClean="0"/>
              <a:t> </a:t>
            </a:r>
            <a:r>
              <a:rPr lang="en-US" dirty="0" err="1" smtClean="0"/>
              <a:t>Trong</a:t>
            </a:r>
            <a:r>
              <a:rPr lang="en-US" dirty="0" smtClean="0"/>
              <a:t> </a:t>
            </a:r>
            <a:r>
              <a:rPr lang="en-US" dirty="0" err="1" smtClean="0"/>
              <a:t>đó</a:t>
            </a:r>
            <a:r>
              <a:rPr lang="en-US" dirty="0" smtClean="0"/>
              <a:t>:</a:t>
            </a:r>
            <a:endParaRPr lang="en-US" dirty="0"/>
          </a:p>
        </p:txBody>
      </p:sp>
      <p:sp>
        <p:nvSpPr>
          <p:cNvPr id="10" name="TextBox 9"/>
          <p:cNvSpPr txBox="1"/>
          <p:nvPr/>
        </p:nvSpPr>
        <p:spPr>
          <a:xfrm>
            <a:off x="457200" y="4876800"/>
            <a:ext cx="8229600" cy="369332"/>
          </a:xfrm>
          <a:prstGeom prst="rect">
            <a:avLst/>
          </a:prstGeom>
          <a:noFill/>
        </p:spPr>
        <p:txBody>
          <a:bodyPr wrap="square" rtlCol="0">
            <a:spAutoFit/>
          </a:bodyPr>
          <a:lstStyle/>
          <a:p>
            <a:pPr lvl="1">
              <a:buFont typeface="Arial" pitchFamily="34" charset="0"/>
              <a:buChar char="•"/>
            </a:pPr>
            <a:r>
              <a:rPr lang="en-US" dirty="0" smtClean="0"/>
              <a:t> </a:t>
            </a:r>
            <a:r>
              <a:rPr lang="vi-VN" dirty="0" smtClean="0"/>
              <a:t>Server là chương trình cung cấp các đối tượng có thể được gọi từ xa.</a:t>
            </a:r>
            <a:endParaRPr lang="en-US" dirty="0"/>
          </a:p>
        </p:txBody>
      </p:sp>
      <p:sp>
        <p:nvSpPr>
          <p:cNvPr id="13" name="TextBox 12"/>
          <p:cNvSpPr txBox="1"/>
          <p:nvPr/>
        </p:nvSpPr>
        <p:spPr>
          <a:xfrm>
            <a:off x="7162800" y="6519446"/>
            <a:ext cx="19812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10/ 21</a:t>
            </a:r>
            <a:endParaRPr lang="en-US" sz="1200" dirty="0">
              <a:latin typeface="Times New Roman" pitchFamily="18" charset="0"/>
              <a:cs typeface="Times New Roman" pitchFamily="18" charset="0"/>
            </a:endParaRPr>
          </a:p>
        </p:txBody>
      </p:sp>
      <p:sp>
        <p:nvSpPr>
          <p:cNvPr id="14" name="TextBox 13"/>
          <p:cNvSpPr txBox="1"/>
          <p:nvPr/>
        </p:nvSpPr>
        <p:spPr>
          <a:xfrm>
            <a:off x="914400" y="5181600"/>
            <a:ext cx="7772400" cy="646331"/>
          </a:xfrm>
          <a:prstGeom prst="rect">
            <a:avLst/>
          </a:prstGeom>
          <a:noFill/>
        </p:spPr>
        <p:txBody>
          <a:bodyPr wrap="square" rtlCol="0">
            <a:spAutoFit/>
          </a:bodyPr>
          <a:lstStyle/>
          <a:p>
            <a:pPr>
              <a:buFont typeface="Arial" pitchFamily="34" charset="0"/>
              <a:buChar char="•"/>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Client là chương trình có tham chiếu đến các phương thức của các đối tượng ở xa trên Server.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52400"/>
            <a:ext cx="8305800" cy="861774"/>
          </a:xfrm>
          <a:prstGeom prst="rect">
            <a:avLst/>
          </a:prstGeom>
        </p:spPr>
        <p:txBody>
          <a:bodyPr wrap="square">
            <a:spAutoFit/>
          </a:bodyPr>
          <a:lstStyle/>
          <a:p>
            <a:r>
              <a:rPr lang="en-US" sz="3200" b="1" dirty="0" smtClean="0">
                <a:latin typeface="Times New Roman" pitchFamily="18" charset="0"/>
                <a:cs typeface="Times New Roman" pitchFamily="18" charset="0"/>
              </a:rPr>
              <a:t>II. RMI( Remote Method Invocation )</a:t>
            </a:r>
            <a:r>
              <a:rPr lang="en-US" dirty="0" smtClean="0"/>
              <a:t/>
            </a:r>
            <a:br>
              <a:rPr lang="en-US" dirty="0" smtClean="0"/>
            </a:br>
            <a:endParaRPr lang="en-US" dirty="0"/>
          </a:p>
        </p:txBody>
      </p:sp>
      <p:sp>
        <p:nvSpPr>
          <p:cNvPr id="5" name="Content Placeholder 2"/>
          <p:cNvSpPr txBox="1">
            <a:spLocks/>
          </p:cNvSpPr>
          <p:nvPr/>
        </p:nvSpPr>
        <p:spPr>
          <a:xfrm>
            <a:off x="457200" y="914400"/>
            <a:ext cx="8153400" cy="5562600"/>
          </a:xfrm>
          <a:prstGeom prst="rect">
            <a:avLst/>
          </a:prstGeom>
          <a:noFill/>
        </p:spPr>
        <p:txBody>
          <a:bodyPr vert="horz">
            <a:normAutofit/>
          </a:bodyPr>
          <a:lstStyle/>
          <a:p>
            <a:pPr marL="274320" marR="0" lvl="2" indent="-274320" algn="l" defTabSz="914400" rtl="0" eaLnBrk="1" fontAlgn="auto" latinLnBrk="0" hangingPunct="1">
              <a:lnSpc>
                <a:spcPct val="150000"/>
              </a:lnSpc>
              <a:spcBef>
                <a:spcPct val="20000"/>
              </a:spcBef>
              <a:spcAft>
                <a:spcPts val="0"/>
              </a:spcAft>
              <a:buClr>
                <a:schemeClr val="accent3"/>
              </a:buClr>
              <a:buSzPct val="95000"/>
              <a:buFont typeface="Wingdings 2"/>
              <a:buNone/>
              <a:tabLst/>
              <a:defRPr/>
            </a:pPr>
            <a:r>
              <a:rPr kumimoji="0" lang="en-US" sz="24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3.</a:t>
            </a:r>
            <a:r>
              <a:rPr kumimoji="0" lang="vi-VN" sz="24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b="1" i="1"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Kiến</a:t>
            </a:r>
            <a:r>
              <a:rPr kumimoji="0" lang="en-US" sz="24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b="1" i="1"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trúc</a:t>
            </a:r>
            <a:r>
              <a:rPr kumimoji="0" lang="en-US" sz="24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b="1" i="1"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cơ</a:t>
            </a:r>
            <a:r>
              <a:rPr kumimoji="0" lang="en-US" sz="24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b="1" i="1"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bản</a:t>
            </a:r>
            <a:r>
              <a:rPr kumimoji="0" lang="en-US" sz="24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vi-VN" sz="24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của RMI</a:t>
            </a:r>
            <a:r>
              <a:rPr lang="en-US" sz="2400" b="1" i="1" baseline="0" dirty="0" smtClean="0">
                <a:latin typeface="Times New Roman" pitchFamily="18" charset="0"/>
                <a:cs typeface="Times New Roman" pitchFamily="18" charset="0"/>
              </a:rPr>
              <a:t>(</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tiếp</a:t>
            </a:r>
            <a:r>
              <a:rPr lang="en-US" sz="2400" b="1" i="1" dirty="0" smtClean="0">
                <a:latin typeface="Times New Roman" pitchFamily="18" charset="0"/>
                <a:cs typeface="Times New Roman" pitchFamily="18" charset="0"/>
              </a:rPr>
              <a:t> ):</a:t>
            </a:r>
            <a:endParaRPr lang="en-US" sz="1700" dirty="0" smtClean="0">
              <a:latin typeface="Times New Roman" pitchFamily="18" charset="0"/>
              <a:cs typeface="Times New Roman" pitchFamily="18" charset="0"/>
            </a:endParaRPr>
          </a:p>
          <a:p>
            <a:pPr lvl="1">
              <a:lnSpc>
                <a:spcPct val="150000"/>
              </a:lnSpc>
              <a:buFont typeface="Arial" pitchFamily="34" charset="0"/>
              <a:buChar char="•"/>
            </a:pPr>
            <a:r>
              <a:rPr lang="vi-VN" sz="1700" dirty="0" smtClean="0">
                <a:latin typeface="Times New Roman" pitchFamily="18" charset="0"/>
                <a:cs typeface="Times New Roman" pitchFamily="18" charset="0"/>
              </a:rPr>
              <a:t> Stub chứa các tham chiếu đến các phương thức ở xa trên Server.</a:t>
            </a:r>
            <a:endParaRPr lang="en-US" sz="1700" dirty="0" smtClean="0">
              <a:latin typeface="Times New Roman" pitchFamily="18" charset="0"/>
              <a:cs typeface="Times New Roman" pitchFamily="18" charset="0"/>
            </a:endParaRPr>
          </a:p>
          <a:p>
            <a:pPr lvl="1">
              <a:lnSpc>
                <a:spcPct val="150000"/>
              </a:lnSpc>
              <a:buFont typeface="Arial" pitchFamily="34" charset="0"/>
              <a:buChar char="•"/>
            </a:pPr>
            <a:r>
              <a:rPr lang="en-US" sz="1700" dirty="0" smtClean="0">
                <a:latin typeface="Times New Roman" pitchFamily="18" charset="0"/>
                <a:cs typeface="Times New Roman" pitchFamily="18" charset="0"/>
              </a:rPr>
              <a:t> </a:t>
            </a:r>
            <a:r>
              <a:rPr lang="vi-VN" sz="1700" dirty="0" smtClean="0">
                <a:latin typeface="Times New Roman" pitchFamily="18" charset="0"/>
                <a:cs typeface="Times New Roman" pitchFamily="18" charset="0"/>
              </a:rPr>
              <a:t>Skeleton đón nhận các tham chiếu từ Stub để kích hoạt phương thức tương ứng trên Server.</a:t>
            </a:r>
            <a:endParaRPr lang="en-US" sz="1700" dirty="0" smtClean="0">
              <a:latin typeface="Times New Roman" pitchFamily="18" charset="0"/>
              <a:cs typeface="Times New Roman" pitchFamily="18" charset="0"/>
            </a:endParaRPr>
          </a:p>
          <a:p>
            <a:pPr lvl="1">
              <a:lnSpc>
                <a:spcPct val="150000"/>
              </a:lnSpc>
              <a:buFont typeface="Arial" pitchFamily="34" charset="0"/>
              <a:buChar char="•"/>
            </a:pPr>
            <a:r>
              <a:rPr lang="en-US" sz="1700" dirty="0" smtClean="0">
                <a:latin typeface="Times New Roman" pitchFamily="18" charset="0"/>
                <a:cs typeface="Times New Roman" pitchFamily="18" charset="0"/>
              </a:rPr>
              <a:t> </a:t>
            </a:r>
            <a:r>
              <a:rPr lang="vi-VN" sz="1700" dirty="0" smtClean="0">
                <a:latin typeface="Times New Roman" pitchFamily="18" charset="0"/>
                <a:cs typeface="Times New Roman" pitchFamily="18" charset="0"/>
              </a:rPr>
              <a:t>Reference Layer là hệ thống truyền thông của RMI.</a:t>
            </a:r>
            <a:endParaRPr lang="en-US" sz="1700" dirty="0" smtClean="0">
              <a:latin typeface="Times New Roman" pitchFamily="18" charset="0"/>
              <a:cs typeface="Times New Roman" pitchFamily="18" charset="0"/>
            </a:endParaRPr>
          </a:p>
          <a:p>
            <a:pPr lvl="1">
              <a:lnSpc>
                <a:spcPct val="150000"/>
              </a:lnSpc>
              <a:buFont typeface="Arial" pitchFamily="34" charset="0"/>
              <a:buChar char="•"/>
            </a:pPr>
            <a:r>
              <a:rPr lang="vi-VN" sz="1700" dirty="0" smtClean="0">
                <a:latin typeface="Times New Roman" pitchFamily="18" charset="0"/>
                <a:cs typeface="Times New Roman" pitchFamily="18" charset="0"/>
              </a:rPr>
              <a:t>Transport là tầng giao vận được dựa trên giao thức TCP/IP giữa các máy trong mạng.</a:t>
            </a:r>
            <a:endParaRPr lang="en-US" sz="1700" dirty="0" smtClean="0">
              <a:latin typeface="Times New Roman" pitchFamily="18" charset="0"/>
              <a:cs typeface="Times New Roman" pitchFamily="18" charset="0"/>
            </a:endParaRPr>
          </a:p>
          <a:p>
            <a:pPr>
              <a:lnSpc>
                <a:spcPct val="150000"/>
              </a:lnSpc>
              <a:buFont typeface="Wingdings" pitchFamily="2" charset="2"/>
              <a:buChar char="Ø"/>
            </a:pPr>
            <a:r>
              <a:rPr lang="vi-VN" sz="1700" dirty="0" smtClean="0"/>
              <a:t>Bằng cách sử dụng kiến trúc phân tầng như trên mà mỗi tầng có thể phân cấp</a:t>
            </a:r>
            <a:r>
              <a:rPr lang="en-US" sz="1700" dirty="0" smtClean="0"/>
              <a:t> </a:t>
            </a:r>
            <a:r>
              <a:rPr lang="vi-VN" sz="1700" dirty="0" smtClean="0"/>
              <a:t>hoặc thay thế mà không ảnh hưởng tới các tầng còn lại của hệ thống.</a:t>
            </a:r>
            <a:endParaRPr lang="en-US" sz="1700" dirty="0" smtClean="0">
              <a:latin typeface="Times New Roman" pitchFamily="18" charset="0"/>
              <a:cs typeface="Times New Roman" pitchFamily="18" charset="0"/>
            </a:endParaRPr>
          </a:p>
        </p:txBody>
      </p:sp>
      <p:sp>
        <p:nvSpPr>
          <p:cNvPr id="6" name="TextBox 5"/>
          <p:cNvSpPr txBox="1"/>
          <p:nvPr/>
        </p:nvSpPr>
        <p:spPr>
          <a:xfrm>
            <a:off x="7162800" y="6519446"/>
            <a:ext cx="19812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11/ 26</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533400"/>
          </a:xfrm>
        </p:spPr>
        <p:txBody>
          <a:bodyPr>
            <a:normAutofit/>
          </a:bodyPr>
          <a:lstStyle/>
          <a:p>
            <a:r>
              <a:rPr lang="en-US" sz="3200" b="1" dirty="0" smtClean="0">
                <a:solidFill>
                  <a:schemeClr val="tx1"/>
                </a:solidFill>
                <a:latin typeface="Times New Roman" pitchFamily="18" charset="0"/>
                <a:cs typeface="Times New Roman" pitchFamily="18" charset="0"/>
              </a:rPr>
              <a:t>II. RMI( Remote Method Invocation )</a:t>
            </a:r>
            <a:endParaRPr lang="en-US" sz="3200" dirty="0">
              <a:solidFill>
                <a:schemeClr val="tx1"/>
              </a:solidFill>
            </a:endParaRPr>
          </a:p>
        </p:txBody>
      </p:sp>
      <p:sp>
        <p:nvSpPr>
          <p:cNvPr id="3" name="Content Placeholder 2"/>
          <p:cNvSpPr>
            <a:spLocks noGrp="1"/>
          </p:cNvSpPr>
          <p:nvPr>
            <p:ph idx="1"/>
          </p:nvPr>
        </p:nvSpPr>
        <p:spPr>
          <a:xfrm>
            <a:off x="381000" y="990600"/>
            <a:ext cx="8229600" cy="4389120"/>
          </a:xfrm>
        </p:spPr>
        <p:txBody>
          <a:bodyPr>
            <a:normAutofit fontScale="85000" lnSpcReduction="10000"/>
          </a:bodyPr>
          <a:lstStyle/>
          <a:p>
            <a:pPr>
              <a:lnSpc>
                <a:spcPct val="150000"/>
              </a:lnSpc>
              <a:buNone/>
            </a:pPr>
            <a:r>
              <a:rPr lang="en-US" sz="2800" b="1" i="1" dirty="0" smtClean="0">
                <a:latin typeface="Times New Roman" pitchFamily="18" charset="0"/>
                <a:cs typeface="Times New Roman" pitchFamily="18" charset="0"/>
              </a:rPr>
              <a:t>3.</a:t>
            </a:r>
            <a:r>
              <a:rPr lang="vi-VN" sz="2800" b="1" i="1" dirty="0" smtClean="0">
                <a:latin typeface="Times New Roman" pitchFamily="18" charset="0"/>
                <a:cs typeface="Times New Roman" pitchFamily="18" charset="0"/>
              </a:rPr>
              <a:t>Cách làm việc của RMI</a:t>
            </a:r>
            <a:r>
              <a:rPr lang="en-US" sz="2800" b="1" i="1" dirty="0" smtClean="0">
                <a:latin typeface="Times New Roman" pitchFamily="18" charset="0"/>
                <a:cs typeface="Times New Roman" pitchFamily="18" charset="0"/>
              </a:rPr>
              <a:t>:</a:t>
            </a:r>
          </a:p>
          <a:p>
            <a:pPr lvl="1">
              <a:lnSpc>
                <a:spcPct val="150000"/>
              </a:lnSpc>
              <a:buClr>
                <a:schemeClr val="tx1"/>
              </a:buClr>
              <a:buFont typeface="Wingdings" pitchFamily="2" charset="2"/>
              <a:buChar char="Ø"/>
            </a:pPr>
            <a:r>
              <a:rPr lang="vi-VN" sz="2000" dirty="0" smtClean="0"/>
              <a:t>Các Đối tượng ở phía Server đăng kí với bộ đăng kí RMI registry. </a:t>
            </a:r>
            <a:endParaRPr lang="en-US" sz="2000" dirty="0" smtClean="0"/>
          </a:p>
          <a:p>
            <a:pPr lvl="1">
              <a:lnSpc>
                <a:spcPct val="150000"/>
              </a:lnSpc>
              <a:buClr>
                <a:schemeClr val="tx1"/>
              </a:buClr>
              <a:buFont typeface="Wingdings" pitchFamily="2" charset="2"/>
              <a:buChar char="Ø"/>
            </a:pPr>
            <a:r>
              <a:rPr lang="vi-VN" sz="2000" dirty="0" smtClean="0"/>
              <a:t>Client kiểm tra các đối tượng ở xa trong RMI Registry. </a:t>
            </a:r>
            <a:endParaRPr lang="en-US" sz="2000" dirty="0" smtClean="0"/>
          </a:p>
          <a:p>
            <a:pPr lvl="1">
              <a:lnSpc>
                <a:spcPct val="150000"/>
              </a:lnSpc>
              <a:buClr>
                <a:schemeClr val="tx1"/>
              </a:buClr>
              <a:buFont typeface="Wingdings" pitchFamily="2" charset="2"/>
              <a:buChar char="Ø"/>
            </a:pPr>
            <a:r>
              <a:rPr lang="vi-VN" sz="2000" dirty="0" smtClean="0"/>
              <a:t>Client kiểm tra các đối tượng ở xa trong RMI Registry. </a:t>
            </a:r>
            <a:endParaRPr lang="en-US" sz="2000" dirty="0" smtClean="0"/>
          </a:p>
          <a:p>
            <a:pPr lvl="1">
              <a:lnSpc>
                <a:spcPct val="150000"/>
              </a:lnSpc>
              <a:buClr>
                <a:schemeClr val="tx1"/>
              </a:buClr>
              <a:buFont typeface="Wingdings" pitchFamily="2" charset="2"/>
              <a:buChar char="Ø"/>
            </a:pPr>
            <a:r>
              <a:rPr lang="vi-VN" sz="2000" dirty="0" smtClean="0"/>
              <a:t>Vị trí của một đối tượng ở xa được xác định trong RMI Registry. Một stub được </a:t>
            </a:r>
            <a:r>
              <a:rPr lang="vi-VN" sz="2000" dirty="0" smtClean="0"/>
              <a:t>trả về </a:t>
            </a:r>
            <a:r>
              <a:rPr lang="vi-VN" sz="2000" dirty="0" smtClean="0"/>
              <a:t>cho Client. </a:t>
            </a:r>
            <a:endParaRPr lang="en-US" sz="2000" dirty="0" smtClean="0"/>
          </a:p>
          <a:p>
            <a:pPr lvl="1">
              <a:lnSpc>
                <a:spcPct val="150000"/>
              </a:lnSpc>
              <a:buClr>
                <a:schemeClr val="tx1"/>
              </a:buClr>
              <a:buFont typeface="Wingdings" pitchFamily="2" charset="2"/>
              <a:buChar char="Ø"/>
            </a:pPr>
            <a:r>
              <a:rPr lang="vi-VN" sz="2000" dirty="0" smtClean="0"/>
              <a:t>Remote object có thể được sử dụng tương tự như Local object để truy xuất đến </a:t>
            </a:r>
            <a:r>
              <a:rPr lang="vi-VN" sz="2000" dirty="0" smtClean="0"/>
              <a:t>toàn bộ </a:t>
            </a:r>
            <a:r>
              <a:rPr lang="vi-VN" sz="2000" dirty="0" smtClean="0"/>
              <a:t>tài nguyên. Việc truyền thông giữa Client và Server được xử lý bởi Stub và Skel. </a:t>
            </a:r>
            <a:br>
              <a:rPr lang="vi-VN" sz="2000" dirty="0" smtClean="0"/>
            </a:br>
            <a:r>
              <a:rPr lang="vi-VN" sz="2000" dirty="0" smtClean="0"/>
              <a:t/>
            </a:r>
            <a:br>
              <a:rPr lang="vi-VN" sz="2000" dirty="0" smtClean="0"/>
            </a:br>
            <a:endParaRPr lang="en-US" sz="2000" dirty="0"/>
          </a:p>
        </p:txBody>
      </p:sp>
      <p:sp>
        <p:nvSpPr>
          <p:cNvPr id="4" name="TextBox 3"/>
          <p:cNvSpPr txBox="1"/>
          <p:nvPr/>
        </p:nvSpPr>
        <p:spPr>
          <a:xfrm>
            <a:off x="7162800" y="6519446"/>
            <a:ext cx="19812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12/ 26</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152400"/>
            <a:ext cx="8229600" cy="533400"/>
          </a:xfrm>
        </p:spPr>
        <p:txBody>
          <a:bodyPr>
            <a:normAutofit/>
          </a:bodyPr>
          <a:lstStyle/>
          <a:p>
            <a:r>
              <a:rPr lang="en-US" sz="3200" b="1" dirty="0" smtClean="0">
                <a:solidFill>
                  <a:schemeClr val="tx1"/>
                </a:solidFill>
                <a:latin typeface="Times New Roman" pitchFamily="18" charset="0"/>
                <a:cs typeface="Times New Roman" pitchFamily="18" charset="0"/>
              </a:rPr>
              <a:t>III. JPA (Java Persistence API) </a:t>
            </a:r>
            <a:endParaRPr lang="en-US" sz="3200" dirty="0">
              <a:solidFill>
                <a:schemeClr val="tx1"/>
              </a:solidFill>
              <a:latin typeface="Times New Roman" pitchFamily="18" charset="0"/>
              <a:cs typeface="Times New Roman" pitchFamily="18" charset="0"/>
            </a:endParaRPr>
          </a:p>
        </p:txBody>
      </p:sp>
      <p:sp>
        <p:nvSpPr>
          <p:cNvPr id="5" name="Content Placeholder 2"/>
          <p:cNvSpPr>
            <a:spLocks noGrp="1"/>
          </p:cNvSpPr>
          <p:nvPr>
            <p:ph idx="1"/>
          </p:nvPr>
        </p:nvSpPr>
        <p:spPr>
          <a:xfrm>
            <a:off x="381000" y="990600"/>
            <a:ext cx="8229600" cy="4389120"/>
          </a:xfrm>
        </p:spPr>
        <p:txBody>
          <a:bodyPr>
            <a:normAutofit lnSpcReduction="10000"/>
          </a:bodyPr>
          <a:lstStyle/>
          <a:p>
            <a:pPr>
              <a:lnSpc>
                <a:spcPct val="150000"/>
              </a:lnSpc>
              <a:buNone/>
            </a:pPr>
            <a:r>
              <a:rPr lang="en-US" sz="2800" b="1" i="1" dirty="0" smtClean="0">
                <a:latin typeface="Times New Roman" pitchFamily="18" charset="0"/>
                <a:cs typeface="Times New Roman" pitchFamily="18" charset="0"/>
              </a:rPr>
              <a:t>1. </a:t>
            </a:r>
            <a:r>
              <a:rPr lang="en-US" sz="2800" b="1" i="1" dirty="0" err="1" smtClean="0">
                <a:latin typeface="Times New Roman" pitchFamily="18" charset="0"/>
                <a:cs typeface="Times New Roman" pitchFamily="18" charset="0"/>
              </a:rPr>
              <a:t>Giới</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thiệu</a:t>
            </a:r>
            <a:r>
              <a:rPr lang="en-US" sz="2800" b="1" i="1" dirty="0" smtClean="0">
                <a:latin typeface="Times New Roman" pitchFamily="18" charset="0"/>
                <a:cs typeface="Times New Roman" pitchFamily="18" charset="0"/>
              </a:rPr>
              <a:t>:</a:t>
            </a:r>
          </a:p>
          <a:p>
            <a:pPr lvl="1">
              <a:lnSpc>
                <a:spcPct val="150000"/>
              </a:lnSpc>
              <a:buClr>
                <a:schemeClr val="tx1"/>
              </a:buClr>
              <a:buFont typeface="Wingdings" pitchFamily="2" charset="2"/>
              <a:buChar char="Ø"/>
            </a:pPr>
            <a:r>
              <a:rPr lang="vi-VN" sz="1700" dirty="0" smtClean="0"/>
              <a:t>Java Persistence API</a:t>
            </a:r>
            <a:r>
              <a:rPr lang="vi-VN" sz="1700" i="1" dirty="0" smtClean="0"/>
              <a:t> (JPA)</a:t>
            </a:r>
            <a:r>
              <a:rPr lang="en-US" sz="1700" i="1" dirty="0" smtClean="0"/>
              <a:t>:</a:t>
            </a:r>
            <a:r>
              <a:rPr lang="vi-VN" sz="1700" i="1" dirty="0" smtClean="0"/>
              <a:t> </a:t>
            </a:r>
            <a:r>
              <a:rPr lang="vi-VN" sz="1700" dirty="0" smtClean="0"/>
              <a:t>là một kỹ thuật của Java dùng để truy xuất, quản lý </a:t>
            </a:r>
            <a:r>
              <a:rPr lang="vi-VN" sz="1700" dirty="0" smtClean="0"/>
              <a:t>và duy </a:t>
            </a:r>
            <a:r>
              <a:rPr lang="vi-VN" sz="1700" dirty="0" smtClean="0"/>
              <a:t>trì dữ liệu giữa các đối tượng</a:t>
            </a:r>
            <a:r>
              <a:rPr lang="en-US" sz="1700" dirty="0" smtClean="0"/>
              <a:t>, </a:t>
            </a:r>
            <a:r>
              <a:rPr lang="vi-VN" sz="1700" dirty="0" smtClean="0"/>
              <a:t>các lớp của Java và CSDL. </a:t>
            </a:r>
            <a:endParaRPr lang="en-US" sz="1700" dirty="0" smtClean="0"/>
          </a:p>
          <a:p>
            <a:pPr lvl="1">
              <a:lnSpc>
                <a:spcPct val="150000"/>
              </a:lnSpc>
              <a:buClr>
                <a:schemeClr val="tx1"/>
              </a:buClr>
              <a:buFont typeface="Wingdings" pitchFamily="2" charset="2"/>
              <a:buChar char="Ø"/>
            </a:pPr>
            <a:r>
              <a:rPr lang="vi-VN" sz="1800" dirty="0" smtClean="0"/>
              <a:t>Bản thân JPA chỉ là một đặc điểm kỹ thuật chứ không phải là một sản phẩm. Do đó JPA tự mình không thể thực thi các thao tác liên quan đến CSDL. JPA là tập hợp nhiều interface nên cần phải có các class triển khai, các class này được triển khai từ CSDL. Chính vì vậy JPA luôn đòi hỏi phải có một CSDL để ánh xạ tạo ra các class.</a:t>
            </a:r>
            <a:r>
              <a:rPr lang="vi-VN" sz="1700" dirty="0" smtClean="0"/>
              <a:t/>
            </a:r>
            <a:br>
              <a:rPr lang="vi-VN" sz="1700" dirty="0" smtClean="0"/>
            </a:br>
            <a:r>
              <a:rPr lang="vi-VN" sz="2000" dirty="0" smtClean="0"/>
              <a:t/>
            </a:r>
            <a:br>
              <a:rPr lang="vi-VN" sz="2000" dirty="0" smtClean="0"/>
            </a:br>
            <a:endParaRPr lang="en-US" sz="2000" dirty="0"/>
          </a:p>
        </p:txBody>
      </p:sp>
      <p:sp>
        <p:nvSpPr>
          <p:cNvPr id="6" name="TextBox 5"/>
          <p:cNvSpPr txBox="1"/>
          <p:nvPr/>
        </p:nvSpPr>
        <p:spPr>
          <a:xfrm>
            <a:off x="7162800" y="6519446"/>
            <a:ext cx="19812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13/ 26</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152400"/>
            <a:ext cx="8229600" cy="533400"/>
          </a:xfrm>
        </p:spPr>
        <p:txBody>
          <a:bodyPr>
            <a:normAutofit/>
          </a:bodyPr>
          <a:lstStyle/>
          <a:p>
            <a:r>
              <a:rPr lang="en-US" sz="3200" b="1" dirty="0" smtClean="0">
                <a:solidFill>
                  <a:schemeClr val="tx1"/>
                </a:solidFill>
                <a:latin typeface="Times New Roman" pitchFamily="18" charset="0"/>
                <a:cs typeface="Times New Roman" pitchFamily="18" charset="0"/>
              </a:rPr>
              <a:t>III. JPA (Java Persistence API) </a:t>
            </a:r>
            <a:endParaRPr lang="en-US" sz="3200" dirty="0">
              <a:solidFill>
                <a:schemeClr val="tx1"/>
              </a:solidFill>
              <a:latin typeface="Times New Roman" pitchFamily="18" charset="0"/>
              <a:cs typeface="Times New Roman" pitchFamily="18" charset="0"/>
            </a:endParaRPr>
          </a:p>
        </p:txBody>
      </p:sp>
      <p:sp>
        <p:nvSpPr>
          <p:cNvPr id="5" name="Content Placeholder 2"/>
          <p:cNvSpPr>
            <a:spLocks noGrp="1"/>
          </p:cNvSpPr>
          <p:nvPr>
            <p:ph idx="1"/>
          </p:nvPr>
        </p:nvSpPr>
        <p:spPr>
          <a:xfrm>
            <a:off x="381000" y="990600"/>
            <a:ext cx="8229600" cy="5334000"/>
          </a:xfrm>
        </p:spPr>
        <p:txBody>
          <a:bodyPr>
            <a:normAutofit/>
          </a:bodyPr>
          <a:lstStyle/>
          <a:p>
            <a:pPr>
              <a:lnSpc>
                <a:spcPct val="150000"/>
              </a:lnSpc>
              <a:buNone/>
            </a:pPr>
            <a:r>
              <a:rPr lang="en-US" sz="2800" b="1" i="1" dirty="0" smtClean="0">
                <a:latin typeface="Times New Roman" pitchFamily="18" charset="0"/>
                <a:cs typeface="Times New Roman" pitchFamily="18" charset="0"/>
              </a:rPr>
              <a:t>2. </a:t>
            </a:r>
            <a:r>
              <a:rPr lang="en-US" sz="2800" b="1" i="1" dirty="0" err="1" smtClean="0">
                <a:latin typeface="Times New Roman" pitchFamily="18" charset="0"/>
                <a:cs typeface="Times New Roman" pitchFamily="18" charset="0"/>
              </a:rPr>
              <a:t>Tổng</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quan</a:t>
            </a:r>
            <a:r>
              <a:rPr lang="en-US" sz="2800" b="1" i="1" dirty="0" smtClean="0">
                <a:latin typeface="Times New Roman" pitchFamily="18" charset="0"/>
                <a:cs typeface="Times New Roman" pitchFamily="18" charset="0"/>
              </a:rPr>
              <a:t>:</a:t>
            </a:r>
          </a:p>
          <a:p>
            <a:pPr lvl="1">
              <a:lnSpc>
                <a:spcPct val="150000"/>
              </a:lnSpc>
              <a:buClr>
                <a:schemeClr val="tx1"/>
              </a:buClr>
              <a:buFont typeface="Wingdings" pitchFamily="2" charset="2"/>
              <a:buChar char="Ø"/>
            </a:pPr>
            <a:r>
              <a:rPr lang="en-US" sz="1700" i="1" dirty="0" smtClean="0">
                <a:latin typeface="Times New Roman" pitchFamily="18" charset="0"/>
                <a:cs typeface="Times New Roman" pitchFamily="18" charset="0"/>
              </a:rPr>
              <a:t>Object Relational Mapping (ORM): </a:t>
            </a:r>
            <a:r>
              <a:rPr lang="en-US" sz="1700" dirty="0" err="1" smtClean="0">
                <a:latin typeface="Times New Roman" pitchFamily="18" charset="0"/>
                <a:cs typeface="Times New Roman" pitchFamily="18" charset="0"/>
              </a:rPr>
              <a:t>là</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một</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kỹ</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thuật</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lập</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trình</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dùng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để</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chuyển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đổi</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kiểu</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dữ</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liệu</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không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tương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thích</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giữa</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cơ</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sở</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dữ</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liệu</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quan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hệ</a:t>
            </a:r>
            <a:r>
              <a:rPr lang="en-US" sz="1700" dirty="0" smtClean="0">
                <a:latin typeface="Times New Roman" pitchFamily="18" charset="0"/>
                <a:cs typeface="Times New Roman" pitchFamily="18" charset="0"/>
              </a:rPr>
              <a:t> (Relational Databases )  </a:t>
            </a:r>
            <a:r>
              <a:rPr lang="en-US" sz="1700" dirty="0" err="1" smtClean="0">
                <a:latin typeface="Times New Roman" pitchFamily="18" charset="0"/>
                <a:cs typeface="Times New Roman" pitchFamily="18" charset="0"/>
              </a:rPr>
              <a:t>và</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các</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ngôn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ngữ</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lập</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trình</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hướng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đối</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tượng</a:t>
            </a:r>
            <a:r>
              <a:rPr lang="en-US" sz="1700" dirty="0" smtClean="0">
                <a:latin typeface="Times New Roman" pitchFamily="18" charset="0"/>
                <a:cs typeface="Times New Roman" pitchFamily="18" charset="0"/>
              </a:rPr>
              <a:t> (Object Oriented Programming Languages ) </a:t>
            </a:r>
          </a:p>
          <a:p>
            <a:pPr lvl="1">
              <a:lnSpc>
                <a:spcPct val="150000"/>
              </a:lnSpc>
              <a:buClr>
                <a:schemeClr val="tx1"/>
              </a:buClr>
              <a:buFont typeface="Wingdings" pitchFamily="2" charset="2"/>
              <a:buChar char="Ø"/>
            </a:pPr>
            <a:r>
              <a:rPr lang="en-US" sz="1700" i="1" dirty="0" err="1" smtClean="0">
                <a:latin typeface="Times New Roman" pitchFamily="18" charset="0"/>
                <a:cs typeface="Times New Roman" pitchFamily="18" charset="0"/>
              </a:rPr>
              <a:t>Thực</a:t>
            </a:r>
            <a:r>
              <a:rPr lang="en-US" sz="1700" i="1" dirty="0" smtClean="0">
                <a:latin typeface="Times New Roman" pitchFamily="18" charset="0"/>
                <a:cs typeface="Times New Roman" pitchFamily="18" charset="0"/>
              </a:rPr>
              <a:t> </a:t>
            </a:r>
            <a:r>
              <a:rPr lang="en-US" sz="1700" i="1" dirty="0" err="1" smtClean="0">
                <a:latin typeface="Times New Roman" pitchFamily="18" charset="0"/>
                <a:cs typeface="Times New Roman" pitchFamily="18" charset="0"/>
              </a:rPr>
              <a:t>thể</a:t>
            </a:r>
            <a:r>
              <a:rPr lang="en-US" sz="1700" i="1" dirty="0" smtClean="0">
                <a:latin typeface="Times New Roman" pitchFamily="18" charset="0"/>
                <a:cs typeface="Times New Roman" pitchFamily="18" charset="0"/>
              </a:rPr>
              <a:t> (Entity)</a:t>
            </a:r>
            <a:r>
              <a:rPr lang="en-US" sz="1700" dirty="0" smtClean="0">
                <a:latin typeface="Times New Roman" pitchFamily="18" charset="0"/>
                <a:cs typeface="Times New Roman" pitchFamily="18" charset="0"/>
              </a:rPr>
              <a:t> : </a:t>
            </a:r>
            <a:r>
              <a:rPr lang="en-US" sz="1700" dirty="0" err="1" smtClean="0">
                <a:latin typeface="Times New Roman" pitchFamily="18" charset="0"/>
                <a:cs typeface="Times New Roman" pitchFamily="18" charset="0"/>
              </a:rPr>
              <a:t>Mỗi</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một</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lớp</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là</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một</a:t>
            </a:r>
            <a:r>
              <a:rPr lang="en-US" sz="1700" dirty="0" smtClean="0">
                <a:latin typeface="Times New Roman" pitchFamily="18" charset="0"/>
                <a:cs typeface="Times New Roman" pitchFamily="18" charset="0"/>
              </a:rPr>
              <a:t> entity, JPA </a:t>
            </a:r>
            <a:r>
              <a:rPr lang="en-US" sz="1700" dirty="0" err="1" smtClean="0">
                <a:latin typeface="Times New Roman" pitchFamily="18" charset="0"/>
                <a:cs typeface="Times New Roman" pitchFamily="18" charset="0"/>
              </a:rPr>
              <a:t>sẽ</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tạo</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ra</a:t>
            </a:r>
            <a:r>
              <a:rPr lang="en-US" sz="1700" dirty="0" smtClean="0">
                <a:latin typeface="Times New Roman" pitchFamily="18" charset="0"/>
                <a:cs typeface="Times New Roman" pitchFamily="18" charset="0"/>
              </a:rPr>
              <a:t> 1 </a:t>
            </a:r>
            <a:r>
              <a:rPr lang="en-US" sz="1700" dirty="0" err="1" smtClean="0">
                <a:latin typeface="Times New Roman" pitchFamily="18" charset="0"/>
                <a:cs typeface="Times New Roman" pitchFamily="18" charset="0"/>
              </a:rPr>
              <a:t>bảng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trong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cơ</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sở</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dữ</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liệu</a:t>
            </a:r>
            <a:r>
              <a:rPr lang="en-US" sz="1700" dirty="0" smtClean="0">
                <a:latin typeface="Times New Roman" pitchFamily="18" charset="0"/>
                <a:cs typeface="Times New Roman" pitchFamily="18" charset="0"/>
              </a:rPr>
              <a:t> , </a:t>
            </a:r>
            <a:r>
              <a:rPr lang="en-US" sz="1700" dirty="0" err="1" smtClean="0">
                <a:latin typeface="Times New Roman" pitchFamily="18" charset="0"/>
                <a:cs typeface="Times New Roman" pitchFamily="18" charset="0"/>
              </a:rPr>
              <a:t>mỗi</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trường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trong</a:t>
            </a:r>
            <a:r>
              <a:rPr lang="en-US" sz="1700" dirty="0" smtClean="0">
                <a:latin typeface="Times New Roman" pitchFamily="18" charset="0"/>
                <a:cs typeface="Times New Roman" pitchFamily="18" charset="0"/>
              </a:rPr>
              <a:t> entity </a:t>
            </a:r>
            <a:r>
              <a:rPr lang="en-US" sz="1700" dirty="0" err="1" smtClean="0">
                <a:latin typeface="Times New Roman" pitchFamily="18" charset="0"/>
                <a:cs typeface="Times New Roman" pitchFamily="18" charset="0"/>
              </a:rPr>
              <a:t>tương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ứng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với</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một</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hàng</a:t>
            </a:r>
            <a:r>
              <a:rPr lang="en-US" sz="1700" dirty="0" smtClean="0">
                <a:latin typeface="Times New Roman" pitchFamily="18" charset="0"/>
                <a:cs typeface="Times New Roman" pitchFamily="18" charset="0"/>
              </a:rPr>
              <a:t> (row) </a:t>
            </a:r>
            <a:r>
              <a:rPr lang="en-US" sz="1700" dirty="0" err="1" smtClean="0">
                <a:latin typeface="Times New Roman" pitchFamily="18" charset="0"/>
                <a:cs typeface="Times New Roman" pitchFamily="18" charset="0"/>
              </a:rPr>
              <a:t>trong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bảng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Tất</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cả</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các</a:t>
            </a:r>
            <a:r>
              <a:rPr lang="en-US" sz="1700" dirty="0" smtClean="0">
                <a:latin typeface="Times New Roman" pitchFamily="18" charset="0"/>
                <a:cs typeface="Times New Roman" pitchFamily="18" charset="0"/>
              </a:rPr>
              <a:t> entity </a:t>
            </a:r>
            <a:r>
              <a:rPr lang="en-US" sz="1700" dirty="0" err="1" smtClean="0">
                <a:latin typeface="Times New Roman" pitchFamily="18" charset="0"/>
                <a:cs typeface="Times New Roman" pitchFamily="18" charset="0"/>
              </a:rPr>
              <a:t>phải</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xác</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định</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khóa</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chính</a:t>
            </a:r>
            <a:r>
              <a:rPr lang="en-US" sz="1700" dirty="0" smtClean="0">
                <a:latin typeface="Times New Roman" pitchFamily="18" charset="0"/>
                <a:cs typeface="Times New Roman" pitchFamily="18" charset="0"/>
              </a:rPr>
              <a:t> , </a:t>
            </a:r>
            <a:r>
              <a:rPr lang="en-US" sz="1700" dirty="0" err="1" smtClean="0">
                <a:latin typeface="Times New Roman" pitchFamily="18" charset="0"/>
                <a:cs typeface="Times New Roman" pitchFamily="18" charset="0"/>
              </a:rPr>
              <a:t>phải</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có</a:t>
            </a:r>
            <a:r>
              <a:rPr lang="en-US" sz="1700" dirty="0" smtClean="0">
                <a:latin typeface="Times New Roman" pitchFamily="18" charset="0"/>
                <a:cs typeface="Times New Roman" pitchFamily="18" charset="0"/>
              </a:rPr>
              <a:t> 1 </a:t>
            </a:r>
            <a:r>
              <a:rPr lang="en-US" sz="1700" dirty="0" err="1" smtClean="0">
                <a:latin typeface="Times New Roman" pitchFamily="18" charset="0"/>
                <a:cs typeface="Times New Roman" pitchFamily="18" charset="0"/>
              </a:rPr>
              <a:t>hàm</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tạo</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không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đối</a:t>
            </a:r>
            <a:r>
              <a:rPr lang="en-US" sz="1700" dirty="0" smtClean="0">
                <a:latin typeface="Times New Roman" pitchFamily="18" charset="0"/>
                <a:cs typeface="Times New Roman" pitchFamily="18" charset="0"/>
              </a:rPr>
              <a:t>( constructor ) </a:t>
            </a:r>
            <a:r>
              <a:rPr lang="en-US" sz="1700" dirty="0" err="1" smtClean="0">
                <a:latin typeface="Times New Roman" pitchFamily="18" charset="0"/>
                <a:cs typeface="Times New Roman" pitchFamily="18" charset="0"/>
              </a:rPr>
              <a:t>và</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không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được</a:t>
            </a:r>
            <a:r>
              <a:rPr lang="en-US" sz="1700" dirty="0" smtClean="0">
                <a:latin typeface="Times New Roman" pitchFamily="18" charset="0"/>
                <a:cs typeface="Times New Roman" pitchFamily="18" charset="0"/>
              </a:rPr>
              <a:t> final. </a:t>
            </a:r>
            <a:r>
              <a:rPr lang="en-US" sz="1700" dirty="0" err="1" smtClean="0">
                <a:latin typeface="Times New Roman" pitchFamily="18" charset="0"/>
                <a:cs typeface="Times New Roman" pitchFamily="18" charset="0"/>
              </a:rPr>
              <a:t>Khóa</a:t>
            </a:r>
            <a:r>
              <a:rPr lang="en-US" sz="1700" dirty="0" smtClean="0">
                <a:latin typeface="Times New Roman" pitchFamily="18" charset="0"/>
                <a:cs typeface="Times New Roman" pitchFamily="18" charset="0"/>
              </a:rPr>
              <a:t> (Keys) </a:t>
            </a:r>
            <a:r>
              <a:rPr lang="en-US" sz="1700" dirty="0" err="1" smtClean="0">
                <a:latin typeface="Times New Roman" pitchFamily="18" charset="0"/>
                <a:cs typeface="Times New Roman" pitchFamily="18" charset="0"/>
              </a:rPr>
              <a:t>có</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thể</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là</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trường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duy</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nhất</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hoặc</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kết</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hợp</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giữa</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nhiều</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trường</a:t>
            </a:r>
            <a:r>
              <a:rPr lang="en-US" sz="1700" dirty="0" smtClean="0">
                <a:latin typeface="Times New Roman" pitchFamily="18" charset="0"/>
                <a:cs typeface="Times New Roman" pitchFamily="18" charset="0"/>
              </a:rPr>
              <a:t>. JPA </a:t>
            </a:r>
            <a:r>
              <a:rPr lang="en-US" sz="1700" dirty="0" err="1" smtClean="0">
                <a:latin typeface="Times New Roman" pitchFamily="18" charset="0"/>
                <a:cs typeface="Times New Roman" pitchFamily="18" charset="0"/>
              </a:rPr>
              <a:t>cho</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phép</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tự</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động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tạo</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khóa</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chính</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trong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cơ</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sở</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dữ</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liệu</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thông</a:t>
            </a:r>
            <a:r>
              <a:rPr lang="en-US" sz="1700" dirty="0" smtClean="0">
                <a:latin typeface="Times New Roman" pitchFamily="18" charset="0"/>
                <a:cs typeface="Times New Roman" pitchFamily="18" charset="0"/>
              </a:rPr>
              <a:t> qua </a:t>
            </a:r>
            <a:r>
              <a:rPr lang="en-US" sz="1700" dirty="0" err="1" smtClean="0">
                <a:latin typeface="Times New Roman" pitchFamily="18" charset="0"/>
                <a:cs typeface="Times New Roman" pitchFamily="18" charset="0"/>
              </a:rPr>
              <a:t>chú</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thích</a:t>
            </a:r>
            <a:r>
              <a:rPr lang="en-US" sz="1700" dirty="0" smtClean="0">
                <a:latin typeface="Times New Roman" pitchFamily="18" charset="0"/>
                <a:cs typeface="Times New Roman" pitchFamily="18" charset="0"/>
              </a:rPr>
              <a:t>:   </a:t>
            </a:r>
            <a:r>
              <a:rPr lang="en-US" sz="1700" i="1" dirty="0" smtClean="0">
                <a:latin typeface="Times New Roman" pitchFamily="18" charset="0"/>
                <a:cs typeface="Times New Roman" pitchFamily="18" charset="0"/>
              </a:rPr>
              <a:t>@</a:t>
            </a:r>
            <a:r>
              <a:rPr lang="en-US" sz="1700" i="1" dirty="0" err="1" smtClean="0">
                <a:latin typeface="Times New Roman" pitchFamily="18" charset="0"/>
                <a:cs typeface="Times New Roman" pitchFamily="18" charset="0"/>
              </a:rPr>
              <a:t>GeneratedValue</a:t>
            </a:r>
            <a:r>
              <a:rPr lang="en-US" sz="1700" i="1" dirty="0" smtClean="0">
                <a:latin typeface="Times New Roman" pitchFamily="18" charset="0"/>
                <a:cs typeface="Times New Roman" pitchFamily="18" charset="0"/>
              </a:rPr>
              <a:t> annotation.</a:t>
            </a:r>
            <a:r>
              <a:rPr lang="vi-VN" sz="1700" dirty="0" smtClean="0">
                <a:latin typeface="Times New Roman" pitchFamily="18" charset="0"/>
                <a:cs typeface="Times New Roman" pitchFamily="18" charset="0"/>
              </a:rPr>
              <a:t/>
            </a:r>
            <a:br>
              <a:rPr lang="vi-VN" sz="1700" dirty="0" smtClean="0">
                <a:latin typeface="Times New Roman" pitchFamily="18" charset="0"/>
                <a:cs typeface="Times New Roman" pitchFamily="18" charset="0"/>
              </a:rPr>
            </a:br>
            <a:r>
              <a:rPr lang="vi-VN" sz="2000" dirty="0" smtClean="0"/>
              <a:t/>
            </a:r>
            <a:br>
              <a:rPr lang="vi-VN" sz="2000" dirty="0" smtClean="0"/>
            </a:br>
            <a:endParaRPr lang="en-US" sz="2000" dirty="0"/>
          </a:p>
        </p:txBody>
      </p:sp>
      <p:sp>
        <p:nvSpPr>
          <p:cNvPr id="6" name="TextBox 5"/>
          <p:cNvSpPr txBox="1"/>
          <p:nvPr/>
        </p:nvSpPr>
        <p:spPr>
          <a:xfrm>
            <a:off x="7162800" y="6519446"/>
            <a:ext cx="19812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14/ 26</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152400"/>
            <a:ext cx="8229600" cy="533400"/>
          </a:xfrm>
        </p:spPr>
        <p:txBody>
          <a:bodyPr>
            <a:normAutofit/>
          </a:bodyPr>
          <a:lstStyle/>
          <a:p>
            <a:r>
              <a:rPr lang="en-US" sz="3200" b="1" dirty="0" smtClean="0">
                <a:solidFill>
                  <a:schemeClr val="tx1"/>
                </a:solidFill>
                <a:latin typeface="Times New Roman" pitchFamily="18" charset="0"/>
                <a:cs typeface="Times New Roman" pitchFamily="18" charset="0"/>
              </a:rPr>
              <a:t>III. JPA (Java Persistence API) </a:t>
            </a:r>
            <a:endParaRPr lang="en-US" sz="3200" dirty="0">
              <a:solidFill>
                <a:schemeClr val="tx1"/>
              </a:solidFill>
              <a:latin typeface="Times New Roman" pitchFamily="18" charset="0"/>
              <a:cs typeface="Times New Roman" pitchFamily="18" charset="0"/>
            </a:endParaRPr>
          </a:p>
        </p:txBody>
      </p:sp>
      <p:sp>
        <p:nvSpPr>
          <p:cNvPr id="5" name="Content Placeholder 2"/>
          <p:cNvSpPr>
            <a:spLocks noGrp="1"/>
          </p:cNvSpPr>
          <p:nvPr>
            <p:ph idx="1"/>
          </p:nvPr>
        </p:nvSpPr>
        <p:spPr>
          <a:xfrm>
            <a:off x="381000" y="990600"/>
            <a:ext cx="8229600" cy="5334000"/>
          </a:xfrm>
        </p:spPr>
        <p:txBody>
          <a:bodyPr>
            <a:normAutofit fontScale="92500" lnSpcReduction="10000"/>
          </a:bodyPr>
          <a:lstStyle/>
          <a:p>
            <a:pPr>
              <a:lnSpc>
                <a:spcPct val="150000"/>
              </a:lnSpc>
              <a:buNone/>
            </a:pPr>
            <a:r>
              <a:rPr lang="en-US" sz="2800" b="1" i="1" dirty="0" smtClean="0">
                <a:latin typeface="Times New Roman" pitchFamily="18" charset="0"/>
                <a:cs typeface="Times New Roman" pitchFamily="18" charset="0"/>
              </a:rPr>
              <a:t>2. </a:t>
            </a:r>
            <a:r>
              <a:rPr lang="en-US" sz="2800" b="1" i="1" dirty="0" err="1" smtClean="0">
                <a:latin typeface="Times New Roman" pitchFamily="18" charset="0"/>
                <a:cs typeface="Times New Roman" pitchFamily="18" charset="0"/>
              </a:rPr>
              <a:t>Tổng</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quan</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tiếp</a:t>
            </a:r>
            <a:r>
              <a:rPr lang="en-US" sz="2800" b="1" i="1" dirty="0" smtClean="0">
                <a:latin typeface="Times New Roman" pitchFamily="18" charset="0"/>
                <a:cs typeface="Times New Roman" pitchFamily="18" charset="0"/>
              </a:rPr>
              <a:t> ):</a:t>
            </a:r>
          </a:p>
          <a:p>
            <a:pPr lvl="1">
              <a:lnSpc>
                <a:spcPct val="170000"/>
              </a:lnSpc>
              <a:buClr>
                <a:schemeClr val="tx1"/>
              </a:buClr>
              <a:buFont typeface="Wingdings" pitchFamily="2" charset="2"/>
              <a:buChar char="Ø"/>
            </a:pPr>
            <a:r>
              <a:rPr lang="vi-VN" sz="1800" i="1" dirty="0" smtClean="0"/>
              <a:t>Relationship Mapping</a:t>
            </a:r>
            <a:r>
              <a:rPr lang="en-US" sz="1800" dirty="0" smtClean="0"/>
              <a:t> </a:t>
            </a:r>
            <a:r>
              <a:rPr lang="en-US" sz="1800" dirty="0" smtClean="0">
                <a:cs typeface="Times New Roman" pitchFamily="18" charset="0"/>
              </a:rPr>
              <a:t>: </a:t>
            </a:r>
            <a:r>
              <a:rPr lang="en-US" sz="1800" dirty="0" smtClean="0">
                <a:latin typeface="Times New Roman" pitchFamily="18" charset="0"/>
                <a:cs typeface="Times New Roman" pitchFamily="18" charset="0"/>
              </a:rPr>
              <a:t>JPA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phép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định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nghĩa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quan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hệ</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giữa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lớp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Ví</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dụ</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thể</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định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nghĩa</a:t>
            </a:r>
            <a:r>
              <a:rPr lang="en-US" sz="1800" dirty="0" smtClean="0">
                <a:latin typeface="Times New Roman" pitchFamily="18" charset="0"/>
                <a:cs typeface="Times New Roman" pitchFamily="18" charset="0"/>
              </a:rPr>
              <a:t> 1 </a:t>
            </a:r>
            <a:r>
              <a:rPr lang="en-US" sz="1800" dirty="0" err="1" smtClean="0">
                <a:latin typeface="Times New Roman" pitchFamily="18" charset="0"/>
                <a:cs typeface="Times New Roman" pitchFamily="18" charset="0"/>
              </a:rPr>
              <a:t>lớp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là</a:t>
            </a:r>
            <a:r>
              <a:rPr lang="en-US" sz="1800" dirty="0" smtClean="0">
                <a:latin typeface="Times New Roman" pitchFamily="18" charset="0"/>
                <a:cs typeface="Times New Roman" pitchFamily="18" charset="0"/>
              </a:rPr>
              <a:t> 1 </a:t>
            </a:r>
            <a:r>
              <a:rPr lang="en-US" sz="1800" dirty="0" err="1" smtClean="0">
                <a:latin typeface="Times New Roman" pitchFamily="18" charset="0"/>
                <a:cs typeface="Times New Roman" pitchFamily="18" charset="0"/>
              </a:rPr>
              <a:t>phần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của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lớp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khác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Lớp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thể</a:t>
            </a:r>
            <a:r>
              <a:rPr lang="en-US" sz="1800" dirty="0" smtClean="0">
                <a:latin typeface="Times New Roman" pitchFamily="18" charset="0"/>
                <a:cs typeface="Times New Roman" pitchFamily="18" charset="0"/>
              </a:rPr>
              <a:t> 1-1 </a:t>
            </a:r>
            <a:r>
              <a:rPr lang="en-US" sz="1800" dirty="0" err="1" smtClean="0">
                <a:latin typeface="Times New Roman" pitchFamily="18" charset="0"/>
                <a:cs typeface="Times New Roman" pitchFamily="18" charset="0"/>
              </a:rPr>
              <a:t>hoặc</a:t>
            </a:r>
            <a:r>
              <a:rPr lang="en-US" sz="1800" dirty="0" smtClean="0">
                <a:latin typeface="Times New Roman" pitchFamily="18" charset="0"/>
                <a:cs typeface="Times New Roman" pitchFamily="18" charset="0"/>
              </a:rPr>
              <a:t> 1–nhiều ( 1-n) , nhiều-1 (n-1) </a:t>
            </a:r>
            <a:r>
              <a:rPr lang="en-US" sz="1800" dirty="0" err="1" smtClean="0">
                <a:latin typeface="Times New Roman" pitchFamily="18" charset="0"/>
                <a:cs typeface="Times New Roman" pitchFamily="18" charset="0"/>
              </a:rPr>
              <a:t>và</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nhiều-nhiều</a:t>
            </a:r>
            <a:r>
              <a:rPr lang="en-US" sz="1800" dirty="0" smtClean="0">
                <a:latin typeface="Times New Roman" pitchFamily="18" charset="0"/>
                <a:cs typeface="Times New Roman" pitchFamily="18" charset="0"/>
              </a:rPr>
              <a:t> (n-n).</a:t>
            </a:r>
          </a:p>
          <a:p>
            <a:pPr lvl="1">
              <a:lnSpc>
                <a:spcPct val="170000"/>
              </a:lnSpc>
              <a:buClr>
                <a:schemeClr val="tx1"/>
              </a:buClr>
              <a:buFont typeface="Wingdings" pitchFamily="2" charset="2"/>
              <a:buChar char="Ø"/>
            </a:pPr>
            <a:r>
              <a:rPr lang="en-US" sz="1800" i="1" dirty="0" err="1" smtClean="0">
                <a:latin typeface="Times New Roman" pitchFamily="18" charset="0"/>
                <a:cs typeface="Times New Roman" pitchFamily="18" charset="0"/>
              </a:rPr>
              <a:t>EntityManager</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Lớp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javax.persistence.EntityManager</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cung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cấp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hoạt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động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đến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cơ</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sở</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dữ</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liệu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như</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tìm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kiếm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đối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tượng</a:t>
            </a:r>
            <a:r>
              <a:rPr lang="en-US" sz="1800" dirty="0" smtClean="0">
                <a:latin typeface="Times New Roman" pitchFamily="18" charset="0"/>
                <a:cs typeface="Times New Roman" pitchFamily="18" charset="0"/>
              </a:rPr>
              <a:t> (Object), persists, </a:t>
            </a:r>
            <a:r>
              <a:rPr lang="en-US" sz="1800" dirty="0" err="1" smtClean="0">
                <a:latin typeface="Times New Roman" pitchFamily="18" charset="0"/>
                <a:cs typeface="Times New Roman" pitchFamily="18" charset="0"/>
              </a:rPr>
              <a:t>xóa</a:t>
            </a:r>
            <a:r>
              <a:rPr lang="en-US" sz="1800" dirty="0" smtClean="0">
                <a:latin typeface="Times New Roman" pitchFamily="18" charset="0"/>
                <a:cs typeface="Times New Roman" pitchFamily="18" charset="0"/>
              </a:rPr>
              <a:t> (remove)….</a:t>
            </a:r>
            <a:r>
              <a:rPr lang="en-US" sz="1800" dirty="0" err="1" smtClean="0">
                <a:latin typeface="Times New Roman" pitchFamily="18" charset="0"/>
                <a:cs typeface="Times New Roman" pitchFamily="18" charset="0"/>
              </a:rPr>
              <a:t>từ</a:t>
            </a:r>
            <a:r>
              <a:rPr lang="en-US" sz="1800" dirty="0" smtClean="0">
                <a:latin typeface="Times New Roman" pitchFamily="18" charset="0"/>
                <a:cs typeface="Times New Roman" pitchFamily="18" charset="0"/>
              </a:rPr>
              <a:t> database</a:t>
            </a:r>
          </a:p>
          <a:p>
            <a:pPr lvl="1">
              <a:lnSpc>
                <a:spcPct val="170000"/>
              </a:lnSpc>
              <a:buClr>
                <a:schemeClr val="tx1"/>
              </a:buClr>
              <a:buFont typeface="Wingdings" pitchFamily="2" charset="2"/>
              <a:buChar char="Ø"/>
            </a:pPr>
            <a:r>
              <a:rPr lang="en-US" sz="1800" i="1" dirty="0" smtClean="0">
                <a:latin typeface="Times New Roman" pitchFamily="18" charset="0"/>
                <a:cs typeface="Times New Roman" pitchFamily="18" charset="0"/>
              </a:rPr>
              <a:t>Persistence Unit( PU )</a:t>
            </a:r>
            <a:r>
              <a:rPr lang="vi-VN"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EntityManager</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sẽ</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được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tạo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bởi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EntityManagerFactory</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được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cấu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hình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bởi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một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PersistenceUnit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PersistenceUnit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được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mô</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tả</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thông</a:t>
            </a:r>
            <a:r>
              <a:rPr lang="en-US" sz="1800" dirty="0" smtClean="0">
                <a:latin typeface="Times New Roman" pitchFamily="18" charset="0"/>
                <a:cs typeface="Times New Roman" pitchFamily="18" charset="0"/>
              </a:rPr>
              <a:t> qua file : “persistence.xml “.</a:t>
            </a:r>
          </a:p>
          <a:p>
            <a:pPr lvl="3">
              <a:buClr>
                <a:schemeClr val="tx1"/>
              </a:buClr>
              <a:buFontTx/>
              <a:buChar char="-"/>
            </a:pPr>
            <a:endParaRPr lang="en-US" sz="1700" dirty="0" smtClean="0">
              <a:cs typeface="Times New Roman" pitchFamily="18" charset="0"/>
            </a:endParaRPr>
          </a:p>
          <a:p>
            <a:pPr lvl="2">
              <a:lnSpc>
                <a:spcPct val="150000"/>
              </a:lnSpc>
              <a:buClr>
                <a:schemeClr val="tx1"/>
              </a:buClr>
              <a:buNone/>
            </a:pPr>
            <a:r>
              <a:rPr lang="vi-VN" sz="1700" dirty="0" smtClean="0"/>
              <a:t/>
            </a:r>
            <a:br>
              <a:rPr lang="vi-VN" sz="1700" dirty="0" smtClean="0"/>
            </a:br>
            <a:endParaRPr lang="en-US" sz="1700" dirty="0"/>
          </a:p>
        </p:txBody>
      </p:sp>
      <p:sp>
        <p:nvSpPr>
          <p:cNvPr id="6" name="TextBox 5"/>
          <p:cNvSpPr txBox="1"/>
          <p:nvPr/>
        </p:nvSpPr>
        <p:spPr>
          <a:xfrm>
            <a:off x="7162800" y="6519446"/>
            <a:ext cx="19812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15/ 26</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81000" y="685800"/>
            <a:ext cx="8229600" cy="5638800"/>
          </a:xfrm>
        </p:spPr>
        <p:txBody>
          <a:bodyPr/>
          <a:lstStyle/>
          <a:p>
            <a:pPr>
              <a:lnSpc>
                <a:spcPct val="150000"/>
              </a:lnSpc>
              <a:buNone/>
            </a:pPr>
            <a:r>
              <a:rPr lang="en-US" sz="2400" b="1" i="1" dirty="0" smtClean="0">
                <a:latin typeface="Times New Roman" pitchFamily="18" charset="0"/>
                <a:cs typeface="Times New Roman" pitchFamily="18" charset="0"/>
              </a:rPr>
              <a:t>2.Tổng </a:t>
            </a:r>
            <a:r>
              <a:rPr lang="en-US" sz="2400" b="1" i="1" dirty="0" err="1" smtClean="0">
                <a:latin typeface="Times New Roman" pitchFamily="18" charset="0"/>
                <a:cs typeface="Times New Roman" pitchFamily="18" charset="0"/>
              </a:rPr>
              <a:t>quan</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tiếp</a:t>
            </a:r>
            <a:r>
              <a:rPr lang="en-US" sz="2400" b="1" i="1" dirty="0" smtClean="0">
                <a:latin typeface="Times New Roman" pitchFamily="18" charset="0"/>
                <a:cs typeface="Times New Roman" pitchFamily="18" charset="0"/>
              </a:rPr>
              <a:t> ):</a:t>
            </a:r>
          </a:p>
          <a:p>
            <a:pPr lvl="1">
              <a:lnSpc>
                <a:spcPct val="150000"/>
              </a:lnSpc>
              <a:buClr>
                <a:schemeClr val="tx1"/>
              </a:buClr>
              <a:buFont typeface="Wingdings" pitchFamily="2" charset="2"/>
              <a:buChar char="Ø"/>
            </a:pPr>
            <a:r>
              <a:rPr lang="en-US" sz="1700" dirty="0" smtClean="0">
                <a:latin typeface="Times New Roman" pitchFamily="18" charset="0"/>
                <a:cs typeface="Times New Roman" pitchFamily="18" charset="0"/>
              </a:rPr>
              <a:t>File “persistence.xml” </a:t>
            </a:r>
            <a:r>
              <a:rPr lang="en-US" sz="1700" dirty="0" err="1" smtClean="0">
                <a:latin typeface="Times New Roman" pitchFamily="18" charset="0"/>
                <a:cs typeface="Times New Roman" pitchFamily="18" charset="0"/>
              </a:rPr>
              <a:t>định</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nghĩa</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các</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kết</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nối</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đến</a:t>
            </a:r>
            <a:r>
              <a:rPr lang="en-US" sz="1700" dirty="0" smtClean="0">
                <a:latin typeface="Times New Roman" pitchFamily="18" charset="0"/>
                <a:cs typeface="Times New Roman" pitchFamily="18" charset="0"/>
              </a:rPr>
              <a:t> database </a:t>
            </a:r>
            <a:r>
              <a:rPr lang="en-US" sz="1700" dirty="0" err="1" smtClean="0">
                <a:latin typeface="Times New Roman" pitchFamily="18" charset="0"/>
                <a:cs typeface="Times New Roman" pitchFamily="18" charset="0"/>
              </a:rPr>
              <a:t>như</a:t>
            </a:r>
            <a:r>
              <a:rPr lang="en-US" sz="1700" dirty="0" smtClean="0">
                <a:latin typeface="Times New Roman" pitchFamily="18" charset="0"/>
                <a:cs typeface="Times New Roman" pitchFamily="18" charset="0"/>
              </a:rPr>
              <a:t>: driver, username, password </a:t>
            </a:r>
            <a:r>
              <a:rPr lang="en-US" sz="1700" dirty="0" err="1" smtClean="0">
                <a:latin typeface="Times New Roman" pitchFamily="18" charset="0"/>
                <a:cs typeface="Times New Roman" pitchFamily="18" charset="0"/>
              </a:rPr>
              <a:t>đăng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nhập</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cơ</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sở</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dữ</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liệu</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các</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thực</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thể</a:t>
            </a:r>
            <a:r>
              <a:rPr lang="en-US" sz="1700" dirty="0" smtClean="0">
                <a:latin typeface="Times New Roman" pitchFamily="18" charset="0"/>
                <a:cs typeface="Times New Roman" pitchFamily="18" charset="0"/>
              </a:rPr>
              <a:t> (entities)...</a:t>
            </a:r>
          </a:p>
          <a:p>
            <a:pPr lvl="2">
              <a:lnSpc>
                <a:spcPct val="150000"/>
              </a:lnSpc>
              <a:buClr>
                <a:schemeClr val="tx1"/>
              </a:buClr>
              <a:buNone/>
            </a:pP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Ví</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dụ</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cấu</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hình</a:t>
            </a:r>
            <a:r>
              <a:rPr lang="en-US" sz="1700" dirty="0" smtClean="0">
                <a:latin typeface="Times New Roman" pitchFamily="18" charset="0"/>
                <a:cs typeface="Times New Roman" pitchFamily="18" charset="0"/>
              </a:rPr>
              <a:t> 1 file persistence.xml </a:t>
            </a:r>
            <a:r>
              <a:rPr lang="en-US" sz="1700" dirty="0" err="1" smtClean="0">
                <a:latin typeface="Times New Roman" pitchFamily="18" charset="0"/>
                <a:cs typeface="Times New Roman" pitchFamily="18" charset="0"/>
              </a:rPr>
              <a:t>trong</a:t>
            </a:r>
            <a:r>
              <a:rPr lang="en-US" sz="1700" dirty="0" smtClean="0">
                <a:latin typeface="Times New Roman" pitchFamily="18" charset="0"/>
                <a:cs typeface="Times New Roman" pitchFamily="18" charset="0"/>
              </a:rPr>
              <a:t> META-INF : </a:t>
            </a:r>
          </a:p>
          <a:p>
            <a:endParaRPr lang="en-US" dirty="0"/>
          </a:p>
        </p:txBody>
      </p:sp>
      <p:pic>
        <p:nvPicPr>
          <p:cNvPr id="6147" name="Picture 3" descr="C:\Documents and Settings\duong\Desktop\CpWz_005.png"/>
          <p:cNvPicPr>
            <a:picLocks noChangeAspect="1" noChangeArrowheads="1"/>
          </p:cNvPicPr>
          <p:nvPr/>
        </p:nvPicPr>
        <p:blipFill>
          <a:blip r:embed="rId2"/>
          <a:srcRect/>
          <a:stretch>
            <a:fillRect/>
          </a:stretch>
        </p:blipFill>
        <p:spPr bwMode="auto">
          <a:xfrm>
            <a:off x="1676400" y="2667000"/>
            <a:ext cx="5791200" cy="3581400"/>
          </a:xfrm>
          <a:prstGeom prst="rect">
            <a:avLst/>
          </a:prstGeom>
          <a:noFill/>
        </p:spPr>
      </p:pic>
      <p:sp>
        <p:nvSpPr>
          <p:cNvPr id="8" name="Title 1"/>
          <p:cNvSpPr>
            <a:spLocks noGrp="1"/>
          </p:cNvSpPr>
          <p:nvPr>
            <p:ph type="title"/>
          </p:nvPr>
        </p:nvSpPr>
        <p:spPr>
          <a:xfrm>
            <a:off x="381000" y="0"/>
            <a:ext cx="8229600" cy="533400"/>
          </a:xfrm>
        </p:spPr>
        <p:txBody>
          <a:bodyPr>
            <a:normAutofit/>
          </a:bodyPr>
          <a:lstStyle/>
          <a:p>
            <a:r>
              <a:rPr lang="en-US" sz="3200" b="1" dirty="0" smtClean="0">
                <a:solidFill>
                  <a:schemeClr val="tx1"/>
                </a:solidFill>
                <a:latin typeface="Times New Roman" pitchFamily="18" charset="0"/>
                <a:cs typeface="Times New Roman" pitchFamily="18" charset="0"/>
              </a:rPr>
              <a:t>III. JPA (Java Persistence API) </a:t>
            </a:r>
            <a:endParaRPr lang="en-US" sz="3200" dirty="0">
              <a:solidFill>
                <a:schemeClr val="tx1"/>
              </a:solidFill>
              <a:latin typeface="Times New Roman" pitchFamily="18" charset="0"/>
              <a:cs typeface="Times New Roman" pitchFamily="18" charset="0"/>
            </a:endParaRPr>
          </a:p>
        </p:txBody>
      </p:sp>
      <p:sp>
        <p:nvSpPr>
          <p:cNvPr id="9" name="TextBox 8"/>
          <p:cNvSpPr txBox="1"/>
          <p:nvPr/>
        </p:nvSpPr>
        <p:spPr>
          <a:xfrm>
            <a:off x="7162800" y="6519446"/>
            <a:ext cx="19812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16/ 26</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152400"/>
            <a:ext cx="8229600" cy="533400"/>
          </a:xfrm>
        </p:spPr>
        <p:txBody>
          <a:bodyPr>
            <a:normAutofit/>
          </a:bodyPr>
          <a:lstStyle/>
          <a:p>
            <a:r>
              <a:rPr lang="en-US" sz="3200" b="1" dirty="0" smtClean="0">
                <a:solidFill>
                  <a:schemeClr val="tx1"/>
                </a:solidFill>
                <a:latin typeface="Times New Roman" pitchFamily="18" charset="0"/>
                <a:cs typeface="Times New Roman" pitchFamily="18" charset="0"/>
              </a:rPr>
              <a:t>IV. </a:t>
            </a:r>
            <a:r>
              <a:rPr lang="en-US" sz="3200" b="1" dirty="0" err="1" smtClean="0">
                <a:solidFill>
                  <a:schemeClr val="tx1"/>
                </a:solidFill>
                <a:latin typeface="Times New Roman" pitchFamily="18" charset="0"/>
                <a:cs typeface="Times New Roman" pitchFamily="18" charset="0"/>
              </a:rPr>
              <a:t>Khảo</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sát</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và</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phân</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tích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thiết</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kế</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hệ</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thống</a:t>
            </a:r>
            <a:endParaRPr lang="en-US" sz="3200" dirty="0">
              <a:solidFill>
                <a:schemeClr val="tx1"/>
              </a:solidFill>
            </a:endParaRPr>
          </a:p>
        </p:txBody>
      </p:sp>
      <p:sp>
        <p:nvSpPr>
          <p:cNvPr id="5" name="Content Placeholder 2"/>
          <p:cNvSpPr>
            <a:spLocks noGrp="1"/>
          </p:cNvSpPr>
          <p:nvPr>
            <p:ph idx="1"/>
          </p:nvPr>
        </p:nvSpPr>
        <p:spPr>
          <a:xfrm>
            <a:off x="381000" y="990600"/>
            <a:ext cx="8229600" cy="5334000"/>
          </a:xfrm>
        </p:spPr>
        <p:txBody>
          <a:bodyPr>
            <a:normAutofit lnSpcReduction="10000"/>
          </a:bodyPr>
          <a:lstStyle/>
          <a:p>
            <a:pPr>
              <a:lnSpc>
                <a:spcPct val="150000"/>
              </a:lnSpc>
              <a:buNone/>
            </a:pPr>
            <a:r>
              <a:rPr lang="en-US" b="1" i="1" dirty="0" smtClean="0">
                <a:latin typeface="Times New Roman" pitchFamily="18" charset="0"/>
                <a:cs typeface="Times New Roman" pitchFamily="18" charset="0"/>
              </a:rPr>
              <a:t>1. </a:t>
            </a:r>
            <a:r>
              <a:rPr lang="en-US" b="1" i="1" dirty="0" err="1" smtClean="0">
                <a:latin typeface="Times New Roman" pitchFamily="18" charset="0"/>
                <a:cs typeface="Times New Roman" pitchFamily="18" charset="0"/>
              </a:rPr>
              <a:t>Khảo</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sát</a:t>
            </a:r>
            <a:r>
              <a:rPr lang="en-US" b="1" i="1" dirty="0" smtClean="0">
                <a:latin typeface="Times New Roman" pitchFamily="18" charset="0"/>
                <a:cs typeface="Times New Roman" pitchFamily="18" charset="0"/>
              </a:rPr>
              <a:t>:</a:t>
            </a:r>
          </a:p>
          <a:p>
            <a:pPr lvl="1">
              <a:lnSpc>
                <a:spcPct val="160000"/>
              </a:lnSpc>
              <a:buClr>
                <a:schemeClr val="tx1"/>
              </a:buClr>
              <a:buFont typeface="Wingdings" pitchFamily="2" charset="2"/>
              <a:buChar char="Ø"/>
            </a:pPr>
            <a:r>
              <a:rPr lang="en-US" sz="1700" dirty="0" err="1" smtClean="0">
                <a:latin typeface="Times New Roman" pitchFamily="18" charset="0"/>
                <a:cs typeface="Times New Roman" pitchFamily="18" charset="0"/>
              </a:rPr>
              <a:t>Ngày</a:t>
            </a:r>
            <a:r>
              <a:rPr lang="en-US" sz="1700" dirty="0" smtClean="0">
                <a:latin typeface="Times New Roman" pitchFamily="18" charset="0"/>
                <a:cs typeface="Times New Roman" pitchFamily="18" charset="0"/>
              </a:rPr>
              <a:t> nay </a:t>
            </a:r>
            <a:r>
              <a:rPr lang="en-US" sz="1700" dirty="0" err="1" smtClean="0">
                <a:latin typeface="Times New Roman" pitchFamily="18" charset="0"/>
                <a:cs typeface="Times New Roman" pitchFamily="18" charset="0"/>
              </a:rPr>
              <a:t>với</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sự</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bùng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nổ</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của</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hệ</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thống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mạng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toàn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cầu</a:t>
            </a:r>
            <a:r>
              <a:rPr lang="en-US" sz="1700" dirty="0" smtClean="0">
                <a:latin typeface="Times New Roman" pitchFamily="18" charset="0"/>
                <a:cs typeface="Times New Roman" pitchFamily="18" charset="0"/>
              </a:rPr>
              <a:t> </a:t>
            </a:r>
            <a:r>
              <a:rPr lang="en-US" sz="1700" dirty="0" smtClean="0">
                <a:latin typeface="Times New Roman" pitchFamily="18" charset="0"/>
                <a:cs typeface="Times New Roman" pitchFamily="18" charset="0"/>
              </a:rPr>
              <a:t>internet, </a:t>
            </a:r>
            <a:r>
              <a:rPr lang="en-US" sz="1700" dirty="0" err="1" smtClean="0">
                <a:latin typeface="Times New Roman" pitchFamily="18" charset="0"/>
                <a:cs typeface="Times New Roman" pitchFamily="18" charset="0"/>
              </a:rPr>
              <a:t>tận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dụng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những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tính</a:t>
            </a:r>
            <a:endParaRPr lang="en-US" sz="1700" dirty="0" smtClean="0">
              <a:latin typeface="Times New Roman" pitchFamily="18" charset="0"/>
              <a:cs typeface="Times New Roman" pitchFamily="18" charset="0"/>
            </a:endParaRPr>
          </a:p>
          <a:p>
            <a:pPr lvl="1">
              <a:lnSpc>
                <a:spcPct val="160000"/>
              </a:lnSpc>
              <a:buClr>
                <a:schemeClr val="tx1"/>
              </a:buClr>
              <a:buNone/>
            </a:pPr>
            <a:r>
              <a:rPr lang="en-US" sz="1700" dirty="0" err="1" smtClean="0">
                <a:latin typeface="Times New Roman" pitchFamily="18" charset="0"/>
                <a:cs typeface="Times New Roman" pitchFamily="18" charset="0"/>
              </a:rPr>
              <a:t>năng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mạnh</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mẽ</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của</a:t>
            </a:r>
            <a:r>
              <a:rPr lang="en-US" sz="1700" dirty="0" smtClean="0">
                <a:latin typeface="Times New Roman" pitchFamily="18" charset="0"/>
                <a:cs typeface="Times New Roman" pitchFamily="18" charset="0"/>
              </a:rPr>
              <a:t> internet, </a:t>
            </a:r>
            <a:r>
              <a:rPr lang="en-US" sz="1700" dirty="0" err="1" smtClean="0">
                <a:latin typeface="Times New Roman" pitchFamily="18" charset="0"/>
                <a:cs typeface="Times New Roman" pitchFamily="18" charset="0"/>
              </a:rPr>
              <a:t>những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công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nghệ</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mới</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về</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truyển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thông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và</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thông</a:t>
            </a:r>
            <a:r>
              <a:rPr lang="en-US" sz="1700" dirty="0" smtClean="0">
                <a:latin typeface="Times New Roman" pitchFamily="18" charset="0"/>
                <a:cs typeface="Times New Roman" pitchFamily="18" charset="0"/>
              </a:rPr>
              <a:t> tin, </a:t>
            </a:r>
            <a:r>
              <a:rPr lang="en-US" sz="1700" dirty="0" err="1" smtClean="0">
                <a:latin typeface="Times New Roman" pitchFamily="18" charset="0"/>
                <a:cs typeface="Times New Roman" pitchFamily="18" charset="0"/>
              </a:rPr>
              <a:t>người</a:t>
            </a:r>
            <a:endParaRPr lang="en-US" sz="1700" dirty="0" smtClean="0">
              <a:latin typeface="Times New Roman" pitchFamily="18" charset="0"/>
              <a:cs typeface="Times New Roman" pitchFamily="18" charset="0"/>
            </a:endParaRPr>
          </a:p>
          <a:p>
            <a:pPr lvl="1">
              <a:lnSpc>
                <a:spcPct val="160000"/>
              </a:lnSpc>
              <a:buClr>
                <a:schemeClr val="tx1"/>
              </a:buClr>
              <a:buNone/>
            </a:pPr>
            <a:r>
              <a:rPr lang="en-US" sz="1700" dirty="0" err="1" smtClean="0">
                <a:latin typeface="Times New Roman" pitchFamily="18" charset="0"/>
                <a:cs typeface="Times New Roman" pitchFamily="18" charset="0"/>
              </a:rPr>
              <a:t>ta</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đã</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xây</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dựng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nên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những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hệ</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thống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đặc</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biệt</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để</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mọi</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người</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có</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thể</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đưa</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những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ứng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dụng</a:t>
            </a:r>
            <a:endParaRPr lang="en-US" sz="1700" dirty="0" smtClean="0">
              <a:latin typeface="Times New Roman" pitchFamily="18" charset="0"/>
              <a:cs typeface="Times New Roman" pitchFamily="18" charset="0"/>
            </a:endParaRPr>
          </a:p>
          <a:p>
            <a:pPr lvl="1">
              <a:lnSpc>
                <a:spcPct val="160000"/>
              </a:lnSpc>
              <a:buClr>
                <a:schemeClr val="tx1"/>
              </a:buClr>
              <a:buNone/>
            </a:pPr>
            <a:r>
              <a:rPr lang="en-US" sz="1700" dirty="0" err="1" smtClean="0">
                <a:latin typeface="Times New Roman" pitchFamily="18" charset="0"/>
                <a:cs typeface="Times New Roman" pitchFamily="18" charset="0"/>
              </a:rPr>
              <a:t>nó</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vào</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thực</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tiễn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Và</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các</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phần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mềm</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ứng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dụng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phát</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triển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rộng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rãi</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giúp</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rất</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nhiều</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cho</a:t>
            </a:r>
            <a:r>
              <a:rPr lang="en-US" sz="1700" dirty="0" smtClean="0">
                <a:latin typeface="Times New Roman" pitchFamily="18" charset="0"/>
                <a:cs typeface="Times New Roman" pitchFamily="18" charset="0"/>
              </a:rPr>
              <a:t> </a:t>
            </a:r>
            <a:r>
              <a:rPr lang="en-US" sz="1700" dirty="0" smtClean="0">
                <a:latin typeface="Times New Roman" pitchFamily="18" charset="0"/>
                <a:cs typeface="Times New Roman" pitchFamily="18" charset="0"/>
              </a:rPr>
              <a:t>con</a:t>
            </a:r>
          </a:p>
          <a:p>
            <a:pPr lvl="1">
              <a:lnSpc>
                <a:spcPct val="160000"/>
              </a:lnSpc>
              <a:buClr>
                <a:schemeClr val="tx1"/>
              </a:buClr>
              <a:buNone/>
            </a:pPr>
            <a:r>
              <a:rPr lang="en-US" sz="1700" dirty="0" err="1" smtClean="0">
                <a:latin typeface="Times New Roman" pitchFamily="18" charset="0"/>
                <a:cs typeface="Times New Roman" pitchFamily="18" charset="0"/>
              </a:rPr>
              <a:t>người</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học</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tập</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và</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nghiên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cứu</a:t>
            </a:r>
            <a:endParaRPr lang="en-US" sz="1700" dirty="0" smtClean="0">
              <a:latin typeface="Times New Roman" pitchFamily="18" charset="0"/>
              <a:cs typeface="Times New Roman" pitchFamily="18" charset="0"/>
            </a:endParaRPr>
          </a:p>
          <a:p>
            <a:pPr lvl="1">
              <a:lnSpc>
                <a:spcPct val="160000"/>
              </a:lnSpc>
              <a:buClr>
                <a:schemeClr val="tx1"/>
              </a:buClr>
              <a:buFont typeface="Wingdings" pitchFamily="2" charset="2"/>
              <a:buChar char="Ø"/>
            </a:pPr>
            <a:r>
              <a:rPr lang="en-US" sz="1700" dirty="0" err="1" smtClean="0">
                <a:latin typeface="Times New Roman" pitchFamily="18" charset="0"/>
                <a:cs typeface="Times New Roman" pitchFamily="18" charset="0"/>
              </a:rPr>
              <a:t>Phần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mềm</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trắc</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nghiệm</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cho</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sinh</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viên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ra</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đời</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hỗ</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trợ</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các</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bạn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sinh</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viên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trong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việc</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học</a:t>
            </a:r>
            <a:endParaRPr lang="en-US" sz="1700" dirty="0" smtClean="0">
              <a:latin typeface="Times New Roman" pitchFamily="18" charset="0"/>
              <a:cs typeface="Times New Roman" pitchFamily="18" charset="0"/>
            </a:endParaRPr>
          </a:p>
          <a:p>
            <a:pPr lvl="1">
              <a:lnSpc>
                <a:spcPct val="160000"/>
              </a:lnSpc>
              <a:buClr>
                <a:schemeClr val="tx1"/>
              </a:buClr>
              <a:buNone/>
            </a:pPr>
            <a:r>
              <a:rPr lang="en-US" sz="1700" dirty="0" err="1" smtClean="0">
                <a:latin typeface="Times New Roman" pitchFamily="18" charset="0"/>
                <a:cs typeface="Times New Roman" pitchFamily="18" charset="0"/>
              </a:rPr>
              <a:t>tập</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nâng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cao</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kiến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thức</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và</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giúp</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các</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thày</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cô</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đơn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giản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hơn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trong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việc</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thi</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cử</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quản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lý</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điểm</a:t>
            </a:r>
            <a:endParaRPr lang="en-US" sz="1700" dirty="0" smtClean="0">
              <a:latin typeface="Times New Roman" pitchFamily="18" charset="0"/>
              <a:cs typeface="Times New Roman" pitchFamily="18" charset="0"/>
            </a:endParaRPr>
          </a:p>
          <a:p>
            <a:pPr lvl="1">
              <a:lnSpc>
                <a:spcPct val="160000"/>
              </a:lnSpc>
              <a:buClr>
                <a:schemeClr val="tx1"/>
              </a:buClr>
              <a:buNone/>
            </a:pPr>
            <a:r>
              <a:rPr lang="en-US" sz="1700" dirty="0" err="1" smtClean="0">
                <a:latin typeface="Times New Roman" pitchFamily="18" charset="0"/>
                <a:cs typeface="Times New Roman" pitchFamily="18" charset="0"/>
              </a:rPr>
              <a:t>sinh</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viên</a:t>
            </a:r>
            <a:r>
              <a:rPr lang="en-US" sz="1700" dirty="0" smtClean="0">
                <a:latin typeface="Times New Roman" pitchFamily="18" charset="0"/>
                <a:cs typeface="Times New Roman" pitchFamily="18" charset="0"/>
              </a:rPr>
              <a:t> . </a:t>
            </a:r>
          </a:p>
          <a:p>
            <a:pPr lvl="1">
              <a:lnSpc>
                <a:spcPct val="150000"/>
              </a:lnSpc>
              <a:buClr>
                <a:schemeClr val="tx1"/>
              </a:buClr>
              <a:buNone/>
            </a:pPr>
            <a:r>
              <a:rPr lang="vi-VN" sz="2000" dirty="0" smtClean="0"/>
              <a:t/>
            </a:r>
            <a:br>
              <a:rPr lang="vi-VN" sz="2000" dirty="0" smtClean="0"/>
            </a:br>
            <a:endParaRPr lang="en-US" sz="2000" dirty="0"/>
          </a:p>
        </p:txBody>
      </p:sp>
      <p:sp>
        <p:nvSpPr>
          <p:cNvPr id="6" name="TextBox 5"/>
          <p:cNvSpPr txBox="1"/>
          <p:nvPr/>
        </p:nvSpPr>
        <p:spPr>
          <a:xfrm>
            <a:off x="7162800" y="6519446"/>
            <a:ext cx="19812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17/ 26</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Grp="1" noChangeAspect="1" noChangeArrowheads="1"/>
          </p:cNvPicPr>
          <p:nvPr>
            <p:ph idx="1"/>
          </p:nvPr>
        </p:nvPicPr>
        <p:blipFill>
          <a:blip r:embed="rId2"/>
          <a:srcRect/>
          <a:stretch>
            <a:fillRect/>
          </a:stretch>
        </p:blipFill>
        <p:spPr bwMode="auto">
          <a:xfrm>
            <a:off x="1828800" y="2133600"/>
            <a:ext cx="5638800" cy="3505200"/>
          </a:xfrm>
          <a:prstGeom prst="rect">
            <a:avLst/>
          </a:prstGeom>
          <a:noFill/>
          <a:ln w="9525">
            <a:noFill/>
            <a:miter lim="800000"/>
            <a:headEnd/>
            <a:tailEnd/>
          </a:ln>
          <a:effectLst/>
        </p:spPr>
      </p:pic>
      <p:sp>
        <p:nvSpPr>
          <p:cNvPr id="7" name="Title 1"/>
          <p:cNvSpPr>
            <a:spLocks noGrp="1"/>
          </p:cNvSpPr>
          <p:nvPr>
            <p:ph type="title"/>
          </p:nvPr>
        </p:nvSpPr>
        <p:spPr>
          <a:xfrm>
            <a:off x="381000" y="152400"/>
            <a:ext cx="8229600" cy="533400"/>
          </a:xfrm>
        </p:spPr>
        <p:txBody>
          <a:bodyPr>
            <a:normAutofit/>
          </a:bodyPr>
          <a:lstStyle/>
          <a:p>
            <a:r>
              <a:rPr lang="en-US" sz="3200" b="1" dirty="0" smtClean="0">
                <a:solidFill>
                  <a:schemeClr val="tx1"/>
                </a:solidFill>
                <a:latin typeface="Times New Roman" pitchFamily="18" charset="0"/>
                <a:cs typeface="Times New Roman" pitchFamily="18" charset="0"/>
              </a:rPr>
              <a:t>IV. </a:t>
            </a:r>
            <a:r>
              <a:rPr lang="en-US" sz="3200" b="1" dirty="0" err="1" smtClean="0">
                <a:solidFill>
                  <a:schemeClr val="tx1"/>
                </a:solidFill>
                <a:latin typeface="Times New Roman" pitchFamily="18" charset="0"/>
                <a:cs typeface="Times New Roman" pitchFamily="18" charset="0"/>
              </a:rPr>
              <a:t>Khảo</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sát</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và</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phân</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tích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thiết</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kế</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hệ</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thống</a:t>
            </a:r>
            <a:endParaRPr lang="en-US" sz="3200" dirty="0">
              <a:solidFill>
                <a:schemeClr val="tx1"/>
              </a:solidFill>
            </a:endParaRPr>
          </a:p>
        </p:txBody>
      </p:sp>
      <p:sp>
        <p:nvSpPr>
          <p:cNvPr id="8" name="Rectangle 7"/>
          <p:cNvSpPr/>
          <p:nvPr/>
        </p:nvSpPr>
        <p:spPr>
          <a:xfrm>
            <a:off x="381000" y="838200"/>
            <a:ext cx="8001000" cy="1038746"/>
          </a:xfrm>
          <a:prstGeom prst="rect">
            <a:avLst/>
          </a:prstGeom>
        </p:spPr>
        <p:txBody>
          <a:bodyPr wrap="square">
            <a:spAutoFit/>
          </a:bodyPr>
          <a:lstStyle/>
          <a:p>
            <a:pPr>
              <a:lnSpc>
                <a:spcPct val="150000"/>
              </a:lnSpc>
              <a:buNone/>
            </a:pPr>
            <a:r>
              <a:rPr lang="en-US" sz="2400" b="1" i="1" dirty="0" smtClean="0">
                <a:latin typeface="Times New Roman" pitchFamily="18" charset="0"/>
                <a:cs typeface="Times New Roman" pitchFamily="18" charset="0"/>
              </a:rPr>
              <a:t>2. </a:t>
            </a:r>
            <a:r>
              <a:rPr lang="en-US" sz="2400" b="1" i="1" dirty="0" err="1" smtClean="0">
                <a:latin typeface="Times New Roman" pitchFamily="18" charset="0"/>
                <a:cs typeface="Times New Roman" pitchFamily="18" charset="0"/>
              </a:rPr>
              <a:t>Phân</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tích</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thiết</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kế</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hệ</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thống</a:t>
            </a:r>
            <a:r>
              <a:rPr lang="en-US" sz="2400" b="1" i="1" dirty="0" smtClean="0">
                <a:latin typeface="Times New Roman" pitchFamily="18" charset="0"/>
                <a:cs typeface="Times New Roman" pitchFamily="18" charset="0"/>
              </a:rPr>
              <a:t>:</a:t>
            </a:r>
          </a:p>
          <a:p>
            <a:pPr lvl="1">
              <a:lnSpc>
                <a:spcPct val="150000"/>
              </a:lnSpc>
              <a:buClr>
                <a:schemeClr val="tx1"/>
              </a:buClr>
              <a:buFont typeface="Arial" pitchFamily="34" charset="0"/>
              <a:buChar char="•"/>
            </a:pPr>
            <a:r>
              <a:rPr lang="en-US" sz="1700" b="1" i="1" dirty="0" smtClean="0"/>
              <a:t> </a:t>
            </a:r>
            <a:r>
              <a:rPr lang="vi-VN" sz="1700" b="1" dirty="0" smtClean="0"/>
              <a:t>Biểu đồ ca sử dụng mức 0 ( mức tổng thể )</a:t>
            </a:r>
            <a:endParaRPr lang="en-US" sz="1700" dirty="0" smtClean="0"/>
          </a:p>
        </p:txBody>
      </p:sp>
      <p:sp>
        <p:nvSpPr>
          <p:cNvPr id="9" name="TextBox 8"/>
          <p:cNvSpPr txBox="1"/>
          <p:nvPr/>
        </p:nvSpPr>
        <p:spPr>
          <a:xfrm>
            <a:off x="7162800" y="6519446"/>
            <a:ext cx="19812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18/ 26</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72312"/>
          </a:xfrm>
        </p:spPr>
        <p:txBody>
          <a:bodyPr>
            <a:normAutofit/>
          </a:bodyPr>
          <a:lstStyle/>
          <a:p>
            <a:pPr algn="ctr"/>
            <a:r>
              <a:rPr lang="en-US" dirty="0" err="1" smtClean="0">
                <a:solidFill>
                  <a:schemeClr val="tx1"/>
                </a:solidFill>
                <a:latin typeface="Times New Roman" pitchFamily="18" charset="0"/>
                <a:cs typeface="Times New Roman" pitchFamily="18" charset="0"/>
              </a:rPr>
              <a:t>Nội</a:t>
            </a:r>
            <a:r>
              <a:rPr lang="en-US" dirty="0" smtClean="0">
                <a:solidFill>
                  <a:schemeClr val="tx1"/>
                </a:solidFill>
                <a:latin typeface="Times New Roman" pitchFamily="18" charset="0"/>
                <a:cs typeface="Times New Roman" pitchFamily="18" charset="0"/>
              </a:rPr>
              <a:t> dung</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114800"/>
          </a:xfrm>
        </p:spPr>
        <p:txBody>
          <a:bodyPr/>
          <a:lstStyle/>
          <a:p>
            <a:pPr marL="514350" indent="-514350">
              <a:buClr>
                <a:schemeClr val="tx1"/>
              </a:buClr>
              <a:buFont typeface="Wingdings" pitchFamily="2" charset="2"/>
              <a:buChar char="v"/>
            </a:pP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 4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p>
          <a:p>
            <a:pPr marL="937260" lvl="1" indent="-571500">
              <a:buClr>
                <a:schemeClr val="tx1"/>
              </a:buClr>
              <a:buFont typeface="+mj-lt"/>
              <a:buAutoNum type="romanUcPeriod"/>
            </a:pPr>
            <a:r>
              <a:rPr lang="en-US" dirty="0" err="1" smtClean="0">
                <a:latin typeface="Times New Roman" pitchFamily="18" charset="0"/>
                <a:cs typeface="Times New Roman" pitchFamily="18" charset="0"/>
              </a:rPr>
              <a:t>Tổng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tượng</a:t>
            </a:r>
            <a:endParaRPr lang="en-US" dirty="0" smtClean="0">
              <a:latin typeface="Times New Roman" pitchFamily="18" charset="0"/>
              <a:cs typeface="Times New Roman" pitchFamily="18" charset="0"/>
            </a:endParaRPr>
          </a:p>
          <a:p>
            <a:pPr marL="937260" lvl="1" indent="-571500">
              <a:buClrTx/>
              <a:buFont typeface="+mj-lt"/>
              <a:buAutoNum type="romanUcPeriod"/>
            </a:pPr>
            <a:r>
              <a:rPr lang="en-US" dirty="0" smtClean="0">
                <a:latin typeface="Times New Roman" pitchFamily="18" charset="0"/>
                <a:cs typeface="Times New Roman" pitchFamily="18" charset="0"/>
              </a:rPr>
              <a:t>RMI( Remote Method Invocation )</a:t>
            </a:r>
          </a:p>
          <a:p>
            <a:pPr marL="937260" lvl="1" indent="-571500">
              <a:buClrTx/>
              <a:buFont typeface="+mj-lt"/>
              <a:buAutoNum type="romanUcPeriod"/>
            </a:pPr>
            <a:r>
              <a:rPr lang="en-US" dirty="0" smtClean="0">
                <a:latin typeface="Times New Roman" pitchFamily="18" charset="0"/>
                <a:cs typeface="Times New Roman" pitchFamily="18" charset="0"/>
              </a:rPr>
              <a:t>JPA (Java Persistence API)</a:t>
            </a:r>
          </a:p>
          <a:p>
            <a:pPr marL="937260" lvl="1" indent="-571500">
              <a:buClrTx/>
              <a:buFont typeface="+mj-lt"/>
              <a:buAutoNum type="romanUcPeriod"/>
            </a:pPr>
            <a:r>
              <a:rPr lang="en-US" dirty="0" err="1" smtClean="0">
                <a:latin typeface="Times New Roman" pitchFamily="18" charset="0"/>
                <a:cs typeface="Times New Roman" pitchFamily="18" charset="0"/>
              </a:rPr>
              <a:t>Khảo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endParaRPr lang="en-US" dirty="0" smtClean="0">
              <a:latin typeface="Times New Roman" pitchFamily="18" charset="0"/>
              <a:cs typeface="Times New Roman" pitchFamily="18" charset="0"/>
            </a:endParaRPr>
          </a:p>
          <a:p>
            <a:pPr marL="937260" lvl="1" indent="-571500">
              <a:buClrTx/>
              <a:buFont typeface="+mj-lt"/>
              <a:buAutoNum type="romanUcPeriod"/>
            </a:pPr>
            <a:r>
              <a:rPr lang="en-US" dirty="0" err="1" smtClean="0">
                <a:latin typeface="Times New Roman" pitchFamily="18" charset="0"/>
                <a:cs typeface="Times New Roman" pitchFamily="18" charset="0"/>
              </a:rPr>
              <a:t>Xây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nghiệm</a:t>
            </a:r>
            <a:endParaRPr lang="en-US" dirty="0" smtClean="0">
              <a:latin typeface="Times New Roman" pitchFamily="18" charset="0"/>
              <a:cs typeface="Times New Roman" pitchFamily="18" charset="0"/>
            </a:endParaRPr>
          </a:p>
          <a:p>
            <a:pPr marL="1760220" lvl="4" indent="-571500">
              <a:buFont typeface="+mj-lt"/>
              <a:buAutoNum type="romanUcPeriod"/>
            </a:pPr>
            <a:endParaRPr lang="en-US" dirty="0">
              <a:solidFill>
                <a:srgbClr val="0070C0"/>
              </a:solidFill>
            </a:endParaRPr>
          </a:p>
        </p:txBody>
      </p:sp>
      <p:sp>
        <p:nvSpPr>
          <p:cNvPr id="4" name="TextBox 3"/>
          <p:cNvSpPr txBox="1"/>
          <p:nvPr/>
        </p:nvSpPr>
        <p:spPr>
          <a:xfrm>
            <a:off x="7162800" y="6519446"/>
            <a:ext cx="19812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1 / 26</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pWz_007.png"/>
          <p:cNvPicPr>
            <a:picLocks noGrp="1" noChangeAspect="1"/>
          </p:cNvPicPr>
          <p:nvPr>
            <p:ph idx="1"/>
          </p:nvPr>
        </p:nvPicPr>
        <p:blipFill>
          <a:blip r:embed="rId2"/>
          <a:stretch>
            <a:fillRect/>
          </a:stretch>
        </p:blipFill>
        <p:spPr>
          <a:xfrm>
            <a:off x="2133600" y="2362200"/>
            <a:ext cx="4962525" cy="3048000"/>
          </a:xfrm>
        </p:spPr>
      </p:pic>
      <p:sp>
        <p:nvSpPr>
          <p:cNvPr id="5" name="Title 1"/>
          <p:cNvSpPr>
            <a:spLocks noGrp="1"/>
          </p:cNvSpPr>
          <p:nvPr>
            <p:ph type="title"/>
          </p:nvPr>
        </p:nvSpPr>
        <p:spPr>
          <a:xfrm>
            <a:off x="381000" y="152400"/>
            <a:ext cx="8229600" cy="533400"/>
          </a:xfrm>
        </p:spPr>
        <p:txBody>
          <a:bodyPr>
            <a:normAutofit/>
          </a:bodyPr>
          <a:lstStyle/>
          <a:p>
            <a:r>
              <a:rPr lang="en-US" sz="3200" b="1" dirty="0" smtClean="0">
                <a:solidFill>
                  <a:schemeClr val="tx1"/>
                </a:solidFill>
                <a:latin typeface="Times New Roman" pitchFamily="18" charset="0"/>
                <a:cs typeface="Times New Roman" pitchFamily="18" charset="0"/>
              </a:rPr>
              <a:t>IV. </a:t>
            </a:r>
            <a:r>
              <a:rPr lang="en-US" sz="3200" b="1" dirty="0" err="1" smtClean="0">
                <a:solidFill>
                  <a:schemeClr val="tx1"/>
                </a:solidFill>
                <a:latin typeface="Times New Roman" pitchFamily="18" charset="0"/>
                <a:cs typeface="Times New Roman" pitchFamily="18" charset="0"/>
              </a:rPr>
              <a:t>Khảo</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sát</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và</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phân</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tích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thiết</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kế</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hệ</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thống</a:t>
            </a:r>
            <a:endParaRPr lang="en-US" sz="3200" dirty="0">
              <a:solidFill>
                <a:schemeClr val="tx1"/>
              </a:solidFill>
            </a:endParaRPr>
          </a:p>
        </p:txBody>
      </p:sp>
      <p:sp>
        <p:nvSpPr>
          <p:cNvPr id="6" name="Rectangle 5"/>
          <p:cNvSpPr/>
          <p:nvPr/>
        </p:nvSpPr>
        <p:spPr>
          <a:xfrm>
            <a:off x="381000" y="762000"/>
            <a:ext cx="8001000" cy="1038746"/>
          </a:xfrm>
          <a:prstGeom prst="rect">
            <a:avLst/>
          </a:prstGeom>
        </p:spPr>
        <p:txBody>
          <a:bodyPr wrap="square">
            <a:spAutoFit/>
          </a:bodyPr>
          <a:lstStyle/>
          <a:p>
            <a:pPr>
              <a:lnSpc>
                <a:spcPct val="150000"/>
              </a:lnSpc>
              <a:buNone/>
            </a:pPr>
            <a:r>
              <a:rPr lang="en-US" sz="2400" b="1" i="1" dirty="0" smtClean="0">
                <a:latin typeface="Times New Roman" pitchFamily="18" charset="0"/>
                <a:cs typeface="Times New Roman" pitchFamily="18" charset="0"/>
              </a:rPr>
              <a:t>2. </a:t>
            </a:r>
            <a:r>
              <a:rPr lang="en-US" sz="2400" b="1" i="1" dirty="0" err="1" smtClean="0">
                <a:latin typeface="Times New Roman" pitchFamily="18" charset="0"/>
                <a:cs typeface="Times New Roman" pitchFamily="18" charset="0"/>
              </a:rPr>
              <a:t>Phân</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tích</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thiết</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kế</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hệ</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thống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tiếp</a:t>
            </a:r>
            <a:r>
              <a:rPr lang="en-US" sz="2400" b="1" i="1" dirty="0" smtClean="0">
                <a:latin typeface="Times New Roman" pitchFamily="18" charset="0"/>
                <a:cs typeface="Times New Roman" pitchFamily="18" charset="0"/>
              </a:rPr>
              <a:t> ):</a:t>
            </a:r>
          </a:p>
          <a:p>
            <a:pPr lvl="1">
              <a:lnSpc>
                <a:spcPct val="150000"/>
              </a:lnSpc>
              <a:buClr>
                <a:schemeClr val="tx1"/>
              </a:buClr>
              <a:buFont typeface="Arial" pitchFamily="34" charset="0"/>
              <a:buChar char="•"/>
            </a:pPr>
            <a:r>
              <a:rPr lang="en-US" sz="1700" b="1" i="1" dirty="0" smtClean="0">
                <a:latin typeface="Times New Roman" pitchFamily="18" charset="0"/>
                <a:cs typeface="Times New Roman" pitchFamily="18" charset="0"/>
              </a:rPr>
              <a:t> </a:t>
            </a:r>
            <a:r>
              <a:rPr lang="vi-VN" sz="1700" b="1" dirty="0" smtClean="0">
                <a:latin typeface="Times New Roman" pitchFamily="18" charset="0"/>
                <a:cs typeface="Times New Roman" pitchFamily="18" charset="0"/>
              </a:rPr>
              <a:t>Biểu đồ ca sử dụng mức </a:t>
            </a:r>
            <a:r>
              <a:rPr lang="en-US" sz="1700" b="1" dirty="0" smtClean="0">
                <a:latin typeface="Times New Roman" pitchFamily="18" charset="0"/>
                <a:cs typeface="Times New Roman" pitchFamily="18" charset="0"/>
              </a:rPr>
              <a:t>1</a:t>
            </a:r>
            <a:r>
              <a:rPr lang="vi-VN" sz="1700" b="1" dirty="0" smtClean="0">
                <a:latin typeface="Times New Roman" pitchFamily="18" charset="0"/>
                <a:cs typeface="Times New Roman" pitchFamily="18" charset="0"/>
              </a:rPr>
              <a:t> ( mức tổng thể )</a:t>
            </a:r>
            <a:endParaRPr lang="en-US" sz="1700" dirty="0" smtClean="0">
              <a:latin typeface="Times New Roman" pitchFamily="18" charset="0"/>
              <a:cs typeface="Times New Roman" pitchFamily="18" charset="0"/>
            </a:endParaRPr>
          </a:p>
        </p:txBody>
      </p:sp>
      <p:sp>
        <p:nvSpPr>
          <p:cNvPr id="8" name="TextBox 7"/>
          <p:cNvSpPr txBox="1"/>
          <p:nvPr/>
        </p:nvSpPr>
        <p:spPr>
          <a:xfrm>
            <a:off x="914400" y="1752600"/>
            <a:ext cx="7315200" cy="353943"/>
          </a:xfrm>
          <a:prstGeom prst="rect">
            <a:avLst/>
          </a:prstGeom>
          <a:noFill/>
        </p:spPr>
        <p:txBody>
          <a:bodyPr wrap="square" rtlCol="0">
            <a:spAutoFit/>
          </a:bodyPr>
          <a:lstStyle/>
          <a:p>
            <a:r>
              <a:rPr lang="en-US" sz="1700" dirty="0" smtClean="0"/>
              <a:t>  - </a:t>
            </a:r>
            <a:r>
              <a:rPr lang="vi-VN" sz="1700" dirty="0" smtClean="0"/>
              <a:t>Quản lý tài khoản (User),</a:t>
            </a:r>
            <a:r>
              <a:rPr lang="en-US" sz="1700" dirty="0" smtClean="0"/>
              <a:t> </a:t>
            </a:r>
            <a:r>
              <a:rPr lang="vi-VN" sz="1700" dirty="0" smtClean="0"/>
              <a:t>kỳ thi, độ khó, môn học, câu hỏi</a:t>
            </a:r>
            <a:endParaRPr lang="en-US" sz="1700" dirty="0"/>
          </a:p>
        </p:txBody>
      </p:sp>
      <p:sp>
        <p:nvSpPr>
          <p:cNvPr id="9" name="TextBox 8"/>
          <p:cNvSpPr txBox="1"/>
          <p:nvPr/>
        </p:nvSpPr>
        <p:spPr>
          <a:xfrm>
            <a:off x="7162800" y="6519446"/>
            <a:ext cx="19812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19/ 26</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1000" y="152400"/>
            <a:ext cx="8229600" cy="533400"/>
          </a:xfrm>
        </p:spPr>
        <p:txBody>
          <a:bodyPr>
            <a:normAutofit/>
          </a:bodyPr>
          <a:lstStyle/>
          <a:p>
            <a:r>
              <a:rPr lang="en-US" sz="3200" b="1" dirty="0" smtClean="0">
                <a:solidFill>
                  <a:schemeClr val="tx1"/>
                </a:solidFill>
                <a:latin typeface="Times New Roman" pitchFamily="18" charset="0"/>
                <a:cs typeface="Times New Roman" pitchFamily="18" charset="0"/>
              </a:rPr>
              <a:t>IV. </a:t>
            </a:r>
            <a:r>
              <a:rPr lang="en-US" sz="3200" b="1" dirty="0" err="1" smtClean="0">
                <a:solidFill>
                  <a:schemeClr val="tx1"/>
                </a:solidFill>
                <a:latin typeface="Times New Roman" pitchFamily="18" charset="0"/>
                <a:cs typeface="Times New Roman" pitchFamily="18" charset="0"/>
              </a:rPr>
              <a:t>Khảo</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sát</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và</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phân</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tích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thiết</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kế</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hệ</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thống</a:t>
            </a:r>
            <a:endParaRPr lang="en-US" sz="3200" dirty="0">
              <a:solidFill>
                <a:schemeClr val="tx1"/>
              </a:solidFill>
            </a:endParaRPr>
          </a:p>
        </p:txBody>
      </p:sp>
      <p:sp>
        <p:nvSpPr>
          <p:cNvPr id="6" name="Rectangle 5"/>
          <p:cNvSpPr/>
          <p:nvPr/>
        </p:nvSpPr>
        <p:spPr>
          <a:xfrm>
            <a:off x="381000" y="990600"/>
            <a:ext cx="8001000" cy="1038746"/>
          </a:xfrm>
          <a:prstGeom prst="rect">
            <a:avLst/>
          </a:prstGeom>
        </p:spPr>
        <p:txBody>
          <a:bodyPr wrap="square">
            <a:spAutoFit/>
          </a:bodyPr>
          <a:lstStyle/>
          <a:p>
            <a:pPr>
              <a:lnSpc>
                <a:spcPct val="150000"/>
              </a:lnSpc>
              <a:buNone/>
            </a:pPr>
            <a:r>
              <a:rPr lang="en-US" sz="2400" b="1" i="1" dirty="0" smtClean="0">
                <a:latin typeface="Times New Roman" pitchFamily="18" charset="0"/>
                <a:cs typeface="Times New Roman" pitchFamily="18" charset="0"/>
              </a:rPr>
              <a:t>2. </a:t>
            </a:r>
            <a:r>
              <a:rPr lang="en-US" sz="2400" b="1" i="1" dirty="0" err="1" smtClean="0">
                <a:latin typeface="Times New Roman" pitchFamily="18" charset="0"/>
                <a:cs typeface="Times New Roman" pitchFamily="18" charset="0"/>
              </a:rPr>
              <a:t>Phân</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tích</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thiết</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kế</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hệ</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thống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tiếp</a:t>
            </a:r>
            <a:r>
              <a:rPr lang="en-US" sz="2400" b="1" i="1" dirty="0" smtClean="0">
                <a:latin typeface="Times New Roman" pitchFamily="18" charset="0"/>
                <a:cs typeface="Times New Roman" pitchFamily="18" charset="0"/>
              </a:rPr>
              <a:t> ):</a:t>
            </a:r>
          </a:p>
          <a:p>
            <a:pPr lvl="1">
              <a:lnSpc>
                <a:spcPct val="150000"/>
              </a:lnSpc>
              <a:buClr>
                <a:schemeClr val="tx1"/>
              </a:buClr>
              <a:buFont typeface="Arial" pitchFamily="34" charset="0"/>
              <a:buChar char="•"/>
            </a:pPr>
            <a:r>
              <a:rPr lang="en-US" sz="1700" b="1" i="1" dirty="0" smtClean="0">
                <a:latin typeface="Times New Roman" pitchFamily="18" charset="0"/>
                <a:cs typeface="Times New Roman" pitchFamily="18" charset="0"/>
              </a:rPr>
              <a:t> </a:t>
            </a:r>
            <a:r>
              <a:rPr lang="vi-VN" sz="1700" b="1" dirty="0" smtClean="0">
                <a:latin typeface="Times New Roman" pitchFamily="18" charset="0"/>
                <a:cs typeface="Times New Roman" pitchFamily="18" charset="0"/>
              </a:rPr>
              <a:t>Biểu đồ ca sử dụng mức </a:t>
            </a:r>
            <a:r>
              <a:rPr lang="en-US" sz="1700" b="1" dirty="0" smtClean="0">
                <a:latin typeface="Times New Roman" pitchFamily="18" charset="0"/>
                <a:cs typeface="Times New Roman" pitchFamily="18" charset="0"/>
              </a:rPr>
              <a:t>1</a:t>
            </a:r>
            <a:r>
              <a:rPr lang="vi-VN" sz="1700" b="1" dirty="0" smtClean="0">
                <a:latin typeface="Times New Roman" pitchFamily="18" charset="0"/>
                <a:cs typeface="Times New Roman" pitchFamily="18" charset="0"/>
              </a:rPr>
              <a:t> ( mức tổng thể )</a:t>
            </a:r>
            <a:endParaRPr lang="en-US" sz="1700" dirty="0" smtClean="0">
              <a:latin typeface="Times New Roman" pitchFamily="18" charset="0"/>
              <a:cs typeface="Times New Roman" pitchFamily="18" charset="0"/>
            </a:endParaRPr>
          </a:p>
        </p:txBody>
      </p:sp>
      <p:sp>
        <p:nvSpPr>
          <p:cNvPr id="7" name="TextBox 6"/>
          <p:cNvSpPr txBox="1"/>
          <p:nvPr/>
        </p:nvSpPr>
        <p:spPr>
          <a:xfrm>
            <a:off x="914400" y="2057400"/>
            <a:ext cx="7315200" cy="353943"/>
          </a:xfrm>
          <a:prstGeom prst="rect">
            <a:avLst/>
          </a:prstGeom>
          <a:noFill/>
        </p:spPr>
        <p:txBody>
          <a:bodyPr wrap="square" rtlCol="0">
            <a:spAutoFit/>
          </a:bodyPr>
          <a:lstStyle/>
          <a:p>
            <a:r>
              <a:rPr lang="en-US" sz="1700" dirty="0" smtClean="0"/>
              <a:t>  - </a:t>
            </a:r>
            <a:r>
              <a:rPr lang="en-US" sz="1700" dirty="0" err="1" smtClean="0"/>
              <a:t>Luyện</a:t>
            </a:r>
            <a:r>
              <a:rPr lang="en-US" sz="1700" dirty="0" smtClean="0"/>
              <a:t> </a:t>
            </a:r>
            <a:r>
              <a:rPr lang="en-US" sz="1700" dirty="0" err="1" smtClean="0"/>
              <a:t>tập</a:t>
            </a:r>
            <a:r>
              <a:rPr lang="en-US" sz="1700" dirty="0" smtClean="0"/>
              <a:t>, </a:t>
            </a:r>
            <a:r>
              <a:rPr lang="en-US" sz="1700" dirty="0" err="1" smtClean="0"/>
              <a:t>thi</a:t>
            </a:r>
            <a:endParaRPr lang="en-US" sz="1700" dirty="0"/>
          </a:p>
        </p:txBody>
      </p:sp>
      <p:sp>
        <p:nvSpPr>
          <p:cNvPr id="8" name="TextBox 7"/>
          <p:cNvSpPr txBox="1"/>
          <p:nvPr/>
        </p:nvSpPr>
        <p:spPr>
          <a:xfrm>
            <a:off x="7162800" y="6519446"/>
            <a:ext cx="19812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20/ 26</a:t>
            </a:r>
            <a:endParaRPr lang="en-US" sz="1200" dirty="0">
              <a:latin typeface="Times New Roman" pitchFamily="18" charset="0"/>
              <a:cs typeface="Times New Roman" pitchFamily="18" charset="0"/>
            </a:endParaRPr>
          </a:p>
        </p:txBody>
      </p:sp>
      <p:pic>
        <p:nvPicPr>
          <p:cNvPr id="12" name="Content Placeholder 11" descr="CpWz_009.png"/>
          <p:cNvPicPr>
            <a:picLocks noGrp="1" noChangeAspect="1"/>
          </p:cNvPicPr>
          <p:nvPr>
            <p:ph idx="1"/>
          </p:nvPr>
        </p:nvPicPr>
        <p:blipFill>
          <a:blip r:embed="rId2"/>
          <a:stretch>
            <a:fillRect/>
          </a:stretch>
        </p:blipFill>
        <p:spPr>
          <a:xfrm>
            <a:off x="2057400" y="2743200"/>
            <a:ext cx="4953000" cy="29718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0"/>
            <a:ext cx="8229600" cy="533400"/>
          </a:xfrm>
        </p:spPr>
        <p:txBody>
          <a:bodyPr>
            <a:normAutofit/>
          </a:bodyPr>
          <a:lstStyle/>
          <a:p>
            <a:r>
              <a:rPr lang="en-US" sz="3200" b="1" dirty="0" smtClean="0">
                <a:solidFill>
                  <a:schemeClr val="tx1"/>
                </a:solidFill>
                <a:latin typeface="Times New Roman" pitchFamily="18" charset="0"/>
                <a:cs typeface="Times New Roman" pitchFamily="18" charset="0"/>
              </a:rPr>
              <a:t>IV. </a:t>
            </a:r>
            <a:r>
              <a:rPr lang="en-US" sz="3200" b="1" dirty="0" err="1" smtClean="0">
                <a:solidFill>
                  <a:schemeClr val="tx1"/>
                </a:solidFill>
                <a:latin typeface="Times New Roman" pitchFamily="18" charset="0"/>
                <a:cs typeface="Times New Roman" pitchFamily="18" charset="0"/>
              </a:rPr>
              <a:t>Khảo</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sát</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và</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phân</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tích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thiết</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kế</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hệ</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thống</a:t>
            </a:r>
            <a:endParaRPr lang="en-US" sz="3200" dirty="0">
              <a:solidFill>
                <a:schemeClr val="tx1"/>
              </a:solidFill>
            </a:endParaRPr>
          </a:p>
        </p:txBody>
      </p:sp>
      <p:sp>
        <p:nvSpPr>
          <p:cNvPr id="5" name="Rectangle 4"/>
          <p:cNvSpPr/>
          <p:nvPr/>
        </p:nvSpPr>
        <p:spPr>
          <a:xfrm>
            <a:off x="381000" y="609600"/>
            <a:ext cx="8001000" cy="1038746"/>
          </a:xfrm>
          <a:prstGeom prst="rect">
            <a:avLst/>
          </a:prstGeom>
        </p:spPr>
        <p:txBody>
          <a:bodyPr wrap="square">
            <a:spAutoFit/>
          </a:bodyPr>
          <a:lstStyle/>
          <a:p>
            <a:pPr>
              <a:lnSpc>
                <a:spcPct val="150000"/>
              </a:lnSpc>
              <a:buNone/>
            </a:pPr>
            <a:r>
              <a:rPr lang="en-US" sz="2400" b="1" i="1" dirty="0" smtClean="0">
                <a:latin typeface="Times New Roman" pitchFamily="18" charset="0"/>
                <a:cs typeface="Times New Roman" pitchFamily="18" charset="0"/>
              </a:rPr>
              <a:t>2. </a:t>
            </a:r>
            <a:r>
              <a:rPr lang="en-US" sz="2400" b="1" i="1" dirty="0" err="1" smtClean="0">
                <a:latin typeface="Times New Roman" pitchFamily="18" charset="0"/>
                <a:cs typeface="Times New Roman" pitchFamily="18" charset="0"/>
              </a:rPr>
              <a:t>Phân</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tích</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thiết</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kế</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hệ</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thống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tiếp</a:t>
            </a:r>
            <a:r>
              <a:rPr lang="en-US" sz="2400" b="1" i="1" dirty="0" smtClean="0">
                <a:latin typeface="Times New Roman" pitchFamily="18" charset="0"/>
                <a:cs typeface="Times New Roman" pitchFamily="18" charset="0"/>
              </a:rPr>
              <a:t> ):</a:t>
            </a:r>
          </a:p>
          <a:p>
            <a:pPr lvl="1">
              <a:lnSpc>
                <a:spcPct val="150000"/>
              </a:lnSpc>
              <a:buClr>
                <a:schemeClr val="tx1"/>
              </a:buClr>
              <a:buFont typeface="Arial" pitchFamily="34" charset="0"/>
              <a:buChar char="•"/>
            </a:pPr>
            <a:r>
              <a:rPr lang="en-US" sz="1700" b="1" i="1" dirty="0" smtClean="0">
                <a:latin typeface="Times New Roman" pitchFamily="18" charset="0"/>
                <a:cs typeface="Times New Roman" pitchFamily="18" charset="0"/>
              </a:rPr>
              <a:t> </a:t>
            </a:r>
            <a:r>
              <a:rPr lang="en-US" sz="1700" b="1" dirty="0" err="1" smtClean="0">
                <a:latin typeface="Times New Roman" pitchFamily="18" charset="0"/>
                <a:cs typeface="Times New Roman" pitchFamily="18" charset="0"/>
              </a:rPr>
              <a:t>Mô</a:t>
            </a:r>
            <a:r>
              <a:rPr lang="en-US" sz="1700" b="1" dirty="0" smtClean="0">
                <a:latin typeface="Times New Roman" pitchFamily="18" charset="0"/>
                <a:cs typeface="Times New Roman" pitchFamily="18" charset="0"/>
              </a:rPr>
              <a:t> </a:t>
            </a:r>
            <a:r>
              <a:rPr lang="en-US" sz="1700" b="1" dirty="0" err="1" smtClean="0">
                <a:latin typeface="Times New Roman" pitchFamily="18" charset="0"/>
                <a:cs typeface="Times New Roman" pitchFamily="18" charset="0"/>
              </a:rPr>
              <a:t>hình</a:t>
            </a:r>
            <a:r>
              <a:rPr lang="en-US" sz="1700" b="1" dirty="0" smtClean="0">
                <a:latin typeface="Times New Roman" pitchFamily="18" charset="0"/>
                <a:cs typeface="Times New Roman" pitchFamily="18" charset="0"/>
              </a:rPr>
              <a:t> </a:t>
            </a:r>
            <a:r>
              <a:rPr lang="en-US" sz="1700" b="1" dirty="0" err="1" smtClean="0">
                <a:latin typeface="Times New Roman" pitchFamily="18" charset="0"/>
                <a:cs typeface="Times New Roman" pitchFamily="18" charset="0"/>
              </a:rPr>
              <a:t>quan</a:t>
            </a:r>
            <a:r>
              <a:rPr lang="en-US" sz="1700" b="1" dirty="0" smtClean="0">
                <a:latin typeface="Times New Roman" pitchFamily="18" charset="0"/>
                <a:cs typeface="Times New Roman" pitchFamily="18" charset="0"/>
              </a:rPr>
              <a:t> </a:t>
            </a:r>
            <a:r>
              <a:rPr lang="en-US" sz="1700" b="1" dirty="0" err="1" smtClean="0">
                <a:latin typeface="Times New Roman" pitchFamily="18" charset="0"/>
                <a:cs typeface="Times New Roman" pitchFamily="18" charset="0"/>
              </a:rPr>
              <a:t>hệ</a:t>
            </a:r>
            <a:r>
              <a:rPr lang="en-US" sz="1700" b="1" dirty="0" smtClean="0">
                <a:latin typeface="Times New Roman" pitchFamily="18" charset="0"/>
                <a:cs typeface="Times New Roman" pitchFamily="18" charset="0"/>
              </a:rPr>
              <a:t> </a:t>
            </a:r>
            <a:r>
              <a:rPr lang="en-US" sz="1700" b="1" dirty="0" err="1" smtClean="0">
                <a:latin typeface="Times New Roman" pitchFamily="18" charset="0"/>
                <a:cs typeface="Times New Roman" pitchFamily="18" charset="0"/>
              </a:rPr>
              <a:t>giữa</a:t>
            </a:r>
            <a:r>
              <a:rPr lang="en-US" sz="1700" b="1" dirty="0" smtClean="0">
                <a:latin typeface="Times New Roman" pitchFamily="18" charset="0"/>
                <a:cs typeface="Times New Roman" pitchFamily="18" charset="0"/>
              </a:rPr>
              <a:t> </a:t>
            </a:r>
            <a:r>
              <a:rPr lang="en-US" sz="1700" b="1" dirty="0" err="1" smtClean="0">
                <a:latin typeface="Times New Roman" pitchFamily="18" charset="0"/>
                <a:cs typeface="Times New Roman" pitchFamily="18" charset="0"/>
              </a:rPr>
              <a:t>các</a:t>
            </a:r>
            <a:r>
              <a:rPr lang="en-US" sz="1700" b="1" dirty="0" smtClean="0">
                <a:latin typeface="Times New Roman" pitchFamily="18" charset="0"/>
                <a:cs typeface="Times New Roman" pitchFamily="18" charset="0"/>
              </a:rPr>
              <a:t> </a:t>
            </a:r>
            <a:r>
              <a:rPr lang="en-US" sz="1700" b="1" dirty="0" err="1" smtClean="0">
                <a:latin typeface="Times New Roman" pitchFamily="18" charset="0"/>
                <a:cs typeface="Times New Roman" pitchFamily="18" charset="0"/>
              </a:rPr>
              <a:t>bảng</a:t>
            </a:r>
            <a:r>
              <a:rPr lang="en-US" sz="1700" b="1" dirty="0" smtClean="0">
                <a:latin typeface="Times New Roman" pitchFamily="18" charset="0"/>
                <a:cs typeface="Times New Roman" pitchFamily="18" charset="0"/>
              </a:rPr>
              <a:t> </a:t>
            </a:r>
            <a:r>
              <a:rPr lang="en-US" sz="1700" b="1" dirty="0" err="1" smtClean="0">
                <a:latin typeface="Times New Roman" pitchFamily="18" charset="0"/>
                <a:cs typeface="Times New Roman" pitchFamily="18" charset="0"/>
              </a:rPr>
              <a:t>trong</a:t>
            </a:r>
            <a:r>
              <a:rPr lang="en-US" sz="1700" b="1" dirty="0" smtClean="0">
                <a:latin typeface="Times New Roman" pitchFamily="18" charset="0"/>
                <a:cs typeface="Times New Roman" pitchFamily="18" charset="0"/>
              </a:rPr>
              <a:t> </a:t>
            </a:r>
            <a:r>
              <a:rPr lang="en-US" sz="1700" b="1" dirty="0" err="1" smtClean="0">
                <a:latin typeface="Times New Roman" pitchFamily="18" charset="0"/>
                <a:cs typeface="Times New Roman" pitchFamily="18" charset="0"/>
              </a:rPr>
              <a:t>cơ</a:t>
            </a:r>
            <a:r>
              <a:rPr lang="en-US" sz="1700" b="1" dirty="0" smtClean="0">
                <a:latin typeface="Times New Roman" pitchFamily="18" charset="0"/>
                <a:cs typeface="Times New Roman" pitchFamily="18" charset="0"/>
              </a:rPr>
              <a:t> </a:t>
            </a:r>
            <a:r>
              <a:rPr lang="en-US" sz="1700" b="1" dirty="0" err="1" smtClean="0">
                <a:latin typeface="Times New Roman" pitchFamily="18" charset="0"/>
                <a:cs typeface="Times New Roman" pitchFamily="18" charset="0"/>
              </a:rPr>
              <a:t>sở</a:t>
            </a:r>
            <a:r>
              <a:rPr lang="en-US" sz="1700" b="1" dirty="0" smtClean="0">
                <a:latin typeface="Times New Roman" pitchFamily="18" charset="0"/>
                <a:cs typeface="Times New Roman" pitchFamily="18" charset="0"/>
              </a:rPr>
              <a:t> </a:t>
            </a:r>
            <a:r>
              <a:rPr lang="en-US" sz="1700" b="1" dirty="0" err="1" smtClean="0">
                <a:latin typeface="Times New Roman" pitchFamily="18" charset="0"/>
                <a:cs typeface="Times New Roman" pitchFamily="18" charset="0"/>
              </a:rPr>
              <a:t>dữ</a:t>
            </a:r>
            <a:r>
              <a:rPr lang="en-US" sz="1700" b="1" dirty="0" smtClean="0">
                <a:latin typeface="Times New Roman" pitchFamily="18" charset="0"/>
                <a:cs typeface="Times New Roman" pitchFamily="18" charset="0"/>
              </a:rPr>
              <a:t> </a:t>
            </a:r>
            <a:r>
              <a:rPr lang="en-US" sz="1700" b="1" dirty="0" err="1" smtClean="0">
                <a:latin typeface="Times New Roman" pitchFamily="18" charset="0"/>
                <a:cs typeface="Times New Roman" pitchFamily="18" charset="0"/>
              </a:rPr>
              <a:t>liệu</a:t>
            </a:r>
            <a:endParaRPr lang="en-US" sz="1700" dirty="0" smtClean="0">
              <a:latin typeface="Times New Roman" pitchFamily="18" charset="0"/>
              <a:cs typeface="Times New Roman" pitchFamily="18" charset="0"/>
            </a:endParaRPr>
          </a:p>
        </p:txBody>
      </p:sp>
      <p:sp>
        <p:nvSpPr>
          <p:cNvPr id="7" name="TextBox 6"/>
          <p:cNvSpPr txBox="1"/>
          <p:nvPr/>
        </p:nvSpPr>
        <p:spPr>
          <a:xfrm>
            <a:off x="7772400" y="6596390"/>
            <a:ext cx="1524000" cy="261610"/>
          </a:xfrm>
          <a:prstGeom prst="rect">
            <a:avLst/>
          </a:prstGeom>
          <a:noFill/>
        </p:spPr>
        <p:txBody>
          <a:bodyPr wrap="square" rtlCol="0">
            <a:spAutoFit/>
          </a:bodyPr>
          <a:lstStyle/>
          <a:p>
            <a:pPr algn="ctr"/>
            <a:r>
              <a:rPr lang="en-US" sz="1100" dirty="0" smtClean="0">
                <a:latin typeface="Times New Roman" pitchFamily="18" charset="0"/>
                <a:cs typeface="Times New Roman" pitchFamily="18" charset="0"/>
              </a:rPr>
              <a:t>21/ 26</a:t>
            </a:r>
            <a:endParaRPr lang="en-US" sz="1100" dirty="0">
              <a:latin typeface="Times New Roman" pitchFamily="18" charset="0"/>
              <a:cs typeface="Times New Roman" pitchFamily="18" charset="0"/>
            </a:endParaRPr>
          </a:p>
        </p:txBody>
      </p:sp>
      <p:pic>
        <p:nvPicPr>
          <p:cNvPr id="10" name="Content Placeholder 9" descr="CpWz_011.png"/>
          <p:cNvPicPr>
            <a:picLocks noGrp="1" noChangeAspect="1"/>
          </p:cNvPicPr>
          <p:nvPr>
            <p:ph idx="1"/>
          </p:nvPr>
        </p:nvPicPr>
        <p:blipFill>
          <a:blip r:embed="rId2"/>
          <a:stretch>
            <a:fillRect/>
          </a:stretch>
        </p:blipFill>
        <p:spPr>
          <a:xfrm>
            <a:off x="1524000" y="1676400"/>
            <a:ext cx="5410200" cy="5029200"/>
          </a:xfrm>
          <a:solidFill>
            <a:schemeClr val="lt1">
              <a:alpha val="84000"/>
            </a:schemeClr>
          </a:solid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152400"/>
            <a:ext cx="8229600" cy="533400"/>
          </a:xfrm>
        </p:spPr>
        <p:txBody>
          <a:bodyPr>
            <a:normAutofit/>
          </a:bodyPr>
          <a:lstStyle/>
          <a:p>
            <a:r>
              <a:rPr lang="en-US" sz="3200" b="1" dirty="0" smtClean="0">
                <a:solidFill>
                  <a:schemeClr val="tx1"/>
                </a:solidFill>
                <a:latin typeface="Times New Roman" pitchFamily="18" charset="0"/>
                <a:cs typeface="Times New Roman" pitchFamily="18" charset="0"/>
              </a:rPr>
              <a:t>V. </a:t>
            </a:r>
            <a:r>
              <a:rPr lang="en-US" sz="3200" b="1" dirty="0" err="1" smtClean="0">
                <a:solidFill>
                  <a:schemeClr val="tx1"/>
                </a:solidFill>
                <a:latin typeface="Times New Roman" pitchFamily="18" charset="0"/>
                <a:cs typeface="Times New Roman" pitchFamily="18" charset="0"/>
              </a:rPr>
              <a:t>Xây</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dựng</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chương</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trình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và</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cài</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đặt</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kiểm</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thử</a:t>
            </a:r>
            <a:endParaRPr lang="en-US" sz="3200" dirty="0">
              <a:solidFill>
                <a:schemeClr val="tx1"/>
              </a:solidFill>
            </a:endParaRPr>
          </a:p>
        </p:txBody>
      </p:sp>
      <p:sp>
        <p:nvSpPr>
          <p:cNvPr id="5" name="Content Placeholder 2"/>
          <p:cNvSpPr>
            <a:spLocks noGrp="1"/>
          </p:cNvSpPr>
          <p:nvPr>
            <p:ph idx="1"/>
          </p:nvPr>
        </p:nvSpPr>
        <p:spPr>
          <a:xfrm>
            <a:off x="381000" y="990600"/>
            <a:ext cx="8229600" cy="5410200"/>
          </a:xfrm>
        </p:spPr>
        <p:txBody>
          <a:bodyPr>
            <a:normAutofit/>
          </a:bodyPr>
          <a:lstStyle/>
          <a:p>
            <a:pPr>
              <a:buNone/>
            </a:pPr>
            <a:r>
              <a:rPr lang="en-US" b="1" i="1" dirty="0" smtClean="0">
                <a:latin typeface="Times New Roman" pitchFamily="18" charset="0"/>
                <a:cs typeface="Times New Roman" pitchFamily="18" charset="0"/>
              </a:rPr>
              <a:t>1. </a:t>
            </a:r>
            <a:r>
              <a:rPr lang="en-US" b="1" i="1" dirty="0" err="1" smtClean="0">
                <a:latin typeface="Times New Roman" pitchFamily="18" charset="0"/>
                <a:cs typeface="Times New Roman" pitchFamily="18" charset="0"/>
              </a:rPr>
              <a:t>Xây</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dựng</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chương</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trình</a:t>
            </a:r>
            <a:r>
              <a:rPr lang="en-US" b="1" i="1" dirty="0" smtClean="0">
                <a:latin typeface="Times New Roman" pitchFamily="18" charset="0"/>
                <a:cs typeface="Times New Roman" pitchFamily="18" charset="0"/>
              </a:rPr>
              <a:t>:</a:t>
            </a:r>
            <a:endParaRPr lang="en-US" i="1" dirty="0" smtClean="0">
              <a:latin typeface="Times New Roman" pitchFamily="18" charset="0"/>
              <a:cs typeface="Times New Roman" pitchFamily="18" charset="0"/>
            </a:endParaRPr>
          </a:p>
          <a:p>
            <a:pPr lvl="1">
              <a:lnSpc>
                <a:spcPct val="150000"/>
              </a:lnSpc>
              <a:buClrTx/>
            </a:pPr>
            <a:r>
              <a:rPr lang="en-US" sz="1700" dirty="0" err="1" smtClean="0">
                <a:latin typeface="Times New Roman" pitchFamily="18" charset="0"/>
                <a:cs typeface="Times New Roman" pitchFamily="18" charset="0"/>
              </a:rPr>
              <a:t>Về</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ngôn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ngữ</a:t>
            </a:r>
            <a:r>
              <a:rPr lang="en-US" sz="1700" dirty="0" smtClean="0">
                <a:latin typeface="Times New Roman" pitchFamily="18" charset="0"/>
                <a:cs typeface="Times New Roman" pitchFamily="18" charset="0"/>
              </a:rPr>
              <a:t>:</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Sử</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dụng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ngôn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ngữ</a:t>
            </a:r>
            <a:r>
              <a:rPr lang="en-US" sz="1700" dirty="0" smtClean="0">
                <a:latin typeface="Times New Roman" pitchFamily="18" charset="0"/>
                <a:cs typeface="Times New Roman" pitchFamily="18" charset="0"/>
              </a:rPr>
              <a:t> java </a:t>
            </a:r>
            <a:endParaRPr lang="en-US" sz="1700" dirty="0" smtClean="0">
              <a:latin typeface="Times New Roman" pitchFamily="18" charset="0"/>
              <a:cs typeface="Times New Roman" pitchFamily="18" charset="0"/>
            </a:endParaRPr>
          </a:p>
          <a:p>
            <a:pPr lvl="1">
              <a:lnSpc>
                <a:spcPct val="150000"/>
              </a:lnSpc>
              <a:buClrTx/>
            </a:pPr>
            <a:r>
              <a:rPr lang="en-US" sz="1700" dirty="0" err="1" smtClean="0">
                <a:latin typeface="Times New Roman" pitchFamily="18" charset="0"/>
                <a:cs typeface="Times New Roman" pitchFamily="18" charset="0"/>
              </a:rPr>
              <a:t>Các</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công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nghệ</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và</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thư</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viện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sử</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dụng</a:t>
            </a:r>
            <a:r>
              <a:rPr lang="en-US" sz="1700" dirty="0" smtClean="0">
                <a:latin typeface="Times New Roman" pitchFamily="18" charset="0"/>
                <a:cs typeface="Times New Roman" pitchFamily="18" charset="0"/>
              </a:rPr>
              <a:t> : </a:t>
            </a:r>
            <a:r>
              <a:rPr lang="vi-VN" sz="1700" dirty="0" smtClean="0">
                <a:latin typeface="Times New Roman" pitchFamily="18" charset="0"/>
                <a:cs typeface="Times New Roman" pitchFamily="18" charset="0"/>
              </a:rPr>
              <a:t>RMI,</a:t>
            </a:r>
            <a:r>
              <a:rPr lang="en-US" sz="1700" dirty="0" smtClean="0">
                <a:latin typeface="Times New Roman" pitchFamily="18" charset="0"/>
                <a:cs typeface="Times New Roman" pitchFamily="18" charset="0"/>
              </a:rPr>
              <a:t> JPA</a:t>
            </a:r>
            <a:r>
              <a:rPr lang="vi-VN" sz="1700" dirty="0" smtClean="0">
                <a:latin typeface="Times New Roman" pitchFamily="18" charset="0"/>
                <a:cs typeface="Times New Roman" pitchFamily="18" charset="0"/>
              </a:rPr>
              <a:t> Eclipse 2.2.0,</a:t>
            </a:r>
            <a:r>
              <a:rPr lang="en-US" sz="1700" dirty="0" smtClean="0">
                <a:latin typeface="Times New Roman" pitchFamily="18" charset="0"/>
                <a:cs typeface="Times New Roman" pitchFamily="18" charset="0"/>
              </a:rPr>
              <a:t> </a:t>
            </a:r>
            <a:r>
              <a:rPr lang="vi-VN" sz="1700" dirty="0" smtClean="0">
                <a:latin typeface="Times New Roman" pitchFamily="18" charset="0"/>
                <a:cs typeface="Times New Roman" pitchFamily="18" charset="0"/>
              </a:rPr>
              <a:t>Jcalendar 1.4,</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NetBean</a:t>
            </a:r>
            <a:r>
              <a:rPr lang="en-US" sz="1700" dirty="0" smtClean="0">
                <a:latin typeface="Times New Roman" pitchFamily="18" charset="0"/>
                <a:cs typeface="Times New Roman" pitchFamily="18" charset="0"/>
              </a:rPr>
              <a:t> 7.4………</a:t>
            </a:r>
          </a:p>
          <a:p>
            <a:pPr lvl="1">
              <a:lnSpc>
                <a:spcPct val="150000"/>
              </a:lnSpc>
              <a:buClrTx/>
            </a:pPr>
            <a:r>
              <a:rPr lang="en-US" sz="1700" dirty="0" err="1" smtClean="0">
                <a:latin typeface="Times New Roman" pitchFamily="18" charset="0"/>
                <a:cs typeface="Times New Roman" pitchFamily="18" charset="0"/>
              </a:rPr>
              <a:t>Về</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dữ</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liệu</a:t>
            </a:r>
            <a:r>
              <a:rPr lang="en-US" sz="1700" dirty="0" smtClean="0">
                <a:latin typeface="Times New Roman" pitchFamily="18" charset="0"/>
                <a:cs typeface="Times New Roman" pitchFamily="18" charset="0"/>
              </a:rPr>
              <a:t> : Cho </a:t>
            </a:r>
            <a:r>
              <a:rPr lang="en-US" sz="1700" dirty="0" err="1" smtClean="0">
                <a:latin typeface="Times New Roman" pitchFamily="18" charset="0"/>
                <a:cs typeface="Times New Roman" pitchFamily="18" charset="0"/>
              </a:rPr>
              <a:t>phép</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lưu</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trữ</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dữ</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liệu</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lớn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với</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cơ</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sở</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dữ</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liệu</a:t>
            </a:r>
            <a:r>
              <a:rPr lang="en-US" sz="1700" dirty="0" smtClean="0">
                <a:latin typeface="Times New Roman" pitchFamily="18" charset="0"/>
                <a:cs typeface="Times New Roman" pitchFamily="18" charset="0"/>
              </a:rPr>
              <a:t> H2 Database .</a:t>
            </a:r>
          </a:p>
          <a:p>
            <a:pPr>
              <a:buNone/>
            </a:pPr>
            <a:r>
              <a:rPr lang="en-US" sz="2400" b="1" i="1" dirty="0" smtClean="0">
                <a:latin typeface="Times New Roman" pitchFamily="18" charset="0"/>
                <a:cs typeface="Times New Roman" pitchFamily="18" charset="0"/>
              </a:rPr>
              <a:t>2.Một </a:t>
            </a:r>
            <a:r>
              <a:rPr lang="en-US" sz="2400" b="1" i="1" dirty="0" err="1" smtClean="0">
                <a:latin typeface="Times New Roman" pitchFamily="18" charset="0"/>
                <a:cs typeface="Times New Roman" pitchFamily="18" charset="0"/>
              </a:rPr>
              <a:t>số</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giao</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diện</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chương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trình</a:t>
            </a:r>
            <a:r>
              <a:rPr lang="en-US" sz="2400" b="1" i="1" dirty="0" smtClean="0">
                <a:latin typeface="Times New Roman" pitchFamily="18" charset="0"/>
                <a:cs typeface="Times New Roman" pitchFamily="18" charset="0"/>
              </a:rPr>
              <a:t>:</a:t>
            </a:r>
            <a:endParaRPr lang="en-US" sz="2400" i="1" dirty="0" smtClean="0">
              <a:latin typeface="Times New Roman" pitchFamily="18" charset="0"/>
              <a:cs typeface="Times New Roman" pitchFamily="18" charset="0"/>
            </a:endParaRPr>
          </a:p>
          <a:p>
            <a:pPr lvl="1">
              <a:buClrTx/>
            </a:pPr>
            <a:r>
              <a:rPr lang="en-US" sz="1700" dirty="0" err="1" smtClean="0">
                <a:latin typeface="Times New Roman" pitchFamily="18" charset="0"/>
                <a:cs typeface="Times New Roman" pitchFamily="18" charset="0"/>
              </a:rPr>
              <a:t>Khởi</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động</a:t>
            </a:r>
            <a:r>
              <a:rPr lang="en-US" sz="1700" dirty="0" smtClean="0">
                <a:latin typeface="Times New Roman" pitchFamily="18" charset="0"/>
                <a:cs typeface="Times New Roman" pitchFamily="18" charset="0"/>
              </a:rPr>
              <a:t> Server (</a:t>
            </a:r>
            <a:r>
              <a:rPr lang="en-US" sz="1700" dirty="0" err="1" smtClean="0">
                <a:latin typeface="Times New Roman" pitchFamily="18" charset="0"/>
                <a:cs typeface="Times New Roman" pitchFamily="18" charset="0"/>
              </a:rPr>
              <a:t>localhost</a:t>
            </a:r>
            <a:r>
              <a:rPr lang="en-US" sz="1700" dirty="0" smtClean="0">
                <a:latin typeface="Times New Roman" pitchFamily="18" charset="0"/>
                <a:cs typeface="Times New Roman" pitchFamily="18" charset="0"/>
              </a:rPr>
              <a:t> ) :</a:t>
            </a:r>
          </a:p>
          <a:p>
            <a:endParaRPr lang="en-US" sz="2800" b="1" dirty="0" smtClean="0">
              <a:latin typeface="Times New Roman" pitchFamily="18" charset="0"/>
              <a:cs typeface="Times New Roman" pitchFamily="18" charset="0"/>
            </a:endParaRPr>
          </a:p>
          <a:p>
            <a:pPr lvl="1">
              <a:lnSpc>
                <a:spcPct val="150000"/>
              </a:lnSpc>
              <a:buClr>
                <a:schemeClr val="tx1"/>
              </a:buClr>
              <a:buNone/>
            </a:pPr>
            <a:r>
              <a:rPr lang="vi-VN" sz="2000" dirty="0" smtClean="0"/>
              <a:t/>
            </a:r>
            <a:br>
              <a:rPr lang="vi-VN" sz="2000" dirty="0" smtClean="0"/>
            </a:br>
            <a:endParaRPr lang="en-US" sz="2000" dirty="0"/>
          </a:p>
        </p:txBody>
      </p:sp>
      <p:sp>
        <p:nvSpPr>
          <p:cNvPr id="6" name="TextBox 5"/>
          <p:cNvSpPr txBox="1"/>
          <p:nvPr/>
        </p:nvSpPr>
        <p:spPr>
          <a:xfrm>
            <a:off x="7162800" y="6519446"/>
            <a:ext cx="19812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22/ 26</a:t>
            </a:r>
            <a:endParaRPr lang="en-US" sz="1200" dirty="0">
              <a:latin typeface="Times New Roman" pitchFamily="18" charset="0"/>
              <a:cs typeface="Times New Roman" pitchFamily="18" charset="0"/>
            </a:endParaRPr>
          </a:p>
        </p:txBody>
      </p:sp>
      <p:pic>
        <p:nvPicPr>
          <p:cNvPr id="9218" name="Picture 2" descr="C:\Documents and Settings\duong\Desktop\CpWz_012.png"/>
          <p:cNvPicPr>
            <a:picLocks noChangeAspect="1" noChangeArrowheads="1"/>
          </p:cNvPicPr>
          <p:nvPr/>
        </p:nvPicPr>
        <p:blipFill>
          <a:blip r:embed="rId2"/>
          <a:srcRect/>
          <a:stretch>
            <a:fillRect/>
          </a:stretch>
        </p:blipFill>
        <p:spPr bwMode="auto">
          <a:xfrm>
            <a:off x="2590800" y="4267200"/>
            <a:ext cx="3352800" cy="2120153"/>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152400"/>
            <a:ext cx="8229600" cy="533400"/>
          </a:xfrm>
        </p:spPr>
        <p:txBody>
          <a:bodyPr>
            <a:normAutofit/>
          </a:bodyPr>
          <a:lstStyle/>
          <a:p>
            <a:r>
              <a:rPr lang="en-US" sz="3200" b="1" dirty="0" smtClean="0">
                <a:solidFill>
                  <a:schemeClr val="tx1"/>
                </a:solidFill>
                <a:latin typeface="Times New Roman" pitchFamily="18" charset="0"/>
                <a:cs typeface="Times New Roman" pitchFamily="18" charset="0"/>
              </a:rPr>
              <a:t>V. </a:t>
            </a:r>
            <a:r>
              <a:rPr lang="en-US" sz="3200" b="1" dirty="0" err="1" smtClean="0">
                <a:solidFill>
                  <a:schemeClr val="tx1"/>
                </a:solidFill>
                <a:latin typeface="Times New Roman" pitchFamily="18" charset="0"/>
                <a:cs typeface="Times New Roman" pitchFamily="18" charset="0"/>
              </a:rPr>
              <a:t>Xây</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dựng</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chương</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trình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và</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cài</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đặt</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kiểm</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thử</a:t>
            </a:r>
            <a:endParaRPr lang="en-US" sz="3200" dirty="0">
              <a:solidFill>
                <a:schemeClr val="tx1"/>
              </a:solidFill>
            </a:endParaRPr>
          </a:p>
        </p:txBody>
      </p:sp>
      <p:sp>
        <p:nvSpPr>
          <p:cNvPr id="5" name="Content Placeholder 2"/>
          <p:cNvSpPr>
            <a:spLocks noGrp="1"/>
          </p:cNvSpPr>
          <p:nvPr>
            <p:ph idx="1"/>
          </p:nvPr>
        </p:nvSpPr>
        <p:spPr>
          <a:xfrm>
            <a:off x="381000" y="838200"/>
            <a:ext cx="8229600" cy="5410200"/>
          </a:xfrm>
        </p:spPr>
        <p:txBody>
          <a:bodyPr>
            <a:normAutofit/>
          </a:bodyPr>
          <a:lstStyle/>
          <a:p>
            <a:pPr>
              <a:lnSpc>
                <a:spcPct val="150000"/>
              </a:lnSpc>
              <a:buNone/>
            </a:pPr>
            <a:r>
              <a:rPr lang="en-US" sz="2400" b="1" i="1" dirty="0" smtClean="0">
                <a:latin typeface="Times New Roman" pitchFamily="18" charset="0"/>
                <a:cs typeface="Times New Roman" pitchFamily="18" charset="0"/>
              </a:rPr>
              <a:t>2.Một </a:t>
            </a:r>
            <a:r>
              <a:rPr lang="en-US" sz="2400" b="1" i="1" dirty="0" err="1" smtClean="0">
                <a:latin typeface="Times New Roman" pitchFamily="18" charset="0"/>
                <a:cs typeface="Times New Roman" pitchFamily="18" charset="0"/>
              </a:rPr>
              <a:t>số</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giao</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diện</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chương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trình</a:t>
            </a:r>
            <a:r>
              <a:rPr lang="en-US" sz="2400" b="1" i="1" dirty="0" smtClean="0">
                <a:latin typeface="Times New Roman" pitchFamily="18" charset="0"/>
                <a:cs typeface="Times New Roman" pitchFamily="18" charset="0"/>
              </a:rPr>
              <a:t>:</a:t>
            </a:r>
            <a:endParaRPr lang="en-US" sz="2400" i="1" dirty="0" smtClean="0">
              <a:latin typeface="Times New Roman" pitchFamily="18" charset="0"/>
              <a:cs typeface="Times New Roman" pitchFamily="18" charset="0"/>
            </a:endParaRPr>
          </a:p>
          <a:p>
            <a:pPr lvl="1">
              <a:lnSpc>
                <a:spcPct val="150000"/>
              </a:lnSpc>
              <a:buClrTx/>
            </a:pPr>
            <a:r>
              <a:rPr lang="en-US" sz="1700" b="1" i="1" dirty="0" err="1" smtClean="0">
                <a:latin typeface="Times New Roman" pitchFamily="18" charset="0"/>
                <a:cs typeface="Times New Roman" pitchFamily="18" charset="0"/>
              </a:rPr>
              <a:t>Giao</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diện</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đăng</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nhập</a:t>
            </a:r>
            <a:r>
              <a:rPr lang="en-US" sz="1700" b="1" i="1" dirty="0" smtClean="0">
                <a:latin typeface="Times New Roman" pitchFamily="18" charset="0"/>
                <a:cs typeface="Times New Roman" pitchFamily="18" charset="0"/>
              </a:rPr>
              <a:t> </a:t>
            </a:r>
            <a:endParaRPr lang="en-US" sz="1700" dirty="0" smtClean="0">
              <a:latin typeface="Times New Roman" pitchFamily="18" charset="0"/>
              <a:cs typeface="Times New Roman" pitchFamily="18" charset="0"/>
            </a:endParaRPr>
          </a:p>
          <a:p>
            <a:pPr lvl="1">
              <a:buClrTx/>
              <a:buNone/>
            </a:pPr>
            <a:endParaRPr lang="en-US" sz="2800" b="1" dirty="0" smtClean="0">
              <a:latin typeface="Times New Roman" pitchFamily="18" charset="0"/>
              <a:cs typeface="Times New Roman" pitchFamily="18" charset="0"/>
            </a:endParaRPr>
          </a:p>
          <a:p>
            <a:pPr lvl="1">
              <a:lnSpc>
                <a:spcPct val="150000"/>
              </a:lnSpc>
              <a:buClr>
                <a:schemeClr val="tx1"/>
              </a:buClr>
              <a:buNone/>
            </a:pPr>
            <a:r>
              <a:rPr lang="vi-VN" sz="2000" dirty="0" smtClean="0"/>
              <a:t/>
            </a:r>
            <a:br>
              <a:rPr lang="vi-VN" sz="2000" dirty="0" smtClean="0"/>
            </a:br>
            <a:endParaRPr lang="en-US" sz="2000" dirty="0"/>
          </a:p>
        </p:txBody>
      </p:sp>
      <p:sp>
        <p:nvSpPr>
          <p:cNvPr id="6" name="TextBox 5"/>
          <p:cNvSpPr txBox="1"/>
          <p:nvPr/>
        </p:nvSpPr>
        <p:spPr>
          <a:xfrm>
            <a:off x="7162800" y="6519446"/>
            <a:ext cx="19812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23/ 26</a:t>
            </a:r>
            <a:endParaRPr lang="en-US" sz="1200" dirty="0">
              <a:latin typeface="Times New Roman" pitchFamily="18" charset="0"/>
              <a:cs typeface="Times New Roman" pitchFamily="18" charset="0"/>
            </a:endParaRPr>
          </a:p>
        </p:txBody>
      </p:sp>
      <p:pic>
        <p:nvPicPr>
          <p:cNvPr id="10242" name="Picture 2" descr="C:\Documents and Settings\duong\Desktop\CpWz_013.png"/>
          <p:cNvPicPr>
            <a:picLocks noChangeAspect="1" noChangeArrowheads="1"/>
          </p:cNvPicPr>
          <p:nvPr/>
        </p:nvPicPr>
        <p:blipFill>
          <a:blip r:embed="rId2"/>
          <a:srcRect/>
          <a:stretch>
            <a:fillRect/>
          </a:stretch>
        </p:blipFill>
        <p:spPr bwMode="auto">
          <a:xfrm>
            <a:off x="2590800" y="2286000"/>
            <a:ext cx="3352800" cy="25908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152400"/>
            <a:ext cx="8229600" cy="533400"/>
          </a:xfrm>
        </p:spPr>
        <p:txBody>
          <a:bodyPr>
            <a:normAutofit/>
          </a:bodyPr>
          <a:lstStyle/>
          <a:p>
            <a:r>
              <a:rPr lang="en-US" sz="3200" b="1" dirty="0" smtClean="0">
                <a:solidFill>
                  <a:schemeClr val="tx1"/>
                </a:solidFill>
                <a:latin typeface="Times New Roman" pitchFamily="18" charset="0"/>
                <a:cs typeface="Times New Roman" pitchFamily="18" charset="0"/>
              </a:rPr>
              <a:t>V. </a:t>
            </a:r>
            <a:r>
              <a:rPr lang="en-US" sz="3200" b="1" dirty="0" err="1" smtClean="0">
                <a:solidFill>
                  <a:schemeClr val="tx1"/>
                </a:solidFill>
                <a:latin typeface="Times New Roman" pitchFamily="18" charset="0"/>
                <a:cs typeface="Times New Roman" pitchFamily="18" charset="0"/>
              </a:rPr>
              <a:t>Xây</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dựng</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chương</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trình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và</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cài</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đặt</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kiểm</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thử</a:t>
            </a:r>
            <a:endParaRPr lang="en-US" sz="3200" dirty="0">
              <a:solidFill>
                <a:schemeClr val="tx1"/>
              </a:solidFill>
            </a:endParaRPr>
          </a:p>
        </p:txBody>
      </p:sp>
      <p:sp>
        <p:nvSpPr>
          <p:cNvPr id="5" name="Content Placeholder 2"/>
          <p:cNvSpPr>
            <a:spLocks noGrp="1"/>
          </p:cNvSpPr>
          <p:nvPr>
            <p:ph idx="1"/>
          </p:nvPr>
        </p:nvSpPr>
        <p:spPr>
          <a:xfrm>
            <a:off x="381000" y="838200"/>
            <a:ext cx="8229600" cy="5410200"/>
          </a:xfrm>
        </p:spPr>
        <p:txBody>
          <a:bodyPr>
            <a:normAutofit/>
          </a:bodyPr>
          <a:lstStyle/>
          <a:p>
            <a:pPr>
              <a:lnSpc>
                <a:spcPct val="150000"/>
              </a:lnSpc>
              <a:buNone/>
            </a:pPr>
            <a:r>
              <a:rPr lang="en-US" sz="2400" b="1" i="1" dirty="0" smtClean="0">
                <a:latin typeface="Times New Roman" pitchFamily="18" charset="0"/>
                <a:cs typeface="Times New Roman" pitchFamily="18" charset="0"/>
              </a:rPr>
              <a:t>2.Một </a:t>
            </a:r>
            <a:r>
              <a:rPr lang="en-US" sz="2400" b="1" i="1" dirty="0" err="1" smtClean="0">
                <a:latin typeface="Times New Roman" pitchFamily="18" charset="0"/>
                <a:cs typeface="Times New Roman" pitchFamily="18" charset="0"/>
              </a:rPr>
              <a:t>số</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giao</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diện</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chương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trình</a:t>
            </a:r>
            <a:r>
              <a:rPr lang="en-US" sz="2400" b="1" i="1" dirty="0" smtClean="0">
                <a:latin typeface="Times New Roman" pitchFamily="18" charset="0"/>
                <a:cs typeface="Times New Roman" pitchFamily="18" charset="0"/>
              </a:rPr>
              <a:t>:</a:t>
            </a:r>
            <a:endParaRPr lang="en-US" sz="2400" i="1" dirty="0" smtClean="0">
              <a:latin typeface="Times New Roman" pitchFamily="18" charset="0"/>
              <a:cs typeface="Times New Roman" pitchFamily="18" charset="0"/>
            </a:endParaRPr>
          </a:p>
          <a:p>
            <a:pPr lvl="1">
              <a:lnSpc>
                <a:spcPct val="150000"/>
              </a:lnSpc>
              <a:buClrTx/>
            </a:pPr>
            <a:r>
              <a:rPr lang="en-US" sz="1700" b="1" i="1" dirty="0" err="1" smtClean="0">
                <a:latin typeface="Times New Roman" pitchFamily="18" charset="0"/>
                <a:cs typeface="Times New Roman" pitchFamily="18" charset="0"/>
              </a:rPr>
              <a:t>Giao</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diện</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đăng</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ký</a:t>
            </a:r>
            <a:r>
              <a:rPr lang="en-US" sz="1700" b="1" i="1" dirty="0" smtClean="0">
                <a:latin typeface="Times New Roman" pitchFamily="18" charset="0"/>
                <a:cs typeface="Times New Roman" pitchFamily="18" charset="0"/>
              </a:rPr>
              <a:t>: </a:t>
            </a:r>
            <a:endParaRPr lang="en-US" sz="1700" dirty="0" smtClean="0">
              <a:latin typeface="Times New Roman" pitchFamily="18" charset="0"/>
              <a:cs typeface="Times New Roman" pitchFamily="18" charset="0"/>
            </a:endParaRPr>
          </a:p>
          <a:p>
            <a:pPr lvl="1">
              <a:buClrTx/>
              <a:buNone/>
            </a:pPr>
            <a:endParaRPr lang="en-US" sz="2800" b="1" dirty="0" smtClean="0">
              <a:latin typeface="Times New Roman" pitchFamily="18" charset="0"/>
              <a:cs typeface="Times New Roman" pitchFamily="18" charset="0"/>
            </a:endParaRPr>
          </a:p>
          <a:p>
            <a:pPr lvl="1">
              <a:lnSpc>
                <a:spcPct val="150000"/>
              </a:lnSpc>
              <a:buClr>
                <a:schemeClr val="tx1"/>
              </a:buClr>
              <a:buNone/>
            </a:pPr>
            <a:r>
              <a:rPr lang="vi-VN" sz="2000" dirty="0" smtClean="0"/>
              <a:t/>
            </a:r>
            <a:br>
              <a:rPr lang="vi-VN" sz="2000" dirty="0" smtClean="0"/>
            </a:br>
            <a:endParaRPr lang="en-US" sz="2000" dirty="0"/>
          </a:p>
        </p:txBody>
      </p:sp>
      <p:sp>
        <p:nvSpPr>
          <p:cNvPr id="6" name="TextBox 5"/>
          <p:cNvSpPr txBox="1"/>
          <p:nvPr/>
        </p:nvSpPr>
        <p:spPr>
          <a:xfrm>
            <a:off x="7620000" y="6581001"/>
            <a:ext cx="17526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24/ 26</a:t>
            </a:r>
            <a:endParaRPr lang="en-US" sz="1200" dirty="0">
              <a:latin typeface="Times New Roman" pitchFamily="18" charset="0"/>
              <a:cs typeface="Times New Roman" pitchFamily="18" charset="0"/>
            </a:endParaRPr>
          </a:p>
        </p:txBody>
      </p:sp>
      <p:pic>
        <p:nvPicPr>
          <p:cNvPr id="11267" name="Picture 3" descr="C:\Documents and Settings\duong\Desktop\CpWz_016.png"/>
          <p:cNvPicPr>
            <a:picLocks noChangeAspect="1" noChangeArrowheads="1"/>
          </p:cNvPicPr>
          <p:nvPr/>
        </p:nvPicPr>
        <p:blipFill>
          <a:blip r:embed="rId2"/>
          <a:srcRect/>
          <a:stretch>
            <a:fillRect/>
          </a:stretch>
        </p:blipFill>
        <p:spPr bwMode="auto">
          <a:xfrm>
            <a:off x="1905000" y="2057400"/>
            <a:ext cx="5715000" cy="39624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152400"/>
            <a:ext cx="8229600" cy="533400"/>
          </a:xfrm>
        </p:spPr>
        <p:txBody>
          <a:bodyPr>
            <a:normAutofit/>
          </a:bodyPr>
          <a:lstStyle/>
          <a:p>
            <a:r>
              <a:rPr lang="en-US" sz="3200" b="1" dirty="0" smtClean="0">
                <a:solidFill>
                  <a:schemeClr val="tx1"/>
                </a:solidFill>
                <a:latin typeface="Times New Roman" pitchFamily="18" charset="0"/>
                <a:cs typeface="Times New Roman" pitchFamily="18" charset="0"/>
              </a:rPr>
              <a:t>V. </a:t>
            </a:r>
            <a:r>
              <a:rPr lang="en-US" sz="3200" b="1" dirty="0" err="1" smtClean="0">
                <a:solidFill>
                  <a:schemeClr val="tx1"/>
                </a:solidFill>
                <a:latin typeface="Times New Roman" pitchFamily="18" charset="0"/>
                <a:cs typeface="Times New Roman" pitchFamily="18" charset="0"/>
              </a:rPr>
              <a:t>Xây</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dựng</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chương</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trình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và</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cài</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đặt</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kiểm</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thử</a:t>
            </a:r>
            <a:endParaRPr lang="en-US" sz="3200" dirty="0">
              <a:solidFill>
                <a:schemeClr val="tx1"/>
              </a:solidFill>
            </a:endParaRPr>
          </a:p>
        </p:txBody>
      </p:sp>
      <p:sp>
        <p:nvSpPr>
          <p:cNvPr id="5" name="Content Placeholder 2"/>
          <p:cNvSpPr>
            <a:spLocks noGrp="1"/>
          </p:cNvSpPr>
          <p:nvPr>
            <p:ph idx="1"/>
          </p:nvPr>
        </p:nvSpPr>
        <p:spPr>
          <a:xfrm>
            <a:off x="381000" y="838200"/>
            <a:ext cx="8229600" cy="5410200"/>
          </a:xfrm>
        </p:spPr>
        <p:txBody>
          <a:bodyPr>
            <a:normAutofit/>
          </a:bodyPr>
          <a:lstStyle/>
          <a:p>
            <a:pPr>
              <a:lnSpc>
                <a:spcPct val="150000"/>
              </a:lnSpc>
              <a:buNone/>
            </a:pPr>
            <a:r>
              <a:rPr lang="en-US" sz="2400" b="1" i="1" dirty="0" smtClean="0">
                <a:latin typeface="Times New Roman" pitchFamily="18" charset="0"/>
                <a:cs typeface="Times New Roman" pitchFamily="18" charset="0"/>
              </a:rPr>
              <a:t>2.Một </a:t>
            </a:r>
            <a:r>
              <a:rPr lang="en-US" sz="2400" b="1" i="1" dirty="0" err="1" smtClean="0">
                <a:latin typeface="Times New Roman" pitchFamily="18" charset="0"/>
                <a:cs typeface="Times New Roman" pitchFamily="18" charset="0"/>
              </a:rPr>
              <a:t>số</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giao</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diện</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chương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trình</a:t>
            </a:r>
            <a:r>
              <a:rPr lang="en-US" sz="2400" b="1" i="1" dirty="0" smtClean="0">
                <a:latin typeface="Times New Roman" pitchFamily="18" charset="0"/>
                <a:cs typeface="Times New Roman" pitchFamily="18" charset="0"/>
              </a:rPr>
              <a:t>:</a:t>
            </a:r>
            <a:endParaRPr lang="en-US" sz="2400" i="1" dirty="0" smtClean="0">
              <a:latin typeface="Times New Roman" pitchFamily="18" charset="0"/>
              <a:cs typeface="Times New Roman" pitchFamily="18" charset="0"/>
            </a:endParaRPr>
          </a:p>
          <a:p>
            <a:pPr lvl="1">
              <a:lnSpc>
                <a:spcPct val="150000"/>
              </a:lnSpc>
              <a:buClrTx/>
            </a:pPr>
            <a:r>
              <a:rPr lang="en-US" sz="1700" b="1" i="1" dirty="0" err="1" smtClean="0">
                <a:latin typeface="Times New Roman" pitchFamily="18" charset="0"/>
                <a:cs typeface="Times New Roman" pitchFamily="18" charset="0"/>
              </a:rPr>
              <a:t>Giao</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diện</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môn</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học</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Thêm</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mới</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cập</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nhật</a:t>
            </a:r>
            <a:endParaRPr lang="en-US" sz="1700" dirty="0" smtClean="0">
              <a:latin typeface="Times New Roman" pitchFamily="18" charset="0"/>
              <a:cs typeface="Times New Roman" pitchFamily="18" charset="0"/>
            </a:endParaRPr>
          </a:p>
          <a:p>
            <a:pPr lvl="1">
              <a:buClrTx/>
              <a:buNone/>
            </a:pPr>
            <a:endParaRPr lang="en-US" sz="2800" b="1" dirty="0" smtClean="0">
              <a:latin typeface="Times New Roman" pitchFamily="18" charset="0"/>
              <a:cs typeface="Times New Roman" pitchFamily="18" charset="0"/>
            </a:endParaRPr>
          </a:p>
          <a:p>
            <a:pPr lvl="1">
              <a:lnSpc>
                <a:spcPct val="150000"/>
              </a:lnSpc>
              <a:buClr>
                <a:schemeClr val="tx1"/>
              </a:buClr>
              <a:buNone/>
            </a:pPr>
            <a:r>
              <a:rPr lang="vi-VN" sz="2000" dirty="0" smtClean="0"/>
              <a:t/>
            </a:r>
            <a:br>
              <a:rPr lang="vi-VN" sz="2000" dirty="0" smtClean="0"/>
            </a:br>
            <a:endParaRPr lang="en-US" sz="2000" dirty="0"/>
          </a:p>
        </p:txBody>
      </p:sp>
      <p:sp>
        <p:nvSpPr>
          <p:cNvPr id="6" name="TextBox 5"/>
          <p:cNvSpPr txBox="1"/>
          <p:nvPr/>
        </p:nvSpPr>
        <p:spPr>
          <a:xfrm>
            <a:off x="7620000" y="6581001"/>
            <a:ext cx="17526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25/ 26</a:t>
            </a:r>
            <a:endParaRPr lang="en-US" sz="1200" dirty="0">
              <a:latin typeface="Times New Roman" pitchFamily="18" charset="0"/>
              <a:cs typeface="Times New Roman" pitchFamily="18" charset="0"/>
            </a:endParaRPr>
          </a:p>
        </p:txBody>
      </p:sp>
      <p:pic>
        <p:nvPicPr>
          <p:cNvPr id="12296" name="Picture 8" descr="C:\Documents and Settings\duong\Desktop\CpWz_019.png"/>
          <p:cNvPicPr>
            <a:picLocks noChangeAspect="1" noChangeArrowheads="1"/>
          </p:cNvPicPr>
          <p:nvPr/>
        </p:nvPicPr>
        <p:blipFill>
          <a:blip r:embed="rId2"/>
          <a:srcRect/>
          <a:stretch>
            <a:fillRect/>
          </a:stretch>
        </p:blipFill>
        <p:spPr bwMode="auto">
          <a:xfrm>
            <a:off x="152400" y="2057400"/>
            <a:ext cx="4343400" cy="4267200"/>
          </a:xfrm>
          <a:prstGeom prst="rect">
            <a:avLst/>
          </a:prstGeom>
          <a:noFill/>
        </p:spPr>
      </p:pic>
      <p:pic>
        <p:nvPicPr>
          <p:cNvPr id="12297" name="Picture 9" descr="C:\Documents and Settings\duong\Desktop\CpWz_020.png"/>
          <p:cNvPicPr>
            <a:picLocks noChangeAspect="1" noChangeArrowheads="1"/>
          </p:cNvPicPr>
          <p:nvPr/>
        </p:nvPicPr>
        <p:blipFill>
          <a:blip r:embed="rId3"/>
          <a:srcRect/>
          <a:stretch>
            <a:fillRect/>
          </a:stretch>
        </p:blipFill>
        <p:spPr bwMode="auto">
          <a:xfrm>
            <a:off x="4648200" y="2057400"/>
            <a:ext cx="4343400" cy="42672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81000" y="152400"/>
            <a:ext cx="8229600" cy="533400"/>
          </a:xfrm>
        </p:spPr>
        <p:txBody>
          <a:bodyPr>
            <a:normAutofit/>
          </a:bodyPr>
          <a:lstStyle/>
          <a:p>
            <a:r>
              <a:rPr lang="en-US" sz="3200" b="1" dirty="0" smtClean="0">
                <a:solidFill>
                  <a:schemeClr val="tx1"/>
                </a:solidFill>
                <a:latin typeface="Times New Roman" pitchFamily="18" charset="0"/>
                <a:cs typeface="Times New Roman" pitchFamily="18" charset="0"/>
              </a:rPr>
              <a:t>V. </a:t>
            </a:r>
            <a:r>
              <a:rPr lang="en-US" sz="3200" b="1" dirty="0" err="1" smtClean="0">
                <a:solidFill>
                  <a:schemeClr val="tx1"/>
                </a:solidFill>
                <a:latin typeface="Times New Roman" pitchFamily="18" charset="0"/>
                <a:cs typeface="Times New Roman" pitchFamily="18" charset="0"/>
              </a:rPr>
              <a:t>Xây</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dựng</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chương</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trình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và</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cài</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đặt</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kiểm</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thử</a:t>
            </a:r>
            <a:endParaRPr lang="en-US" sz="3200" dirty="0">
              <a:solidFill>
                <a:schemeClr val="tx1"/>
              </a:solidFill>
            </a:endParaRPr>
          </a:p>
        </p:txBody>
      </p:sp>
      <p:sp>
        <p:nvSpPr>
          <p:cNvPr id="10" name="Content Placeholder 2"/>
          <p:cNvSpPr>
            <a:spLocks noGrp="1"/>
          </p:cNvSpPr>
          <p:nvPr>
            <p:ph idx="1"/>
          </p:nvPr>
        </p:nvSpPr>
        <p:spPr>
          <a:xfrm>
            <a:off x="381000" y="838200"/>
            <a:ext cx="8229600" cy="5410200"/>
          </a:xfrm>
        </p:spPr>
        <p:txBody>
          <a:bodyPr>
            <a:normAutofit/>
          </a:bodyPr>
          <a:lstStyle/>
          <a:p>
            <a:pPr>
              <a:lnSpc>
                <a:spcPct val="150000"/>
              </a:lnSpc>
              <a:buNone/>
            </a:pPr>
            <a:r>
              <a:rPr lang="en-US" sz="2400" b="1" i="1" dirty="0" smtClean="0">
                <a:latin typeface="Times New Roman" pitchFamily="18" charset="0"/>
                <a:cs typeface="Times New Roman" pitchFamily="18" charset="0"/>
              </a:rPr>
              <a:t>2.Một </a:t>
            </a:r>
            <a:r>
              <a:rPr lang="en-US" sz="2400" b="1" i="1" dirty="0" err="1" smtClean="0">
                <a:latin typeface="Times New Roman" pitchFamily="18" charset="0"/>
                <a:cs typeface="Times New Roman" pitchFamily="18" charset="0"/>
              </a:rPr>
              <a:t>số</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giao</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diện</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chương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trình</a:t>
            </a:r>
            <a:r>
              <a:rPr lang="en-US" sz="2400" b="1" i="1" dirty="0" smtClean="0">
                <a:latin typeface="Times New Roman" pitchFamily="18" charset="0"/>
                <a:cs typeface="Times New Roman" pitchFamily="18" charset="0"/>
              </a:rPr>
              <a:t>:</a:t>
            </a:r>
            <a:endParaRPr lang="en-US" sz="2400" i="1" dirty="0" smtClean="0">
              <a:latin typeface="Times New Roman" pitchFamily="18" charset="0"/>
              <a:cs typeface="Times New Roman" pitchFamily="18" charset="0"/>
            </a:endParaRPr>
          </a:p>
          <a:p>
            <a:pPr lvl="1">
              <a:lnSpc>
                <a:spcPct val="150000"/>
              </a:lnSpc>
              <a:buClrTx/>
            </a:pPr>
            <a:r>
              <a:rPr lang="en-US" sz="1700" b="1" i="1" dirty="0" err="1" smtClean="0">
                <a:latin typeface="Times New Roman" pitchFamily="18" charset="0"/>
                <a:cs typeface="Times New Roman" pitchFamily="18" charset="0"/>
              </a:rPr>
              <a:t>Giao</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diện</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môn</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học</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Thêm</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mới</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cập</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nhật</a:t>
            </a:r>
            <a:endParaRPr lang="en-US" sz="1700" dirty="0" smtClean="0">
              <a:latin typeface="Times New Roman" pitchFamily="18" charset="0"/>
              <a:cs typeface="Times New Roman" pitchFamily="18" charset="0"/>
            </a:endParaRPr>
          </a:p>
          <a:p>
            <a:pPr lvl="1">
              <a:buClrTx/>
              <a:buNone/>
            </a:pPr>
            <a:endParaRPr lang="en-US" sz="2800" b="1" dirty="0" smtClean="0">
              <a:latin typeface="Times New Roman" pitchFamily="18" charset="0"/>
              <a:cs typeface="Times New Roman" pitchFamily="18" charset="0"/>
            </a:endParaRPr>
          </a:p>
          <a:p>
            <a:pPr lvl="1">
              <a:lnSpc>
                <a:spcPct val="150000"/>
              </a:lnSpc>
              <a:buClr>
                <a:schemeClr val="tx1"/>
              </a:buClr>
              <a:buNone/>
            </a:pPr>
            <a:r>
              <a:rPr lang="vi-VN" sz="2000" dirty="0" smtClean="0"/>
              <a:t/>
            </a:r>
            <a:br>
              <a:rPr lang="vi-VN" sz="2000" dirty="0" smtClean="0"/>
            </a:br>
            <a:endParaRPr lang="en-US" sz="2000" dirty="0"/>
          </a:p>
        </p:txBody>
      </p:sp>
      <p:sp>
        <p:nvSpPr>
          <p:cNvPr id="11" name="TextBox 10"/>
          <p:cNvSpPr txBox="1"/>
          <p:nvPr/>
        </p:nvSpPr>
        <p:spPr>
          <a:xfrm>
            <a:off x="7620000" y="6581001"/>
            <a:ext cx="17526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25/ 26</a:t>
            </a:r>
            <a:endParaRPr lang="en-US" sz="1200" dirty="0">
              <a:latin typeface="Times New Roman" pitchFamily="18" charset="0"/>
              <a:cs typeface="Times New Roman" pitchFamily="18" charset="0"/>
            </a:endParaRPr>
          </a:p>
        </p:txBody>
      </p:sp>
      <p:pic>
        <p:nvPicPr>
          <p:cNvPr id="12" name="Picture 8" descr="C:\Documents and Settings\duong\Desktop\CpWz_019.png"/>
          <p:cNvPicPr>
            <a:picLocks noChangeAspect="1" noChangeArrowheads="1"/>
          </p:cNvPicPr>
          <p:nvPr/>
        </p:nvPicPr>
        <p:blipFill>
          <a:blip r:embed="rId2"/>
          <a:srcRect/>
          <a:stretch>
            <a:fillRect/>
          </a:stretch>
        </p:blipFill>
        <p:spPr bwMode="auto">
          <a:xfrm>
            <a:off x="152400" y="2057400"/>
            <a:ext cx="4343400" cy="4267200"/>
          </a:xfrm>
          <a:prstGeom prst="rect">
            <a:avLst/>
          </a:prstGeom>
          <a:noFill/>
        </p:spPr>
      </p:pic>
      <p:pic>
        <p:nvPicPr>
          <p:cNvPr id="13" name="Picture 9" descr="C:\Documents and Settings\duong\Desktop\CpWz_020.png"/>
          <p:cNvPicPr>
            <a:picLocks noChangeAspect="1" noChangeArrowheads="1"/>
          </p:cNvPicPr>
          <p:nvPr/>
        </p:nvPicPr>
        <p:blipFill>
          <a:blip r:embed="rId3"/>
          <a:srcRect/>
          <a:stretch>
            <a:fillRect/>
          </a:stretch>
        </p:blipFill>
        <p:spPr bwMode="auto">
          <a:xfrm>
            <a:off x="4648200" y="2057400"/>
            <a:ext cx="4343400" cy="42672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152400"/>
            <a:ext cx="8229600" cy="533400"/>
          </a:xfrm>
        </p:spPr>
        <p:txBody>
          <a:bodyPr>
            <a:normAutofit/>
          </a:bodyPr>
          <a:lstStyle/>
          <a:p>
            <a:r>
              <a:rPr lang="en-US" sz="3200" b="1" dirty="0" smtClean="0">
                <a:solidFill>
                  <a:schemeClr val="tx1"/>
                </a:solidFill>
                <a:latin typeface="Times New Roman" pitchFamily="18" charset="0"/>
                <a:cs typeface="Times New Roman" pitchFamily="18" charset="0"/>
              </a:rPr>
              <a:t>V. </a:t>
            </a:r>
            <a:r>
              <a:rPr lang="en-US" sz="3200" b="1" dirty="0" err="1" smtClean="0">
                <a:solidFill>
                  <a:schemeClr val="tx1"/>
                </a:solidFill>
                <a:latin typeface="Times New Roman" pitchFamily="18" charset="0"/>
                <a:cs typeface="Times New Roman" pitchFamily="18" charset="0"/>
              </a:rPr>
              <a:t>Xây</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dựng</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chương</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trình</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và</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cài</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đặt</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kiểm</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thử</a:t>
            </a:r>
            <a:endParaRPr lang="en-US" sz="3200" dirty="0">
              <a:solidFill>
                <a:schemeClr val="tx1"/>
              </a:solidFill>
            </a:endParaRPr>
          </a:p>
        </p:txBody>
      </p:sp>
      <p:sp>
        <p:nvSpPr>
          <p:cNvPr id="5" name="Content Placeholder 2"/>
          <p:cNvSpPr>
            <a:spLocks noGrp="1"/>
          </p:cNvSpPr>
          <p:nvPr>
            <p:ph idx="1"/>
          </p:nvPr>
        </p:nvSpPr>
        <p:spPr>
          <a:xfrm>
            <a:off x="381000" y="838200"/>
            <a:ext cx="8229600" cy="5410200"/>
          </a:xfrm>
        </p:spPr>
        <p:txBody>
          <a:bodyPr>
            <a:normAutofit/>
          </a:bodyPr>
          <a:lstStyle/>
          <a:p>
            <a:pPr>
              <a:lnSpc>
                <a:spcPct val="150000"/>
              </a:lnSpc>
              <a:buNone/>
            </a:pPr>
            <a:r>
              <a:rPr lang="en-US" sz="2400" b="1" i="1" dirty="0" smtClean="0">
                <a:latin typeface="Times New Roman" pitchFamily="18" charset="0"/>
                <a:cs typeface="Times New Roman" pitchFamily="18" charset="0"/>
              </a:rPr>
              <a:t>2.Một </a:t>
            </a:r>
            <a:r>
              <a:rPr lang="en-US" sz="2400" b="1" i="1" dirty="0" err="1" smtClean="0">
                <a:latin typeface="Times New Roman" pitchFamily="18" charset="0"/>
                <a:cs typeface="Times New Roman" pitchFamily="18" charset="0"/>
              </a:rPr>
              <a:t>số</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giao</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diện</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chương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trình</a:t>
            </a:r>
            <a:r>
              <a:rPr lang="en-US" sz="2400" b="1" i="1" dirty="0" smtClean="0">
                <a:latin typeface="Times New Roman" pitchFamily="18" charset="0"/>
                <a:cs typeface="Times New Roman" pitchFamily="18" charset="0"/>
              </a:rPr>
              <a:t>:</a:t>
            </a:r>
            <a:endParaRPr lang="en-US" sz="2400" i="1" dirty="0" smtClean="0">
              <a:latin typeface="Times New Roman" pitchFamily="18" charset="0"/>
              <a:cs typeface="Times New Roman" pitchFamily="18" charset="0"/>
            </a:endParaRPr>
          </a:p>
          <a:p>
            <a:pPr lvl="1">
              <a:lnSpc>
                <a:spcPct val="150000"/>
              </a:lnSpc>
              <a:buClrTx/>
            </a:pPr>
            <a:r>
              <a:rPr lang="en-US" sz="1700" b="1" i="1" dirty="0" err="1" smtClean="0">
                <a:latin typeface="Times New Roman" pitchFamily="18" charset="0"/>
                <a:cs typeface="Times New Roman" pitchFamily="18" charset="0"/>
              </a:rPr>
              <a:t>Giao</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diện</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Kiểm</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tra</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hoặc</a:t>
            </a:r>
            <a:r>
              <a:rPr lang="en-US" sz="1700" b="1" i="1" dirty="0" smtClean="0">
                <a:latin typeface="Times New Roman" pitchFamily="18" charset="0"/>
                <a:cs typeface="Times New Roman" pitchFamily="18" charset="0"/>
              </a:rPr>
              <a:t> </a:t>
            </a:r>
            <a:r>
              <a:rPr lang="en-US" sz="1700" b="1" i="1" dirty="0" err="1" smtClean="0">
                <a:latin typeface="Times New Roman" pitchFamily="18" charset="0"/>
                <a:cs typeface="Times New Roman" pitchFamily="18" charset="0"/>
              </a:rPr>
              <a:t>thi</a:t>
            </a:r>
            <a:endParaRPr lang="en-US" sz="1700" dirty="0" smtClean="0">
              <a:latin typeface="Times New Roman" pitchFamily="18" charset="0"/>
              <a:cs typeface="Times New Roman" pitchFamily="18" charset="0"/>
            </a:endParaRPr>
          </a:p>
          <a:p>
            <a:pPr lvl="1">
              <a:buClrTx/>
              <a:buNone/>
            </a:pPr>
            <a:endParaRPr lang="en-US" sz="2800" b="1" dirty="0" smtClean="0">
              <a:latin typeface="Times New Roman" pitchFamily="18" charset="0"/>
              <a:cs typeface="Times New Roman" pitchFamily="18" charset="0"/>
            </a:endParaRPr>
          </a:p>
          <a:p>
            <a:pPr lvl="1">
              <a:lnSpc>
                <a:spcPct val="150000"/>
              </a:lnSpc>
              <a:buClr>
                <a:schemeClr val="tx1"/>
              </a:buClr>
              <a:buNone/>
            </a:pPr>
            <a:r>
              <a:rPr lang="vi-VN" sz="2000" dirty="0" smtClean="0"/>
              <a:t/>
            </a:r>
            <a:br>
              <a:rPr lang="vi-VN" sz="2000" dirty="0" smtClean="0"/>
            </a:br>
            <a:endParaRPr lang="en-US" sz="2000" dirty="0"/>
          </a:p>
        </p:txBody>
      </p:sp>
      <p:sp>
        <p:nvSpPr>
          <p:cNvPr id="6" name="TextBox 5"/>
          <p:cNvSpPr txBox="1"/>
          <p:nvPr/>
        </p:nvSpPr>
        <p:spPr>
          <a:xfrm>
            <a:off x="7620000" y="6581001"/>
            <a:ext cx="17526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25/ 26</a:t>
            </a:r>
            <a:endParaRPr lang="en-US" sz="1200" dirty="0">
              <a:latin typeface="Times New Roman" pitchFamily="18" charset="0"/>
              <a:cs typeface="Times New Roman" pitchFamily="18" charset="0"/>
            </a:endParaRPr>
          </a:p>
        </p:txBody>
      </p:sp>
      <p:pic>
        <p:nvPicPr>
          <p:cNvPr id="13314" name="Picture 2" descr="C:\Documents and Settings\duong\Desktop\CpWz_021.png"/>
          <p:cNvPicPr>
            <a:picLocks noChangeAspect="1" noChangeArrowheads="1"/>
          </p:cNvPicPr>
          <p:nvPr/>
        </p:nvPicPr>
        <p:blipFill>
          <a:blip r:embed="rId2"/>
          <a:srcRect/>
          <a:stretch>
            <a:fillRect/>
          </a:stretch>
        </p:blipFill>
        <p:spPr bwMode="auto">
          <a:xfrm>
            <a:off x="1828800" y="2020888"/>
            <a:ext cx="5410200" cy="4303712"/>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152400"/>
            <a:ext cx="9144000" cy="762000"/>
          </a:xfrm>
        </p:spPr>
        <p:txBody>
          <a:bodyPr>
            <a:normAutofit/>
          </a:bodyPr>
          <a:lstStyle/>
          <a:p>
            <a:pPr algn="ctr"/>
            <a:r>
              <a:rPr lang="en-US" sz="3200" b="1" dirty="0" smtClean="0">
                <a:solidFill>
                  <a:schemeClr val="tx1"/>
                </a:solidFill>
                <a:latin typeface="Times New Roman" pitchFamily="18" charset="0"/>
                <a:cs typeface="Times New Roman" pitchFamily="18" charset="0"/>
              </a:rPr>
              <a:t>KẾT LUẬN</a:t>
            </a:r>
            <a:endParaRPr lang="en-US" sz="3200" b="1" dirty="0">
              <a:solidFill>
                <a:schemeClr val="tx1"/>
              </a:solidFill>
              <a:latin typeface="Times New Roman" pitchFamily="18" charset="0"/>
              <a:cs typeface="Times New Roman" pitchFamily="18" charset="0"/>
            </a:endParaRPr>
          </a:p>
        </p:txBody>
      </p:sp>
      <p:sp>
        <p:nvSpPr>
          <p:cNvPr id="5" name="Rectangle 3"/>
          <p:cNvSpPr txBox="1">
            <a:spLocks noChangeArrowheads="1"/>
          </p:cNvSpPr>
          <p:nvPr/>
        </p:nvSpPr>
        <p:spPr>
          <a:xfrm>
            <a:off x="381000" y="1143000"/>
            <a:ext cx="8305800" cy="5257800"/>
          </a:xfrm>
          <a:prstGeom prst="rect">
            <a:avLst/>
          </a:prstGeom>
        </p:spPr>
        <p:txBody>
          <a:bodyPr vert="horz">
            <a:normAutofit fontScale="92500" lnSpcReduction="10000"/>
          </a:bodyPr>
          <a:lstStyle/>
          <a:p>
            <a:pPr marL="274320" marR="0" lvl="0" indent="-274320" algn="l" defTabSz="914400" rtl="0" eaLnBrk="1" fontAlgn="auto" latinLnBrk="0" hangingPunct="1">
              <a:lnSpc>
                <a:spcPct val="150000"/>
              </a:lnSpc>
              <a:spcBef>
                <a:spcPct val="20000"/>
              </a:spcBef>
              <a:spcAft>
                <a:spcPts val="0"/>
              </a:spcAft>
              <a:buSzPct val="95000"/>
              <a:buFont typeface="Wingdings" pitchFamily="2" charset="2"/>
              <a:buChar char="q"/>
              <a:tabLst/>
              <a:defRPr/>
            </a:pPr>
            <a:r>
              <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2200" b="1"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Đánh</a:t>
            </a:r>
            <a:r>
              <a:rPr kumimoji="0" lang="en-US" sz="2200" b="1"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sz="2200" b="1"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giá</a:t>
            </a:r>
            <a:r>
              <a:rPr kumimoji="0" lang="en-US" sz="2200" b="1"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sz="2200" b="1"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hệ</a:t>
            </a:r>
            <a:r>
              <a:rPr kumimoji="0" lang="en-US" sz="2200" b="1"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sz="2200" b="1"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thống</a:t>
            </a:r>
            <a:r>
              <a:rPr kumimoji="0" lang="en-US" sz="2200" b="1"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a:t>
            </a:r>
          </a:p>
          <a:p>
            <a:pPr marL="731520" lvl="1" indent="-274320">
              <a:lnSpc>
                <a:spcPct val="150000"/>
              </a:lnSpc>
              <a:spcBef>
                <a:spcPct val="20000"/>
              </a:spcBef>
              <a:buSzPct val="95000"/>
              <a:buFont typeface="Wingdings" pitchFamily="2" charset="2"/>
              <a:buChar char="Ø"/>
              <a:defRPr/>
            </a:pPr>
            <a:r>
              <a:rPr kumimoji="0" lang="en-US" b="1" i="1"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Ưu</a:t>
            </a:r>
            <a:r>
              <a:rPr kumimoji="0" lang="en-US" b="1" i="1"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b="1" i="1"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điểm</a:t>
            </a:r>
            <a:r>
              <a:rPr kumimoji="0" lang="en-US" b="1" i="1" u="none" strike="noStrike" kern="1200" cap="none" spc="0" normalizeH="0" noProof="0" dirty="0" smtClean="0">
                <a:ln>
                  <a:noFill/>
                </a:ln>
                <a:solidFill>
                  <a:schemeClr val="tx1"/>
                </a:solidFill>
                <a:effectLst/>
                <a:uLnTx/>
                <a:uFillTx/>
                <a:latin typeface="Times New Roman" pitchFamily="18" charset="0"/>
                <a:cs typeface="Times New Roman" pitchFamily="18" charset="0"/>
              </a:rPr>
              <a:t>:</a:t>
            </a:r>
            <a:r>
              <a:rPr kumimoji="0" lang="en-US" b="1"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1188720" lvl="2" indent="-274320">
              <a:lnSpc>
                <a:spcPct val="150000"/>
              </a:lnSpc>
              <a:spcBef>
                <a:spcPct val="20000"/>
              </a:spcBef>
              <a:buSzPct val="95000"/>
              <a:buFont typeface="Arial" pitchFamily="34" charset="0"/>
              <a:buChar char="•"/>
              <a:defRPr/>
            </a:pPr>
            <a:r>
              <a:rPr lang="en-US" dirty="0" err="1" smtClean="0">
                <a:latin typeface="Times New Roman" pitchFamily="18" charset="0"/>
                <a:ea typeface="+mn-ea"/>
                <a:cs typeface="Times New Roman" pitchFamily="18" charset="0"/>
              </a:rPr>
              <a:t>Đơn</a:t>
            </a:r>
            <a:r>
              <a:rPr lang="en-US" dirty="0" smtClean="0">
                <a:latin typeface="Times New Roman" pitchFamily="18" charset="0"/>
                <a:ea typeface="+mn-ea"/>
                <a:cs typeface="Times New Roman" pitchFamily="18" charset="0"/>
              </a:rPr>
              <a:t> </a:t>
            </a:r>
            <a:r>
              <a:rPr lang="en-US" dirty="0" err="1" smtClean="0">
                <a:latin typeface="Times New Roman" pitchFamily="18" charset="0"/>
                <a:ea typeface="+mn-ea"/>
                <a:cs typeface="Times New Roman" pitchFamily="18" charset="0"/>
              </a:rPr>
              <a:t>giản</a:t>
            </a:r>
            <a:r>
              <a:rPr lang="en-US" dirty="0" smtClean="0">
                <a:latin typeface="Times New Roman" pitchFamily="18" charset="0"/>
                <a:ea typeface="+mn-ea"/>
                <a:cs typeface="Times New Roman" pitchFamily="18" charset="0"/>
              </a:rPr>
              <a:t>, </a:t>
            </a:r>
            <a:r>
              <a:rPr lang="en-US" dirty="0" err="1" smtClean="0">
                <a:latin typeface="Times New Roman" pitchFamily="18" charset="0"/>
                <a:ea typeface="+mn-ea"/>
                <a:cs typeface="Times New Roman" pitchFamily="18" charset="0"/>
              </a:rPr>
              <a:t>dễ</a:t>
            </a:r>
            <a:r>
              <a:rPr lang="en-US" dirty="0" smtClean="0">
                <a:latin typeface="Times New Roman" pitchFamily="18" charset="0"/>
                <a:ea typeface="+mn-ea"/>
                <a:cs typeface="Times New Roman" pitchFamily="18" charset="0"/>
              </a:rPr>
              <a:t> </a:t>
            </a:r>
            <a:r>
              <a:rPr lang="en-US" dirty="0" err="1" smtClean="0">
                <a:latin typeface="Times New Roman" pitchFamily="18" charset="0"/>
                <a:ea typeface="+mn-ea"/>
                <a:cs typeface="Times New Roman" pitchFamily="18" charset="0"/>
              </a:rPr>
              <a:t>sử</a:t>
            </a:r>
            <a:r>
              <a:rPr lang="en-US" dirty="0" smtClean="0">
                <a:latin typeface="Times New Roman" pitchFamily="18" charset="0"/>
                <a:ea typeface="+mn-ea"/>
                <a:cs typeface="Times New Roman" pitchFamily="18" charset="0"/>
              </a:rPr>
              <a:t> </a:t>
            </a:r>
            <a:r>
              <a:rPr lang="en-US" dirty="0" err="1" smtClean="0">
                <a:latin typeface="Times New Roman" pitchFamily="18" charset="0"/>
                <a:ea typeface="+mn-ea"/>
                <a:cs typeface="Times New Roman" pitchFamily="18" charset="0"/>
              </a:rPr>
              <a:t>dụng</a:t>
            </a:r>
            <a:endParaRPr lang="en-US" dirty="0" smtClean="0">
              <a:latin typeface="Times New Roman" pitchFamily="18" charset="0"/>
              <a:ea typeface="+mn-ea"/>
              <a:cs typeface="Times New Roman" pitchFamily="18" charset="0"/>
            </a:endParaRPr>
          </a:p>
          <a:p>
            <a:pPr marL="1188720" lvl="2" indent="-274320">
              <a:lnSpc>
                <a:spcPct val="150000"/>
              </a:lnSpc>
              <a:spcBef>
                <a:spcPct val="20000"/>
              </a:spcBef>
              <a:buSzPct val="95000"/>
              <a:buFont typeface="Arial" pitchFamily="34" charset="0"/>
              <a:buChar char="•"/>
              <a:defRPr/>
            </a:pPr>
            <a:r>
              <a:rPr lang="en-US" dirty="0" err="1" smtClean="0">
                <a:latin typeface="Times New Roman" pitchFamily="18" charset="0"/>
                <a:cs typeface="Times New Roman" pitchFamily="18" charset="0"/>
              </a:rPr>
              <a:t>Đáp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môn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giáo</a:t>
            </a:r>
            <a:endParaRPr lang="en-US" dirty="0" smtClean="0">
              <a:latin typeface="Times New Roman" pitchFamily="18" charset="0"/>
              <a:cs typeface="Times New Roman" pitchFamily="18" charset="0"/>
            </a:endParaRPr>
          </a:p>
          <a:p>
            <a:pPr marL="1188720" lvl="2" indent="-274320">
              <a:lnSpc>
                <a:spcPct val="150000"/>
              </a:lnSpc>
              <a:spcBef>
                <a:spcPct val="20000"/>
              </a:spcBef>
              <a:buSzPct val="95000"/>
              <a:defRPr/>
            </a:pPr>
            <a:r>
              <a:rPr lang="en-US" dirty="0" err="1" smtClean="0">
                <a:latin typeface="Times New Roman" pitchFamily="18" charset="0"/>
                <a:cs typeface="Times New Roman" pitchFamily="18" charset="0"/>
              </a:rPr>
              <a:t>viên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sinh</a:t>
            </a:r>
            <a:r>
              <a:rPr lang="en-US" dirty="0" smtClean="0">
                <a:latin typeface="Times New Roman" pitchFamily="18" charset="0"/>
                <a:cs typeface="Times New Roman" pitchFamily="18" charset="0"/>
              </a:rPr>
              <a:t>.</a:t>
            </a:r>
          </a:p>
          <a:p>
            <a:pPr marL="731520" lvl="1" indent="-274320">
              <a:lnSpc>
                <a:spcPct val="150000"/>
              </a:lnSpc>
              <a:spcBef>
                <a:spcPct val="20000"/>
              </a:spcBef>
              <a:buSzPct val="95000"/>
              <a:buFont typeface="Wingdings" pitchFamily="2" charset="2"/>
              <a:buChar char="Ø"/>
              <a:defRPr/>
            </a:pPr>
            <a:r>
              <a:rPr kumimoji="0" lang="en-US" b="1" i="1"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Nhược</a:t>
            </a:r>
            <a:r>
              <a:rPr kumimoji="0" lang="en-US" b="1" i="1"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b="1" i="1"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điểm</a:t>
            </a:r>
            <a:r>
              <a:rPr kumimoji="0" lang="en-US" b="1" i="1" u="none" strike="noStrike" kern="1200" cap="none" spc="0" normalizeH="0" noProof="0" dirty="0" smtClean="0">
                <a:ln>
                  <a:noFill/>
                </a:ln>
                <a:solidFill>
                  <a:schemeClr val="tx1"/>
                </a:solidFill>
                <a:effectLst/>
                <a:uLnTx/>
                <a:uFillTx/>
                <a:latin typeface="Times New Roman" pitchFamily="18" charset="0"/>
                <a:cs typeface="Times New Roman" pitchFamily="18" charset="0"/>
              </a:rPr>
              <a:t>:</a:t>
            </a:r>
          </a:p>
          <a:p>
            <a:pPr marL="1188720" lvl="2" indent="-274320">
              <a:lnSpc>
                <a:spcPct val="150000"/>
              </a:lnSpc>
              <a:spcBef>
                <a:spcPct val="20000"/>
              </a:spcBef>
              <a:buSzPct val="95000"/>
              <a:buFont typeface="Arial" pitchFamily="34" charset="0"/>
              <a:buChar char="•"/>
              <a:defRPr/>
            </a:pPr>
            <a:r>
              <a:rPr lang="en-US" dirty="0" err="1" smtClean="0">
                <a:latin typeface="Times New Roman" pitchFamily="18" charset="0"/>
                <a:cs typeface="Times New Roman" pitchFamily="18" charset="0"/>
              </a:rPr>
              <a:t>Chương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chưa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qui </a:t>
            </a:r>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a:t>
            </a:r>
          </a:p>
          <a:p>
            <a:pPr marL="1188720" lvl="2" indent="-274320">
              <a:lnSpc>
                <a:spcPct val="150000"/>
              </a:lnSpc>
              <a:spcBef>
                <a:spcPct val="20000"/>
              </a:spcBef>
              <a:buSzPct val="95000"/>
              <a:buFont typeface="Arial" pitchFamily="34" charset="0"/>
              <a:buChar char="•"/>
              <a:defRPr/>
            </a:pPr>
            <a:r>
              <a:rPr kumimoji="0" lang="en-US"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Một</a:t>
            </a:r>
            <a:r>
              <a:rPr kumimoji="0" lang="en-US"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b="0"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số</a:t>
            </a:r>
            <a:r>
              <a:rPr kumimoji="0" lang="en-US"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b="0"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chức</a:t>
            </a:r>
            <a:r>
              <a:rPr kumimoji="0" lang="en-US"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b="0"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năng</a:t>
            </a:r>
            <a:r>
              <a:rPr kumimoji="0" lang="en-US"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b="0"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chưa</a:t>
            </a:r>
            <a:r>
              <a:rPr kumimoji="0" lang="en-US"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b="0"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thuật</a:t>
            </a:r>
            <a:r>
              <a:rPr kumimoji="0" lang="en-US"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b="0"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tiện</a:t>
            </a:r>
            <a:r>
              <a:rPr kumimoji="0" lang="en-US"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b="0"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cho</a:t>
            </a:r>
            <a:r>
              <a:rPr kumimoji="0" lang="en-US"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b="0"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người</a:t>
            </a:r>
            <a:r>
              <a:rPr kumimoji="0" lang="en-US"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b="0"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quản</a:t>
            </a:r>
            <a:r>
              <a:rPr kumimoji="0" lang="en-US"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b="0" i="0"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lý</a:t>
            </a:r>
            <a:r>
              <a:rPr kumimoji="0" lang="en-US"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a:t>
            </a:r>
            <a:endParaRPr lang="en-US" dirty="0">
              <a:latin typeface="Times New Roman" pitchFamily="18" charset="0"/>
              <a:cs typeface="Times New Roman" pitchFamily="18" charset="0"/>
            </a:endParaRPr>
          </a:p>
          <a:p>
            <a:pPr marL="731520" lvl="1" indent="-274320">
              <a:lnSpc>
                <a:spcPct val="150000"/>
              </a:lnSpc>
              <a:spcBef>
                <a:spcPct val="20000"/>
              </a:spcBef>
              <a:buSzPct val="95000"/>
              <a:buFont typeface="Wingdings" pitchFamily="2" charset="2"/>
              <a:buChar char="Ø"/>
              <a:defRPr/>
            </a:pPr>
            <a:r>
              <a:rPr kumimoji="0" lang="en-US" b="1" i="1"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Hướng</a:t>
            </a:r>
            <a:r>
              <a:rPr kumimoji="0" lang="en-US" b="1" i="1"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b="1" i="1"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phát</a:t>
            </a:r>
            <a:r>
              <a:rPr kumimoji="0" lang="en-US" b="1" i="1"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b="1" i="1" u="none" strike="noStrike" kern="1200" cap="none" spc="0" normalizeH="0" noProof="0" dirty="0" err="1" smtClean="0">
                <a:ln>
                  <a:noFill/>
                </a:ln>
                <a:solidFill>
                  <a:schemeClr val="tx1"/>
                </a:solidFill>
                <a:effectLst/>
                <a:uLnTx/>
                <a:uFillTx/>
                <a:latin typeface="Times New Roman" pitchFamily="18" charset="0"/>
                <a:cs typeface="Times New Roman" pitchFamily="18" charset="0"/>
              </a:rPr>
              <a:t>triển</a:t>
            </a:r>
            <a:r>
              <a:rPr kumimoji="0" lang="en-US" b="1" i="1" u="none" strike="noStrike" kern="1200" cap="none" spc="0" normalizeH="0" noProof="0" dirty="0" smtClean="0">
                <a:ln>
                  <a:noFill/>
                </a:ln>
                <a:solidFill>
                  <a:schemeClr val="tx1"/>
                </a:solidFill>
                <a:effectLst/>
                <a:uLnTx/>
                <a:uFillTx/>
                <a:latin typeface="Times New Roman" pitchFamily="18" charset="0"/>
                <a:cs typeface="Times New Roman" pitchFamily="18" charset="0"/>
              </a:rPr>
              <a:t>:</a:t>
            </a:r>
          </a:p>
          <a:p>
            <a:pPr marL="1188720" lvl="2" indent="-274320">
              <a:lnSpc>
                <a:spcPct val="150000"/>
              </a:lnSpc>
              <a:spcBef>
                <a:spcPct val="20000"/>
              </a:spcBef>
              <a:buSzPct val="95000"/>
              <a:buFont typeface="Arial" pitchFamily="34" charset="0"/>
              <a:buChar char="•"/>
              <a:defRPr/>
            </a:pPr>
            <a:r>
              <a:rPr lang="en-US" dirty="0" err="1" smtClean="0">
                <a:latin typeface="Times New Roman" pitchFamily="18" charset="0"/>
                <a:cs typeface="Times New Roman" pitchFamily="18" charset="0"/>
              </a:rPr>
              <a:t>Cố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gắn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nữa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đẹp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tốt</a:t>
            </a:r>
            <a:endParaRPr lang="en-US" dirty="0" smtClean="0">
              <a:latin typeface="Times New Roman" pitchFamily="18" charset="0"/>
              <a:cs typeface="Times New Roman" pitchFamily="18" charset="0"/>
            </a:endParaRPr>
          </a:p>
          <a:p>
            <a:pPr marL="1188720" lvl="2" indent="-274320">
              <a:lnSpc>
                <a:spcPct val="150000"/>
              </a:lnSpc>
              <a:spcBef>
                <a:spcPct val="20000"/>
              </a:spcBef>
              <a:buSzPct val="95000"/>
              <a:defRPr/>
            </a:pPr>
            <a:r>
              <a:rPr lang="en-US" dirty="0" err="1" smtClean="0">
                <a:latin typeface="Times New Roman" pitchFamily="18" charset="0"/>
                <a:cs typeface="Times New Roman" pitchFamily="18" charset="0"/>
              </a:rPr>
              <a:t>hơn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endParaRPr lang="en-US" dirty="0" smtClean="0">
              <a:latin typeface="Times New Roman" pitchFamily="18" charset="0"/>
              <a:cs typeface="Times New Roman" pitchFamily="18" charset="0"/>
            </a:endParaRPr>
          </a:p>
          <a:p>
            <a:pPr marL="1188720" lvl="2" indent="-274320">
              <a:lnSpc>
                <a:spcPct val="150000"/>
              </a:lnSpc>
              <a:spcBef>
                <a:spcPct val="20000"/>
              </a:spcBef>
              <a:buSzPct val="95000"/>
              <a:buFont typeface="Arial" pitchFamily="34" charset="0"/>
              <a:buChar char="•"/>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endParaRPr kumimoji="0" lang="en-US" b="0" i="0" u="none" strike="noStrike" kern="1200" cap="none" spc="0" normalizeH="0" noProof="0" dirty="0" smtClean="0">
              <a:ln>
                <a:noFill/>
              </a:ln>
              <a:solidFill>
                <a:schemeClr val="tx1"/>
              </a:solidFill>
              <a:effectLst/>
              <a:uLnTx/>
              <a:uFillTx/>
              <a:latin typeface="Times New Roman" pitchFamily="18" charset="0"/>
              <a:cs typeface="Times New Roman" pitchFamily="18" charset="0"/>
            </a:endParaRPr>
          </a:p>
        </p:txBody>
      </p:sp>
      <p:sp>
        <p:nvSpPr>
          <p:cNvPr id="6" name="TextBox 5"/>
          <p:cNvSpPr txBox="1"/>
          <p:nvPr/>
        </p:nvSpPr>
        <p:spPr>
          <a:xfrm>
            <a:off x="7620000" y="6581001"/>
            <a:ext cx="17526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26/ 26</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228600"/>
            <a:ext cx="8153400" cy="971550"/>
          </a:xfrm>
        </p:spPr>
        <p:txBody>
          <a:bodyPr>
            <a:normAutofit/>
          </a:bodyPr>
          <a:lstStyle/>
          <a:p>
            <a:pPr lvl="1" algn="ctr" rtl="0">
              <a:spcBef>
                <a:spcPct val="0"/>
              </a:spcBef>
            </a:pPr>
            <a:r>
              <a:rPr lang="en-US" sz="3200" b="1" dirty="0" smtClean="0">
                <a:solidFill>
                  <a:schemeClr val="tx1"/>
                </a:solidFill>
                <a:latin typeface="Times New Roman" pitchFamily="18" charset="0"/>
                <a:cs typeface="Times New Roman" pitchFamily="18" charset="0"/>
              </a:rPr>
              <a:t>I. </a:t>
            </a:r>
            <a:r>
              <a:rPr lang="en-US" sz="3200" b="1" dirty="0" err="1" smtClean="0">
                <a:latin typeface="Times New Roman" pitchFamily="18" charset="0"/>
                <a:cs typeface="Times New Roman" pitchFamily="18" charset="0"/>
              </a:rPr>
              <a:t>Tổng</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quan</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về</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lập</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trình</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phân</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tán</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đối</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tượng</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4" name="TextBox 3"/>
          <p:cNvSpPr txBox="1"/>
          <p:nvPr/>
        </p:nvSpPr>
        <p:spPr>
          <a:xfrm>
            <a:off x="7162800" y="6519446"/>
            <a:ext cx="19812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2 / 26</a:t>
            </a:r>
            <a:endParaRPr lang="en-US" sz="1200" dirty="0">
              <a:latin typeface="Times New Roman" pitchFamily="18" charset="0"/>
              <a:cs typeface="Times New Roman" pitchFamily="18" charset="0"/>
            </a:endParaRPr>
          </a:p>
        </p:txBody>
      </p:sp>
      <p:sp>
        <p:nvSpPr>
          <p:cNvPr id="5" name="Content Placeholder 2"/>
          <p:cNvSpPr txBox="1">
            <a:spLocks/>
          </p:cNvSpPr>
          <p:nvPr/>
        </p:nvSpPr>
        <p:spPr>
          <a:xfrm>
            <a:off x="457200" y="1295400"/>
            <a:ext cx="8138160" cy="4648200"/>
          </a:xfrm>
          <a:prstGeom prst="rect">
            <a:avLst/>
          </a:prstGeom>
        </p:spPr>
        <p:txBody>
          <a:bodyPr/>
          <a:lstStyle/>
          <a:p>
            <a:pPr marL="514350" marR="0" lvl="0" indent="-514350" algn="l" defTabSz="914400" rtl="0" eaLnBrk="1" fontAlgn="auto" latinLnBrk="0" hangingPunct="1">
              <a:lnSpc>
                <a:spcPct val="100000"/>
              </a:lnSpc>
              <a:spcBef>
                <a:spcPct val="20000"/>
              </a:spcBef>
              <a:spcAft>
                <a:spcPts val="0"/>
              </a:spcAft>
              <a:buClr>
                <a:schemeClr val="tx1"/>
              </a:buClr>
              <a:buSzPct val="95000"/>
              <a:tabLst/>
              <a:defRPr/>
            </a:pPr>
            <a:r>
              <a:rPr lang="en-US" sz="2600" b="1" i="1" dirty="0" smtClean="0">
                <a:latin typeface="Times New Roman" pitchFamily="18" charset="0"/>
                <a:cs typeface="Times New Roman" pitchFamily="18" charset="0"/>
              </a:rPr>
              <a:t>   1. </a:t>
            </a:r>
            <a:r>
              <a:rPr lang="en-US" sz="2600" b="1" i="1" dirty="0" err="1" smtClean="0">
                <a:latin typeface="Times New Roman" pitchFamily="18" charset="0"/>
                <a:cs typeface="Times New Roman" pitchFamily="18" charset="0"/>
              </a:rPr>
              <a:t>Giới</a:t>
            </a:r>
            <a:r>
              <a:rPr lang="en-US" sz="2600" b="1" i="1" dirty="0" smtClean="0">
                <a:latin typeface="Times New Roman" pitchFamily="18" charset="0"/>
                <a:cs typeface="Times New Roman" pitchFamily="18" charset="0"/>
              </a:rPr>
              <a:t> </a:t>
            </a:r>
            <a:r>
              <a:rPr lang="en-US" sz="2600" b="1" i="1" dirty="0" err="1" smtClean="0">
                <a:latin typeface="Times New Roman" pitchFamily="18" charset="0"/>
                <a:cs typeface="Times New Roman" pitchFamily="18" charset="0"/>
              </a:rPr>
              <a:t>thiệu</a:t>
            </a:r>
            <a:r>
              <a:rPr lang="en-US" sz="2600" b="1" dirty="0" smtClean="0">
                <a:latin typeface="Times New Roman" pitchFamily="18" charset="0"/>
                <a:cs typeface="Times New Roman" pitchFamily="18" charset="0"/>
              </a:rPr>
              <a:t>:</a:t>
            </a:r>
          </a:p>
          <a:p>
            <a:pPr marL="971550" lvl="1" indent="-514350">
              <a:spcBef>
                <a:spcPct val="20000"/>
              </a:spcBef>
              <a:buClr>
                <a:schemeClr val="tx1"/>
              </a:buClr>
              <a:buSzPct val="80000"/>
              <a:buFont typeface="Wingdings" pitchFamily="2" charset="2"/>
              <a:buChar char="Ø"/>
            </a:pPr>
            <a:r>
              <a:rPr lang="en-US" sz="1700" dirty="0" err="1" smtClean="0">
                <a:latin typeface="Times New Roman" pitchFamily="18" charset="0"/>
                <a:cs typeface="Times New Roman" pitchFamily="18" charset="0"/>
              </a:rPr>
              <a:t>Lập</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trình</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đối</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tượng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phân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tán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là</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một</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trong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những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vấn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đề</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nóng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bỏng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của</a:t>
            </a:r>
            <a:r>
              <a:rPr lang="en-US" sz="1700" dirty="0" smtClean="0">
                <a:latin typeface="Times New Roman" pitchFamily="18" charset="0"/>
                <a:cs typeface="Times New Roman" pitchFamily="18" charset="0"/>
              </a:rPr>
              <a:t> </a:t>
            </a:r>
          </a:p>
          <a:p>
            <a:pPr lvl="1">
              <a:lnSpc>
                <a:spcPct val="150000"/>
              </a:lnSpc>
            </a:pPr>
            <a:r>
              <a:rPr lang="en-US" sz="1700" dirty="0" err="1" smtClean="0">
                <a:latin typeface="Times New Roman" pitchFamily="18" charset="0"/>
                <a:cs typeface="Times New Roman" pitchFamily="18" charset="0"/>
              </a:rPr>
              <a:t>công</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nghệ</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phân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tán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phần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mềm</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ngày</a:t>
            </a:r>
            <a:r>
              <a:rPr lang="en-US" sz="1700" dirty="0" smtClean="0">
                <a:latin typeface="Times New Roman" pitchFamily="18" charset="0"/>
                <a:cs typeface="Times New Roman" pitchFamily="18" charset="0"/>
              </a:rPr>
              <a:t> nay. Java </a:t>
            </a:r>
            <a:r>
              <a:rPr lang="en-US" sz="1700" dirty="0" err="1" smtClean="0">
                <a:latin typeface="Times New Roman" pitchFamily="18" charset="0"/>
                <a:cs typeface="Times New Roman" pitchFamily="18" charset="0"/>
              </a:rPr>
              <a:t>là</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ngôn</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ngữ</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đi</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tiên</a:t>
            </a:r>
            <a:r>
              <a:rPr lang="en-US" sz="1700" dirty="0" smtClean="0">
                <a:latin typeface="Times New Roman" pitchFamily="18" charset="0"/>
                <a:cs typeface="Times New Roman" pitchFamily="18" charset="0"/>
              </a:rPr>
              <a:t> </a:t>
            </a:r>
            <a:r>
              <a:rPr lang="vi-VN" sz="1700" dirty="0" smtClean="0"/>
              <a:t>phong với </a:t>
            </a:r>
            <a:r>
              <a:rPr lang="vi-VN" sz="1700" dirty="0" smtClean="0"/>
              <a:t>RMI </a:t>
            </a:r>
            <a:r>
              <a:rPr lang="vi-VN" sz="1700" dirty="0" smtClean="0"/>
              <a:t>(</a:t>
            </a:r>
            <a:r>
              <a:rPr lang="vi-VN" sz="1700" b="1" dirty="0" smtClean="0"/>
              <a:t>Remote Method Invocation</a:t>
            </a:r>
            <a:r>
              <a:rPr lang="vi-VN" sz="1700" dirty="0" smtClean="0"/>
              <a:t>) </a:t>
            </a:r>
            <a:r>
              <a:rPr lang="en-US" sz="1700" dirty="0" smtClean="0"/>
              <a:t>, </a:t>
            </a:r>
            <a:r>
              <a:rPr lang="vi-VN" sz="1700" dirty="0" smtClean="0"/>
              <a:t>một kĩ thuật cài đặt các đối tượng phân tán </a:t>
            </a:r>
            <a:r>
              <a:rPr lang="vi-VN" sz="1700" dirty="0" smtClean="0"/>
              <a:t>vô </a:t>
            </a:r>
            <a:r>
              <a:rPr lang="vi-VN" sz="1700" dirty="0" smtClean="0"/>
              <a:t>cùng hiệu quả và linh động.</a:t>
            </a:r>
            <a:endParaRPr lang="en-US" sz="1700" dirty="0" smtClean="0"/>
          </a:p>
          <a:p>
            <a:pPr lvl="1">
              <a:lnSpc>
                <a:spcPct val="150000"/>
              </a:lnSpc>
              <a:buSzPct val="80000"/>
              <a:buFont typeface="Wingdings" pitchFamily="2" charset="2"/>
              <a:buChar char="Ø"/>
            </a:pPr>
            <a:r>
              <a:rPr lang="en-US" sz="1700" dirty="0" smtClean="0"/>
              <a:t> </a:t>
            </a:r>
            <a:r>
              <a:rPr lang="en-US" sz="1700" dirty="0" smtClean="0"/>
              <a:t>	</a:t>
            </a:r>
            <a:r>
              <a:rPr lang="vi-VN" sz="1700" dirty="0" smtClean="0"/>
              <a:t>Có </a:t>
            </a:r>
            <a:r>
              <a:rPr lang="vi-VN" sz="1700" dirty="0" smtClean="0"/>
              <a:t>hai loại ứng dụng phần mềm mà ta không gọi là phân tán</a:t>
            </a:r>
            <a:r>
              <a:rPr lang="en-US" sz="1700" dirty="0" smtClean="0"/>
              <a:t> :</a:t>
            </a:r>
          </a:p>
          <a:p>
            <a:pPr lvl="3">
              <a:lnSpc>
                <a:spcPct val="150000"/>
              </a:lnSpc>
              <a:buSzPct val="80000"/>
              <a:buFont typeface="Arial" pitchFamily="34" charset="0"/>
              <a:buChar char="•"/>
            </a:pPr>
            <a:r>
              <a:rPr lang="en-US" sz="1700" dirty="0" smtClean="0"/>
              <a:t>   </a:t>
            </a:r>
            <a:r>
              <a:rPr lang="vi-VN" sz="1700" i="1" dirty="0" smtClean="0"/>
              <a:t>Loại thứ nhất</a:t>
            </a:r>
            <a:r>
              <a:rPr lang="en-US" sz="1700" dirty="0" smtClean="0"/>
              <a:t>: </a:t>
            </a:r>
            <a:r>
              <a:rPr lang="vi-VN" sz="1700" dirty="0" smtClean="0"/>
              <a:t>được gọi là </a:t>
            </a:r>
            <a:r>
              <a:rPr lang="vi-VN" sz="1700" i="1" dirty="0" smtClean="0"/>
              <a:t>ứng dụng đơn độc</a:t>
            </a:r>
            <a:r>
              <a:rPr lang="vi-VN" sz="1700" dirty="0" smtClean="0"/>
              <a:t> (</a:t>
            </a:r>
            <a:r>
              <a:rPr lang="vi-VN" sz="1700" i="1" dirty="0" smtClean="0"/>
              <a:t>stand-alone application</a:t>
            </a:r>
            <a:r>
              <a:rPr lang="vi-VN" sz="1700" dirty="0" smtClean="0"/>
              <a:t>)</a:t>
            </a:r>
            <a:r>
              <a:rPr lang="en-US" sz="1700" dirty="0" smtClean="0"/>
              <a:t>:</a:t>
            </a:r>
          </a:p>
          <a:p>
            <a:pPr lvl="2">
              <a:lnSpc>
                <a:spcPct val="150000"/>
              </a:lnSpc>
              <a:buSzPct val="80000"/>
            </a:pPr>
            <a:r>
              <a:rPr lang="vi-VN" sz="1700" dirty="0" smtClean="0"/>
              <a:t>hoàn </a:t>
            </a:r>
            <a:r>
              <a:rPr lang="vi-VN" sz="1700" dirty="0" smtClean="0"/>
              <a:t>toàn dựa trên các chương trình chạy trên một máy tính</a:t>
            </a:r>
            <a:r>
              <a:rPr lang="en-US" sz="1700" dirty="0" smtClean="0"/>
              <a:t>(</a:t>
            </a:r>
            <a:r>
              <a:rPr lang="vi-VN" sz="1700" dirty="0" smtClean="0"/>
              <a:t>Ví dụ, trong một ứng dụng soạn thảo văn bản, ta có thể sử dụng các chương trình khác nhau như Word, Excel và Visio, song các chương trình đều chạy trên một máy tính.</a:t>
            </a:r>
            <a:r>
              <a:rPr lang="en-US" sz="1700" dirty="0" smtClean="0"/>
              <a:t>)</a:t>
            </a:r>
          </a:p>
          <a:p>
            <a:pPr>
              <a:lnSpc>
                <a:spcPct val="150000"/>
              </a:lnSpc>
              <a:buFont typeface="Arial" pitchFamily="34" charset="0"/>
              <a:buChar char="•"/>
            </a:pPr>
            <a:endParaRPr lang="en-US" dirty="0" smtClean="0"/>
          </a:p>
          <a:p>
            <a:pPr lvl="1">
              <a:lnSpc>
                <a:spcPct val="150000"/>
              </a:lnSpc>
            </a:pPr>
            <a:endParaRPr lang="en-US" dirty="0" smtClean="0">
              <a:latin typeface="Times New Roman" pitchFamily="18" charset="0"/>
              <a:cs typeface="Times New Roman" pitchFamily="18" charset="0"/>
            </a:endParaRPr>
          </a:p>
          <a:p>
            <a:pPr marL="2674620" lvl="6" indent="-571500">
              <a:spcBef>
                <a:spcPct val="20000"/>
              </a:spcBef>
              <a:buClr>
                <a:schemeClr val="accent4"/>
              </a:buClr>
              <a:buSzPct val="65000"/>
              <a:buFont typeface="+mj-lt"/>
              <a:buAutoNum type="romanUcPeriod"/>
            </a:pPr>
            <a:endParaRPr kumimoji="0" lang="en-US" sz="2000" b="0" i="0" u="none" strike="noStrike" kern="1200" cap="none" spc="0" normalizeH="0" baseline="0" noProof="0" dirty="0">
              <a:ln>
                <a:noFill/>
              </a:ln>
              <a:solidFill>
                <a:srgbClr val="0070C0"/>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143000" y="1676400"/>
            <a:ext cx="6858000" cy="2585323"/>
          </a:xfrm>
          <a:prstGeom prst="rect">
            <a:avLst/>
          </a:prstGeom>
          <a:ln>
            <a:solidFill>
              <a:srgbClr val="7030A0"/>
            </a:solidFill>
          </a:ln>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5400" b="1" dirty="0" err="1" smtClean="0">
                <a:ln/>
                <a:solidFill>
                  <a:srgbClr val="000099"/>
                </a:solidFill>
                <a:latin typeface="Times New Roman" pitchFamily="18" charset="0"/>
                <a:cs typeface="Times New Roman" pitchFamily="18" charset="0"/>
              </a:rPr>
              <a:t>Nhóm</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chúng</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em</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xin</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cám</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ơn</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thầy</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giáo</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và</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các</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bạn</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đã</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lắng</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nghe</a:t>
            </a:r>
            <a:r>
              <a:rPr lang="en-US" sz="5400" b="1" dirty="0" smtClean="0">
                <a:ln/>
                <a:solidFill>
                  <a:srgbClr val="000099"/>
                </a:solidFill>
                <a:latin typeface="Times New Roman" pitchFamily="18" charset="0"/>
                <a:cs typeface="Times New Roman" pitchFamily="18" charset="0"/>
              </a:rPr>
              <a:t>!</a:t>
            </a:r>
            <a:endParaRPr lang="en-US" sz="5400" b="1" cap="none" spc="0" dirty="0">
              <a:ln/>
              <a:solidFill>
                <a:srgbClr val="000099"/>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0"/>
            <a:ext cx="8839200" cy="990600"/>
          </a:xfrm>
          <a:prstGeom prst="rect">
            <a:avLst/>
          </a:prstGeom>
        </p:spPr>
        <p:txBody>
          <a:bodyPr vert="horz" lIns="0" rIns="0" bIns="0" anchor="b">
            <a:normAutofit/>
          </a:bodyPr>
          <a:lstStyle/>
          <a:p>
            <a:pPr marL="0" marR="0" lvl="1"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I. </a:t>
            </a:r>
            <a:r>
              <a:rPr kumimoji="0" lang="en-US" sz="3200" b="1" i="0"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Tổng</a:t>
            </a:r>
            <a:r>
              <a:rPr kumimoji="0" lang="en-US" sz="3200" b="1"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a:t>
            </a:r>
            <a:r>
              <a:rPr kumimoji="0" lang="en-US" sz="3200" b="1" i="0"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quan</a:t>
            </a:r>
            <a:r>
              <a:rPr kumimoji="0" lang="en-US" sz="3200" b="1"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a:t>
            </a:r>
            <a:r>
              <a:rPr kumimoji="0" lang="en-US" sz="3200" b="1" i="0"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về</a:t>
            </a:r>
            <a:r>
              <a:rPr kumimoji="0" lang="en-US" sz="3200" b="1"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a:t>
            </a:r>
            <a:r>
              <a:rPr kumimoji="0" lang="en-US" sz="3200" b="1" i="0"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lập</a:t>
            </a:r>
            <a:r>
              <a:rPr kumimoji="0" lang="en-US" sz="3200" b="1"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a:t>
            </a:r>
            <a:r>
              <a:rPr kumimoji="0" lang="en-US" sz="3200" b="1" i="0"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trình</a:t>
            </a:r>
            <a:r>
              <a:rPr kumimoji="0" lang="en-US" sz="3200" b="1"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a:t>
            </a:r>
            <a:r>
              <a:rPr kumimoji="0" lang="en-US" sz="3200" b="1" i="0"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phân</a:t>
            </a:r>
            <a:r>
              <a:rPr kumimoji="0" lang="en-US" sz="3200" b="1"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a:t>
            </a:r>
            <a:r>
              <a:rPr kumimoji="0" lang="en-US" sz="3200" b="1" i="0"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tán</a:t>
            </a:r>
            <a:r>
              <a:rPr kumimoji="0" lang="en-US" sz="3200" b="1"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a:t>
            </a:r>
            <a:r>
              <a:rPr kumimoji="0" lang="en-US" sz="3200" b="1" i="0"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đối</a:t>
            </a:r>
            <a:r>
              <a:rPr kumimoji="0" lang="en-US" sz="3200" b="1"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a:t>
            </a:r>
            <a:r>
              <a:rPr kumimoji="0" lang="en-US" sz="3200" b="1" i="0"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tượng</a:t>
            </a:r>
            <a:r>
              <a:rPr kumimoji="0" lang="en-US"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a:r>
            <a:br>
              <a:rPr kumimoji="0" lang="en-US"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br>
            <a:endParaRPr kumimoji="0" lang="en-US" sz="18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5" name="Content Placeholder 4"/>
          <p:cNvSpPr>
            <a:spLocks noGrp="1"/>
          </p:cNvSpPr>
          <p:nvPr>
            <p:ph idx="1"/>
          </p:nvPr>
        </p:nvSpPr>
        <p:spPr>
          <a:xfrm>
            <a:off x="457200" y="1066800"/>
            <a:ext cx="8305800" cy="4724400"/>
          </a:xfrm>
        </p:spPr>
        <p:txBody>
          <a:bodyPr anchor="t"/>
          <a:lstStyle/>
          <a:p>
            <a:pPr marL="514350" indent="-514350">
              <a:buClr>
                <a:schemeClr val="tx1"/>
              </a:buClr>
              <a:buNone/>
            </a:pPr>
            <a:r>
              <a:rPr lang="en-US" b="1" i="1" dirty="0" smtClean="0">
                <a:latin typeface="Times New Roman" pitchFamily="18" charset="0"/>
                <a:cs typeface="Times New Roman" pitchFamily="18" charset="0"/>
              </a:rPr>
              <a:t>  1. </a:t>
            </a:r>
            <a:r>
              <a:rPr lang="en-US" b="1" i="1" dirty="0" err="1" smtClean="0">
                <a:latin typeface="Times New Roman" pitchFamily="18" charset="0"/>
                <a:cs typeface="Times New Roman" pitchFamily="18" charset="0"/>
              </a:rPr>
              <a:t>Giới</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thiệu</a:t>
            </a:r>
            <a:r>
              <a:rPr lang="en-US" b="1" i="1" dirty="0" smtClean="0">
                <a:latin typeface="Times New Roman" pitchFamily="18" charset="0"/>
                <a:cs typeface="Times New Roman" pitchFamily="18" charset="0"/>
              </a:rPr>
              <a:t> ( </a:t>
            </a:r>
            <a:r>
              <a:rPr lang="en-US" b="1" i="1" dirty="0" err="1" smtClean="0">
                <a:latin typeface="Times New Roman" pitchFamily="18" charset="0"/>
                <a:cs typeface="Times New Roman" pitchFamily="18" charset="0"/>
              </a:rPr>
              <a:t>tiếp</a:t>
            </a:r>
            <a:r>
              <a:rPr lang="en-US" b="1" i="1" dirty="0" smtClean="0">
                <a:latin typeface="Times New Roman" pitchFamily="18" charset="0"/>
                <a:cs typeface="Times New Roman" pitchFamily="18" charset="0"/>
              </a:rPr>
              <a:t>):</a:t>
            </a:r>
          </a:p>
          <a:p>
            <a:pPr lvl="2">
              <a:lnSpc>
                <a:spcPct val="150000"/>
              </a:lnSpc>
              <a:buClr>
                <a:schemeClr val="tx1"/>
              </a:buClr>
              <a:buSzPct val="90000"/>
              <a:buFont typeface="Arial" pitchFamily="34" charset="0"/>
              <a:buChar char="•"/>
            </a:pPr>
            <a:r>
              <a:rPr lang="en-US" sz="1700" dirty="0" smtClean="0">
                <a:latin typeface="Times New Roman" pitchFamily="18" charset="0"/>
                <a:cs typeface="Times New Roman" pitchFamily="18" charset="0"/>
              </a:rPr>
              <a:t> </a:t>
            </a:r>
            <a:r>
              <a:rPr lang="vi-VN" sz="1700" i="1" dirty="0" smtClean="0">
                <a:latin typeface="Times New Roman" pitchFamily="18" charset="0"/>
                <a:cs typeface="Times New Roman" pitchFamily="18" charset="0"/>
              </a:rPr>
              <a:t>Loại ứng dụng thứ </a:t>
            </a:r>
            <a:r>
              <a:rPr lang="vi-VN" sz="1700" i="1" dirty="0" smtClean="0">
                <a:latin typeface="Times New Roman" pitchFamily="18" charset="0"/>
                <a:cs typeface="Times New Roman" pitchFamily="18" charset="0"/>
              </a:rPr>
              <a:t>hai</a:t>
            </a:r>
            <a:r>
              <a:rPr lang="en-US" sz="1700" i="1" dirty="0" smtClean="0">
                <a:latin typeface="Times New Roman" pitchFamily="18" charset="0"/>
                <a:cs typeface="Times New Roman" pitchFamily="18" charset="0"/>
              </a:rPr>
              <a:t>:</a:t>
            </a:r>
            <a:r>
              <a:rPr lang="en-US" sz="1700" i="1" dirty="0" smtClean="0">
                <a:latin typeface="Times New Roman" pitchFamily="18" charset="0"/>
                <a:cs typeface="Times New Roman" pitchFamily="18" charset="0"/>
              </a:rPr>
              <a:t> </a:t>
            </a:r>
            <a:r>
              <a:rPr lang="vi-VN" sz="1700" dirty="0" smtClean="0">
                <a:latin typeface="Times New Roman" pitchFamily="18" charset="0"/>
                <a:cs typeface="Times New Roman" pitchFamily="18" charset="0"/>
              </a:rPr>
              <a:t>được </a:t>
            </a:r>
            <a:r>
              <a:rPr lang="vi-VN" sz="1700" dirty="0" smtClean="0">
                <a:latin typeface="Times New Roman" pitchFamily="18" charset="0"/>
                <a:cs typeface="Times New Roman" pitchFamily="18" charset="0"/>
              </a:rPr>
              <a:t>gọi là ứng dụng nối mạng</a:t>
            </a:r>
            <a:r>
              <a:rPr lang="vi-VN" sz="1700" i="1" dirty="0" smtClean="0">
                <a:latin typeface="Times New Roman" pitchFamily="18" charset="0"/>
                <a:cs typeface="Times New Roman" pitchFamily="18" charset="0"/>
              </a:rPr>
              <a:t> </a:t>
            </a:r>
            <a:r>
              <a:rPr lang="vi-VN" sz="1700" dirty="0" smtClean="0">
                <a:latin typeface="Times New Roman" pitchFamily="18" charset="0"/>
                <a:cs typeface="Times New Roman" pitchFamily="18" charset="0"/>
              </a:rPr>
              <a:t>(</a:t>
            </a:r>
            <a:r>
              <a:rPr lang="vi-VN" sz="1700" i="1" dirty="0" smtClean="0">
                <a:latin typeface="Times New Roman" pitchFamily="18" charset="0"/>
                <a:cs typeface="Times New Roman" pitchFamily="18" charset="0"/>
              </a:rPr>
              <a:t>networked</a:t>
            </a:r>
            <a:r>
              <a:rPr lang="en-US" sz="1700" i="1" dirty="0" smtClean="0">
                <a:latin typeface="Times New Roman" pitchFamily="18" charset="0"/>
                <a:cs typeface="Times New Roman" pitchFamily="18" charset="0"/>
              </a:rPr>
              <a:t>  application</a:t>
            </a:r>
            <a:r>
              <a:rPr lang="en-US" sz="1700" i="1" dirty="0" smtClean="0">
                <a:latin typeface="Times New Roman" pitchFamily="18" charset="0"/>
                <a:cs typeface="Times New Roman" pitchFamily="18" charset="0"/>
              </a:rPr>
              <a:t>).</a:t>
            </a:r>
          </a:p>
          <a:p>
            <a:pPr lvl="2">
              <a:lnSpc>
                <a:spcPct val="150000"/>
              </a:lnSpc>
              <a:buClr>
                <a:schemeClr val="tx1"/>
              </a:buClr>
              <a:buSzPct val="90000"/>
              <a:buNone/>
            </a:pPr>
            <a:r>
              <a:rPr lang="vi-VN" sz="1700" dirty="0" smtClean="0">
                <a:latin typeface="Times New Roman" pitchFamily="18" charset="0"/>
                <a:cs typeface="Times New Roman" pitchFamily="18" charset="0"/>
              </a:rPr>
              <a:t>Một </a:t>
            </a:r>
            <a:r>
              <a:rPr lang="vi-VN" sz="1700" dirty="0" smtClean="0">
                <a:latin typeface="Times New Roman" pitchFamily="18" charset="0"/>
                <a:cs typeface="Times New Roman" pitchFamily="18" charset="0"/>
              </a:rPr>
              <a:t>ứng dụng nối mạng không khác nhiều so với một</a:t>
            </a:r>
            <a:r>
              <a:rPr lang="en-US" sz="1700" dirty="0" smtClean="0">
                <a:latin typeface="Times New Roman" pitchFamily="18" charset="0"/>
                <a:cs typeface="Times New Roman" pitchFamily="18" charset="0"/>
              </a:rPr>
              <a:t> </a:t>
            </a:r>
            <a:r>
              <a:rPr lang="vi-VN" sz="1700" dirty="0" smtClean="0">
                <a:latin typeface="Times New Roman" pitchFamily="18" charset="0"/>
                <a:cs typeface="Times New Roman" pitchFamily="18" charset="0"/>
              </a:rPr>
              <a:t>ứng dụng đơn độc, chỉ có </a:t>
            </a:r>
            <a:r>
              <a:rPr lang="vi-VN" sz="1700" dirty="0" smtClean="0">
                <a:latin typeface="Times New Roman" pitchFamily="18" charset="0"/>
                <a:cs typeface="Times New Roman" pitchFamily="18" charset="0"/>
              </a:rPr>
              <a:t>điều</a:t>
            </a:r>
            <a:endParaRPr lang="en-US" sz="1700" dirty="0" smtClean="0">
              <a:latin typeface="Times New Roman" pitchFamily="18" charset="0"/>
              <a:cs typeface="Times New Roman" pitchFamily="18" charset="0"/>
            </a:endParaRPr>
          </a:p>
          <a:p>
            <a:pPr lvl="2">
              <a:lnSpc>
                <a:spcPct val="150000"/>
              </a:lnSpc>
              <a:buClr>
                <a:schemeClr val="tx1"/>
              </a:buClr>
              <a:buSzPct val="90000"/>
              <a:buNone/>
            </a:pPr>
            <a:r>
              <a:rPr lang="vi-VN" sz="1700" dirty="0" smtClean="0">
                <a:latin typeface="Times New Roman" pitchFamily="18" charset="0"/>
                <a:cs typeface="Times New Roman" pitchFamily="18" charset="0"/>
              </a:rPr>
              <a:t>nó </a:t>
            </a:r>
            <a:r>
              <a:rPr lang="vi-VN" sz="1700" dirty="0" smtClean="0">
                <a:latin typeface="Times New Roman" pitchFamily="18" charset="0"/>
                <a:cs typeface="Times New Roman" pitchFamily="18" charset="0"/>
              </a:rPr>
              <a:t>có khả năng và có nhu cầu trao đổi dữ liệu với các ứng dụng khác trong mạng </a:t>
            </a:r>
            <a:r>
              <a:rPr lang="en-US" sz="1700" dirty="0" smtClean="0">
                <a:latin typeface="Times New Roman" pitchFamily="18" charset="0"/>
                <a:cs typeface="Times New Roman" pitchFamily="18" charset="0"/>
              </a:rPr>
              <a:t>.</a:t>
            </a:r>
            <a:endParaRPr lang="en-US" sz="1700" dirty="0" smtClean="0">
              <a:latin typeface="Times New Roman" pitchFamily="18" charset="0"/>
              <a:cs typeface="Times New Roman" pitchFamily="18" charset="0"/>
            </a:endParaRPr>
          </a:p>
          <a:p>
            <a:pPr lvl="1">
              <a:lnSpc>
                <a:spcPct val="150000"/>
              </a:lnSpc>
              <a:buClr>
                <a:schemeClr val="tx1"/>
              </a:buClr>
              <a:buSzPct val="80000"/>
              <a:buFont typeface="Wingdings" pitchFamily="2" charset="2"/>
              <a:buChar char="Ø"/>
            </a:pPr>
            <a:r>
              <a:rPr lang="vi-VN" sz="1700" dirty="0" smtClean="0">
                <a:latin typeface="Times New Roman" pitchFamily="18" charset="0"/>
                <a:cs typeface="Times New Roman" pitchFamily="18" charset="0"/>
              </a:rPr>
              <a:t>Có nhiều công nghệ khác nhau để xây dựng một ứng dụng phân tán, tùy theo lĩnh </a:t>
            </a:r>
            <a:r>
              <a:rPr lang="vi-VN" sz="1700" dirty="0" smtClean="0">
                <a:latin typeface="Times New Roman" pitchFamily="18" charset="0"/>
                <a:cs typeface="Times New Roman" pitchFamily="18" charset="0"/>
              </a:rPr>
              <a:t>vực</a:t>
            </a:r>
            <a:endParaRPr lang="en-US" sz="1700" dirty="0" smtClean="0">
              <a:latin typeface="Times New Roman" pitchFamily="18" charset="0"/>
              <a:cs typeface="Times New Roman" pitchFamily="18" charset="0"/>
            </a:endParaRPr>
          </a:p>
          <a:p>
            <a:pPr lvl="1">
              <a:lnSpc>
                <a:spcPct val="150000"/>
              </a:lnSpc>
              <a:buClr>
                <a:schemeClr val="tx1"/>
              </a:buClr>
              <a:buSzPct val="80000"/>
              <a:buNone/>
            </a:pPr>
            <a:r>
              <a:rPr lang="vi-VN" sz="1700" dirty="0" smtClean="0">
                <a:latin typeface="Times New Roman" pitchFamily="18" charset="0"/>
                <a:cs typeface="Times New Roman" pitchFamily="18" charset="0"/>
              </a:rPr>
              <a:t>cụ </a:t>
            </a:r>
            <a:r>
              <a:rPr lang="vi-VN" sz="1700" dirty="0" smtClean="0">
                <a:latin typeface="Times New Roman" pitchFamily="18" charset="0"/>
                <a:cs typeface="Times New Roman" pitchFamily="18" charset="0"/>
              </a:rPr>
              <a:t>thể cũng như tùy theo nền phần cứng</a:t>
            </a:r>
            <a:r>
              <a:rPr lang="en-US" sz="1700" dirty="0" smtClean="0">
                <a:latin typeface="Times New Roman" pitchFamily="18" charset="0"/>
                <a:cs typeface="Times New Roman" pitchFamily="18" charset="0"/>
              </a:rPr>
              <a:t>, </a:t>
            </a:r>
            <a:r>
              <a:rPr lang="vi-VN" sz="1700" dirty="0" smtClean="0">
                <a:latin typeface="Times New Roman" pitchFamily="18" charset="0"/>
                <a:cs typeface="Times New Roman" pitchFamily="18" charset="0"/>
              </a:rPr>
              <a:t>phần mềm hỗ trợ. Một trong những công </a:t>
            </a:r>
            <a:r>
              <a:rPr lang="vi-VN" sz="1700" dirty="0" smtClean="0">
                <a:latin typeface="Times New Roman" pitchFamily="18" charset="0"/>
                <a:cs typeface="Times New Roman" pitchFamily="18" charset="0"/>
              </a:rPr>
              <a:t>nghệ</a:t>
            </a:r>
            <a:endParaRPr lang="en-US" sz="1700" dirty="0" smtClean="0">
              <a:latin typeface="Times New Roman" pitchFamily="18" charset="0"/>
              <a:cs typeface="Times New Roman" pitchFamily="18" charset="0"/>
            </a:endParaRPr>
          </a:p>
          <a:p>
            <a:pPr lvl="1">
              <a:lnSpc>
                <a:spcPct val="150000"/>
              </a:lnSpc>
              <a:buClr>
                <a:schemeClr val="tx1"/>
              </a:buClr>
              <a:buSzPct val="80000"/>
              <a:buNone/>
            </a:pPr>
            <a:r>
              <a:rPr lang="vi-VN" sz="1700" dirty="0" smtClean="0">
                <a:latin typeface="Times New Roman" pitchFamily="18" charset="0"/>
                <a:cs typeface="Times New Roman" pitchFamily="18" charset="0"/>
              </a:rPr>
              <a:t>hiện </a:t>
            </a:r>
            <a:r>
              <a:rPr lang="vi-VN" sz="1700" dirty="0" smtClean="0">
                <a:latin typeface="Times New Roman" pitchFamily="18" charset="0"/>
                <a:cs typeface="Times New Roman" pitchFamily="18" charset="0"/>
              </a:rPr>
              <a:t>đại có tên là đối tượng phân tán. </a:t>
            </a:r>
            <a:endParaRPr lang="en-US" sz="1700" dirty="0" smtClean="0">
              <a:latin typeface="Times New Roman" pitchFamily="18" charset="0"/>
              <a:cs typeface="Times New Roman" pitchFamily="18" charset="0"/>
            </a:endParaRPr>
          </a:p>
          <a:p>
            <a:pPr lvl="1">
              <a:buClr>
                <a:schemeClr val="tx1"/>
              </a:buClr>
              <a:buSzPct val="90000"/>
              <a:buNone/>
            </a:pPr>
            <a:endParaRPr lang="en-US" sz="1800" b="1" dirty="0" smtClean="0">
              <a:cs typeface="Times New Roman" pitchFamily="18" charset="0"/>
            </a:endParaRPr>
          </a:p>
          <a:p>
            <a:pPr>
              <a:buNone/>
            </a:pPr>
            <a:endParaRPr lang="en-US" dirty="0"/>
          </a:p>
        </p:txBody>
      </p:sp>
      <p:sp>
        <p:nvSpPr>
          <p:cNvPr id="6" name="TextBox 5"/>
          <p:cNvSpPr txBox="1"/>
          <p:nvPr/>
        </p:nvSpPr>
        <p:spPr>
          <a:xfrm>
            <a:off x="7162800" y="6519446"/>
            <a:ext cx="19812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3/ 26</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724400"/>
          </a:xfrm>
        </p:spPr>
        <p:txBody>
          <a:bodyPr>
            <a:normAutofit/>
          </a:bodyPr>
          <a:lstStyle/>
          <a:p>
            <a:pPr>
              <a:buNone/>
            </a:pPr>
            <a:r>
              <a:rPr lang="en-US" i="1"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2. </a:t>
            </a:r>
            <a:r>
              <a:rPr lang="en-US" b="1" i="1" dirty="0" err="1" smtClean="0">
                <a:latin typeface="Times New Roman" pitchFamily="18" charset="0"/>
                <a:cs typeface="Times New Roman" pitchFamily="18" charset="0"/>
              </a:rPr>
              <a:t>Đối</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tượng</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phân</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tán</a:t>
            </a:r>
            <a:r>
              <a:rPr lang="en-US" b="1" i="1" dirty="0" smtClean="0">
                <a:latin typeface="Times New Roman" pitchFamily="18" charset="0"/>
                <a:cs typeface="Times New Roman" pitchFamily="18" charset="0"/>
              </a:rPr>
              <a:t>: </a:t>
            </a:r>
          </a:p>
          <a:p>
            <a:pPr lvl="1">
              <a:lnSpc>
                <a:spcPct val="150000"/>
              </a:lnSpc>
              <a:buClrTx/>
              <a:buSzPct val="80000"/>
              <a:buFont typeface="Wingdings" pitchFamily="2" charset="2"/>
              <a:buChar char="Ø"/>
            </a:pPr>
            <a:r>
              <a:rPr lang="vi-VN" sz="1700" dirty="0" smtClean="0"/>
              <a:t>Đối tượng phân tán (</a:t>
            </a:r>
            <a:r>
              <a:rPr lang="vi-VN" sz="1700" i="1" dirty="0" smtClean="0"/>
              <a:t>distributed object</a:t>
            </a:r>
            <a:r>
              <a:rPr lang="vi-VN" sz="1700" dirty="0" smtClean="0"/>
              <a:t>) cũng là một hướng phát triển tự nhiên </a:t>
            </a:r>
            <a:r>
              <a:rPr lang="vi-VN" sz="1700" dirty="0" smtClean="0"/>
              <a:t>từ</a:t>
            </a:r>
            <a:endParaRPr lang="en-US" sz="1700" dirty="0" smtClean="0"/>
          </a:p>
          <a:p>
            <a:pPr lvl="1">
              <a:lnSpc>
                <a:spcPct val="150000"/>
              </a:lnSpc>
              <a:buClrTx/>
              <a:buSzPct val="80000"/>
              <a:buNone/>
            </a:pPr>
            <a:r>
              <a:rPr lang="vi-VN" sz="1700" dirty="0" smtClean="0"/>
              <a:t>phương </a:t>
            </a:r>
            <a:r>
              <a:rPr lang="vi-VN" sz="1700" dirty="0" smtClean="0"/>
              <a:t>pháp luận hướng đối tượng, bên cạnh phần mềm thành phần.</a:t>
            </a:r>
            <a:endParaRPr lang="en-US" sz="1700" dirty="0" smtClean="0"/>
          </a:p>
          <a:p>
            <a:pPr lvl="1">
              <a:lnSpc>
                <a:spcPct val="150000"/>
              </a:lnSpc>
              <a:buClrTx/>
              <a:buSzPct val="80000"/>
              <a:buFont typeface="Wingdings" pitchFamily="2" charset="2"/>
              <a:buChar char="Ø"/>
            </a:pPr>
            <a:r>
              <a:rPr lang="en-US" sz="1700" dirty="0" smtClean="0"/>
              <a:t>M</a:t>
            </a:r>
            <a:r>
              <a:rPr lang="vi-VN" sz="1700" dirty="0" smtClean="0"/>
              <a:t>ột đối tượng phân tán</a:t>
            </a:r>
            <a:r>
              <a:rPr lang="en-US" sz="1700" dirty="0" smtClean="0"/>
              <a:t>:</a:t>
            </a:r>
            <a:r>
              <a:rPr lang="vi-VN" sz="1700" dirty="0" smtClean="0"/>
              <a:t> là một đối tượng phần mềm trong một hệ thống phân tán, </a:t>
            </a:r>
            <a:r>
              <a:rPr lang="vi-VN" sz="1700" dirty="0" smtClean="0"/>
              <a:t>có</a:t>
            </a:r>
            <a:endParaRPr lang="en-US" sz="1700" dirty="0" smtClean="0"/>
          </a:p>
          <a:p>
            <a:pPr lvl="1">
              <a:lnSpc>
                <a:spcPct val="150000"/>
              </a:lnSpc>
              <a:buClrTx/>
              <a:buSzPct val="80000"/>
              <a:buNone/>
            </a:pPr>
            <a:r>
              <a:rPr lang="vi-VN" sz="1700" dirty="0" smtClean="0"/>
              <a:t>thể </a:t>
            </a:r>
            <a:r>
              <a:rPr lang="vi-VN" sz="1700" dirty="0" smtClean="0"/>
              <a:t>được sử dụng bởi các chương trình ứng dụng hoặc các đối tượng khác thuộc </a:t>
            </a:r>
            <a:r>
              <a:rPr lang="vi-VN" sz="1700" dirty="0" smtClean="0"/>
              <a:t>cùng</a:t>
            </a:r>
            <a:endParaRPr lang="en-US" sz="1700" dirty="0" smtClean="0"/>
          </a:p>
          <a:p>
            <a:pPr lvl="1">
              <a:lnSpc>
                <a:spcPct val="150000"/>
              </a:lnSpc>
              <a:buClrTx/>
              <a:buSzPct val="80000"/>
              <a:buNone/>
            </a:pPr>
            <a:r>
              <a:rPr lang="vi-VN" sz="1700" dirty="0" smtClean="0"/>
              <a:t>một </a:t>
            </a:r>
            <a:r>
              <a:rPr lang="vi-VN" sz="1700" dirty="0" smtClean="0"/>
              <a:t>quá trình tính toán</a:t>
            </a:r>
            <a:r>
              <a:rPr lang="en-US" sz="1700" dirty="0" smtClean="0"/>
              <a:t> </a:t>
            </a:r>
            <a:r>
              <a:rPr lang="vi-VN" sz="1700" dirty="0" smtClean="0"/>
              <a:t>khác hoặc thuộc một trạm khác trong mạng theo một </a:t>
            </a:r>
            <a:r>
              <a:rPr lang="vi-VN" sz="1700" dirty="0" smtClean="0"/>
              <a:t>phương</a:t>
            </a:r>
            <a:endParaRPr lang="en-US" sz="1700" dirty="0" smtClean="0"/>
          </a:p>
          <a:p>
            <a:pPr lvl="1">
              <a:lnSpc>
                <a:spcPct val="150000"/>
              </a:lnSpc>
              <a:buClrTx/>
              <a:buSzPct val="80000"/>
              <a:buNone/>
            </a:pPr>
            <a:r>
              <a:rPr lang="vi-VN" sz="1700" dirty="0" smtClean="0"/>
              <a:t>thức </a:t>
            </a:r>
            <a:r>
              <a:rPr lang="vi-VN" sz="1700" dirty="0" smtClean="0"/>
              <a:t>thống nhất thông qua giao tiếp ngầm (không để ý tới giao thức truyền thông cụ </a:t>
            </a:r>
            <a:r>
              <a:rPr lang="vi-VN" sz="1700" dirty="0" smtClean="0"/>
              <a:t>thể,</a:t>
            </a:r>
            <a:endParaRPr lang="en-US" sz="1700" dirty="0" smtClean="0"/>
          </a:p>
          <a:p>
            <a:pPr lvl="1">
              <a:lnSpc>
                <a:spcPct val="150000"/>
              </a:lnSpc>
              <a:buClrTx/>
              <a:buSzPct val="80000"/>
              <a:buNone/>
            </a:pPr>
            <a:r>
              <a:rPr lang="vi-VN" sz="1700" dirty="0" smtClean="0"/>
              <a:t>trong </a:t>
            </a:r>
            <a:r>
              <a:rPr lang="vi-VN" sz="1700" dirty="0" smtClean="0"/>
              <a:t>suốt với hệ điều hành, kiến trúc phần cứng và hệ thống mạng ) </a:t>
            </a:r>
            <a:r>
              <a:rPr lang="en-US" sz="1700" dirty="0" smtClean="0"/>
              <a:t>.</a:t>
            </a:r>
          </a:p>
          <a:p>
            <a:pPr lvl="1">
              <a:lnSpc>
                <a:spcPct val="150000"/>
              </a:lnSpc>
              <a:buClrTx/>
              <a:buSzPct val="80000"/>
              <a:buFont typeface="Wingdings" pitchFamily="2" charset="2"/>
              <a:buChar char="Ø"/>
            </a:pPr>
            <a:r>
              <a:rPr lang="vi-VN" sz="1700" dirty="0" smtClean="0"/>
              <a:t> Một đối tượng phân tán có các thuộc tính có thể truy cập được từ xa, có các </a:t>
            </a:r>
            <a:r>
              <a:rPr lang="vi-VN" sz="1700" dirty="0" smtClean="0"/>
              <a:t>phép</a:t>
            </a:r>
            <a:endParaRPr lang="en-US" sz="1700" dirty="0" smtClean="0"/>
          </a:p>
          <a:p>
            <a:pPr lvl="1">
              <a:lnSpc>
                <a:spcPct val="150000"/>
              </a:lnSpc>
              <a:buClrTx/>
              <a:buSzPct val="80000"/>
              <a:buNone/>
            </a:pPr>
            <a:r>
              <a:rPr lang="vi-VN" sz="1700" dirty="0" smtClean="0"/>
              <a:t>toán </a:t>
            </a:r>
            <a:r>
              <a:rPr lang="vi-VN" sz="1700" dirty="0" smtClean="0"/>
              <a:t>có thể gọi được từ xa.</a:t>
            </a:r>
            <a:endParaRPr lang="en-US" sz="1700" dirty="0" smtClean="0"/>
          </a:p>
          <a:p>
            <a:pPr lvl="1">
              <a:buClrTx/>
              <a:buSzPct val="80000"/>
              <a:buFont typeface="Wingdings" pitchFamily="2" charset="2"/>
              <a:buChar char="Ø"/>
            </a:pPr>
            <a:endParaRPr lang="en-US" sz="1800" i="1" dirty="0">
              <a:latin typeface="Times New Roman" pitchFamily="18" charset="0"/>
              <a:cs typeface="Times New Roman" pitchFamily="18" charset="0"/>
            </a:endParaRPr>
          </a:p>
        </p:txBody>
      </p:sp>
      <p:sp>
        <p:nvSpPr>
          <p:cNvPr id="4" name="Title 1"/>
          <p:cNvSpPr>
            <a:spLocks noGrp="1"/>
          </p:cNvSpPr>
          <p:nvPr>
            <p:ph type="title"/>
          </p:nvPr>
        </p:nvSpPr>
        <p:spPr>
          <a:xfrm>
            <a:off x="381000" y="152400"/>
            <a:ext cx="8229600" cy="914400"/>
          </a:xfrm>
        </p:spPr>
        <p:txBody>
          <a:bodyPr>
            <a:normAutofit/>
          </a:bodyPr>
          <a:lstStyle/>
          <a:p>
            <a:pPr lvl="1" algn="ctr" rtl="0">
              <a:spcBef>
                <a:spcPct val="0"/>
              </a:spcBef>
            </a:pPr>
            <a:r>
              <a:rPr lang="en-US" sz="3200" b="1" dirty="0" smtClean="0">
                <a:solidFill>
                  <a:schemeClr val="tx1"/>
                </a:solidFill>
                <a:latin typeface="Times New Roman" pitchFamily="18" charset="0"/>
                <a:cs typeface="Times New Roman" pitchFamily="18" charset="0"/>
              </a:rPr>
              <a:t>I. </a:t>
            </a:r>
            <a:r>
              <a:rPr lang="en-US" sz="3200" b="1" dirty="0" err="1" smtClean="0">
                <a:latin typeface="Times New Roman" pitchFamily="18" charset="0"/>
                <a:cs typeface="Times New Roman" pitchFamily="18" charset="0"/>
              </a:rPr>
              <a:t>Tổng</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quan</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về</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lập</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trình</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phân</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tán</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đối</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tượng</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7" name="TextBox 6"/>
          <p:cNvSpPr txBox="1"/>
          <p:nvPr/>
        </p:nvSpPr>
        <p:spPr>
          <a:xfrm>
            <a:off x="7162800" y="6519446"/>
            <a:ext cx="19812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4/ 26</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1219200"/>
            <a:ext cx="8229600" cy="5105400"/>
          </a:xfrm>
        </p:spPr>
        <p:txBody>
          <a:bodyPr>
            <a:normAutofit/>
          </a:bodyPr>
          <a:lstStyle/>
          <a:p>
            <a:pPr>
              <a:buNone/>
            </a:pPr>
            <a:r>
              <a:rPr lang="en-US" sz="3700" b="1" i="1" dirty="0" smtClean="0">
                <a:latin typeface="Times New Roman" pitchFamily="18" charset="0"/>
                <a:cs typeface="Times New Roman" pitchFamily="18" charset="0"/>
              </a:rPr>
              <a:t>   2. </a:t>
            </a:r>
            <a:r>
              <a:rPr lang="en-US" sz="3700" b="1" i="1" dirty="0" err="1" smtClean="0">
                <a:latin typeface="Times New Roman" pitchFamily="18" charset="0"/>
                <a:cs typeface="Times New Roman" pitchFamily="18" charset="0"/>
              </a:rPr>
              <a:t>Đối</a:t>
            </a:r>
            <a:r>
              <a:rPr lang="en-US" sz="3700" b="1" i="1" dirty="0" smtClean="0">
                <a:latin typeface="Times New Roman" pitchFamily="18" charset="0"/>
                <a:cs typeface="Times New Roman" pitchFamily="18" charset="0"/>
              </a:rPr>
              <a:t> </a:t>
            </a:r>
            <a:r>
              <a:rPr lang="en-US" sz="3700" b="1" i="1" dirty="0" err="1" smtClean="0">
                <a:latin typeface="Times New Roman" pitchFamily="18" charset="0"/>
                <a:cs typeface="Times New Roman" pitchFamily="18" charset="0"/>
              </a:rPr>
              <a:t>tượng</a:t>
            </a:r>
            <a:r>
              <a:rPr lang="en-US" sz="3700" b="1" i="1" dirty="0" smtClean="0">
                <a:latin typeface="Times New Roman" pitchFamily="18" charset="0"/>
                <a:cs typeface="Times New Roman" pitchFamily="18" charset="0"/>
              </a:rPr>
              <a:t> </a:t>
            </a:r>
            <a:r>
              <a:rPr lang="en-US" sz="3700" b="1" i="1" dirty="0" err="1" smtClean="0">
                <a:latin typeface="Times New Roman" pitchFamily="18" charset="0"/>
                <a:cs typeface="Times New Roman" pitchFamily="18" charset="0"/>
              </a:rPr>
              <a:t>phân</a:t>
            </a:r>
            <a:r>
              <a:rPr lang="en-US" sz="3700" b="1" i="1" dirty="0" smtClean="0">
                <a:latin typeface="Times New Roman" pitchFamily="18" charset="0"/>
                <a:cs typeface="Times New Roman" pitchFamily="18" charset="0"/>
              </a:rPr>
              <a:t> </a:t>
            </a:r>
            <a:r>
              <a:rPr lang="en-US" sz="3700" b="1" i="1" dirty="0" err="1" smtClean="0">
                <a:latin typeface="Times New Roman" pitchFamily="18" charset="0"/>
                <a:cs typeface="Times New Roman" pitchFamily="18" charset="0"/>
              </a:rPr>
              <a:t>tán</a:t>
            </a:r>
            <a:r>
              <a:rPr lang="en-US" sz="3700" b="1" i="1" dirty="0" smtClean="0">
                <a:latin typeface="Times New Roman" pitchFamily="18" charset="0"/>
                <a:cs typeface="Times New Roman" pitchFamily="18" charset="0"/>
              </a:rPr>
              <a:t>( </a:t>
            </a:r>
            <a:r>
              <a:rPr lang="en-US" sz="3700" b="1" i="1" dirty="0" err="1" smtClean="0">
                <a:latin typeface="Times New Roman" pitchFamily="18" charset="0"/>
                <a:cs typeface="Times New Roman" pitchFamily="18" charset="0"/>
              </a:rPr>
              <a:t>tiếp</a:t>
            </a:r>
            <a:r>
              <a:rPr lang="en-US" sz="3700" b="1" i="1" dirty="0" smtClean="0">
                <a:latin typeface="Times New Roman" pitchFamily="18" charset="0"/>
                <a:cs typeface="Times New Roman" pitchFamily="18" charset="0"/>
              </a:rPr>
              <a:t> ): </a:t>
            </a:r>
          </a:p>
          <a:p>
            <a:pPr lvl="0">
              <a:lnSpc>
                <a:spcPct val="170000"/>
              </a:lnSpc>
              <a:buClrTx/>
              <a:buFont typeface="Wingdings" pitchFamily="2" charset="2"/>
              <a:buChar char="Ø"/>
            </a:pPr>
            <a:r>
              <a:rPr lang="vi-VN" sz="2400" dirty="0" smtClean="0"/>
              <a:t>Tại sao chúng ta lại muốn tính toán phân tán?</a:t>
            </a:r>
            <a:endParaRPr lang="en-US" sz="2400" dirty="0" smtClean="0"/>
          </a:p>
          <a:p>
            <a:pPr lvl="1">
              <a:lnSpc>
                <a:spcPct val="170000"/>
              </a:lnSpc>
              <a:buClrTx/>
              <a:buSzPct val="70000"/>
            </a:pPr>
            <a:r>
              <a:rPr lang="en-US" dirty="0" smtClean="0"/>
              <a:t> </a:t>
            </a:r>
            <a:r>
              <a:rPr lang="vi-VN" sz="1700" dirty="0" smtClean="0"/>
              <a:t>Tính toán phân tán được dùng khi có một nguồn tài nguyên trung tâm, ví dụ </a:t>
            </a:r>
            <a:r>
              <a:rPr lang="vi-VN" sz="1700" dirty="0" smtClean="0"/>
              <a:t>như</a:t>
            </a:r>
            <a:endParaRPr lang="en-US" sz="1700" dirty="0" smtClean="0"/>
          </a:p>
          <a:p>
            <a:pPr lvl="1">
              <a:lnSpc>
                <a:spcPct val="170000"/>
              </a:lnSpc>
              <a:buClrTx/>
              <a:buSzPct val="70000"/>
              <a:buNone/>
            </a:pPr>
            <a:r>
              <a:rPr lang="vi-VN" sz="1700" dirty="0" smtClean="0"/>
              <a:t>một </a:t>
            </a:r>
            <a:r>
              <a:rPr lang="vi-VN" sz="1700" dirty="0" smtClean="0"/>
              <a:t>cơ sở dữ liệu mà chúng ta muốn chia sẻ cho nhiều người sử dụng hay nhiều </a:t>
            </a:r>
            <a:r>
              <a:rPr lang="vi-VN" sz="1700" dirty="0" smtClean="0"/>
              <a:t>máy</a:t>
            </a:r>
            <a:endParaRPr lang="en-US" sz="1700" dirty="0" smtClean="0"/>
          </a:p>
          <a:p>
            <a:pPr lvl="1">
              <a:lnSpc>
                <a:spcPct val="170000"/>
              </a:lnSpc>
              <a:buClrTx/>
              <a:buSzPct val="70000"/>
              <a:buNone/>
            </a:pPr>
            <a:r>
              <a:rPr lang="vi-VN" sz="1700" dirty="0" smtClean="0"/>
              <a:t>khách</a:t>
            </a:r>
            <a:r>
              <a:rPr lang="en-US" sz="1700" dirty="0" smtClean="0"/>
              <a:t>.</a:t>
            </a:r>
          </a:p>
          <a:p>
            <a:pPr lvl="1">
              <a:lnSpc>
                <a:spcPct val="170000"/>
              </a:lnSpc>
              <a:buClrTx/>
              <a:buSzPct val="70000"/>
            </a:pPr>
            <a:r>
              <a:rPr lang="vi-VN" sz="1700" dirty="0" smtClean="0"/>
              <a:t>Tính toán phân tán được dùng để kết hợp sức mạnh tính toán của nhiều hệ thống </a:t>
            </a:r>
            <a:r>
              <a:rPr lang="vi-VN" sz="1700" dirty="0" smtClean="0"/>
              <a:t>để</a:t>
            </a:r>
            <a:endParaRPr lang="en-US" sz="1700" dirty="0" smtClean="0"/>
          </a:p>
          <a:p>
            <a:pPr lvl="1">
              <a:lnSpc>
                <a:spcPct val="170000"/>
              </a:lnSpc>
              <a:buClrTx/>
              <a:buSzPct val="70000"/>
              <a:buNone/>
            </a:pPr>
            <a:r>
              <a:rPr lang="vi-VN" sz="1700" dirty="0" smtClean="0"/>
              <a:t>giải </a:t>
            </a:r>
            <a:r>
              <a:rPr lang="vi-VN" sz="1700" dirty="0" smtClean="0"/>
              <a:t>quyết một bài toán hiệu quả và nhanh hơn việc thực hiện với một hệ thống đơn.</a:t>
            </a:r>
            <a:r>
              <a:rPr lang="en-US" sz="1700" dirty="0" smtClean="0"/>
              <a:t> </a:t>
            </a:r>
          </a:p>
          <a:p>
            <a:pPr lvl="1">
              <a:buClrTx/>
              <a:buSzPct val="80000"/>
              <a:buFont typeface="Wingdings" pitchFamily="2" charset="2"/>
              <a:buChar char="Ø"/>
            </a:pPr>
            <a:endParaRPr lang="en-US" sz="1800" i="1" dirty="0">
              <a:latin typeface="Times New Roman" pitchFamily="18" charset="0"/>
              <a:cs typeface="Times New Roman" pitchFamily="18" charset="0"/>
            </a:endParaRPr>
          </a:p>
        </p:txBody>
      </p:sp>
      <p:sp>
        <p:nvSpPr>
          <p:cNvPr id="8" name="Title 1"/>
          <p:cNvSpPr>
            <a:spLocks noGrp="1"/>
          </p:cNvSpPr>
          <p:nvPr>
            <p:ph type="title"/>
          </p:nvPr>
        </p:nvSpPr>
        <p:spPr>
          <a:xfrm>
            <a:off x="381000" y="152400"/>
            <a:ext cx="8229600" cy="914400"/>
          </a:xfrm>
        </p:spPr>
        <p:txBody>
          <a:bodyPr>
            <a:normAutofit/>
          </a:bodyPr>
          <a:lstStyle/>
          <a:p>
            <a:pPr lvl="1" algn="ctr" rtl="0">
              <a:spcBef>
                <a:spcPct val="0"/>
              </a:spcBef>
            </a:pPr>
            <a:r>
              <a:rPr lang="en-US" sz="3200" b="1" dirty="0" smtClean="0">
                <a:solidFill>
                  <a:schemeClr val="tx1"/>
                </a:solidFill>
                <a:latin typeface="Times New Roman" pitchFamily="18" charset="0"/>
                <a:cs typeface="Times New Roman" pitchFamily="18" charset="0"/>
              </a:rPr>
              <a:t>I. </a:t>
            </a:r>
            <a:r>
              <a:rPr lang="en-US" sz="3200" b="1" dirty="0" err="1" smtClean="0">
                <a:latin typeface="Times New Roman" pitchFamily="18" charset="0"/>
                <a:cs typeface="Times New Roman" pitchFamily="18" charset="0"/>
              </a:rPr>
              <a:t>Tổng</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quan</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về</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lập</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trình</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phân</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tán</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đối</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tượng</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7162800" y="6519446"/>
            <a:ext cx="19812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5/ 26</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219200"/>
            <a:ext cx="8229600" cy="5181600"/>
          </a:xfrm>
        </p:spPr>
        <p:txBody>
          <a:bodyPr>
            <a:normAutofit fontScale="62500" lnSpcReduction="20000"/>
          </a:bodyPr>
          <a:lstStyle/>
          <a:p>
            <a:pPr>
              <a:buNone/>
            </a:pPr>
            <a:r>
              <a:rPr lang="en-US" sz="4200" b="1" i="1" dirty="0" smtClean="0">
                <a:latin typeface="Times New Roman" pitchFamily="18" charset="0"/>
                <a:cs typeface="Times New Roman" pitchFamily="18" charset="0"/>
              </a:rPr>
              <a:t>   2. </a:t>
            </a:r>
            <a:r>
              <a:rPr lang="en-US" sz="4200" b="1" i="1" dirty="0" err="1" smtClean="0">
                <a:latin typeface="Times New Roman" pitchFamily="18" charset="0"/>
                <a:cs typeface="Times New Roman" pitchFamily="18" charset="0"/>
              </a:rPr>
              <a:t>Đối</a:t>
            </a:r>
            <a:r>
              <a:rPr lang="en-US" sz="4200" b="1" i="1" dirty="0" smtClean="0">
                <a:latin typeface="Times New Roman" pitchFamily="18" charset="0"/>
                <a:cs typeface="Times New Roman" pitchFamily="18" charset="0"/>
              </a:rPr>
              <a:t> </a:t>
            </a:r>
            <a:r>
              <a:rPr lang="en-US" sz="4200" b="1" i="1" dirty="0" err="1" smtClean="0">
                <a:latin typeface="Times New Roman" pitchFamily="18" charset="0"/>
                <a:cs typeface="Times New Roman" pitchFamily="18" charset="0"/>
              </a:rPr>
              <a:t>tượng</a:t>
            </a:r>
            <a:r>
              <a:rPr lang="en-US" sz="4200" b="1" i="1" dirty="0" smtClean="0">
                <a:latin typeface="Times New Roman" pitchFamily="18" charset="0"/>
                <a:cs typeface="Times New Roman" pitchFamily="18" charset="0"/>
              </a:rPr>
              <a:t> </a:t>
            </a:r>
            <a:r>
              <a:rPr lang="en-US" sz="4200" b="1" i="1" dirty="0" err="1" smtClean="0">
                <a:latin typeface="Times New Roman" pitchFamily="18" charset="0"/>
                <a:cs typeface="Times New Roman" pitchFamily="18" charset="0"/>
              </a:rPr>
              <a:t>phân</a:t>
            </a:r>
            <a:r>
              <a:rPr lang="en-US" sz="4200" b="1" i="1" dirty="0" smtClean="0">
                <a:latin typeface="Times New Roman" pitchFamily="18" charset="0"/>
                <a:cs typeface="Times New Roman" pitchFamily="18" charset="0"/>
              </a:rPr>
              <a:t> </a:t>
            </a:r>
            <a:r>
              <a:rPr lang="en-US" sz="4200" b="1" i="1" dirty="0" err="1" smtClean="0">
                <a:latin typeface="Times New Roman" pitchFamily="18" charset="0"/>
                <a:cs typeface="Times New Roman" pitchFamily="18" charset="0"/>
              </a:rPr>
              <a:t>tán</a:t>
            </a:r>
            <a:r>
              <a:rPr lang="en-US" sz="4200" b="1" i="1" dirty="0" smtClean="0">
                <a:latin typeface="Times New Roman" pitchFamily="18" charset="0"/>
                <a:cs typeface="Times New Roman" pitchFamily="18" charset="0"/>
              </a:rPr>
              <a:t>( </a:t>
            </a:r>
            <a:r>
              <a:rPr lang="en-US" sz="4200" b="1" i="1" dirty="0" err="1" smtClean="0">
                <a:latin typeface="Times New Roman" pitchFamily="18" charset="0"/>
                <a:cs typeface="Times New Roman" pitchFamily="18" charset="0"/>
              </a:rPr>
              <a:t>tiếp</a:t>
            </a:r>
            <a:r>
              <a:rPr lang="en-US" sz="4200" b="1" i="1" dirty="0" smtClean="0">
                <a:latin typeface="Times New Roman" pitchFamily="18" charset="0"/>
                <a:cs typeface="Times New Roman" pitchFamily="18" charset="0"/>
              </a:rPr>
              <a:t> ): </a:t>
            </a:r>
          </a:p>
          <a:p>
            <a:pPr lvl="0">
              <a:lnSpc>
                <a:spcPct val="170000"/>
              </a:lnSpc>
              <a:buClrTx/>
              <a:buFont typeface="Wingdings" pitchFamily="2" charset="2"/>
              <a:buChar char="Ø"/>
            </a:pPr>
            <a:r>
              <a:rPr lang="vi-VN" sz="2900" dirty="0" smtClean="0"/>
              <a:t>Nền Java lý tưởng cho việc lập trình phân tán vì nhiều lý do:</a:t>
            </a:r>
            <a:endParaRPr lang="en-US" sz="2900" dirty="0" smtClean="0"/>
          </a:p>
          <a:p>
            <a:pPr lvl="1">
              <a:lnSpc>
                <a:spcPct val="170000"/>
              </a:lnSpc>
              <a:buClrTx/>
              <a:buSzPct val="70000"/>
            </a:pPr>
            <a:r>
              <a:rPr lang="vi-VN" sz="2600" dirty="0" smtClean="0"/>
              <a:t>Nền Java định nghĩa một kích thước nhất quán và định dạng cho các kiểu cơ bản, như </a:t>
            </a:r>
            <a:r>
              <a:rPr lang="vi-VN" sz="2600" dirty="0" smtClean="0"/>
              <a:t>kiểu</a:t>
            </a:r>
            <a:endParaRPr lang="en-US" sz="2600" dirty="0" smtClean="0"/>
          </a:p>
          <a:p>
            <a:pPr lvl="1">
              <a:lnSpc>
                <a:spcPct val="170000"/>
              </a:lnSpc>
              <a:buClrTx/>
              <a:buSzPct val="70000"/>
              <a:buNone/>
            </a:pPr>
            <a:r>
              <a:rPr lang="vi-VN" sz="2600" dirty="0" smtClean="0"/>
              <a:t>số </a:t>
            </a:r>
            <a:r>
              <a:rPr lang="vi-VN" sz="2600" dirty="0" smtClean="0"/>
              <a:t>nguyên và số thực, cũng như việc thể hiện các số giống nhau cho tất cả cài đặt trên </a:t>
            </a:r>
            <a:r>
              <a:rPr lang="vi-VN" sz="2600" dirty="0" smtClean="0"/>
              <a:t>nền.</a:t>
            </a:r>
            <a:endParaRPr lang="en-US" sz="2600" dirty="0" smtClean="0"/>
          </a:p>
          <a:p>
            <a:pPr lvl="1">
              <a:lnSpc>
                <a:spcPct val="170000"/>
              </a:lnSpc>
              <a:buClrTx/>
              <a:buSzPct val="70000"/>
              <a:buNone/>
            </a:pPr>
            <a:r>
              <a:rPr lang="vi-VN" sz="2600" dirty="0" smtClean="0"/>
              <a:t>Đây </a:t>
            </a:r>
            <a:r>
              <a:rPr lang="vi-VN" sz="2600" dirty="0" smtClean="0"/>
              <a:t>là phương tiện để cơ chế chuyển tải có thể được đơn giản hóa một cách quan trọng vì </a:t>
            </a:r>
            <a:r>
              <a:rPr lang="vi-VN" sz="2600" dirty="0" smtClean="0"/>
              <a:t>nó</a:t>
            </a:r>
            <a:endParaRPr lang="en-US" sz="2600" dirty="0" smtClean="0"/>
          </a:p>
          <a:p>
            <a:pPr lvl="1">
              <a:lnSpc>
                <a:spcPct val="170000"/>
              </a:lnSpc>
              <a:buClrTx/>
              <a:buSzPct val="70000"/>
              <a:buNone/>
            </a:pPr>
            <a:r>
              <a:rPr lang="vi-VN" sz="2600" dirty="0" smtClean="0"/>
              <a:t>không </a:t>
            </a:r>
            <a:r>
              <a:rPr lang="vi-VN" sz="2600" dirty="0" smtClean="0"/>
              <a:t>phải thực hiện bất kỳ dịch chuyển hay điều chỉnh nào khi nói chuyện với phía bên kia.</a:t>
            </a:r>
            <a:endParaRPr lang="en-US" sz="2600" dirty="0" smtClean="0"/>
          </a:p>
          <a:p>
            <a:pPr lvl="1">
              <a:lnSpc>
                <a:spcPct val="170000"/>
              </a:lnSpc>
              <a:buClrTx/>
              <a:buSzPct val="70000"/>
            </a:pPr>
            <a:r>
              <a:rPr lang="vi-VN" sz="2600" dirty="0" smtClean="0"/>
              <a:t>Các hàm thư viện chính dành cho lập trình phân tán trên Java là RMI lại là một phần </a:t>
            </a:r>
            <a:r>
              <a:rPr lang="vi-VN" sz="2600" dirty="0" smtClean="0"/>
              <a:t>trong</a:t>
            </a:r>
            <a:endParaRPr lang="en-US" sz="2600" dirty="0" smtClean="0"/>
          </a:p>
          <a:p>
            <a:pPr lvl="1">
              <a:lnSpc>
                <a:spcPct val="170000"/>
              </a:lnSpc>
              <a:buClrTx/>
              <a:buSzPct val="70000"/>
              <a:buNone/>
            </a:pPr>
            <a:r>
              <a:rPr lang="vi-VN" sz="2600" dirty="0" smtClean="0"/>
              <a:t>phiên </a:t>
            </a:r>
            <a:r>
              <a:rPr lang="vi-VN" sz="2600" dirty="0" smtClean="0"/>
              <a:t>bản chuẩn của ngôn ngữ Java và vì thể nó có trên tất cả các hệ thống hỗ trợ Java </a:t>
            </a:r>
            <a:r>
              <a:rPr lang="en-US" sz="2600" dirty="0" smtClean="0"/>
              <a:t>. </a:t>
            </a:r>
          </a:p>
          <a:p>
            <a:pPr lvl="1">
              <a:lnSpc>
                <a:spcPct val="170000"/>
              </a:lnSpc>
              <a:buClrTx/>
              <a:buSzPct val="70000"/>
            </a:pPr>
            <a:r>
              <a:rPr lang="vi-VN" sz="2600" dirty="0" smtClean="0"/>
              <a:t>Java RMI dễ sử dụng</a:t>
            </a:r>
            <a:r>
              <a:rPr lang="en-US" sz="2600" dirty="0" smtClean="0"/>
              <a:t> .</a:t>
            </a:r>
          </a:p>
          <a:p>
            <a:pPr lvl="1">
              <a:lnSpc>
                <a:spcPct val="170000"/>
              </a:lnSpc>
              <a:buClrTx/>
              <a:buSzPct val="70000"/>
            </a:pPr>
            <a:r>
              <a:rPr lang="vi-VN" sz="2600" dirty="0" smtClean="0"/>
              <a:t>Java cũng hỗ trợ cho nhiều kỹ thuật lập trình phân tán khác nhu mô hình lập trình socket</a:t>
            </a:r>
            <a:r>
              <a:rPr lang="en-US" sz="2600" dirty="0" smtClean="0"/>
              <a:t> .</a:t>
            </a:r>
          </a:p>
          <a:p>
            <a:pPr lvl="1">
              <a:lnSpc>
                <a:spcPct val="170000"/>
              </a:lnSpc>
              <a:buClrTx/>
            </a:pPr>
            <a:endParaRPr lang="en-US" sz="2900" dirty="0" smtClean="0"/>
          </a:p>
          <a:p>
            <a:pPr lvl="1">
              <a:buClrTx/>
              <a:buSzPct val="80000"/>
              <a:buFont typeface="Wingdings" pitchFamily="2" charset="2"/>
              <a:buChar char="Ø"/>
            </a:pPr>
            <a:endParaRPr lang="en-US" sz="1800" i="1" dirty="0">
              <a:latin typeface="Times New Roman" pitchFamily="18" charset="0"/>
              <a:cs typeface="Times New Roman" pitchFamily="18" charset="0"/>
            </a:endParaRPr>
          </a:p>
        </p:txBody>
      </p:sp>
      <p:sp>
        <p:nvSpPr>
          <p:cNvPr id="5" name="Title 1"/>
          <p:cNvSpPr>
            <a:spLocks noGrp="1"/>
          </p:cNvSpPr>
          <p:nvPr>
            <p:ph type="title"/>
          </p:nvPr>
        </p:nvSpPr>
        <p:spPr>
          <a:xfrm>
            <a:off x="381000" y="152400"/>
            <a:ext cx="8229600" cy="914400"/>
          </a:xfrm>
        </p:spPr>
        <p:txBody>
          <a:bodyPr>
            <a:normAutofit/>
          </a:bodyPr>
          <a:lstStyle/>
          <a:p>
            <a:pPr lvl="1" algn="ctr" rtl="0">
              <a:spcBef>
                <a:spcPct val="0"/>
              </a:spcBef>
            </a:pPr>
            <a:r>
              <a:rPr lang="en-US" sz="3200" b="1" dirty="0" smtClean="0">
                <a:solidFill>
                  <a:schemeClr val="tx1"/>
                </a:solidFill>
                <a:latin typeface="Times New Roman" pitchFamily="18" charset="0"/>
                <a:cs typeface="Times New Roman" pitchFamily="18" charset="0"/>
              </a:rPr>
              <a:t>I. </a:t>
            </a:r>
            <a:r>
              <a:rPr lang="en-US" sz="3200" b="1" dirty="0" err="1" smtClean="0">
                <a:latin typeface="Times New Roman" pitchFamily="18" charset="0"/>
                <a:cs typeface="Times New Roman" pitchFamily="18" charset="0"/>
              </a:rPr>
              <a:t>Tổng</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quan</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về</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lập</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trình</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phân</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tán</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đối</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tượng</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6" name="TextBox 5"/>
          <p:cNvSpPr txBox="1"/>
          <p:nvPr/>
        </p:nvSpPr>
        <p:spPr>
          <a:xfrm>
            <a:off x="7162800" y="6519446"/>
            <a:ext cx="19812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6/ 26</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5029200"/>
          </a:xfrm>
          <a:noFill/>
        </p:spPr>
        <p:txBody>
          <a:bodyPr/>
          <a:lstStyle/>
          <a:p>
            <a:pPr marL="274320" lvl="2" indent="-274320">
              <a:buClr>
                <a:schemeClr val="accent3"/>
              </a:buClr>
              <a:buSzPct val="95000"/>
              <a:buNone/>
            </a:pPr>
            <a:r>
              <a:rPr lang="en-US" sz="2600" b="1" i="1" dirty="0" smtClean="0">
                <a:latin typeface="Times New Roman" pitchFamily="18" charset="0"/>
                <a:cs typeface="Times New Roman" pitchFamily="18" charset="0"/>
              </a:rPr>
              <a:t>1. RMI </a:t>
            </a:r>
            <a:r>
              <a:rPr lang="en-US" sz="2600" b="1" i="1" dirty="0" err="1" smtClean="0">
                <a:latin typeface="Times New Roman" pitchFamily="18" charset="0"/>
                <a:cs typeface="Times New Roman" pitchFamily="18" charset="0"/>
              </a:rPr>
              <a:t>và</a:t>
            </a:r>
            <a:r>
              <a:rPr lang="en-US" sz="2600" b="1" i="1" dirty="0" smtClean="0">
                <a:latin typeface="Times New Roman" pitchFamily="18" charset="0"/>
                <a:cs typeface="Times New Roman" pitchFamily="18" charset="0"/>
              </a:rPr>
              <a:t> </a:t>
            </a:r>
            <a:r>
              <a:rPr lang="en-US" sz="2600" b="1" i="1" dirty="0" err="1" smtClean="0">
                <a:latin typeface="Times New Roman" pitchFamily="18" charset="0"/>
                <a:cs typeface="Times New Roman" pitchFamily="18" charset="0"/>
              </a:rPr>
              <a:t>lập</a:t>
            </a:r>
            <a:r>
              <a:rPr lang="en-US" sz="2600" b="1" i="1" dirty="0" smtClean="0">
                <a:latin typeface="Times New Roman" pitchFamily="18" charset="0"/>
                <a:cs typeface="Times New Roman" pitchFamily="18" charset="0"/>
              </a:rPr>
              <a:t> </a:t>
            </a:r>
            <a:r>
              <a:rPr lang="en-US" sz="2600" b="1" i="1" dirty="0" err="1" smtClean="0">
                <a:latin typeface="Times New Roman" pitchFamily="18" charset="0"/>
                <a:cs typeface="Times New Roman" pitchFamily="18" charset="0"/>
              </a:rPr>
              <a:t>trình</a:t>
            </a:r>
            <a:r>
              <a:rPr lang="en-US" sz="2600" b="1" i="1" dirty="0" smtClean="0">
                <a:latin typeface="Times New Roman" pitchFamily="18" charset="0"/>
                <a:cs typeface="Times New Roman" pitchFamily="18" charset="0"/>
              </a:rPr>
              <a:t> </a:t>
            </a:r>
            <a:r>
              <a:rPr lang="en-US" sz="2600" b="1" i="1" dirty="0" err="1" smtClean="0">
                <a:latin typeface="Times New Roman" pitchFamily="18" charset="0"/>
                <a:cs typeface="Times New Roman" pitchFamily="18" charset="0"/>
              </a:rPr>
              <a:t>phân</a:t>
            </a:r>
            <a:r>
              <a:rPr lang="en-US" sz="2600" b="1" i="1" dirty="0" smtClean="0">
                <a:latin typeface="Times New Roman" pitchFamily="18" charset="0"/>
                <a:cs typeface="Times New Roman" pitchFamily="18" charset="0"/>
              </a:rPr>
              <a:t> </a:t>
            </a:r>
            <a:r>
              <a:rPr lang="en-US" sz="2600" b="1" i="1" dirty="0" err="1" smtClean="0">
                <a:latin typeface="Times New Roman" pitchFamily="18" charset="0"/>
                <a:cs typeface="Times New Roman" pitchFamily="18" charset="0"/>
              </a:rPr>
              <a:t>tán</a:t>
            </a:r>
            <a:r>
              <a:rPr lang="en-US" sz="2600" b="1" i="1" dirty="0" smtClean="0">
                <a:latin typeface="Times New Roman" pitchFamily="18" charset="0"/>
                <a:cs typeface="Times New Roman" pitchFamily="18" charset="0"/>
              </a:rPr>
              <a:t> </a:t>
            </a:r>
            <a:r>
              <a:rPr lang="en-US" sz="2600" b="1" i="1" dirty="0" err="1" smtClean="0">
                <a:latin typeface="Times New Roman" pitchFamily="18" charset="0"/>
                <a:cs typeface="Times New Roman" pitchFamily="18" charset="0"/>
              </a:rPr>
              <a:t>đối</a:t>
            </a:r>
            <a:r>
              <a:rPr lang="en-US" sz="2600" b="1" i="1" dirty="0" smtClean="0">
                <a:latin typeface="Times New Roman" pitchFamily="18" charset="0"/>
                <a:cs typeface="Times New Roman" pitchFamily="18" charset="0"/>
              </a:rPr>
              <a:t> </a:t>
            </a:r>
            <a:r>
              <a:rPr lang="en-US" sz="2600" b="1" i="1" dirty="0" err="1" smtClean="0">
                <a:latin typeface="Times New Roman" pitchFamily="18" charset="0"/>
                <a:cs typeface="Times New Roman" pitchFamily="18" charset="0"/>
              </a:rPr>
              <a:t>tượng</a:t>
            </a:r>
            <a:r>
              <a:rPr lang="en-US" sz="2600" b="1" i="1" dirty="0" smtClean="0">
                <a:latin typeface="Times New Roman" pitchFamily="18" charset="0"/>
                <a:cs typeface="Times New Roman" pitchFamily="18" charset="0"/>
              </a:rPr>
              <a:t> .</a:t>
            </a:r>
          </a:p>
          <a:p>
            <a:pPr marL="548640" lvl="3" indent="-274320">
              <a:lnSpc>
                <a:spcPct val="150000"/>
              </a:lnSpc>
              <a:buClrTx/>
              <a:buSzPct val="90000"/>
              <a:buFont typeface="Wingdings" pitchFamily="2" charset="2"/>
              <a:buChar char="Ø"/>
            </a:pPr>
            <a:r>
              <a:rPr lang="vi-VN" sz="1700" dirty="0" smtClean="0"/>
              <a:t>Thông thường các chương trình của chúng ta được viết dưới dạng thủ tục hoặc hàm </a:t>
            </a:r>
            <a:r>
              <a:rPr lang="vi-VN" sz="1700" dirty="0" smtClean="0"/>
              <a:t>và</a:t>
            </a:r>
            <a:endParaRPr lang="en-US" sz="1700" dirty="0" smtClean="0"/>
          </a:p>
          <a:p>
            <a:pPr marL="548640" lvl="3" indent="-274320">
              <a:lnSpc>
                <a:spcPct val="150000"/>
              </a:lnSpc>
              <a:buClrTx/>
              <a:buSzPct val="90000"/>
              <a:buNone/>
            </a:pPr>
            <a:r>
              <a:rPr lang="vi-VN" sz="1700" dirty="0" smtClean="0"/>
              <a:t>việc </a:t>
            </a:r>
            <a:r>
              <a:rPr lang="vi-VN" sz="1700" dirty="0" smtClean="0"/>
              <a:t>các hàm gọi lẫn nhau, truyền tham số hay kết quả cho nhau chỉ xảy ra ở máy cục </a:t>
            </a:r>
            <a:r>
              <a:rPr lang="vi-VN" sz="1700" dirty="0" smtClean="0"/>
              <a:t>bộ.</a:t>
            </a:r>
            <a:endParaRPr lang="en-US" sz="1700" dirty="0" smtClean="0"/>
          </a:p>
          <a:p>
            <a:pPr marL="548640" lvl="3" indent="-274320">
              <a:lnSpc>
                <a:spcPct val="150000"/>
              </a:lnSpc>
              <a:buClrTx/>
              <a:buSzPct val="90000"/>
              <a:buNone/>
            </a:pPr>
            <a:r>
              <a:rPr lang="vi-VN" sz="1700" dirty="0" smtClean="0"/>
              <a:t>K</a:t>
            </a:r>
            <a:r>
              <a:rPr lang="en-US" sz="1700" dirty="0" smtClean="0"/>
              <a:t>ỹ</a:t>
            </a:r>
            <a:r>
              <a:rPr lang="vi-VN" sz="1700" dirty="0" smtClean="0"/>
              <a:t> thuật RMI (Remote Method Invoke) – mang ý nghĩa triệu gọi phương thức từ xa – </a:t>
            </a:r>
            <a:r>
              <a:rPr lang="vi-VN" sz="1700" dirty="0" smtClean="0"/>
              <a:t>là</a:t>
            </a:r>
            <a:endParaRPr lang="en-US" sz="1700" dirty="0" smtClean="0"/>
          </a:p>
          <a:p>
            <a:pPr marL="548640" lvl="3" indent="-274320">
              <a:lnSpc>
                <a:spcPct val="150000"/>
              </a:lnSpc>
              <a:buClrTx/>
              <a:buSzPct val="90000"/>
              <a:buNone/>
            </a:pPr>
            <a:r>
              <a:rPr lang="vi-VN" sz="1700" dirty="0" smtClean="0"/>
              <a:t>cách </a:t>
            </a:r>
            <a:r>
              <a:rPr lang="vi-VN" sz="1700" dirty="0" smtClean="0"/>
              <a:t>thức giao tiếp giữa các đối tượng trong Java có mã lệnh cài đặt nằm trên các </a:t>
            </a:r>
            <a:r>
              <a:rPr lang="vi-VN" sz="1700" dirty="0" smtClean="0"/>
              <a:t>máy</a:t>
            </a:r>
            <a:endParaRPr lang="en-US" sz="1700" dirty="0" smtClean="0"/>
          </a:p>
          <a:p>
            <a:pPr marL="548640" lvl="3" indent="-274320">
              <a:lnSpc>
                <a:spcPct val="150000"/>
              </a:lnSpc>
              <a:buClrTx/>
              <a:buSzPct val="90000"/>
              <a:buNone/>
            </a:pPr>
            <a:r>
              <a:rPr lang="vi-VN" sz="1700" dirty="0" smtClean="0"/>
              <a:t>khác </a:t>
            </a:r>
            <a:r>
              <a:rPr lang="vi-VN" sz="1700" dirty="0" smtClean="0"/>
              <a:t>nhau có thể triệu gọi lẫn nhau.</a:t>
            </a:r>
            <a:endParaRPr lang="en-US" sz="1700" dirty="0" smtClean="0"/>
          </a:p>
          <a:p>
            <a:pPr marL="548640" lvl="3" indent="-274320">
              <a:lnSpc>
                <a:spcPct val="150000"/>
              </a:lnSpc>
              <a:buClrTx/>
              <a:buSzPct val="80000"/>
              <a:buFont typeface="Wingdings" pitchFamily="2" charset="2"/>
              <a:buChar char="Ø"/>
            </a:pPr>
            <a:endParaRPr lang="en-US" sz="1700" dirty="0" smtClean="0"/>
          </a:p>
          <a:p>
            <a:pPr marL="548640" lvl="3" indent="-274320">
              <a:lnSpc>
                <a:spcPct val="150000"/>
              </a:lnSpc>
              <a:buClrTx/>
              <a:buSzPct val="80000"/>
              <a:buFont typeface="Wingdings" pitchFamily="2" charset="2"/>
              <a:buChar char="Ø"/>
            </a:pPr>
            <a:endParaRPr lang="en-US" sz="1700" b="1" i="1" dirty="0" smtClean="0">
              <a:latin typeface="Times New Roman" pitchFamily="18" charset="0"/>
              <a:cs typeface="Times New Roman" pitchFamily="18" charset="0"/>
            </a:endParaRPr>
          </a:p>
          <a:p>
            <a:pPr>
              <a:buNone/>
            </a:pPr>
            <a:endParaRPr lang="en-US" dirty="0"/>
          </a:p>
        </p:txBody>
      </p:sp>
      <p:sp>
        <p:nvSpPr>
          <p:cNvPr id="5" name="Rectangle 4"/>
          <p:cNvSpPr/>
          <p:nvPr/>
        </p:nvSpPr>
        <p:spPr>
          <a:xfrm>
            <a:off x="304800" y="152400"/>
            <a:ext cx="8382000" cy="861774"/>
          </a:xfrm>
          <a:prstGeom prst="rect">
            <a:avLst/>
          </a:prstGeom>
        </p:spPr>
        <p:txBody>
          <a:bodyPr wrap="square">
            <a:spAutoFit/>
          </a:bodyPr>
          <a:lstStyle/>
          <a:p>
            <a:r>
              <a:rPr lang="en-US" sz="3200" b="1" dirty="0" smtClean="0">
                <a:latin typeface="Times New Roman" pitchFamily="18" charset="0"/>
                <a:cs typeface="Times New Roman" pitchFamily="18" charset="0"/>
              </a:rPr>
              <a:t>II. RMI( Remote Method Invocation )</a:t>
            </a:r>
            <a:r>
              <a:rPr lang="en-US" dirty="0" smtClean="0"/>
              <a:t/>
            </a:r>
            <a:br>
              <a:rPr lang="en-US" dirty="0" smtClean="0"/>
            </a:br>
            <a:endParaRPr lang="en-US" dirty="0"/>
          </a:p>
        </p:txBody>
      </p:sp>
      <p:pic>
        <p:nvPicPr>
          <p:cNvPr id="11" name="Content Placeholder 4" descr="CpWz.png"/>
          <p:cNvPicPr>
            <a:picLocks noChangeAspect="1"/>
          </p:cNvPicPr>
          <p:nvPr/>
        </p:nvPicPr>
        <p:blipFill>
          <a:blip r:embed="rId2"/>
          <a:stretch>
            <a:fillRect/>
          </a:stretch>
        </p:blipFill>
        <p:spPr>
          <a:xfrm>
            <a:off x="2514600" y="4114800"/>
            <a:ext cx="3981450" cy="1676400"/>
          </a:xfrm>
          <a:prstGeom prst="rect">
            <a:avLst/>
          </a:prstGeom>
        </p:spPr>
      </p:pic>
      <p:sp>
        <p:nvSpPr>
          <p:cNvPr id="12" name="TextBox 11"/>
          <p:cNvSpPr txBox="1"/>
          <p:nvPr/>
        </p:nvSpPr>
        <p:spPr>
          <a:xfrm>
            <a:off x="7162800" y="6519446"/>
            <a:ext cx="19812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7/ 26</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381000" y="990600"/>
            <a:ext cx="8458200" cy="5181600"/>
          </a:xfrm>
          <a:noFill/>
        </p:spPr>
        <p:txBody>
          <a:bodyPr>
            <a:normAutofit fontScale="77500" lnSpcReduction="20000"/>
          </a:bodyPr>
          <a:lstStyle/>
          <a:p>
            <a:pPr marL="274320" lvl="2" indent="-274320">
              <a:lnSpc>
                <a:spcPct val="150000"/>
              </a:lnSpc>
              <a:buClr>
                <a:schemeClr val="accent3"/>
              </a:buClr>
              <a:buSzPct val="95000"/>
              <a:buNone/>
            </a:pPr>
            <a:r>
              <a:rPr lang="en-US" sz="2600" b="1" i="1" dirty="0" smtClean="0">
                <a:latin typeface="Times New Roman" pitchFamily="18" charset="0"/>
                <a:cs typeface="Times New Roman" pitchFamily="18" charset="0"/>
              </a:rPr>
              <a:t>1. RMI </a:t>
            </a:r>
            <a:r>
              <a:rPr lang="en-US" sz="2600" b="1" i="1" dirty="0" err="1" smtClean="0">
                <a:latin typeface="Times New Roman" pitchFamily="18" charset="0"/>
                <a:cs typeface="Times New Roman" pitchFamily="18" charset="0"/>
              </a:rPr>
              <a:t>và</a:t>
            </a:r>
            <a:r>
              <a:rPr lang="en-US" sz="2600" b="1" i="1" dirty="0" smtClean="0">
                <a:latin typeface="Times New Roman" pitchFamily="18" charset="0"/>
                <a:cs typeface="Times New Roman" pitchFamily="18" charset="0"/>
              </a:rPr>
              <a:t> </a:t>
            </a:r>
            <a:r>
              <a:rPr lang="en-US" sz="2600" b="1" i="1" dirty="0" err="1" smtClean="0">
                <a:latin typeface="Times New Roman" pitchFamily="18" charset="0"/>
                <a:cs typeface="Times New Roman" pitchFamily="18" charset="0"/>
              </a:rPr>
              <a:t>lập</a:t>
            </a:r>
            <a:r>
              <a:rPr lang="en-US" sz="2600" b="1" i="1" dirty="0" smtClean="0">
                <a:latin typeface="Times New Roman" pitchFamily="18" charset="0"/>
                <a:cs typeface="Times New Roman" pitchFamily="18" charset="0"/>
              </a:rPr>
              <a:t> </a:t>
            </a:r>
            <a:r>
              <a:rPr lang="en-US" sz="2600" b="1" i="1" dirty="0" err="1" smtClean="0">
                <a:latin typeface="Times New Roman" pitchFamily="18" charset="0"/>
                <a:cs typeface="Times New Roman" pitchFamily="18" charset="0"/>
              </a:rPr>
              <a:t>trình</a:t>
            </a:r>
            <a:r>
              <a:rPr lang="en-US" sz="2600" b="1" i="1" dirty="0" smtClean="0">
                <a:latin typeface="Times New Roman" pitchFamily="18" charset="0"/>
                <a:cs typeface="Times New Roman" pitchFamily="18" charset="0"/>
              </a:rPr>
              <a:t> </a:t>
            </a:r>
            <a:r>
              <a:rPr lang="en-US" sz="2600" b="1" i="1" dirty="0" err="1" smtClean="0">
                <a:latin typeface="Times New Roman" pitchFamily="18" charset="0"/>
                <a:cs typeface="Times New Roman" pitchFamily="18" charset="0"/>
              </a:rPr>
              <a:t>phân</a:t>
            </a:r>
            <a:r>
              <a:rPr lang="en-US" sz="2600" b="1" i="1" dirty="0" smtClean="0">
                <a:latin typeface="Times New Roman" pitchFamily="18" charset="0"/>
                <a:cs typeface="Times New Roman" pitchFamily="18" charset="0"/>
              </a:rPr>
              <a:t> </a:t>
            </a:r>
            <a:r>
              <a:rPr lang="en-US" sz="2600" b="1" i="1" dirty="0" err="1" smtClean="0">
                <a:latin typeface="Times New Roman" pitchFamily="18" charset="0"/>
                <a:cs typeface="Times New Roman" pitchFamily="18" charset="0"/>
              </a:rPr>
              <a:t>tán</a:t>
            </a:r>
            <a:r>
              <a:rPr lang="en-US" sz="2600" b="1" i="1" dirty="0" smtClean="0">
                <a:latin typeface="Times New Roman" pitchFamily="18" charset="0"/>
                <a:cs typeface="Times New Roman" pitchFamily="18" charset="0"/>
              </a:rPr>
              <a:t> </a:t>
            </a:r>
            <a:r>
              <a:rPr lang="en-US" sz="2600" b="1" i="1" dirty="0" err="1" smtClean="0">
                <a:latin typeface="Times New Roman" pitchFamily="18" charset="0"/>
                <a:cs typeface="Times New Roman" pitchFamily="18" charset="0"/>
              </a:rPr>
              <a:t>đối</a:t>
            </a:r>
            <a:r>
              <a:rPr lang="en-US" sz="2600" b="1" i="1" dirty="0" smtClean="0">
                <a:latin typeface="Times New Roman" pitchFamily="18" charset="0"/>
                <a:cs typeface="Times New Roman" pitchFamily="18" charset="0"/>
              </a:rPr>
              <a:t> </a:t>
            </a:r>
            <a:r>
              <a:rPr lang="en-US" sz="2600" b="1" i="1" dirty="0" err="1" smtClean="0">
                <a:latin typeface="Times New Roman" pitchFamily="18" charset="0"/>
                <a:cs typeface="Times New Roman" pitchFamily="18" charset="0"/>
              </a:rPr>
              <a:t>tượng</a:t>
            </a:r>
            <a:r>
              <a:rPr lang="en-US" sz="2600" b="1" i="1" dirty="0" smtClean="0">
                <a:latin typeface="Times New Roman" pitchFamily="18" charset="0"/>
                <a:cs typeface="Times New Roman" pitchFamily="18" charset="0"/>
              </a:rPr>
              <a:t>( </a:t>
            </a:r>
            <a:r>
              <a:rPr lang="en-US" sz="2600" b="1" i="1" dirty="0" err="1" smtClean="0">
                <a:latin typeface="Times New Roman" pitchFamily="18" charset="0"/>
                <a:cs typeface="Times New Roman" pitchFamily="18" charset="0"/>
              </a:rPr>
              <a:t>tiếp</a:t>
            </a:r>
            <a:r>
              <a:rPr lang="en-US" sz="2600" b="1" i="1" dirty="0" smtClean="0">
                <a:latin typeface="Times New Roman" pitchFamily="18" charset="0"/>
                <a:cs typeface="Times New Roman" pitchFamily="18" charset="0"/>
              </a:rPr>
              <a:t>):</a:t>
            </a:r>
          </a:p>
          <a:p>
            <a:pPr marL="548640" lvl="3" indent="-274320">
              <a:lnSpc>
                <a:spcPct val="150000"/>
              </a:lnSpc>
              <a:buClrTx/>
              <a:buSzPct val="100000"/>
              <a:buFont typeface="Wingdings" pitchFamily="2" charset="2"/>
              <a:buChar char="Ø"/>
            </a:pPr>
            <a:r>
              <a:rPr lang="vi-VN" sz="2200" dirty="0" smtClean="0"/>
              <a:t> Để giải quyết một số vấn đề trong việc truyền thông giữa Client/Server. RMI </a:t>
            </a:r>
            <a:r>
              <a:rPr lang="vi-VN" sz="2200" dirty="0" smtClean="0"/>
              <a:t>không</a:t>
            </a:r>
            <a:endParaRPr lang="en-US" sz="2200" dirty="0" smtClean="0"/>
          </a:p>
          <a:p>
            <a:pPr marL="548640" lvl="3" indent="-274320">
              <a:lnSpc>
                <a:spcPct val="150000"/>
              </a:lnSpc>
              <a:buClrTx/>
              <a:buSzPct val="100000"/>
              <a:buNone/>
            </a:pPr>
            <a:r>
              <a:rPr lang="vi-VN" sz="2200" dirty="0" smtClean="0"/>
              <a:t>gọi </a:t>
            </a:r>
            <a:r>
              <a:rPr lang="vi-VN" sz="2200" dirty="0" smtClean="0"/>
              <a:t>trực tiếp mà thông qua lớp trung gian. Lớp này tồn tại ở cả hai phía Client và </a:t>
            </a:r>
            <a:r>
              <a:rPr lang="vi-VN" sz="2200" dirty="0" smtClean="0"/>
              <a:t>Server.</a:t>
            </a:r>
            <a:endParaRPr lang="en-US" sz="2200" dirty="0" smtClean="0"/>
          </a:p>
          <a:p>
            <a:pPr marL="548640" lvl="3" indent="-274320">
              <a:lnSpc>
                <a:spcPct val="150000"/>
              </a:lnSpc>
              <a:buClrTx/>
              <a:buSzPct val="100000"/>
              <a:buNone/>
            </a:pPr>
            <a:r>
              <a:rPr lang="vi-VN" sz="2200" dirty="0" smtClean="0"/>
              <a:t>Lớp </a:t>
            </a:r>
            <a:r>
              <a:rPr lang="vi-VN" sz="2200" dirty="0" smtClean="0"/>
              <a:t>ở máy Client gọi là </a:t>
            </a:r>
            <a:r>
              <a:rPr lang="vi-VN" sz="2200" b="1" dirty="0" smtClean="0"/>
              <a:t>Stub</a:t>
            </a:r>
            <a:r>
              <a:rPr lang="vi-VN" sz="2200" dirty="0" smtClean="0"/>
              <a:t>, lớp ở máy Server gọi là </a:t>
            </a:r>
            <a:r>
              <a:rPr lang="vi-VN" sz="2200" b="1" dirty="0" smtClean="0"/>
              <a:t>Skel</a:t>
            </a:r>
            <a:r>
              <a:rPr lang="vi-VN" sz="2200" dirty="0" smtClean="0"/>
              <a:t> (Skeletion).</a:t>
            </a:r>
            <a:endParaRPr lang="en-US" sz="2200" dirty="0" smtClean="0"/>
          </a:p>
          <a:p>
            <a:pPr marL="274320" lvl="2" indent="-274320">
              <a:lnSpc>
                <a:spcPct val="150000"/>
              </a:lnSpc>
              <a:buClrTx/>
              <a:buSzPct val="80000"/>
              <a:buNone/>
            </a:pPr>
            <a:r>
              <a:rPr lang="en-US" sz="2600" b="1" i="1" dirty="0" smtClean="0">
                <a:latin typeface="Times New Roman" pitchFamily="18" charset="0"/>
                <a:cs typeface="Times New Roman" pitchFamily="18" charset="0"/>
              </a:rPr>
              <a:t>2.</a:t>
            </a:r>
            <a:r>
              <a:rPr lang="vi-VN" sz="2600" b="1" i="1" dirty="0" smtClean="0">
                <a:latin typeface="Times New Roman" pitchFamily="18" charset="0"/>
                <a:cs typeface="Times New Roman" pitchFamily="18" charset="0"/>
              </a:rPr>
              <a:t> Các đặ</a:t>
            </a:r>
            <a:r>
              <a:rPr lang="en-US" sz="2600" b="1" i="1" dirty="0" smtClean="0">
                <a:latin typeface="Times New Roman" pitchFamily="18" charset="0"/>
                <a:cs typeface="Times New Roman" pitchFamily="18" charset="0"/>
              </a:rPr>
              <a:t>c</a:t>
            </a:r>
            <a:r>
              <a:rPr lang="vi-VN" sz="2600" b="1" i="1" dirty="0" smtClean="0">
                <a:latin typeface="Times New Roman" pitchFamily="18" charset="0"/>
                <a:cs typeface="Times New Roman" pitchFamily="18" charset="0"/>
              </a:rPr>
              <a:t> tính của RMI</a:t>
            </a:r>
            <a:r>
              <a:rPr lang="en-US" sz="2600" b="1" i="1" dirty="0" smtClean="0">
                <a:latin typeface="Times New Roman" pitchFamily="18" charset="0"/>
                <a:cs typeface="Times New Roman" pitchFamily="18" charset="0"/>
              </a:rPr>
              <a:t> :</a:t>
            </a:r>
          </a:p>
          <a:p>
            <a:pPr marL="548640" lvl="3" indent="-274320">
              <a:lnSpc>
                <a:spcPct val="150000"/>
              </a:lnSpc>
              <a:buClrTx/>
              <a:buSzPct val="90000"/>
              <a:buFont typeface="Wingdings" pitchFamily="2" charset="2"/>
              <a:buChar char="Ø"/>
            </a:pPr>
            <a:r>
              <a:rPr lang="vi-VN" sz="2200" dirty="0" smtClean="0">
                <a:latin typeface="Times New Roman" pitchFamily="18" charset="0"/>
                <a:cs typeface="Times New Roman" pitchFamily="18" charset="0"/>
              </a:rPr>
              <a:t>RMI là mô hình đối tượng phân tán của Java, nó giúp cho việc truyền thông giữa </a:t>
            </a:r>
            <a:r>
              <a:rPr lang="vi-VN" sz="2200" dirty="0" smtClean="0">
                <a:latin typeface="Times New Roman" pitchFamily="18" charset="0"/>
                <a:cs typeface="Times New Roman" pitchFamily="18" charset="0"/>
              </a:rPr>
              <a:t>các</a:t>
            </a:r>
            <a:endParaRPr lang="en-US" sz="2200" dirty="0" smtClean="0">
              <a:latin typeface="Times New Roman" pitchFamily="18" charset="0"/>
              <a:cs typeface="Times New Roman" pitchFamily="18" charset="0"/>
            </a:endParaRPr>
          </a:p>
          <a:p>
            <a:pPr marL="548640" lvl="3" indent="-274320">
              <a:lnSpc>
                <a:spcPct val="150000"/>
              </a:lnSpc>
              <a:buClrTx/>
              <a:buSzPct val="90000"/>
              <a:buNone/>
            </a:pPr>
            <a:r>
              <a:rPr lang="vi-VN" sz="2200" dirty="0" smtClean="0">
                <a:latin typeface="Times New Roman" pitchFamily="18" charset="0"/>
                <a:cs typeface="Times New Roman" pitchFamily="18" charset="0"/>
              </a:rPr>
              <a:t>đối </a:t>
            </a:r>
            <a:r>
              <a:rPr lang="vi-VN" sz="2200" dirty="0" smtClean="0">
                <a:latin typeface="Times New Roman" pitchFamily="18" charset="0"/>
                <a:cs typeface="Times New Roman" pitchFamily="18" charset="0"/>
              </a:rPr>
              <a:t>tượng phân tán được dễ dàng hơn</a:t>
            </a:r>
            <a:r>
              <a:rPr lang="vi-VN" sz="2200" dirty="0" smtClean="0">
                <a:latin typeface="Times New Roman" pitchFamily="18" charset="0"/>
                <a:cs typeface="Times New Roman" pitchFamily="18" charset="0"/>
              </a:rPr>
              <a:t>.</a:t>
            </a:r>
            <a:endParaRPr lang="en-US" sz="2200" dirty="0" smtClean="0"/>
          </a:p>
          <a:p>
            <a:pPr marL="548640" lvl="3" indent="-274320">
              <a:lnSpc>
                <a:spcPct val="150000"/>
              </a:lnSpc>
              <a:buClrTx/>
              <a:buSzPct val="90000"/>
              <a:buFont typeface="Wingdings" pitchFamily="2" charset="2"/>
              <a:buChar char="Ø"/>
            </a:pPr>
            <a:r>
              <a:rPr lang="vi-VN" sz="2200" dirty="0" smtClean="0">
                <a:latin typeface="Times New Roman" pitchFamily="18" charset="0"/>
                <a:cs typeface="Times New Roman" pitchFamily="18" charset="0"/>
              </a:rPr>
              <a:t>RMI </a:t>
            </a:r>
            <a:r>
              <a:rPr lang="vi-VN" sz="2200" dirty="0" smtClean="0">
                <a:latin typeface="Times New Roman" pitchFamily="18" charset="0"/>
                <a:cs typeface="Times New Roman" pitchFamily="18" charset="0"/>
              </a:rPr>
              <a:t>là API bậc cao được xây dựng dựa trên lập trình Socket</a:t>
            </a:r>
            <a:r>
              <a:rPr lang="vi-VN" sz="2200" dirty="0" smtClean="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marL="548640" lvl="3" indent="-274320">
              <a:lnSpc>
                <a:spcPct val="150000"/>
              </a:lnSpc>
              <a:buClrTx/>
              <a:buSzPct val="90000"/>
              <a:buFont typeface="Wingdings" pitchFamily="2" charset="2"/>
              <a:buChar char="Ø"/>
            </a:pPr>
            <a:r>
              <a:rPr lang="vi-VN" sz="2200" dirty="0" smtClean="0">
                <a:latin typeface="Times New Roman" pitchFamily="18" charset="0"/>
                <a:cs typeface="Times New Roman" pitchFamily="18" charset="0"/>
              </a:rPr>
              <a:t>RMI </a:t>
            </a:r>
            <a:r>
              <a:rPr lang="vi-VN" sz="2200" dirty="0" smtClean="0">
                <a:latin typeface="Times New Roman" pitchFamily="18" charset="0"/>
                <a:cs typeface="Times New Roman" pitchFamily="18" charset="0"/>
              </a:rPr>
              <a:t>không những cho phép chúng ta truyền dữ liệu giữa các đối tượng trên các hệ </a:t>
            </a:r>
            <a:r>
              <a:rPr lang="vi-VN" sz="2200" dirty="0" smtClean="0">
                <a:latin typeface="Times New Roman" pitchFamily="18" charset="0"/>
                <a:cs typeface="Times New Roman" pitchFamily="18" charset="0"/>
              </a:rPr>
              <a:t>thống</a:t>
            </a:r>
            <a:endParaRPr lang="en-US" sz="2200" dirty="0" smtClean="0">
              <a:latin typeface="Times New Roman" pitchFamily="18" charset="0"/>
              <a:cs typeface="Times New Roman" pitchFamily="18" charset="0"/>
            </a:endParaRPr>
          </a:p>
          <a:p>
            <a:pPr marL="548640" lvl="3" indent="-274320">
              <a:lnSpc>
                <a:spcPct val="150000"/>
              </a:lnSpc>
              <a:buClrTx/>
              <a:buSzPct val="90000"/>
              <a:buNone/>
            </a:pPr>
            <a:r>
              <a:rPr lang="en-US" sz="2200" dirty="0" smtClean="0">
                <a:latin typeface="Times New Roman" pitchFamily="18" charset="0"/>
                <a:cs typeface="Times New Roman" pitchFamily="18" charset="0"/>
              </a:rPr>
              <a:t>m</a:t>
            </a:r>
            <a:r>
              <a:rPr lang="vi-VN" sz="2200" dirty="0" smtClean="0">
                <a:latin typeface="Times New Roman" pitchFamily="18" charset="0"/>
                <a:cs typeface="Times New Roman" pitchFamily="18" charset="0"/>
              </a:rPr>
              <a:t>áy</a:t>
            </a: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tính </a:t>
            </a:r>
            <a:r>
              <a:rPr lang="vi-VN" sz="2200" dirty="0" smtClean="0">
                <a:latin typeface="Times New Roman" pitchFamily="18" charset="0"/>
                <a:cs typeface="Times New Roman" pitchFamily="18" charset="0"/>
              </a:rPr>
              <a:t>khác nhau, mà còn triệu gọi các phương thức trong các đối tượng ở xa (</a:t>
            </a:r>
            <a:r>
              <a:rPr lang="vi-VN" sz="2200" dirty="0" smtClean="0">
                <a:latin typeface="Times New Roman" pitchFamily="18" charset="0"/>
                <a:cs typeface="Times New Roman" pitchFamily="18" charset="0"/>
              </a:rPr>
              <a:t>Remote</a:t>
            </a:r>
            <a:endParaRPr lang="en-US" sz="2200" dirty="0" smtClean="0">
              <a:latin typeface="Times New Roman" pitchFamily="18" charset="0"/>
              <a:cs typeface="Times New Roman" pitchFamily="18" charset="0"/>
            </a:endParaRPr>
          </a:p>
          <a:p>
            <a:pPr marL="548640" lvl="3" indent="-274320">
              <a:lnSpc>
                <a:spcPct val="150000"/>
              </a:lnSpc>
              <a:buClrTx/>
              <a:buSzPct val="90000"/>
              <a:buNone/>
            </a:pPr>
            <a:r>
              <a:rPr lang="vi-VN" sz="2200" dirty="0" smtClean="0">
                <a:latin typeface="Times New Roman" pitchFamily="18" charset="0"/>
                <a:cs typeface="Times New Roman" pitchFamily="18" charset="0"/>
              </a:rPr>
              <a:t>Object</a:t>
            </a:r>
            <a:r>
              <a:rPr lang="vi-VN" sz="2200" dirty="0" smtClean="0">
                <a:latin typeface="Times New Roman" pitchFamily="18" charset="0"/>
                <a:cs typeface="Times New Roman" pitchFamily="18" charset="0"/>
              </a:rPr>
              <a:t>).</a:t>
            </a:r>
            <a:r>
              <a:rPr lang="vi-VN" sz="1800" dirty="0" smtClean="0"/>
              <a:t/>
            </a:r>
            <a:br>
              <a:rPr lang="vi-VN" sz="1800" dirty="0" smtClean="0"/>
            </a:br>
            <a:r>
              <a:rPr lang="vi-VN" sz="1800" dirty="0" smtClean="0"/>
              <a:t/>
            </a:r>
            <a:br>
              <a:rPr lang="vi-VN" sz="1800" dirty="0" smtClean="0"/>
            </a:br>
            <a:endParaRPr lang="en-US" sz="1800" b="1" i="1" dirty="0" smtClean="0">
              <a:latin typeface="Times New Roman" pitchFamily="18" charset="0"/>
              <a:cs typeface="Times New Roman" pitchFamily="18" charset="0"/>
            </a:endParaRPr>
          </a:p>
        </p:txBody>
      </p:sp>
      <p:sp>
        <p:nvSpPr>
          <p:cNvPr id="8" name="Rectangle 7"/>
          <p:cNvSpPr/>
          <p:nvPr/>
        </p:nvSpPr>
        <p:spPr>
          <a:xfrm>
            <a:off x="304800" y="152400"/>
            <a:ext cx="8382000" cy="861774"/>
          </a:xfrm>
          <a:prstGeom prst="rect">
            <a:avLst/>
          </a:prstGeom>
        </p:spPr>
        <p:txBody>
          <a:bodyPr wrap="square">
            <a:spAutoFit/>
          </a:bodyPr>
          <a:lstStyle/>
          <a:p>
            <a:r>
              <a:rPr lang="en-US" sz="3200" b="1" dirty="0" smtClean="0">
                <a:latin typeface="Times New Roman" pitchFamily="18" charset="0"/>
                <a:cs typeface="Times New Roman" pitchFamily="18" charset="0"/>
              </a:rPr>
              <a:t>II. RMI( Remote Method Invocation )</a:t>
            </a:r>
            <a:r>
              <a:rPr lang="en-US" dirty="0" smtClean="0"/>
              <a:t/>
            </a:r>
            <a:br>
              <a:rPr lang="en-US" dirty="0" smtClean="0"/>
            </a:br>
            <a:endParaRPr lang="en-US" dirty="0"/>
          </a:p>
        </p:txBody>
      </p:sp>
      <p:sp>
        <p:nvSpPr>
          <p:cNvPr id="10" name="TextBox 9"/>
          <p:cNvSpPr txBox="1"/>
          <p:nvPr/>
        </p:nvSpPr>
        <p:spPr>
          <a:xfrm>
            <a:off x="8153400" y="6477000"/>
            <a:ext cx="9906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8/ 21</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789</TotalTime>
  <Words>2035</Words>
  <Application>Microsoft Office PowerPoint</Application>
  <PresentationFormat>On-screen Show (4:3)</PresentationFormat>
  <Paragraphs>241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TRƯỜNG ĐẠI HỌC ĐIỆN LỰC  KHOA CÔNG NGHỆ THÔNG TIN</vt:lpstr>
      <vt:lpstr>Nội dung</vt:lpstr>
      <vt:lpstr>I. Tổng quan về lập trình phân tán đối tượng </vt:lpstr>
      <vt:lpstr>Slide 4</vt:lpstr>
      <vt:lpstr>I. Tổng quan về lập trình phân tán đối tượng </vt:lpstr>
      <vt:lpstr>I. Tổng quan về lập trình phân tán đối tượng </vt:lpstr>
      <vt:lpstr>I. Tổng quan về lập trình phân tán đối tượng </vt:lpstr>
      <vt:lpstr>Slide 8</vt:lpstr>
      <vt:lpstr>Slide 9</vt:lpstr>
      <vt:lpstr>Slide 10</vt:lpstr>
      <vt:lpstr>Slide 11</vt:lpstr>
      <vt:lpstr>Slide 12</vt:lpstr>
      <vt:lpstr>II. RMI( Remote Method Invocation )</vt:lpstr>
      <vt:lpstr>III. JPA (Java Persistence API) </vt:lpstr>
      <vt:lpstr>III. JPA (Java Persistence API) </vt:lpstr>
      <vt:lpstr>III. JPA (Java Persistence API) </vt:lpstr>
      <vt:lpstr>III. JPA (Java Persistence API) </vt:lpstr>
      <vt:lpstr>IV. Khảo sát và phân tích thiết kế hệ thống</vt:lpstr>
      <vt:lpstr>IV. Khảo sát và phân tích thiết kế hệ thống</vt:lpstr>
      <vt:lpstr>IV. Khảo sát và phân tích thiết kế hệ thống</vt:lpstr>
      <vt:lpstr>IV. Khảo sát và phân tích thiết kế hệ thống</vt:lpstr>
      <vt:lpstr>IV. Khảo sát và phân tích thiết kế hệ thống</vt:lpstr>
      <vt:lpstr>V. Xây dựng chương trình và cài đặt kiểm thử</vt:lpstr>
      <vt:lpstr>V. Xây dựng chương trình và cài đặt kiểm thử</vt:lpstr>
      <vt:lpstr>V. Xây dựng chương trình và cài đặt kiểm thử</vt:lpstr>
      <vt:lpstr>V. Xây dựng chương trình và cài đặt kiểm thử</vt:lpstr>
      <vt:lpstr>V. Xây dựng chương trình và cài đặt kiểm thử</vt:lpstr>
      <vt:lpstr>V. Xây dựng chương trình và cài đặt kiểm thử</vt:lpstr>
      <vt:lpstr>KẾT LUẬN</vt:lpstr>
      <vt:lpstr>Slide 30</vt:lpstr>
    </vt:vector>
  </TitlesOfParts>
  <Company>hn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duong</dc:creator>
  <cp:lastModifiedBy>duong</cp:lastModifiedBy>
  <cp:revision>180</cp:revision>
  <dcterms:created xsi:type="dcterms:W3CDTF">2013-12-28T14:09:36Z</dcterms:created>
  <dcterms:modified xsi:type="dcterms:W3CDTF">2014-02-27T19:23:37Z</dcterms:modified>
</cp:coreProperties>
</file>