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8" r:id="rId3"/>
    <p:sldId id="258" r:id="rId4"/>
    <p:sldId id="279" r:id="rId5"/>
    <p:sldId id="294" r:id="rId6"/>
    <p:sldId id="295" r:id="rId7"/>
    <p:sldId id="280" r:id="rId8"/>
    <p:sldId id="296" r:id="rId9"/>
    <p:sldId id="297" r:id="rId10"/>
    <p:sldId id="298" r:id="rId11"/>
    <p:sldId id="309" r:id="rId12"/>
    <p:sldId id="308" r:id="rId13"/>
    <p:sldId id="307" r:id="rId14"/>
    <p:sldId id="310" r:id="rId15"/>
    <p:sldId id="311" r:id="rId16"/>
    <p:sldId id="312" r:id="rId17"/>
    <p:sldId id="313" r:id="rId18"/>
    <p:sldId id="314" r:id="rId19"/>
    <p:sldId id="315" r:id="rId20"/>
    <p:sldId id="316" r:id="rId21"/>
    <p:sldId id="317"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1361"/>
    <a:srgbClr val="005A9E"/>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52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85C08CD-B9F0-4D21-95AB-99EA60DE37F7}" type="datetimeFigureOut">
              <a:rPr lang="en-US" smtClean="0"/>
              <a:pPr/>
              <a:t>3/2/2014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7C5D873-B4D3-46CB-BB76-C91DC6F04C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5C08CD-B9F0-4D21-95AB-99EA60DE37F7}"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85C08CD-B9F0-4D21-95AB-99EA60DE37F7}" type="datetimeFigureOut">
              <a:rPr lang="en-US" smtClean="0"/>
              <a:pPr/>
              <a:t>3/2/2014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C5D873-B4D3-46CB-BB76-C91DC6F04CD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C08CD-B9F0-4D21-95AB-99EA60DE37F7}"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85C08CD-B9F0-4D21-95AB-99EA60DE37F7}" type="datetimeFigureOut">
              <a:rPr lang="en-US" smtClean="0"/>
              <a:pPr/>
              <a:t>3/2/2014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85C08CD-B9F0-4D21-95AB-99EA60DE37F7}" type="datetimeFigureOut">
              <a:rPr lang="en-US" smtClean="0"/>
              <a:pPr/>
              <a:t>3/2/2014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5C08CD-B9F0-4D21-95AB-99EA60DE37F7}" type="datetimeFigureOut">
              <a:rPr lang="en-US" smtClean="0"/>
              <a:pPr/>
              <a:t>3/2/2014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85C08CD-B9F0-4D21-95AB-99EA60DE37F7}"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C5D873-B4D3-46CB-BB76-C91DC6F04CD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5C08CD-B9F0-4D21-95AB-99EA60DE37F7}" type="datetimeFigureOut">
              <a:rPr lang="en-US" smtClean="0"/>
              <a:pPr/>
              <a:t>3/2/2014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7C5D873-B4D3-46CB-BB76-C91DC6F04CD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85C08CD-B9F0-4D21-95AB-99EA60DE37F7}" type="datetimeFigureOut">
              <a:rPr lang="en-US" smtClean="0"/>
              <a:pPr/>
              <a:t>3/2/2014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7C5D873-B4D3-46CB-BB76-C91DC6F04CD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9144000" cy="1295400"/>
          </a:xfrm>
        </p:spPr>
        <p:txBody>
          <a:bodyPr>
            <a:normAutofit fontScale="90000"/>
          </a:bodyPr>
          <a:lstStyle/>
          <a:p>
            <a:pPr algn="ctr"/>
            <a:r>
              <a:rPr lang="en-US" sz="4400" b="1" dirty="0" smtClean="0">
                <a:solidFill>
                  <a:srgbClr val="000099"/>
                </a:solidFill>
                <a:latin typeface="Times New Roman" pitchFamily="18" charset="0"/>
                <a:cs typeface="Times New Roman" pitchFamily="18" charset="0"/>
              </a:rPr>
              <a:t>TRƯỜNG ĐẠI HỌC ĐIỆN LỰC </a:t>
            </a:r>
            <a:r>
              <a:rPr lang="en-US" sz="4400" dirty="0" smtClean="0">
                <a:solidFill>
                  <a:srgbClr val="000099"/>
                </a:solidFill>
                <a:latin typeface="Times New Roman" pitchFamily="18" charset="0"/>
                <a:cs typeface="Times New Roman" pitchFamily="18" charset="0"/>
              </a:rPr>
              <a:t/>
            </a:r>
            <a:br>
              <a:rPr lang="en-US" sz="4400" dirty="0" smtClean="0">
                <a:solidFill>
                  <a:srgbClr val="000099"/>
                </a:solidFill>
                <a:latin typeface="Times New Roman" pitchFamily="18" charset="0"/>
                <a:cs typeface="Times New Roman" pitchFamily="18" charset="0"/>
              </a:rPr>
            </a:br>
            <a:r>
              <a:rPr lang="en-US" sz="4400" dirty="0" smtClean="0">
                <a:solidFill>
                  <a:srgbClr val="000099"/>
                </a:solidFill>
                <a:latin typeface="Times New Roman" pitchFamily="18" charset="0"/>
                <a:cs typeface="Times New Roman" pitchFamily="18" charset="0"/>
              </a:rPr>
              <a:t>KHOA CÔNG NGHỆ THÔNG TIN</a:t>
            </a:r>
            <a:endParaRPr lang="en-US" sz="4400" dirty="0">
              <a:solidFill>
                <a:srgbClr val="000099"/>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286000"/>
            <a:ext cx="8229600" cy="4038600"/>
          </a:xfrm>
        </p:spPr>
        <p:txBody>
          <a:bodyPr/>
          <a:lstStyle/>
          <a:p>
            <a:pPr algn="ctr">
              <a:buNone/>
            </a:pP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Bài</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thuyết</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trình</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r>
            <a:b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b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Môn</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Công</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nghệ</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phần</a:t>
            </a:r>
            <a:r>
              <a:rPr lang="en-US" sz="4000" b="1" kern="10" dirty="0" smtClean="0">
                <a:ln w="9525">
                  <a:solidFill>
                    <a:schemeClr val="tx1"/>
                  </a:solidFill>
                  <a:round/>
                  <a:headEnd/>
                  <a:tailEnd/>
                </a:ln>
                <a:solidFill>
                  <a:srgbClr val="FF0000"/>
                </a:solidFill>
                <a:latin typeface="Times New Roman" pitchFamily="18" charset="0"/>
                <a:cs typeface="Times New Roman" pitchFamily="18" charset="0"/>
              </a:rPr>
              <a:t> </a:t>
            </a:r>
            <a:r>
              <a:rPr lang="en-US" sz="4000" b="1" kern="10" dirty="0" err="1" smtClean="0">
                <a:ln w="9525">
                  <a:solidFill>
                    <a:schemeClr val="tx1"/>
                  </a:solidFill>
                  <a:round/>
                  <a:headEnd/>
                  <a:tailEnd/>
                </a:ln>
                <a:solidFill>
                  <a:srgbClr val="FF0000"/>
                </a:solidFill>
                <a:latin typeface="Times New Roman" pitchFamily="18" charset="0"/>
                <a:cs typeface="Times New Roman" pitchFamily="18" charset="0"/>
              </a:rPr>
              <a:t>mềm</a:t>
            </a:r>
            <a:endParaRPr lang="en-US" sz="4000" b="1" kern="10" dirty="0" smtClean="0">
              <a:ln w="9525">
                <a:solidFill>
                  <a:schemeClr val="tx1"/>
                </a:solidFill>
                <a:round/>
                <a:headEnd/>
                <a:tailEnd/>
              </a:ln>
              <a:solidFill>
                <a:srgbClr val="FF0000"/>
              </a:solidFill>
              <a:latin typeface="Times New Roman" pitchFamily="18" charset="0"/>
              <a:cs typeface="Times New Roman" pitchFamily="18" charset="0"/>
            </a:endParaRPr>
          </a:p>
          <a:p>
            <a:pPr algn="ctr">
              <a:buNone/>
            </a:pPr>
            <a:r>
              <a:rPr lang="en-US" sz="3600" smtClean="0">
                <a:solidFill>
                  <a:srgbClr val="00B050"/>
                </a:solidFill>
                <a:latin typeface="Times New Roman" pitchFamily="18" charset="0"/>
                <a:cs typeface="Times New Roman" pitchFamily="18" charset="0"/>
              </a:rPr>
              <a:t>Đề tài:Xây dựng hệ thống quản lý kho</a:t>
            </a:r>
            <a:endParaRPr lang="en-US" sz="3600" dirty="0" smtClean="0">
              <a:solidFill>
                <a:srgbClr val="00B050"/>
              </a:solidFill>
              <a:latin typeface="Times New Roman" pitchFamily="18" charset="0"/>
              <a:cs typeface="Times New Roman" pitchFamily="18" charset="0"/>
            </a:endParaRPr>
          </a:p>
          <a:p>
            <a:pPr algn="just">
              <a:buNone/>
            </a:pPr>
            <a:r>
              <a:rPr lang="en-US" sz="2400" b="1" smtClean="0">
                <a:solidFill>
                  <a:srgbClr val="0070C0"/>
                </a:solidFill>
                <a:latin typeface="Times New Roman" pitchFamily="18" charset="0"/>
                <a:cs typeface="Times New Roman" pitchFamily="18" charset="0"/>
              </a:rPr>
              <a:t>  Giảng </a:t>
            </a:r>
            <a:r>
              <a:rPr lang="en-US" sz="2400" b="1" dirty="0" err="1" smtClean="0">
                <a:solidFill>
                  <a:srgbClr val="0070C0"/>
                </a:solidFill>
                <a:latin typeface="Times New Roman" pitchFamily="18" charset="0"/>
                <a:cs typeface="Times New Roman" pitchFamily="18" charset="0"/>
              </a:rPr>
              <a:t>viên</a:t>
            </a:r>
            <a:r>
              <a:rPr lang="en-US" sz="2400" b="1" dirty="0" smtClean="0">
                <a:solidFill>
                  <a:srgbClr val="0070C0"/>
                </a:solidFill>
                <a:latin typeface="Times New Roman" pitchFamily="18" charset="0"/>
                <a:cs typeface="Times New Roman" pitchFamily="18" charset="0"/>
              </a:rPr>
              <a:t>        :  </a:t>
            </a:r>
            <a:r>
              <a:rPr lang="en-US" sz="2400" b="1" dirty="0" err="1" smtClean="0">
                <a:solidFill>
                  <a:srgbClr val="0070C0"/>
                </a:solidFill>
                <a:latin typeface="Times New Roman" pitchFamily="18" charset="0"/>
                <a:cs typeface="Times New Roman" pitchFamily="18" charset="0"/>
              </a:rPr>
              <a:t>Nguyễn</a:t>
            </a:r>
            <a:r>
              <a:rPr lang="en-US" sz="2400" b="1" dirty="0" smtClean="0">
                <a:solidFill>
                  <a:srgbClr val="0070C0"/>
                </a:solidFill>
                <a:latin typeface="Times New Roman" pitchFamily="18" charset="0"/>
                <a:cs typeface="Times New Roman" pitchFamily="18" charset="0"/>
              </a:rPr>
              <a:t> </a:t>
            </a:r>
            <a:r>
              <a:rPr lang="en-US" sz="2400" b="1" err="1" smtClean="0">
                <a:solidFill>
                  <a:srgbClr val="0070C0"/>
                </a:solidFill>
                <a:latin typeface="Times New Roman" pitchFamily="18" charset="0"/>
                <a:cs typeface="Times New Roman" pitchFamily="18" charset="0"/>
              </a:rPr>
              <a:t>Đức</a:t>
            </a:r>
            <a:r>
              <a:rPr lang="en-US" sz="2400" b="1" smtClean="0">
                <a:solidFill>
                  <a:srgbClr val="0070C0"/>
                </a:solidFill>
                <a:latin typeface="Times New Roman" pitchFamily="18" charset="0"/>
                <a:cs typeface="Times New Roman" pitchFamily="18" charset="0"/>
              </a:rPr>
              <a:t> Lưu</a:t>
            </a:r>
            <a:endParaRPr lang="en-US" sz="2400" b="1" dirty="0" smtClean="0">
              <a:solidFill>
                <a:srgbClr val="0070C0"/>
              </a:solidFill>
              <a:latin typeface="Times New Roman" pitchFamily="18" charset="0"/>
              <a:cs typeface="Times New Roman" pitchFamily="18" charset="0"/>
            </a:endParaRPr>
          </a:p>
          <a:p>
            <a:pPr marL="273050" indent="-101600" algn="just">
              <a:buNone/>
            </a:pPr>
            <a:r>
              <a:rPr lang="en-US" sz="2400" b="1" smtClean="0">
                <a:solidFill>
                  <a:srgbClr val="0070C0"/>
                </a:solidFill>
                <a:latin typeface="Times New Roman" pitchFamily="18" charset="0"/>
                <a:cs typeface="Times New Roman" pitchFamily="18" charset="0"/>
              </a:rPr>
              <a:t>Các thành viên thực hiện: Đậu Văn Thái </a:t>
            </a:r>
            <a:r>
              <a:rPr lang="en-US" sz="1400" b="1" smtClean="0">
                <a:solidFill>
                  <a:srgbClr val="0070C0"/>
                </a:solidFill>
                <a:latin typeface="Times New Roman" pitchFamily="18" charset="0"/>
                <a:cs typeface="Times New Roman" pitchFamily="18" charset="0"/>
              </a:rPr>
              <a:t>( Nhóm trưởng)</a:t>
            </a:r>
          </a:p>
          <a:p>
            <a:pPr marL="273050" indent="3327400" algn="just">
              <a:buNone/>
            </a:pPr>
            <a:r>
              <a:rPr lang="en-US" sz="2400" b="1" smtClean="0">
                <a:solidFill>
                  <a:srgbClr val="0070C0"/>
                </a:solidFill>
                <a:latin typeface="Times New Roman" pitchFamily="18" charset="0"/>
                <a:cs typeface="Times New Roman" pitchFamily="18" charset="0"/>
              </a:rPr>
              <a:t>Nguyễn Đình Minh</a:t>
            </a:r>
          </a:p>
          <a:p>
            <a:pPr marL="273050" indent="3327400" algn="just">
              <a:buNone/>
            </a:pPr>
            <a:r>
              <a:rPr lang="en-US" sz="2400" b="1" smtClean="0">
                <a:solidFill>
                  <a:srgbClr val="0070C0"/>
                </a:solidFill>
                <a:latin typeface="Times New Roman" pitchFamily="18" charset="0"/>
                <a:cs typeface="Times New Roman" pitchFamily="18" charset="0"/>
              </a:rPr>
              <a:t>Hồ Văn Tuấn</a:t>
            </a:r>
            <a:endParaRPr lang="en-US" sz="2400" dirty="0" smtClean="0">
              <a:solidFill>
                <a:srgbClr val="0070C0"/>
              </a:solidFill>
              <a:latin typeface="Times New Roman" pitchFamily="18" charset="0"/>
              <a:cs typeface="Times New Roman" pitchFamily="18" charset="0"/>
            </a:endParaRPr>
          </a:p>
          <a:p>
            <a:pPr>
              <a:buNone/>
            </a:pPr>
            <a:endParaRPr lang="en-US" dirty="0"/>
          </a:p>
        </p:txBody>
      </p:sp>
      <p:sp>
        <p:nvSpPr>
          <p:cNvPr id="5" name="TextBox 4"/>
          <p:cNvSpPr txBox="1"/>
          <p:nvPr/>
        </p:nvSpPr>
        <p:spPr>
          <a:xfrm>
            <a:off x="7162800" y="6519446"/>
            <a:ext cx="1981200" cy="276999"/>
          </a:xfrm>
          <a:prstGeom prst="rect">
            <a:avLst/>
          </a:prstGeom>
          <a:noFill/>
        </p:spPr>
        <p:txBody>
          <a:bodyPr wrap="square" rtlCol="0">
            <a:spAutoFit/>
          </a:bodyPr>
          <a:lstStyle/>
          <a:p>
            <a:pPr algn="ctr"/>
            <a:r>
              <a:rPr lang="en-US" sz="1200" dirty="0" smtClean="0">
                <a:latin typeface="Times New Roman" pitchFamily="18" charset="0"/>
                <a:cs typeface="Times New Roman" pitchFamily="18" charset="0"/>
              </a:rPr>
              <a:t>1 / 21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074"/>
            <a:ext cx="8229600" cy="634999"/>
          </a:xfrm>
        </p:spPr>
        <p:txBody>
          <a:bodyPr>
            <a:normAutofit fontScale="90000"/>
          </a:bodyPr>
          <a:lstStyle/>
          <a:p>
            <a:r>
              <a:rPr lang="en-US" sz="4400">
                <a:solidFill>
                  <a:srgbClr val="0070C0"/>
                </a:solidFill>
                <a:latin typeface="Times New Roman" pitchFamily="18" charset="0"/>
                <a:cs typeface="Times New Roman" pitchFamily="18" charset="0"/>
              </a:rPr>
              <a:t>III Xây dựng hệ thống phần mềm(tiếp</a:t>
            </a:r>
            <a:r>
              <a:rPr lang="en-US" sz="3200">
                <a:solidFill>
                  <a:srgbClr val="0070C0"/>
                </a:solidFill>
                <a:latin typeface="Times New Roman" pitchFamily="18" charset="0"/>
                <a:cs typeface="Times New Roman" pitchFamily="18" charset="0"/>
              </a:rPr>
              <a:t>)</a:t>
            </a:r>
            <a:endParaRPr lang="en-US"/>
          </a:p>
        </p:txBody>
      </p:sp>
      <p:sp>
        <p:nvSpPr>
          <p:cNvPr id="4" name="Rectangle 3"/>
          <p:cNvSpPr>
            <a:spLocks noChangeArrowheads="1"/>
          </p:cNvSpPr>
          <p:nvPr/>
        </p:nvSpPr>
        <p:spPr bwMode="auto">
          <a:xfrm>
            <a:off x="2375535" y="976947"/>
            <a:ext cx="3402330" cy="342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600" b="1">
                <a:effectLst/>
                <a:latin typeface="Times New Roman" panose="02020603050405020304" pitchFamily="18" charset="0"/>
                <a:ea typeface="Times New Roman" panose="02020603050405020304" pitchFamily="18" charset="0"/>
              </a:rPr>
              <a:t>QUẢN LÝ XUẤT NHẬP TỒN KHO</a:t>
            </a:r>
            <a:endParaRPr lang="en-US" sz="1200">
              <a:effectLst/>
              <a:latin typeface="Times New Roman" panose="02020603050405020304" pitchFamily="18" charset="0"/>
              <a:ea typeface="Times New Roman" panose="02020603050405020304" pitchFamily="18" charset="0"/>
            </a:endParaRPr>
          </a:p>
        </p:txBody>
      </p:sp>
      <p:sp>
        <p:nvSpPr>
          <p:cNvPr id="5" name="Freeform 4"/>
          <p:cNvSpPr>
            <a:spLocks noChangeArrowheads="1"/>
          </p:cNvSpPr>
          <p:nvPr/>
        </p:nvSpPr>
        <p:spPr bwMode="auto">
          <a:xfrm>
            <a:off x="3982085" y="2895600"/>
            <a:ext cx="0" cy="228600"/>
          </a:xfrm>
          <a:custGeom>
            <a:avLst/>
            <a:gdLst>
              <a:gd name="T0" fmla="*/ 0 h 360"/>
              <a:gd name="T1" fmla="*/ 360 h 360"/>
            </a:gdLst>
            <a:ahLst/>
            <a:cxnLst>
              <a:cxn ang="0">
                <a:pos x="0" y="T0"/>
              </a:cxn>
              <a:cxn ang="0">
                <a:pos x="0" y="T1"/>
              </a:cxn>
            </a:cxnLst>
            <a:rect l="0" t="0" r="r" b="b"/>
            <a:pathLst>
              <a:path h="360">
                <a:moveTo>
                  <a:pt x="0" y="0"/>
                </a:moveTo>
                <a:lnTo>
                  <a:pt x="0" y="3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cxnSp>
        <p:nvCxnSpPr>
          <p:cNvPr id="6" name="Straight Connector 5"/>
          <p:cNvCxnSpPr>
            <a:cxnSpLocks noChangeShapeType="1"/>
          </p:cNvCxnSpPr>
          <p:nvPr/>
        </p:nvCxnSpPr>
        <p:spPr bwMode="auto">
          <a:xfrm>
            <a:off x="1123950" y="1434147"/>
            <a:ext cx="0" cy="305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7" name="Straight Connector 6"/>
          <p:cNvCxnSpPr>
            <a:cxnSpLocks noChangeShapeType="1"/>
          </p:cNvCxnSpPr>
          <p:nvPr/>
        </p:nvCxnSpPr>
        <p:spPr bwMode="auto">
          <a:xfrm>
            <a:off x="3019425" y="1434146"/>
            <a:ext cx="0" cy="30543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8" name="Straight Connector 7"/>
          <p:cNvCxnSpPr>
            <a:cxnSpLocks noChangeShapeType="1"/>
          </p:cNvCxnSpPr>
          <p:nvPr/>
        </p:nvCxnSpPr>
        <p:spPr bwMode="auto">
          <a:xfrm>
            <a:off x="6951345" y="1461768"/>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9" name="Rectangle 8"/>
          <p:cNvSpPr>
            <a:spLocks noChangeArrowheads="1"/>
          </p:cNvSpPr>
          <p:nvPr/>
        </p:nvSpPr>
        <p:spPr bwMode="auto">
          <a:xfrm>
            <a:off x="544831" y="1738154"/>
            <a:ext cx="1411605"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Quản Lý Phiếu Nhập Kho</a:t>
            </a:r>
            <a:endParaRPr lang="en-US" sz="1200">
              <a:effectLst/>
              <a:latin typeface="Times New Roman" panose="02020603050405020304" pitchFamily="18" charset="0"/>
              <a:ea typeface="Times New Roman" panose="02020603050405020304" pitchFamily="18" charset="0"/>
            </a:endParaRPr>
          </a:p>
        </p:txBody>
      </p:sp>
      <p:sp>
        <p:nvSpPr>
          <p:cNvPr id="10" name="Rectangle 9"/>
          <p:cNvSpPr>
            <a:spLocks noChangeArrowheads="1"/>
          </p:cNvSpPr>
          <p:nvPr/>
        </p:nvSpPr>
        <p:spPr bwMode="auto">
          <a:xfrm>
            <a:off x="2361248" y="1738154"/>
            <a:ext cx="1512570"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Quản Lý Phiếu Xuất Kho</a:t>
            </a:r>
            <a:endParaRPr lang="en-US" sz="1200">
              <a:effectLst/>
              <a:latin typeface="Times New Roman" panose="02020603050405020304" pitchFamily="18" charset="0"/>
              <a:ea typeface="Times New Roman" panose="02020603050405020304" pitchFamily="18" charset="0"/>
            </a:endParaRPr>
          </a:p>
          <a:p>
            <a:pPr>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1" name="Rectangle 10"/>
          <p:cNvSpPr>
            <a:spLocks noChangeArrowheads="1"/>
          </p:cNvSpPr>
          <p:nvPr/>
        </p:nvSpPr>
        <p:spPr bwMode="auto">
          <a:xfrm>
            <a:off x="6498907" y="1752759"/>
            <a:ext cx="904875"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Tìm Kiếm </a:t>
            </a:r>
            <a:endParaRPr lang="en-US" sz="1200">
              <a:effectLst/>
              <a:latin typeface="Times New Roman" panose="02020603050405020304" pitchFamily="18" charset="0"/>
              <a:ea typeface="Times New Roman" panose="02020603050405020304" pitchFamily="18" charset="0"/>
            </a:endParaRPr>
          </a:p>
        </p:txBody>
      </p:sp>
      <p:cxnSp>
        <p:nvCxnSpPr>
          <p:cNvPr id="12" name="Straight Connector 11"/>
          <p:cNvCxnSpPr>
            <a:cxnSpLocks noChangeShapeType="1"/>
          </p:cNvCxnSpPr>
          <p:nvPr/>
        </p:nvCxnSpPr>
        <p:spPr bwMode="auto">
          <a:xfrm>
            <a:off x="653415" y="2435225"/>
            <a:ext cx="0" cy="187134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3" name="Rectangle 12"/>
          <p:cNvSpPr>
            <a:spLocks noChangeArrowheads="1"/>
          </p:cNvSpPr>
          <p:nvPr/>
        </p:nvSpPr>
        <p:spPr bwMode="auto">
          <a:xfrm>
            <a:off x="942975" y="4072255"/>
            <a:ext cx="1259205" cy="647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Hủy Bỏ Phiếu</a:t>
            </a:r>
            <a:endParaRPr lang="en-US" sz="1200">
              <a:effectLst/>
              <a:latin typeface="Times New Roman" panose="02020603050405020304" pitchFamily="18" charset="0"/>
              <a:ea typeface="Times New Roman" panose="02020603050405020304" pitchFamily="18" charset="0"/>
            </a:endParaRPr>
          </a:p>
        </p:txBody>
      </p:sp>
      <p:cxnSp>
        <p:nvCxnSpPr>
          <p:cNvPr id="14" name="Straight Connector 13"/>
          <p:cNvCxnSpPr>
            <a:cxnSpLocks noChangeShapeType="1"/>
          </p:cNvCxnSpPr>
          <p:nvPr/>
        </p:nvCxnSpPr>
        <p:spPr bwMode="auto">
          <a:xfrm>
            <a:off x="653415" y="312991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p:cNvCxnSpPr>
            <a:cxnSpLocks noChangeShapeType="1"/>
          </p:cNvCxnSpPr>
          <p:nvPr/>
        </p:nvCxnSpPr>
        <p:spPr bwMode="auto">
          <a:xfrm>
            <a:off x="653415" y="3705860"/>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6" name="Straight Connector 15"/>
          <p:cNvCxnSpPr>
            <a:cxnSpLocks noChangeShapeType="1"/>
          </p:cNvCxnSpPr>
          <p:nvPr/>
        </p:nvCxnSpPr>
        <p:spPr bwMode="auto">
          <a:xfrm>
            <a:off x="665797" y="4320857"/>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p:cNvCxnSpPr>
          <p:nvPr/>
        </p:nvCxnSpPr>
        <p:spPr bwMode="auto">
          <a:xfrm>
            <a:off x="5036820" y="1461929"/>
            <a:ext cx="0" cy="276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8" name="Rectangle 17"/>
          <p:cNvSpPr>
            <a:spLocks noChangeArrowheads="1"/>
          </p:cNvSpPr>
          <p:nvPr/>
        </p:nvSpPr>
        <p:spPr bwMode="auto">
          <a:xfrm>
            <a:off x="4438650" y="1738154"/>
            <a:ext cx="1339215" cy="6858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Quản Lý Sản Phẩm Tồn Kho</a:t>
            </a:r>
            <a:endParaRPr lang="en-US" sz="1200">
              <a:effectLst/>
              <a:latin typeface="Times New Roman" panose="02020603050405020304" pitchFamily="18" charset="0"/>
              <a:ea typeface="Times New Roman" panose="02020603050405020304" pitchFamily="18" charset="0"/>
            </a:endParaRPr>
          </a:p>
        </p:txBody>
      </p:sp>
      <p:cxnSp>
        <p:nvCxnSpPr>
          <p:cNvPr id="19" name="Straight Connector 18"/>
          <p:cNvCxnSpPr>
            <a:cxnSpLocks noChangeShapeType="1"/>
          </p:cNvCxnSpPr>
          <p:nvPr/>
        </p:nvCxnSpPr>
        <p:spPr bwMode="auto">
          <a:xfrm>
            <a:off x="4714875" y="2423954"/>
            <a:ext cx="0" cy="19462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Straight Connector 19"/>
          <p:cNvCxnSpPr>
            <a:cxnSpLocks noChangeShapeType="1"/>
          </p:cNvCxnSpPr>
          <p:nvPr/>
        </p:nvCxnSpPr>
        <p:spPr bwMode="auto">
          <a:xfrm>
            <a:off x="4743450" y="295084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1" name="Rectangle 20"/>
          <p:cNvSpPr>
            <a:spLocks noChangeArrowheads="1"/>
          </p:cNvSpPr>
          <p:nvPr/>
        </p:nvSpPr>
        <p:spPr bwMode="auto">
          <a:xfrm>
            <a:off x="5033010" y="2566829"/>
            <a:ext cx="941070" cy="9144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Cập Nhật Thông Tin Sản Phẩm</a:t>
            </a:r>
            <a:endParaRPr lang="en-US" sz="1200">
              <a:effectLst/>
              <a:latin typeface="Times New Roman" panose="02020603050405020304" pitchFamily="18" charset="0"/>
              <a:ea typeface="Times New Roman" panose="02020603050405020304" pitchFamily="18" charset="0"/>
            </a:endParaRPr>
          </a:p>
        </p:txBody>
      </p:sp>
      <p:sp>
        <p:nvSpPr>
          <p:cNvPr id="22" name="Rectangle 21"/>
          <p:cNvSpPr>
            <a:spLocks noChangeArrowheads="1"/>
          </p:cNvSpPr>
          <p:nvPr/>
        </p:nvSpPr>
        <p:spPr bwMode="auto">
          <a:xfrm>
            <a:off x="5016816" y="3790950"/>
            <a:ext cx="941070" cy="1028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Báo Cáo Chi Tiết Về Các Sản Phẩm</a:t>
            </a:r>
            <a:endParaRPr lang="en-US" sz="1200">
              <a:effectLst/>
              <a:latin typeface="Times New Roman" panose="02020603050405020304" pitchFamily="18" charset="0"/>
              <a:ea typeface="Times New Roman" panose="02020603050405020304" pitchFamily="18" charset="0"/>
            </a:endParaRPr>
          </a:p>
        </p:txBody>
      </p:sp>
      <p:cxnSp>
        <p:nvCxnSpPr>
          <p:cNvPr id="23" name="Straight Connector 22"/>
          <p:cNvCxnSpPr>
            <a:cxnSpLocks noChangeShapeType="1"/>
          </p:cNvCxnSpPr>
          <p:nvPr/>
        </p:nvCxnSpPr>
        <p:spPr bwMode="auto">
          <a:xfrm>
            <a:off x="4714875" y="439610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Straight Connector 23"/>
          <p:cNvCxnSpPr>
            <a:cxnSpLocks noChangeShapeType="1"/>
          </p:cNvCxnSpPr>
          <p:nvPr/>
        </p:nvCxnSpPr>
        <p:spPr bwMode="auto">
          <a:xfrm>
            <a:off x="6661785" y="2449195"/>
            <a:ext cx="0" cy="32035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5" name="Rectangle 24"/>
          <p:cNvSpPr>
            <a:spLocks noChangeArrowheads="1"/>
          </p:cNvSpPr>
          <p:nvPr/>
        </p:nvSpPr>
        <p:spPr bwMode="auto">
          <a:xfrm>
            <a:off x="6948485" y="2609056"/>
            <a:ext cx="615315" cy="1143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Tìm Kiếm Theo Mã SP</a:t>
            </a:r>
            <a:endParaRPr lang="en-US" sz="1200">
              <a:effectLst/>
              <a:latin typeface="Times New Roman" panose="02020603050405020304" pitchFamily="18" charset="0"/>
              <a:ea typeface="Times New Roman" panose="02020603050405020304" pitchFamily="18" charset="0"/>
            </a:endParaRPr>
          </a:p>
        </p:txBody>
      </p:sp>
      <p:cxnSp>
        <p:nvCxnSpPr>
          <p:cNvPr id="26" name="Straight Connector 25"/>
          <p:cNvCxnSpPr>
            <a:cxnSpLocks noChangeShapeType="1"/>
          </p:cNvCxnSpPr>
          <p:nvPr/>
        </p:nvCxnSpPr>
        <p:spPr bwMode="auto">
          <a:xfrm>
            <a:off x="6661785" y="3117850"/>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7" name="Rectangle 26"/>
          <p:cNvSpPr>
            <a:spLocks noChangeArrowheads="1"/>
          </p:cNvSpPr>
          <p:nvPr/>
        </p:nvSpPr>
        <p:spPr bwMode="auto">
          <a:xfrm>
            <a:off x="6930387" y="3859847"/>
            <a:ext cx="651510" cy="11430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Tìm Kiếm Theo số phiếu</a:t>
            </a:r>
            <a:endParaRPr lang="en-US" sz="1200">
              <a:effectLst/>
              <a:latin typeface="Times New Roman" panose="02020603050405020304" pitchFamily="18" charset="0"/>
              <a:ea typeface="Times New Roman" panose="02020603050405020304" pitchFamily="18" charset="0"/>
            </a:endParaRPr>
          </a:p>
          <a:p>
            <a:pPr>
              <a:spcAft>
                <a:spcPts val="0"/>
              </a:spcAft>
            </a:pPr>
            <a:r>
              <a:rPr lang="en-US" sz="1400">
                <a:effectLst/>
                <a:latin typeface="Times New Roman" panose="02020603050405020304" pitchFamily="18" charset="0"/>
                <a:ea typeface="Times New Roman" panose="02020603050405020304" pitchFamily="18" charset="0"/>
              </a:rPr>
              <a:t> </a:t>
            </a:r>
            <a:endParaRPr lang="en-US" sz="1200">
              <a:effectLst/>
              <a:latin typeface="Times New Roman" panose="02020603050405020304" pitchFamily="18" charset="0"/>
              <a:ea typeface="Times New Roman" panose="02020603050405020304" pitchFamily="18" charset="0"/>
            </a:endParaRPr>
          </a:p>
        </p:txBody>
      </p:sp>
      <p:cxnSp>
        <p:nvCxnSpPr>
          <p:cNvPr id="28" name="Straight Connector 27"/>
          <p:cNvCxnSpPr>
            <a:cxnSpLocks noChangeShapeType="1"/>
          </p:cNvCxnSpPr>
          <p:nvPr/>
        </p:nvCxnSpPr>
        <p:spPr bwMode="auto">
          <a:xfrm>
            <a:off x="6661785" y="416877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9" name="Rectangle 28"/>
          <p:cNvSpPr>
            <a:spLocks noChangeArrowheads="1"/>
          </p:cNvSpPr>
          <p:nvPr/>
        </p:nvSpPr>
        <p:spPr bwMode="auto">
          <a:xfrm>
            <a:off x="6930387" y="5136830"/>
            <a:ext cx="615315" cy="14859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Tìm Kiếm Theo Tên Sản Phẩm</a:t>
            </a:r>
            <a:endParaRPr lang="en-US" sz="1200">
              <a:effectLst/>
              <a:latin typeface="Times New Roman" panose="02020603050405020304" pitchFamily="18" charset="0"/>
              <a:ea typeface="Times New Roman" panose="02020603050405020304" pitchFamily="18" charset="0"/>
            </a:endParaRPr>
          </a:p>
          <a:p>
            <a:pPr>
              <a:spcAft>
                <a:spcPts val="0"/>
              </a:spcAft>
            </a:pPr>
            <a:r>
              <a:rPr lang="en-US" sz="1200">
                <a:effectLst/>
                <a:latin typeface="Times New Roman" panose="02020603050405020304" pitchFamily="18" charset="0"/>
                <a:ea typeface="Times New Roman" panose="02020603050405020304" pitchFamily="18" charset="0"/>
              </a:rPr>
              <a:t> </a:t>
            </a:r>
          </a:p>
        </p:txBody>
      </p:sp>
      <p:cxnSp>
        <p:nvCxnSpPr>
          <p:cNvPr id="30" name="Straight Connector 29"/>
          <p:cNvCxnSpPr>
            <a:cxnSpLocks noChangeShapeType="1"/>
          </p:cNvCxnSpPr>
          <p:nvPr/>
        </p:nvCxnSpPr>
        <p:spPr bwMode="auto">
          <a:xfrm>
            <a:off x="6640827" y="5652770"/>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1" name="Straight Connector 30"/>
          <p:cNvCxnSpPr>
            <a:cxnSpLocks noChangeShapeType="1"/>
          </p:cNvCxnSpPr>
          <p:nvPr/>
        </p:nvCxnSpPr>
        <p:spPr bwMode="auto">
          <a:xfrm>
            <a:off x="1123950" y="1434147"/>
            <a:ext cx="582739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2" name="Rectangle 31"/>
          <p:cNvSpPr>
            <a:spLocks noChangeArrowheads="1"/>
          </p:cNvSpPr>
          <p:nvPr/>
        </p:nvSpPr>
        <p:spPr bwMode="auto">
          <a:xfrm>
            <a:off x="942975" y="2643823"/>
            <a:ext cx="1266825" cy="62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Cập Nhật chi tiết phiếu nhập</a:t>
            </a:r>
            <a:endParaRPr lang="en-US" sz="1200">
              <a:effectLst/>
              <a:latin typeface="Times New Roman" panose="02020603050405020304" pitchFamily="18" charset="0"/>
              <a:ea typeface="Times New Roman" panose="02020603050405020304" pitchFamily="18" charset="0"/>
            </a:endParaRPr>
          </a:p>
          <a:p>
            <a:pPr>
              <a:spcAft>
                <a:spcPts val="0"/>
              </a:spcAft>
            </a:pPr>
            <a:r>
              <a:rPr lang="en-US" sz="1200">
                <a:effectLst/>
                <a:latin typeface="Times New Roman" panose="02020603050405020304" pitchFamily="18" charset="0"/>
                <a:ea typeface="Times New Roman" panose="02020603050405020304" pitchFamily="18" charset="0"/>
              </a:rPr>
              <a:t> </a:t>
            </a:r>
          </a:p>
        </p:txBody>
      </p:sp>
      <p:sp>
        <p:nvSpPr>
          <p:cNvPr id="33" name="Rectangle 32"/>
          <p:cNvSpPr>
            <a:spLocks noChangeArrowheads="1"/>
          </p:cNvSpPr>
          <p:nvPr/>
        </p:nvSpPr>
        <p:spPr bwMode="auto">
          <a:xfrm>
            <a:off x="929641" y="3421064"/>
            <a:ext cx="1303020" cy="5715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Báo cáo chi tiết phiếu nhập</a:t>
            </a:r>
            <a:endParaRPr lang="en-US" sz="1200">
              <a:effectLst/>
              <a:latin typeface="Times New Roman" panose="02020603050405020304" pitchFamily="18" charset="0"/>
              <a:ea typeface="Times New Roman" panose="02020603050405020304" pitchFamily="18" charset="0"/>
            </a:endParaRPr>
          </a:p>
        </p:txBody>
      </p:sp>
      <p:cxnSp>
        <p:nvCxnSpPr>
          <p:cNvPr id="34" name="Straight Connector 33"/>
          <p:cNvCxnSpPr>
            <a:cxnSpLocks noChangeShapeType="1"/>
          </p:cNvCxnSpPr>
          <p:nvPr/>
        </p:nvCxnSpPr>
        <p:spPr bwMode="auto">
          <a:xfrm>
            <a:off x="2699068" y="2449195"/>
            <a:ext cx="3810" cy="20561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5" name="Rectangle 34"/>
          <p:cNvSpPr>
            <a:spLocks noChangeArrowheads="1"/>
          </p:cNvSpPr>
          <p:nvPr/>
        </p:nvSpPr>
        <p:spPr bwMode="auto">
          <a:xfrm>
            <a:off x="3008947" y="4181475"/>
            <a:ext cx="1259205" cy="64770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Hủy Bỏ Phiếu</a:t>
            </a:r>
            <a:endParaRPr lang="en-US" sz="1200">
              <a:effectLst/>
              <a:latin typeface="Times New Roman" panose="02020603050405020304" pitchFamily="18" charset="0"/>
              <a:ea typeface="Times New Roman" panose="02020603050405020304" pitchFamily="18" charset="0"/>
            </a:endParaRPr>
          </a:p>
        </p:txBody>
      </p:sp>
      <p:cxnSp>
        <p:nvCxnSpPr>
          <p:cNvPr id="36" name="Straight Connector 35"/>
          <p:cNvCxnSpPr>
            <a:cxnSpLocks noChangeShapeType="1"/>
          </p:cNvCxnSpPr>
          <p:nvPr/>
        </p:nvCxnSpPr>
        <p:spPr bwMode="auto">
          <a:xfrm>
            <a:off x="2716530" y="295084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p:cNvCxnSpPr>
          <p:nvPr/>
        </p:nvCxnSpPr>
        <p:spPr bwMode="auto">
          <a:xfrm>
            <a:off x="2699068" y="3757612"/>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38" name="Straight Connector 37"/>
          <p:cNvCxnSpPr>
            <a:cxnSpLocks noChangeShapeType="1"/>
          </p:cNvCxnSpPr>
          <p:nvPr/>
        </p:nvCxnSpPr>
        <p:spPr bwMode="auto">
          <a:xfrm>
            <a:off x="2716530" y="4505325"/>
            <a:ext cx="2895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39" name="Rectangle 38"/>
          <p:cNvSpPr>
            <a:spLocks noChangeArrowheads="1"/>
          </p:cNvSpPr>
          <p:nvPr/>
        </p:nvSpPr>
        <p:spPr bwMode="auto">
          <a:xfrm>
            <a:off x="3006090" y="2615088"/>
            <a:ext cx="1266825" cy="62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Cập Nhật chi tiết phiếu xuất</a:t>
            </a:r>
            <a:endParaRPr lang="en-US" sz="1200">
              <a:effectLst/>
              <a:latin typeface="Times New Roman" panose="02020603050405020304" pitchFamily="18" charset="0"/>
              <a:ea typeface="Times New Roman" panose="02020603050405020304" pitchFamily="18" charset="0"/>
            </a:endParaRPr>
          </a:p>
          <a:p>
            <a:pPr>
              <a:spcAft>
                <a:spcPts val="0"/>
              </a:spcAft>
            </a:pPr>
            <a:r>
              <a:rPr lang="en-US" sz="1200">
                <a:effectLst/>
                <a:latin typeface="Times New Roman" panose="02020603050405020304" pitchFamily="18" charset="0"/>
                <a:ea typeface="Times New Roman" panose="02020603050405020304" pitchFamily="18" charset="0"/>
              </a:rPr>
              <a:t> </a:t>
            </a:r>
          </a:p>
        </p:txBody>
      </p:sp>
      <p:sp>
        <p:nvSpPr>
          <p:cNvPr id="40" name="Rectangle 39"/>
          <p:cNvSpPr>
            <a:spLocks noChangeArrowheads="1"/>
          </p:cNvSpPr>
          <p:nvPr/>
        </p:nvSpPr>
        <p:spPr bwMode="auto">
          <a:xfrm>
            <a:off x="2991327" y="3477260"/>
            <a:ext cx="1303020" cy="56388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Báo cáo chi tiết phiếuxuất</a:t>
            </a:r>
            <a:endParaRPr lang="en-US" sz="1200">
              <a:effectLst/>
              <a:latin typeface="Times New Roman" panose="02020603050405020304" pitchFamily="18" charset="0"/>
              <a:ea typeface="Times New Roman" panose="02020603050405020304" pitchFamily="18" charset="0"/>
            </a:endParaRPr>
          </a:p>
        </p:txBody>
      </p:sp>
      <p:cxnSp>
        <p:nvCxnSpPr>
          <p:cNvPr id="41" name="Straight Connector 40"/>
          <p:cNvCxnSpPr>
            <a:cxnSpLocks noChangeShapeType="1"/>
          </p:cNvCxnSpPr>
          <p:nvPr/>
        </p:nvCxnSpPr>
        <p:spPr bwMode="auto">
          <a:xfrm>
            <a:off x="4074795" y="1319847"/>
            <a:ext cx="0" cy="114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42" name="Rectangle 39"/>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3" name="Rectangle 40"/>
          <p:cNvSpPr>
            <a:spLocks noChangeArrowheads="1"/>
          </p:cNvSpPr>
          <p:nvPr/>
        </p:nvSpPr>
        <p:spPr bwMode="auto">
          <a:xfrm>
            <a:off x="152400" y="609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4" name="Rectangle 41"/>
          <p:cNvSpPr>
            <a:spLocks noChangeArrowheads="1"/>
          </p:cNvSpPr>
          <p:nvPr/>
        </p:nvSpPr>
        <p:spPr bwMode="auto">
          <a:xfrm>
            <a:off x="115887" y="101917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sz="1400" b="0" i="0" u="none" strike="noStrike" cap="none" normalizeH="0" baseline="0" smtClean="0">
                <a:ln>
                  <a:noFill/>
                </a:ln>
                <a:solidFill>
                  <a:schemeClr val="tx1"/>
                </a:solidFill>
                <a:effectLst/>
                <a:latin typeface="Arial" panose="020B0604020202020204" pitchFamily="34" charset="0"/>
                <a:ea typeface="Times New Roman" panose="02020603050405020304" pitchFamily="18" charset="0"/>
              </a:rPr>
              <a:t>	</a:t>
            </a:r>
            <a:r>
              <a:rPr kumimoji="0" lang="en-US" sz="1800" b="0" i="0" u="none" strike="noStrike" cap="none" normalizeH="0" baseline="0" smtClean="0">
                <a:ln>
                  <a:noFill/>
                </a:ln>
                <a:solidFill>
                  <a:schemeClr val="tx1"/>
                </a:solidFill>
                <a:effectLst/>
                <a:latin typeface="VNI-Times" pitchFamily="2" charset="0"/>
                <a:ea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5" name="Rectangle 42"/>
          <p:cNvSpPr>
            <a:spLocks noChangeArrowheads="1"/>
          </p:cNvSpPr>
          <p:nvPr/>
        </p:nvSpPr>
        <p:spPr bwMode="auto">
          <a:xfrm>
            <a:off x="175260" y="838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NI-Times" pitchFamily="2" charset="0"/>
                <a:ea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6" name="Rectangle 53"/>
          <p:cNvSpPr>
            <a:spLocks noChangeArrowheads="1"/>
          </p:cNvSpPr>
          <p:nvPr/>
        </p:nvSpPr>
        <p:spPr bwMode="auto">
          <a:xfrm>
            <a:off x="115887" y="10668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7" name="Rectangle 54"/>
          <p:cNvSpPr>
            <a:spLocks noChangeArrowheads="1"/>
          </p:cNvSpPr>
          <p:nvPr/>
        </p:nvSpPr>
        <p:spPr bwMode="auto">
          <a:xfrm>
            <a:off x="1524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8" name="Rectangle 55"/>
          <p:cNvSpPr>
            <a:spLocks noChangeArrowheads="1"/>
          </p:cNvSpPr>
          <p:nvPr/>
        </p:nvSpPr>
        <p:spPr bwMode="auto">
          <a:xfrm>
            <a:off x="152400" y="1066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06588" algn="l"/>
              </a:tabLst>
              <a:defRPr>
                <a:solidFill>
                  <a:schemeClr val="tx1"/>
                </a:solidFill>
                <a:latin typeface="Arial" panose="020B0604020202020204" pitchFamily="34" charset="0"/>
              </a:defRPr>
            </a:lvl1pPr>
            <a:lvl2pPr eaLnBrk="0" fontAlgn="base" hangingPunct="0">
              <a:spcBef>
                <a:spcPct val="0"/>
              </a:spcBef>
              <a:spcAft>
                <a:spcPct val="0"/>
              </a:spcAft>
              <a:tabLst>
                <a:tab pos="1906588" algn="l"/>
              </a:tabLst>
              <a:defRPr>
                <a:solidFill>
                  <a:schemeClr val="tx1"/>
                </a:solidFill>
                <a:latin typeface="Arial" panose="020B0604020202020204" pitchFamily="34" charset="0"/>
              </a:defRPr>
            </a:lvl2pPr>
            <a:lvl3pPr eaLnBrk="0" fontAlgn="base" hangingPunct="0">
              <a:spcBef>
                <a:spcPct val="0"/>
              </a:spcBef>
              <a:spcAft>
                <a:spcPct val="0"/>
              </a:spcAft>
              <a:tabLst>
                <a:tab pos="1906588" algn="l"/>
              </a:tabLst>
              <a:defRPr>
                <a:solidFill>
                  <a:schemeClr val="tx1"/>
                </a:solidFill>
                <a:latin typeface="Arial" panose="020B0604020202020204" pitchFamily="34" charset="0"/>
              </a:defRPr>
            </a:lvl3pPr>
            <a:lvl4pPr eaLnBrk="0" fontAlgn="base" hangingPunct="0">
              <a:spcBef>
                <a:spcPct val="0"/>
              </a:spcBef>
              <a:spcAft>
                <a:spcPct val="0"/>
              </a:spcAft>
              <a:tabLst>
                <a:tab pos="1906588" algn="l"/>
              </a:tabLst>
              <a:defRPr>
                <a:solidFill>
                  <a:schemeClr val="tx1"/>
                </a:solidFill>
                <a:latin typeface="Arial" panose="020B0604020202020204" pitchFamily="34" charset="0"/>
              </a:defRPr>
            </a:lvl4pPr>
            <a:lvl5pPr eaLnBrk="0" fontAlgn="base" hangingPunct="0">
              <a:spcBef>
                <a:spcPct val="0"/>
              </a:spcBef>
              <a:spcAft>
                <a:spcPct val="0"/>
              </a:spcAft>
              <a:tabLst>
                <a:tab pos="1906588" algn="l"/>
              </a:tabLst>
              <a:defRPr>
                <a:solidFill>
                  <a:schemeClr val="tx1"/>
                </a:solidFill>
                <a:latin typeface="Arial" panose="020B0604020202020204" pitchFamily="34" charset="0"/>
              </a:defRPr>
            </a:lvl5pPr>
            <a:lvl6pPr eaLnBrk="0" fontAlgn="base" hangingPunct="0">
              <a:spcBef>
                <a:spcPct val="0"/>
              </a:spcBef>
              <a:spcAft>
                <a:spcPct val="0"/>
              </a:spcAft>
              <a:tabLst>
                <a:tab pos="1906588" algn="l"/>
              </a:tabLst>
              <a:defRPr>
                <a:solidFill>
                  <a:schemeClr val="tx1"/>
                </a:solidFill>
                <a:latin typeface="Arial" panose="020B0604020202020204" pitchFamily="34" charset="0"/>
              </a:defRPr>
            </a:lvl6pPr>
            <a:lvl7pPr eaLnBrk="0" fontAlgn="base" hangingPunct="0">
              <a:spcBef>
                <a:spcPct val="0"/>
              </a:spcBef>
              <a:spcAft>
                <a:spcPct val="0"/>
              </a:spcAft>
              <a:tabLst>
                <a:tab pos="1906588" algn="l"/>
              </a:tabLst>
              <a:defRPr>
                <a:solidFill>
                  <a:schemeClr val="tx1"/>
                </a:solidFill>
                <a:latin typeface="Arial" panose="020B0604020202020204" pitchFamily="34" charset="0"/>
              </a:defRPr>
            </a:lvl7pPr>
            <a:lvl8pPr eaLnBrk="0" fontAlgn="base" hangingPunct="0">
              <a:spcBef>
                <a:spcPct val="0"/>
              </a:spcBef>
              <a:spcAft>
                <a:spcPct val="0"/>
              </a:spcAft>
              <a:tabLst>
                <a:tab pos="1906588" algn="l"/>
              </a:tabLst>
              <a:defRPr>
                <a:solidFill>
                  <a:schemeClr val="tx1"/>
                </a:solidFill>
                <a:latin typeface="Arial" panose="020B0604020202020204" pitchFamily="34" charset="0"/>
              </a:defRPr>
            </a:lvl8pPr>
            <a:lvl9pPr eaLnBrk="0" fontAlgn="base" hangingPunct="0">
              <a:spcBef>
                <a:spcPct val="0"/>
              </a:spcBef>
              <a:spcAft>
                <a:spcPct val="0"/>
              </a:spcAft>
              <a:tabLst>
                <a:tab pos="19065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906588" algn="l"/>
              </a:tabLst>
            </a:pPr>
            <a:r>
              <a:rPr kumimoji="0" lang="en-US" sz="1400" b="0" i="0" u="none" strike="noStrike" cap="none" normalizeH="0" baseline="0" smtClean="0">
                <a:ln>
                  <a:noFill/>
                </a:ln>
                <a:solidFill>
                  <a:schemeClr val="tx1"/>
                </a:solidFill>
                <a:effectLst/>
                <a:latin typeface="VNI-Times" pitchFamily="2"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906588" algn="l"/>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7726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457200" y="1447800"/>
            <a:ext cx="8229600" cy="5029200"/>
          </a:xfrm>
        </p:spPr>
        <p:txBody>
          <a:bodyPr>
            <a:normAutofit/>
          </a:bodyPr>
          <a:lstStyle/>
          <a:p>
            <a:r>
              <a:rPr lang="en-US" sz="3200" smtClean="0">
                <a:solidFill>
                  <a:schemeClr val="accent1"/>
                </a:solidFill>
                <a:latin typeface="Times New Roman" panose="02020603050405020304" pitchFamily="18" charset="0"/>
                <a:cs typeface="Times New Roman" panose="02020603050405020304" pitchFamily="18" charset="0"/>
              </a:rPr>
              <a:t>Từ mô hình phân cấp chức năng ta có thể mô tả các chức năng chính của hệ thống bao gồm:</a:t>
            </a:r>
          </a:p>
          <a:p>
            <a:pPr marL="51435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Chức năng cập nhật</a:t>
            </a:r>
          </a:p>
          <a:p>
            <a:pPr lvl="0"/>
            <a:r>
              <a:rPr lang="en-US" sz="2400">
                <a:solidFill>
                  <a:schemeClr val="accent1"/>
                </a:solidFill>
                <a:latin typeface="Times New Roman" panose="02020603050405020304" pitchFamily="18" charset="0"/>
                <a:cs typeface="Times New Roman" panose="02020603050405020304" pitchFamily="18" charset="0"/>
              </a:rPr>
              <a:t>Cập nhật phiếu xuất kho: Quản lý quá trình xuất hàng trong kho</a:t>
            </a:r>
          </a:p>
          <a:p>
            <a:pPr lvl="0"/>
            <a:r>
              <a:rPr lang="en-US" sz="2400">
                <a:solidFill>
                  <a:schemeClr val="accent1"/>
                </a:solidFill>
                <a:latin typeface="Times New Roman" panose="02020603050405020304" pitchFamily="18" charset="0"/>
                <a:cs typeface="Times New Roman" panose="02020603050405020304" pitchFamily="18" charset="0"/>
              </a:rPr>
              <a:t>Cập nhật phiếu nhập kho: Quản lý quá trình nhập hàng trong kho</a:t>
            </a:r>
          </a:p>
          <a:p>
            <a:pPr lvl="0"/>
            <a:r>
              <a:rPr lang="en-US" sz="2400">
                <a:solidFill>
                  <a:schemeClr val="accent1"/>
                </a:solidFill>
                <a:latin typeface="Times New Roman" panose="02020603050405020304" pitchFamily="18" charset="0"/>
                <a:cs typeface="Times New Roman" panose="02020603050405020304" pitchFamily="18" charset="0"/>
              </a:rPr>
              <a:t>Cập nhật thông tin sản phẩm: Quản lý thông tin sản phẩm</a:t>
            </a:r>
          </a:p>
          <a:p>
            <a:pPr lvl="0"/>
            <a:r>
              <a:rPr lang="en-US" sz="2400">
                <a:solidFill>
                  <a:schemeClr val="accent1"/>
                </a:solidFill>
                <a:latin typeface="Times New Roman" panose="02020603050405020304" pitchFamily="18" charset="0"/>
                <a:cs typeface="Times New Roman" panose="02020603050405020304" pitchFamily="18" charset="0"/>
              </a:rPr>
              <a:t>Cập nhật nhà cung cấp: Quản lý thông tin nhà cung cấp</a:t>
            </a:r>
          </a:p>
          <a:p>
            <a:pPr lvl="0"/>
            <a:r>
              <a:rPr lang="en-US" sz="2400">
                <a:solidFill>
                  <a:schemeClr val="accent1"/>
                </a:solidFill>
                <a:latin typeface="Times New Roman" panose="02020603050405020304" pitchFamily="18" charset="0"/>
                <a:cs typeface="Times New Roman" panose="02020603050405020304" pitchFamily="18" charset="0"/>
              </a:rPr>
              <a:t>Cập nhật khách hàng: Quản lý thông tin khách hàng</a:t>
            </a:r>
          </a:p>
          <a:p>
            <a:pPr marL="0" indent="0">
              <a:buNone/>
            </a:pPr>
            <a:endParaRPr lang="en-US" sz="320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92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537" y="6096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457200" y="1828800"/>
            <a:ext cx="8229600" cy="4572000"/>
          </a:xfrm>
        </p:spPr>
        <p:txBody>
          <a:bodyPr>
            <a:normAutofit/>
          </a:bodyPr>
          <a:lstStyle/>
          <a:p>
            <a:pPr marL="0" indent="0">
              <a:buNone/>
              <a:tabLst>
                <a:tab pos="457200" algn="l"/>
              </a:tabLst>
            </a:pPr>
            <a:r>
              <a:rPr lang="en-US" sz="2400" i="1" smtClean="0">
                <a:solidFill>
                  <a:schemeClr val="accent1"/>
                </a:solidFill>
                <a:latin typeface="Times New Roman" panose="02020603050405020304" pitchFamily="18" charset="0"/>
                <a:cs typeface="Times New Roman" panose="02020603050405020304" pitchFamily="18" charset="0"/>
              </a:rPr>
              <a:t>2.	Chức </a:t>
            </a:r>
            <a:r>
              <a:rPr lang="en-US" sz="2400" i="1">
                <a:solidFill>
                  <a:schemeClr val="accent1"/>
                </a:solidFill>
                <a:latin typeface="Times New Roman" panose="02020603050405020304" pitchFamily="18" charset="0"/>
                <a:cs typeface="Times New Roman" panose="02020603050405020304" pitchFamily="18" charset="0"/>
              </a:rPr>
              <a:t>năng thông tin</a:t>
            </a:r>
            <a:endParaRPr lang="en-US" sz="2400">
              <a:solidFill>
                <a:schemeClr val="accent1"/>
              </a:solidFill>
              <a:latin typeface="Times New Roman" panose="02020603050405020304" pitchFamily="18" charset="0"/>
              <a:cs typeface="Times New Roman" panose="02020603050405020304" pitchFamily="18" charset="0"/>
            </a:endParaRPr>
          </a:p>
          <a:p>
            <a:pPr lvl="0"/>
            <a:r>
              <a:rPr lang="en-US" sz="2400">
                <a:solidFill>
                  <a:schemeClr val="accent1"/>
                </a:solidFill>
                <a:latin typeface="Times New Roman" panose="02020603050405020304" pitchFamily="18" charset="0"/>
                <a:cs typeface="Times New Roman" panose="02020603050405020304" pitchFamily="18" charset="0"/>
              </a:rPr>
              <a:t>Thông tin phiếu xuất: Quản lý các phiếu xuất kho</a:t>
            </a:r>
          </a:p>
          <a:p>
            <a:pPr lvl="0"/>
            <a:r>
              <a:rPr lang="en-US" sz="2400">
                <a:solidFill>
                  <a:schemeClr val="accent1"/>
                </a:solidFill>
                <a:latin typeface="Times New Roman" panose="02020603050405020304" pitchFamily="18" charset="0"/>
                <a:cs typeface="Times New Roman" panose="02020603050405020304" pitchFamily="18" charset="0"/>
              </a:rPr>
              <a:t>Thông tin phiếu nhập: Quản lý các phiếu nhập kho</a:t>
            </a:r>
          </a:p>
          <a:p>
            <a:pPr lvl="0"/>
            <a:r>
              <a:rPr lang="en-US" sz="2400">
                <a:solidFill>
                  <a:schemeClr val="accent1"/>
                </a:solidFill>
                <a:latin typeface="Times New Roman" panose="02020603050405020304" pitchFamily="18" charset="0"/>
                <a:cs typeface="Times New Roman" panose="02020603050405020304" pitchFamily="18" charset="0"/>
              </a:rPr>
              <a:t>Thông tin sản phẩm: Quản lý số lượng sản phẩm </a:t>
            </a:r>
            <a:r>
              <a:rPr lang="en-US" sz="2400">
                <a:solidFill>
                  <a:schemeClr val="accent1"/>
                </a:solidFill>
                <a:latin typeface="Times New Roman" panose="02020603050405020304" pitchFamily="18" charset="0"/>
                <a:cs typeface="Times New Roman" panose="02020603050405020304" pitchFamily="18" charset="0"/>
              </a:rPr>
              <a:t>trong </a:t>
            </a:r>
            <a:r>
              <a:rPr lang="en-US" sz="2400" smtClean="0">
                <a:solidFill>
                  <a:schemeClr val="accent1"/>
                </a:solidFill>
                <a:latin typeface="Times New Roman" panose="02020603050405020304" pitchFamily="18" charset="0"/>
                <a:cs typeface="Times New Roman" panose="02020603050405020304" pitchFamily="18" charset="0"/>
              </a:rPr>
              <a:t>kho</a:t>
            </a:r>
          </a:p>
          <a:p>
            <a:pPr marL="0" indent="0" defTabSz="457200">
              <a:buNone/>
            </a:pPr>
            <a:r>
              <a:rPr lang="en-US" sz="2400" smtClean="0">
                <a:solidFill>
                  <a:schemeClr val="accent1"/>
                </a:solidFill>
                <a:latin typeface="Times New Roman" panose="02020603050405020304" pitchFamily="18" charset="0"/>
                <a:cs typeface="Times New Roman" panose="02020603050405020304" pitchFamily="18" charset="0"/>
              </a:rPr>
              <a:t>3.</a:t>
            </a:r>
            <a:r>
              <a:rPr lang="en-US" sz="2400" i="1">
                <a:solidFill>
                  <a:schemeClr val="accent1"/>
                </a:solidFill>
                <a:latin typeface="Times New Roman" panose="02020603050405020304" pitchFamily="18" charset="0"/>
                <a:cs typeface="Times New Roman" panose="02020603050405020304" pitchFamily="18" charset="0"/>
              </a:rPr>
              <a:t>	</a:t>
            </a:r>
            <a:r>
              <a:rPr lang="en-US" sz="2400" i="1" smtClean="0">
                <a:solidFill>
                  <a:schemeClr val="accent1"/>
                </a:solidFill>
                <a:latin typeface="Times New Roman" panose="02020603050405020304" pitchFamily="18" charset="0"/>
                <a:cs typeface="Times New Roman" panose="02020603050405020304" pitchFamily="18" charset="0"/>
              </a:rPr>
              <a:t>Chức </a:t>
            </a:r>
            <a:r>
              <a:rPr lang="en-US" sz="2400" i="1">
                <a:solidFill>
                  <a:schemeClr val="accent1"/>
                </a:solidFill>
                <a:latin typeface="Times New Roman" panose="02020603050405020304" pitchFamily="18" charset="0"/>
                <a:cs typeface="Times New Roman" panose="02020603050405020304" pitchFamily="18" charset="0"/>
              </a:rPr>
              <a:t>năng báo cáo</a:t>
            </a:r>
            <a:endParaRPr lang="en-US" sz="2400">
              <a:solidFill>
                <a:schemeClr val="accent1"/>
              </a:solidFill>
              <a:latin typeface="Times New Roman" panose="02020603050405020304" pitchFamily="18" charset="0"/>
              <a:cs typeface="Times New Roman" panose="02020603050405020304" pitchFamily="18" charset="0"/>
            </a:endParaRPr>
          </a:p>
          <a:p>
            <a:pPr lvl="0"/>
            <a:r>
              <a:rPr lang="en-US" sz="2400">
                <a:solidFill>
                  <a:schemeClr val="accent1"/>
                </a:solidFill>
                <a:latin typeface="Times New Roman" panose="02020603050405020304" pitchFamily="18" charset="0"/>
                <a:cs typeface="Times New Roman" panose="02020603050405020304" pitchFamily="18" charset="0"/>
              </a:rPr>
              <a:t>Báo cáo số lượng tồn: Trích xuất báo cáo số lượng tồn gửi cho kế toán</a:t>
            </a:r>
          </a:p>
          <a:p>
            <a:pPr lvl="0"/>
            <a:r>
              <a:rPr lang="en-US" sz="2400">
                <a:solidFill>
                  <a:schemeClr val="accent1"/>
                </a:solidFill>
                <a:latin typeface="Times New Roman" panose="02020603050405020304" pitchFamily="18" charset="0"/>
                <a:cs typeface="Times New Roman" panose="02020603050405020304" pitchFamily="18" charset="0"/>
              </a:rPr>
              <a:t>Báo cáo thông tin phiếu xuất: Trích xuất báo cáo cho kế toán</a:t>
            </a:r>
          </a:p>
          <a:p>
            <a:pPr lvl="0"/>
            <a:r>
              <a:rPr lang="en-US" sz="2400">
                <a:solidFill>
                  <a:schemeClr val="accent1"/>
                </a:solidFill>
                <a:latin typeface="Times New Roman" panose="02020603050405020304" pitchFamily="18" charset="0"/>
                <a:cs typeface="Times New Roman" panose="02020603050405020304" pitchFamily="18" charset="0"/>
              </a:rPr>
              <a:t>Báo cáo thông tin phiếu nhập: Trích xuất báo cáo cho kế toán</a:t>
            </a:r>
          </a:p>
          <a:p>
            <a:pPr marL="0" lvl="0" indent="0">
              <a:buNone/>
            </a:pPr>
            <a:endParaRPr lang="en-US" sz="2400"/>
          </a:p>
        </p:txBody>
      </p:sp>
    </p:spTree>
    <p:extLst>
      <p:ext uri="{BB962C8B-B14F-4D97-AF65-F5344CB8AC3E}">
        <p14:creationId xmlns:p14="http://schemas.microsoft.com/office/powerpoint/2010/main" val="24363625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457200" y="1371600"/>
            <a:ext cx="8229600" cy="3550920"/>
          </a:xfrm>
        </p:spPr>
        <p:txBody>
          <a:bodyPr>
            <a:normAutofit fontScale="70000" lnSpcReduction="20000"/>
          </a:bodyPr>
          <a:lstStyle/>
          <a:p>
            <a:pPr marL="0" indent="0" defTabSz="457200">
              <a:buNone/>
            </a:pPr>
            <a:r>
              <a:rPr lang="en-US" sz="3400" i="1" smtClean="0">
                <a:solidFill>
                  <a:schemeClr val="accent1"/>
                </a:solidFill>
                <a:latin typeface="Times New Roman" panose="02020603050405020304" pitchFamily="18" charset="0"/>
                <a:cs typeface="Times New Roman" panose="02020603050405020304" pitchFamily="18" charset="0"/>
              </a:rPr>
              <a:t>4.	Chức </a:t>
            </a:r>
            <a:r>
              <a:rPr lang="en-US" sz="3400" i="1">
                <a:solidFill>
                  <a:schemeClr val="accent1"/>
                </a:solidFill>
                <a:latin typeface="Times New Roman" panose="02020603050405020304" pitchFamily="18" charset="0"/>
                <a:cs typeface="Times New Roman" panose="02020603050405020304" pitchFamily="18" charset="0"/>
              </a:rPr>
              <a:t>năng tìm kiếm</a:t>
            </a:r>
            <a:endParaRPr lang="en-US" sz="3400">
              <a:solidFill>
                <a:schemeClr val="accent1"/>
              </a:solidFill>
              <a:latin typeface="Times New Roman" panose="02020603050405020304" pitchFamily="18" charset="0"/>
              <a:cs typeface="Times New Roman" panose="02020603050405020304" pitchFamily="18" charset="0"/>
            </a:endParaRPr>
          </a:p>
          <a:p>
            <a:pPr lvl="0"/>
            <a:r>
              <a:rPr lang="en-US" sz="3400">
                <a:solidFill>
                  <a:schemeClr val="accent1"/>
                </a:solidFill>
                <a:latin typeface="Times New Roman" panose="02020603050405020304" pitchFamily="18" charset="0"/>
                <a:cs typeface="Times New Roman" panose="02020603050405020304" pitchFamily="18" charset="0"/>
              </a:rPr>
              <a:t>Tìm kiếm theo số phiếu: Dựa vào thông tin trong phiếu để tìm kiếm</a:t>
            </a:r>
          </a:p>
          <a:p>
            <a:pPr lvl="0"/>
            <a:r>
              <a:rPr lang="en-US" sz="3400">
                <a:solidFill>
                  <a:schemeClr val="accent1"/>
                </a:solidFill>
                <a:latin typeface="Times New Roman" panose="02020603050405020304" pitchFamily="18" charset="0"/>
                <a:cs typeface="Times New Roman" panose="02020603050405020304" pitchFamily="18" charset="0"/>
              </a:rPr>
              <a:t>Tìm kiếm theo sản phẩm: Dựa vào thông tin sản phẩm để tìm kiếm</a:t>
            </a:r>
          </a:p>
          <a:p>
            <a:pPr marL="0" indent="0" defTabSz="457200">
              <a:buNone/>
            </a:pPr>
            <a:r>
              <a:rPr lang="en-US" sz="3400" i="1" smtClean="0">
                <a:solidFill>
                  <a:schemeClr val="accent1"/>
                </a:solidFill>
                <a:latin typeface="Times New Roman" panose="02020603050405020304" pitchFamily="18" charset="0"/>
                <a:cs typeface="Times New Roman" panose="02020603050405020304" pitchFamily="18" charset="0"/>
              </a:rPr>
              <a:t>5.	Chức </a:t>
            </a:r>
            <a:r>
              <a:rPr lang="en-US" sz="3400" i="1">
                <a:solidFill>
                  <a:schemeClr val="accent1"/>
                </a:solidFill>
                <a:latin typeface="Times New Roman" panose="02020603050405020304" pitchFamily="18" charset="0"/>
                <a:cs typeface="Times New Roman" panose="02020603050405020304" pitchFamily="18" charset="0"/>
              </a:rPr>
              <a:t>năng hệ thống</a:t>
            </a:r>
            <a:endParaRPr lang="en-US" sz="3400">
              <a:solidFill>
                <a:schemeClr val="accent1"/>
              </a:solidFill>
              <a:latin typeface="Times New Roman" panose="02020603050405020304" pitchFamily="18" charset="0"/>
              <a:cs typeface="Times New Roman" panose="02020603050405020304" pitchFamily="18" charset="0"/>
            </a:endParaRPr>
          </a:p>
          <a:p>
            <a:r>
              <a:rPr lang="en-US" sz="3400">
                <a:solidFill>
                  <a:schemeClr val="accent1"/>
                </a:solidFill>
                <a:latin typeface="Times New Roman" panose="02020603050405020304" pitchFamily="18" charset="0"/>
                <a:cs typeface="Times New Roman" panose="02020603050405020304" pitchFamily="18" charset="0"/>
              </a:rPr>
              <a:t>- Cập nhật user: Quản lý các tài khoản truy cập vào phần mềm</a:t>
            </a:r>
          </a:p>
          <a:p>
            <a:r>
              <a:rPr lang="en-US" sz="3400">
                <a:solidFill>
                  <a:schemeClr val="accent1"/>
                </a:solidFill>
                <a:latin typeface="Times New Roman" panose="02020603050405020304" pitchFamily="18" charset="0"/>
                <a:cs typeface="Times New Roman" panose="02020603050405020304" pitchFamily="18" charset="0"/>
              </a:rPr>
              <a:t>- Backup: Lưu cơ sở dữ liệu phần mềm</a:t>
            </a:r>
          </a:p>
          <a:p>
            <a:r>
              <a:rPr lang="en-US" sz="3400">
                <a:solidFill>
                  <a:schemeClr val="accent1"/>
                </a:solidFill>
                <a:latin typeface="Times New Roman" panose="02020603050405020304" pitchFamily="18" charset="0"/>
                <a:cs typeface="Times New Roman" panose="02020603050405020304" pitchFamily="18" charset="0"/>
              </a:rPr>
              <a:t>- Restore: Phục hồi lại cơ sở dữ liệu phần mềm</a:t>
            </a:r>
          </a:p>
          <a:p>
            <a:endParaRPr lang="en-US" sz="320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88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632460" y="1271587"/>
            <a:ext cx="8229600" cy="3550920"/>
          </a:xfrm>
        </p:spPr>
        <p:txBody>
          <a:bodyPr>
            <a:normAutofit/>
          </a:bodyPr>
          <a:lstStyle/>
          <a:p>
            <a:r>
              <a:rPr lang="en-US" sz="3200" smtClean="0">
                <a:solidFill>
                  <a:schemeClr val="accent1"/>
                </a:solidFill>
                <a:latin typeface="Times New Roman" panose="02020603050405020304" pitchFamily="18" charset="0"/>
                <a:cs typeface="Times New Roman" panose="02020603050405020304" pitchFamily="18" charset="0"/>
              </a:rPr>
              <a:t>Sơ đồ mức khung cảnh của hệ thống:</a:t>
            </a:r>
          </a:p>
          <a:p>
            <a:pPr marL="0" indent="0">
              <a:buNone/>
            </a:pPr>
            <a:endParaRPr lang="en-US" sz="3200" smtClean="0">
              <a:solidFill>
                <a:schemeClr val="accent1"/>
              </a:solidFill>
              <a:latin typeface="Times New Roman" panose="02020603050405020304" pitchFamily="18" charset="0"/>
              <a:cs typeface="Times New Roman" panose="02020603050405020304" pitchFamily="18" charset="0"/>
            </a:endParaRPr>
          </a:p>
        </p:txBody>
      </p:sp>
      <p:sp>
        <p:nvSpPr>
          <p:cNvPr id="4" name="Rectangle 28"/>
          <p:cNvSpPr>
            <a:spLocks noChangeArrowheads="1"/>
          </p:cNvSpPr>
          <p:nvPr/>
        </p:nvSpPr>
        <p:spPr bwMode="auto">
          <a:xfrm>
            <a:off x="175260" y="-238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5" name="Group 4"/>
          <p:cNvGrpSpPr>
            <a:grpSpLocks/>
          </p:cNvGrpSpPr>
          <p:nvPr/>
        </p:nvGrpSpPr>
        <p:grpSpPr bwMode="auto">
          <a:xfrm>
            <a:off x="1996757" y="2209800"/>
            <a:ext cx="5150485" cy="3679825"/>
            <a:chOff x="1983" y="4949"/>
            <a:chExt cx="8111" cy="5795"/>
          </a:xfrm>
        </p:grpSpPr>
        <p:sp>
          <p:nvSpPr>
            <p:cNvPr id="6" name="Oval 5"/>
            <p:cNvSpPr>
              <a:spLocks noChangeArrowheads="1"/>
            </p:cNvSpPr>
            <p:nvPr/>
          </p:nvSpPr>
          <p:spPr bwMode="auto">
            <a:xfrm>
              <a:off x="3111" y="7090"/>
              <a:ext cx="2798" cy="1563"/>
            </a:xfrm>
            <a:prstGeom prst="ellipse">
              <a:avLst/>
            </a:prstGeom>
            <a:solidFill>
              <a:srgbClr val="FFFFFF"/>
            </a:solidFill>
            <a:ln w="9525">
              <a:solidFill>
                <a:srgbClr val="000000"/>
              </a:solidFill>
              <a:round/>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 Quản lý kho </a:t>
              </a:r>
              <a:endParaRPr lang="en-US" sz="1200">
                <a:effectLst/>
                <a:latin typeface="Times New Roman" panose="02020603050405020304" pitchFamily="18" charset="0"/>
                <a:ea typeface="Times New Roman" panose="02020603050405020304" pitchFamily="18" charset="0"/>
              </a:endParaRPr>
            </a:p>
          </p:txBody>
        </p:sp>
        <p:sp>
          <p:nvSpPr>
            <p:cNvPr id="7" name="Rectangle 6"/>
            <p:cNvSpPr>
              <a:spLocks noChangeArrowheads="1"/>
            </p:cNvSpPr>
            <p:nvPr/>
          </p:nvSpPr>
          <p:spPr bwMode="auto">
            <a:xfrm>
              <a:off x="8302" y="7036"/>
              <a:ext cx="1792" cy="88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Nhà cung cấp</a:t>
              </a:r>
              <a:endParaRPr lang="en-US" sz="1200">
                <a:effectLst/>
                <a:latin typeface="Times New Roman" panose="02020603050405020304" pitchFamily="18" charset="0"/>
                <a:ea typeface="Times New Roman" panose="02020603050405020304" pitchFamily="18" charset="0"/>
              </a:endParaRPr>
            </a:p>
          </p:txBody>
        </p:sp>
        <p:sp>
          <p:nvSpPr>
            <p:cNvPr id="8" name="Rectangle 7"/>
            <p:cNvSpPr>
              <a:spLocks noChangeArrowheads="1"/>
            </p:cNvSpPr>
            <p:nvPr/>
          </p:nvSpPr>
          <p:spPr bwMode="auto">
            <a:xfrm>
              <a:off x="1983" y="4949"/>
              <a:ext cx="1848" cy="81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Khách hàng</a:t>
              </a:r>
              <a:endParaRPr lang="en-US" sz="1200">
                <a:effectLst/>
                <a:latin typeface="Times New Roman" panose="02020603050405020304" pitchFamily="18" charset="0"/>
                <a:ea typeface="Times New Roman" panose="02020603050405020304" pitchFamily="18" charset="0"/>
              </a:endParaRPr>
            </a:p>
          </p:txBody>
        </p:sp>
        <p:sp>
          <p:nvSpPr>
            <p:cNvPr id="9" name="Rectangle 8"/>
            <p:cNvSpPr>
              <a:spLocks noChangeArrowheads="1"/>
            </p:cNvSpPr>
            <p:nvPr/>
          </p:nvSpPr>
          <p:spPr bwMode="auto">
            <a:xfrm>
              <a:off x="3437" y="9965"/>
              <a:ext cx="1671" cy="77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upright="1">
              <a:noAutofit/>
            </a:bodyPr>
            <a:lstStyle/>
            <a:p>
              <a:pPr>
                <a:spcAft>
                  <a:spcPts val="0"/>
                </a:spcAft>
              </a:pPr>
              <a:r>
                <a:rPr lang="en-US" sz="1400">
                  <a:effectLst/>
                  <a:latin typeface="Times New Roman" panose="02020603050405020304" pitchFamily="18" charset="0"/>
                  <a:ea typeface="Times New Roman" panose="02020603050405020304" pitchFamily="18" charset="0"/>
                </a:rPr>
                <a:t>Kế toán</a:t>
              </a:r>
              <a:endParaRPr lang="en-US" sz="1200">
                <a:effectLst/>
                <a:latin typeface="Times New Roman" panose="02020603050405020304" pitchFamily="18" charset="0"/>
                <a:ea typeface="Times New Roman" panose="02020603050405020304" pitchFamily="18" charset="0"/>
              </a:endParaRPr>
            </a:p>
          </p:txBody>
        </p:sp>
        <p:cxnSp>
          <p:nvCxnSpPr>
            <p:cNvPr id="10" name="AutoShape 61"/>
            <p:cNvCxnSpPr>
              <a:cxnSpLocks noChangeShapeType="1"/>
            </p:cNvCxnSpPr>
            <p:nvPr/>
          </p:nvCxnSpPr>
          <p:spPr bwMode="auto">
            <a:xfrm>
              <a:off x="3747" y="5767"/>
              <a:ext cx="1" cy="1492"/>
            </a:xfrm>
            <a:prstGeom prst="straightConnector1">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11" name="AutoShape 62"/>
            <p:cNvCxnSpPr>
              <a:cxnSpLocks noChangeShapeType="1"/>
            </p:cNvCxnSpPr>
            <p:nvPr/>
          </p:nvCxnSpPr>
          <p:spPr bwMode="auto">
            <a:xfrm>
              <a:off x="2078" y="5767"/>
              <a:ext cx="1" cy="228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 name="AutoShape 63"/>
            <p:cNvCxnSpPr>
              <a:cxnSpLocks noChangeShapeType="1"/>
            </p:cNvCxnSpPr>
            <p:nvPr/>
          </p:nvCxnSpPr>
          <p:spPr bwMode="auto">
            <a:xfrm>
              <a:off x="2078" y="8050"/>
              <a:ext cx="110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 name="AutoShape 64"/>
            <p:cNvCxnSpPr>
              <a:cxnSpLocks noChangeShapeType="1"/>
            </p:cNvCxnSpPr>
            <p:nvPr/>
          </p:nvCxnSpPr>
          <p:spPr bwMode="auto">
            <a:xfrm flipH="1">
              <a:off x="2377" y="7631"/>
              <a:ext cx="802" cy="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4" name="AutoShape 65"/>
            <p:cNvCxnSpPr>
              <a:cxnSpLocks noChangeShapeType="1"/>
            </p:cNvCxnSpPr>
            <p:nvPr/>
          </p:nvCxnSpPr>
          <p:spPr bwMode="auto">
            <a:xfrm flipV="1">
              <a:off x="2379" y="5767"/>
              <a:ext cx="0" cy="186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5" name="AutoShape 66"/>
            <p:cNvCxnSpPr>
              <a:cxnSpLocks noChangeShapeType="1"/>
            </p:cNvCxnSpPr>
            <p:nvPr/>
          </p:nvCxnSpPr>
          <p:spPr bwMode="auto">
            <a:xfrm flipH="1">
              <a:off x="3833" y="5563"/>
              <a:ext cx="487"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6" name="AutoShape 67"/>
            <p:cNvCxnSpPr>
              <a:cxnSpLocks noChangeShapeType="1"/>
            </p:cNvCxnSpPr>
            <p:nvPr/>
          </p:nvCxnSpPr>
          <p:spPr bwMode="auto">
            <a:xfrm>
              <a:off x="4320" y="5563"/>
              <a:ext cx="0" cy="152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7" name="AutoShape 68"/>
            <p:cNvCxnSpPr>
              <a:cxnSpLocks noChangeShapeType="1"/>
            </p:cNvCxnSpPr>
            <p:nvPr/>
          </p:nvCxnSpPr>
          <p:spPr bwMode="auto">
            <a:xfrm>
              <a:off x="3833" y="5155"/>
              <a:ext cx="840" cy="2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8" name="AutoShape 69"/>
            <p:cNvCxnSpPr>
              <a:cxnSpLocks noChangeShapeType="1"/>
            </p:cNvCxnSpPr>
            <p:nvPr/>
          </p:nvCxnSpPr>
          <p:spPr bwMode="auto">
            <a:xfrm>
              <a:off x="4673" y="5182"/>
              <a:ext cx="1" cy="185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9" name="AutoShape 70"/>
            <p:cNvCxnSpPr>
              <a:cxnSpLocks noChangeShapeType="1"/>
            </p:cNvCxnSpPr>
            <p:nvPr/>
          </p:nvCxnSpPr>
          <p:spPr bwMode="auto">
            <a:xfrm>
              <a:off x="5380" y="7259"/>
              <a:ext cx="3017" cy="1"/>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0" name="AutoShape 71"/>
            <p:cNvCxnSpPr>
              <a:cxnSpLocks noChangeShapeType="1"/>
            </p:cNvCxnSpPr>
            <p:nvPr/>
          </p:nvCxnSpPr>
          <p:spPr bwMode="auto">
            <a:xfrm flipH="1">
              <a:off x="5844" y="7636"/>
              <a:ext cx="2458"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1" name="AutoShape 72"/>
            <p:cNvCxnSpPr>
              <a:cxnSpLocks noChangeShapeType="1"/>
            </p:cNvCxnSpPr>
            <p:nvPr/>
          </p:nvCxnSpPr>
          <p:spPr bwMode="auto">
            <a:xfrm flipV="1">
              <a:off x="5614" y="8653"/>
              <a:ext cx="3871" cy="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73"/>
            <p:cNvCxnSpPr>
              <a:cxnSpLocks noChangeShapeType="1"/>
            </p:cNvCxnSpPr>
            <p:nvPr/>
          </p:nvCxnSpPr>
          <p:spPr bwMode="auto">
            <a:xfrm flipV="1">
              <a:off x="5601" y="8378"/>
              <a:ext cx="2" cy="3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74"/>
            <p:cNvCxnSpPr>
              <a:cxnSpLocks noChangeShapeType="1"/>
            </p:cNvCxnSpPr>
            <p:nvPr/>
          </p:nvCxnSpPr>
          <p:spPr bwMode="auto">
            <a:xfrm flipV="1">
              <a:off x="9485" y="7924"/>
              <a:ext cx="1" cy="72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4" name="AutoShape 75"/>
            <p:cNvCxnSpPr>
              <a:cxnSpLocks noChangeShapeType="1"/>
            </p:cNvCxnSpPr>
            <p:nvPr/>
          </p:nvCxnSpPr>
          <p:spPr bwMode="auto">
            <a:xfrm flipH="1" flipV="1">
              <a:off x="5460" y="6659"/>
              <a:ext cx="1" cy="67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76"/>
            <p:cNvCxnSpPr>
              <a:cxnSpLocks noChangeShapeType="1"/>
            </p:cNvCxnSpPr>
            <p:nvPr/>
          </p:nvCxnSpPr>
          <p:spPr bwMode="auto">
            <a:xfrm flipV="1">
              <a:off x="5460" y="6613"/>
              <a:ext cx="3302" cy="4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77"/>
            <p:cNvCxnSpPr>
              <a:cxnSpLocks noChangeShapeType="1"/>
            </p:cNvCxnSpPr>
            <p:nvPr/>
          </p:nvCxnSpPr>
          <p:spPr bwMode="auto">
            <a:xfrm>
              <a:off x="8762" y="6613"/>
              <a:ext cx="1" cy="42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7" name="AutoShape 78"/>
            <p:cNvCxnSpPr>
              <a:cxnSpLocks noChangeShapeType="1"/>
            </p:cNvCxnSpPr>
            <p:nvPr/>
          </p:nvCxnSpPr>
          <p:spPr bwMode="auto">
            <a:xfrm>
              <a:off x="9374" y="6273"/>
              <a:ext cx="13" cy="76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79"/>
            <p:cNvCxnSpPr>
              <a:cxnSpLocks noChangeShapeType="1"/>
            </p:cNvCxnSpPr>
            <p:nvPr/>
          </p:nvCxnSpPr>
          <p:spPr bwMode="auto">
            <a:xfrm flipH="1">
              <a:off x="5189" y="6273"/>
              <a:ext cx="418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80"/>
            <p:cNvCxnSpPr>
              <a:cxnSpLocks noChangeShapeType="1"/>
            </p:cNvCxnSpPr>
            <p:nvPr/>
          </p:nvCxnSpPr>
          <p:spPr bwMode="auto">
            <a:xfrm>
              <a:off x="5189" y="6273"/>
              <a:ext cx="1" cy="894"/>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 name="AutoShape 81"/>
            <p:cNvCxnSpPr>
              <a:cxnSpLocks noChangeShapeType="1"/>
            </p:cNvCxnSpPr>
            <p:nvPr/>
          </p:nvCxnSpPr>
          <p:spPr bwMode="auto">
            <a:xfrm flipH="1">
              <a:off x="3831" y="8566"/>
              <a:ext cx="1" cy="139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1" name="AutoShape 82"/>
            <p:cNvCxnSpPr>
              <a:cxnSpLocks noChangeShapeType="1"/>
            </p:cNvCxnSpPr>
            <p:nvPr/>
          </p:nvCxnSpPr>
          <p:spPr bwMode="auto">
            <a:xfrm flipV="1">
              <a:off x="4824" y="8653"/>
              <a:ext cx="1" cy="131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32" name="Rectangle 33"/>
          <p:cNvSpPr>
            <a:spLocks noChangeArrowheads="1"/>
          </p:cNvSpPr>
          <p:nvPr/>
        </p:nvSpPr>
        <p:spPr bwMode="auto">
          <a:xfrm>
            <a:off x="1729422" y="374903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270250" algn="ctr"/>
              </a:tabLst>
              <a:defRPr>
                <a:solidFill>
                  <a:schemeClr val="tx1"/>
                </a:solidFill>
                <a:latin typeface="Arial" panose="020B0604020202020204" pitchFamily="34" charset="0"/>
              </a:defRPr>
            </a:lvl1pPr>
            <a:lvl2pPr eaLnBrk="0" fontAlgn="base" hangingPunct="0">
              <a:spcBef>
                <a:spcPct val="0"/>
              </a:spcBef>
              <a:spcAft>
                <a:spcPct val="0"/>
              </a:spcAft>
              <a:tabLst>
                <a:tab pos="3270250" algn="ctr"/>
              </a:tabLst>
              <a:defRPr>
                <a:solidFill>
                  <a:schemeClr val="tx1"/>
                </a:solidFill>
                <a:latin typeface="Arial" panose="020B0604020202020204" pitchFamily="34" charset="0"/>
              </a:defRPr>
            </a:lvl2pPr>
            <a:lvl3pPr eaLnBrk="0" fontAlgn="base" hangingPunct="0">
              <a:spcBef>
                <a:spcPct val="0"/>
              </a:spcBef>
              <a:spcAft>
                <a:spcPct val="0"/>
              </a:spcAft>
              <a:tabLst>
                <a:tab pos="3270250" algn="ctr"/>
              </a:tabLst>
              <a:defRPr>
                <a:solidFill>
                  <a:schemeClr val="tx1"/>
                </a:solidFill>
                <a:latin typeface="Arial" panose="020B0604020202020204" pitchFamily="34" charset="0"/>
              </a:defRPr>
            </a:lvl3pPr>
            <a:lvl4pPr eaLnBrk="0" fontAlgn="base" hangingPunct="0">
              <a:spcBef>
                <a:spcPct val="0"/>
              </a:spcBef>
              <a:spcAft>
                <a:spcPct val="0"/>
              </a:spcAft>
              <a:tabLst>
                <a:tab pos="3270250" algn="ctr"/>
              </a:tabLst>
              <a:defRPr>
                <a:solidFill>
                  <a:schemeClr val="tx1"/>
                </a:solidFill>
                <a:latin typeface="Arial" panose="020B0604020202020204" pitchFamily="34" charset="0"/>
              </a:defRPr>
            </a:lvl4pPr>
            <a:lvl5pPr eaLnBrk="0" fontAlgn="base" hangingPunct="0">
              <a:spcBef>
                <a:spcPct val="0"/>
              </a:spcBef>
              <a:spcAft>
                <a:spcPct val="0"/>
              </a:spcAft>
              <a:tabLst>
                <a:tab pos="3270250" algn="ctr"/>
              </a:tabLst>
              <a:defRPr>
                <a:solidFill>
                  <a:schemeClr val="tx1"/>
                </a:solidFill>
                <a:latin typeface="Arial" panose="020B0604020202020204" pitchFamily="34" charset="0"/>
              </a:defRPr>
            </a:lvl5pPr>
            <a:lvl6pPr eaLnBrk="0" fontAlgn="base" hangingPunct="0">
              <a:spcBef>
                <a:spcPct val="0"/>
              </a:spcBef>
              <a:spcAft>
                <a:spcPct val="0"/>
              </a:spcAft>
              <a:tabLst>
                <a:tab pos="3270250" algn="ctr"/>
              </a:tabLst>
              <a:defRPr>
                <a:solidFill>
                  <a:schemeClr val="tx1"/>
                </a:solidFill>
                <a:latin typeface="Arial" panose="020B0604020202020204" pitchFamily="34" charset="0"/>
              </a:defRPr>
            </a:lvl6pPr>
            <a:lvl7pPr eaLnBrk="0" fontAlgn="base" hangingPunct="0">
              <a:spcBef>
                <a:spcPct val="0"/>
              </a:spcBef>
              <a:spcAft>
                <a:spcPct val="0"/>
              </a:spcAft>
              <a:tabLst>
                <a:tab pos="3270250" algn="ctr"/>
              </a:tabLst>
              <a:defRPr>
                <a:solidFill>
                  <a:schemeClr val="tx1"/>
                </a:solidFill>
                <a:latin typeface="Arial" panose="020B0604020202020204" pitchFamily="34" charset="0"/>
              </a:defRPr>
            </a:lvl7pPr>
            <a:lvl8pPr eaLnBrk="0" fontAlgn="base" hangingPunct="0">
              <a:spcBef>
                <a:spcPct val="0"/>
              </a:spcBef>
              <a:spcAft>
                <a:spcPct val="0"/>
              </a:spcAft>
              <a:tabLst>
                <a:tab pos="3270250" algn="ctr"/>
              </a:tabLst>
              <a:defRPr>
                <a:solidFill>
                  <a:schemeClr val="tx1"/>
                </a:solidFill>
                <a:latin typeface="Arial" panose="020B0604020202020204" pitchFamily="34" charset="0"/>
              </a:defRPr>
            </a:lvl8pPr>
            <a:lvl9pPr eaLnBrk="0" fontAlgn="base" hangingPunct="0">
              <a:spcBef>
                <a:spcPct val="0"/>
              </a:spcBef>
              <a:spcAft>
                <a:spcPct val="0"/>
              </a:spcAft>
              <a:tabLst>
                <a:tab pos="32702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270250" algn="ctr"/>
              </a:tabLst>
            </a:pPr>
            <a:endPar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Thanh toán</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Giao 	Thông tin về hàng</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Thông  Hóa  hàng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tin        đơn                                           Đơn đặt hàng</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về                                                          Thanh toán</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hàng</a:t>
            </a: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Giao hàng</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400" b="1"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Hóa đơn</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Báo cáo</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Yêu cầu báo cáo</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r>
              <a:rPr kumimoji="0" lang="en-US" sz="1200" b="0" i="0" u="none" strike="noStrike" cap="none" normalizeH="0" baseline="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3270250" algn="ctr"/>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759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457200" y="1295400"/>
            <a:ext cx="8229600" cy="5334000"/>
          </a:xfrm>
        </p:spPr>
        <p:txBody>
          <a:bodyPr>
            <a:normAutofit/>
          </a:bodyPr>
          <a:lstStyle/>
          <a:p>
            <a:r>
              <a:rPr lang="en-US" sz="3200" smtClean="0">
                <a:solidFill>
                  <a:schemeClr val="accent1"/>
                </a:solidFill>
                <a:latin typeface="Times New Roman" panose="02020603050405020304" pitchFamily="18" charset="0"/>
                <a:cs typeface="Times New Roman" panose="02020603050405020304" pitchFamily="18" charset="0"/>
              </a:rPr>
              <a:t>Xây dựng cơ sở dữ liệu bao gồm các bảng:</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chi </a:t>
            </a:r>
            <a:r>
              <a:rPr lang="en-US" sz="2400" b="1" i="1">
                <a:solidFill>
                  <a:schemeClr val="accent1"/>
                </a:solidFill>
                <a:latin typeface="Times New Roman" panose="02020603050405020304" pitchFamily="18" charset="0"/>
                <a:cs typeface="Times New Roman" panose="02020603050405020304" pitchFamily="18" charset="0"/>
              </a:rPr>
              <a:t>tiết </a:t>
            </a:r>
            <a:r>
              <a:rPr lang="en-US" sz="2400" b="1" i="1" smtClean="0">
                <a:solidFill>
                  <a:schemeClr val="accent1"/>
                </a:solidFill>
                <a:latin typeface="Times New Roman" panose="02020603050405020304" pitchFamily="18" charset="0"/>
                <a:cs typeface="Times New Roman" panose="02020603050405020304" pitchFamily="18" charset="0"/>
              </a:rPr>
              <a:t>kho</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chi tiết </a:t>
            </a:r>
            <a:r>
              <a:rPr lang="en-US" sz="2400" b="1" i="1">
                <a:solidFill>
                  <a:schemeClr val="accent1"/>
                </a:solidFill>
                <a:latin typeface="Times New Roman" panose="02020603050405020304" pitchFamily="18" charset="0"/>
                <a:cs typeface="Times New Roman" panose="02020603050405020304" pitchFamily="18" charset="0"/>
              </a:rPr>
              <a:t>phiếu </a:t>
            </a:r>
            <a:r>
              <a:rPr lang="en-US" sz="2400" b="1" i="1" smtClean="0">
                <a:solidFill>
                  <a:schemeClr val="accent1"/>
                </a:solidFill>
                <a:latin typeface="Times New Roman" panose="02020603050405020304" pitchFamily="18" charset="0"/>
                <a:cs typeface="Times New Roman" panose="02020603050405020304" pitchFamily="18" charset="0"/>
              </a:rPr>
              <a:t>nhập</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chi tiết </a:t>
            </a:r>
            <a:r>
              <a:rPr lang="en-US" sz="2400" b="1" i="1">
                <a:solidFill>
                  <a:schemeClr val="accent1"/>
                </a:solidFill>
                <a:latin typeface="Times New Roman" panose="02020603050405020304" pitchFamily="18" charset="0"/>
                <a:cs typeface="Times New Roman" panose="02020603050405020304" pitchFamily="18" charset="0"/>
              </a:rPr>
              <a:t>phiếu </a:t>
            </a:r>
            <a:r>
              <a:rPr lang="en-US" sz="2400" b="1" i="1" smtClean="0">
                <a:solidFill>
                  <a:schemeClr val="accent1"/>
                </a:solidFill>
                <a:latin typeface="Times New Roman" panose="02020603050405020304" pitchFamily="18" charset="0"/>
                <a:cs typeface="Times New Roman" panose="02020603050405020304" pitchFamily="18" charset="0"/>
              </a:rPr>
              <a:t>xuất</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a:t>
            </a:r>
            <a:r>
              <a:rPr lang="en-US" sz="2400" b="1" i="1">
                <a:solidFill>
                  <a:schemeClr val="accent1"/>
                </a:solidFill>
                <a:latin typeface="Times New Roman" panose="02020603050405020304" pitchFamily="18" charset="0"/>
                <a:cs typeface="Times New Roman" panose="02020603050405020304" pitchFamily="18" charset="0"/>
              </a:rPr>
              <a:t>Khách </a:t>
            </a:r>
            <a:r>
              <a:rPr lang="en-US" sz="2400" b="1" i="1" smtClean="0">
                <a:solidFill>
                  <a:schemeClr val="accent1"/>
                </a:solidFill>
                <a:latin typeface="Times New Roman" panose="02020603050405020304" pitchFamily="18" charset="0"/>
                <a:cs typeface="Times New Roman" panose="02020603050405020304" pitchFamily="18" charset="0"/>
              </a:rPr>
              <a:t>hàng</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a:t>
            </a:r>
            <a:r>
              <a:rPr lang="en-US" sz="2400" b="1" i="1">
                <a:solidFill>
                  <a:schemeClr val="accent1"/>
                </a:solidFill>
                <a:latin typeface="Times New Roman" panose="02020603050405020304" pitchFamily="18" charset="0"/>
                <a:cs typeface="Times New Roman" panose="02020603050405020304" pitchFamily="18" charset="0"/>
              </a:rPr>
              <a:t>kho </a:t>
            </a:r>
            <a:r>
              <a:rPr lang="en-US" sz="2400" b="1" i="1" smtClean="0">
                <a:solidFill>
                  <a:schemeClr val="accent1"/>
                </a:solidFill>
                <a:latin typeface="Times New Roman" panose="02020603050405020304" pitchFamily="18" charset="0"/>
                <a:cs typeface="Times New Roman" panose="02020603050405020304" pitchFamily="18" charset="0"/>
              </a:rPr>
              <a:t>hàng</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Nhà </a:t>
            </a:r>
            <a:r>
              <a:rPr lang="en-US" sz="2400" b="1" i="1">
                <a:solidFill>
                  <a:schemeClr val="accent1"/>
                </a:solidFill>
                <a:latin typeface="Times New Roman" panose="02020603050405020304" pitchFamily="18" charset="0"/>
                <a:cs typeface="Times New Roman" panose="02020603050405020304" pitchFamily="18" charset="0"/>
              </a:rPr>
              <a:t>cung </a:t>
            </a:r>
            <a:r>
              <a:rPr lang="en-US" sz="2400" b="1" i="1" smtClean="0">
                <a:solidFill>
                  <a:schemeClr val="accent1"/>
                </a:solidFill>
                <a:latin typeface="Times New Roman" panose="02020603050405020304" pitchFamily="18" charset="0"/>
                <a:cs typeface="Times New Roman" panose="02020603050405020304" pitchFamily="18" charset="0"/>
              </a:rPr>
              <a:t>cấp</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phiếu </a:t>
            </a:r>
            <a:r>
              <a:rPr lang="en-US" sz="2400" b="1" i="1">
                <a:solidFill>
                  <a:schemeClr val="accent1"/>
                </a:solidFill>
                <a:latin typeface="Times New Roman" panose="02020603050405020304" pitchFamily="18" charset="0"/>
                <a:cs typeface="Times New Roman" panose="02020603050405020304" pitchFamily="18" charset="0"/>
              </a:rPr>
              <a:t>xuất </a:t>
            </a:r>
            <a:r>
              <a:rPr lang="en-US" sz="2400" b="1" i="1" smtClean="0">
                <a:solidFill>
                  <a:schemeClr val="accent1"/>
                </a:solidFill>
                <a:latin typeface="Times New Roman" panose="02020603050405020304" pitchFamily="18" charset="0"/>
                <a:cs typeface="Times New Roman" panose="02020603050405020304" pitchFamily="18" charset="0"/>
              </a:rPr>
              <a:t>hàng</a:t>
            </a:r>
          </a:p>
          <a:p>
            <a:pPr marL="514350" indent="-51435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phiếu </a:t>
            </a:r>
            <a:r>
              <a:rPr lang="en-US" sz="2400" b="1" i="1">
                <a:solidFill>
                  <a:schemeClr val="accent1"/>
                </a:solidFill>
                <a:latin typeface="Times New Roman" panose="02020603050405020304" pitchFamily="18" charset="0"/>
                <a:cs typeface="Times New Roman" panose="02020603050405020304" pitchFamily="18" charset="0"/>
              </a:rPr>
              <a:t>nhập </a:t>
            </a:r>
            <a:r>
              <a:rPr lang="en-US" sz="2400" b="1" i="1" smtClean="0">
                <a:solidFill>
                  <a:schemeClr val="accent1"/>
                </a:solidFill>
                <a:latin typeface="Times New Roman" panose="02020603050405020304" pitchFamily="18" charset="0"/>
                <a:cs typeface="Times New Roman" panose="02020603050405020304" pitchFamily="18" charset="0"/>
              </a:rPr>
              <a:t>hàng</a:t>
            </a:r>
          </a:p>
          <a:p>
            <a:pPr marL="457200" indent="-457200">
              <a:buFont typeface="+mj-lt"/>
              <a:buAutoNum type="arabicPeriod"/>
            </a:pPr>
            <a:r>
              <a:rPr lang="en-US" sz="2400" b="1" i="1">
                <a:solidFill>
                  <a:schemeClr val="accent1"/>
                </a:solidFill>
                <a:latin typeface="Times New Roman" panose="02020603050405020304" pitchFamily="18" charset="0"/>
                <a:cs typeface="Times New Roman" panose="02020603050405020304" pitchFamily="18" charset="0"/>
              </a:rPr>
              <a:t>Bảng </a:t>
            </a:r>
            <a:r>
              <a:rPr lang="en-US" sz="2400" b="1" i="1">
                <a:solidFill>
                  <a:schemeClr val="accent1"/>
                </a:solidFill>
                <a:latin typeface="Times New Roman" panose="02020603050405020304" pitchFamily="18" charset="0"/>
                <a:cs typeface="Times New Roman" panose="02020603050405020304" pitchFamily="18" charset="0"/>
              </a:rPr>
              <a:t>sản </a:t>
            </a:r>
            <a:r>
              <a:rPr lang="en-US" sz="2400" b="1" i="1" smtClean="0">
                <a:solidFill>
                  <a:schemeClr val="accent1"/>
                </a:solidFill>
                <a:latin typeface="Times New Roman" panose="02020603050405020304" pitchFamily="18" charset="0"/>
                <a:cs typeface="Times New Roman" panose="02020603050405020304" pitchFamily="18" charset="0"/>
              </a:rPr>
              <a:t>phẩm</a:t>
            </a:r>
          </a:p>
          <a:p>
            <a:endParaRPr lang="en-US" sz="320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9471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450" y="228600"/>
            <a:ext cx="8229600" cy="685800"/>
          </a:xfrm>
        </p:spPr>
        <p:txBody>
          <a:bodyPr>
            <a:normAutofit fontScale="90000"/>
          </a:bodyPr>
          <a:lstStyle/>
          <a:p>
            <a:pPr lvl="1" algn="l" rtl="0">
              <a:spcBef>
                <a:spcPct val="0"/>
              </a:spcBef>
            </a:pPr>
            <a:r>
              <a:rPr lang="en-US" sz="4900" smtClean="0">
                <a:solidFill>
                  <a:srgbClr val="0070C0"/>
                </a:solidFill>
                <a:latin typeface="Times New Roman" pitchFamily="18" charset="0"/>
                <a:cs typeface="Times New Roman" pitchFamily="18" charset="0"/>
              </a:rPr>
              <a:t>IV </a:t>
            </a:r>
            <a:r>
              <a:rPr lang="en-US" sz="4900" smtClean="0">
                <a:solidFill>
                  <a:srgbClr val="0070C0"/>
                </a:solidFill>
                <a:latin typeface="Times New Roman" pitchFamily="18" charset="0"/>
                <a:cs typeface="Times New Roman" pitchFamily="18" charset="0"/>
              </a:rPr>
              <a:t>Xây dựng phần mềm</a:t>
            </a:r>
            <a:endParaRPr lang="en-US" sz="270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914400"/>
            <a:ext cx="6934200" cy="5638800"/>
          </a:xfrm>
          <a:prstGeom prst="rect">
            <a:avLst/>
          </a:prstGeom>
          <a:noFill/>
          <a:ln>
            <a:noFill/>
          </a:ln>
        </p:spPr>
      </p:pic>
      <p:sp>
        <p:nvSpPr>
          <p:cNvPr id="6" name="TextBox 5"/>
          <p:cNvSpPr txBox="1"/>
          <p:nvPr/>
        </p:nvSpPr>
        <p:spPr>
          <a:xfrm>
            <a:off x="514350" y="1230868"/>
            <a:ext cx="3276600" cy="461665"/>
          </a:xfrm>
          <a:prstGeom prst="rect">
            <a:avLst/>
          </a:prstGeom>
          <a:noFill/>
        </p:spPr>
        <p:txBody>
          <a:bodyPr wrap="square" rtlCol="0">
            <a:spAutoFit/>
          </a:bodyPr>
          <a:lstStyle/>
          <a:p>
            <a:r>
              <a:rPr lang="en-US" sz="2400" smtClean="0">
                <a:solidFill>
                  <a:schemeClr val="accent1"/>
                </a:solidFill>
                <a:latin typeface="Times New Roman" panose="02020603050405020304" pitchFamily="18" charset="0"/>
                <a:cs typeface="Times New Roman" panose="02020603050405020304" pitchFamily="18" charset="0"/>
              </a:rPr>
              <a:t>Sơ đồ liên kết các form</a:t>
            </a:r>
            <a:endParaRPr lang="en-US" sz="240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880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85800"/>
          </a:xfrm>
        </p:spPr>
        <p:txBody>
          <a:bodyPr>
            <a:normAutofit fontScale="90000"/>
          </a:bodyPr>
          <a:lstStyle/>
          <a:p>
            <a:pPr lvl="1" algn="l" rtl="0">
              <a:spcBef>
                <a:spcPct val="0"/>
              </a:spcBef>
            </a:pPr>
            <a:r>
              <a:rPr lang="en-US" sz="4900" smtClean="0">
                <a:solidFill>
                  <a:srgbClr val="0070C0"/>
                </a:solidFill>
                <a:latin typeface="Times New Roman" pitchFamily="18" charset="0"/>
                <a:cs typeface="Times New Roman" pitchFamily="18" charset="0"/>
              </a:rPr>
              <a:t>IV </a:t>
            </a:r>
            <a:r>
              <a:rPr lang="en-US" sz="4900" smtClean="0">
                <a:solidFill>
                  <a:srgbClr val="0070C0"/>
                </a:solidFill>
                <a:latin typeface="Times New Roman" pitchFamily="18" charset="0"/>
                <a:cs typeface="Times New Roman" pitchFamily="18" charset="0"/>
              </a:rPr>
              <a:t>Xây dựng phần mềm</a:t>
            </a:r>
            <a:r>
              <a:rPr lang="en-US" sz="2700" smtClean="0">
                <a:solidFill>
                  <a:srgbClr val="0070C0"/>
                </a:solidFill>
                <a:latin typeface="Times New Roman" pitchFamily="18" charset="0"/>
                <a:cs typeface="Times New Roman" pitchFamily="18" charset="0"/>
              </a:rPr>
              <a:t>( tiếp )</a:t>
            </a:r>
            <a:endParaRPr lang="en-US" sz="2700"/>
          </a:p>
        </p:txBody>
      </p:sp>
      <p:sp>
        <p:nvSpPr>
          <p:cNvPr id="3" name="Content Placeholder 2"/>
          <p:cNvSpPr>
            <a:spLocks noGrp="1"/>
          </p:cNvSpPr>
          <p:nvPr>
            <p:ph idx="1"/>
          </p:nvPr>
        </p:nvSpPr>
        <p:spPr>
          <a:xfrm>
            <a:off x="457200" y="838200"/>
            <a:ext cx="8458200" cy="5867400"/>
          </a:xfrm>
        </p:spPr>
        <p:txBody>
          <a:bodyPr>
            <a:normAutofit fontScale="77500" lnSpcReduction="20000"/>
          </a:bodyPr>
          <a:lstStyle/>
          <a:p>
            <a:r>
              <a:rPr lang="en-US" sz="3200" i="1" u="sng">
                <a:solidFill>
                  <a:schemeClr val="accent1"/>
                </a:solidFill>
                <a:latin typeface="Times New Roman" panose="02020603050405020304" pitchFamily="18" charset="0"/>
                <a:cs typeface="Times New Roman" panose="02020603050405020304" pitchFamily="18" charset="0"/>
              </a:rPr>
              <a:t>Chú Thích:</a:t>
            </a:r>
            <a:endParaRPr lang="en-US" sz="3200">
              <a:solidFill>
                <a:schemeClr val="accent1"/>
              </a:solidFill>
              <a:latin typeface="Times New Roman" panose="02020603050405020304" pitchFamily="18" charset="0"/>
              <a:cs typeface="Times New Roman" panose="02020603050405020304" pitchFamily="18" charset="0"/>
            </a:endParaRPr>
          </a:p>
          <a:p>
            <a:r>
              <a:rPr lang="en-US" sz="3200" b="1">
                <a:solidFill>
                  <a:schemeClr val="accent1"/>
                </a:solidFill>
                <a:latin typeface="Times New Roman" panose="02020603050405020304" pitchFamily="18" charset="0"/>
                <a:cs typeface="Times New Roman" panose="02020603050405020304" pitchFamily="18" charset="0"/>
              </a:rPr>
              <a:t>0</a:t>
            </a:r>
            <a:r>
              <a:rPr lang="en-US" sz="3200" b="1" i="1">
                <a:solidFill>
                  <a:schemeClr val="accent1"/>
                </a:solidFill>
                <a:latin typeface="Times New Roman" panose="02020603050405020304" pitchFamily="18" charset="0"/>
                <a:cs typeface="Times New Roman" panose="02020603050405020304" pitchFamily="18" charset="0"/>
              </a:rPr>
              <a:t> </a:t>
            </a:r>
            <a:r>
              <a:rPr lang="en-US" sz="3200">
                <a:solidFill>
                  <a:schemeClr val="accent1"/>
                </a:solidFill>
                <a:latin typeface="Times New Roman" panose="02020603050405020304" pitchFamily="18" charset="0"/>
                <a:cs typeface="Times New Roman" panose="02020603050405020304" pitchFamily="18" charset="0"/>
              </a:rPr>
              <a:t>: Khi đăng nhập thành công từ form đăng nhập sẽ chuyển màn hình qua from main </a:t>
            </a:r>
          </a:p>
          <a:p>
            <a:r>
              <a:rPr lang="en-US" sz="3200" b="1">
                <a:solidFill>
                  <a:schemeClr val="accent1"/>
                </a:solidFill>
                <a:latin typeface="Times New Roman" panose="02020603050405020304" pitchFamily="18" charset="0"/>
                <a:cs typeface="Times New Roman" panose="02020603050405020304" pitchFamily="18" charset="0"/>
              </a:rPr>
              <a:t>1 </a:t>
            </a:r>
            <a:r>
              <a:rPr lang="en-US" sz="3200">
                <a:solidFill>
                  <a:schemeClr val="accent1"/>
                </a:solidFill>
                <a:latin typeface="Times New Roman" panose="02020603050405020304" pitchFamily="18" charset="0"/>
                <a:cs typeface="Times New Roman" panose="02020603050405020304" pitchFamily="18" charset="0"/>
              </a:rPr>
              <a:t>: Form main sẽ liên kết tất cả các form còn lại</a:t>
            </a:r>
          </a:p>
          <a:p>
            <a:r>
              <a:rPr lang="en-US" sz="3200">
                <a:solidFill>
                  <a:schemeClr val="accent1"/>
                </a:solidFill>
                <a:latin typeface="Times New Roman" panose="02020603050405020304" pitchFamily="18" charset="0"/>
                <a:cs typeface="Times New Roman" panose="02020603050405020304" pitchFamily="18" charset="0"/>
              </a:rPr>
              <a:t>2 : Form khách hàng sẽ đưa thông tin vào form phiếu xuất</a:t>
            </a:r>
          </a:p>
          <a:p>
            <a:r>
              <a:rPr lang="en-US" sz="3200">
                <a:solidFill>
                  <a:schemeClr val="accent1"/>
                </a:solidFill>
                <a:latin typeface="Times New Roman" panose="02020603050405020304" pitchFamily="18" charset="0"/>
                <a:cs typeface="Times New Roman" panose="02020603050405020304" pitchFamily="18" charset="0"/>
              </a:rPr>
              <a:t>3 : Form nhà cung cấp sẽ đưa thông tin vào form phiếu nhập</a:t>
            </a:r>
          </a:p>
          <a:p>
            <a:r>
              <a:rPr lang="en-US" sz="3200">
                <a:solidFill>
                  <a:schemeClr val="accent1"/>
                </a:solidFill>
                <a:latin typeface="Times New Roman" panose="02020603050405020304" pitchFamily="18" charset="0"/>
                <a:cs typeface="Times New Roman" panose="02020603050405020304" pitchFamily="18" charset="0"/>
              </a:rPr>
              <a:t>4 : Form sản phẩm sẽ đưa thông tin vào form phiếu nhập</a:t>
            </a:r>
          </a:p>
          <a:p>
            <a:r>
              <a:rPr lang="en-US" sz="3200">
                <a:solidFill>
                  <a:schemeClr val="accent1"/>
                </a:solidFill>
                <a:latin typeface="Times New Roman" panose="02020603050405020304" pitchFamily="18" charset="0"/>
                <a:cs typeface="Times New Roman" panose="02020603050405020304" pitchFamily="18" charset="0"/>
              </a:rPr>
              <a:t>5 : Form sản phẩm sẽ đưa thông tin vào form phiếu xuất</a:t>
            </a:r>
          </a:p>
          <a:p>
            <a:r>
              <a:rPr lang="en-US" sz="3200">
                <a:solidFill>
                  <a:schemeClr val="accent1"/>
                </a:solidFill>
                <a:latin typeface="Times New Roman" panose="02020603050405020304" pitchFamily="18" charset="0"/>
                <a:cs typeface="Times New Roman" panose="02020603050405020304" pitchFamily="18" charset="0"/>
              </a:rPr>
              <a:t>6 : Form thông tin phiếu xuất sẽ đưa thông tin vào form báo cáo thông tin phiếu xuất</a:t>
            </a:r>
            <a:r>
              <a:rPr lang="en-US" sz="3200" b="1">
                <a:solidFill>
                  <a:schemeClr val="accent1"/>
                </a:solidFill>
                <a:latin typeface="Times New Roman" panose="02020603050405020304" pitchFamily="18" charset="0"/>
                <a:cs typeface="Times New Roman" panose="02020603050405020304" pitchFamily="18" charset="0"/>
              </a:rPr>
              <a:t> </a:t>
            </a:r>
            <a:endParaRPr lang="en-US" sz="3200">
              <a:solidFill>
                <a:schemeClr val="accent1"/>
              </a:solidFill>
              <a:latin typeface="Times New Roman" panose="02020603050405020304" pitchFamily="18" charset="0"/>
              <a:cs typeface="Times New Roman" panose="02020603050405020304" pitchFamily="18" charset="0"/>
            </a:endParaRPr>
          </a:p>
          <a:p>
            <a:r>
              <a:rPr lang="en-US" sz="3200" b="1">
                <a:solidFill>
                  <a:schemeClr val="accent1"/>
                </a:solidFill>
                <a:latin typeface="Times New Roman" panose="02020603050405020304" pitchFamily="18" charset="0"/>
                <a:cs typeface="Times New Roman" panose="02020603050405020304" pitchFamily="18" charset="0"/>
              </a:rPr>
              <a:t>7 : </a:t>
            </a:r>
            <a:r>
              <a:rPr lang="en-US" sz="3200">
                <a:solidFill>
                  <a:schemeClr val="accent1"/>
                </a:solidFill>
                <a:latin typeface="Times New Roman" panose="02020603050405020304" pitchFamily="18" charset="0"/>
                <a:cs typeface="Times New Roman" panose="02020603050405020304" pitchFamily="18" charset="0"/>
              </a:rPr>
              <a:t>Form thông tin phiếu nhập sẽ đưa thông tin vào form báo cáo thông tin phiếu nhập</a:t>
            </a:r>
            <a:r>
              <a:rPr lang="en-US" sz="3200" b="1">
                <a:solidFill>
                  <a:schemeClr val="accent1"/>
                </a:solidFill>
                <a:latin typeface="Times New Roman" panose="02020603050405020304" pitchFamily="18" charset="0"/>
                <a:cs typeface="Times New Roman" panose="02020603050405020304" pitchFamily="18" charset="0"/>
              </a:rPr>
              <a:t> </a:t>
            </a:r>
            <a:endParaRPr lang="en-US" sz="3200">
              <a:solidFill>
                <a:schemeClr val="accent1"/>
              </a:solidFill>
              <a:latin typeface="Times New Roman" panose="02020603050405020304" pitchFamily="18" charset="0"/>
              <a:cs typeface="Times New Roman" panose="02020603050405020304" pitchFamily="18" charset="0"/>
            </a:endParaRPr>
          </a:p>
          <a:p>
            <a:r>
              <a:rPr lang="en-US" sz="3200" b="1">
                <a:solidFill>
                  <a:schemeClr val="accent1"/>
                </a:solidFill>
                <a:latin typeface="Times New Roman" panose="02020603050405020304" pitchFamily="18" charset="0"/>
                <a:cs typeface="Times New Roman" panose="02020603050405020304" pitchFamily="18" charset="0"/>
              </a:rPr>
              <a:t>8 : </a:t>
            </a:r>
            <a:r>
              <a:rPr lang="en-US" sz="3200">
                <a:solidFill>
                  <a:schemeClr val="accent1"/>
                </a:solidFill>
                <a:latin typeface="Times New Roman" panose="02020603050405020304" pitchFamily="18" charset="0"/>
                <a:cs typeface="Times New Roman" panose="02020603050405020304" pitchFamily="18" charset="0"/>
              </a:rPr>
              <a:t>Form thông tin sản phẩm sẽ đưa thông tin vào form báo cáo thông tin sản phẩm </a:t>
            </a:r>
          </a:p>
          <a:p>
            <a:r>
              <a:rPr lang="en-US" sz="3200">
                <a:solidFill>
                  <a:schemeClr val="accent1"/>
                </a:solidFill>
                <a:latin typeface="Times New Roman" panose="02020603050405020304" pitchFamily="18" charset="0"/>
                <a:cs typeface="Times New Roman" panose="02020603050405020304" pitchFamily="18" charset="0"/>
              </a:rPr>
              <a:t>9 : Khi bạn log off từ form main sẽ chuyển màn hình qua form đăng nhập </a:t>
            </a:r>
          </a:p>
          <a:p>
            <a:pPr marL="0" indent="0">
              <a:buNone/>
            </a:pPr>
            <a:endParaRPr lang="en-US" sz="3200" smtClean="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05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7737" y="381000"/>
            <a:ext cx="8229600" cy="685800"/>
          </a:xfrm>
        </p:spPr>
        <p:txBody>
          <a:bodyPr>
            <a:normAutofit fontScale="90000"/>
          </a:bodyPr>
          <a:lstStyle/>
          <a:p>
            <a:pPr lvl="1" algn="l" rtl="0">
              <a:spcBef>
                <a:spcPct val="0"/>
              </a:spcBef>
            </a:pPr>
            <a:r>
              <a:rPr lang="en-US" sz="4900" smtClean="0">
                <a:solidFill>
                  <a:srgbClr val="0070C0"/>
                </a:solidFill>
                <a:latin typeface="Times New Roman" pitchFamily="18" charset="0"/>
                <a:cs typeface="Times New Roman" pitchFamily="18" charset="0"/>
              </a:rPr>
              <a:t>V Kiểm thử phần mềm</a:t>
            </a:r>
            <a:endParaRPr lang="en-US" sz="2700"/>
          </a:p>
        </p:txBody>
      </p:sp>
      <p:sp>
        <p:nvSpPr>
          <p:cNvPr id="3" name="Content Placeholder 2"/>
          <p:cNvSpPr>
            <a:spLocks noGrp="1"/>
          </p:cNvSpPr>
          <p:nvPr>
            <p:ph idx="1"/>
          </p:nvPr>
        </p:nvSpPr>
        <p:spPr>
          <a:xfrm>
            <a:off x="457200" y="1066800"/>
            <a:ext cx="8229600" cy="3550920"/>
          </a:xfrm>
        </p:spPr>
        <p:txBody>
          <a:bodyPr>
            <a:normAutofit/>
          </a:bodyPr>
          <a:lstStyle/>
          <a:p>
            <a:pPr marL="0" indent="0">
              <a:buNone/>
            </a:pPr>
            <a:r>
              <a:rPr lang="en-US" sz="3200" smtClean="0">
                <a:solidFill>
                  <a:schemeClr val="accent1"/>
                </a:solidFill>
                <a:latin typeface="Times New Roman" panose="02020603050405020304" pitchFamily="18" charset="0"/>
                <a:cs typeface="Times New Roman" panose="02020603050405020304" pitchFamily="18" charset="0"/>
              </a:rPr>
              <a:t>1 Một số giao diện chương trình khi chạy thử:</a:t>
            </a:r>
          </a:p>
        </p:txBody>
      </p:sp>
      <p:pic>
        <p:nvPicPr>
          <p:cNvPr id="4" name="Picture 3"/>
          <p:cNvPicPr/>
          <p:nvPr/>
        </p:nvPicPr>
        <p:blipFill>
          <a:blip r:embed="rId2"/>
          <a:stretch>
            <a:fillRect/>
          </a:stretch>
        </p:blipFill>
        <p:spPr>
          <a:xfrm>
            <a:off x="1295400" y="1752600"/>
            <a:ext cx="6553200" cy="4419600"/>
          </a:xfrm>
          <a:prstGeom prst="rect">
            <a:avLst/>
          </a:prstGeom>
        </p:spPr>
      </p:pic>
      <p:sp>
        <p:nvSpPr>
          <p:cNvPr id="5" name="TextBox 4"/>
          <p:cNvSpPr txBox="1"/>
          <p:nvPr/>
        </p:nvSpPr>
        <p:spPr>
          <a:xfrm>
            <a:off x="3429000" y="6172200"/>
            <a:ext cx="3505200" cy="461665"/>
          </a:xfrm>
          <a:prstGeom prst="rect">
            <a:avLst/>
          </a:prstGeom>
          <a:noFill/>
        </p:spPr>
        <p:txBody>
          <a:bodyPr wrap="square" rtlCol="0">
            <a:spAutoFit/>
          </a:bodyPr>
          <a:lstStyle/>
          <a:p>
            <a:r>
              <a:rPr lang="en-US" sz="2400" smtClean="0">
                <a:solidFill>
                  <a:schemeClr val="accent1"/>
                </a:solidFill>
                <a:latin typeface="Times New Roman" panose="02020603050405020304" pitchFamily="18" charset="0"/>
                <a:cs typeface="Times New Roman" panose="02020603050405020304" pitchFamily="18" charset="0"/>
              </a:rPr>
              <a:t>Form đăng nhập</a:t>
            </a:r>
            <a:endParaRPr lang="en-US" sz="240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2446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8229600" cy="685800"/>
          </a:xfrm>
        </p:spPr>
        <p:txBody>
          <a:bodyPr>
            <a:normAutofit fontScale="90000"/>
          </a:bodyPr>
          <a:lstStyle/>
          <a:p>
            <a:pPr lvl="1" algn="l" rtl="0">
              <a:spcBef>
                <a:spcPct val="0"/>
              </a:spcBef>
            </a:pPr>
            <a:r>
              <a:rPr lang="en-US" sz="4900" smtClean="0">
                <a:solidFill>
                  <a:srgbClr val="0070C0"/>
                </a:solidFill>
                <a:latin typeface="Times New Roman" pitchFamily="18" charset="0"/>
                <a:cs typeface="Times New Roman" pitchFamily="18" charset="0"/>
              </a:rPr>
              <a:t>IV </a:t>
            </a:r>
            <a:r>
              <a:rPr lang="en-US" sz="4900" smtClean="0">
                <a:solidFill>
                  <a:srgbClr val="0070C0"/>
                </a:solidFill>
                <a:latin typeface="Times New Roman" pitchFamily="18" charset="0"/>
                <a:cs typeface="Times New Roman" pitchFamily="18" charset="0"/>
              </a:rPr>
              <a:t>Xây dựng phần mềm</a:t>
            </a:r>
            <a:r>
              <a:rPr lang="en-US" sz="2700" smtClean="0">
                <a:solidFill>
                  <a:srgbClr val="0070C0"/>
                </a:solidFill>
                <a:latin typeface="Times New Roman" pitchFamily="18" charset="0"/>
                <a:cs typeface="Times New Roman" pitchFamily="18" charset="0"/>
              </a:rPr>
              <a:t>( tiếp )</a:t>
            </a:r>
            <a:endParaRPr lang="en-US" sz="270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690687" y="1295400"/>
            <a:ext cx="6538913" cy="5029200"/>
          </a:xfrm>
          <a:prstGeom prst="rect">
            <a:avLst/>
          </a:prstGeom>
          <a:noFill/>
          <a:ln>
            <a:noFill/>
          </a:ln>
        </p:spPr>
      </p:pic>
      <p:sp>
        <p:nvSpPr>
          <p:cNvPr id="5" name="TextBox 4"/>
          <p:cNvSpPr txBox="1"/>
          <p:nvPr/>
        </p:nvSpPr>
        <p:spPr>
          <a:xfrm>
            <a:off x="3200400" y="6450568"/>
            <a:ext cx="3657600" cy="461665"/>
          </a:xfrm>
          <a:prstGeom prst="rect">
            <a:avLst/>
          </a:prstGeom>
          <a:noFill/>
        </p:spPr>
        <p:txBody>
          <a:bodyPr wrap="square" rtlCol="0">
            <a:spAutoFit/>
          </a:bodyPr>
          <a:lstStyle/>
          <a:p>
            <a:pPr algn="ctr"/>
            <a:r>
              <a:rPr lang="en-US" sz="2400" smtClean="0">
                <a:solidFill>
                  <a:schemeClr val="accent1"/>
                </a:solidFill>
                <a:latin typeface="Times New Roman" panose="02020603050405020304" pitchFamily="18" charset="0"/>
                <a:cs typeface="Times New Roman" panose="02020603050405020304" pitchFamily="18" charset="0"/>
              </a:rPr>
              <a:t>FORM MAIN</a:t>
            </a:r>
            <a:endParaRPr lang="en-US" sz="240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22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solidFill>
                  <a:srgbClr val="000099"/>
                </a:solidFill>
                <a:latin typeface="Times New Roman" pitchFamily="18" charset="0"/>
                <a:cs typeface="Times New Roman" pitchFamily="18" charset="0"/>
              </a:rPr>
              <a:t>Nội</a:t>
            </a:r>
            <a:r>
              <a:rPr lang="en-US" dirty="0" smtClean="0">
                <a:solidFill>
                  <a:srgbClr val="000099"/>
                </a:solidFill>
                <a:latin typeface="Times New Roman" pitchFamily="18" charset="0"/>
                <a:cs typeface="Times New Roman" pitchFamily="18" charset="0"/>
              </a:rPr>
              <a:t> dung </a:t>
            </a:r>
            <a:r>
              <a:rPr lang="en-US" dirty="0" err="1" smtClean="0">
                <a:solidFill>
                  <a:srgbClr val="000099"/>
                </a:solidFill>
                <a:latin typeface="Times New Roman" pitchFamily="18" charset="0"/>
                <a:cs typeface="Times New Roman" pitchFamily="18" charset="0"/>
              </a:rPr>
              <a:t>bài</a:t>
            </a:r>
            <a:r>
              <a:rPr lang="en-US" dirty="0" smtClean="0">
                <a:solidFill>
                  <a:srgbClr val="000099"/>
                </a:solidFill>
                <a:latin typeface="Times New Roman" pitchFamily="18" charset="0"/>
                <a:cs typeface="Times New Roman" pitchFamily="18" charset="0"/>
              </a:rPr>
              <a:t> </a:t>
            </a:r>
            <a:r>
              <a:rPr lang="en-US" dirty="0" err="1" smtClean="0">
                <a:solidFill>
                  <a:srgbClr val="000099"/>
                </a:solidFill>
                <a:latin typeface="Times New Roman" pitchFamily="18" charset="0"/>
                <a:cs typeface="Times New Roman" pitchFamily="18" charset="0"/>
              </a:rPr>
              <a:t>thuyết</a:t>
            </a:r>
            <a:r>
              <a:rPr lang="en-US" dirty="0" smtClean="0">
                <a:solidFill>
                  <a:srgbClr val="000099"/>
                </a:solidFill>
                <a:latin typeface="Times New Roman" pitchFamily="18" charset="0"/>
                <a:cs typeface="Times New Roman" pitchFamily="18" charset="0"/>
              </a:rPr>
              <a:t> </a:t>
            </a:r>
            <a:r>
              <a:rPr lang="en-US" dirty="0" err="1" smtClean="0">
                <a:solidFill>
                  <a:srgbClr val="000099"/>
                </a:solidFill>
                <a:latin typeface="Times New Roman" pitchFamily="18" charset="0"/>
                <a:cs typeface="Times New Roman" pitchFamily="18" charset="0"/>
              </a:rPr>
              <a:t>trình</a:t>
            </a:r>
            <a:endParaRPr lang="en-US" dirty="0">
              <a:solidFill>
                <a:srgbClr val="000099"/>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2057400"/>
            <a:ext cx="8229600" cy="4267200"/>
          </a:xfrm>
        </p:spPr>
        <p:txBody>
          <a:bodyPr/>
          <a:lstStyle/>
          <a:p>
            <a:pPr marL="514350" indent="-514350"/>
            <a:r>
              <a:rPr lang="en-US" sz="4000" err="1" smtClean="0">
                <a:solidFill>
                  <a:srgbClr val="005A9E"/>
                </a:solidFill>
                <a:latin typeface="Times New Roman" pitchFamily="18" charset="0"/>
                <a:cs typeface="Times New Roman" pitchFamily="18" charset="0"/>
              </a:rPr>
              <a:t>Gồm</a:t>
            </a:r>
            <a:r>
              <a:rPr lang="en-US" sz="4000" smtClean="0">
                <a:solidFill>
                  <a:srgbClr val="005A9E"/>
                </a:solidFill>
                <a:latin typeface="Times New Roman" pitchFamily="18" charset="0"/>
                <a:cs typeface="Times New Roman" pitchFamily="18" charset="0"/>
              </a:rPr>
              <a:t> 5 </a:t>
            </a:r>
            <a:r>
              <a:rPr lang="en-US" sz="4000" dirty="0" err="1" smtClean="0">
                <a:solidFill>
                  <a:srgbClr val="005A9E"/>
                </a:solidFill>
                <a:latin typeface="Times New Roman" pitchFamily="18" charset="0"/>
                <a:cs typeface="Times New Roman" pitchFamily="18" charset="0"/>
              </a:rPr>
              <a:t>phần</a:t>
            </a:r>
            <a:r>
              <a:rPr lang="en-US" sz="4000" dirty="0" smtClean="0">
                <a:solidFill>
                  <a:srgbClr val="005A9E"/>
                </a:solidFill>
                <a:latin typeface="Times New Roman" pitchFamily="18" charset="0"/>
                <a:cs typeface="Times New Roman" pitchFamily="18" charset="0"/>
              </a:rPr>
              <a:t> </a:t>
            </a:r>
            <a:r>
              <a:rPr lang="en-US" sz="4000" dirty="0" err="1" smtClean="0">
                <a:solidFill>
                  <a:srgbClr val="005A9E"/>
                </a:solidFill>
                <a:latin typeface="Times New Roman" pitchFamily="18" charset="0"/>
                <a:cs typeface="Times New Roman" pitchFamily="18" charset="0"/>
              </a:rPr>
              <a:t>chính</a:t>
            </a:r>
            <a:r>
              <a:rPr lang="en-US" sz="4000" dirty="0" smtClean="0">
                <a:solidFill>
                  <a:srgbClr val="005A9E"/>
                </a:solidFill>
                <a:latin typeface="Times New Roman" pitchFamily="18" charset="0"/>
                <a:cs typeface="Times New Roman" pitchFamily="18" charset="0"/>
              </a:rPr>
              <a:t> </a:t>
            </a:r>
            <a:r>
              <a:rPr lang="en-US" dirty="0" smtClean="0">
                <a:solidFill>
                  <a:srgbClr val="005A9E"/>
                </a:solidFill>
                <a:latin typeface="Times New Roman" pitchFamily="18" charset="0"/>
                <a:cs typeface="Times New Roman" pitchFamily="18" charset="0"/>
              </a:rPr>
              <a:t>:</a:t>
            </a:r>
          </a:p>
          <a:p>
            <a:pPr marL="937260" lvl="1" indent="-571500">
              <a:buFont typeface="+mj-lt"/>
              <a:buAutoNum type="romanUcPeriod"/>
            </a:pPr>
            <a:r>
              <a:rPr lang="en-US" smtClean="0">
                <a:solidFill>
                  <a:srgbClr val="0070C0"/>
                </a:solidFill>
                <a:latin typeface="Times New Roman" pitchFamily="18" charset="0"/>
                <a:cs typeface="Times New Roman" pitchFamily="18" charset="0"/>
              </a:rPr>
              <a:t>Khảo sát và phân tích thực trạng</a:t>
            </a:r>
            <a:endParaRPr lang="en-US" dirty="0" smtClean="0">
              <a:solidFill>
                <a:srgbClr val="0070C0"/>
              </a:solidFill>
              <a:latin typeface="Times New Roman" pitchFamily="18" charset="0"/>
              <a:cs typeface="Times New Roman" pitchFamily="18" charset="0"/>
            </a:endParaRPr>
          </a:p>
          <a:p>
            <a:pPr marL="937260" lvl="1" indent="-571500">
              <a:buFont typeface="+mj-lt"/>
              <a:buAutoNum type="romanUcPeriod"/>
            </a:pPr>
            <a:r>
              <a:rPr lang="en-US" smtClean="0">
                <a:solidFill>
                  <a:srgbClr val="0070C0"/>
                </a:solidFill>
                <a:latin typeface="Times New Roman" pitchFamily="18" charset="0"/>
                <a:cs typeface="Times New Roman" pitchFamily="18" charset="0"/>
              </a:rPr>
              <a:t>Xây dựng yêu cầu phần mềm</a:t>
            </a:r>
            <a:endParaRPr lang="en-US" dirty="0" smtClean="0">
              <a:solidFill>
                <a:srgbClr val="0070C0"/>
              </a:solidFill>
              <a:latin typeface="Times New Roman" pitchFamily="18" charset="0"/>
              <a:cs typeface="Times New Roman" pitchFamily="18" charset="0"/>
            </a:endParaRPr>
          </a:p>
          <a:p>
            <a:pPr marL="937260" lvl="1" indent="-571500">
              <a:buFont typeface="+mj-lt"/>
              <a:buAutoNum type="romanUcPeriod"/>
            </a:pPr>
            <a:r>
              <a:rPr lang="en-US" smtClean="0">
                <a:solidFill>
                  <a:srgbClr val="0070C0"/>
                </a:solidFill>
                <a:latin typeface="Times New Roman" pitchFamily="18" charset="0"/>
                <a:cs typeface="Times New Roman" pitchFamily="18" charset="0"/>
              </a:rPr>
              <a:t>Xây dựng hệ thống phần mềm</a:t>
            </a:r>
          </a:p>
          <a:p>
            <a:pPr marL="937260" lvl="1" indent="-571500">
              <a:buFont typeface="+mj-lt"/>
              <a:buAutoNum type="romanUcPeriod"/>
            </a:pPr>
            <a:r>
              <a:rPr lang="en-US" smtClean="0">
                <a:solidFill>
                  <a:srgbClr val="0070C0"/>
                </a:solidFill>
                <a:latin typeface="Times New Roman" pitchFamily="18" charset="0"/>
                <a:cs typeface="Times New Roman" pitchFamily="18" charset="0"/>
              </a:rPr>
              <a:t>Xây dựng phần mềm</a:t>
            </a:r>
          </a:p>
          <a:p>
            <a:pPr marL="937260" lvl="1" indent="-571500">
              <a:buFont typeface="+mj-lt"/>
              <a:buAutoNum type="romanUcPeriod"/>
            </a:pPr>
            <a:r>
              <a:rPr lang="en-US" smtClean="0">
                <a:solidFill>
                  <a:srgbClr val="0070C0"/>
                </a:solidFill>
                <a:latin typeface="Times New Roman" pitchFamily="18" charset="0"/>
                <a:cs typeface="Times New Roman" pitchFamily="18" charset="0"/>
              </a:rPr>
              <a:t>Kiểm thử và đánh giá hệ thống</a:t>
            </a:r>
            <a:endParaRPr lang="en-US" dirty="0" smtClean="0">
              <a:solidFill>
                <a:srgbClr val="0070C0"/>
              </a:solidFill>
              <a:latin typeface="Times New Roman" pitchFamily="18" charset="0"/>
              <a:cs typeface="Times New Roman" pitchFamily="18" charset="0"/>
            </a:endParaRPr>
          </a:p>
          <a:p>
            <a:pPr marL="937260" lvl="1" indent="-571500">
              <a:buFont typeface="+mj-lt"/>
              <a:buAutoNum type="romanUcPeriod"/>
            </a:pPr>
            <a:endParaRPr lang="en-US" dirty="0" smtClean="0">
              <a:solidFill>
                <a:srgbClr val="0070C0"/>
              </a:solidFill>
            </a:endParaRPr>
          </a:p>
          <a:p>
            <a:pPr marL="1760220" lvl="4" indent="-571500">
              <a:buFont typeface="+mj-lt"/>
              <a:buAutoNum type="romanUcPeriod"/>
            </a:pPr>
            <a:endParaRPr lang="en-US" dirty="0">
              <a:solidFill>
                <a:srgbClr val="0070C0"/>
              </a:solidFill>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3</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87" y="304800"/>
            <a:ext cx="8229600" cy="685800"/>
          </a:xfrm>
        </p:spPr>
        <p:txBody>
          <a:bodyPr>
            <a:normAutofit fontScale="90000"/>
          </a:bodyPr>
          <a:lstStyle/>
          <a:p>
            <a:pPr lvl="1" algn="l" rtl="0">
              <a:spcBef>
                <a:spcPct val="0"/>
              </a:spcBef>
            </a:pPr>
            <a:r>
              <a:rPr lang="en-US" sz="4900" smtClean="0">
                <a:solidFill>
                  <a:srgbClr val="0070C0"/>
                </a:solidFill>
                <a:latin typeface="Times New Roman" pitchFamily="18" charset="0"/>
                <a:cs typeface="Times New Roman" pitchFamily="18" charset="0"/>
              </a:rPr>
              <a:t>IV Xây dựng phần mềm</a:t>
            </a:r>
            <a:r>
              <a:rPr lang="en-US" sz="2700" smtClean="0">
                <a:solidFill>
                  <a:srgbClr val="0070C0"/>
                </a:solidFill>
                <a:latin typeface="Times New Roman" pitchFamily="18" charset="0"/>
                <a:cs typeface="Times New Roman" pitchFamily="18" charset="0"/>
              </a:rPr>
              <a:t>( tiếp )</a:t>
            </a:r>
            <a:endParaRPr lang="en-US" sz="270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219200"/>
            <a:ext cx="6629400" cy="4953000"/>
          </a:xfrm>
          <a:prstGeom prst="rect">
            <a:avLst/>
          </a:prstGeom>
          <a:noFill/>
          <a:ln>
            <a:noFill/>
          </a:ln>
        </p:spPr>
      </p:pic>
      <p:sp>
        <p:nvSpPr>
          <p:cNvPr id="5" name="TextBox 4"/>
          <p:cNvSpPr txBox="1"/>
          <p:nvPr/>
        </p:nvSpPr>
        <p:spPr>
          <a:xfrm>
            <a:off x="3200400" y="6382047"/>
            <a:ext cx="2743200" cy="461665"/>
          </a:xfrm>
          <a:prstGeom prst="rect">
            <a:avLst/>
          </a:prstGeom>
          <a:noFill/>
        </p:spPr>
        <p:txBody>
          <a:bodyPr wrap="square" rtlCol="0">
            <a:spAutoFit/>
          </a:bodyPr>
          <a:lstStyle/>
          <a:p>
            <a:pPr algn="ctr"/>
            <a:r>
              <a:rPr lang="en-US" sz="2400">
                <a:latin typeface="Times New Roman" panose="02020603050405020304" pitchFamily="18" charset="0"/>
                <a:cs typeface="Times New Roman" panose="02020603050405020304" pitchFamily="18" charset="0"/>
              </a:rPr>
              <a:t>Form Phiếu Nhập </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83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533400"/>
            <a:ext cx="8229600" cy="780288"/>
          </a:xfrm>
        </p:spPr>
        <p:txBody>
          <a:bodyPr>
            <a:normAutofit fontScale="90000"/>
          </a:bodyPr>
          <a:lstStyle/>
          <a:p>
            <a:r>
              <a:rPr lang="en-US" sz="5400">
                <a:solidFill>
                  <a:srgbClr val="0070C0"/>
                </a:solidFill>
                <a:latin typeface="Times New Roman" pitchFamily="18" charset="0"/>
                <a:cs typeface="Times New Roman" pitchFamily="18" charset="0"/>
              </a:rPr>
              <a:t>IV Xây dựng phần mềm</a:t>
            </a:r>
            <a:r>
              <a:rPr lang="en-US" sz="2800">
                <a:solidFill>
                  <a:srgbClr val="0070C0"/>
                </a:solidFill>
                <a:latin typeface="Times New Roman" pitchFamily="18" charset="0"/>
                <a:cs typeface="Times New Roman" pitchFamily="18" charset="0"/>
              </a:rPr>
              <a:t>( tiếp )</a:t>
            </a:r>
            <a:endParaRPr lang="en-US"/>
          </a:p>
        </p:txBody>
      </p:sp>
      <p:sp>
        <p:nvSpPr>
          <p:cNvPr id="3" name="Content Placeholder 2"/>
          <p:cNvSpPr>
            <a:spLocks noGrp="1"/>
          </p:cNvSpPr>
          <p:nvPr>
            <p:ph idx="1"/>
          </p:nvPr>
        </p:nvSpPr>
        <p:spPr/>
        <p:txBody>
          <a:bodyPr/>
          <a:lstStyle/>
          <a:p>
            <a:r>
              <a:rPr lang="en-US" smtClean="0">
                <a:solidFill>
                  <a:schemeClr val="accent1"/>
                </a:solidFill>
                <a:latin typeface="Times New Roman" panose="02020603050405020304" pitchFamily="18" charset="0"/>
                <a:cs typeface="Times New Roman" panose="02020603050405020304" pitchFamily="18" charset="0"/>
              </a:rPr>
              <a:t>Sau quá trình kiểm thử chúng em nhận thấy một số hạn chế của phần mềm như:</a:t>
            </a:r>
          </a:p>
          <a:p>
            <a:pPr marL="514350" indent="-514350">
              <a:buFont typeface="+mj-lt"/>
              <a:buAutoNum type="arabicPeriod"/>
            </a:pPr>
            <a:r>
              <a:rPr lang="en-US">
                <a:solidFill>
                  <a:schemeClr val="accent1"/>
                </a:solidFill>
                <a:latin typeface="Times New Roman" panose="02020603050405020304" pitchFamily="18" charset="0"/>
                <a:cs typeface="Times New Roman" panose="02020603050405020304" pitchFamily="18" charset="0"/>
              </a:rPr>
              <a:t>Phần mềm bắt buộc chạy trên nền microsoft.net framework có sẵn</a:t>
            </a:r>
          </a:p>
          <a:p>
            <a:pPr marL="514350" indent="-514350">
              <a:buFont typeface="+mj-lt"/>
              <a:buAutoNum type="arabicPeriod"/>
            </a:pPr>
            <a:r>
              <a:rPr lang="en-US" smtClean="0">
                <a:solidFill>
                  <a:schemeClr val="accent1"/>
                </a:solidFill>
                <a:latin typeface="Times New Roman" panose="02020603050405020304" pitchFamily="18" charset="0"/>
                <a:cs typeface="Times New Roman" panose="02020603050405020304" pitchFamily="18" charset="0"/>
              </a:rPr>
              <a:t>Cơ </a:t>
            </a:r>
            <a:r>
              <a:rPr lang="en-US">
                <a:solidFill>
                  <a:schemeClr val="accent1"/>
                </a:solidFill>
                <a:latin typeface="Times New Roman" panose="02020603050405020304" pitchFamily="18" charset="0"/>
                <a:cs typeface="Times New Roman" panose="02020603050405020304" pitchFamily="18" charset="0"/>
              </a:rPr>
              <a:t>sở dữ liệu phân tán, kém bảo mật</a:t>
            </a:r>
          </a:p>
          <a:p>
            <a:pPr marL="514350" indent="-514350">
              <a:buFont typeface="+mj-lt"/>
              <a:buAutoNum type="arabicPeriod"/>
            </a:pPr>
            <a:r>
              <a:rPr lang="en-US" smtClean="0">
                <a:solidFill>
                  <a:schemeClr val="accent1"/>
                </a:solidFill>
                <a:latin typeface="Times New Roman" panose="02020603050405020304" pitchFamily="18" charset="0"/>
                <a:cs typeface="Times New Roman" panose="02020603050405020304" pitchFamily="18" charset="0"/>
              </a:rPr>
              <a:t>Chức </a:t>
            </a:r>
            <a:r>
              <a:rPr lang="en-US">
                <a:solidFill>
                  <a:schemeClr val="accent1"/>
                </a:solidFill>
                <a:latin typeface="Times New Roman" panose="02020603050405020304" pitchFamily="18" charset="0"/>
                <a:cs typeface="Times New Roman" panose="02020603050405020304" pitchFamily="18" charset="0"/>
              </a:rPr>
              <a:t>năng phân quyền cho người sử dụng chưa được tối ưu.</a:t>
            </a:r>
          </a:p>
          <a:p>
            <a:endParaRPr lang="en-US"/>
          </a:p>
        </p:txBody>
      </p:sp>
    </p:spTree>
    <p:extLst>
      <p:ext uri="{BB962C8B-B14F-4D97-AF65-F5344CB8AC3E}">
        <p14:creationId xmlns:p14="http://schemas.microsoft.com/office/powerpoint/2010/main" val="1696822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95400" y="2057400"/>
            <a:ext cx="6705600" cy="2585323"/>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dirty="0" err="1" smtClean="0">
                <a:ln/>
                <a:solidFill>
                  <a:srgbClr val="000099"/>
                </a:solidFill>
                <a:latin typeface="Times New Roman" pitchFamily="18" charset="0"/>
                <a:cs typeface="Times New Roman" pitchFamily="18" charset="0"/>
              </a:rPr>
              <a:t>Chúng</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em</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xin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cám</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ơn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thầy</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giáo</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và</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các</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bạn</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đã</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lắng</a:t>
            </a:r>
            <a:r>
              <a:rPr lang="en-US" sz="5400" b="1" dirty="0" smtClean="0">
                <a:ln/>
                <a:solidFill>
                  <a:srgbClr val="000099"/>
                </a:solidFill>
                <a:latin typeface="Times New Roman" pitchFamily="18" charset="0"/>
                <a:cs typeface="Times New Roman" pitchFamily="18" charset="0"/>
              </a:rPr>
              <a:t> </a:t>
            </a:r>
            <a:r>
              <a:rPr lang="en-US" sz="5400" b="1" dirty="0" err="1" smtClean="0">
                <a:ln/>
                <a:solidFill>
                  <a:srgbClr val="000099"/>
                </a:solidFill>
                <a:latin typeface="Times New Roman" pitchFamily="18" charset="0"/>
                <a:cs typeface="Times New Roman" pitchFamily="18" charset="0"/>
              </a:rPr>
              <a:t>nghe</a:t>
            </a:r>
            <a:r>
              <a:rPr lang="en-US" sz="5400" b="1" dirty="0" smtClean="0">
                <a:ln/>
                <a:solidFill>
                  <a:srgbClr val="000099"/>
                </a:solidFill>
                <a:latin typeface="Times New Roman" pitchFamily="18" charset="0"/>
                <a:cs typeface="Times New Roman" pitchFamily="18" charset="0"/>
              </a:rPr>
              <a:t> !!</a:t>
            </a:r>
            <a:endParaRPr lang="en-US" sz="5400" b="1" cap="none" spc="0" dirty="0">
              <a:ln/>
              <a:solidFill>
                <a:srgbClr val="000099"/>
              </a:solidFill>
              <a:effectLst/>
              <a:latin typeface="Times New Roman" pitchFamily="18" charset="0"/>
              <a:cs typeface="Times New Roman" pitchFamily="18" charset="0"/>
            </a:endParaRPr>
          </a:p>
        </p:txBody>
      </p:sp>
      <p:sp>
        <p:nvSpPr>
          <p:cNvPr id="6" name="Rectangle 5"/>
          <p:cNvSpPr/>
          <p:nvPr/>
        </p:nvSpPr>
        <p:spPr>
          <a:xfrm>
            <a:off x="1143000" y="838200"/>
            <a:ext cx="4572000" cy="762000"/>
          </a:xfrm>
          <a:prstGeom prst="rect">
            <a:avLst/>
          </a:prstGeom>
        </p:spPr>
        <p:txBody>
          <a:bodyPr wrap="square">
            <a:spAutoFit/>
          </a:bodyPr>
          <a:lstStyle/>
          <a:p>
            <a:r>
              <a:rPr lang="en-US" sz="4400" b="1" smtClean="0">
                <a:ln/>
                <a:solidFill>
                  <a:srgbClr val="C00000"/>
                </a:solidFill>
                <a:latin typeface="Times New Roman" pitchFamily="18" charset="0"/>
                <a:cs typeface="Times New Roman" pitchFamily="18" charset="0"/>
              </a:rPr>
              <a:t> </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56488"/>
          </a:xfrm>
        </p:spPr>
        <p:txBody>
          <a:bodyPr>
            <a:normAutofit fontScale="90000"/>
          </a:bodyPr>
          <a:lstStyle/>
          <a:p>
            <a:r>
              <a:rPr lang="en-US" b="1" dirty="0"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r>
            <a:br>
              <a:rPr lang="en-US" b="1" dirty="0"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br>
            <a:r>
              <a:rPr lang="en-US" b="1" dirty="0"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a:t>
            </a:r>
            <a:r>
              <a:rPr lang="en-US" b="1"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Khảo sát thực trạng</a:t>
            </a:r>
            <a:endParaRPr lang="en-US" dirty="0">
              <a:solidFill>
                <a:srgbClr val="000099"/>
              </a:solidFill>
            </a:endParaRPr>
          </a:p>
        </p:txBody>
      </p:sp>
      <p:sp>
        <p:nvSpPr>
          <p:cNvPr id="3" name="Content Placeholder 2"/>
          <p:cNvSpPr>
            <a:spLocks noGrp="1"/>
          </p:cNvSpPr>
          <p:nvPr>
            <p:ph idx="1"/>
          </p:nvPr>
        </p:nvSpPr>
        <p:spPr>
          <a:xfrm>
            <a:off x="457200" y="1600200"/>
            <a:ext cx="8229600" cy="4724400"/>
          </a:xfrm>
        </p:spPr>
        <p:txBody>
          <a:bodyPr/>
          <a:lstStyle/>
          <a:p>
            <a:pPr marL="0" indent="-290513" algn="just">
              <a:spcBef>
                <a:spcPts val="0"/>
              </a:spcBef>
            </a:pPr>
            <a:r>
              <a:rPr lang="en-US" sz="2400">
                <a:latin typeface="Times New Roman" panose="02020603050405020304" pitchFamily="18" charset="0"/>
                <a:cs typeface="Times New Roman" panose="02020603050405020304" pitchFamily="18" charset="0"/>
              </a:rPr>
              <a:t>Lĩnh vực quản lí kho trong các doanh nghiệp hiện nay đang có nhu cầu rất lớn vì số lượng hàng được nhập và xuất trong một thời điểm là rất lớn và đòi hỏi chính </a:t>
            </a:r>
            <a:r>
              <a:rPr lang="en-US" sz="2400" smtClean="0">
                <a:latin typeface="Times New Roman" panose="02020603050405020304" pitchFamily="18" charset="0"/>
                <a:cs typeface="Times New Roman" panose="02020603050405020304" pitchFamily="18" charset="0"/>
              </a:rPr>
              <a:t>xác</a:t>
            </a:r>
            <a:r>
              <a:rPr lang="en-US" sz="2400">
                <a:latin typeface="Times New Roman" panose="02020603050405020304" pitchFamily="18" charset="0"/>
                <a:cs typeface="Times New Roman" panose="02020603050405020304" pitchFamily="18" charset="0"/>
              </a:rPr>
              <a:t>, đồng thời thời gian cũng là yếu tố quan trọng</a:t>
            </a:r>
            <a:r>
              <a:rPr lang="en-US" sz="2400" smtClean="0">
                <a:latin typeface="Times New Roman" panose="02020603050405020304" pitchFamily="18" charset="0"/>
                <a:cs typeface="Times New Roman" panose="02020603050405020304" pitchFamily="18" charset="0"/>
              </a:rPr>
              <a:t>.</a:t>
            </a:r>
          </a:p>
          <a:p>
            <a:pPr marL="0" indent="0" algn="just">
              <a:spcBef>
                <a:spcPts val="0"/>
              </a:spcBef>
              <a:buNone/>
            </a:pPr>
            <a:endParaRPr lang="en-US" sz="2400">
              <a:latin typeface="Times New Roman" panose="02020603050405020304" pitchFamily="18" charset="0"/>
              <a:cs typeface="Times New Roman" panose="02020603050405020304" pitchFamily="18" charset="0"/>
            </a:endParaRPr>
          </a:p>
          <a:p>
            <a:pPr marL="0" indent="0" algn="just">
              <a:spcBef>
                <a:spcPts val="0"/>
              </a:spcBef>
              <a:buNone/>
            </a:pPr>
            <a:endParaRPr lang="en-US" sz="2400" smtClean="0">
              <a:latin typeface="Times New Roman" panose="02020603050405020304" pitchFamily="18" charset="0"/>
              <a:cs typeface="Times New Roman" panose="02020603050405020304" pitchFamily="18" charset="0"/>
            </a:endParaRPr>
          </a:p>
          <a:p>
            <a:pPr marL="0" indent="0"/>
            <a:r>
              <a:rPr lang="en-US" sz="2400">
                <a:latin typeface="Times New Roman" panose="02020603050405020304" pitchFamily="18" charset="0"/>
                <a:cs typeface="Times New Roman" panose="02020603050405020304" pitchFamily="18" charset="0"/>
              </a:rPr>
              <a:t>Thực tế hiện nay có rất nhiều doanh nghiệp lớn quản lí hàng hoá bằng phương pháp thủ công và bán thủ </a:t>
            </a:r>
            <a:r>
              <a:rPr lang="en-US" sz="2400" smtClean="0">
                <a:latin typeface="Times New Roman" panose="02020603050405020304" pitchFamily="18" charset="0"/>
                <a:cs typeface="Times New Roman" panose="02020603050405020304" pitchFamily="18" charset="0"/>
              </a:rPr>
              <a:t>công gây mất nhiều thời gian và công sức, đôi lúc có sự nhầm lẫn số liệu gây thất thoát tài sản </a:t>
            </a:r>
            <a:endParaRPr lang="en-US"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4</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200" b="1"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II. Xây dựng yêu cầu phần mềm</a:t>
            </a:r>
            <a:endParaRPr lang="en-US" sz="4200" dirty="0"/>
          </a:p>
        </p:txBody>
      </p:sp>
      <p:sp>
        <p:nvSpPr>
          <p:cNvPr id="3" name="Content Placeholder 2"/>
          <p:cNvSpPr>
            <a:spLocks noGrp="1"/>
          </p:cNvSpPr>
          <p:nvPr>
            <p:ph idx="1"/>
          </p:nvPr>
        </p:nvSpPr>
        <p:spPr>
          <a:xfrm>
            <a:off x="457200" y="1752600"/>
            <a:ext cx="8229600" cy="3733800"/>
          </a:xfrm>
        </p:spPr>
        <p:txBody>
          <a:bodyPr>
            <a:noAutofit/>
          </a:bodyPr>
          <a:lstStyle/>
          <a:p>
            <a:pPr>
              <a:lnSpc>
                <a:spcPct val="150000"/>
              </a:lnSpc>
            </a:pPr>
            <a:r>
              <a:rPr lang="en-US" sz="2800" smtClean="0">
                <a:solidFill>
                  <a:srgbClr val="005A9E"/>
                </a:solidFill>
                <a:latin typeface="Times New Roman" pitchFamily="18" charset="0"/>
                <a:cs typeface="Times New Roman" pitchFamily="18" charset="0"/>
              </a:rPr>
              <a:t>Dựa vào các phương pháp điều tra như: Nghiên cứu tài liệu viết, Quang sát, Phỏng vấn, nhóm chúng em đã thống nhất và xác định được một số yêu cầu của phần mềm như:</a:t>
            </a:r>
          </a:p>
          <a:p>
            <a:pPr marL="457200" indent="-457200">
              <a:lnSpc>
                <a:spcPct val="150000"/>
              </a:lnSpc>
              <a:buFont typeface="+mj-lt"/>
              <a:buAutoNum type="arabicPeriod"/>
            </a:pPr>
            <a:r>
              <a:rPr lang="en-US" sz="2800" smtClean="0">
                <a:solidFill>
                  <a:schemeClr val="accent1"/>
                </a:solidFill>
                <a:latin typeface="Times New Roman" pitchFamily="18" charset="0"/>
                <a:cs typeface="Times New Roman" pitchFamily="18" charset="0"/>
              </a:rPr>
              <a:t>Yêu cầu chức năng</a:t>
            </a:r>
          </a:p>
          <a:p>
            <a:pPr marL="457200" indent="-457200">
              <a:lnSpc>
                <a:spcPct val="150000"/>
              </a:lnSpc>
              <a:buFont typeface="+mj-lt"/>
              <a:buAutoNum type="arabicPeriod"/>
            </a:pPr>
            <a:r>
              <a:rPr lang="en-US" sz="2800" smtClean="0">
                <a:solidFill>
                  <a:schemeClr val="accent1"/>
                </a:solidFill>
                <a:latin typeface="Times New Roman" pitchFamily="18" charset="0"/>
                <a:cs typeface="Times New Roman" pitchFamily="18" charset="0"/>
              </a:rPr>
              <a:t>Yêu cầu người sử dụng</a:t>
            </a:r>
            <a:endParaRPr lang="en-US" sz="2800" dirty="0">
              <a:solidFill>
                <a:schemeClr val="accent1"/>
              </a:solidFill>
              <a:latin typeface="Times New Roman" pitchFamily="18" charset="0"/>
              <a:cs typeface="Times New Roman" pitchFamily="18" charset="0"/>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5</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b="1"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II. Xây dựng yêu cầu phần mềm</a:t>
            </a:r>
            <a:r>
              <a:rPr lang="en-US" sz="3100" b="1" smtClean="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tiếp)</a:t>
            </a:r>
            <a:endParaRPr lang="en-US" sz="3100" dirty="0"/>
          </a:p>
        </p:txBody>
      </p:sp>
      <p:sp>
        <p:nvSpPr>
          <p:cNvPr id="3" name="Content Placeholder 2"/>
          <p:cNvSpPr>
            <a:spLocks noGrp="1"/>
          </p:cNvSpPr>
          <p:nvPr>
            <p:ph idx="1"/>
          </p:nvPr>
        </p:nvSpPr>
        <p:spPr>
          <a:xfrm>
            <a:off x="457200" y="1752600"/>
            <a:ext cx="8229600" cy="3733800"/>
          </a:xfrm>
        </p:spPr>
        <p:txBody>
          <a:bodyPr>
            <a:noAutofit/>
          </a:bodyPr>
          <a:lstStyle/>
          <a:p>
            <a:pPr>
              <a:lnSpc>
                <a:spcPct val="150000"/>
              </a:lnSpc>
            </a:pPr>
            <a:r>
              <a:rPr lang="en-US" sz="2800" smtClean="0">
                <a:solidFill>
                  <a:srgbClr val="005A9E"/>
                </a:solidFill>
                <a:latin typeface="Times New Roman" pitchFamily="18" charset="0"/>
                <a:cs typeface="Times New Roman" pitchFamily="18" charset="0"/>
              </a:rPr>
              <a:t>Yêu cầu chức năng bao gồm:</a:t>
            </a:r>
            <a:endParaRPr lang="en-US" sz="2800">
              <a:solidFill>
                <a:schemeClr val="accent1"/>
              </a:solidFill>
              <a:latin typeface="Times New Roman" pitchFamily="18" charset="0"/>
              <a:cs typeface="Times New Roman" pitchFamily="18" charset="0"/>
            </a:endParaRPr>
          </a:p>
          <a:p>
            <a:pPr marL="514350" lvl="0" indent="-514350" algn="just">
              <a:buFont typeface="+mj-lt"/>
              <a:buAutoNum type="arabicPeriod"/>
            </a:pPr>
            <a:r>
              <a:rPr lang="en-US" sz="2800">
                <a:solidFill>
                  <a:schemeClr val="accent1"/>
                </a:solidFill>
                <a:latin typeface="Times New Roman" pitchFamily="18" charset="0"/>
                <a:cs typeface="Times New Roman" pitchFamily="18" charset="0"/>
              </a:rPr>
              <a:t>Giải quyết và tối ưu hóa quá trình nhập, xuất và lưu kho.</a:t>
            </a:r>
          </a:p>
          <a:p>
            <a:pPr marL="514350" lvl="0" indent="-514350" algn="just">
              <a:buFont typeface="+mj-lt"/>
              <a:buAutoNum type="arabicPeriod"/>
            </a:pPr>
            <a:r>
              <a:rPr lang="en-US" sz="2800">
                <a:solidFill>
                  <a:schemeClr val="accent1"/>
                </a:solidFill>
                <a:latin typeface="Times New Roman" pitchFamily="18" charset="0"/>
                <a:cs typeface="Times New Roman" pitchFamily="18" charset="0"/>
              </a:rPr>
              <a:t>Quản lý kho tốt hơn về mặt tổng thể cũng như chi tiết.</a:t>
            </a:r>
          </a:p>
          <a:p>
            <a:pPr marL="514350" lvl="0" indent="-514350" algn="just">
              <a:buFont typeface="+mj-lt"/>
              <a:buAutoNum type="arabicPeriod"/>
            </a:pPr>
            <a:r>
              <a:rPr lang="en-US" sz="2800">
                <a:solidFill>
                  <a:schemeClr val="accent1"/>
                </a:solidFill>
                <a:latin typeface="Times New Roman" pitchFamily="18" charset="0"/>
                <a:cs typeface="Times New Roman" pitchFamily="18" charset="0"/>
              </a:rPr>
              <a:t>Đưa ra các báo cáo tổng hợp cũng như phân tích một cách tự động, nhanh chóng kịp thời và chính xác.</a:t>
            </a:r>
          </a:p>
          <a:p>
            <a:pPr marL="514350" lvl="0" indent="-514350" algn="just">
              <a:buFont typeface="+mj-lt"/>
              <a:buAutoNum type="arabicPeriod"/>
            </a:pPr>
            <a:r>
              <a:rPr lang="en-US" sz="2800">
                <a:solidFill>
                  <a:schemeClr val="accent1"/>
                </a:solidFill>
                <a:latin typeface="Times New Roman" pitchFamily="18" charset="0"/>
                <a:cs typeface="Times New Roman" pitchFamily="18" charset="0"/>
              </a:rPr>
              <a:t>Cho phép lưu trữ dữ liệu một cách nhanh nhất và an toàn nhất.</a:t>
            </a:r>
          </a:p>
          <a:p>
            <a:pPr marL="514350" indent="-514350">
              <a:lnSpc>
                <a:spcPct val="150000"/>
              </a:lnSpc>
              <a:buFont typeface="+mj-lt"/>
              <a:buAutoNum type="arabicPeriod"/>
            </a:pPr>
            <a:endParaRPr lang="en-US" sz="2800" smtClean="0">
              <a:solidFill>
                <a:srgbClr val="005A9E"/>
              </a:solidFill>
              <a:latin typeface="Times New Roman" pitchFamily="18" charset="0"/>
              <a:cs typeface="Times New Roman" pitchFamily="18" charset="0"/>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5</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41582472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sz="44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II. Xây dựng yêu cầu phần mềm</a:t>
            </a:r>
            <a:r>
              <a:rPr lang="en-US" sz="36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tiếp)</a:t>
            </a:r>
            <a:endParaRPr lang="en-US" sz="4200" dirty="0"/>
          </a:p>
        </p:txBody>
      </p:sp>
      <p:sp>
        <p:nvSpPr>
          <p:cNvPr id="3" name="Content Placeholder 2"/>
          <p:cNvSpPr>
            <a:spLocks noGrp="1"/>
          </p:cNvSpPr>
          <p:nvPr>
            <p:ph idx="1"/>
          </p:nvPr>
        </p:nvSpPr>
        <p:spPr>
          <a:xfrm>
            <a:off x="457200" y="1752600"/>
            <a:ext cx="8229600" cy="3733800"/>
          </a:xfrm>
        </p:spPr>
        <p:txBody>
          <a:bodyPr>
            <a:noAutofit/>
          </a:bodyPr>
          <a:lstStyle/>
          <a:p>
            <a:pPr>
              <a:lnSpc>
                <a:spcPct val="150000"/>
              </a:lnSpc>
            </a:pPr>
            <a:r>
              <a:rPr lang="en-US" sz="2800" smtClean="0">
                <a:solidFill>
                  <a:srgbClr val="005A9E"/>
                </a:solidFill>
                <a:latin typeface="Times New Roman" pitchFamily="18" charset="0"/>
                <a:cs typeface="Times New Roman" pitchFamily="18" charset="0"/>
              </a:rPr>
              <a:t>Yêu cầu người sử dụng bao gồm:</a:t>
            </a:r>
          </a:p>
          <a:p>
            <a:pPr marL="514350" lvl="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Xử lý công việc một cách nhanh chóng dễ dàng hơn.</a:t>
            </a:r>
          </a:p>
          <a:p>
            <a:pPr marL="514350" lvl="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Quá trình nhập hàng, xuất hàng hóa một cách nhanh chóng và dễ dàng nhất.</a:t>
            </a:r>
          </a:p>
          <a:p>
            <a:pPr marL="514350" lvl="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Có cái nhìn tổng quát và nhanh chóng nhất về tình hình hàng hóa của doanh nghiệp.</a:t>
            </a:r>
          </a:p>
          <a:p>
            <a:pPr marL="514350" lvl="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Tạo điều kiện tốt hơn cho việc lưu trữ dữ liệu về tình hình hàng hóa của các kỳ một cách an toàn và đảm bảo hơn.</a:t>
            </a:r>
          </a:p>
          <a:p>
            <a:pPr marL="514350" lvl="0" indent="-514350">
              <a:buFont typeface="+mj-lt"/>
              <a:buAutoNum type="arabicPeriod"/>
            </a:pPr>
            <a:r>
              <a:rPr lang="en-US" sz="2400">
                <a:solidFill>
                  <a:schemeClr val="accent1"/>
                </a:solidFill>
                <a:latin typeface="Times New Roman" panose="02020603050405020304" pitchFamily="18" charset="0"/>
                <a:cs typeface="Times New Roman" panose="02020603050405020304" pitchFamily="18" charset="0"/>
              </a:rPr>
              <a:t>Tránh nhầm lẫn sai xót nên báo cáo nhanh chóng dễ dàng và kịp thời</a:t>
            </a:r>
            <a:r>
              <a:rPr lang="en-US" sz="2400" smtClean="0">
                <a:solidFill>
                  <a:schemeClr val="accent1"/>
                </a:solidFill>
                <a:latin typeface="Times New Roman" panose="02020603050405020304" pitchFamily="18" charset="0"/>
                <a:cs typeface="Times New Roman" panose="02020603050405020304" pitchFamily="18" charset="0"/>
              </a:rPr>
              <a:t>.</a:t>
            </a:r>
            <a:endParaRPr lang="en-US" sz="2400">
              <a:solidFill>
                <a:schemeClr val="accent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5</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Tree>
    <p:extLst>
      <p:ext uri="{BB962C8B-B14F-4D97-AF65-F5344CB8AC3E}">
        <p14:creationId xmlns:p14="http://schemas.microsoft.com/office/powerpoint/2010/main" val="30768336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25095"/>
            <a:ext cx="8534400" cy="457200"/>
          </a:xfrm>
        </p:spPr>
        <p:txBody>
          <a:bodyPr>
            <a:noAutofit/>
          </a:bodyPr>
          <a:lstStyle/>
          <a:p>
            <a:pPr marL="365760" lvl="1" algn="just"/>
            <a:r>
              <a:rPr lang="en-US" sz="4400" smtClean="0">
                <a:solidFill>
                  <a:srgbClr val="0070C0"/>
                </a:solidFill>
                <a:latin typeface="Times New Roman" pitchFamily="18" charset="0"/>
                <a:cs typeface="Times New Roman" pitchFamily="18" charset="0"/>
              </a:rPr>
              <a:t>III Xây dựng hệ thống phần mềm</a:t>
            </a:r>
          </a:p>
        </p:txBody>
      </p:sp>
      <p:sp>
        <p:nvSpPr>
          <p:cNvPr id="39" name="TextBox 38"/>
          <p:cNvSpPr txBox="1"/>
          <p:nvPr/>
        </p:nvSpPr>
        <p:spPr>
          <a:xfrm>
            <a:off x="7162800" y="6519446"/>
            <a:ext cx="1981200" cy="276999"/>
          </a:xfrm>
          <a:prstGeom prst="rect">
            <a:avLst/>
          </a:prstGeom>
          <a:noFill/>
        </p:spPr>
        <p:txBody>
          <a:bodyPr wrap="square" rtlCol="0">
            <a:spAutoFit/>
          </a:bodyPr>
          <a:lstStyle/>
          <a:p>
            <a:pPr algn="ctr"/>
            <a:r>
              <a:rPr lang="en-US" sz="1200" dirty="0">
                <a:latin typeface="Times New Roman" pitchFamily="18" charset="0"/>
                <a:cs typeface="Times New Roman" pitchFamily="18" charset="0"/>
              </a:rPr>
              <a:t>6</a:t>
            </a:r>
            <a:r>
              <a:rPr lang="en-US" sz="1200" dirty="0" smtClean="0">
                <a:latin typeface="Times New Roman" pitchFamily="18" charset="0"/>
                <a:cs typeface="Times New Roman" pitchFamily="18" charset="0"/>
              </a:rPr>
              <a:t> / 21</a:t>
            </a:r>
            <a:endParaRPr lang="en-US" sz="1200" dirty="0">
              <a:latin typeface="Times New Roman" pitchFamily="18" charset="0"/>
              <a:cs typeface="Times New Roman" pitchFamily="18" charset="0"/>
            </a:endParaRPr>
          </a:p>
        </p:txBody>
      </p:sp>
      <p:sp>
        <p:nvSpPr>
          <p:cNvPr id="3" name="TextBox 2"/>
          <p:cNvSpPr txBox="1"/>
          <p:nvPr/>
        </p:nvSpPr>
        <p:spPr>
          <a:xfrm>
            <a:off x="533400" y="1719262"/>
            <a:ext cx="7620000" cy="2554545"/>
          </a:xfrm>
          <a:prstGeom prst="rect">
            <a:avLst/>
          </a:prstGeom>
          <a:noFill/>
        </p:spPr>
        <p:txBody>
          <a:bodyPr wrap="square" rtlCol="0">
            <a:spAutoFit/>
          </a:bodyPr>
          <a:lstStyle/>
          <a:p>
            <a:r>
              <a:rPr lang="en-US" sz="3200" smtClean="0">
                <a:solidFill>
                  <a:schemeClr val="accent1"/>
                </a:solidFill>
                <a:latin typeface="Times New Roman" panose="02020603050405020304" pitchFamily="18" charset="0"/>
                <a:cs typeface="Times New Roman" panose="02020603050405020304" pitchFamily="18" charset="0"/>
              </a:rPr>
              <a:t>Quá trình xây dựng hệ thống phần mềm gồm các giai đoạn sau:</a:t>
            </a:r>
          </a:p>
          <a:p>
            <a:pPr marL="457200" indent="-457200">
              <a:buFont typeface="+mj-lt"/>
              <a:buAutoNum type="arabicPeriod"/>
            </a:pPr>
            <a:r>
              <a:rPr lang="en-US" sz="3200">
                <a:solidFill>
                  <a:schemeClr val="accent1"/>
                </a:solidFill>
                <a:latin typeface="Times New Roman" panose="02020603050405020304" pitchFamily="18" charset="0"/>
                <a:cs typeface="Times New Roman" panose="02020603050405020304" pitchFamily="18" charset="0"/>
              </a:rPr>
              <a:t>Xây dựng quy trình hoạt động </a:t>
            </a:r>
            <a:r>
              <a:rPr lang="en-US" sz="3200">
                <a:solidFill>
                  <a:schemeClr val="accent1"/>
                </a:solidFill>
                <a:latin typeface="Times New Roman" panose="02020603050405020304" pitchFamily="18" charset="0"/>
                <a:cs typeface="Times New Roman" panose="02020603050405020304" pitchFamily="18" charset="0"/>
              </a:rPr>
              <a:t>phần </a:t>
            </a:r>
            <a:r>
              <a:rPr lang="en-US" sz="3200" smtClean="0">
                <a:solidFill>
                  <a:schemeClr val="accent1"/>
                </a:solidFill>
                <a:latin typeface="Times New Roman" panose="02020603050405020304" pitchFamily="18" charset="0"/>
                <a:cs typeface="Times New Roman" panose="02020603050405020304" pitchFamily="18" charset="0"/>
              </a:rPr>
              <a:t>mềm</a:t>
            </a:r>
          </a:p>
          <a:p>
            <a:pPr marL="457200" indent="-457200">
              <a:buFont typeface="+mj-lt"/>
              <a:buAutoNum type="arabicPeriod"/>
            </a:pPr>
            <a:r>
              <a:rPr lang="en-US" sz="3200">
                <a:solidFill>
                  <a:schemeClr val="accent1"/>
                </a:solidFill>
                <a:latin typeface="Times New Roman" panose="02020603050405020304" pitchFamily="18" charset="0"/>
                <a:cs typeface="Times New Roman" panose="02020603050405020304" pitchFamily="18" charset="0"/>
              </a:rPr>
              <a:t> Phân tích </a:t>
            </a:r>
            <a:r>
              <a:rPr lang="en-US" sz="3200">
                <a:solidFill>
                  <a:schemeClr val="accent1"/>
                </a:solidFill>
                <a:latin typeface="Times New Roman" panose="02020603050405020304" pitchFamily="18" charset="0"/>
                <a:cs typeface="Times New Roman" panose="02020603050405020304" pitchFamily="18" charset="0"/>
              </a:rPr>
              <a:t>hệ </a:t>
            </a:r>
            <a:r>
              <a:rPr lang="en-US" sz="3200" smtClean="0">
                <a:solidFill>
                  <a:schemeClr val="accent1"/>
                </a:solidFill>
                <a:latin typeface="Times New Roman" panose="02020603050405020304" pitchFamily="18" charset="0"/>
                <a:cs typeface="Times New Roman" panose="02020603050405020304" pitchFamily="18" charset="0"/>
              </a:rPr>
              <a:t>thống</a:t>
            </a:r>
          </a:p>
          <a:p>
            <a:pPr marL="457200" indent="-457200">
              <a:buFont typeface="+mj-lt"/>
              <a:buAutoNum type="arabicPeriod"/>
            </a:pPr>
            <a:r>
              <a:rPr lang="en-US" sz="3200">
                <a:solidFill>
                  <a:schemeClr val="accent1"/>
                </a:solidFill>
                <a:latin typeface="Times New Roman" panose="02020603050405020304" pitchFamily="18" charset="0"/>
                <a:cs typeface="Times New Roman" panose="02020603050405020304" pitchFamily="18" charset="0"/>
              </a:rPr>
              <a:t>Thiết kế hệ thống</a:t>
            </a:r>
            <a:endParaRPr lang="en-US" sz="3200">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
            <a:ext cx="8229600" cy="1143000"/>
          </a:xfrm>
        </p:spPr>
        <p:txBody>
          <a:bodyPr>
            <a:normAutofit/>
          </a:bodyPr>
          <a:lstStyle/>
          <a:p>
            <a:r>
              <a:rPr lang="en-US" sz="4400">
                <a:solidFill>
                  <a:srgbClr val="0070C0"/>
                </a:solidFill>
                <a:latin typeface="Times New Roman" pitchFamily="18" charset="0"/>
                <a:cs typeface="Times New Roman" pitchFamily="18" charset="0"/>
              </a:rPr>
              <a:t>III Xây dựng hệ thống </a:t>
            </a:r>
            <a:r>
              <a:rPr lang="en-US" sz="4400">
                <a:solidFill>
                  <a:srgbClr val="0070C0"/>
                </a:solidFill>
                <a:latin typeface="Times New Roman" pitchFamily="18" charset="0"/>
                <a:cs typeface="Times New Roman" pitchFamily="18" charset="0"/>
              </a:rPr>
              <a:t>phần </a:t>
            </a:r>
            <a:r>
              <a:rPr lang="en-US" sz="4400" smtClean="0">
                <a:solidFill>
                  <a:srgbClr val="0070C0"/>
                </a:solidFill>
                <a:latin typeface="Times New Roman" pitchFamily="18" charset="0"/>
                <a:cs typeface="Times New Roman" pitchFamily="18" charset="0"/>
              </a:rPr>
              <a:t>mềm</a:t>
            </a:r>
            <a:r>
              <a:rPr lang="en-US" sz="2200" smtClean="0">
                <a:solidFill>
                  <a:srgbClr val="0070C0"/>
                </a:solidFill>
                <a:latin typeface="Times New Roman" pitchFamily="18" charset="0"/>
                <a:cs typeface="Times New Roman" pitchFamily="18" charset="0"/>
              </a:rPr>
              <a:t>(tiếp)</a:t>
            </a:r>
            <a:endParaRPr lang="en-US" sz="2200"/>
          </a:p>
        </p:txBody>
      </p:sp>
      <p:sp>
        <p:nvSpPr>
          <p:cNvPr id="3" name="Content Placeholder 2"/>
          <p:cNvSpPr>
            <a:spLocks noGrp="1"/>
          </p:cNvSpPr>
          <p:nvPr>
            <p:ph idx="1"/>
          </p:nvPr>
        </p:nvSpPr>
        <p:spPr>
          <a:xfrm>
            <a:off x="457200" y="1600200"/>
            <a:ext cx="8229600" cy="4389120"/>
          </a:xfrm>
        </p:spPr>
        <p:txBody>
          <a:bodyPr>
            <a:normAutofit/>
          </a:bodyPr>
          <a:lstStyle/>
          <a:p>
            <a:r>
              <a:rPr lang="en-US" sz="2800">
                <a:solidFill>
                  <a:schemeClr val="accent1"/>
                </a:solidFill>
                <a:latin typeface="Times New Roman" panose="02020603050405020304" pitchFamily="18" charset="0"/>
                <a:cs typeface="Times New Roman" panose="02020603050405020304" pitchFamily="18" charset="0"/>
              </a:rPr>
              <a:t>Doanh nghiệp cần xây dựng một hệ thống để quản lý  được các kho hàng của mình thông qua các chức năng như :</a:t>
            </a:r>
          </a:p>
          <a:p>
            <a:pPr marL="514350" lvl="0" indent="-514350">
              <a:buFont typeface="+mj-lt"/>
              <a:buAutoNum type="arabicPeriod"/>
            </a:pPr>
            <a:r>
              <a:rPr lang="en-US" sz="2800">
                <a:solidFill>
                  <a:schemeClr val="accent1"/>
                </a:solidFill>
                <a:latin typeface="Times New Roman" panose="02020603050405020304" pitchFamily="18" charset="0"/>
                <a:cs typeface="Times New Roman" panose="02020603050405020304" pitchFamily="18" charset="0"/>
              </a:rPr>
              <a:t>Quản lý các phiếu xuất và nhập kho  </a:t>
            </a:r>
          </a:p>
          <a:p>
            <a:pPr marL="514350" lvl="0" indent="-514350">
              <a:buFont typeface="+mj-lt"/>
              <a:buAutoNum type="arabicPeriod"/>
            </a:pPr>
            <a:r>
              <a:rPr lang="en-US" sz="2800">
                <a:solidFill>
                  <a:schemeClr val="accent1"/>
                </a:solidFill>
                <a:latin typeface="Times New Roman" panose="02020603050405020304" pitchFamily="18" charset="0"/>
                <a:cs typeface="Times New Roman" panose="02020603050405020304" pitchFamily="18" charset="0"/>
              </a:rPr>
              <a:t>Quản lý số lượng các sản phẩm được nhập vào kho</a:t>
            </a:r>
          </a:p>
          <a:p>
            <a:pPr marL="514350" lvl="0" indent="-514350">
              <a:buFont typeface="+mj-lt"/>
              <a:buAutoNum type="arabicPeriod"/>
            </a:pPr>
            <a:r>
              <a:rPr lang="en-US" sz="2800">
                <a:solidFill>
                  <a:schemeClr val="accent1"/>
                </a:solidFill>
                <a:latin typeface="Times New Roman" panose="02020603050405020304" pitchFamily="18" charset="0"/>
                <a:cs typeface="Times New Roman" panose="02020603050405020304" pitchFamily="18" charset="0"/>
              </a:rPr>
              <a:t>Quản lý số lượng từng nhóm sản phẩm được xuất kho</a:t>
            </a:r>
          </a:p>
          <a:p>
            <a:pPr marL="514350" lvl="0" indent="-514350">
              <a:buFont typeface="+mj-lt"/>
              <a:buAutoNum type="arabicPeriod"/>
            </a:pPr>
            <a:r>
              <a:rPr lang="en-US" sz="2800">
                <a:solidFill>
                  <a:schemeClr val="accent1"/>
                </a:solidFill>
                <a:latin typeface="Times New Roman" panose="02020603050405020304" pitchFamily="18" charset="0"/>
                <a:cs typeface="Times New Roman" panose="02020603050405020304" pitchFamily="18" charset="0"/>
              </a:rPr>
              <a:t>Quản lý các nhóm sản phẩm còn tồn trong các kho</a:t>
            </a:r>
          </a:p>
        </p:txBody>
      </p:sp>
    </p:spTree>
    <p:extLst>
      <p:ext uri="{BB962C8B-B14F-4D97-AF65-F5344CB8AC3E}">
        <p14:creationId xmlns:p14="http://schemas.microsoft.com/office/powerpoint/2010/main" val="90195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685800"/>
          </a:xfrm>
        </p:spPr>
        <p:txBody>
          <a:bodyPr>
            <a:normAutofit fontScale="90000"/>
          </a:bodyPr>
          <a:lstStyle/>
          <a:p>
            <a:r>
              <a:rPr lang="en-US" sz="4900">
                <a:solidFill>
                  <a:srgbClr val="0070C0"/>
                </a:solidFill>
                <a:latin typeface="Times New Roman" pitchFamily="18" charset="0"/>
                <a:cs typeface="Times New Roman" pitchFamily="18" charset="0"/>
              </a:rPr>
              <a:t>III Xây dựng hệ thống phần mềm</a:t>
            </a:r>
            <a:r>
              <a:rPr lang="en-US" sz="2700">
                <a:solidFill>
                  <a:srgbClr val="0070C0"/>
                </a:solidFill>
                <a:latin typeface="Times New Roman" pitchFamily="18" charset="0"/>
                <a:cs typeface="Times New Roman" pitchFamily="18" charset="0"/>
              </a:rPr>
              <a:t>(tiếp)</a:t>
            </a:r>
            <a:endParaRPr lang="en-US" sz="2700"/>
          </a:p>
        </p:txBody>
      </p:sp>
      <p:sp>
        <p:nvSpPr>
          <p:cNvPr id="3" name="Content Placeholder 2"/>
          <p:cNvSpPr>
            <a:spLocks noGrp="1"/>
          </p:cNvSpPr>
          <p:nvPr>
            <p:ph idx="1"/>
          </p:nvPr>
        </p:nvSpPr>
        <p:spPr>
          <a:xfrm>
            <a:off x="457200" y="1828800"/>
            <a:ext cx="8229600" cy="3550920"/>
          </a:xfrm>
        </p:spPr>
        <p:txBody>
          <a:bodyPr>
            <a:normAutofit/>
          </a:bodyPr>
          <a:lstStyle/>
          <a:p>
            <a:endParaRPr lang="en-US" sz="3200" smtClean="0">
              <a:solidFill>
                <a:schemeClr val="accent1"/>
              </a:solidFill>
              <a:latin typeface="Times New Roman" panose="02020603050405020304" pitchFamily="18" charset="0"/>
              <a:cs typeface="Times New Roman" panose="02020603050405020304" pitchFamily="18" charset="0"/>
            </a:endParaRPr>
          </a:p>
          <a:p>
            <a:endParaRPr lang="en-US" sz="3200">
              <a:solidFill>
                <a:schemeClr val="accent1"/>
              </a:solidFill>
              <a:latin typeface="Times New Roman" panose="02020603050405020304" pitchFamily="18" charset="0"/>
              <a:cs typeface="Times New Roman" panose="02020603050405020304" pitchFamily="18" charset="0"/>
            </a:endParaRPr>
          </a:p>
          <a:p>
            <a:endParaRPr lang="en-US" sz="3200" smtClean="0">
              <a:solidFill>
                <a:schemeClr val="accent1"/>
              </a:solidFill>
              <a:latin typeface="Times New Roman" panose="02020603050405020304" pitchFamily="18" charset="0"/>
              <a:cs typeface="Times New Roman" panose="02020603050405020304" pitchFamily="18" charset="0"/>
            </a:endParaRPr>
          </a:p>
          <a:p>
            <a:r>
              <a:rPr lang="en-US" sz="3200" smtClean="0">
                <a:solidFill>
                  <a:schemeClr val="accent1"/>
                </a:solidFill>
                <a:latin typeface="Times New Roman" panose="02020603050405020304" pitchFamily="18" charset="0"/>
                <a:cs typeface="Times New Roman" panose="02020603050405020304" pitchFamily="18" charset="0"/>
              </a:rPr>
              <a:t>Dựa vào quy trình hoạt động của phần mềm chúng ta xây dựng được biểu đồ phân cấp chức năng của hệ thống như sau: </a:t>
            </a:r>
            <a:endParaRPr lang="en-US" sz="320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006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466</TotalTime>
  <Words>1154</Words>
  <Application>Microsoft Office PowerPoint</Application>
  <PresentationFormat>On-screen Show (4:3)</PresentationFormat>
  <Paragraphs>171</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Constantia</vt:lpstr>
      <vt:lpstr>Times New Roman</vt:lpstr>
      <vt:lpstr>VNI-Times</vt:lpstr>
      <vt:lpstr>Wingdings 2</vt:lpstr>
      <vt:lpstr>Flow</vt:lpstr>
      <vt:lpstr>TRƯỜNG ĐẠI HỌC ĐIỆN LỰC  KHOA CÔNG NGHỆ THÔNG TIN</vt:lpstr>
      <vt:lpstr>Nội dung bài thuyết trình</vt:lpstr>
      <vt:lpstr> I. Khảo sát thực trạng</vt:lpstr>
      <vt:lpstr>II. Xây dựng yêu cầu phần mềm</vt:lpstr>
      <vt:lpstr>II. Xây dựng yêu cầu phần mềm( tiếp)</vt:lpstr>
      <vt:lpstr>II. Xây dựng yêu cầu phần mềm( tiếp)</vt:lpstr>
      <vt:lpstr>III Xây dựng hệ thống phần mềm</vt:lpstr>
      <vt:lpstr>III Xây dựng hệ thống phần mềm(tiếp)</vt:lpstr>
      <vt:lpstr>III Xây dựng hệ thống phần mềm(tiếp)</vt:lpstr>
      <vt:lpstr>III Xây dựng hệ thống phần mềm(tiếp)</vt:lpstr>
      <vt:lpstr>III Xây dựng hệ thống phần mềm(tiếp)</vt:lpstr>
      <vt:lpstr>III Xây dựng hệ thống phần mềm(tiếp)</vt:lpstr>
      <vt:lpstr>III Xây dựng hệ thống phần mềm(tiếp)</vt:lpstr>
      <vt:lpstr>III Xây dựng hệ thống phần mềm(tiếp)</vt:lpstr>
      <vt:lpstr>III Xây dựng hệ thống phần mềm(tiếp)</vt:lpstr>
      <vt:lpstr>IV Xây dựng phần mềm</vt:lpstr>
      <vt:lpstr>IV Xây dựng phần mềm( tiếp )</vt:lpstr>
      <vt:lpstr>V Kiểm thử phần mềm</vt:lpstr>
      <vt:lpstr>IV Xây dựng phần mềm( tiếp )</vt:lpstr>
      <vt:lpstr>IV Xây dựng phần mềm( tiếp )</vt:lpstr>
      <vt:lpstr>IV Xây dựng phần mềm( tiếp )</vt:lpstr>
      <vt:lpstr>PowerPoint Presentation</vt:lpstr>
    </vt:vector>
  </TitlesOfParts>
  <Company>hn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duong</dc:creator>
  <cp:lastModifiedBy>minh nguyen</cp:lastModifiedBy>
  <cp:revision>70</cp:revision>
  <dcterms:created xsi:type="dcterms:W3CDTF">2013-12-28T14:09:36Z</dcterms:created>
  <dcterms:modified xsi:type="dcterms:W3CDTF">2014-03-02T14:31:16Z</dcterms:modified>
</cp:coreProperties>
</file>