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8" r:id="rId2"/>
    <p:sldId id="263" r:id="rId3"/>
    <p:sldId id="265" r:id="rId4"/>
    <p:sldId id="266" r:id="rId5"/>
    <p:sldId id="261" r:id="rId6"/>
    <p:sldId id="271" r:id="rId7"/>
    <p:sldId id="272" r:id="rId8"/>
    <p:sldId id="267" r:id="rId9"/>
    <p:sldId id="257" r:id="rId10"/>
    <p:sldId id="273" r:id="rId11"/>
    <p:sldId id="274" r:id="rId12"/>
    <p:sldId id="275" r:id="rId13"/>
    <p:sldId id="276" r:id="rId14"/>
    <p:sldId id="277" r:id="rId15"/>
    <p:sldId id="278" r:id="rId16"/>
    <p:sldId id="279" r:id="rId17"/>
    <p:sldId id="280" r:id="rId18"/>
    <p:sldId id="281" r:id="rId19"/>
    <p:sldId id="282" r:id="rId20"/>
    <p:sldId id="270" r:id="rId21"/>
    <p:sldId id="283" r:id="rId22"/>
    <p:sldId id="284" r:id="rId23"/>
    <p:sldId id="285" r:id="rId24"/>
    <p:sldId id="26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DA127"/>
    <a:srgbClr val="FD9203"/>
    <a:srgbClr val="D44912"/>
    <a:srgbClr val="E46825"/>
    <a:srgbClr val="E87C40"/>
    <a:srgbClr val="23AA4A"/>
    <a:srgbClr val="3357BB"/>
    <a:srgbClr val="243D83"/>
    <a:srgbClr val="E5DED7"/>
    <a:srgbClr val="DCD2C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53" autoAdjust="0"/>
  </p:normalViewPr>
  <p:slideViewPr>
    <p:cSldViewPr>
      <p:cViewPr>
        <p:scale>
          <a:sx n="76" d="100"/>
          <a:sy n="76" d="100"/>
        </p:scale>
        <p:origin x="-228"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BE4E08-6123-47EC-8DA0-0C2299DB5FD3}" type="datetimeFigureOut">
              <a:rPr lang="en-US" smtClean="0"/>
              <a:pPr/>
              <a:t>5/21/2015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CAE5F-ABDD-4EC5-91A7-4A51EAE3C704}" type="slidenum">
              <a:rPr lang="en-US" smtClean="0"/>
              <a:pPr/>
              <a:t>‹#›</a:t>
            </a:fld>
            <a:endParaRPr lang="en-US"/>
          </a:p>
        </p:txBody>
      </p:sp>
    </p:spTree>
    <p:extLst>
      <p:ext uri="{BB962C8B-B14F-4D97-AF65-F5344CB8AC3E}">
        <p14:creationId xmlns:p14="http://schemas.microsoft.com/office/powerpoint/2010/main" xmlns="" val="20542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Z:\Trangdof\thang 2\CTC logo\2LOGO-01.png"/>
          <p:cNvPicPr>
            <a:picLocks noChangeAspect="1" noChangeArrowheads="1"/>
          </p:cNvPicPr>
          <p:nvPr userDrawn="1"/>
        </p:nvPicPr>
        <p:blipFill>
          <a:blip r:embed="rId2" cstate="print"/>
          <a:srcRect/>
          <a:stretch>
            <a:fillRect/>
          </a:stretch>
        </p:blipFill>
        <p:spPr bwMode="auto">
          <a:xfrm>
            <a:off x="7181850" y="-76200"/>
            <a:ext cx="2106397" cy="1010386"/>
          </a:xfrm>
          <a:prstGeom prst="rect">
            <a:avLst/>
          </a:prstGeom>
          <a:noFill/>
        </p:spPr>
      </p:pic>
      <p:pic>
        <p:nvPicPr>
          <p:cNvPr id="10" name="Picture 11" descr="Z:\Trangdof\thang4\NEW TRAILER\cuder5td.png"/>
          <p:cNvPicPr>
            <a:picLocks noChangeAspect="1" noChangeArrowheads="1"/>
          </p:cNvPicPr>
          <p:nvPr userDrawn="1"/>
        </p:nvPicPr>
        <p:blipFill>
          <a:blip r:embed="rId3" cstate="print"/>
          <a:srcRect/>
          <a:stretch>
            <a:fillRect/>
          </a:stretch>
        </p:blipFill>
        <p:spPr bwMode="auto">
          <a:xfrm flipH="1">
            <a:off x="1060450" y="387350"/>
            <a:ext cx="2901950" cy="2889250"/>
          </a:xfrm>
          <a:prstGeom prst="rect">
            <a:avLst/>
          </a:prstGeom>
          <a:noFill/>
        </p:spPr>
      </p:pic>
      <p:grpSp>
        <p:nvGrpSpPr>
          <p:cNvPr id="11" name="Group 10"/>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8E187-33C7-4BA2-852B-A29DD8A095FF}" type="datetime1">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392-659B-4F29-8A4C-2ADEB08B8712}" type="datetime1">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6" name="Rectangle 55"/>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7" name="Oval 6"/>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userDrawn="1"/>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6"/>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userDrawn="1"/>
        </p:nvPicPr>
        <p:blipFill>
          <a:blip r:embed="rId3" cstate="print"/>
          <a:srcRect/>
          <a:stretch>
            <a:fillRect/>
          </a:stretch>
        </p:blipFill>
        <p:spPr bwMode="auto">
          <a:xfrm>
            <a:off x="220981" y="129541"/>
            <a:ext cx="365760" cy="365760"/>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8" name="Oval 7"/>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Z:\Trangdof\thang4\NEW TRAILER\cuder5.png"/>
          <p:cNvPicPr>
            <a:picLocks noChangeAspect="1" noChangeArrowheads="1"/>
          </p:cNvPicPr>
          <p:nvPr userDrawn="1"/>
        </p:nvPicPr>
        <p:blipFill>
          <a:blip r:embed="rId3" cstate="print"/>
          <a:srcRect/>
          <a:stretch>
            <a:fillRect/>
          </a:stretch>
        </p:blipFill>
        <p:spPr bwMode="auto">
          <a:xfrm>
            <a:off x="571500" y="171450"/>
            <a:ext cx="304800" cy="304800"/>
          </a:xfrm>
          <a:prstGeom prst="rect">
            <a:avLst/>
          </a:prstGeom>
          <a:noFill/>
        </p:spPr>
      </p:pic>
      <p:sp>
        <p:nvSpPr>
          <p:cNvPr id="13" name="Isosceles Triangle 12"/>
          <p:cNvSpPr/>
          <p:nvPr userDrawn="1"/>
        </p:nvSpPr>
        <p:spPr>
          <a:xfrm>
            <a:off x="457200" y="500742"/>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10" name="Oval 9"/>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a:off x="783429" y="492915"/>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Z:\Trangdof\thang4\NEW TRAILER\cuderxanhla.png"/>
          <p:cNvPicPr>
            <a:picLocks noChangeAspect="1" noChangeArrowheads="1"/>
          </p:cNvPicPr>
          <p:nvPr userDrawn="1"/>
        </p:nvPicPr>
        <p:blipFill>
          <a:blip r:embed="rId3" cstate="print"/>
          <a:srcRect/>
          <a:stretch>
            <a:fillRect/>
          </a:stretch>
        </p:blipFill>
        <p:spPr bwMode="auto">
          <a:xfrm>
            <a:off x="895352" y="173829"/>
            <a:ext cx="304800" cy="304800"/>
          </a:xfrm>
          <a:prstGeom prst="rect">
            <a:avLst/>
          </a:prstGeom>
          <a:noFill/>
        </p:spPr>
      </p:pic>
      <p:grpSp>
        <p:nvGrpSpPr>
          <p:cNvPr id="15"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B35D5-9241-45FB-9336-D29BD8A5A526}" type="datetime1">
              <a:rPr lang="en-US" smtClean="0"/>
              <a:pPr/>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56898-624B-48AF-8D33-E7A89143495A}" type="datetime1">
              <a:rPr lang="en-US" smtClean="0"/>
              <a:pPr/>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361B5-1D89-4319-B241-B57310A94517}" type="datetime1">
              <a:rPr lang="en-US" smtClean="0"/>
              <a:pPr/>
              <a:t>5/21/2015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78474-F71A-4053-BE00-041D2D4F7CE1}" type="datetime1">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A0E03-79F9-42A4-80F1-304457DA881D}" type="datetime1">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DCC3">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91E3-1491-465B-BFD7-0F113CB44759}" type="datetime1">
              <a:rPr lang="en-US" smtClean="0"/>
              <a:pPr/>
              <a:t>5/21/2015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4D4-695E-471B-A0EE-569A0D8A2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eloper.android.com/reference/android/view/View.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developer.android.com/reference/android/view/View.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reference/android/view/View.OnLongClickListener.html" TargetMode="External"/><Relationship Id="rId2" Type="http://schemas.openxmlformats.org/officeDocument/2006/relationships/hyperlink" Target="http://developer.android.com/reference/android/view/View.OnClickListener.html"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view/View.OnFocusChangeListener.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developer.android.com/reference/android/view/View.OnTouchListener.html" TargetMode="External"/><Relationship Id="rId2" Type="http://schemas.openxmlformats.org/officeDocument/2006/relationships/hyperlink" Target="http://developer.android.com/reference/android/view/View.OnKeyListener.html" TargetMode="External"/><Relationship Id="rId1" Type="http://schemas.openxmlformats.org/officeDocument/2006/relationships/slideLayout" Target="../slideLayouts/slideLayout3.xml"/><Relationship Id="rId5" Type="http://schemas.openxmlformats.org/officeDocument/2006/relationships/hyperlink" Target="http://developer.android.com/guide/topics/ui/menus.html" TargetMode="External"/><Relationship Id="rId4" Type="http://schemas.openxmlformats.org/officeDocument/2006/relationships/hyperlink" Target="http://developer.android.com/reference/android/view/View.OnCreateContextMenuListene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733800" y="1600200"/>
            <a:ext cx="5029200" cy="861774"/>
          </a:xfrm>
          <a:prstGeom prst="rect">
            <a:avLst/>
          </a:prstGeom>
          <a:noFill/>
        </p:spPr>
        <p:txBody>
          <a:bodyPr wrap="square" rtlCol="0">
            <a:spAutoFit/>
          </a:bodyPr>
          <a:lstStyle/>
          <a:p>
            <a:r>
              <a:rPr lang="en-US" sz="3200" b="1" dirty="0" smtClean="0">
                <a:solidFill>
                  <a:schemeClr val="bg1"/>
                </a:solidFill>
                <a:latin typeface="Arial" pitchFamily="34" charset="0"/>
                <a:cs typeface="Arial" pitchFamily="34" charset="0"/>
              </a:rPr>
              <a:t>Touch Event</a:t>
            </a:r>
          </a:p>
          <a:p>
            <a:endParaRPr lang="en-US" dirty="0"/>
          </a:p>
        </p:txBody>
      </p:sp>
      <p:pic>
        <p:nvPicPr>
          <p:cNvPr id="13" name="Picture 2" descr="Z:\Trangdof\thang7\template 48\next.gif"/>
          <p:cNvPicPr>
            <a:picLocks noChangeAspect="1" noChangeArrowheads="1" noCrop="1"/>
          </p:cNvPicPr>
          <p:nvPr/>
        </p:nvPicPr>
        <p:blipFill>
          <a:blip r:embed="rId2" cstate="print"/>
          <a:srcRect/>
          <a:stretch>
            <a:fillRect/>
          </a:stretch>
        </p:blipFill>
        <p:spPr bwMode="auto">
          <a:xfrm>
            <a:off x="8686800" y="3614738"/>
            <a:ext cx="423862" cy="423862"/>
          </a:xfrm>
          <a:prstGeom prst="rect">
            <a:avLst/>
          </a:prstGeom>
          <a:noFill/>
        </p:spPr>
      </p:pic>
      <p:sp>
        <p:nvSpPr>
          <p:cNvPr id="14" name="TextBox 13"/>
          <p:cNvSpPr txBox="1"/>
          <p:nvPr/>
        </p:nvSpPr>
        <p:spPr>
          <a:xfrm>
            <a:off x="7696200" y="3640240"/>
            <a:ext cx="2438400" cy="369332"/>
          </a:xfrm>
          <a:prstGeom prst="rect">
            <a:avLst/>
          </a:prstGeom>
          <a:noFill/>
        </p:spPr>
        <p:txBody>
          <a:bodyPr wrap="square" rtlCol="0">
            <a:spAutoFit/>
          </a:bodyPr>
          <a:lstStyle/>
          <a:p>
            <a:r>
              <a:rPr lang="en-US" b="1" dirty="0" smtClean="0">
                <a:latin typeface="Arial" pitchFamily="34" charset="0"/>
                <a:cs typeface="Arial" pitchFamily="34" charset="0"/>
              </a:rPr>
              <a:t>START</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 – Event Handlers</a:t>
            </a:r>
            <a:endParaRPr lang="en-US" sz="3200" b="1" i="1" dirty="0">
              <a:solidFill>
                <a:schemeClr val="tx1">
                  <a:lumMod val="85000"/>
                  <a:lumOff val="15000"/>
                </a:schemeClr>
              </a:solidFill>
              <a:latin typeface="Arial" pitchFamily="34" charset="0"/>
              <a:cs typeface="Arial" pitchFamily="34" charset="0"/>
            </a:endParaRP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4154984"/>
          </a:xfrm>
          <a:prstGeom prst="rect">
            <a:avLst/>
          </a:prstGeom>
          <a:noFill/>
        </p:spPr>
        <p:txBody>
          <a:bodyPr wrap="square" rtlCol="0">
            <a:spAutoFit/>
          </a:bodyPr>
          <a:lstStyle/>
          <a:p>
            <a:pPr>
              <a:buFontTx/>
              <a:buChar char="-"/>
            </a:pPr>
            <a:r>
              <a:rPr lang="en-US" sz="2400" dirty="0" smtClean="0"/>
              <a:t> If you're building a custom component from View, then you'll be able to define several callback methods used as default event handlers</a:t>
            </a:r>
          </a:p>
          <a:p>
            <a:pPr>
              <a:buFontTx/>
              <a:buChar char="-"/>
            </a:pPr>
            <a:r>
              <a:rPr lang="en-US" sz="2400" dirty="0" smtClean="0">
                <a:latin typeface="Arial" pitchFamily="34" charset="0"/>
                <a:cs typeface="Arial" pitchFamily="34" charset="0"/>
              </a:rPr>
              <a:t> </a:t>
            </a:r>
            <a:r>
              <a:rPr lang="en-US" sz="2400" dirty="0" smtClean="0"/>
              <a:t>Some of the common callbacks used for event handling, including:</a:t>
            </a:r>
          </a:p>
          <a:p>
            <a:pPr lvl="1">
              <a:buFontTx/>
              <a:buChar char="-"/>
            </a:pPr>
            <a:r>
              <a:rPr lang="en-US" sz="2400" dirty="0" smtClean="0">
                <a:latin typeface="Arial" pitchFamily="34" charset="0"/>
                <a:cs typeface="Arial" pitchFamily="34" charset="0"/>
              </a:rPr>
              <a:t> </a:t>
            </a:r>
            <a:r>
              <a:rPr lang="en-US" sz="2400" dirty="0" err="1" smtClean="0">
                <a:hlinkClick r:id="rId2"/>
              </a:rPr>
              <a:t>onKeyDown</a:t>
            </a:r>
            <a:r>
              <a:rPr lang="en-US" sz="2400" dirty="0" smtClean="0">
                <a:hlinkClick r:id="rId2"/>
              </a:rPr>
              <a:t>(</a:t>
            </a:r>
            <a:r>
              <a:rPr lang="en-US" sz="2400" dirty="0" err="1" smtClean="0">
                <a:hlinkClick r:id="rId2"/>
              </a:rPr>
              <a:t>int</a:t>
            </a:r>
            <a:r>
              <a:rPr lang="en-US" sz="2400" dirty="0" smtClean="0">
                <a:hlinkClick r:id="rId2"/>
              </a:rPr>
              <a:t>, </a:t>
            </a:r>
            <a:r>
              <a:rPr lang="en-US" sz="2400" dirty="0" err="1" smtClean="0">
                <a:hlinkClick r:id="rId2"/>
              </a:rPr>
              <a:t>KeyEvent</a:t>
            </a:r>
            <a:r>
              <a:rPr lang="en-US" sz="2400" dirty="0" smtClean="0">
                <a:hlinkClick r:id="rId2"/>
              </a:rPr>
              <a:t>)</a:t>
            </a:r>
            <a:r>
              <a:rPr lang="en-US" sz="2400" dirty="0" smtClean="0"/>
              <a:t> - Called when a new key event occurs.</a:t>
            </a:r>
          </a:p>
          <a:p>
            <a:pPr lvl="1">
              <a:buFontTx/>
              <a:buChar char="-"/>
            </a:pPr>
            <a:r>
              <a:rPr lang="en-US" sz="2400" dirty="0" smtClean="0">
                <a:latin typeface="Arial" pitchFamily="34" charset="0"/>
                <a:cs typeface="Arial" pitchFamily="34" charset="0"/>
              </a:rPr>
              <a:t> </a:t>
            </a:r>
            <a:r>
              <a:rPr lang="en-US" sz="2400" dirty="0" err="1" smtClean="0">
                <a:hlinkClick r:id="rId2"/>
              </a:rPr>
              <a:t>onKeyUp</a:t>
            </a:r>
            <a:r>
              <a:rPr lang="en-US" sz="2400" dirty="0" smtClean="0">
                <a:hlinkClick r:id="rId2"/>
              </a:rPr>
              <a:t>(</a:t>
            </a:r>
            <a:r>
              <a:rPr lang="en-US" sz="2400" dirty="0" err="1" smtClean="0">
                <a:hlinkClick r:id="rId2"/>
              </a:rPr>
              <a:t>int</a:t>
            </a:r>
            <a:r>
              <a:rPr lang="en-US" sz="2400" dirty="0" smtClean="0">
                <a:hlinkClick r:id="rId2"/>
              </a:rPr>
              <a:t>, </a:t>
            </a:r>
            <a:r>
              <a:rPr lang="en-US" sz="2400" dirty="0" err="1" smtClean="0">
                <a:hlinkClick r:id="rId2"/>
              </a:rPr>
              <a:t>KeyEvent</a:t>
            </a:r>
            <a:r>
              <a:rPr lang="en-US" sz="2400" dirty="0" smtClean="0">
                <a:hlinkClick r:id="rId2"/>
              </a:rPr>
              <a:t>)</a:t>
            </a:r>
            <a:r>
              <a:rPr lang="en-US" sz="2400" dirty="0" smtClean="0"/>
              <a:t> - Called when a key up event occurs.</a:t>
            </a:r>
          </a:p>
          <a:p>
            <a:pPr lvl="1">
              <a:buFontTx/>
              <a:buChar char="-"/>
            </a:pPr>
            <a:r>
              <a:rPr lang="en-US" sz="2400" dirty="0" smtClean="0">
                <a:latin typeface="Arial" pitchFamily="34" charset="0"/>
                <a:cs typeface="Arial" pitchFamily="34" charset="0"/>
              </a:rPr>
              <a:t> </a:t>
            </a:r>
            <a:r>
              <a:rPr lang="en-US" sz="2400" dirty="0" err="1" smtClean="0">
                <a:hlinkClick r:id="rId2"/>
              </a:rPr>
              <a:t>onTrackballEvent</a:t>
            </a:r>
            <a:r>
              <a:rPr lang="en-US" sz="2400" dirty="0" smtClean="0">
                <a:hlinkClick r:id="rId2"/>
              </a:rPr>
              <a:t>(</a:t>
            </a:r>
            <a:r>
              <a:rPr lang="en-US" sz="2400" dirty="0" err="1" smtClean="0">
                <a:hlinkClick r:id="rId2"/>
              </a:rPr>
              <a:t>MotionEvent</a:t>
            </a:r>
            <a:r>
              <a:rPr lang="en-US" sz="2400" dirty="0" smtClean="0">
                <a:hlinkClick r:id="rId2"/>
              </a:rPr>
              <a:t>)</a:t>
            </a:r>
            <a:r>
              <a:rPr lang="en-US" sz="2400" dirty="0" smtClean="0"/>
              <a:t> - Called when a trackball motion event occurs.</a:t>
            </a:r>
          </a:p>
          <a:p>
            <a:pPr lvl="1"/>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Event Handlers</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 – Event Handlers</a:t>
            </a:r>
            <a:endParaRPr lang="en-US" sz="3200" b="1" i="1" dirty="0">
              <a:solidFill>
                <a:schemeClr val="tx1">
                  <a:lumMod val="85000"/>
                  <a:lumOff val="15000"/>
                </a:schemeClr>
              </a:solidFill>
              <a:latin typeface="Arial" pitchFamily="34" charset="0"/>
              <a:cs typeface="Arial" pitchFamily="34" charset="0"/>
            </a:endParaRP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2308324"/>
          </a:xfrm>
          <a:prstGeom prst="rect">
            <a:avLst/>
          </a:prstGeom>
          <a:noFill/>
        </p:spPr>
        <p:txBody>
          <a:bodyPr wrap="square" rtlCol="0">
            <a:spAutoFit/>
          </a:bodyPr>
          <a:lstStyle/>
          <a:p>
            <a:pPr lvl="1">
              <a:buFontTx/>
              <a:buChar char="-"/>
            </a:pPr>
            <a:r>
              <a:rPr lang="en-US" sz="2400" dirty="0" smtClean="0">
                <a:hlinkClick r:id="rId2"/>
              </a:rPr>
              <a:t> </a:t>
            </a:r>
            <a:r>
              <a:rPr lang="en-US" sz="2400" dirty="0" err="1" smtClean="0">
                <a:hlinkClick r:id="rId2"/>
              </a:rPr>
              <a:t>onTouchEvent</a:t>
            </a:r>
            <a:r>
              <a:rPr lang="en-US" sz="2400" dirty="0" smtClean="0">
                <a:hlinkClick r:id="rId2"/>
              </a:rPr>
              <a:t>(</a:t>
            </a:r>
            <a:r>
              <a:rPr lang="en-US" sz="2400" dirty="0" err="1" smtClean="0">
                <a:hlinkClick r:id="rId2"/>
              </a:rPr>
              <a:t>MotionEvent</a:t>
            </a:r>
            <a:r>
              <a:rPr lang="en-US" sz="2400" dirty="0" smtClean="0">
                <a:hlinkClick r:id="rId2"/>
              </a:rPr>
              <a:t>)</a:t>
            </a:r>
            <a:r>
              <a:rPr lang="en-US" sz="2400" dirty="0" smtClean="0"/>
              <a:t> - Called when a touch screen motion event occurs.</a:t>
            </a:r>
          </a:p>
          <a:p>
            <a:pPr lvl="1">
              <a:buFontTx/>
              <a:buChar char="-"/>
            </a:pPr>
            <a:r>
              <a:rPr lang="en-US" sz="2400" dirty="0" smtClean="0">
                <a:latin typeface="Arial" pitchFamily="34" charset="0"/>
                <a:cs typeface="Arial" pitchFamily="34" charset="0"/>
              </a:rPr>
              <a:t> </a:t>
            </a:r>
            <a:r>
              <a:rPr lang="en-US" sz="2400" dirty="0" err="1" smtClean="0">
                <a:hlinkClick r:id="rId2"/>
              </a:rPr>
              <a:t>onFocusChanged</a:t>
            </a:r>
            <a:r>
              <a:rPr lang="en-US" sz="2400" dirty="0" smtClean="0">
                <a:hlinkClick r:id="rId2"/>
              </a:rPr>
              <a:t>(</a:t>
            </a:r>
            <a:r>
              <a:rPr lang="en-US" sz="2400" dirty="0" err="1" smtClean="0">
                <a:hlinkClick r:id="rId2"/>
              </a:rPr>
              <a:t>boolean</a:t>
            </a:r>
            <a:r>
              <a:rPr lang="en-US" sz="2400" dirty="0" smtClean="0">
                <a:hlinkClick r:id="rId2"/>
              </a:rPr>
              <a:t>, </a:t>
            </a:r>
            <a:r>
              <a:rPr lang="en-US" sz="2400" dirty="0" err="1" smtClean="0">
                <a:hlinkClick r:id="rId2"/>
              </a:rPr>
              <a:t>int</a:t>
            </a:r>
            <a:r>
              <a:rPr lang="en-US" sz="2400" dirty="0" smtClean="0">
                <a:hlinkClick r:id="rId2"/>
              </a:rPr>
              <a:t>, </a:t>
            </a:r>
            <a:r>
              <a:rPr lang="en-US" sz="2400" dirty="0" err="1" smtClean="0">
                <a:hlinkClick r:id="rId2"/>
              </a:rPr>
              <a:t>Rect</a:t>
            </a:r>
            <a:r>
              <a:rPr lang="en-US" sz="2400" dirty="0" smtClean="0">
                <a:hlinkClick r:id="rId2"/>
              </a:rPr>
              <a:t>)</a:t>
            </a:r>
            <a:r>
              <a:rPr lang="en-US" sz="2400" dirty="0" smtClean="0"/>
              <a:t> - Called when the view gains or loses focus.</a:t>
            </a:r>
          </a:p>
          <a:p>
            <a:pPr lvl="1">
              <a:buFontTx/>
              <a:buChar char="-"/>
            </a:pPr>
            <a:endParaRPr lang="en-US" sz="2400" dirty="0" smtClean="0"/>
          </a:p>
          <a:p>
            <a:pPr lvl="1">
              <a:buFontTx/>
              <a:buChar char="-"/>
            </a:pP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Event Handlers</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 – Touch Mode</a:t>
            </a:r>
            <a:endParaRPr lang="en-US" sz="3200" b="1" i="1" dirty="0">
              <a:solidFill>
                <a:schemeClr val="tx1">
                  <a:lumMod val="85000"/>
                  <a:lumOff val="15000"/>
                </a:schemeClr>
              </a:solidFill>
              <a:latin typeface="Arial" pitchFamily="34" charset="0"/>
              <a:cs typeface="Arial" pitchFamily="34" charset="0"/>
            </a:endParaRP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3046988"/>
          </a:xfrm>
          <a:prstGeom prst="rect">
            <a:avLst/>
          </a:prstGeom>
          <a:noFill/>
        </p:spPr>
        <p:txBody>
          <a:bodyPr wrap="square" rtlCol="0">
            <a:spAutoFit/>
          </a:bodyPr>
          <a:lstStyle/>
          <a:p>
            <a:pPr lvl="1">
              <a:buFontTx/>
              <a:buChar char="-"/>
            </a:pPr>
            <a:r>
              <a:rPr lang="en-US" sz="2400" dirty="0" smtClean="0"/>
              <a:t>  When a user is navigating a user interface with directional keys or a trackball, it is necessary to give focus to actionable items (like buttons) so the user can see what will accept input. If the device has touch capabilities, however, and the user begins interacting with the interface by touching it, then it is no longer necessary to highlight items, or give focus to a particular View. Thus, there is a mode for interaction named "touch mode."</a:t>
            </a: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Touch Mode</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1077218"/>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Touch Event - </a:t>
            </a:r>
            <a:r>
              <a:rPr lang="en-US" sz="3200" b="1" dirty="0" smtClean="0"/>
              <a:t>Android touch basics</a:t>
            </a:r>
          </a:p>
          <a:p>
            <a:endParaRPr lang="en-US" sz="3200" b="1" i="1" dirty="0">
              <a:solidFill>
                <a:schemeClr val="tx1">
                  <a:lumMod val="85000"/>
                  <a:lumOff val="15000"/>
                </a:schemeClr>
              </a:solidFill>
              <a:latin typeface="Arial" pitchFamily="34" charset="0"/>
              <a:cs typeface="Arial" pitchFamily="34" charset="0"/>
            </a:endParaRPr>
          </a:p>
        </p:txBody>
      </p:sp>
      <p:grpSp>
        <p:nvGrpSpPr>
          <p:cNvPr id="2" name="Group 16"/>
          <p:cNvGrpSpPr/>
          <p:nvPr/>
        </p:nvGrpSpPr>
        <p:grpSpPr>
          <a:xfrm>
            <a:off x="132182" y="1524000"/>
            <a:ext cx="8707018" cy="2057400"/>
            <a:chOff x="152400" y="1524000"/>
            <a:chExt cx="3128498" cy="22098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1569660"/>
          </a:xfrm>
          <a:prstGeom prst="rect">
            <a:avLst/>
          </a:prstGeom>
          <a:noFill/>
        </p:spPr>
        <p:txBody>
          <a:bodyPr wrap="square" rtlCol="0">
            <a:spAutoFit/>
          </a:bodyPr>
          <a:lstStyle/>
          <a:p>
            <a:pPr lvl="1">
              <a:buFontTx/>
              <a:buChar char="-"/>
            </a:pPr>
            <a:r>
              <a:rPr lang="en-US" sz="2400" dirty="0" smtClean="0"/>
              <a:t> The Android standard View class support touch events. You can react to touch events in your custom views and your activities. Android supports multiple pointers, e.g. fingers which are interacting with the screen.</a:t>
            </a: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Touch Event</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xandroidtouch10.png.pagespeed.ic.P0F_sA_glU.png"/>
          <p:cNvPicPr>
            <a:picLocks noChangeAspect="1"/>
          </p:cNvPicPr>
          <p:nvPr/>
        </p:nvPicPr>
        <p:blipFill>
          <a:blip r:embed="rId2" cstate="print"/>
          <a:srcRect l="5304" t="32123" r="2762" b="3817"/>
          <a:stretch>
            <a:fillRect/>
          </a:stretch>
        </p:blipFill>
        <p:spPr>
          <a:xfrm>
            <a:off x="1371600" y="3733800"/>
            <a:ext cx="6400800" cy="264648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Touch Event - </a:t>
            </a:r>
            <a:r>
              <a:rPr lang="en-US" sz="3200" b="1" dirty="0" smtClean="0"/>
              <a:t>Android touch basics</a:t>
            </a: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4062651"/>
          </a:xfrm>
          <a:prstGeom prst="rect">
            <a:avLst/>
          </a:prstGeom>
          <a:noFill/>
        </p:spPr>
        <p:txBody>
          <a:bodyPr wrap="square" rtlCol="0">
            <a:spAutoFit/>
          </a:bodyPr>
          <a:lstStyle/>
          <a:p>
            <a:r>
              <a:rPr lang="en-US" sz="2400" dirty="0" smtClean="0"/>
              <a:t> - </a:t>
            </a:r>
            <a:r>
              <a:rPr lang="en-US" dirty="0" smtClean="0"/>
              <a:t>The base class for touch support is the </a:t>
            </a:r>
            <a:r>
              <a:rPr lang="en-US" dirty="0" err="1" smtClean="0"/>
              <a:t>MotionEvent</a:t>
            </a:r>
            <a:r>
              <a:rPr lang="en-US" dirty="0" smtClean="0"/>
              <a:t> class which is passed to Views via the </a:t>
            </a:r>
            <a:r>
              <a:rPr lang="en-US" dirty="0" err="1" smtClean="0"/>
              <a:t>onTouchEvent</a:t>
            </a:r>
            <a:r>
              <a:rPr lang="en-US" dirty="0" smtClean="0"/>
              <a:t>() method. To react to touch events you override the </a:t>
            </a:r>
            <a:r>
              <a:rPr lang="en-US" dirty="0" err="1" smtClean="0"/>
              <a:t>onTouchEvent</a:t>
            </a:r>
            <a:r>
              <a:rPr lang="en-US" dirty="0" smtClean="0"/>
              <a:t>() method.</a:t>
            </a:r>
          </a:p>
          <a:p>
            <a:endParaRPr lang="en-US" dirty="0" smtClean="0"/>
          </a:p>
          <a:p>
            <a:pPr>
              <a:buFontTx/>
              <a:buChar char="-"/>
            </a:pPr>
            <a:r>
              <a:rPr lang="en-US" dirty="0" smtClean="0"/>
              <a:t> The </a:t>
            </a:r>
            <a:r>
              <a:rPr lang="en-US" dirty="0" err="1" smtClean="0"/>
              <a:t>MotionEvent</a:t>
            </a:r>
            <a:r>
              <a:rPr lang="en-US" dirty="0" smtClean="0"/>
              <a:t> class contains the touch related information, e.g., the number of pointers, the X/Y coordinates and size and pressure of each pointer. This method returns true if the touch event has been handled by the view. Android tries to find the deepest view which returns true to handles the touch event. If the view is part of another view (parent view), the parent can claim the event by returning true from the </a:t>
            </a:r>
            <a:r>
              <a:rPr lang="en-US" dirty="0" err="1" smtClean="0"/>
              <a:t>onInterceptTouchEvent</a:t>
            </a:r>
            <a:r>
              <a:rPr lang="en-US" dirty="0" smtClean="0"/>
              <a:t>() method. This would send an </a:t>
            </a:r>
            <a:r>
              <a:rPr lang="en-US" dirty="0" err="1" smtClean="0"/>
              <a:t>MotionEvent.ACTION_CANCEL</a:t>
            </a:r>
            <a:r>
              <a:rPr lang="en-US" dirty="0" smtClean="0"/>
              <a:t> event to the view which received previously the touch events.</a:t>
            </a:r>
          </a:p>
          <a:p>
            <a:pPr>
              <a:buFontTx/>
              <a:buChar char="-"/>
            </a:pPr>
            <a:endParaRPr lang="en-US" dirty="0" smtClean="0"/>
          </a:p>
          <a:p>
            <a:r>
              <a:rPr lang="en-US" dirty="0" smtClean="0"/>
              <a:t>- To react to touch events in an activity, register an </a:t>
            </a:r>
            <a:r>
              <a:rPr lang="en-US" dirty="0" err="1" smtClean="0"/>
              <a:t>OnTouchListener</a:t>
            </a:r>
            <a:r>
              <a:rPr lang="en-US" dirty="0" smtClean="0"/>
              <a:t> for the relevant Views.</a:t>
            </a: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Touch Event</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Touch Event – </a:t>
            </a:r>
            <a:r>
              <a:rPr lang="en-US" sz="3200" b="1" dirty="0" smtClean="0"/>
              <a:t>Single Touch</a:t>
            </a: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1846659"/>
          </a:xfrm>
          <a:prstGeom prst="rect">
            <a:avLst/>
          </a:prstGeom>
          <a:noFill/>
        </p:spPr>
        <p:txBody>
          <a:bodyPr wrap="square" rtlCol="0">
            <a:spAutoFit/>
          </a:bodyPr>
          <a:lstStyle/>
          <a:p>
            <a:r>
              <a:rPr lang="en-US" sz="2400" dirty="0" smtClean="0"/>
              <a:t> - </a:t>
            </a:r>
            <a:r>
              <a:rPr lang="en-US" dirty="0" smtClean="0"/>
              <a:t>If single input is used you can use the </a:t>
            </a:r>
            <a:r>
              <a:rPr lang="en-US" dirty="0" err="1" smtClean="0"/>
              <a:t>getX</a:t>
            </a:r>
            <a:r>
              <a:rPr lang="en-US" dirty="0" smtClean="0"/>
              <a:t>() and </a:t>
            </a:r>
            <a:r>
              <a:rPr lang="en-US" dirty="0" err="1" smtClean="0"/>
              <a:t>getY</a:t>
            </a:r>
            <a:r>
              <a:rPr lang="en-US" dirty="0" smtClean="0"/>
              <a:t>() methods to get the current position of the first finger.</a:t>
            </a:r>
          </a:p>
          <a:p>
            <a:endParaRPr lang="en-US" dirty="0" smtClean="0"/>
          </a:p>
          <a:p>
            <a:pPr>
              <a:buFontTx/>
              <a:buChar char="-"/>
            </a:pPr>
            <a:r>
              <a:rPr lang="en-US" dirty="0" smtClean="0"/>
              <a:t>  Via the </a:t>
            </a:r>
            <a:r>
              <a:rPr lang="en-US" dirty="0" err="1" smtClean="0"/>
              <a:t>getAction</a:t>
            </a:r>
            <a:r>
              <a:rPr lang="en-US" dirty="0" smtClean="0"/>
              <a:t>() method you receive the action which was performed. The </a:t>
            </a:r>
            <a:r>
              <a:rPr lang="en-US" dirty="0" err="1" smtClean="0"/>
              <a:t>MotionEvent</a:t>
            </a:r>
            <a:r>
              <a:rPr lang="en-US" dirty="0" smtClean="0"/>
              <a:t> class provides the following constants to determine the action which was performed</a:t>
            </a: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b="1" dirty="0" smtClean="0"/>
              <a:t>Single touch</a:t>
            </a:r>
            <a:endParaRPr lang="en-US" b="1"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Touch Event – </a:t>
            </a:r>
            <a:r>
              <a:rPr lang="en-US" sz="3200" b="1" dirty="0" smtClean="0"/>
              <a:t>Single Touch</a:t>
            </a: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381000" y="1524000"/>
            <a:ext cx="2667000" cy="381000"/>
          </a:xfrm>
          <a:prstGeom prst="rect">
            <a:avLst/>
          </a:prstGeom>
          <a:noFill/>
        </p:spPr>
        <p:txBody>
          <a:bodyPr wrap="square" rtlCol="0">
            <a:spAutoFit/>
          </a:bodyPr>
          <a:lstStyle/>
          <a:p>
            <a:r>
              <a:rPr lang="en-US" b="1" dirty="0" smtClean="0"/>
              <a:t>Single touch</a:t>
            </a:r>
            <a:endParaRPr lang="en-US" b="1"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nvGraphicFramePr>
        <p:xfrm>
          <a:off x="304800" y="1981201"/>
          <a:ext cx="8382000" cy="4269651"/>
        </p:xfrm>
        <a:graphic>
          <a:graphicData uri="http://schemas.openxmlformats.org/drawingml/2006/table">
            <a:tbl>
              <a:tblPr firstRow="1" bandRow="1">
                <a:tableStyleId>{5C22544A-7EE6-4342-B048-85BDC9FD1C3A}</a:tableStyleId>
              </a:tblPr>
              <a:tblGrid>
                <a:gridCol w="4191000"/>
                <a:gridCol w="4191000"/>
              </a:tblGrid>
              <a:tr h="544286">
                <a:tc>
                  <a:txBody>
                    <a:bodyPr/>
                    <a:lstStyle/>
                    <a:p>
                      <a:r>
                        <a:rPr lang="en-US" dirty="0" smtClean="0"/>
                        <a:t>Event</a:t>
                      </a:r>
                      <a:endParaRPr lang="en-US" dirty="0"/>
                    </a:p>
                  </a:txBody>
                  <a:tcPr/>
                </a:tc>
                <a:tc>
                  <a:txBody>
                    <a:bodyPr/>
                    <a:lstStyle/>
                    <a:p>
                      <a:r>
                        <a:rPr lang="en-US" dirty="0" smtClean="0"/>
                        <a:t>Description</a:t>
                      </a:r>
                      <a:endParaRPr lang="en-US" dirty="0"/>
                    </a:p>
                  </a:txBody>
                  <a:tcPr/>
                </a:tc>
              </a:tr>
              <a:tr h="544286">
                <a:tc>
                  <a:txBody>
                    <a:bodyPr/>
                    <a:lstStyle/>
                    <a:p>
                      <a:pPr algn="l" fontAlgn="t"/>
                      <a:r>
                        <a:rPr lang="en-US" dirty="0" err="1"/>
                        <a:t>MotionEvent.ACTION_DOWN</a:t>
                      </a:r>
                      <a:endParaRPr lang="en-US" dirty="0"/>
                    </a:p>
                  </a:txBody>
                  <a:tcPr marL="95250" marR="95250" marT="95250" marB="85725"/>
                </a:tc>
                <a:tc>
                  <a:txBody>
                    <a:bodyPr/>
                    <a:lstStyle/>
                    <a:p>
                      <a:pPr algn="l" fontAlgn="t"/>
                      <a:r>
                        <a:rPr lang="en-US"/>
                        <a:t>New touch started</a:t>
                      </a:r>
                    </a:p>
                  </a:txBody>
                  <a:tcPr marL="95250" marR="95250" marT="95250" marB="85725"/>
                </a:tc>
              </a:tr>
              <a:tr h="544286">
                <a:tc>
                  <a:txBody>
                    <a:bodyPr/>
                    <a:lstStyle/>
                    <a:p>
                      <a:pPr algn="l" fontAlgn="t"/>
                      <a:r>
                        <a:rPr lang="en-US"/>
                        <a:t>MotionEvent.ACTION_MOVE</a:t>
                      </a:r>
                    </a:p>
                  </a:txBody>
                  <a:tcPr marL="95250" marR="95250" marT="95250" marB="85725"/>
                </a:tc>
                <a:tc>
                  <a:txBody>
                    <a:bodyPr/>
                    <a:lstStyle/>
                    <a:p>
                      <a:pPr algn="l" fontAlgn="t"/>
                      <a:r>
                        <a:rPr lang="en-US"/>
                        <a:t>Finger is moving</a:t>
                      </a:r>
                    </a:p>
                  </a:txBody>
                  <a:tcPr marL="95250" marR="95250" marT="95250" marB="85725"/>
                </a:tc>
              </a:tr>
              <a:tr h="544286">
                <a:tc>
                  <a:txBody>
                    <a:bodyPr/>
                    <a:lstStyle/>
                    <a:p>
                      <a:pPr algn="l" fontAlgn="t"/>
                      <a:r>
                        <a:rPr lang="en-US"/>
                        <a:t>MotionEvent.ACTION_UP</a:t>
                      </a:r>
                    </a:p>
                  </a:txBody>
                  <a:tcPr marL="95250" marR="95250" marT="95250" marB="85725"/>
                </a:tc>
                <a:tc>
                  <a:txBody>
                    <a:bodyPr/>
                    <a:lstStyle/>
                    <a:p>
                      <a:pPr algn="l" fontAlgn="t"/>
                      <a:r>
                        <a:rPr lang="en-US"/>
                        <a:t>Finger went up</a:t>
                      </a:r>
                    </a:p>
                  </a:txBody>
                  <a:tcPr marL="95250" marR="95250" marT="95250" marB="85725"/>
                </a:tc>
              </a:tr>
              <a:tr h="544286">
                <a:tc>
                  <a:txBody>
                    <a:bodyPr/>
                    <a:lstStyle/>
                    <a:p>
                      <a:pPr algn="l" fontAlgn="t"/>
                      <a:r>
                        <a:rPr lang="en-US" dirty="0" err="1"/>
                        <a:t>MotionEvent.ACTION_CANCEL</a:t>
                      </a:r>
                      <a:endParaRPr lang="en-US" dirty="0"/>
                    </a:p>
                  </a:txBody>
                  <a:tcPr marL="95250" marR="95250" marT="95250" marB="85725"/>
                </a:tc>
                <a:tc>
                  <a:txBody>
                    <a:bodyPr/>
                    <a:lstStyle/>
                    <a:p>
                      <a:pPr algn="l" fontAlgn="t"/>
                      <a:r>
                        <a:rPr lang="en-US" dirty="0"/>
                        <a:t>Current event has been canceled, something else took control of the touch event</a:t>
                      </a:r>
                    </a:p>
                  </a:txBody>
                  <a:tcPr marL="95250" marR="95250" marT="95250" marB="85725"/>
                </a:tc>
              </a:tr>
              <a:tr h="544286">
                <a:tc>
                  <a:txBody>
                    <a:bodyPr/>
                    <a:lstStyle/>
                    <a:p>
                      <a:pPr algn="l" fontAlgn="t"/>
                      <a:r>
                        <a:rPr lang="en-US" dirty="0" err="1"/>
                        <a:t>MotionEvent.ACTION_POINTER_DOWN</a:t>
                      </a:r>
                      <a:endParaRPr lang="en-US" dirty="0"/>
                    </a:p>
                  </a:txBody>
                  <a:tcPr marL="95250" marR="95250" marT="95250" marB="85725"/>
                </a:tc>
                <a:tc>
                  <a:txBody>
                    <a:bodyPr/>
                    <a:lstStyle/>
                    <a:p>
                      <a:pPr algn="l" fontAlgn="t"/>
                      <a:r>
                        <a:rPr lang="en-US"/>
                        <a:t>Pointer down (multi-touch)</a:t>
                      </a:r>
                    </a:p>
                  </a:txBody>
                  <a:tcPr marL="95250" marR="95250" marT="95250" marB="85725"/>
                </a:tc>
              </a:tr>
              <a:tr h="544286">
                <a:tc>
                  <a:txBody>
                    <a:bodyPr/>
                    <a:lstStyle/>
                    <a:p>
                      <a:pPr algn="l" fontAlgn="t"/>
                      <a:r>
                        <a:rPr lang="en-US"/>
                        <a:t>MotionEvent.ACTION_POINTER_UP</a:t>
                      </a:r>
                    </a:p>
                  </a:txBody>
                  <a:tcPr marL="95250" marR="95250" marT="95250" marB="85725"/>
                </a:tc>
                <a:tc>
                  <a:txBody>
                    <a:bodyPr/>
                    <a:lstStyle/>
                    <a:p>
                      <a:pPr algn="l" fontAlgn="t"/>
                      <a:r>
                        <a:rPr lang="en-US" dirty="0"/>
                        <a:t>Pointer up (multi-touch)</a:t>
                      </a:r>
                    </a:p>
                  </a:txBody>
                  <a:tcPr marL="95250" marR="95250" marT="95250" marB="85725"/>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Touch Event – </a:t>
            </a:r>
            <a:r>
              <a:rPr lang="en-US" sz="3200" b="1" dirty="0" smtClean="0"/>
              <a:t>Multi touch</a:t>
            </a: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2954655"/>
          </a:xfrm>
          <a:prstGeom prst="rect">
            <a:avLst/>
          </a:prstGeom>
          <a:noFill/>
        </p:spPr>
        <p:txBody>
          <a:bodyPr wrap="square" rtlCol="0">
            <a:spAutoFit/>
          </a:bodyPr>
          <a:lstStyle/>
          <a:p>
            <a:r>
              <a:rPr lang="en-US" sz="2400" dirty="0" smtClean="0"/>
              <a:t> - </a:t>
            </a:r>
            <a:r>
              <a:rPr lang="en-US" dirty="0" smtClean="0"/>
              <a:t>Multi-touch is available since Android 2.0 and has been improved in the version 2.2. This description uses the API as of version 2.2.</a:t>
            </a:r>
          </a:p>
          <a:p>
            <a:endParaRPr lang="en-US" dirty="0" smtClean="0"/>
          </a:p>
          <a:p>
            <a:pPr>
              <a:buFontTx/>
              <a:buChar char="-"/>
            </a:pPr>
            <a:r>
              <a:rPr lang="en-US" dirty="0" smtClean="0"/>
              <a:t> The </a:t>
            </a:r>
            <a:r>
              <a:rPr lang="en-US" dirty="0" err="1" smtClean="0"/>
              <a:t>MotionEvent.ACTION_POINTER_DOWN</a:t>
            </a:r>
            <a:r>
              <a:rPr lang="en-US" dirty="0" smtClean="0"/>
              <a:t> and </a:t>
            </a:r>
            <a:r>
              <a:rPr lang="en-US" dirty="0" err="1" smtClean="0"/>
              <a:t>MotionEvent.ACTION_POINTER_UP</a:t>
            </a:r>
            <a:r>
              <a:rPr lang="en-US" dirty="0" smtClean="0"/>
              <a:t> are send starting with the second finger. For the first finger </a:t>
            </a:r>
            <a:r>
              <a:rPr lang="en-US" dirty="0" err="1" smtClean="0"/>
              <a:t>MotionEvent.ACTION_DOWN</a:t>
            </a:r>
            <a:r>
              <a:rPr lang="en-US" dirty="0" smtClean="0"/>
              <a:t> and </a:t>
            </a:r>
            <a:r>
              <a:rPr lang="en-US" dirty="0" err="1" smtClean="0"/>
              <a:t>MotionEvent.ACTION_UP</a:t>
            </a:r>
            <a:r>
              <a:rPr lang="en-US" dirty="0" smtClean="0"/>
              <a:t> are used.</a:t>
            </a:r>
          </a:p>
          <a:p>
            <a:pPr>
              <a:buFontTx/>
              <a:buChar char="-"/>
            </a:pPr>
            <a:endParaRPr lang="en-US" dirty="0" smtClean="0"/>
          </a:p>
          <a:p>
            <a:r>
              <a:rPr lang="en-US" dirty="0" smtClean="0"/>
              <a:t>- The </a:t>
            </a:r>
            <a:r>
              <a:rPr lang="en-US" dirty="0" err="1" smtClean="0"/>
              <a:t>getPointerCount</a:t>
            </a:r>
            <a:r>
              <a:rPr lang="en-US" dirty="0" smtClean="0"/>
              <a:t>() method on </a:t>
            </a:r>
            <a:r>
              <a:rPr lang="en-US" dirty="0" err="1" smtClean="0"/>
              <a:t>MotionEvent</a:t>
            </a:r>
            <a:r>
              <a:rPr lang="en-US" dirty="0" smtClean="0"/>
              <a:t> allows you to determine the number of pointers on the device. All events and the position of the pointers are included in the instance of </a:t>
            </a:r>
            <a:r>
              <a:rPr lang="en-US" dirty="0" err="1" smtClean="0"/>
              <a:t>MotionEvent</a:t>
            </a:r>
            <a:r>
              <a:rPr lang="en-US" dirty="0" smtClean="0"/>
              <a:t> which you receive in the </a:t>
            </a:r>
            <a:r>
              <a:rPr lang="en-US" dirty="0" err="1" smtClean="0"/>
              <a:t>onTouch</a:t>
            </a:r>
            <a:r>
              <a:rPr lang="en-US" dirty="0" smtClean="0"/>
              <a:t>() method</a:t>
            </a: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Multi touch</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Touch Event – </a:t>
            </a:r>
            <a:r>
              <a:rPr lang="en-US" sz="3200" b="1" dirty="0" smtClean="0"/>
              <a:t>Multi touch</a:t>
            </a:r>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2123658"/>
          </a:xfrm>
          <a:prstGeom prst="rect">
            <a:avLst/>
          </a:prstGeom>
          <a:noFill/>
        </p:spPr>
        <p:txBody>
          <a:bodyPr wrap="square" rtlCol="0">
            <a:spAutoFit/>
          </a:bodyPr>
          <a:lstStyle/>
          <a:p>
            <a:r>
              <a:rPr lang="en-US" sz="2400" dirty="0" smtClean="0"/>
              <a:t> - </a:t>
            </a:r>
            <a:r>
              <a:rPr lang="en-US" dirty="0" smtClean="0"/>
              <a:t>To track the touch events from multiple pointers you have to use the </a:t>
            </a:r>
            <a:r>
              <a:rPr lang="en-US" dirty="0" err="1" smtClean="0"/>
              <a:t>MotionEvent.getActionIndex</a:t>
            </a:r>
            <a:r>
              <a:rPr lang="en-US" dirty="0" smtClean="0"/>
              <a:t>() and </a:t>
            </a:r>
            <a:r>
              <a:rPr lang="en-US" dirty="0" err="1" smtClean="0"/>
              <a:t>theMotionEvent.getActionMasked</a:t>
            </a:r>
            <a:r>
              <a:rPr lang="en-US" dirty="0" smtClean="0"/>
              <a:t>() methods to identify the index of the pointer and the touch event which happened for this pointer</a:t>
            </a:r>
          </a:p>
          <a:p>
            <a:endParaRPr lang="en-US" dirty="0" smtClean="0"/>
          </a:p>
          <a:p>
            <a:pPr>
              <a:buFontTx/>
              <a:buChar char="-"/>
            </a:pPr>
            <a:r>
              <a:rPr lang="en-US" dirty="0" smtClean="0"/>
              <a:t>  This pointer index can change over time, e.g. if one finger is lifted from the device. The stable version of a pointer is the </a:t>
            </a:r>
            <a:r>
              <a:rPr lang="en-US" i="1" dirty="0" smtClean="0"/>
              <a:t>pointer id</a:t>
            </a:r>
            <a:r>
              <a:rPr lang="en-US" dirty="0" smtClean="0"/>
              <a:t>, which can be determined with the </a:t>
            </a:r>
            <a:r>
              <a:rPr lang="en-US" dirty="0" err="1" smtClean="0"/>
              <a:t>getPointerId</a:t>
            </a:r>
            <a:r>
              <a:rPr lang="en-US" dirty="0" smtClean="0"/>
              <a:t>(</a:t>
            </a:r>
            <a:r>
              <a:rPr lang="en-US" dirty="0" err="1" smtClean="0"/>
              <a:t>pointerIndex</a:t>
            </a:r>
            <a:r>
              <a:rPr lang="en-US" dirty="0" smtClean="0"/>
              <a:t>) method from the </a:t>
            </a:r>
            <a:r>
              <a:rPr lang="en-US" dirty="0" err="1" smtClean="0"/>
              <a:t>MotionEvent</a:t>
            </a:r>
            <a:r>
              <a:rPr lang="en-US" dirty="0" smtClean="0"/>
              <a:t> object</a:t>
            </a: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Multi touch</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png"/>
          <p:cNvPicPr>
            <a:picLocks noChangeAspect="1"/>
          </p:cNvPicPr>
          <p:nvPr/>
        </p:nvPicPr>
        <p:blipFill>
          <a:blip r:embed="rId2" cstate="print"/>
          <a:stretch>
            <a:fillRect/>
          </a:stretch>
        </p:blipFill>
        <p:spPr>
          <a:xfrm>
            <a:off x="2133601" y="838200"/>
            <a:ext cx="4534192" cy="57535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28600" y="1371600"/>
            <a:ext cx="5486400" cy="369332"/>
          </a:xfrm>
          <a:prstGeom prst="rect">
            <a:avLst/>
          </a:prstGeom>
          <a:noFill/>
        </p:spPr>
        <p:txBody>
          <a:bodyPr wrap="square" rtlCol="0">
            <a:spAutoFit/>
          </a:bodyPr>
          <a:lstStyle/>
          <a:p>
            <a:r>
              <a:rPr lang="en-US" dirty="0" smtClean="0">
                <a:latin typeface="Arial" pitchFamily="34" charset="0"/>
                <a:cs typeface="Arial" pitchFamily="34" charset="0"/>
              </a:rPr>
              <a:t>After the course, attendees will be able to:</a:t>
            </a:r>
            <a:endParaRPr lang="en-US" dirty="0">
              <a:latin typeface="Arial" pitchFamily="34" charset="0"/>
              <a:cs typeface="Arial" pitchFamily="34" charset="0"/>
            </a:endParaRPr>
          </a:p>
        </p:txBody>
      </p:sp>
      <p:sp>
        <p:nvSpPr>
          <p:cNvPr id="63" name="Rectangle 62"/>
          <p:cNvSpPr/>
          <p:nvPr/>
        </p:nvSpPr>
        <p:spPr>
          <a:xfrm>
            <a:off x="0" y="2514600"/>
            <a:ext cx="9144000" cy="838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0" y="1981200"/>
            <a:ext cx="9448800" cy="533400"/>
            <a:chOff x="0" y="1981200"/>
            <a:chExt cx="9448800" cy="533400"/>
          </a:xfrm>
        </p:grpSpPr>
        <p:sp>
          <p:nvSpPr>
            <p:cNvPr id="48" name="Rectangle 47"/>
            <p:cNvSpPr/>
            <p:nvPr/>
          </p:nvSpPr>
          <p:spPr>
            <a:xfrm>
              <a:off x="0" y="1981200"/>
              <a:ext cx="9144000" cy="53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09600" y="2057400"/>
              <a:ext cx="8839200" cy="369332"/>
            </a:xfrm>
            <a:prstGeom prst="rect">
              <a:avLst/>
            </a:prstGeom>
            <a:noFill/>
          </p:spPr>
          <p:txBody>
            <a:bodyPr wrap="square" rtlCol="0">
              <a:spAutoFit/>
            </a:bodyPr>
            <a:lstStyle/>
            <a:p>
              <a:r>
                <a:rPr lang="en-US" dirty="0" smtClean="0">
                  <a:latin typeface="Arial" pitchFamily="34" charset="0"/>
                  <a:cs typeface="Arial" pitchFamily="34" charset="0"/>
                </a:rPr>
                <a:t>Have basic understanding about gesture in android</a:t>
              </a:r>
              <a:endParaRPr lang="en-US" dirty="0">
                <a:latin typeface="Arial" pitchFamily="34" charset="0"/>
                <a:cs typeface="Arial" pitchFamily="34" charset="0"/>
              </a:endParaRPr>
            </a:p>
          </p:txBody>
        </p:sp>
      </p:grpSp>
      <p:sp>
        <p:nvSpPr>
          <p:cNvPr id="66" name="TextBox 65"/>
          <p:cNvSpPr txBox="1"/>
          <p:nvPr/>
        </p:nvSpPr>
        <p:spPr>
          <a:xfrm>
            <a:off x="609600" y="2590800"/>
            <a:ext cx="8153400" cy="646331"/>
          </a:xfrm>
          <a:prstGeom prst="rect">
            <a:avLst/>
          </a:prstGeom>
          <a:noFill/>
        </p:spPr>
        <p:txBody>
          <a:bodyPr wrap="square" rtlCol="0">
            <a:spAutoFit/>
          </a:bodyPr>
          <a:lstStyle/>
          <a:p>
            <a:r>
              <a:rPr lang="en-US" dirty="0">
                <a:latin typeface="Arial" pitchFamily="34" charset="0"/>
                <a:cs typeface="Arial" pitchFamily="34" charset="0"/>
              </a:rPr>
              <a:t>Have basic understanding about how to use the touch API in Android applications </a:t>
            </a:r>
          </a:p>
        </p:txBody>
      </p:sp>
      <p:sp>
        <p:nvSpPr>
          <p:cNvPr id="73" name="Isosceles Triangle 72"/>
          <p:cNvSpPr/>
          <p:nvPr/>
        </p:nvSpPr>
        <p:spPr>
          <a:xfrm rot="5400000">
            <a:off x="289035" y="2149365"/>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rot="5400000">
            <a:off x="289034" y="2682766"/>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0" y="685800"/>
            <a:ext cx="32766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Learning Goals</a:t>
            </a:r>
            <a:endParaRPr lang="en-US" sz="3200" b="1" i="1" dirty="0">
              <a:solidFill>
                <a:schemeClr val="tx1">
                  <a:lumMod val="85000"/>
                  <a:lumOff val="15000"/>
                </a:schemeClr>
              </a:solidFill>
              <a:latin typeface="Arial" pitchFamily="34" charset="0"/>
              <a:cs typeface="Arial" pitchFamily="34" charset="0"/>
            </a:endParaRPr>
          </a:p>
        </p:txBody>
      </p:sp>
      <p:grpSp>
        <p:nvGrpSpPr>
          <p:cNvPr id="30" name="Group 29"/>
          <p:cNvGrpSpPr/>
          <p:nvPr/>
        </p:nvGrpSpPr>
        <p:grpSpPr>
          <a:xfrm>
            <a:off x="8391525" y="6400800"/>
            <a:ext cx="762000" cy="257175"/>
            <a:chOff x="8391525" y="6400800"/>
            <a:chExt cx="762000" cy="257175"/>
          </a:xfrm>
        </p:grpSpPr>
        <p:sp>
          <p:nvSpPr>
            <p:cNvPr id="31" name="Oval 30"/>
            <p:cNvSpPr/>
            <p:nvPr/>
          </p:nvSpPr>
          <p:spPr>
            <a:xfrm>
              <a:off x="8458200" y="6400800"/>
              <a:ext cx="304800" cy="254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391525" y="6411754"/>
              <a:ext cx="762000" cy="246221"/>
            </a:xfrm>
            <a:prstGeom prst="rect">
              <a:avLst/>
            </a:prstGeom>
            <a:noFill/>
          </p:spPr>
          <p:txBody>
            <a:bodyPr wrap="square" rtlCol="0">
              <a:spAutoFit/>
            </a:bodyPr>
            <a:lstStyle/>
            <a:p>
              <a:r>
                <a:rPr lang="en-US" sz="1000" b="1" dirty="0" smtClean="0">
                  <a:solidFill>
                    <a:schemeClr val="bg1"/>
                  </a:solidFill>
                  <a:latin typeface="Arial" pitchFamily="34" charset="0"/>
                  <a:cs typeface="Arial" pitchFamily="34" charset="0"/>
                </a:rPr>
                <a:t>1/12</a:t>
              </a:r>
              <a:endParaRPr lang="en-US" sz="1000" b="1"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524000" y="1066800"/>
            <a:ext cx="5638800" cy="4800600"/>
          </a:xfrm>
          <a:prstGeom prst="ellipse">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7874759">
            <a:off x="5848402" y="4455635"/>
            <a:ext cx="1295400" cy="1752600"/>
          </a:xfrm>
          <a:prstGeom prst="triangle">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2667000" y="1752600"/>
            <a:ext cx="3789947" cy="3429000"/>
          </a:xfrm>
          <a:prstGeom prst="star16">
            <a:avLst/>
          </a:prstGeom>
          <a:solidFill>
            <a:srgbClr val="FDA1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62200" y="2438400"/>
            <a:ext cx="5105399" cy="193899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6000" b="1" i="1" dirty="0" smtClean="0">
                <a:solidFill>
                  <a:schemeClr val="bg1"/>
                </a:solidFill>
                <a:latin typeface="Arial" pitchFamily="34" charset="0"/>
                <a:cs typeface="Arial" pitchFamily="34" charset="0"/>
              </a:rPr>
              <a:t>Demo and Exercise!</a:t>
            </a:r>
            <a:endParaRPr lang="en-US" sz="6000" b="1" i="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Gesture</a:t>
            </a:r>
            <a:endParaRPr lang="en-US" sz="3200" b="1" dirty="0" smtClean="0"/>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3046988"/>
          </a:xfrm>
          <a:prstGeom prst="rect">
            <a:avLst/>
          </a:prstGeom>
          <a:noFill/>
        </p:spPr>
        <p:txBody>
          <a:bodyPr wrap="square" rtlCol="0">
            <a:spAutoFit/>
          </a:bodyPr>
          <a:lstStyle/>
          <a:p>
            <a:r>
              <a:rPr lang="en-US" sz="2400" dirty="0" smtClean="0"/>
              <a:t> - </a:t>
            </a:r>
            <a:r>
              <a:rPr lang="en-US" sz="2400" dirty="0" smtClean="0">
                <a:cs typeface="Arial" charset="0"/>
              </a:rPr>
              <a:t>Touch screens are a great way to interact with applications on mobile devices. With a touch screen, users can easily tap, drag, fling, or slide to quickly perform actions in their favorite applications. </a:t>
            </a:r>
          </a:p>
          <a:p>
            <a:r>
              <a:rPr lang="en-US" sz="2400" dirty="0" smtClean="0">
                <a:cs typeface="Arial" charset="0"/>
              </a:rPr>
              <a:t>- For </a:t>
            </a:r>
            <a:r>
              <a:rPr lang="en-US" sz="2400" dirty="0" smtClean="0">
                <a:cs typeface="Arial" charset="0"/>
              </a:rPr>
              <a:t>app developers. the Android framework makes it's easy to recognize simple actions, like a swipe, but it has been more difficult to handle complicated gestures, sometimes requiring developers to write a lot of code</a:t>
            </a: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Gesture</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Gesture</a:t>
            </a:r>
            <a:endParaRPr lang="en-US" sz="3200" b="1" dirty="0" smtClean="0"/>
          </a:p>
        </p:txBody>
      </p:sp>
      <p:grpSp>
        <p:nvGrpSpPr>
          <p:cNvPr id="2"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3724096"/>
          </a:xfrm>
          <a:prstGeom prst="rect">
            <a:avLst/>
          </a:prstGeom>
          <a:noFill/>
        </p:spPr>
        <p:txBody>
          <a:bodyPr wrap="square" rtlCol="0">
            <a:spAutoFit/>
          </a:bodyPr>
          <a:lstStyle/>
          <a:p>
            <a:r>
              <a:rPr lang="en-US" sz="2400" dirty="0" smtClean="0"/>
              <a:t> - </a:t>
            </a:r>
            <a:r>
              <a:rPr lang="en-US" sz="2800" dirty="0" smtClean="0">
                <a:cs typeface="Arial" charset="0"/>
              </a:rPr>
              <a:t>Built-in gesture detectors provided in the Android SDK to detect common user motions in a consistent fashion: Gesture Builder and </a:t>
            </a:r>
            <a:r>
              <a:rPr lang="en-US" sz="2800" dirty="0" err="1" smtClean="0">
                <a:cs typeface="Arial" charset="0"/>
              </a:rPr>
              <a:t>GestureOverlayView</a:t>
            </a:r>
            <a:endParaRPr lang="en-US" sz="2800" dirty="0" smtClean="0">
              <a:cs typeface="Arial" charset="0"/>
            </a:endParaRPr>
          </a:p>
          <a:p>
            <a:r>
              <a:rPr lang="en-US" sz="2800" dirty="0" smtClean="0">
                <a:cs typeface="Arial" charset="0"/>
              </a:rPr>
              <a:t> - Android </a:t>
            </a:r>
            <a:r>
              <a:rPr lang="en-US" sz="2800" dirty="0" smtClean="0">
                <a:cs typeface="Arial" charset="0"/>
              </a:rPr>
              <a:t>currently has two different classes that can detect navigational gestures:</a:t>
            </a:r>
          </a:p>
          <a:p>
            <a:pPr lvl="1"/>
            <a:r>
              <a:rPr lang="en-US" sz="2400" dirty="0" smtClean="0">
                <a:cs typeface="Arial" charset="0"/>
              </a:rPr>
              <a:t>+ The </a:t>
            </a:r>
            <a:r>
              <a:rPr lang="en-US" sz="2400" dirty="0" err="1" smtClean="0">
                <a:cs typeface="Arial" charset="0"/>
              </a:rPr>
              <a:t>GestureDetector</a:t>
            </a:r>
            <a:r>
              <a:rPr lang="en-US" sz="2400" dirty="0" smtClean="0">
                <a:cs typeface="Arial" charset="0"/>
              </a:rPr>
              <a:t> class can be used to detect common single-touch gestures. </a:t>
            </a:r>
          </a:p>
          <a:p>
            <a:pPr lvl="1"/>
            <a:r>
              <a:rPr lang="en-US" sz="2400" dirty="0" smtClean="0">
                <a:cs typeface="Arial" charset="0"/>
              </a:rPr>
              <a:t>+ The </a:t>
            </a:r>
            <a:r>
              <a:rPr lang="en-US" sz="2400" dirty="0" err="1" smtClean="0">
                <a:cs typeface="Arial" charset="0"/>
              </a:rPr>
              <a:t>ScaleGestureDetector</a:t>
            </a:r>
            <a:r>
              <a:rPr lang="en-US" sz="2400" dirty="0" smtClean="0">
                <a:cs typeface="Arial" charset="0"/>
              </a:rPr>
              <a:t> can be used to detect multi-touch scale gestures</a:t>
            </a: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Gesture</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524000" y="1066800"/>
            <a:ext cx="5638800" cy="4800600"/>
          </a:xfrm>
          <a:prstGeom prst="ellipse">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7874759">
            <a:off x="5848402" y="4455635"/>
            <a:ext cx="1295400" cy="1752600"/>
          </a:xfrm>
          <a:prstGeom prst="triangle">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2667000" y="1752600"/>
            <a:ext cx="3789947" cy="3429000"/>
          </a:xfrm>
          <a:prstGeom prst="star16">
            <a:avLst/>
          </a:prstGeom>
          <a:solidFill>
            <a:srgbClr val="FDA1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62200" y="2438400"/>
            <a:ext cx="5105399" cy="193899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6000" b="1" i="1" dirty="0" smtClean="0">
                <a:solidFill>
                  <a:schemeClr val="bg1"/>
                </a:solidFill>
                <a:latin typeface="Arial" pitchFamily="34" charset="0"/>
                <a:cs typeface="Arial" pitchFamily="34" charset="0"/>
              </a:rPr>
              <a:t>Demo and Exercise!</a:t>
            </a:r>
            <a:endParaRPr lang="en-US" sz="6000" b="1" i="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685800"/>
            <a:ext cx="32766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Exit Course</a:t>
            </a:r>
            <a:endParaRPr lang="en-US" sz="3200" b="1" i="1" dirty="0">
              <a:solidFill>
                <a:schemeClr val="tx1">
                  <a:lumMod val="85000"/>
                  <a:lumOff val="15000"/>
                </a:schemeClr>
              </a:solidFill>
              <a:latin typeface="Arial" pitchFamily="34" charset="0"/>
              <a:cs typeface="Arial" pitchFamily="34" charset="0"/>
            </a:endParaRPr>
          </a:p>
        </p:txBody>
      </p:sp>
      <p:sp>
        <p:nvSpPr>
          <p:cNvPr id="39" name="TextBox 38"/>
          <p:cNvSpPr txBox="1"/>
          <p:nvPr/>
        </p:nvSpPr>
        <p:spPr>
          <a:xfrm>
            <a:off x="2362200" y="2895600"/>
            <a:ext cx="4343400" cy="923330"/>
          </a:xfrm>
          <a:prstGeom prst="rect">
            <a:avLst/>
          </a:prstGeom>
          <a:noFill/>
        </p:spPr>
        <p:txBody>
          <a:bodyPr wrap="square" rtlCol="0">
            <a:spAutoFit/>
          </a:bodyPr>
          <a:lstStyle/>
          <a:p>
            <a:r>
              <a:rPr lang="en-US" sz="5400" b="1" dirty="0" smtClean="0">
                <a:solidFill>
                  <a:srgbClr val="FD9203"/>
                </a:solidFill>
                <a:latin typeface="Arial" pitchFamily="34" charset="0"/>
                <a:cs typeface="Arial" pitchFamily="34" charset="0"/>
              </a:rPr>
              <a:t>THANK YOU</a:t>
            </a:r>
            <a:endParaRPr lang="en-US" sz="5400" b="1" dirty="0">
              <a:solidFill>
                <a:srgbClr val="FD9203"/>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76200" y="1447800"/>
            <a:ext cx="6629400" cy="1726627"/>
          </a:xfrm>
          <a:prstGeom prst="rect">
            <a:avLst/>
          </a:prstGeom>
          <a:noFill/>
        </p:spPr>
        <p:txBody>
          <a:bodyPr wrap="square" rtlCol="0">
            <a:spAutoFit/>
          </a:bodyPr>
          <a:lstStyle/>
          <a:p>
            <a:pPr marL="800100" lvl="1" indent="-342900">
              <a:lnSpc>
                <a:spcPct val="150000"/>
              </a:lnSpc>
              <a:spcBef>
                <a:spcPct val="20000"/>
              </a:spcBef>
              <a:defRPr/>
            </a:pPr>
            <a:r>
              <a:rPr lang="en-US" b="1" dirty="0" smtClean="0">
                <a:solidFill>
                  <a:schemeClr val="tx1">
                    <a:lumMod val="75000"/>
                    <a:lumOff val="25000"/>
                  </a:schemeClr>
                </a:solidFill>
                <a:latin typeface="Arial" pitchFamily="34" charset="0"/>
                <a:cs typeface="Arial" pitchFamily="34" charset="0"/>
              </a:rPr>
              <a:t>Input Event</a:t>
            </a:r>
          </a:p>
          <a:p>
            <a:pPr marL="800100" lvl="1" indent="-342900">
              <a:lnSpc>
                <a:spcPct val="150000"/>
              </a:lnSpc>
              <a:spcBef>
                <a:spcPct val="20000"/>
              </a:spcBef>
            </a:pPr>
            <a:r>
              <a:rPr lang="en-US" b="1" dirty="0" smtClean="0">
                <a:solidFill>
                  <a:schemeClr val="tx1">
                    <a:lumMod val="75000"/>
                    <a:lumOff val="25000"/>
                  </a:schemeClr>
                </a:solidFill>
                <a:latin typeface="Arial" pitchFamily="34" charset="0"/>
                <a:cs typeface="Arial" pitchFamily="34" charset="0"/>
              </a:rPr>
              <a:t>Touch Event – Single touch</a:t>
            </a:r>
          </a:p>
          <a:p>
            <a:pPr marL="800100" lvl="1" indent="-342900">
              <a:lnSpc>
                <a:spcPct val="150000"/>
              </a:lnSpc>
              <a:spcBef>
                <a:spcPct val="20000"/>
              </a:spcBef>
            </a:pPr>
            <a:r>
              <a:rPr lang="en-US" b="1" dirty="0" smtClean="0">
                <a:solidFill>
                  <a:schemeClr val="tx1">
                    <a:lumMod val="75000"/>
                    <a:lumOff val="25000"/>
                  </a:schemeClr>
                </a:solidFill>
                <a:latin typeface="Arial" pitchFamily="34" charset="0"/>
                <a:cs typeface="Arial" pitchFamily="34" charset="0"/>
              </a:rPr>
              <a:t>Touch Event – Multiple touch</a:t>
            </a:r>
            <a:endParaRPr lang="en-US" b="1" i="1" dirty="0" smtClean="0">
              <a:solidFill>
                <a:schemeClr val="tx1">
                  <a:lumMod val="75000"/>
                  <a:lumOff val="25000"/>
                </a:schemeClr>
              </a:solidFill>
              <a:latin typeface="Arial" pitchFamily="34" charset="0"/>
              <a:cs typeface="Arial" pitchFamily="34" charset="0"/>
            </a:endParaRPr>
          </a:p>
          <a:p>
            <a:endParaRPr lang="en-US" dirty="0" smtClean="0">
              <a:latin typeface="Arial" pitchFamily="34" charset="0"/>
              <a:cs typeface="Arial" pitchFamily="34" charset="0"/>
            </a:endParaRPr>
          </a:p>
        </p:txBody>
      </p:sp>
      <p:sp>
        <p:nvSpPr>
          <p:cNvPr id="66" name="Isosceles Triangle 65"/>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Table of contents</a:t>
            </a:r>
            <a:endParaRPr lang="en-US" sz="3200" b="1" i="1" dirty="0">
              <a:solidFill>
                <a:schemeClr val="tx1">
                  <a:lumMod val="85000"/>
                  <a:lumOff val="15000"/>
                </a:schemeClr>
              </a:solidFill>
              <a:latin typeface="Arial" pitchFamily="34" charset="0"/>
              <a:cs typeface="Arial" pitchFamily="34" charset="0"/>
            </a:endParaRPr>
          </a:p>
        </p:txBody>
      </p:sp>
      <p:sp>
        <p:nvSpPr>
          <p:cNvPr id="16" name="Isosceles Triangle 15"/>
          <p:cNvSpPr/>
          <p:nvPr/>
        </p:nvSpPr>
        <p:spPr>
          <a:xfrm rot="5400000">
            <a:off x="254505" y="1655838"/>
            <a:ext cx="152401" cy="131380"/>
          </a:xfrm>
          <a:prstGeom prst="triangle">
            <a:avLst/>
          </a:prstGeom>
          <a:solidFill>
            <a:srgbClr val="D44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5400000">
            <a:off x="273556" y="2122561"/>
            <a:ext cx="152401" cy="131380"/>
          </a:xfrm>
          <a:prstGeom prst="triangle">
            <a:avLst/>
          </a:prstGeom>
          <a:solidFill>
            <a:srgbClr val="D44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264031" y="2589286"/>
            <a:ext cx="152401" cy="131380"/>
          </a:xfrm>
          <a:prstGeom prst="triangle">
            <a:avLst/>
          </a:prstGeom>
          <a:solidFill>
            <a:srgbClr val="D44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8391525" y="6400800"/>
            <a:ext cx="762000" cy="257175"/>
            <a:chOff x="8391525" y="6400800"/>
            <a:chExt cx="762000" cy="257175"/>
          </a:xfrm>
        </p:grpSpPr>
        <p:sp>
          <p:nvSpPr>
            <p:cNvPr id="24" name="Oval 23"/>
            <p:cNvSpPr/>
            <p:nvPr/>
          </p:nvSpPr>
          <p:spPr>
            <a:xfrm>
              <a:off x="8458200" y="6400800"/>
              <a:ext cx="304800" cy="254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391525" y="6411754"/>
              <a:ext cx="762000" cy="246221"/>
            </a:xfrm>
            <a:prstGeom prst="rect">
              <a:avLst/>
            </a:prstGeom>
            <a:noFill/>
          </p:spPr>
          <p:txBody>
            <a:bodyPr wrap="square" rtlCol="0">
              <a:spAutoFit/>
            </a:bodyPr>
            <a:lstStyle/>
            <a:p>
              <a:r>
                <a:rPr lang="en-US" sz="1000" b="1" dirty="0" smtClean="0">
                  <a:solidFill>
                    <a:schemeClr val="bg1"/>
                  </a:solidFill>
                  <a:latin typeface="Arial" pitchFamily="34" charset="0"/>
                  <a:cs typeface="Arial" pitchFamily="34" charset="0"/>
                </a:rPr>
                <a:t>1/12</a:t>
              </a:r>
              <a:endParaRPr lang="en-US" sz="1000" b="1"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352800" y="2450675"/>
            <a:ext cx="6629400" cy="1726627"/>
          </a:xfrm>
          <a:prstGeom prst="rect">
            <a:avLst/>
          </a:prstGeom>
          <a:noFill/>
        </p:spPr>
        <p:txBody>
          <a:bodyPr wrap="square" rtlCol="0">
            <a:spAutoFit/>
          </a:bodyPr>
          <a:lstStyle/>
          <a:p>
            <a:pPr marL="800100" lvl="1" indent="-342900">
              <a:lnSpc>
                <a:spcPct val="150000"/>
              </a:lnSpc>
              <a:spcBef>
                <a:spcPct val="20000"/>
              </a:spcBef>
              <a:defRPr/>
            </a:pPr>
            <a:r>
              <a:rPr lang="en-US" b="1" dirty="0" smtClean="0">
                <a:solidFill>
                  <a:schemeClr val="tx1">
                    <a:lumMod val="75000"/>
                    <a:lumOff val="25000"/>
                  </a:schemeClr>
                </a:solidFill>
                <a:latin typeface="Arial" pitchFamily="34" charset="0"/>
                <a:cs typeface="Arial" pitchFamily="34" charset="0"/>
              </a:rPr>
              <a:t>Read Lecture</a:t>
            </a:r>
          </a:p>
          <a:p>
            <a:pPr marL="800100" lvl="1" indent="-342900">
              <a:lnSpc>
                <a:spcPct val="150000"/>
              </a:lnSpc>
              <a:spcBef>
                <a:spcPct val="20000"/>
              </a:spcBef>
            </a:pPr>
            <a:r>
              <a:rPr lang="en-US" b="1" dirty="0" smtClean="0">
                <a:solidFill>
                  <a:schemeClr val="tx1">
                    <a:lumMod val="75000"/>
                    <a:lumOff val="25000"/>
                  </a:schemeClr>
                </a:solidFill>
                <a:latin typeface="Arial" pitchFamily="34" charset="0"/>
                <a:cs typeface="Arial" pitchFamily="34" charset="0"/>
              </a:rPr>
              <a:t>Do Exercises</a:t>
            </a:r>
          </a:p>
          <a:p>
            <a:pPr marL="800100" lvl="1" indent="-342900">
              <a:lnSpc>
                <a:spcPct val="150000"/>
              </a:lnSpc>
              <a:spcBef>
                <a:spcPct val="20000"/>
              </a:spcBef>
            </a:pPr>
            <a:r>
              <a:rPr lang="en-US" b="1" dirty="0" smtClean="0">
                <a:solidFill>
                  <a:schemeClr val="tx1">
                    <a:lumMod val="75000"/>
                    <a:lumOff val="25000"/>
                  </a:schemeClr>
                </a:solidFill>
                <a:latin typeface="Arial" pitchFamily="34" charset="0"/>
                <a:cs typeface="Arial" pitchFamily="34" charset="0"/>
              </a:rPr>
              <a:t>Take quiz</a:t>
            </a:r>
          </a:p>
          <a:p>
            <a:endParaRPr lang="en-US" dirty="0" smtClean="0">
              <a:latin typeface="Arial" pitchFamily="34" charset="0"/>
              <a:cs typeface="Arial" pitchFamily="34" charset="0"/>
            </a:endParaRPr>
          </a:p>
        </p:txBody>
      </p:sp>
      <p:sp>
        <p:nvSpPr>
          <p:cNvPr id="28" name="TextBox 27"/>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Trainee’s missions</a:t>
            </a:r>
            <a:endParaRPr lang="en-US" sz="3200" b="1" i="1" dirty="0">
              <a:solidFill>
                <a:schemeClr val="tx1">
                  <a:lumMod val="85000"/>
                  <a:lumOff val="15000"/>
                </a:schemeClr>
              </a:solidFill>
              <a:latin typeface="Arial" pitchFamily="34" charset="0"/>
              <a:cs typeface="Arial" pitchFamily="34" charset="0"/>
            </a:endParaRPr>
          </a:p>
        </p:txBody>
      </p:sp>
      <p:sp>
        <p:nvSpPr>
          <p:cNvPr id="16" name="Isosceles Triangle 15"/>
          <p:cNvSpPr/>
          <p:nvPr/>
        </p:nvSpPr>
        <p:spPr>
          <a:xfrm rot="5400000">
            <a:off x="3570889" y="2658461"/>
            <a:ext cx="152401" cy="131380"/>
          </a:xfrm>
          <a:prstGeom prst="triangle">
            <a:avLst/>
          </a:prstGeom>
          <a:solidFill>
            <a:srgbClr val="D44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5400000">
            <a:off x="3589940" y="3125184"/>
            <a:ext cx="152401" cy="131380"/>
          </a:xfrm>
          <a:prstGeom prst="triangle">
            <a:avLst/>
          </a:prstGeom>
          <a:solidFill>
            <a:srgbClr val="D44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3580415" y="3591909"/>
            <a:ext cx="152401" cy="131380"/>
          </a:xfrm>
          <a:prstGeom prst="triangle">
            <a:avLst/>
          </a:prstGeom>
          <a:solidFill>
            <a:srgbClr val="D44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34456" y="1809536"/>
            <a:ext cx="5943600" cy="3048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400628" y="1796142"/>
            <a:ext cx="6629400" cy="369332"/>
          </a:xfrm>
          <a:prstGeom prst="rect">
            <a:avLst/>
          </a:prstGeom>
          <a:noFill/>
        </p:spPr>
        <p:txBody>
          <a:bodyPr wrap="square" rtlCol="0">
            <a:spAutoFit/>
          </a:bodyPr>
          <a:lstStyle/>
          <a:p>
            <a:pPr lvl="0" algn="ctr"/>
            <a:r>
              <a:rPr lang="en-US" dirty="0" smtClean="0">
                <a:latin typeface="Arial" pitchFamily="34" charset="0"/>
                <a:cs typeface="Arial" pitchFamily="34" charset="0"/>
              </a:rPr>
              <a:t>To complete this course and achieve goals, trainees must:</a:t>
            </a:r>
          </a:p>
        </p:txBody>
      </p:sp>
      <p:grpSp>
        <p:nvGrpSpPr>
          <p:cNvPr id="25" name="Group 24"/>
          <p:cNvGrpSpPr/>
          <p:nvPr/>
        </p:nvGrpSpPr>
        <p:grpSpPr>
          <a:xfrm>
            <a:off x="8391525" y="6400800"/>
            <a:ext cx="762000" cy="257175"/>
            <a:chOff x="8391525" y="6400800"/>
            <a:chExt cx="762000" cy="257175"/>
          </a:xfrm>
        </p:grpSpPr>
        <p:sp>
          <p:nvSpPr>
            <p:cNvPr id="26" name="Oval 25"/>
            <p:cNvSpPr/>
            <p:nvPr/>
          </p:nvSpPr>
          <p:spPr>
            <a:xfrm>
              <a:off x="8458200" y="6400800"/>
              <a:ext cx="304800" cy="254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91525" y="6411754"/>
              <a:ext cx="762000" cy="246221"/>
            </a:xfrm>
            <a:prstGeom prst="rect">
              <a:avLst/>
            </a:prstGeom>
            <a:noFill/>
          </p:spPr>
          <p:txBody>
            <a:bodyPr wrap="square" rtlCol="0">
              <a:spAutoFit/>
            </a:bodyPr>
            <a:lstStyle/>
            <a:p>
              <a:r>
                <a:rPr lang="en-US" sz="1000" b="1" dirty="0" smtClean="0">
                  <a:solidFill>
                    <a:schemeClr val="bg1"/>
                  </a:solidFill>
                  <a:latin typeface="Arial" pitchFamily="34" charset="0"/>
                  <a:cs typeface="Arial" pitchFamily="34" charset="0"/>
                </a:rPr>
                <a:t>1/12</a:t>
              </a:r>
              <a:endParaRPr lang="en-US" sz="1000" b="1"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a:t>
            </a:r>
            <a:endParaRPr lang="en-US" sz="3200" b="1" i="1" dirty="0">
              <a:solidFill>
                <a:schemeClr val="tx1">
                  <a:lumMod val="85000"/>
                  <a:lumOff val="15000"/>
                </a:schemeClr>
              </a:solidFill>
              <a:latin typeface="Arial" pitchFamily="34" charset="0"/>
              <a:cs typeface="Arial" pitchFamily="34" charset="0"/>
            </a:endParaRPr>
          </a:p>
        </p:txBody>
      </p:sp>
      <p:grpSp>
        <p:nvGrpSpPr>
          <p:cNvPr id="17" name="Group 16"/>
          <p:cNvGrpSpPr/>
          <p:nvPr/>
        </p:nvGrpSpPr>
        <p:grpSpPr>
          <a:xfrm>
            <a:off x="132182" y="1524000"/>
            <a:ext cx="8707018" cy="4419600"/>
            <a:chOff x="152400" y="1524000"/>
            <a:chExt cx="3128498" cy="44196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3785652"/>
          </a:xfrm>
          <a:prstGeom prst="rect">
            <a:avLst/>
          </a:prstGeom>
          <a:noFill/>
        </p:spPr>
        <p:txBody>
          <a:bodyPr wrap="square" rtlCol="0">
            <a:spAutoFit/>
          </a:bodyPr>
          <a:lstStyle/>
          <a:p>
            <a:pPr>
              <a:buFontTx/>
              <a:buChar char="-"/>
            </a:pPr>
            <a:r>
              <a:rPr lang="en-US" sz="2400" dirty="0" smtClean="0"/>
              <a:t> On Android, there's more than one way to intercept the events from a user's interaction with your application. When considering events within your user interface, the approach is to capture the events from the specific View object that the user interacts with. The View class provides the means to do so</a:t>
            </a:r>
          </a:p>
          <a:p>
            <a:pPr>
              <a:buFontTx/>
              <a:buChar char="-"/>
            </a:pPr>
            <a:endParaRPr lang="en-US" sz="2400" dirty="0" smtClean="0"/>
          </a:p>
          <a:p>
            <a:pPr>
              <a:buFontTx/>
              <a:buChar char="-"/>
            </a:pPr>
            <a:r>
              <a:rPr lang="en-US" sz="2400" dirty="0" smtClean="0">
                <a:latin typeface="Arial" pitchFamily="34" charset="0"/>
                <a:cs typeface="Arial" pitchFamily="34" charset="0"/>
              </a:rPr>
              <a:t> </a:t>
            </a:r>
            <a:r>
              <a:rPr lang="en-US" sz="2400" dirty="0" smtClean="0"/>
              <a:t>Within the various View classes that you'll use to compose your layout, you may notice several public callback methods that look useful for UI events. These methods are called by the Android framework when the respective action occurs on that object</a:t>
            </a:r>
            <a:endParaRPr lang="en-US" sz="2400" dirty="0">
              <a:latin typeface="Arial" pitchFamily="34" charset="0"/>
              <a:cs typeface="Arial" pitchFamily="34" charset="0"/>
            </a:endParaRPr>
          </a:p>
        </p:txBody>
      </p:sp>
      <p:sp>
        <p:nvSpPr>
          <p:cNvPr id="57" name="TextBox 56"/>
          <p:cNvSpPr txBox="1"/>
          <p:nvPr/>
        </p:nvSpPr>
        <p:spPr>
          <a:xfrm>
            <a:off x="381000" y="1524000"/>
            <a:ext cx="2667000" cy="381000"/>
          </a:xfrm>
          <a:prstGeom prst="rect">
            <a:avLst/>
          </a:prstGeom>
          <a:noFill/>
        </p:spPr>
        <p:txBody>
          <a:bodyPr wrap="square" rtlCol="0">
            <a:spAutoFit/>
          </a:bodyPr>
          <a:lstStyle/>
          <a:p>
            <a:r>
              <a:rPr lang="en-US" dirty="0" smtClean="0"/>
              <a:t>Input Event</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 – Event Listener</a:t>
            </a:r>
            <a:endParaRPr lang="en-US" sz="3200" b="1" i="1" dirty="0">
              <a:solidFill>
                <a:schemeClr val="tx1">
                  <a:lumMod val="85000"/>
                  <a:lumOff val="15000"/>
                </a:schemeClr>
              </a:solidFill>
              <a:latin typeface="Arial" pitchFamily="34" charset="0"/>
              <a:cs typeface="Arial" pitchFamily="34" charset="0"/>
            </a:endParaRPr>
          </a:p>
        </p:txBody>
      </p:sp>
      <p:grpSp>
        <p:nvGrpSpPr>
          <p:cNvPr id="2" name="Group 16"/>
          <p:cNvGrpSpPr/>
          <p:nvPr/>
        </p:nvGrpSpPr>
        <p:grpSpPr>
          <a:xfrm>
            <a:off x="132182" y="1524000"/>
            <a:ext cx="8707018" cy="1524000"/>
            <a:chOff x="152400" y="1524000"/>
            <a:chExt cx="3128498" cy="15240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114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41"/>
          <p:cNvGrpSpPr/>
          <p:nvPr/>
        </p:nvGrpSpPr>
        <p:grpSpPr>
          <a:xfrm>
            <a:off x="152400" y="3200400"/>
            <a:ext cx="2819400" cy="3200400"/>
            <a:chOff x="152400" y="1524000"/>
            <a:chExt cx="3128498" cy="1905000"/>
          </a:xfrm>
        </p:grpSpPr>
        <p:sp>
          <p:nvSpPr>
            <p:cNvPr id="43" name="Rectangle 42"/>
            <p:cNvSpPr/>
            <p:nvPr/>
          </p:nvSpPr>
          <p:spPr>
            <a:xfrm>
              <a:off x="152400" y="1524000"/>
              <a:ext cx="3124200" cy="2267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53650" y="1750786"/>
              <a:ext cx="3127248" cy="1678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1077218"/>
          </a:xfrm>
          <a:prstGeom prst="rect">
            <a:avLst/>
          </a:prstGeom>
          <a:noFill/>
        </p:spPr>
        <p:txBody>
          <a:bodyPr wrap="square" rtlCol="0">
            <a:spAutoFit/>
          </a:bodyPr>
          <a:lstStyle/>
          <a:p>
            <a:r>
              <a:rPr lang="en-US" sz="1600" dirty="0" smtClean="0"/>
              <a:t>An event listener is an interface in the View class that contains a single callback method. These methods will be called by the Android framework when the View to which the listener has been registered is triggered by user interaction with the item in the UI. Included in the event listener interfaces are the following callback methods:</a:t>
            </a:r>
            <a:endParaRPr lang="en-US" sz="1600" dirty="0">
              <a:latin typeface="Arial" pitchFamily="34" charset="0"/>
              <a:cs typeface="Arial" pitchFamily="34" charset="0"/>
            </a:endParaRPr>
          </a:p>
        </p:txBody>
      </p:sp>
      <p:sp>
        <p:nvSpPr>
          <p:cNvPr id="54" name="TextBox 53"/>
          <p:cNvSpPr txBox="1"/>
          <p:nvPr/>
        </p:nvSpPr>
        <p:spPr>
          <a:xfrm>
            <a:off x="228600" y="3581400"/>
            <a:ext cx="2590800" cy="2554545"/>
          </a:xfrm>
          <a:prstGeom prst="rect">
            <a:avLst/>
          </a:prstGeom>
          <a:noFill/>
        </p:spPr>
        <p:txBody>
          <a:bodyPr wrap="square" rtlCol="0">
            <a:spAutoFit/>
          </a:bodyPr>
          <a:lstStyle/>
          <a:p>
            <a:r>
              <a:rPr lang="en-US" sz="1600" dirty="0" smtClean="0"/>
              <a:t>From </a:t>
            </a:r>
            <a:r>
              <a:rPr lang="en-US" sz="1600" dirty="0" err="1" smtClean="0">
                <a:hlinkClick r:id="rId2"/>
              </a:rPr>
              <a:t>View.OnClickListener</a:t>
            </a:r>
            <a:r>
              <a:rPr lang="en-US" sz="1600" dirty="0" smtClean="0"/>
              <a:t>. This is called when the user either touches the item (when in touch mode), or focuses upon the item with the navigation-keys or trackball and presses the suitable "enter" key or presses down on the trackball.</a:t>
            </a:r>
            <a:endParaRPr lang="en-US" sz="1600" dirty="0">
              <a:latin typeface="Arial" pitchFamily="34" charset="0"/>
              <a:cs typeface="Arial" pitchFamily="34" charset="0"/>
            </a:endParaRPr>
          </a:p>
        </p:txBody>
      </p:sp>
      <p:sp>
        <p:nvSpPr>
          <p:cNvPr id="57" name="TextBox 56"/>
          <p:cNvSpPr txBox="1"/>
          <p:nvPr/>
        </p:nvSpPr>
        <p:spPr>
          <a:xfrm>
            <a:off x="381000" y="1524000"/>
            <a:ext cx="4876800" cy="369332"/>
          </a:xfrm>
          <a:prstGeom prst="rect">
            <a:avLst/>
          </a:prstGeom>
          <a:noFill/>
        </p:spPr>
        <p:txBody>
          <a:bodyPr wrap="square" rtlCol="0">
            <a:spAutoFit/>
          </a:bodyPr>
          <a:lstStyle/>
          <a:p>
            <a:r>
              <a:rPr lang="en-US" dirty="0" smtClean="0"/>
              <a:t>Input Event – Event Listeners</a:t>
            </a:r>
            <a:endParaRPr lang="en-US" dirty="0"/>
          </a:p>
        </p:txBody>
      </p:sp>
      <p:sp>
        <p:nvSpPr>
          <p:cNvPr id="60" name="TextBox 59"/>
          <p:cNvSpPr txBox="1"/>
          <p:nvPr/>
        </p:nvSpPr>
        <p:spPr>
          <a:xfrm>
            <a:off x="381000" y="3200400"/>
            <a:ext cx="1828800" cy="381000"/>
          </a:xfrm>
          <a:prstGeom prst="rect">
            <a:avLst/>
          </a:prstGeom>
          <a:noFill/>
        </p:spPr>
        <p:txBody>
          <a:bodyPr wrap="square" rtlCol="0">
            <a:spAutoFit/>
          </a:bodyPr>
          <a:lstStyle/>
          <a:p>
            <a:r>
              <a:rPr lang="en-US" dirty="0" err="1" smtClean="0"/>
              <a:t>onClick</a:t>
            </a:r>
            <a:r>
              <a:rPr lang="en-US" dirty="0" smtClean="0"/>
              <a:t>()</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5400000">
            <a:off x="294289" y="3306161"/>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41"/>
          <p:cNvGrpSpPr/>
          <p:nvPr/>
        </p:nvGrpSpPr>
        <p:grpSpPr>
          <a:xfrm>
            <a:off x="3124200" y="3200400"/>
            <a:ext cx="2819400" cy="3200400"/>
            <a:chOff x="152400" y="1524000"/>
            <a:chExt cx="3128498" cy="1905000"/>
          </a:xfrm>
        </p:grpSpPr>
        <p:sp>
          <p:nvSpPr>
            <p:cNvPr id="16" name="Rectangle 15"/>
            <p:cNvSpPr/>
            <p:nvPr/>
          </p:nvSpPr>
          <p:spPr>
            <a:xfrm>
              <a:off x="152400" y="1524000"/>
              <a:ext cx="3124200" cy="2267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3650" y="1750786"/>
              <a:ext cx="3127248" cy="1678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3581400" y="3200400"/>
            <a:ext cx="1828800" cy="369332"/>
          </a:xfrm>
          <a:prstGeom prst="rect">
            <a:avLst/>
          </a:prstGeom>
          <a:noFill/>
        </p:spPr>
        <p:txBody>
          <a:bodyPr wrap="square" rtlCol="0">
            <a:spAutoFit/>
          </a:bodyPr>
          <a:lstStyle/>
          <a:p>
            <a:r>
              <a:rPr lang="en-US" dirty="0" err="1" smtClean="0"/>
              <a:t>onLongClick</a:t>
            </a:r>
            <a:r>
              <a:rPr lang="en-US" dirty="0" smtClean="0"/>
              <a:t>()</a:t>
            </a:r>
            <a:endParaRPr lang="en-US" dirty="0"/>
          </a:p>
        </p:txBody>
      </p:sp>
      <p:grpSp>
        <p:nvGrpSpPr>
          <p:cNvPr id="19" name="Group 41"/>
          <p:cNvGrpSpPr/>
          <p:nvPr/>
        </p:nvGrpSpPr>
        <p:grpSpPr>
          <a:xfrm>
            <a:off x="6096000" y="3200400"/>
            <a:ext cx="2743200" cy="3200400"/>
            <a:chOff x="152400" y="1524000"/>
            <a:chExt cx="3128498" cy="1905000"/>
          </a:xfrm>
        </p:grpSpPr>
        <p:sp>
          <p:nvSpPr>
            <p:cNvPr id="20" name="Rectangle 19"/>
            <p:cNvSpPr/>
            <p:nvPr/>
          </p:nvSpPr>
          <p:spPr>
            <a:xfrm>
              <a:off x="152400" y="1524000"/>
              <a:ext cx="3124200" cy="2267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3650" y="1750786"/>
              <a:ext cx="3127248" cy="1678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6477000" y="3200400"/>
            <a:ext cx="1828800" cy="369332"/>
          </a:xfrm>
          <a:prstGeom prst="rect">
            <a:avLst/>
          </a:prstGeom>
          <a:noFill/>
        </p:spPr>
        <p:txBody>
          <a:bodyPr wrap="square" rtlCol="0">
            <a:spAutoFit/>
          </a:bodyPr>
          <a:lstStyle/>
          <a:p>
            <a:r>
              <a:rPr lang="en-US" dirty="0" err="1" smtClean="0"/>
              <a:t>onFocusChange</a:t>
            </a:r>
            <a:r>
              <a:rPr lang="en-US" dirty="0" smtClean="0"/>
              <a:t>()</a:t>
            </a:r>
            <a:endParaRPr lang="en-US" dirty="0"/>
          </a:p>
        </p:txBody>
      </p:sp>
      <p:sp>
        <p:nvSpPr>
          <p:cNvPr id="23" name="Isosceles Triangle 22"/>
          <p:cNvSpPr/>
          <p:nvPr/>
        </p:nvSpPr>
        <p:spPr>
          <a:xfrm rot="5400000">
            <a:off x="3418489" y="3363311"/>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6237889" y="3287111"/>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276600" y="3657600"/>
            <a:ext cx="2590800" cy="2800767"/>
          </a:xfrm>
          <a:prstGeom prst="rect">
            <a:avLst/>
          </a:prstGeom>
          <a:noFill/>
        </p:spPr>
        <p:txBody>
          <a:bodyPr wrap="square" rtlCol="0">
            <a:spAutoFit/>
          </a:bodyPr>
          <a:lstStyle/>
          <a:p>
            <a:r>
              <a:rPr lang="en-US" sz="1600" dirty="0" smtClean="0"/>
              <a:t>From </a:t>
            </a:r>
            <a:r>
              <a:rPr lang="en-US" sz="1600" dirty="0" err="1" smtClean="0">
                <a:hlinkClick r:id="rId3"/>
              </a:rPr>
              <a:t>View.OnLongClickListener</a:t>
            </a:r>
            <a:r>
              <a:rPr lang="en-US" sz="1600" dirty="0" smtClean="0"/>
              <a:t>. This is called when the user either touches and holds the item (when in touch mode), or focuses upon the item with the navigation-keys or trackball and presses and holds the suitable "enter" key or presses and holds down on the trackball (for 1 second).</a:t>
            </a:r>
            <a:endParaRPr lang="en-US" sz="1600" dirty="0">
              <a:latin typeface="Arial" pitchFamily="34" charset="0"/>
              <a:cs typeface="Arial" pitchFamily="34" charset="0"/>
            </a:endParaRPr>
          </a:p>
        </p:txBody>
      </p:sp>
      <p:sp>
        <p:nvSpPr>
          <p:cNvPr id="38" name="TextBox 37"/>
          <p:cNvSpPr txBox="1"/>
          <p:nvPr/>
        </p:nvSpPr>
        <p:spPr>
          <a:xfrm>
            <a:off x="6172200" y="3657600"/>
            <a:ext cx="2590800" cy="1569660"/>
          </a:xfrm>
          <a:prstGeom prst="rect">
            <a:avLst/>
          </a:prstGeom>
          <a:noFill/>
        </p:spPr>
        <p:txBody>
          <a:bodyPr wrap="square" rtlCol="0">
            <a:spAutoFit/>
          </a:bodyPr>
          <a:lstStyle/>
          <a:p>
            <a:r>
              <a:rPr lang="en-US" sz="1600" dirty="0" smtClean="0"/>
              <a:t>From </a:t>
            </a:r>
            <a:r>
              <a:rPr lang="en-US" sz="1600" dirty="0" err="1" smtClean="0">
                <a:hlinkClick r:id="rId4"/>
              </a:rPr>
              <a:t>View.OnFocusChangeListener</a:t>
            </a:r>
            <a:r>
              <a:rPr lang="en-US" sz="1600" dirty="0" smtClean="0"/>
              <a:t>. This is called when the user navigates onto or away from the item, using the navigation-keys or trackball.</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 – Event Listener</a:t>
            </a:r>
            <a:endParaRPr lang="en-US" sz="3200" b="1" i="1" dirty="0">
              <a:solidFill>
                <a:schemeClr val="tx1">
                  <a:lumMod val="85000"/>
                  <a:lumOff val="15000"/>
                </a:schemeClr>
              </a:solidFill>
              <a:latin typeface="Arial" pitchFamily="34" charset="0"/>
              <a:cs typeface="Arial" pitchFamily="34" charset="0"/>
            </a:endParaRPr>
          </a:p>
        </p:txBody>
      </p:sp>
      <p:grpSp>
        <p:nvGrpSpPr>
          <p:cNvPr id="2" name="Group 16"/>
          <p:cNvGrpSpPr/>
          <p:nvPr/>
        </p:nvGrpSpPr>
        <p:grpSpPr>
          <a:xfrm>
            <a:off x="132182" y="1524000"/>
            <a:ext cx="8707018" cy="1524000"/>
            <a:chOff x="152400" y="1524000"/>
            <a:chExt cx="3128498" cy="1524000"/>
          </a:xfrm>
        </p:grpSpPr>
        <p:sp>
          <p:nvSpPr>
            <p:cNvPr id="29" name="Rectangle 28"/>
            <p:cNvSpPr/>
            <p:nvPr/>
          </p:nvSpPr>
          <p:spPr>
            <a:xfrm>
              <a:off x="152400" y="1524000"/>
              <a:ext cx="31242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53650" y="1905000"/>
              <a:ext cx="3127248" cy="114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41"/>
          <p:cNvGrpSpPr/>
          <p:nvPr/>
        </p:nvGrpSpPr>
        <p:grpSpPr>
          <a:xfrm>
            <a:off x="152400" y="3200400"/>
            <a:ext cx="2819400" cy="3200400"/>
            <a:chOff x="152400" y="1524000"/>
            <a:chExt cx="3128498" cy="1905000"/>
          </a:xfrm>
        </p:grpSpPr>
        <p:sp>
          <p:nvSpPr>
            <p:cNvPr id="43" name="Rectangle 42"/>
            <p:cNvSpPr/>
            <p:nvPr/>
          </p:nvSpPr>
          <p:spPr>
            <a:xfrm>
              <a:off x="152400" y="1524000"/>
              <a:ext cx="3124200" cy="2267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53650" y="1750786"/>
              <a:ext cx="3127248" cy="1678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52400" y="1981200"/>
            <a:ext cx="8534400" cy="1077218"/>
          </a:xfrm>
          <a:prstGeom prst="rect">
            <a:avLst/>
          </a:prstGeom>
          <a:noFill/>
        </p:spPr>
        <p:txBody>
          <a:bodyPr wrap="square" rtlCol="0">
            <a:spAutoFit/>
          </a:bodyPr>
          <a:lstStyle/>
          <a:p>
            <a:r>
              <a:rPr lang="en-US" sz="1600" dirty="0" smtClean="0"/>
              <a:t>An event listener is an interface in the View class that contains a single callback method. These methods will be called by the Android framework when the View to which the listener has been registered is triggered by user interaction with the item in the UI. Included in the event listener interfaces are the following callback methods:</a:t>
            </a:r>
            <a:endParaRPr lang="en-US" sz="1600" dirty="0">
              <a:latin typeface="Arial" pitchFamily="34" charset="0"/>
              <a:cs typeface="Arial" pitchFamily="34" charset="0"/>
            </a:endParaRPr>
          </a:p>
        </p:txBody>
      </p:sp>
      <p:sp>
        <p:nvSpPr>
          <p:cNvPr id="54" name="TextBox 53"/>
          <p:cNvSpPr txBox="1"/>
          <p:nvPr/>
        </p:nvSpPr>
        <p:spPr>
          <a:xfrm>
            <a:off x="228600" y="3581400"/>
            <a:ext cx="2590800" cy="1323439"/>
          </a:xfrm>
          <a:prstGeom prst="rect">
            <a:avLst/>
          </a:prstGeom>
          <a:noFill/>
        </p:spPr>
        <p:txBody>
          <a:bodyPr wrap="square" rtlCol="0">
            <a:spAutoFit/>
          </a:bodyPr>
          <a:lstStyle/>
          <a:p>
            <a:r>
              <a:rPr lang="en-US" sz="1600" dirty="0" smtClean="0"/>
              <a:t>From </a:t>
            </a:r>
            <a:r>
              <a:rPr lang="en-US" sz="1600" dirty="0" err="1" smtClean="0">
                <a:hlinkClick r:id="rId2"/>
              </a:rPr>
              <a:t>View.OnKeyListener</a:t>
            </a:r>
            <a:r>
              <a:rPr lang="en-US" sz="1600" dirty="0" smtClean="0"/>
              <a:t>. This is called when the user is focused on the item and presses or releases a hardware key on the device</a:t>
            </a:r>
            <a:endParaRPr lang="en-US" sz="1600" dirty="0">
              <a:latin typeface="Arial" pitchFamily="34" charset="0"/>
              <a:cs typeface="Arial" pitchFamily="34" charset="0"/>
            </a:endParaRPr>
          </a:p>
        </p:txBody>
      </p:sp>
      <p:sp>
        <p:nvSpPr>
          <p:cNvPr id="57" name="TextBox 56"/>
          <p:cNvSpPr txBox="1"/>
          <p:nvPr/>
        </p:nvSpPr>
        <p:spPr>
          <a:xfrm>
            <a:off x="381000" y="1524000"/>
            <a:ext cx="4876800" cy="369332"/>
          </a:xfrm>
          <a:prstGeom prst="rect">
            <a:avLst/>
          </a:prstGeom>
          <a:noFill/>
        </p:spPr>
        <p:txBody>
          <a:bodyPr wrap="square" rtlCol="0">
            <a:spAutoFit/>
          </a:bodyPr>
          <a:lstStyle/>
          <a:p>
            <a:r>
              <a:rPr lang="en-US" dirty="0" smtClean="0"/>
              <a:t>Input Event – Event Listeners</a:t>
            </a:r>
            <a:endParaRPr lang="en-US" dirty="0"/>
          </a:p>
        </p:txBody>
      </p:sp>
      <p:sp>
        <p:nvSpPr>
          <p:cNvPr id="60" name="TextBox 59"/>
          <p:cNvSpPr txBox="1"/>
          <p:nvPr/>
        </p:nvSpPr>
        <p:spPr>
          <a:xfrm>
            <a:off x="381000" y="3200400"/>
            <a:ext cx="1828800" cy="381000"/>
          </a:xfrm>
          <a:prstGeom prst="rect">
            <a:avLst/>
          </a:prstGeom>
          <a:noFill/>
        </p:spPr>
        <p:txBody>
          <a:bodyPr wrap="square" rtlCol="0">
            <a:spAutoFit/>
          </a:bodyPr>
          <a:lstStyle/>
          <a:p>
            <a:r>
              <a:rPr lang="en-US" dirty="0" err="1" smtClean="0"/>
              <a:t>onKey</a:t>
            </a:r>
            <a:r>
              <a:rPr lang="en-US" dirty="0" smtClean="0"/>
              <a:t>()</a:t>
            </a:r>
            <a:endParaRPr lang="en-US" dirty="0"/>
          </a:p>
        </p:txBody>
      </p:sp>
      <p:sp>
        <p:nvSpPr>
          <p:cNvPr id="63" name="Isosceles Triangle 62"/>
          <p:cNvSpPr/>
          <p:nvPr/>
        </p:nvSpPr>
        <p:spPr>
          <a:xfrm rot="5400000">
            <a:off x="294290" y="1655162"/>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5400000">
            <a:off x="294289" y="3306161"/>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1"/>
          <p:cNvGrpSpPr/>
          <p:nvPr/>
        </p:nvGrpSpPr>
        <p:grpSpPr>
          <a:xfrm>
            <a:off x="3124200" y="3200400"/>
            <a:ext cx="2819400" cy="3200400"/>
            <a:chOff x="152400" y="1524000"/>
            <a:chExt cx="3128498" cy="1905000"/>
          </a:xfrm>
        </p:grpSpPr>
        <p:sp>
          <p:nvSpPr>
            <p:cNvPr id="16" name="Rectangle 15"/>
            <p:cNvSpPr/>
            <p:nvPr/>
          </p:nvSpPr>
          <p:spPr>
            <a:xfrm>
              <a:off x="152400" y="1524000"/>
              <a:ext cx="3124200" cy="2267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3650" y="1750786"/>
              <a:ext cx="3127248" cy="1678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3581400" y="3200400"/>
            <a:ext cx="1828800" cy="369332"/>
          </a:xfrm>
          <a:prstGeom prst="rect">
            <a:avLst/>
          </a:prstGeom>
          <a:noFill/>
        </p:spPr>
        <p:txBody>
          <a:bodyPr wrap="square" rtlCol="0">
            <a:spAutoFit/>
          </a:bodyPr>
          <a:lstStyle/>
          <a:p>
            <a:r>
              <a:rPr lang="en-US" dirty="0" err="1" smtClean="0"/>
              <a:t>onTouch</a:t>
            </a:r>
            <a:r>
              <a:rPr lang="en-US" dirty="0" smtClean="0"/>
              <a:t>()</a:t>
            </a:r>
            <a:endParaRPr lang="en-US" dirty="0"/>
          </a:p>
        </p:txBody>
      </p:sp>
      <p:grpSp>
        <p:nvGrpSpPr>
          <p:cNvPr id="5" name="Group 41"/>
          <p:cNvGrpSpPr/>
          <p:nvPr/>
        </p:nvGrpSpPr>
        <p:grpSpPr>
          <a:xfrm>
            <a:off x="6096000" y="3200400"/>
            <a:ext cx="2743200" cy="3200400"/>
            <a:chOff x="152400" y="1524000"/>
            <a:chExt cx="3128498" cy="1905000"/>
          </a:xfrm>
        </p:grpSpPr>
        <p:sp>
          <p:nvSpPr>
            <p:cNvPr id="20" name="Rectangle 19"/>
            <p:cNvSpPr/>
            <p:nvPr/>
          </p:nvSpPr>
          <p:spPr>
            <a:xfrm>
              <a:off x="152400" y="1524000"/>
              <a:ext cx="3124200" cy="2267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3650" y="1750786"/>
              <a:ext cx="3127248" cy="1678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6477000" y="3200400"/>
            <a:ext cx="2667000" cy="646331"/>
          </a:xfrm>
          <a:prstGeom prst="rect">
            <a:avLst/>
          </a:prstGeom>
          <a:noFill/>
        </p:spPr>
        <p:txBody>
          <a:bodyPr wrap="square" rtlCol="0">
            <a:spAutoFit/>
          </a:bodyPr>
          <a:lstStyle/>
          <a:p>
            <a:r>
              <a:rPr lang="en-US" dirty="0" err="1" smtClean="0"/>
              <a:t>onCreateContextMenu</a:t>
            </a:r>
            <a:r>
              <a:rPr lang="en-US" dirty="0" smtClean="0"/>
              <a:t>()</a:t>
            </a:r>
            <a:br>
              <a:rPr lang="en-US" dirty="0" smtClean="0"/>
            </a:br>
            <a:endParaRPr lang="en-US" dirty="0"/>
          </a:p>
        </p:txBody>
      </p:sp>
      <p:sp>
        <p:nvSpPr>
          <p:cNvPr id="23" name="Isosceles Triangle 22"/>
          <p:cNvSpPr/>
          <p:nvPr/>
        </p:nvSpPr>
        <p:spPr>
          <a:xfrm rot="5400000">
            <a:off x="3418489" y="3363311"/>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6237889" y="3287111"/>
            <a:ext cx="152401" cy="131380"/>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276600" y="3657600"/>
            <a:ext cx="2590800" cy="2062103"/>
          </a:xfrm>
          <a:prstGeom prst="rect">
            <a:avLst/>
          </a:prstGeom>
          <a:noFill/>
        </p:spPr>
        <p:txBody>
          <a:bodyPr wrap="square" rtlCol="0">
            <a:spAutoFit/>
          </a:bodyPr>
          <a:lstStyle/>
          <a:p>
            <a:r>
              <a:rPr lang="en-US" sz="1600" dirty="0" smtClean="0"/>
              <a:t>From </a:t>
            </a:r>
            <a:r>
              <a:rPr lang="en-US" sz="1600" dirty="0" err="1" smtClean="0">
                <a:hlinkClick r:id="rId3"/>
              </a:rPr>
              <a:t>View.OnTouchListener</a:t>
            </a:r>
            <a:r>
              <a:rPr lang="en-US" sz="1600" dirty="0" smtClean="0"/>
              <a:t>. This is called when the user performs an action qualified as a touch event, including a press, a release, or any movement gesture on the screen (within the bounds of the item).</a:t>
            </a:r>
            <a:endParaRPr lang="en-US" sz="1600" dirty="0">
              <a:latin typeface="Arial" pitchFamily="34" charset="0"/>
              <a:cs typeface="Arial" pitchFamily="34" charset="0"/>
            </a:endParaRPr>
          </a:p>
        </p:txBody>
      </p:sp>
      <p:sp>
        <p:nvSpPr>
          <p:cNvPr id="38" name="TextBox 37"/>
          <p:cNvSpPr txBox="1"/>
          <p:nvPr/>
        </p:nvSpPr>
        <p:spPr>
          <a:xfrm>
            <a:off x="6172200" y="3657600"/>
            <a:ext cx="2590800" cy="2062103"/>
          </a:xfrm>
          <a:prstGeom prst="rect">
            <a:avLst/>
          </a:prstGeom>
          <a:noFill/>
        </p:spPr>
        <p:txBody>
          <a:bodyPr wrap="square" rtlCol="0">
            <a:spAutoFit/>
          </a:bodyPr>
          <a:lstStyle/>
          <a:p>
            <a:r>
              <a:rPr lang="en-US" sz="1600" dirty="0" smtClean="0"/>
              <a:t>From </a:t>
            </a:r>
            <a:r>
              <a:rPr lang="en-US" sz="1600" dirty="0" err="1" smtClean="0">
                <a:hlinkClick r:id="rId4"/>
              </a:rPr>
              <a:t>View.OnCreateContextMenuListener</a:t>
            </a:r>
            <a:r>
              <a:rPr lang="en-US" sz="1600" dirty="0" smtClean="0"/>
              <a:t>. This is called when a Context Menu is being built (as the result of a sustained "long click"). See the discussion on context menus in the </a:t>
            </a:r>
            <a:r>
              <a:rPr lang="en-US" sz="1600" dirty="0" smtClean="0">
                <a:hlinkClick r:id="rId5"/>
              </a:rPr>
              <a:t>Menus</a:t>
            </a:r>
            <a:r>
              <a:rPr lang="en-US" sz="1600" dirty="0" smtClean="0"/>
              <a:t> developer guide.</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777342" y="1676400"/>
            <a:ext cx="1676400" cy="46205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52400" y="685800"/>
            <a:ext cx="82296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 – Event Listener</a:t>
            </a:r>
            <a:endParaRPr lang="en-US" sz="3200" b="1" i="1" dirty="0">
              <a:solidFill>
                <a:schemeClr val="tx1">
                  <a:lumMod val="85000"/>
                  <a:lumOff val="15000"/>
                </a:schemeClr>
              </a:solidFill>
              <a:latin typeface="Arial" pitchFamily="34" charset="0"/>
              <a:cs typeface="Arial" pitchFamily="34" charset="0"/>
            </a:endParaRPr>
          </a:p>
        </p:txBody>
      </p:sp>
      <p:sp>
        <p:nvSpPr>
          <p:cNvPr id="25" name="TextBox 24"/>
          <p:cNvSpPr txBox="1"/>
          <p:nvPr/>
        </p:nvSpPr>
        <p:spPr>
          <a:xfrm>
            <a:off x="838200" y="1600200"/>
            <a:ext cx="731520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200" b="1" i="1" dirty="0" smtClean="0">
                <a:solidFill>
                  <a:schemeClr val="bg1"/>
                </a:solidFill>
                <a:latin typeface="Arial" pitchFamily="34" charset="0"/>
                <a:cs typeface="Arial" pitchFamily="34" charset="0"/>
              </a:rPr>
              <a:t>How to you these call back method?</a:t>
            </a:r>
            <a:endParaRPr lang="en-US" sz="3200" b="1" i="1" dirty="0">
              <a:solidFill>
                <a:schemeClr val="bg1"/>
              </a:solidFill>
              <a:latin typeface="Arial" pitchFamily="34" charset="0"/>
              <a:cs typeface="Arial" pitchFamily="34" charset="0"/>
            </a:endParaRPr>
          </a:p>
        </p:txBody>
      </p:sp>
      <p:sp>
        <p:nvSpPr>
          <p:cNvPr id="21" name="TextBox 20"/>
          <p:cNvSpPr txBox="1"/>
          <p:nvPr/>
        </p:nvSpPr>
        <p:spPr>
          <a:xfrm>
            <a:off x="228600" y="2362200"/>
            <a:ext cx="8686800" cy="1938992"/>
          </a:xfrm>
          <a:prstGeom prst="rect">
            <a:avLst/>
          </a:prstGeom>
          <a:noFill/>
        </p:spPr>
        <p:txBody>
          <a:bodyPr wrap="square" rtlCol="0">
            <a:spAutoFit/>
          </a:bodyPr>
          <a:lstStyle/>
          <a:p>
            <a:pPr fontAlgn="base"/>
            <a:r>
              <a:rPr lang="en-US" sz="2400" dirty="0" smtClean="0"/>
              <a:t>These methods are the sole inhabitants of their respective interface. To define one of these methods and handle your events, implement the nested interface in your Activity or define it as an anonymous class. Then, pass an instance of your implementation to the respective </a:t>
            </a:r>
            <a:r>
              <a:rPr lang="en-US" sz="2400" dirty="0" err="1" smtClean="0"/>
              <a:t>View.set</a:t>
            </a:r>
            <a:r>
              <a:rPr lang="en-US" sz="2400" dirty="0" smtClean="0"/>
              <a:t>...Listener() method</a:t>
            </a:r>
            <a:r>
              <a:rPr lang="en-US" dirty="0" smtClean="0"/>
              <a:t>.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ular Callout 21"/>
          <p:cNvSpPr/>
          <p:nvPr/>
        </p:nvSpPr>
        <p:spPr>
          <a:xfrm>
            <a:off x="6096000" y="1295400"/>
            <a:ext cx="2743200" cy="914400"/>
          </a:xfrm>
          <a:prstGeom prst="wedgeRectCallout">
            <a:avLst>
              <a:gd name="adj1" fmla="val -36833"/>
              <a:gd name="adj2" fmla="val 95313"/>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248400" y="1371600"/>
            <a:ext cx="3124200" cy="707886"/>
          </a:xfrm>
          <a:prstGeom prst="rect">
            <a:avLst/>
          </a:prstGeom>
          <a:noFill/>
        </p:spPr>
        <p:txBody>
          <a:bodyPr wrap="square" rtlCol="0">
            <a:spAutoFit/>
          </a:bodyPr>
          <a:lstStyle/>
          <a:p>
            <a:r>
              <a:rPr lang="en-US" sz="4000" b="1" i="1" dirty="0" smtClean="0">
                <a:latin typeface="Arial" pitchFamily="34" charset="0"/>
                <a:cs typeface="Arial" pitchFamily="34" charset="0"/>
              </a:rPr>
              <a:t>Example</a:t>
            </a:r>
            <a:endParaRPr lang="en-US" sz="4000" b="1" i="1" dirty="0">
              <a:latin typeface="Arial" pitchFamily="34" charset="0"/>
              <a:cs typeface="Arial" pitchFamily="34" charset="0"/>
            </a:endParaRPr>
          </a:p>
        </p:txBody>
      </p:sp>
      <p:sp>
        <p:nvSpPr>
          <p:cNvPr id="7" name="TextBox 6"/>
          <p:cNvSpPr txBox="1"/>
          <p:nvPr/>
        </p:nvSpPr>
        <p:spPr>
          <a:xfrm>
            <a:off x="152400" y="685800"/>
            <a:ext cx="82296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Input Event – Event Listener</a:t>
            </a:r>
            <a:endParaRPr lang="en-US" sz="3200" b="1" i="1" dirty="0">
              <a:solidFill>
                <a:schemeClr val="tx1">
                  <a:lumMod val="85000"/>
                  <a:lumOff val="15000"/>
                </a:schemeClr>
              </a:solidFill>
              <a:latin typeface="Arial" pitchFamily="34" charset="0"/>
              <a:cs typeface="Arial" pitchFamily="34" charset="0"/>
            </a:endParaRPr>
          </a:p>
        </p:txBody>
      </p:sp>
      <p:pic>
        <p:nvPicPr>
          <p:cNvPr id="8" name="Picture 7" descr="Untitled.png"/>
          <p:cNvPicPr>
            <a:picLocks noChangeAspect="1"/>
          </p:cNvPicPr>
          <p:nvPr/>
        </p:nvPicPr>
        <p:blipFill>
          <a:blip r:embed="rId2" cstate="print"/>
          <a:stretch>
            <a:fillRect/>
          </a:stretch>
        </p:blipFill>
        <p:spPr>
          <a:xfrm>
            <a:off x="762000" y="2438400"/>
            <a:ext cx="6858000" cy="34389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772</Words>
  <Application>Microsoft Office PowerPoint</Application>
  <PresentationFormat>On-screen Show (4:3)</PresentationFormat>
  <Paragraphs>117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trangdp</dc:creator>
  <cp:lastModifiedBy>quyetnx</cp:lastModifiedBy>
  <cp:revision>101</cp:revision>
  <dcterms:created xsi:type="dcterms:W3CDTF">2014-08-05T03:48:43Z</dcterms:created>
  <dcterms:modified xsi:type="dcterms:W3CDTF">2015-05-21T06:42:40Z</dcterms:modified>
</cp:coreProperties>
</file>