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84" r:id="rId3"/>
    <p:sldId id="262" r:id="rId4"/>
    <p:sldId id="258" r:id="rId5"/>
    <p:sldId id="283" r:id="rId6"/>
    <p:sldId id="259" r:id="rId7"/>
    <p:sldId id="276" r:id="rId8"/>
    <p:sldId id="264" r:id="rId9"/>
    <p:sldId id="265" r:id="rId10"/>
    <p:sldId id="268" r:id="rId11"/>
    <p:sldId id="269" r:id="rId12"/>
    <p:sldId id="277" r:id="rId13"/>
    <p:sldId id="278" r:id="rId14"/>
    <p:sldId id="281" r:id="rId15"/>
    <p:sldId id="270" r:id="rId16"/>
    <p:sldId id="280" r:id="rId17"/>
    <p:sldId id="271"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 Ni Trieu" initials="NNT" lastIdx="9" clrIdx="0">
    <p:extLst>
      <p:ext uri="{19B8F6BF-5375-455C-9EA6-DF929625EA0E}">
        <p15:presenceInfo xmlns:p15="http://schemas.microsoft.com/office/powerpoint/2012/main" userId="99cfda7d137c5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48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545" autoAdjust="0"/>
  </p:normalViewPr>
  <p:slideViewPr>
    <p:cSldViewPr snapToGrid="0">
      <p:cViewPr varScale="1">
        <p:scale>
          <a:sx n="97" d="100"/>
          <a:sy n="97" d="100"/>
        </p:scale>
        <p:origin x="55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A66531C-365C-4A70-8498-7DBB804248D9}" type="datetimeFigureOut">
              <a:rPr lang="en-US" smtClean="0"/>
              <a:t>5/26/2016</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ADEC89D-D539-4EDF-82AA-D8BAD7D14A88}" type="slidenum">
              <a:rPr lang="en-US" smtClean="0"/>
              <a:t>‹#›</a:t>
            </a:fld>
            <a:endParaRPr lang="en-US"/>
          </a:p>
        </p:txBody>
      </p:sp>
    </p:spTree>
    <p:extLst>
      <p:ext uri="{BB962C8B-B14F-4D97-AF65-F5344CB8AC3E}">
        <p14:creationId xmlns:p14="http://schemas.microsoft.com/office/powerpoint/2010/main" val="336097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1</a:t>
            </a:fld>
            <a:endParaRPr lang="en-US"/>
          </a:p>
        </p:txBody>
      </p:sp>
    </p:spTree>
    <p:extLst>
      <p:ext uri="{BB962C8B-B14F-4D97-AF65-F5344CB8AC3E}">
        <p14:creationId xmlns:p14="http://schemas.microsoft.com/office/powerpoint/2010/main" val="105633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2</a:t>
            </a:fld>
            <a:endParaRPr lang="en-US"/>
          </a:p>
        </p:txBody>
      </p:sp>
    </p:spTree>
    <p:extLst>
      <p:ext uri="{BB962C8B-B14F-4D97-AF65-F5344CB8AC3E}">
        <p14:creationId xmlns:p14="http://schemas.microsoft.com/office/powerpoint/2010/main" val="387582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classification is used in numerous settings nowadays, such as medical or genomics predictions, spam detection, face recognition, and financial predictions. Due to privacy concerns, in some of these applications, it is important that the data and the classifier remain confidential.</a:t>
            </a:r>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3</a:t>
            </a:fld>
            <a:endParaRPr lang="en-US"/>
          </a:p>
        </p:txBody>
      </p:sp>
    </p:spTree>
    <p:extLst>
      <p:ext uri="{BB962C8B-B14F-4D97-AF65-F5344CB8AC3E}">
        <p14:creationId xmlns:p14="http://schemas.microsoft.com/office/powerpoint/2010/main" val="133075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[Rab81] Michael O. Rabin. How to exchange secrets with oblivious transfer. Technical Report TR-81, Aiken. Computation Lab, Harvard University, 1981.</a:t>
            </a:r>
          </a:p>
          <a:p>
            <a:r>
              <a:rPr lang="en-US" sz="1300" dirty="0"/>
              <a:t>[Wie83] Stephen </a:t>
            </a:r>
            <a:r>
              <a:rPr lang="en-US" sz="1300" dirty="0" err="1"/>
              <a:t>Wiesner</a:t>
            </a:r>
            <a:r>
              <a:rPr lang="en-US" sz="1300" dirty="0"/>
              <a:t>. Conjugate coding. SIGACT News, 15(1):78–88, January 1983.</a:t>
            </a:r>
          </a:p>
          <a:p>
            <a:r>
              <a:rPr lang="en-US" sz="1300" dirty="0"/>
              <a:t>[BM89] </a:t>
            </a:r>
            <a:r>
              <a:rPr lang="en-US" sz="1300" dirty="0" err="1"/>
              <a:t>Mihir</a:t>
            </a:r>
            <a:r>
              <a:rPr lang="en-US" sz="1300" dirty="0"/>
              <a:t> </a:t>
            </a:r>
            <a:r>
              <a:rPr lang="en-US" sz="1300" dirty="0" err="1"/>
              <a:t>Bellare</a:t>
            </a:r>
            <a:r>
              <a:rPr lang="en-US" sz="1300" dirty="0"/>
              <a:t> and Silvio </a:t>
            </a:r>
            <a:r>
              <a:rPr lang="en-US" sz="1300" dirty="0" err="1"/>
              <a:t>Micali</a:t>
            </a:r>
            <a:r>
              <a:rPr lang="en-US" sz="1300" dirty="0"/>
              <a:t>. Non-interactive oblivious transfer and </a:t>
            </a:r>
            <a:r>
              <a:rPr lang="en-US" sz="1300" dirty="0" err="1"/>
              <a:t>spplications</a:t>
            </a:r>
            <a:r>
              <a:rPr lang="en-US" sz="1300" dirty="0"/>
              <a:t>. In Advances in Cryptology - CRYPTO ’89, 9th Annual International Cryptology Conference, Santa Barbara, California, USA, August 20-24, 1989, Proceedings, pages 547–557, 1989.</a:t>
            </a:r>
          </a:p>
          <a:p>
            <a:r>
              <a:rPr lang="en-US" sz="1300" dirty="0"/>
              <a:t>[BM92]</a:t>
            </a:r>
            <a:r>
              <a:rPr lang="en-US" sz="1300" b="1" dirty="0"/>
              <a:t> </a:t>
            </a:r>
            <a:r>
              <a:rPr lang="en-US" sz="1300" dirty="0" err="1"/>
              <a:t>Mihir</a:t>
            </a:r>
            <a:r>
              <a:rPr lang="en-US" sz="1300" dirty="0"/>
              <a:t>. </a:t>
            </a:r>
            <a:r>
              <a:rPr lang="en-US" sz="1300" dirty="0" err="1"/>
              <a:t>Bellare</a:t>
            </a:r>
            <a:r>
              <a:rPr lang="en-US" sz="1300" dirty="0"/>
              <a:t>. And. Silvio. </a:t>
            </a:r>
            <a:r>
              <a:rPr lang="en-US" sz="1300" dirty="0" err="1"/>
              <a:t>Micali</a:t>
            </a:r>
            <a:r>
              <a:rPr lang="en-US" sz="1300" dirty="0"/>
              <a:t>. How To Sign Given Any Trapdoor. Permutation. </a:t>
            </a:r>
          </a:p>
          <a:p>
            <a:r>
              <a:rPr lang="en-US" sz="1300" dirty="0"/>
              <a:t>[PVW08] Chris </a:t>
            </a:r>
            <a:r>
              <a:rPr lang="en-US" sz="1300" dirty="0" err="1"/>
              <a:t>Peikert</a:t>
            </a:r>
            <a:r>
              <a:rPr lang="en-US" sz="1300" dirty="0"/>
              <a:t>, Vinod </a:t>
            </a:r>
            <a:r>
              <a:rPr lang="en-US" sz="1300" dirty="0" err="1"/>
              <a:t>Vaikuntanathan</a:t>
            </a:r>
            <a:r>
              <a:rPr lang="en-US" sz="1300" dirty="0"/>
              <a:t>, and Brent Waters. A framework for eﬃcient and </a:t>
            </a:r>
            <a:r>
              <a:rPr lang="en-US" sz="1300" dirty="0" err="1"/>
              <a:t>composable</a:t>
            </a:r>
            <a:r>
              <a:rPr lang="en-US" sz="1300" dirty="0"/>
              <a:t> oblivious transfer. In Advances in Cryptology - CRYPTO 2008, 28th Annual International Cryptology Conference, Santa Barbara, CA, USA, August 17-21, 2008. Proceedings, pages 554–571, 2008.</a:t>
            </a:r>
          </a:p>
          <a:p>
            <a:r>
              <a:rPr lang="en-US" sz="1300" dirty="0"/>
              <a:t>[NP01] Moni </a:t>
            </a:r>
            <a:r>
              <a:rPr lang="en-US" sz="1300" dirty="0" err="1"/>
              <a:t>Naor</a:t>
            </a:r>
            <a:r>
              <a:rPr lang="en-US" sz="1300" dirty="0"/>
              <a:t> and Benny </a:t>
            </a:r>
            <a:r>
              <a:rPr lang="en-US" sz="1300" dirty="0" err="1"/>
              <a:t>Pinkas</a:t>
            </a:r>
            <a:r>
              <a:rPr lang="en-US" sz="1300" dirty="0"/>
              <a:t>. Eﬃcient oblivious transfer protocols. In Proceedings of the Twelfth Annual Symposium on Discrete Algorithms, January 7-9, 2001, Washington, DC, USA., pages 448–457, 2001.</a:t>
            </a:r>
          </a:p>
          <a:p>
            <a:r>
              <a:rPr lang="en-US" sz="1300" dirty="0"/>
              <a:t>[CO15] Tung Chou; Claudio </a:t>
            </a:r>
            <a:r>
              <a:rPr lang="en-US" sz="1300" dirty="0" err="1"/>
              <a:t>Orlandi</a:t>
            </a:r>
            <a:r>
              <a:rPr lang="en-US" sz="1300" dirty="0"/>
              <a:t>. The Simplest Protocol for Oblivious Transfer. LATINCRYPT 2015.</a:t>
            </a:r>
          </a:p>
          <a:p>
            <a:pPr>
              <a:buFont typeface="Wingdings" panose="05000000000000000000" pitchFamily="2" charset="2"/>
              <a:buChar char="Ø"/>
            </a:pPr>
            <a:endParaRPr lang="en-US" sz="1300" dirty="0"/>
          </a:p>
          <a:p>
            <a:endParaRPr lang="en-US" sz="1300" dirty="0"/>
          </a:p>
          <a:p>
            <a:endParaRPr lang="en-GB" altLang="en-US" sz="1300" dirty="0"/>
          </a:p>
          <a:p>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7</a:t>
            </a:fld>
            <a:endParaRPr lang="en-US"/>
          </a:p>
        </p:txBody>
      </p:sp>
    </p:spTree>
    <p:extLst>
      <p:ext uri="{BB962C8B-B14F-4D97-AF65-F5344CB8AC3E}">
        <p14:creationId xmlns:p14="http://schemas.microsoft.com/office/powerpoint/2010/main" val="2890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8</a:t>
            </a:fld>
            <a:endParaRPr lang="en-US"/>
          </a:p>
        </p:txBody>
      </p:sp>
    </p:spTree>
    <p:extLst>
      <p:ext uri="{BB962C8B-B14F-4D97-AF65-F5344CB8AC3E}">
        <p14:creationId xmlns:p14="http://schemas.microsoft.com/office/powerpoint/2010/main" val="426692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DEC89D-D539-4EDF-82AA-D8BAD7D14A88}" type="slidenum">
              <a:rPr lang="en-US" smtClean="0"/>
              <a:t>11</a:t>
            </a:fld>
            <a:endParaRPr lang="en-US"/>
          </a:p>
        </p:txBody>
      </p:sp>
    </p:spTree>
    <p:extLst>
      <p:ext uri="{BB962C8B-B14F-4D97-AF65-F5344CB8AC3E}">
        <p14:creationId xmlns:p14="http://schemas.microsoft.com/office/powerpoint/2010/main" val="181192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021311"/>
          </a:xfrm>
          <a:effectLst/>
        </p:spPr>
        <p:txBody>
          <a:bodyPr anchor="b">
            <a:normAutofit/>
          </a:bodyPr>
          <a:lstStyle>
            <a:lvl1pPr>
              <a:defRPr sz="36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1194" y="2041743"/>
            <a:ext cx="10993546" cy="1044024"/>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12EA4F-3823-4138-B4CE-4230F17E0135}" type="datetime1">
              <a:rPr lang="en-US" smtClean="0"/>
              <a:t>5/26/2016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trieun@OSU</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76CF2-062E-4AE0-9005-D411B944837C}" type="datetime1">
              <a:rPr lang="en-US" smtClean="0"/>
              <a:t>5/26/2016</a:t>
            </a:fld>
            <a:endParaRPr lang="en-US" dirty="0"/>
          </a:p>
        </p:txBody>
      </p:sp>
      <p:sp>
        <p:nvSpPr>
          <p:cNvPr id="5" name="Footer Placeholder 4"/>
          <p:cNvSpPr>
            <a:spLocks noGrp="1"/>
          </p:cNvSpPr>
          <p:nvPr>
            <p:ph type="ftr" sz="quarter" idx="11"/>
          </p:nvPr>
        </p:nvSpPr>
        <p:spPr/>
        <p:txBody>
          <a:bodyPr/>
          <a:lstStyle/>
          <a:p>
            <a:r>
              <a:rPr lang="en-US" smtClean="0"/>
              <a:t>trieun@OSU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B7A37C9-770F-435A-B53D-346108FE668E}" type="datetime1">
              <a:rPr lang="en-US" smtClean="0"/>
              <a:t>5/26/2016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trieun@OSU</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1330" y="929384"/>
            <a:ext cx="11309338" cy="10102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1" y="1017067"/>
            <a:ext cx="11029616" cy="79920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2075546"/>
            <a:ext cx="11029615" cy="42494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05951" y="6450822"/>
            <a:ext cx="2844799" cy="365125"/>
          </a:xfrm>
        </p:spPr>
        <p:txBody>
          <a:bodyPr/>
          <a:lstStyle/>
          <a:p>
            <a:fld id="{EC2D5B32-D19C-46E9-991D-22A65F350F21}" type="datetime1">
              <a:rPr lang="en-US" smtClean="0"/>
              <a:t>5/26/2016</a:t>
            </a:fld>
            <a:endParaRPr lang="en-US" dirty="0"/>
          </a:p>
        </p:txBody>
      </p:sp>
      <p:sp>
        <p:nvSpPr>
          <p:cNvPr id="5" name="Footer Placeholder 4"/>
          <p:cNvSpPr>
            <a:spLocks noGrp="1"/>
          </p:cNvSpPr>
          <p:nvPr>
            <p:ph type="ftr" sz="quarter" idx="11"/>
          </p:nvPr>
        </p:nvSpPr>
        <p:spPr>
          <a:xfrm>
            <a:off x="581191" y="6459508"/>
            <a:ext cx="6917210" cy="365125"/>
          </a:xfrm>
        </p:spPr>
        <p:txBody>
          <a:bodyPr/>
          <a:lstStyle/>
          <a:p>
            <a:r>
              <a:rPr lang="en-US" smtClean="0"/>
              <a:t>trieun@OSU</a:t>
            </a:r>
            <a:endParaRPr lang="en-US" dirty="0"/>
          </a:p>
        </p:txBody>
      </p:sp>
      <p:sp>
        <p:nvSpPr>
          <p:cNvPr id="6" name="Slide Number Placeholder 5"/>
          <p:cNvSpPr>
            <a:spLocks noGrp="1"/>
          </p:cNvSpPr>
          <p:nvPr>
            <p:ph type="sldNum" sz="quarter" idx="12"/>
          </p:nvPr>
        </p:nvSpPr>
        <p:spPr>
          <a:xfrm>
            <a:off x="10558300" y="6448354"/>
            <a:ext cx="1052508" cy="365125"/>
          </a:xfrm>
        </p:spPr>
        <p:txBody>
          <a:bodyPr/>
          <a:lstStyle/>
          <a:p>
            <a:fld id="{D57F1E4F-1CFF-5643-939E-217C01CDF565}" type="slidenum">
              <a:rPr lang="en-US" dirty="0"/>
              <a:pPr/>
              <a:t>‹#›</a:t>
            </a:fld>
            <a:endParaRPr lang="en-US" dirty="0"/>
          </a:p>
        </p:txBody>
      </p:sp>
      <p:sp>
        <p:nvSpPr>
          <p:cNvPr id="10" name="Rectangle 9"/>
          <p:cNvSpPr/>
          <p:nvPr userDrawn="1"/>
        </p:nvSpPr>
        <p:spPr>
          <a:xfrm>
            <a:off x="441330" y="0"/>
            <a:ext cx="11309338" cy="62630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p:nvPr userDrawn="1"/>
        </p:nvSpPr>
        <p:spPr>
          <a:xfrm rot="5400000">
            <a:off x="3864279" y="306888"/>
            <a:ext cx="713984" cy="1002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48D6E85-DE55-41C3-8469-0E9EA7F44010}" type="datetime1">
              <a:rPr lang="en-US" smtClean="0"/>
              <a:t>5/26/2016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trieun@OSU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5B48B9-0053-4048-A48B-0C8657704DA8}"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E9C3F4-832B-4E11-B045-2B5DF08E575C}" type="datetime1">
              <a:rPr lang="en-US" smtClean="0"/>
              <a:t>5/26/2016</a:t>
            </a:fld>
            <a:endParaRPr lang="en-US" dirty="0"/>
          </a:p>
        </p:txBody>
      </p:sp>
      <p:sp>
        <p:nvSpPr>
          <p:cNvPr id="8" name="Footer Placeholder 7"/>
          <p:cNvSpPr>
            <a:spLocks noGrp="1"/>
          </p:cNvSpPr>
          <p:nvPr>
            <p:ph type="ftr" sz="quarter" idx="11"/>
          </p:nvPr>
        </p:nvSpPr>
        <p:spPr/>
        <p:txBody>
          <a:bodyPr/>
          <a:lstStyle/>
          <a:p>
            <a:r>
              <a:rPr lang="en-US" smtClean="0"/>
              <a:t>trieun@OSU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7593425" y="6315010"/>
            <a:ext cx="2844799" cy="365125"/>
          </a:xfrm>
        </p:spPr>
        <p:txBody>
          <a:bodyPr/>
          <a:lstStyle/>
          <a:p>
            <a:fld id="{F3614A48-583A-4B28-94C7-D9B9D50A32AE}" type="datetime1">
              <a:rPr lang="en-US" smtClean="0"/>
              <a:t>5/26/2016</a:t>
            </a:fld>
            <a:endParaRPr lang="en-US" dirty="0"/>
          </a:p>
        </p:txBody>
      </p:sp>
      <p:sp>
        <p:nvSpPr>
          <p:cNvPr id="4" name="Footer Placeholder 3"/>
          <p:cNvSpPr>
            <a:spLocks noGrp="1"/>
          </p:cNvSpPr>
          <p:nvPr>
            <p:ph type="ftr" sz="quarter" idx="11"/>
          </p:nvPr>
        </p:nvSpPr>
        <p:spPr>
          <a:xfrm>
            <a:off x="575894" y="6335736"/>
            <a:ext cx="6917210" cy="365125"/>
          </a:xfrm>
        </p:spPr>
        <p:txBody>
          <a:bodyPr/>
          <a:lstStyle/>
          <a:p>
            <a:r>
              <a:rPr lang="en-US" smtClean="0"/>
              <a:t>trieun@OSU</a:t>
            </a:r>
            <a:endParaRPr lang="en-US" dirty="0"/>
          </a:p>
        </p:txBody>
      </p:sp>
      <p:sp>
        <p:nvSpPr>
          <p:cNvPr id="5" name="Slide Number Placeholder 4"/>
          <p:cNvSpPr>
            <a:spLocks noGrp="1"/>
          </p:cNvSpPr>
          <p:nvPr>
            <p:ph type="sldNum" sz="quarter" idx="12"/>
          </p:nvPr>
        </p:nvSpPr>
        <p:spPr>
          <a:xfrm>
            <a:off x="10538545" y="6315009"/>
            <a:ext cx="1052510"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13B98-3C85-4DC4-91E7-904FC5EA04B0}" type="datetime1">
              <a:rPr lang="en-US" smtClean="0"/>
              <a:t>5/26/2016</a:t>
            </a:fld>
            <a:endParaRPr lang="en-US" dirty="0"/>
          </a:p>
        </p:txBody>
      </p:sp>
      <p:sp>
        <p:nvSpPr>
          <p:cNvPr id="3" name="Footer Placeholder 2"/>
          <p:cNvSpPr>
            <a:spLocks noGrp="1"/>
          </p:cNvSpPr>
          <p:nvPr>
            <p:ph type="ftr" sz="quarter" idx="11"/>
          </p:nvPr>
        </p:nvSpPr>
        <p:spPr/>
        <p:txBody>
          <a:bodyPr/>
          <a:lstStyle/>
          <a:p>
            <a:r>
              <a:rPr lang="en-US" smtClean="0"/>
              <a:t>trieun@OSU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27DCDEA-AE91-49DF-BD70-F1C8D7333F71}" type="datetime1">
              <a:rPr lang="en-US" smtClean="0"/>
              <a:t>5/26/2016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trieun@OSU</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B3E791-725A-46D7-AF99-1A64C1E41869}"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4A4A4B1-A96A-4247-A8EC-6AAC775CA9E4}" type="datetime1">
              <a:rPr lang="en-US" smtClean="0"/>
              <a:t>5/26/2016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trieun@OSU</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93777" y="705124"/>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7994903" y="70813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4340" y="70512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6.wmf"/><Relationship Id="rId18" Type="http://schemas.openxmlformats.org/officeDocument/2006/relationships/image" Target="../media/image26.png"/><Relationship Id="rId3" Type="http://schemas.openxmlformats.org/officeDocument/2006/relationships/notesSlide" Target="../notesSlides/notesSlide6.xml"/><Relationship Id="rId21" Type="http://schemas.openxmlformats.org/officeDocument/2006/relationships/oleObject" Target="../embeddings/oleObject21.bin"/><Relationship Id="rId7" Type="http://schemas.openxmlformats.org/officeDocument/2006/relationships/image" Target="../media/image23.wmf"/><Relationship Id="rId12" Type="http://schemas.openxmlformats.org/officeDocument/2006/relationships/oleObject" Target="../embeddings/oleObject19.bin"/><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png"/><Relationship Id="rId20" Type="http://schemas.openxmlformats.org/officeDocument/2006/relationships/image" Target="../media/image27.wmf"/><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5.wmf"/><Relationship Id="rId5" Type="http://schemas.openxmlformats.org/officeDocument/2006/relationships/image" Target="../media/image20.png"/><Relationship Id="rId15" Type="http://schemas.openxmlformats.org/officeDocument/2006/relationships/image" Target="../media/image23.png"/><Relationship Id="rId10" Type="http://schemas.openxmlformats.org/officeDocument/2006/relationships/oleObject" Target="../embeddings/oleObject18.bin"/><Relationship Id="rId19" Type="http://schemas.openxmlformats.org/officeDocument/2006/relationships/oleObject" Target="../embeddings/oleObject20.bin"/><Relationship Id="rId4" Type="http://schemas.openxmlformats.org/officeDocument/2006/relationships/image" Target="../media/image19.png"/><Relationship Id="rId9" Type="http://schemas.openxmlformats.org/officeDocument/2006/relationships/image" Target="../media/image24.wmf"/><Relationship Id="rId14" Type="http://schemas.openxmlformats.org/officeDocument/2006/relationships/image" Target="../media/image22.png"/><Relationship Id="rId22"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image" Target="../media/image50.png"/><Relationship Id="rId7" Type="http://schemas.openxmlformats.org/officeDocument/2006/relationships/oleObject" Target="../embeddings/oleObject6.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png"/><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SA_(algorith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8.wmf"/><Relationship Id="rId18" Type="http://schemas.openxmlformats.org/officeDocument/2006/relationships/image" Target="../media/image26.png"/><Relationship Id="rId3" Type="http://schemas.openxmlformats.org/officeDocument/2006/relationships/notesSlide" Target="../notesSlides/notesSlide5.xml"/><Relationship Id="rId7" Type="http://schemas.openxmlformats.org/officeDocument/2006/relationships/image" Target="../media/image15.wmf"/><Relationship Id="rId12" Type="http://schemas.openxmlformats.org/officeDocument/2006/relationships/oleObject" Target="../embeddings/oleObject13.bin"/><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24.png"/><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20.png"/><Relationship Id="rId15" Type="http://schemas.openxmlformats.org/officeDocument/2006/relationships/image" Target="../media/image23.png"/><Relationship Id="rId10" Type="http://schemas.openxmlformats.org/officeDocument/2006/relationships/oleObject" Target="../embeddings/oleObject12.bin"/><Relationship Id="rId4" Type="http://schemas.openxmlformats.org/officeDocument/2006/relationships/image" Target="../media/image19.png"/><Relationship Id="rId9" Type="http://schemas.openxmlformats.org/officeDocument/2006/relationships/image" Target="../media/image16.wmf"/><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94169"/>
          </a:xfrm>
        </p:spPr>
        <p:txBody>
          <a:bodyPr>
            <a:normAutofit fontScale="90000"/>
          </a:bodyPr>
          <a:lstStyle/>
          <a:p>
            <a:pPr algn="ctr"/>
            <a:r>
              <a:rPr lang="en-US" dirty="0" smtClean="0">
                <a:solidFill>
                  <a:schemeClr val="accent2"/>
                </a:solidFill>
              </a:rPr>
              <a:t/>
            </a:r>
            <a:br>
              <a:rPr lang="en-US" dirty="0" smtClean="0">
                <a:solidFill>
                  <a:schemeClr val="accent2"/>
                </a:solidFill>
              </a:rPr>
            </a:br>
            <a:r>
              <a:rPr lang="en-US" dirty="0" smtClean="0">
                <a:solidFill>
                  <a:schemeClr val="accent2"/>
                </a:solidFill>
              </a:rPr>
              <a:t>Survey:</a:t>
            </a:r>
            <a:br>
              <a:rPr lang="en-US" dirty="0" smtClean="0">
                <a:solidFill>
                  <a:schemeClr val="accent2"/>
                </a:solidFill>
              </a:rPr>
            </a:br>
            <a:r>
              <a:rPr lang="en-US" dirty="0" smtClean="0">
                <a:solidFill>
                  <a:schemeClr val="accent2"/>
                </a:solidFill>
              </a:rPr>
              <a:t>1-out-of-2 </a:t>
            </a:r>
            <a:r>
              <a:rPr lang="en-US" dirty="0">
                <a:solidFill>
                  <a:schemeClr val="accent2"/>
                </a:solidFill>
              </a:rPr>
              <a:t>Oblivious </a:t>
            </a:r>
            <a:r>
              <a:rPr lang="en-US" dirty="0" smtClean="0">
                <a:solidFill>
                  <a:schemeClr val="accent2"/>
                </a:solidFill>
              </a:rPr>
              <a:t>transfer</a:t>
            </a:r>
            <a:endParaRPr lang="en-US" dirty="0">
              <a:solidFill>
                <a:schemeClr val="accent2"/>
              </a:solidFill>
            </a:endParaRPr>
          </a:p>
        </p:txBody>
      </p:sp>
      <p:sp>
        <p:nvSpPr>
          <p:cNvPr id="3" name="Subtitle 2"/>
          <p:cNvSpPr>
            <a:spLocks noGrp="1"/>
          </p:cNvSpPr>
          <p:nvPr>
            <p:ph type="subTitle" idx="1"/>
          </p:nvPr>
        </p:nvSpPr>
        <p:spPr>
          <a:xfrm>
            <a:off x="581194" y="3349842"/>
            <a:ext cx="10993546" cy="2974757"/>
          </a:xfrm>
        </p:spPr>
        <p:txBody>
          <a:bodyPr>
            <a:normAutofit lnSpcReduction="10000"/>
          </a:bodyPr>
          <a:lstStyle/>
          <a:p>
            <a:pPr algn="ctr"/>
            <a:endParaRPr lang="en-US" sz="2400" dirty="0" smtClean="0">
              <a:solidFill>
                <a:schemeClr val="bg1"/>
              </a:solidFill>
            </a:endParaRPr>
          </a:p>
          <a:p>
            <a:pPr algn="ctr"/>
            <a:endParaRPr lang="en-US" sz="2400" dirty="0">
              <a:solidFill>
                <a:schemeClr val="bg1"/>
              </a:solidFill>
            </a:endParaRPr>
          </a:p>
          <a:p>
            <a:pPr algn="ctr"/>
            <a:endParaRPr lang="en-US" sz="2400" dirty="0" smtClean="0">
              <a:solidFill>
                <a:schemeClr val="bg1"/>
              </a:solidFill>
            </a:endParaRPr>
          </a:p>
          <a:p>
            <a:pPr algn="ctr"/>
            <a:endParaRPr lang="en-US" sz="2400" dirty="0">
              <a:solidFill>
                <a:schemeClr val="bg1"/>
              </a:solidFill>
            </a:endParaRPr>
          </a:p>
          <a:p>
            <a:pPr algn="ctr"/>
            <a:r>
              <a:rPr lang="en-US" sz="1400" dirty="0" smtClean="0">
                <a:solidFill>
                  <a:schemeClr val="bg1"/>
                </a:solidFill>
              </a:rPr>
              <a:t>Present by: Ni </a:t>
            </a:r>
            <a:r>
              <a:rPr lang="en-US" sz="1400" dirty="0" err="1" smtClean="0">
                <a:solidFill>
                  <a:schemeClr val="bg1"/>
                </a:solidFill>
              </a:rPr>
              <a:t>trieu</a:t>
            </a:r>
            <a:endParaRPr lang="en-US" sz="1400" dirty="0" smtClean="0">
              <a:solidFill>
                <a:schemeClr val="bg1"/>
              </a:solidFill>
            </a:endParaRPr>
          </a:p>
          <a:p>
            <a:pPr algn="ctr"/>
            <a:r>
              <a:rPr lang="en-US" dirty="0"/>
              <a:t>School of Electrical Engineering and Computer Science</a:t>
            </a:r>
            <a:endParaRPr lang="en-US" sz="1400" dirty="0" smtClean="0">
              <a:solidFill>
                <a:schemeClr val="bg1"/>
              </a:solidFill>
            </a:endParaRPr>
          </a:p>
          <a:p>
            <a:pPr algn="ctr"/>
            <a:r>
              <a:rPr lang="en-US" sz="1400" b="1" dirty="0"/>
              <a:t>Oregon State University</a:t>
            </a:r>
            <a:endParaRPr lang="en-US" sz="2000" b="1" dirty="0">
              <a:solidFill>
                <a:schemeClr val="bg1"/>
              </a:solidFill>
            </a:endParaRPr>
          </a:p>
          <a:p>
            <a:pPr algn="ctr"/>
            <a:endParaRPr lang="en-US" sz="1400" dirty="0">
              <a:solidFill>
                <a:schemeClr val="bg1"/>
              </a:solidFill>
            </a:endParaRPr>
          </a:p>
        </p:txBody>
      </p:sp>
      <p:sp>
        <p:nvSpPr>
          <p:cNvPr id="4" name="Date Placeholder 3"/>
          <p:cNvSpPr>
            <a:spLocks noGrp="1"/>
          </p:cNvSpPr>
          <p:nvPr>
            <p:ph type="dt" sz="half" idx="10"/>
          </p:nvPr>
        </p:nvSpPr>
        <p:spPr/>
        <p:txBody>
          <a:bodyPr/>
          <a:lstStyle/>
          <a:p>
            <a:fld id="{AFE20C07-0D94-42D0-BEF1-079C723673D9}" type="datetime1">
              <a:rPr lang="en-US" smtClean="0"/>
              <a:t>5/26/2016</a:t>
            </a:fld>
            <a:endParaRPr lang="en-US" dirty="0"/>
          </a:p>
        </p:txBody>
      </p:sp>
      <p:sp>
        <p:nvSpPr>
          <p:cNvPr id="5" name="Footer Placeholder 4"/>
          <p:cNvSpPr>
            <a:spLocks noGrp="1"/>
          </p:cNvSpPr>
          <p:nvPr>
            <p:ph type="ftr" sz="quarter" idx="11"/>
          </p:nvPr>
        </p:nvSpPr>
        <p:spPr>
          <a:xfrm>
            <a:off x="581192" y="5951811"/>
            <a:ext cx="3622818" cy="365125"/>
          </a:xfrm>
        </p:spPr>
        <p:txBody>
          <a:bodyPr/>
          <a:lstStyle/>
          <a:p>
            <a:r>
              <a:rPr lang="en-US" dirty="0" err="1" smtClean="0"/>
              <a:t>trieun@OSU</a:t>
            </a:r>
            <a:endParaRPr lang="en-US"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797971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a:t>
            </a:r>
            <a:r>
              <a:rPr lang="en-US" altLang="he-IL" dirty="0" err="1"/>
              <a:t>Bellare-Micali</a:t>
            </a:r>
            <a:r>
              <a:rPr lang="en-US" altLang="he-IL" dirty="0"/>
              <a:t> Protocol</a:t>
            </a:r>
            <a:r>
              <a:rPr lang="en-US" dirty="0">
                <a:solidFill>
                  <a:schemeClr val="tx1"/>
                </a:solidFill>
              </a:rPr>
              <a:t> </a:t>
            </a:r>
            <a:r>
              <a:rPr lang="en-US" dirty="0"/>
              <a:t>[BM89</a:t>
            </a:r>
            <a:r>
              <a:rPr lang="en-US" dirty="0" smtClean="0"/>
              <a:t>]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455387" y="1816275"/>
                <a:ext cx="11307821" cy="4921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sz="2400" dirty="0" err="1" smtClean="0">
                    <a:solidFill>
                      <a:schemeClr val="tx1"/>
                    </a:solidFill>
                  </a:rPr>
                  <a:t>Diffie</a:t>
                </a:r>
                <a:r>
                  <a:rPr lang="en-US" sz="2400" dirty="0">
                    <a:solidFill>
                      <a:schemeClr val="tx1"/>
                    </a:solidFill>
                  </a:rPr>
                  <a:t>-Hellman </a:t>
                </a:r>
                <a:r>
                  <a:rPr lang="en-US" sz="2400" dirty="0" smtClean="0">
                    <a:solidFill>
                      <a:schemeClr val="tx1"/>
                    </a:solidFill>
                  </a:rPr>
                  <a:t>assumption (</a:t>
                </a:r>
                <a:r>
                  <a:rPr lang="en-US" sz="2400" dirty="0">
                    <a:solidFill>
                      <a:schemeClr val="tx1"/>
                    </a:solidFill>
                  </a:rPr>
                  <a:t>DDH </a:t>
                </a:r>
                <a:r>
                  <a:rPr lang="en-US" sz="2400" dirty="0" smtClean="0">
                    <a:solidFill>
                      <a:schemeClr val="tx1"/>
                    </a:solidFill>
                  </a:rPr>
                  <a:t>assumption): </a:t>
                </a:r>
              </a:p>
              <a:p>
                <a:pPr marL="0" indent="0">
                  <a:buNone/>
                </a:pPr>
                <a:r>
                  <a:rPr lang="en-US" sz="2400" dirty="0" smtClean="0">
                    <a:solidFill>
                      <a:schemeClr val="tx1"/>
                    </a:solidFill>
                  </a:rPr>
                  <a:t>Given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b="0" i="1" smtClean="0">
                            <a:solidFill>
                              <a:schemeClr val="tx1"/>
                            </a:solidFill>
                            <a:latin typeface="Cambria Math" panose="02040503050406030204" pitchFamily="18" charset="0"/>
                          </a:rPr>
                          <m:t>𝑥</m:t>
                        </m:r>
                      </m:sup>
                    </m:sSup>
                  </m:oMath>
                </a14:m>
                <a:r>
                  <a:rPr lang="en-US" sz="2400" dirty="0" smtClean="0">
                    <a:solidFill>
                      <a:schemeClr val="tx1"/>
                    </a:solidFill>
                  </a:rPr>
                  <a:t> and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b="0" i="1" smtClean="0">
                            <a:solidFill>
                              <a:schemeClr val="tx1"/>
                            </a:solidFill>
                            <a:latin typeface="Cambria Math" panose="02040503050406030204" pitchFamily="18" charset="0"/>
                          </a:rPr>
                          <m:t>𝑦</m:t>
                        </m:r>
                      </m:sup>
                    </m:sSup>
                  </m:oMath>
                </a14:m>
                <a:r>
                  <a:rPr lang="en-US" sz="2400" dirty="0" smtClean="0">
                    <a:solidFill>
                      <a:schemeClr val="tx1"/>
                    </a:solidFill>
                  </a:rPr>
                  <a:t>, but neither x nor y, it is hard to compute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i="1">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𝑦</m:t>
                        </m:r>
                      </m:sup>
                    </m:sSup>
                  </m:oMath>
                </a14:m>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Privacy:</a:t>
                </a:r>
              </a:p>
              <a:p>
                <a:r>
                  <a:rPr lang="en-US" sz="2400" dirty="0" smtClean="0"/>
                  <a:t>Sender cannot </a:t>
                </a:r>
                <a:r>
                  <a:rPr lang="en-US" sz="2400" dirty="0"/>
                  <a:t>learn anything </a:t>
                </a:r>
                <a:r>
                  <a:rPr lang="en-US" sz="2400" dirty="0" smtClean="0"/>
                  <a:t>about bit </a:t>
                </a:r>
                <a:r>
                  <a:rPr lang="en-US" sz="2400" dirty="0" err="1" smtClean="0"/>
                  <a:t>i</a:t>
                </a:r>
                <a:endParaRPr lang="en-US" sz="2400" dirty="0" smtClean="0"/>
              </a:p>
              <a:p>
                <a:r>
                  <a:rPr lang="en-US" sz="2400" dirty="0" smtClean="0">
                    <a:solidFill>
                      <a:schemeClr val="tx1"/>
                    </a:solidFill>
                  </a:rPr>
                  <a:t>Assuming </a:t>
                </a:r>
                <a:r>
                  <a:rPr lang="en-US" sz="2400" dirty="0">
                    <a:solidFill>
                      <a:schemeClr val="tx1"/>
                    </a:solidFill>
                  </a:rPr>
                  <a:t>DDH, receiver </a:t>
                </a:r>
                <a:r>
                  <a:rPr lang="en-US" sz="2400" dirty="0"/>
                  <a:t>can only decrypt one </a:t>
                </a:r>
                <a:r>
                  <a:rPr lang="en-US" sz="2400" dirty="0" smtClean="0"/>
                  <a:t>of 2 messages, he </a:t>
                </a:r>
                <a:r>
                  <a:rPr lang="en-US" sz="2400" dirty="0" smtClean="0">
                    <a:solidFill>
                      <a:schemeClr val="tx1"/>
                    </a:solidFill>
                  </a:rPr>
                  <a:t>cannot compute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𝜑</m:t>
                        </m:r>
                      </m:e>
                      <m:sub>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𝑖</m:t>
                        </m:r>
                      </m:sub>
                    </m:sSub>
                    <m:r>
                      <a:rPr lang="en-US" sz="2400" b="0" i="0" smtClean="0">
                        <a:solidFill>
                          <a:schemeClr val="tx1"/>
                        </a:solidFill>
                        <a:latin typeface="Cambria Math" panose="02040503050406030204" pitchFamily="18" charset="0"/>
                      </a:rPr>
                      <m:t>:</m:t>
                    </m:r>
                  </m:oMath>
                </a14:m>
                <a:endParaRPr lang="en-US" sz="2400" b="0" i="0" dirty="0" smtClean="0">
                  <a:solidFill>
                    <a:schemeClr val="tx1"/>
                  </a:solidFill>
                  <a:latin typeface="Cambria Math" panose="02040503050406030204" pitchFamily="18" charset="0"/>
                </a:endParaRPr>
              </a:p>
              <a:p>
                <a:pPr marL="0" indent="0">
                  <a:buNone/>
                </a:pP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𝑖</m:t>
                            </m:r>
                          </m:sub>
                        </m:sSub>
                      </m:sup>
                    </m:sSup>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𝜑</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sup>
                    </m:sSup>
                    <m:r>
                      <a:rPr lang="en-US" sz="2400" b="0" i="0">
                        <a:solidFill>
                          <a:schemeClr val="tx1"/>
                        </a:solidFill>
                        <a:latin typeface="Cambria Math" panose="02040503050406030204" pitchFamily="18" charset="0"/>
                      </a:rPr>
                      <m:t> </m:t>
                    </m:r>
                  </m:oMath>
                </a14:m>
                <a:r>
                  <a:rPr lang="en-US" sz="2400" dirty="0" smtClean="0">
                    <a:solidFill>
                      <a:schemeClr val="tx1"/>
                    </a:solidFill>
                  </a:rPr>
                  <a:t>is hard to compute (Alice knows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sup>
                    </m:sSup>
                  </m:oMath>
                </a14:m>
                <a:r>
                  <a:rPr lang="en-US" sz="2400" dirty="0" smtClean="0">
                    <a:solidFill>
                      <a:schemeClr val="tx1"/>
                    </a:solidFill>
                  </a:rPr>
                  <a:t>, and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sup>
                    </m:sSup>
                  </m:oMath>
                </a14:m>
                <a:r>
                  <a:rPr lang="en-US" sz="2400" dirty="0" smtClean="0">
                    <a:solidFill>
                      <a:schemeClr val="tx1"/>
                    </a:solidFill>
                  </a:rPr>
                  <a:t>, but neither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oMath>
                </a14:m>
                <a:r>
                  <a:rPr lang="en-US" sz="2400" dirty="0" smtClean="0">
                    <a:solidFill>
                      <a:schemeClr val="tx1"/>
                    </a:solidFill>
                  </a:rPr>
                  <a:t> nor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𝑖</m:t>
                        </m:r>
                      </m:sub>
                    </m:sSub>
                  </m:oMath>
                </a14:m>
                <a:r>
                  <a:rPr lang="en-US" sz="2400" dirty="0" smtClean="0">
                    <a:solidFill>
                      <a:schemeClr val="tx1"/>
                    </a:solidFill>
                  </a:rPr>
                  <a:t> )</a:t>
                </a:r>
              </a:p>
              <a:p>
                <a:pPr marL="0" indent="0">
                  <a:buNone/>
                </a:pPr>
                <a:endParaRPr lang="en-US" sz="2400" dirty="0">
                  <a:solidFill>
                    <a:schemeClr val="tx1"/>
                  </a:solidFill>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55387" y="1816275"/>
                <a:ext cx="11307821" cy="4921238"/>
              </a:xfrm>
              <a:prstGeom prst="rect">
                <a:avLst/>
              </a:prstGeom>
              <a:blipFill rotWithShape="0">
                <a:blip r:embed="rId2"/>
                <a:stretch>
                  <a:fillRect l="-863" r="-54"/>
                </a:stretch>
              </a:blipFill>
            </p:spPr>
            <p:txBody>
              <a:bodyPr/>
              <a:lstStyle/>
              <a:p>
                <a:r>
                  <a:rPr lang="en-US">
                    <a:noFill/>
                  </a:rPr>
                  <a:t> </a:t>
                </a:r>
              </a:p>
            </p:txBody>
          </p:sp>
        </mc:Fallback>
      </mc:AlternateContent>
      <p:sp>
        <p:nvSpPr>
          <p:cNvPr id="13"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solidFill>
                  <a:schemeClr val="accent2"/>
                </a:solidFill>
              </a:rPr>
              <a:t>The </a:t>
            </a:r>
            <a:r>
              <a:rPr lang="en-US" altLang="he-IL" sz="1400" cap="none" dirty="0" err="1" smtClean="0">
                <a:solidFill>
                  <a:schemeClr val="accent2"/>
                </a:solidFill>
              </a:rPr>
              <a:t>Bellare-Micali</a:t>
            </a:r>
            <a:r>
              <a:rPr lang="en-US" altLang="he-IL" sz="1400" cap="none" dirty="0" smtClean="0">
                <a:solidFill>
                  <a:schemeClr val="accent2"/>
                </a:solidFill>
              </a:rPr>
              <a:t> Protocol</a:t>
            </a:r>
            <a:r>
              <a:rPr lang="en-US" sz="1400" cap="none" dirty="0" smtClean="0">
                <a:solidFill>
                  <a:schemeClr val="accent2"/>
                </a:solidFill>
              </a:rPr>
              <a:t> [BM89</a:t>
            </a:r>
            <a:r>
              <a:rPr lang="en-US" sz="1400" cap="none" dirty="0" smtClean="0"/>
              <a:t>]</a:t>
            </a:r>
          </a:p>
          <a:p>
            <a:pPr marL="228600" indent="-228600">
              <a:buFontTx/>
              <a:buAutoNum type="alphaLcPeriod"/>
            </a:pPr>
            <a:r>
              <a:rPr lang="en-US" altLang="he-IL" sz="1400" cap="none" dirty="0" smtClean="0"/>
              <a:t>The Simplest OT Protocol</a:t>
            </a:r>
            <a:r>
              <a:rPr lang="en-US" sz="1400" cap="none" dirty="0" smtClean="0"/>
              <a:t> [CO15] </a:t>
            </a:r>
            <a:endParaRPr lang="en-US" sz="1400" cap="none" dirty="0"/>
          </a:p>
        </p:txBody>
      </p:sp>
      <p:sp>
        <p:nvSpPr>
          <p:cNvPr id="15" name="Title 1"/>
          <p:cNvSpPr txBox="1">
            <a:spLocks/>
          </p:cNvSpPr>
          <p:nvPr/>
        </p:nvSpPr>
        <p:spPr>
          <a:xfrm>
            <a:off x="455387" y="0"/>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Tree>
    <p:extLst>
      <p:ext uri="{BB962C8B-B14F-4D97-AF65-F5344CB8AC3E}">
        <p14:creationId xmlns:p14="http://schemas.microsoft.com/office/powerpoint/2010/main" val="143292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a:t>
            </a:r>
            <a:r>
              <a:rPr lang="en-US" altLang="he-IL" dirty="0" smtClean="0"/>
              <a:t>Simplest </a:t>
            </a:r>
            <a:r>
              <a:rPr lang="en-US" altLang="he-IL" dirty="0" err="1" smtClean="0"/>
              <a:t>ot</a:t>
            </a:r>
            <a:r>
              <a:rPr lang="en-US" altLang="he-IL" dirty="0" smtClean="0"/>
              <a:t> Protocol</a:t>
            </a:r>
            <a:r>
              <a:rPr lang="en-US" dirty="0" smtClean="0">
                <a:solidFill>
                  <a:schemeClr val="tx1"/>
                </a:solidFill>
              </a:rPr>
              <a:t> </a:t>
            </a:r>
            <a:r>
              <a:rPr lang="en-US" dirty="0" smtClean="0"/>
              <a:t>[co15]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p:pic>
        <p:nvPicPr>
          <p:cNvPr id="3" name="Picture 2"/>
          <p:cNvPicPr>
            <a:picLocks noChangeAspect="1"/>
          </p:cNvPicPr>
          <p:nvPr/>
        </p:nvPicPr>
        <p:blipFill>
          <a:blip r:embed="rId4"/>
          <a:stretch>
            <a:fillRect/>
          </a:stretch>
        </p:blipFill>
        <p:spPr>
          <a:xfrm>
            <a:off x="896099" y="3220866"/>
            <a:ext cx="1122482" cy="3071235"/>
          </a:xfrm>
          <a:prstGeom prst="rect">
            <a:avLst/>
          </a:prstGeom>
        </p:spPr>
      </p:pic>
      <p:pic>
        <p:nvPicPr>
          <p:cNvPr id="4" name="Picture 3"/>
          <p:cNvPicPr>
            <a:picLocks noChangeAspect="1"/>
          </p:cNvPicPr>
          <p:nvPr/>
        </p:nvPicPr>
        <p:blipFill>
          <a:blip r:embed="rId5"/>
          <a:stretch>
            <a:fillRect/>
          </a:stretch>
        </p:blipFill>
        <p:spPr>
          <a:xfrm>
            <a:off x="9945331" y="2944893"/>
            <a:ext cx="1764069" cy="3347209"/>
          </a:xfrm>
          <a:prstGeom prst="rect">
            <a:avLst/>
          </a:prstGeom>
        </p:spPr>
      </p:pic>
      <p:graphicFrame>
        <p:nvGraphicFramePr>
          <p:cNvPr id="9" name="Object 8"/>
          <p:cNvGraphicFramePr>
            <a:graphicFrameLocks noChangeAspect="1"/>
          </p:cNvGraphicFramePr>
          <p:nvPr/>
        </p:nvGraphicFramePr>
        <p:xfrm>
          <a:off x="2834254" y="2271580"/>
          <a:ext cx="1354138" cy="733425"/>
        </p:xfrm>
        <a:graphic>
          <a:graphicData uri="http://schemas.openxmlformats.org/presentationml/2006/ole">
            <mc:AlternateContent xmlns:mc="http://schemas.openxmlformats.org/markup-compatibility/2006">
              <mc:Choice xmlns:v="urn:schemas-microsoft-com:vml" Requires="v">
                <p:oleObj spid="_x0000_s80126" name="Equation" r:id="rId6" imgW="609480" imgH="330120" progId="Equation.DSMT4">
                  <p:embed/>
                </p:oleObj>
              </mc:Choice>
              <mc:Fallback>
                <p:oleObj name="Equation" r:id="rId6" imgW="609480" imgH="330120" progId="Equation.DSMT4">
                  <p:embed/>
                  <p:pic>
                    <p:nvPicPr>
                      <p:cNvPr id="0" name=""/>
                      <p:cNvPicPr/>
                      <p:nvPr/>
                    </p:nvPicPr>
                    <p:blipFill>
                      <a:blip r:embed="rId7"/>
                      <a:stretch>
                        <a:fillRect/>
                      </a:stretch>
                    </p:blipFill>
                    <p:spPr>
                      <a:xfrm>
                        <a:off x="2834254" y="2271580"/>
                        <a:ext cx="1354138" cy="733425"/>
                      </a:xfrm>
                      <a:prstGeom prst="rect">
                        <a:avLst/>
                      </a:prstGeom>
                    </p:spPr>
                  </p:pic>
                </p:oleObj>
              </mc:Fallback>
            </mc:AlternateContent>
          </a:graphicData>
        </a:graphic>
      </p:graphicFrame>
      <p:cxnSp>
        <p:nvCxnSpPr>
          <p:cNvPr id="14" name="Straight Connector 13"/>
          <p:cNvCxnSpPr>
            <a:stCxn id="12" idx="0"/>
          </p:cNvCxnSpPr>
          <p:nvPr/>
        </p:nvCxnSpPr>
        <p:spPr>
          <a:xfrm>
            <a:off x="6172200" y="2227945"/>
            <a:ext cx="0" cy="434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671633" y="4005486"/>
            <a:ext cx="848732" cy="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6580398" y="2271580"/>
          <a:ext cx="1381125" cy="1296988"/>
        </p:xfrm>
        <a:graphic>
          <a:graphicData uri="http://schemas.openxmlformats.org/presentationml/2006/ole">
            <mc:AlternateContent xmlns:mc="http://schemas.openxmlformats.org/markup-compatibility/2006">
              <mc:Choice xmlns:v="urn:schemas-microsoft-com:vml" Requires="v">
                <p:oleObj spid="_x0000_s80127" name="Equation" r:id="rId8" imgW="622080" imgH="583920" progId="Equation.DSMT4">
                  <p:embed/>
                </p:oleObj>
              </mc:Choice>
              <mc:Fallback>
                <p:oleObj name="Equation" r:id="rId8" imgW="622080" imgH="583920" progId="Equation.DSMT4">
                  <p:embed/>
                  <p:pic>
                    <p:nvPicPr>
                      <p:cNvPr id="0" name=""/>
                      <p:cNvPicPr/>
                      <p:nvPr/>
                    </p:nvPicPr>
                    <p:blipFill>
                      <a:blip r:embed="rId9"/>
                      <a:stretch>
                        <a:fillRect/>
                      </a:stretch>
                    </p:blipFill>
                    <p:spPr>
                      <a:xfrm>
                        <a:off x="6580398" y="2271580"/>
                        <a:ext cx="1381125" cy="1296988"/>
                      </a:xfrm>
                      <a:prstGeom prst="rect">
                        <a:avLst/>
                      </a:prstGeom>
                    </p:spPr>
                  </p:pic>
                </p:oleObj>
              </mc:Fallback>
            </mc:AlternateContent>
          </a:graphicData>
        </a:graphic>
      </p:graphicFrame>
      <p:cxnSp>
        <p:nvCxnSpPr>
          <p:cNvPr id="21" name="Straight Arrow Connector 20"/>
          <p:cNvCxnSpPr/>
          <p:nvPr/>
        </p:nvCxnSpPr>
        <p:spPr>
          <a:xfrm flipH="1" flipV="1">
            <a:off x="5669546" y="3285092"/>
            <a:ext cx="848732" cy="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nvGraphicFramePr>
        <p:xfrm>
          <a:off x="4547794" y="1895785"/>
          <a:ext cx="3779837" cy="565150"/>
        </p:xfrm>
        <a:graphic>
          <a:graphicData uri="http://schemas.openxmlformats.org/presentationml/2006/ole">
            <mc:AlternateContent xmlns:mc="http://schemas.openxmlformats.org/markup-compatibility/2006">
              <mc:Choice xmlns:v="urn:schemas-microsoft-com:vml" Requires="v">
                <p:oleObj spid="_x0000_s80128" name="Equation" r:id="rId10" imgW="1701720" imgH="253800" progId="Equation.DSMT4">
                  <p:embed/>
                </p:oleObj>
              </mc:Choice>
              <mc:Fallback>
                <p:oleObj name="Equation" r:id="rId10" imgW="1701720" imgH="253800" progId="Equation.DSMT4">
                  <p:embed/>
                  <p:pic>
                    <p:nvPicPr>
                      <p:cNvPr id="0" name=""/>
                      <p:cNvPicPr/>
                      <p:nvPr/>
                    </p:nvPicPr>
                    <p:blipFill>
                      <a:blip r:embed="rId11"/>
                      <a:stretch>
                        <a:fillRect/>
                      </a:stretch>
                    </p:blipFill>
                    <p:spPr>
                      <a:xfrm>
                        <a:off x="4547794" y="1895785"/>
                        <a:ext cx="3779837" cy="565150"/>
                      </a:xfrm>
                      <a:prstGeom prst="rect">
                        <a:avLst/>
                      </a:prstGeom>
                    </p:spPr>
                  </p:pic>
                </p:oleObj>
              </mc:Fallback>
            </mc:AlternateContent>
          </a:graphicData>
        </a:graphic>
      </p:graphicFrame>
      <p:cxnSp>
        <p:nvCxnSpPr>
          <p:cNvPr id="32" name="Straight Arrow Connector 31"/>
          <p:cNvCxnSpPr/>
          <p:nvPr/>
        </p:nvCxnSpPr>
        <p:spPr>
          <a:xfrm flipH="1" flipV="1">
            <a:off x="5641420" y="5439446"/>
            <a:ext cx="848732" cy="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Object 32"/>
          <p:cNvGraphicFramePr>
            <a:graphicFrameLocks noChangeAspect="1"/>
          </p:cNvGraphicFramePr>
          <p:nvPr/>
        </p:nvGraphicFramePr>
        <p:xfrm>
          <a:off x="2820777" y="3429879"/>
          <a:ext cx="2790825" cy="1130300"/>
        </p:xfrm>
        <a:graphic>
          <a:graphicData uri="http://schemas.openxmlformats.org/presentationml/2006/ole">
            <mc:AlternateContent xmlns:mc="http://schemas.openxmlformats.org/markup-compatibility/2006">
              <mc:Choice xmlns:v="urn:schemas-microsoft-com:vml" Requires="v">
                <p:oleObj spid="_x0000_s80129" name="Equation" r:id="rId12" imgW="1257120" imgH="507960" progId="Equation.DSMT4">
                  <p:embed/>
                </p:oleObj>
              </mc:Choice>
              <mc:Fallback>
                <p:oleObj name="Equation" r:id="rId12" imgW="1257120" imgH="507960" progId="Equation.DSMT4">
                  <p:embed/>
                  <p:pic>
                    <p:nvPicPr>
                      <p:cNvPr id="0" name=""/>
                      <p:cNvPicPr/>
                      <p:nvPr/>
                    </p:nvPicPr>
                    <p:blipFill>
                      <a:blip r:embed="rId13"/>
                      <a:stretch>
                        <a:fillRect/>
                      </a:stretch>
                    </p:blipFill>
                    <p:spPr>
                      <a:xfrm>
                        <a:off x="2820777" y="3429879"/>
                        <a:ext cx="2790825" cy="11303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5" name="Flowchart: Alternate Process 34"/>
              <p:cNvSpPr/>
              <p:nvPr/>
            </p:nvSpPr>
            <p:spPr>
              <a:xfrm>
                <a:off x="10975036" y="2186074"/>
                <a:ext cx="1135318"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i="1">
                              <a:solidFill>
                                <a:schemeClr val="bg1"/>
                              </a:solidFill>
                              <a:latin typeface="Cambria Math" panose="02040503050406030204" pitchFamily="18" charset="0"/>
                            </a:rPr>
                            <m:t>0</m:t>
                          </m:r>
                        </m:sub>
                      </m:sSub>
                      <m:r>
                        <a:rPr lang="en-US" sz="2400" i="1">
                          <a:solidFill>
                            <a:schemeClr val="bg1"/>
                          </a:solidFill>
                          <a:latin typeface="Cambria Math" panose="02040503050406030204" pitchFamily="18" charset="0"/>
                        </a:rPr>
                        <m:t> ,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i="1">
                              <a:solidFill>
                                <a:schemeClr val="bg1"/>
                              </a:solidFill>
                              <a:latin typeface="Cambria Math" panose="02040503050406030204" pitchFamily="18" charset="0"/>
                            </a:rPr>
                            <m:t>1</m:t>
                          </m:r>
                        </m:sub>
                      </m:sSub>
                    </m:oMath>
                  </m:oMathPara>
                </a14:m>
                <a:endParaRPr lang="en-US" sz="2400" dirty="0">
                  <a:solidFill>
                    <a:schemeClr val="bg1"/>
                  </a:solidFill>
                </a:endParaRPr>
              </a:p>
            </p:txBody>
          </p:sp>
        </mc:Choice>
        <mc:Fallback xmlns="">
          <p:sp>
            <p:nvSpPr>
              <p:cNvPr id="35" name="Flowchart: Alternate Process 34"/>
              <p:cNvSpPr>
                <a:spLocks noRot="1" noChangeAspect="1" noMove="1" noResize="1" noEditPoints="1" noAdjustHandles="1" noChangeArrowheads="1" noChangeShapeType="1" noTextEdit="1"/>
              </p:cNvSpPr>
              <p:nvPr/>
            </p:nvSpPr>
            <p:spPr>
              <a:xfrm>
                <a:off x="10975036" y="2186074"/>
                <a:ext cx="1135318" cy="641442"/>
              </a:xfrm>
              <a:prstGeom prst="flowChartAlternateProcess">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202096" y="2412048"/>
                <a:ext cx="263605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202096" y="2412048"/>
                <a:ext cx="2636052" cy="369332"/>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Flowchart: Alternate Process 41"/>
              <p:cNvSpPr/>
              <p:nvPr/>
            </p:nvSpPr>
            <p:spPr>
              <a:xfrm>
                <a:off x="23579" y="5604057"/>
                <a:ext cx="1110967"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b="0" i="1" smtClean="0">
                              <a:solidFill>
                                <a:schemeClr val="bg1"/>
                              </a:solidFill>
                              <a:latin typeface="Cambria Math" panose="02040503050406030204" pitchFamily="18" charset="0"/>
                            </a:rPr>
                            <m:t>𝑖</m:t>
                          </m:r>
                        </m:sub>
                      </m:sSub>
                    </m:oMath>
                  </m:oMathPara>
                </a14:m>
                <a:endParaRPr lang="en-US" sz="2400" dirty="0">
                  <a:solidFill>
                    <a:schemeClr val="bg1"/>
                  </a:solidFill>
                </a:endParaRPr>
              </a:p>
            </p:txBody>
          </p:sp>
        </mc:Choice>
        <mc:Fallback xmlns="">
          <p:sp>
            <p:nvSpPr>
              <p:cNvPr id="42" name="Flowchart: Alternate Process 41"/>
              <p:cNvSpPr>
                <a:spLocks noRot="1" noChangeAspect="1" noMove="1" noResize="1" noEditPoints="1" noAdjustHandles="1" noChangeArrowheads="1" noChangeShapeType="1" noTextEdit="1"/>
              </p:cNvSpPr>
              <p:nvPr/>
            </p:nvSpPr>
            <p:spPr>
              <a:xfrm>
                <a:off x="23579" y="5604057"/>
                <a:ext cx="1110967" cy="641442"/>
              </a:xfrm>
              <a:prstGeom prst="flowChartAlternateProcess">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Flowchart: Alternate Process 42"/>
              <p:cNvSpPr/>
              <p:nvPr/>
            </p:nvSpPr>
            <p:spPr>
              <a:xfrm>
                <a:off x="23579" y="2303451"/>
                <a:ext cx="1213085"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bg1"/>
                    </a:solidFill>
                    <a:ea typeface="Cambria Math" panose="02040503050406030204" pitchFamily="18" charset="0"/>
                  </a:rPr>
                  <a:t>i</a:t>
                </a:r>
                <a14:m>
                  <m:oMath xmlns:m="http://schemas.openxmlformats.org/officeDocument/2006/math">
                    <m:r>
                      <a:rPr lang="en-US" sz="2200" i="1" smtClean="0">
                        <a:solidFill>
                          <a:schemeClr val="bg1"/>
                        </a:solidFill>
                        <a:latin typeface="Cambria Math" panose="02040503050406030204" pitchFamily="18" charset="0"/>
                        <a:ea typeface="Cambria Math" panose="02040503050406030204" pitchFamily="18" charset="0"/>
                      </a:rPr>
                      <m:t>∈</m:t>
                    </m:r>
                    <m:r>
                      <a:rPr lang="en-US" sz="2200" b="0" i="1" smtClean="0">
                        <a:solidFill>
                          <a:schemeClr val="bg1"/>
                        </a:solidFill>
                        <a:latin typeface="Cambria Math" panose="02040503050406030204" pitchFamily="18" charset="0"/>
                        <a:ea typeface="Cambria Math" panose="02040503050406030204" pitchFamily="18" charset="0"/>
                      </a:rPr>
                      <m:t>{0,1}</m:t>
                    </m:r>
                  </m:oMath>
                </a14:m>
                <a:endParaRPr lang="en-US" sz="2200" dirty="0">
                  <a:solidFill>
                    <a:schemeClr val="bg1"/>
                  </a:solidFill>
                </a:endParaRPr>
              </a:p>
            </p:txBody>
          </p:sp>
        </mc:Choice>
        <mc:Fallback xmlns="">
          <p:sp>
            <p:nvSpPr>
              <p:cNvPr id="43" name="Flowchart: Alternate Process 42"/>
              <p:cNvSpPr>
                <a:spLocks noRot="1" noChangeAspect="1" noMove="1" noResize="1" noEditPoints="1" noAdjustHandles="1" noChangeArrowheads="1" noChangeShapeType="1" noTextEdit="1"/>
              </p:cNvSpPr>
              <p:nvPr/>
            </p:nvSpPr>
            <p:spPr>
              <a:xfrm>
                <a:off x="23579" y="2303451"/>
                <a:ext cx="1213085" cy="641442"/>
              </a:xfrm>
              <a:prstGeom prst="flowChartAlternateProcess">
                <a:avLst/>
              </a:prstGeom>
              <a:blipFill rotWithShape="0">
                <a:blip r:embed="rId18"/>
                <a:stretch>
                  <a:fillRect b="-917"/>
                </a:stretch>
              </a:blipFill>
            </p:spPr>
            <p:txBody>
              <a:bodyPr/>
              <a:lstStyle/>
              <a:p>
                <a:r>
                  <a:rPr lang="en-US">
                    <a:noFill/>
                  </a:rPr>
                  <a:t> </a:t>
                </a:r>
              </a:p>
            </p:txBody>
          </p:sp>
        </mc:Fallback>
      </mc:AlternateContent>
      <p:graphicFrame>
        <p:nvGraphicFramePr>
          <p:cNvPr id="26" name="Object 25"/>
          <p:cNvGraphicFramePr>
            <a:graphicFrameLocks noChangeAspect="1"/>
          </p:cNvGraphicFramePr>
          <p:nvPr/>
        </p:nvGraphicFramePr>
        <p:xfrm>
          <a:off x="6518570" y="4280791"/>
          <a:ext cx="4173537" cy="1466850"/>
        </p:xfrm>
        <a:graphic>
          <a:graphicData uri="http://schemas.openxmlformats.org/presentationml/2006/ole">
            <mc:AlternateContent xmlns:mc="http://schemas.openxmlformats.org/markup-compatibility/2006">
              <mc:Choice xmlns:v="urn:schemas-microsoft-com:vml" Requires="v">
                <p:oleObj spid="_x0000_s80130" name="Equation" r:id="rId19" imgW="1879560" imgH="660240" progId="Equation.DSMT4">
                  <p:embed/>
                </p:oleObj>
              </mc:Choice>
              <mc:Fallback>
                <p:oleObj name="Equation" r:id="rId19" imgW="1879560" imgH="660240" progId="Equation.DSMT4">
                  <p:embed/>
                  <p:pic>
                    <p:nvPicPr>
                      <p:cNvPr id="0" name=""/>
                      <p:cNvPicPr/>
                      <p:nvPr/>
                    </p:nvPicPr>
                    <p:blipFill>
                      <a:blip r:embed="rId20"/>
                      <a:stretch>
                        <a:fillRect/>
                      </a:stretch>
                    </p:blipFill>
                    <p:spPr>
                      <a:xfrm>
                        <a:off x="6518570" y="4280791"/>
                        <a:ext cx="4173537" cy="1466850"/>
                      </a:xfrm>
                      <a:prstGeom prst="rect">
                        <a:avLst/>
                      </a:prstGeom>
                    </p:spPr>
                  </p:pic>
                </p:oleObj>
              </mc:Fallback>
            </mc:AlternateContent>
          </a:graphicData>
        </a:graphic>
      </p:graphicFrame>
      <p:graphicFrame>
        <p:nvGraphicFramePr>
          <p:cNvPr id="28" name="Object 27"/>
          <p:cNvGraphicFramePr>
            <a:graphicFrameLocks noChangeAspect="1"/>
          </p:cNvGraphicFramePr>
          <p:nvPr/>
        </p:nvGraphicFramePr>
        <p:xfrm>
          <a:off x="2772159" y="5670124"/>
          <a:ext cx="2227263" cy="1073150"/>
        </p:xfrm>
        <a:graphic>
          <a:graphicData uri="http://schemas.openxmlformats.org/presentationml/2006/ole">
            <mc:AlternateContent xmlns:mc="http://schemas.openxmlformats.org/markup-compatibility/2006">
              <mc:Choice xmlns:v="urn:schemas-microsoft-com:vml" Requires="v">
                <p:oleObj spid="_x0000_s80131" name="Equation" r:id="rId21" imgW="1002960" imgH="482400" progId="Equation.DSMT4">
                  <p:embed/>
                </p:oleObj>
              </mc:Choice>
              <mc:Fallback>
                <p:oleObj name="Equation" r:id="rId21" imgW="1002960" imgH="482400" progId="Equation.DSMT4">
                  <p:embed/>
                  <p:pic>
                    <p:nvPicPr>
                      <p:cNvPr id="0" name=""/>
                      <p:cNvPicPr/>
                      <p:nvPr/>
                    </p:nvPicPr>
                    <p:blipFill>
                      <a:blip r:embed="rId22"/>
                      <a:stretch>
                        <a:fillRect/>
                      </a:stretch>
                    </p:blipFill>
                    <p:spPr>
                      <a:xfrm>
                        <a:off x="2772159" y="5670124"/>
                        <a:ext cx="2227263" cy="1073150"/>
                      </a:xfrm>
                      <a:prstGeom prst="rect">
                        <a:avLst/>
                      </a:prstGeom>
                    </p:spPr>
                  </p:pic>
                </p:oleObj>
              </mc:Fallback>
            </mc:AlternateContent>
          </a:graphicData>
        </a:graphic>
      </p:graphicFrame>
      <p:sp>
        <p:nvSpPr>
          <p:cNvPr id="29"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t>The </a:t>
            </a:r>
            <a:r>
              <a:rPr lang="en-US" altLang="he-IL" sz="1400" cap="none" dirty="0" err="1" smtClean="0"/>
              <a:t>Bellare-Micali</a:t>
            </a:r>
            <a:r>
              <a:rPr lang="en-US" altLang="he-IL" sz="1400" cap="none" dirty="0" smtClean="0"/>
              <a:t> Protocol</a:t>
            </a:r>
            <a:r>
              <a:rPr lang="en-US" sz="1400" cap="none" dirty="0" smtClean="0"/>
              <a:t> [BM89]</a:t>
            </a:r>
          </a:p>
          <a:p>
            <a:pPr marL="228600" indent="-228600">
              <a:buFontTx/>
              <a:buAutoNum type="alphaLcPeriod"/>
            </a:pPr>
            <a:r>
              <a:rPr lang="en-US" altLang="he-IL" sz="1400" cap="none" dirty="0" smtClean="0">
                <a:solidFill>
                  <a:schemeClr val="accent2"/>
                </a:solidFill>
              </a:rPr>
              <a:t>The Simplest OT Protocol</a:t>
            </a:r>
            <a:r>
              <a:rPr lang="en-US" sz="1400" cap="none" dirty="0" smtClean="0">
                <a:solidFill>
                  <a:schemeClr val="accent2"/>
                </a:solidFill>
              </a:rPr>
              <a:t> [CO15] </a:t>
            </a:r>
            <a:endParaRPr lang="en-US" sz="1400" cap="none" dirty="0">
              <a:solidFill>
                <a:schemeClr val="accent2"/>
              </a:solidFill>
            </a:endParaRPr>
          </a:p>
        </p:txBody>
      </p:sp>
      <p:sp>
        <p:nvSpPr>
          <p:cNvPr id="30" name="Title 1"/>
          <p:cNvSpPr txBox="1">
            <a:spLocks/>
          </p:cNvSpPr>
          <p:nvPr/>
        </p:nvSpPr>
        <p:spPr>
          <a:xfrm>
            <a:off x="455387" y="-34506"/>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Tree>
    <p:extLst>
      <p:ext uri="{BB962C8B-B14F-4D97-AF65-F5344CB8AC3E}">
        <p14:creationId xmlns:p14="http://schemas.microsoft.com/office/powerpoint/2010/main" val="409213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Simplest </a:t>
            </a:r>
            <a:r>
              <a:rPr lang="en-US" altLang="he-IL" dirty="0" err="1"/>
              <a:t>ot</a:t>
            </a:r>
            <a:r>
              <a:rPr lang="en-US" altLang="he-IL" dirty="0"/>
              <a:t> Protocol</a:t>
            </a:r>
            <a:r>
              <a:rPr lang="en-US" dirty="0">
                <a:solidFill>
                  <a:schemeClr val="tx1"/>
                </a:solidFill>
              </a:rPr>
              <a:t> </a:t>
            </a:r>
            <a:r>
              <a:rPr lang="en-US" dirty="0"/>
              <a:t>[co15]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052968215"/>
              </p:ext>
            </p:extLst>
          </p:nvPr>
        </p:nvGraphicFramePr>
        <p:xfrm>
          <a:off x="733592" y="3064392"/>
          <a:ext cx="5978525" cy="536575"/>
        </p:xfrm>
        <a:graphic>
          <a:graphicData uri="http://schemas.openxmlformats.org/presentationml/2006/ole">
            <mc:AlternateContent xmlns:mc="http://schemas.openxmlformats.org/markup-compatibility/2006">
              <mc:Choice xmlns:v="urn:schemas-microsoft-com:vml" Requires="v">
                <p:oleObj spid="_x0000_s82000" name="Equation" r:id="rId3" imgW="2692080" imgH="241200" progId="Equation.DSMT4">
                  <p:embed/>
                </p:oleObj>
              </mc:Choice>
              <mc:Fallback>
                <p:oleObj name="Equation" r:id="rId3" imgW="2692080" imgH="241200" progId="Equation.DSMT4">
                  <p:embed/>
                  <p:pic>
                    <p:nvPicPr>
                      <p:cNvPr id="0" name=""/>
                      <p:cNvPicPr/>
                      <p:nvPr/>
                    </p:nvPicPr>
                    <p:blipFill>
                      <a:blip r:embed="rId4"/>
                      <a:stretch>
                        <a:fillRect/>
                      </a:stretch>
                    </p:blipFill>
                    <p:spPr>
                      <a:xfrm>
                        <a:off x="733592" y="3064392"/>
                        <a:ext cx="5978525" cy="536575"/>
                      </a:xfrm>
                      <a:prstGeom prst="rect">
                        <a:avLst/>
                      </a:prstGeom>
                    </p:spPr>
                  </p:pic>
                </p:oleObj>
              </mc:Fallback>
            </mc:AlternateContent>
          </a:graphicData>
        </a:graphic>
      </p:graphicFrame>
      <p:sp>
        <p:nvSpPr>
          <p:cNvPr id="14" name="Content Placeholder 2"/>
          <p:cNvSpPr txBox="1">
            <a:spLocks/>
          </p:cNvSpPr>
          <p:nvPr/>
        </p:nvSpPr>
        <p:spPr>
          <a:xfrm>
            <a:off x="455387" y="1613033"/>
            <a:ext cx="11254013" cy="52004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dirty="0" smtClean="0">
                <a:solidFill>
                  <a:schemeClr val="tx1"/>
                </a:solidFill>
              </a:rPr>
              <a:t>Correctness:</a:t>
            </a:r>
          </a:p>
          <a:p>
            <a:r>
              <a:rPr lang="en-US" sz="2400" dirty="0" err="1" smtClean="0">
                <a:solidFill>
                  <a:schemeClr val="bg1"/>
                </a:solidFill>
              </a:rPr>
              <a:t>Sdf</a:t>
            </a:r>
            <a:endParaRPr lang="en-US" sz="2400" dirty="0" smtClean="0">
              <a:solidFill>
                <a:schemeClr val="bg1"/>
              </a:solidFill>
            </a:endParaRPr>
          </a:p>
          <a:p>
            <a:endParaRPr lang="en-US" sz="2400" dirty="0" smtClean="0">
              <a:solidFill>
                <a:schemeClr val="tx1"/>
              </a:solidFill>
            </a:endParaRPr>
          </a:p>
          <a:p>
            <a:r>
              <a:rPr lang="en-US" sz="2400" dirty="0" smtClean="0">
                <a:solidFill>
                  <a:schemeClr val="bg1"/>
                </a:solidFill>
              </a:rPr>
              <a:t>fs</a:t>
            </a:r>
          </a:p>
          <a:p>
            <a:pPr marL="0" indent="0">
              <a:buNone/>
            </a:pPr>
            <a:r>
              <a:rPr lang="en-US" sz="2400" dirty="0" smtClean="0">
                <a:solidFill>
                  <a:schemeClr val="bg1"/>
                </a:solidFill>
              </a:rPr>
              <a:t>k</a:t>
            </a:r>
          </a:p>
          <a:p>
            <a:endParaRPr lang="en-US" sz="2400" dirty="0">
              <a:solidFill>
                <a:schemeClr val="tx1"/>
              </a:solidFill>
            </a:endParaRPr>
          </a:p>
          <a:p>
            <a:endParaRPr lang="en-US" sz="2400" dirty="0">
              <a:solidFill>
                <a:schemeClr val="tx1"/>
              </a:solidFill>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708967172"/>
              </p:ext>
            </p:extLst>
          </p:nvPr>
        </p:nvGraphicFramePr>
        <p:xfrm>
          <a:off x="833374" y="3946968"/>
          <a:ext cx="8121651" cy="931862"/>
        </p:xfrm>
        <a:graphic>
          <a:graphicData uri="http://schemas.openxmlformats.org/presentationml/2006/ole">
            <mc:AlternateContent xmlns:mc="http://schemas.openxmlformats.org/markup-compatibility/2006">
              <mc:Choice xmlns:v="urn:schemas-microsoft-com:vml" Requires="v">
                <p:oleObj spid="_x0000_s82001" name="Equation" r:id="rId5" imgW="3657600" imgH="419040" progId="Equation.DSMT4">
                  <p:embed/>
                </p:oleObj>
              </mc:Choice>
              <mc:Fallback>
                <p:oleObj name="Equation" r:id="rId5" imgW="3657600" imgH="419040" progId="Equation.DSMT4">
                  <p:embed/>
                  <p:pic>
                    <p:nvPicPr>
                      <p:cNvPr id="0" name=""/>
                      <p:cNvPicPr/>
                      <p:nvPr/>
                    </p:nvPicPr>
                    <p:blipFill>
                      <a:blip r:embed="rId6"/>
                      <a:stretch>
                        <a:fillRect/>
                      </a:stretch>
                    </p:blipFill>
                    <p:spPr>
                      <a:xfrm>
                        <a:off x="833374" y="3946968"/>
                        <a:ext cx="8121651" cy="931862"/>
                      </a:xfrm>
                      <a:prstGeom prst="rect">
                        <a:avLst/>
                      </a:prstGeom>
                    </p:spPr>
                  </p:pic>
                </p:oleObj>
              </mc:Fallback>
            </mc:AlternateContent>
          </a:graphicData>
        </a:graphic>
      </p:graphicFrame>
      <p:sp>
        <p:nvSpPr>
          <p:cNvPr id="17"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t>The </a:t>
            </a:r>
            <a:r>
              <a:rPr lang="en-US" altLang="he-IL" sz="1400" cap="none" dirty="0" err="1" smtClean="0"/>
              <a:t>Bellare-Micali</a:t>
            </a:r>
            <a:r>
              <a:rPr lang="en-US" altLang="he-IL" sz="1400" cap="none" dirty="0" smtClean="0"/>
              <a:t> Protocol</a:t>
            </a:r>
            <a:r>
              <a:rPr lang="en-US" sz="1400" cap="none" dirty="0" smtClean="0"/>
              <a:t> [BM89]</a:t>
            </a:r>
          </a:p>
          <a:p>
            <a:pPr marL="228600" indent="-228600">
              <a:buFontTx/>
              <a:buAutoNum type="alphaLcPeriod"/>
            </a:pPr>
            <a:r>
              <a:rPr lang="en-US" altLang="he-IL" sz="1400" cap="none" dirty="0" smtClean="0">
                <a:solidFill>
                  <a:schemeClr val="accent2"/>
                </a:solidFill>
              </a:rPr>
              <a:t>The Simplest OT Protocol</a:t>
            </a:r>
            <a:r>
              <a:rPr lang="en-US" sz="1400" cap="none" dirty="0" smtClean="0">
                <a:solidFill>
                  <a:schemeClr val="accent2"/>
                </a:solidFill>
              </a:rPr>
              <a:t> [CO15] </a:t>
            </a:r>
            <a:endParaRPr lang="en-US" sz="1400" cap="none" dirty="0">
              <a:solidFill>
                <a:schemeClr val="accent2"/>
              </a:solidFill>
            </a:endParaRPr>
          </a:p>
        </p:txBody>
      </p:sp>
      <p:sp>
        <p:nvSpPr>
          <p:cNvPr id="18" name="Title 1"/>
          <p:cNvSpPr txBox="1">
            <a:spLocks/>
          </p:cNvSpPr>
          <p:nvPr/>
        </p:nvSpPr>
        <p:spPr>
          <a:xfrm>
            <a:off x="455387" y="-34506"/>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Tree>
    <p:extLst>
      <p:ext uri="{BB962C8B-B14F-4D97-AF65-F5344CB8AC3E}">
        <p14:creationId xmlns:p14="http://schemas.microsoft.com/office/powerpoint/2010/main" val="1964342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Simplest </a:t>
            </a:r>
            <a:r>
              <a:rPr lang="en-US" altLang="he-IL" dirty="0" err="1"/>
              <a:t>ot</a:t>
            </a:r>
            <a:r>
              <a:rPr lang="en-US" altLang="he-IL" dirty="0"/>
              <a:t> Protocol</a:t>
            </a:r>
            <a:r>
              <a:rPr lang="en-US" dirty="0">
                <a:solidFill>
                  <a:schemeClr val="tx1"/>
                </a:solidFill>
              </a:rPr>
              <a:t> </a:t>
            </a:r>
            <a:r>
              <a:rPr lang="en-US" dirty="0"/>
              <a:t>[co15]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455387" y="1816275"/>
                <a:ext cx="11307821" cy="4921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sz="2400" dirty="0" smtClean="0">
                    <a:solidFill>
                      <a:schemeClr val="tx1"/>
                    </a:solidFill>
                  </a:rPr>
                  <a:t>Diffie</a:t>
                </a:r>
                <a:r>
                  <a:rPr lang="en-US" sz="2400" dirty="0">
                    <a:solidFill>
                      <a:schemeClr val="tx1"/>
                    </a:solidFill>
                  </a:rPr>
                  <a:t>-Hellman assumption (DDH assumption): </a:t>
                </a:r>
              </a:p>
              <a:p>
                <a:pPr marL="0" indent="0">
                  <a:buNone/>
                </a:pPr>
                <a:r>
                  <a:rPr lang="en-US" sz="2400" dirty="0">
                    <a:solidFill>
                      <a:schemeClr val="tx1"/>
                    </a:solidFill>
                  </a:rPr>
                  <a:t>Given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i="1">
                            <a:solidFill>
                              <a:schemeClr val="tx1"/>
                            </a:solidFill>
                            <a:latin typeface="Cambria Math" panose="02040503050406030204" pitchFamily="18" charset="0"/>
                          </a:rPr>
                          <m:t>𝑥</m:t>
                        </m:r>
                      </m:sup>
                    </m:sSup>
                  </m:oMath>
                </a14:m>
                <a:r>
                  <a:rPr lang="en-US" sz="2400" dirty="0">
                    <a:solidFill>
                      <a:schemeClr val="tx1"/>
                    </a:solidFill>
                  </a:rPr>
                  <a:t> and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i="1">
                            <a:solidFill>
                              <a:schemeClr val="tx1"/>
                            </a:solidFill>
                            <a:latin typeface="Cambria Math" panose="02040503050406030204" pitchFamily="18" charset="0"/>
                          </a:rPr>
                          <m:t>𝑦</m:t>
                        </m:r>
                      </m:sup>
                    </m:sSup>
                  </m:oMath>
                </a14:m>
                <a:r>
                  <a:rPr lang="en-US" sz="2400" dirty="0">
                    <a:solidFill>
                      <a:schemeClr val="tx1"/>
                    </a:solidFill>
                  </a:rPr>
                  <a:t>, but neither x nor y, it is hard to compute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i="1">
                            <a:solidFill>
                              <a:schemeClr val="tx1"/>
                            </a:solidFill>
                            <a:latin typeface="Cambria Math" panose="02040503050406030204" pitchFamily="18" charset="0"/>
                          </a:rPr>
                          <m:t>𝑥𝑦</m:t>
                        </m:r>
                      </m:sup>
                    </m:sSup>
                  </m:oMath>
                </a14:m>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Privacy:</a:t>
                </a:r>
              </a:p>
              <a:p>
                <a:r>
                  <a:rPr lang="en-US" sz="2400" dirty="0" smtClean="0"/>
                  <a:t>Sender cannot </a:t>
                </a:r>
                <a:r>
                  <a:rPr lang="en-US" sz="2400" dirty="0"/>
                  <a:t>learn anything </a:t>
                </a:r>
                <a:r>
                  <a:rPr lang="en-US" sz="2400" dirty="0" smtClean="0"/>
                  <a:t>about bit </a:t>
                </a:r>
                <a:r>
                  <a:rPr lang="en-US" sz="2400" dirty="0" err="1" smtClean="0"/>
                  <a:t>i</a:t>
                </a:r>
                <a:endParaRPr lang="en-US" sz="2400" dirty="0" smtClean="0"/>
              </a:p>
              <a:p>
                <a:r>
                  <a:rPr lang="en-US" sz="2400" dirty="0" smtClean="0">
                    <a:solidFill>
                      <a:schemeClr val="tx1"/>
                    </a:solidFill>
                  </a:rPr>
                  <a:t>Assuming </a:t>
                </a:r>
                <a:r>
                  <a:rPr lang="en-US" sz="2400" dirty="0">
                    <a:solidFill>
                      <a:schemeClr val="tx1"/>
                    </a:solidFill>
                  </a:rPr>
                  <a:t>DDH, receiver </a:t>
                </a:r>
                <a:r>
                  <a:rPr lang="en-US" sz="2400" dirty="0"/>
                  <a:t>can only decrypt one </a:t>
                </a:r>
                <a:r>
                  <a:rPr lang="en-US" sz="2400" dirty="0" smtClean="0"/>
                  <a:t>of 2 messages, he </a:t>
                </a:r>
                <a:r>
                  <a:rPr lang="en-US" sz="2400" dirty="0" smtClean="0">
                    <a:solidFill>
                      <a:schemeClr val="tx1"/>
                    </a:solidFill>
                  </a:rPr>
                  <a:t>cannot compute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𝑖</m:t>
                        </m:r>
                      </m:sub>
                    </m:sSub>
                    <m:r>
                      <a:rPr lang="en-US" sz="2400" b="0" i="0" smtClean="0">
                        <a:solidFill>
                          <a:schemeClr val="tx1"/>
                        </a:solidFill>
                        <a:latin typeface="Cambria Math" panose="02040503050406030204" pitchFamily="18" charset="0"/>
                      </a:rPr>
                      <m:t>:</m:t>
                    </m:r>
                  </m:oMath>
                </a14:m>
                <a:endParaRPr lang="en-US" sz="2400" b="0" i="0" dirty="0" smtClean="0">
                  <a:solidFill>
                    <a:schemeClr val="tx1"/>
                  </a:solidFill>
                  <a:latin typeface="Cambria Math" panose="02040503050406030204" pitchFamily="18" charset="0"/>
                </a:endParaRPr>
              </a:p>
              <a:p>
                <a:pPr marL="0" indent="0">
                  <a:buNone/>
                </a:pP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𝑔</m:t>
                        </m:r>
                      </m:e>
                      <m:sup>
                        <m:r>
                          <a:rPr lang="en-US" sz="2400" i="1" smtClean="0">
                            <a:solidFill>
                              <a:schemeClr val="tx1"/>
                            </a:solidFill>
                            <a:latin typeface="Cambria Math" panose="02040503050406030204" pitchFamily="18" charset="0"/>
                          </a:rPr>
                          <m:t>𝑎</m:t>
                        </m:r>
                        <m:r>
                          <a:rPr lang="en-US" sz="2400" b="0" i="1" smtClean="0">
                            <a:solidFill>
                              <a:schemeClr val="tx1"/>
                            </a:solidFill>
                            <a:latin typeface="Cambria Math" panose="02040503050406030204" pitchFamily="18" charset="0"/>
                          </a:rPr>
                          <m:t>𝑏</m:t>
                        </m:r>
                      </m:sup>
                    </m:sSup>
                    <m:r>
                      <a:rPr lang="en-US" sz="2400" b="0" i="0"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𝐴</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𝐵</m:t>
                        </m:r>
                      </m:e>
                      <m:sup>
                        <m:r>
                          <a:rPr lang="en-US" sz="2400" b="0" i="1" smtClean="0">
                            <a:solidFill>
                              <a:schemeClr val="tx1"/>
                            </a:solidFill>
                            <a:latin typeface="Cambria Math" panose="02040503050406030204" pitchFamily="18" charset="0"/>
                          </a:rPr>
                          <m:t>𝑎</m:t>
                        </m:r>
                      </m:sup>
                    </m:sSup>
                  </m:oMath>
                </a14:m>
                <a:r>
                  <a:rPr lang="en-US" sz="2400" dirty="0" smtClean="0">
                    <a:solidFill>
                      <a:schemeClr val="tx1"/>
                    </a:solidFill>
                  </a:rPr>
                  <a:t> (Alice knows </a:t>
                </a:r>
                <a14:m>
                  <m:oMath xmlns:m="http://schemas.openxmlformats.org/officeDocument/2006/math">
                    <m:r>
                      <a:rPr lang="en-US" sz="2400" b="0" i="1" smtClean="0">
                        <a:solidFill>
                          <a:schemeClr val="tx1"/>
                        </a:solidFill>
                        <a:latin typeface="Cambria Math" panose="02040503050406030204" pitchFamily="18" charset="0"/>
                      </a:rPr>
                      <m:t>𝐴</m:t>
                    </m:r>
                  </m:oMath>
                </a14:m>
                <a:r>
                  <a:rPr lang="en-US" sz="2400" dirty="0" smtClean="0">
                    <a:solidFill>
                      <a:schemeClr val="tx1"/>
                    </a:solidFill>
                  </a:rPr>
                  <a:t>, and </a:t>
                </a:r>
                <a14:m>
                  <m:oMath xmlns:m="http://schemas.openxmlformats.org/officeDocument/2006/math">
                    <m:r>
                      <a:rPr lang="en-US" sz="2400" i="1" smtClean="0">
                        <a:solidFill>
                          <a:schemeClr val="tx1"/>
                        </a:solidFill>
                        <a:latin typeface="Cambria Math" panose="02040503050406030204" pitchFamily="18" charset="0"/>
                      </a:rPr>
                      <m:t>𝐵</m:t>
                    </m:r>
                  </m:oMath>
                </a14:m>
                <a:r>
                  <a:rPr lang="en-US" sz="2400" dirty="0" smtClean="0">
                    <a:solidFill>
                      <a:schemeClr val="tx1"/>
                    </a:solidFill>
                  </a:rPr>
                  <a:t>, but neither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sSub>
                  </m:oMath>
                </a14:m>
                <a:r>
                  <a:rPr lang="en-US" sz="2400" dirty="0" smtClean="0">
                    <a:solidFill>
                      <a:schemeClr val="tx1"/>
                    </a:solidFill>
                  </a:rPr>
                  <a:t>nor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sSub>
                  </m:oMath>
                </a14:m>
                <a:r>
                  <a:rPr lang="en-US" sz="2400" dirty="0" smtClean="0">
                    <a:solidFill>
                      <a:schemeClr val="tx1"/>
                    </a:solidFill>
                  </a:rPr>
                  <a:t>)</a:t>
                </a:r>
              </a:p>
              <a:p>
                <a:pPr marL="0" indent="0">
                  <a:buNone/>
                </a:pPr>
                <a:endParaRPr lang="en-US" sz="2400" dirty="0">
                  <a:solidFill>
                    <a:schemeClr val="tx1"/>
                  </a:solidFill>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55387" y="1816275"/>
                <a:ext cx="11307821" cy="4921238"/>
              </a:xfrm>
              <a:prstGeom prst="rect">
                <a:avLst/>
              </a:prstGeom>
              <a:blipFill rotWithShape="0">
                <a:blip r:embed="rId2"/>
                <a:stretch>
                  <a:fillRect l="-863"/>
                </a:stretch>
              </a:blipFill>
            </p:spPr>
            <p:txBody>
              <a:bodyPr/>
              <a:lstStyle/>
              <a:p>
                <a:r>
                  <a:rPr lang="en-US">
                    <a:noFill/>
                  </a:rPr>
                  <a:t> </a:t>
                </a:r>
              </a:p>
            </p:txBody>
          </p:sp>
        </mc:Fallback>
      </mc:AlternateContent>
      <p:sp>
        <p:nvSpPr>
          <p:cNvPr id="13"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t>The </a:t>
            </a:r>
            <a:r>
              <a:rPr lang="en-US" altLang="he-IL" sz="1400" cap="none" dirty="0" err="1" smtClean="0"/>
              <a:t>Bellare-Micali</a:t>
            </a:r>
            <a:r>
              <a:rPr lang="en-US" altLang="he-IL" sz="1400" cap="none" dirty="0" smtClean="0"/>
              <a:t> Protocol</a:t>
            </a:r>
            <a:r>
              <a:rPr lang="en-US" sz="1400" cap="none" dirty="0" smtClean="0"/>
              <a:t> [BM89]</a:t>
            </a:r>
          </a:p>
          <a:p>
            <a:pPr marL="228600" indent="-228600">
              <a:buFontTx/>
              <a:buAutoNum type="alphaLcPeriod"/>
            </a:pPr>
            <a:r>
              <a:rPr lang="en-US" altLang="he-IL" sz="1400" cap="none" dirty="0" smtClean="0">
                <a:solidFill>
                  <a:schemeClr val="accent2"/>
                </a:solidFill>
              </a:rPr>
              <a:t>The Simplest OT Protocol</a:t>
            </a:r>
            <a:r>
              <a:rPr lang="en-US" sz="1400" cap="none" dirty="0" smtClean="0">
                <a:solidFill>
                  <a:schemeClr val="accent2"/>
                </a:solidFill>
              </a:rPr>
              <a:t> [CO15] </a:t>
            </a:r>
            <a:endParaRPr lang="en-US" sz="1400" cap="none" dirty="0">
              <a:solidFill>
                <a:schemeClr val="accent2"/>
              </a:solidFill>
            </a:endParaRPr>
          </a:p>
        </p:txBody>
      </p:sp>
      <p:sp>
        <p:nvSpPr>
          <p:cNvPr id="15" name="Title 1"/>
          <p:cNvSpPr txBox="1">
            <a:spLocks/>
          </p:cNvSpPr>
          <p:nvPr/>
        </p:nvSpPr>
        <p:spPr>
          <a:xfrm>
            <a:off x="455387" y="-34506"/>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Tree>
    <p:extLst>
      <p:ext uri="{BB962C8B-B14F-4D97-AF65-F5344CB8AC3E}">
        <p14:creationId xmlns:p14="http://schemas.microsoft.com/office/powerpoint/2010/main" val="2508300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Aft>
                <a:spcPts val="1413"/>
              </a:spcAft>
            </a:pPr>
            <a:r>
              <a:rPr lang="en-US" dirty="0" err="1"/>
              <a:t>COnclusion</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p:sp>
        <p:nvSpPr>
          <p:cNvPr id="14" name="Content Placeholder 2"/>
          <p:cNvSpPr txBox="1">
            <a:spLocks/>
          </p:cNvSpPr>
          <p:nvPr/>
        </p:nvSpPr>
        <p:spPr>
          <a:xfrm>
            <a:off x="455387" y="1816275"/>
            <a:ext cx="11307821" cy="4921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sz="2400" dirty="0">
                <a:solidFill>
                  <a:schemeClr val="tx1"/>
                </a:solidFill>
              </a:rPr>
              <a:t>Oblivious transfer is a fundamental primitive: used in most general secure computation protocols.</a:t>
            </a:r>
          </a:p>
          <a:p>
            <a:pPr>
              <a:buFont typeface="Wingdings" panose="05000000000000000000" pitchFamily="2" charset="2"/>
              <a:buChar char="Ø"/>
            </a:pPr>
            <a:r>
              <a:rPr lang="en-US" sz="2400" dirty="0">
                <a:solidFill>
                  <a:schemeClr val="tx1"/>
                </a:solidFill>
              </a:rPr>
              <a:t>Oblivious transfer is very efficient: cost exponentiations every time.</a:t>
            </a:r>
          </a:p>
          <a:p>
            <a:pPr>
              <a:buFont typeface="Wingdings" panose="05000000000000000000" pitchFamily="2" charset="2"/>
              <a:buChar char="Ø"/>
            </a:pPr>
            <a:r>
              <a:rPr lang="en-US" sz="2400" dirty="0">
                <a:solidFill>
                  <a:schemeClr val="tx1"/>
                </a:solidFill>
              </a:rPr>
              <a:t>OT extension can reduce do n-out-of-m OT to k-out-of-k OT efficiently.</a:t>
            </a:r>
          </a:p>
        </p:txBody>
      </p:sp>
      <p:sp>
        <p:nvSpPr>
          <p:cNvPr id="13"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endParaRPr lang="en-US" sz="1400" cap="none" dirty="0">
              <a:solidFill>
                <a:schemeClr val="accent2"/>
              </a:solidFill>
            </a:endParaRPr>
          </a:p>
        </p:txBody>
      </p:sp>
      <p:sp>
        <p:nvSpPr>
          <p:cNvPr id="15" name="Title 1"/>
          <p:cNvSpPr txBox="1">
            <a:spLocks/>
          </p:cNvSpPr>
          <p:nvPr/>
        </p:nvSpPr>
        <p:spPr>
          <a:xfrm>
            <a:off x="455387" y="-34506"/>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smtClean="0"/>
              <a:t> </a:t>
            </a:r>
            <a:r>
              <a:rPr lang="en-GB" altLang="en-US" dirty="0" smtClean="0">
                <a:solidFill>
                  <a:schemeClr val="accent2"/>
                </a:solidFill>
              </a:rPr>
              <a:t>Conclusion</a:t>
            </a:r>
            <a:endParaRPr lang="en-GB" altLang="en-US" dirty="0">
              <a:solidFill>
                <a:schemeClr val="accent2"/>
              </a:solidFill>
            </a:endParaRPr>
          </a:p>
        </p:txBody>
      </p:sp>
    </p:spTree>
    <p:extLst>
      <p:ext uri="{BB962C8B-B14F-4D97-AF65-F5344CB8AC3E}">
        <p14:creationId xmlns:p14="http://schemas.microsoft.com/office/powerpoint/2010/main" val="4114947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endParaRPr lang="en-US" dirty="0"/>
          </a:p>
        </p:txBody>
      </p:sp>
      <p:sp>
        <p:nvSpPr>
          <p:cNvPr id="3" name="Date Placeholder 2"/>
          <p:cNvSpPr>
            <a:spLocks noGrp="1"/>
          </p:cNvSpPr>
          <p:nvPr>
            <p:ph type="dt" sz="half" idx="10"/>
          </p:nvPr>
        </p:nvSpPr>
        <p:spPr/>
        <p:txBody>
          <a:bodyPr/>
          <a:lstStyle/>
          <a:p>
            <a:fld id="{F3614A48-583A-4B28-94C7-D9B9D50A32AE}" type="datetime1">
              <a:rPr lang="en-US" smtClean="0"/>
              <a:t>5/26/2016</a:t>
            </a:fld>
            <a:endParaRPr lang="en-US" dirty="0"/>
          </a:p>
        </p:txBody>
      </p:sp>
      <p:sp>
        <p:nvSpPr>
          <p:cNvPr id="4" name="Footer Placeholder 3"/>
          <p:cNvSpPr>
            <a:spLocks noGrp="1"/>
          </p:cNvSpPr>
          <p:nvPr>
            <p:ph type="ftr" sz="quarter" idx="11"/>
          </p:nvPr>
        </p:nvSpPr>
        <p:spPr/>
        <p:txBody>
          <a:bodyPr/>
          <a:lstStyle/>
          <a:p>
            <a:r>
              <a:rPr lang="en-US" smtClean="0"/>
              <a:t>trieun@OSU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Content Placeholder 2"/>
          <p:cNvSpPr txBox="1">
            <a:spLocks/>
          </p:cNvSpPr>
          <p:nvPr/>
        </p:nvSpPr>
        <p:spPr>
          <a:xfrm>
            <a:off x="581192" y="2292262"/>
            <a:ext cx="11344108" cy="402274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500" dirty="0"/>
              <a:t>[Rab81] Michael O. Rabin. How to exchange secrets with oblivious transfer. Technical Report TR-81, </a:t>
            </a:r>
            <a:r>
              <a:rPr lang="en-US" sz="1500" dirty="0" smtClean="0"/>
              <a:t>Aiken. Computation </a:t>
            </a:r>
            <a:r>
              <a:rPr lang="en-US" sz="1500" dirty="0"/>
              <a:t>Lab, Harvard University, 1981.</a:t>
            </a:r>
            <a:endParaRPr lang="en-US" sz="1500" dirty="0" smtClean="0"/>
          </a:p>
          <a:p>
            <a:r>
              <a:rPr lang="en-US" sz="1500" dirty="0" smtClean="0"/>
              <a:t>[</a:t>
            </a:r>
            <a:r>
              <a:rPr lang="en-US" sz="1500" dirty="0"/>
              <a:t>Wie83] Stephen </a:t>
            </a:r>
            <a:r>
              <a:rPr lang="en-US" sz="1500" dirty="0" err="1"/>
              <a:t>Wiesner</a:t>
            </a:r>
            <a:r>
              <a:rPr lang="en-US" sz="1500" dirty="0"/>
              <a:t>. Conjugate coding. SIGACT News, 15(1):78–88, January 1983.</a:t>
            </a:r>
            <a:endParaRPr lang="en-US" sz="1500" dirty="0" smtClean="0"/>
          </a:p>
          <a:p>
            <a:r>
              <a:rPr lang="en-US" sz="1500" dirty="0" smtClean="0"/>
              <a:t>[BM89</a:t>
            </a:r>
            <a:r>
              <a:rPr lang="en-US" sz="1500" dirty="0"/>
              <a:t>] </a:t>
            </a:r>
            <a:r>
              <a:rPr lang="en-US" sz="1500" dirty="0" err="1"/>
              <a:t>Mihir</a:t>
            </a:r>
            <a:r>
              <a:rPr lang="en-US" sz="1500" dirty="0"/>
              <a:t> </a:t>
            </a:r>
            <a:r>
              <a:rPr lang="en-US" sz="1500" dirty="0" err="1"/>
              <a:t>Bellare</a:t>
            </a:r>
            <a:r>
              <a:rPr lang="en-US" sz="1500" dirty="0"/>
              <a:t> and Silvio </a:t>
            </a:r>
            <a:r>
              <a:rPr lang="en-US" sz="1500" dirty="0" err="1"/>
              <a:t>Micali</a:t>
            </a:r>
            <a:r>
              <a:rPr lang="en-US" sz="1500" dirty="0"/>
              <a:t>. Non-interactive oblivious transfer and </a:t>
            </a:r>
            <a:r>
              <a:rPr lang="en-US" sz="1500" dirty="0" err="1"/>
              <a:t>spplications</a:t>
            </a:r>
            <a:r>
              <a:rPr lang="en-US" sz="1500" dirty="0"/>
              <a:t>. In Advances </a:t>
            </a:r>
            <a:r>
              <a:rPr lang="en-US" sz="1500" dirty="0" smtClean="0"/>
              <a:t>in Cryptology </a:t>
            </a:r>
            <a:r>
              <a:rPr lang="en-US" sz="1500" dirty="0"/>
              <a:t>- CRYPTO ’89, 9th Annual International Cryptology Conference, Santa Barbara, California</a:t>
            </a:r>
            <a:r>
              <a:rPr lang="en-US" sz="1500" dirty="0" smtClean="0"/>
              <a:t>, USA</a:t>
            </a:r>
            <a:r>
              <a:rPr lang="en-US" sz="1500" dirty="0"/>
              <a:t>, August 20-24, 1989, Proceedings, pages 547–557, 1989.</a:t>
            </a:r>
            <a:endParaRPr lang="en-US" sz="1500" dirty="0" smtClean="0"/>
          </a:p>
          <a:p>
            <a:r>
              <a:rPr lang="en-US" sz="1500" dirty="0" smtClean="0"/>
              <a:t>[BM92]</a:t>
            </a:r>
            <a:r>
              <a:rPr lang="en-US" sz="1500" b="1" dirty="0"/>
              <a:t> </a:t>
            </a:r>
            <a:r>
              <a:rPr lang="en-US" sz="1500" dirty="0" err="1" smtClean="0"/>
              <a:t>Mihir</a:t>
            </a:r>
            <a:r>
              <a:rPr lang="en-US" sz="1500" dirty="0" smtClean="0"/>
              <a:t>. </a:t>
            </a:r>
            <a:r>
              <a:rPr lang="en-US" sz="1500" dirty="0" err="1" smtClean="0"/>
              <a:t>Bellare</a:t>
            </a:r>
            <a:r>
              <a:rPr lang="en-US" sz="1500" dirty="0" smtClean="0"/>
              <a:t>. And. Silvio. </a:t>
            </a:r>
            <a:r>
              <a:rPr lang="en-US" sz="1500" dirty="0" err="1" smtClean="0"/>
              <a:t>Micali</a:t>
            </a:r>
            <a:r>
              <a:rPr lang="en-US" sz="1500" dirty="0" smtClean="0"/>
              <a:t>. How To Sign Given Any Trapdoor. Permutation. </a:t>
            </a:r>
          </a:p>
          <a:p>
            <a:r>
              <a:rPr lang="en-US" sz="1500" dirty="0" smtClean="0"/>
              <a:t>[</a:t>
            </a:r>
            <a:r>
              <a:rPr lang="en-US" sz="1500" dirty="0"/>
              <a:t>PVW08] Chris </a:t>
            </a:r>
            <a:r>
              <a:rPr lang="en-US" sz="1500" dirty="0" err="1"/>
              <a:t>Peikert</a:t>
            </a:r>
            <a:r>
              <a:rPr lang="en-US" sz="1500" dirty="0"/>
              <a:t>, Vinod </a:t>
            </a:r>
            <a:r>
              <a:rPr lang="en-US" sz="1500" dirty="0" err="1"/>
              <a:t>Vaikuntanathan</a:t>
            </a:r>
            <a:r>
              <a:rPr lang="en-US" sz="1500" dirty="0"/>
              <a:t>, and Brent Waters. A framework for eﬃcient and </a:t>
            </a:r>
            <a:r>
              <a:rPr lang="en-US" sz="1500" dirty="0" err="1" smtClean="0"/>
              <a:t>composable</a:t>
            </a:r>
            <a:r>
              <a:rPr lang="en-US" sz="1500" dirty="0" smtClean="0"/>
              <a:t> oblivious </a:t>
            </a:r>
            <a:r>
              <a:rPr lang="en-US" sz="1500" dirty="0"/>
              <a:t>transfer. In Advances in Cryptology - CRYPTO 2008, 28th Annual International </a:t>
            </a:r>
            <a:r>
              <a:rPr lang="en-US" sz="1500" dirty="0" smtClean="0"/>
              <a:t>Cryptology Conference</a:t>
            </a:r>
            <a:r>
              <a:rPr lang="en-US" sz="1500" dirty="0"/>
              <a:t>, Santa Barbara, CA, USA, August 17-21, 2008. Proceedings, pages 554–571, 2008.</a:t>
            </a:r>
            <a:endParaRPr lang="en-US" sz="1500" dirty="0" smtClean="0"/>
          </a:p>
          <a:p>
            <a:r>
              <a:rPr lang="en-US" sz="1500" dirty="0"/>
              <a:t>[NP01] Moni </a:t>
            </a:r>
            <a:r>
              <a:rPr lang="en-US" sz="1500" dirty="0" err="1"/>
              <a:t>Naor</a:t>
            </a:r>
            <a:r>
              <a:rPr lang="en-US" sz="1500" dirty="0"/>
              <a:t> and Benny </a:t>
            </a:r>
            <a:r>
              <a:rPr lang="en-US" sz="1500" dirty="0" err="1"/>
              <a:t>Pinkas</a:t>
            </a:r>
            <a:r>
              <a:rPr lang="en-US" sz="1500" dirty="0"/>
              <a:t>. Eﬃcient oblivious transfer protocols. In Proceedings of the Twelfth </a:t>
            </a:r>
            <a:r>
              <a:rPr lang="en-US" sz="1500" dirty="0" smtClean="0"/>
              <a:t>Annual Symposium </a:t>
            </a:r>
            <a:r>
              <a:rPr lang="en-US" sz="1500" dirty="0"/>
              <a:t>on Discrete Algorithms, January 7-9, 2001, Washington, DC, USA., pages 448–457, 2001.</a:t>
            </a:r>
            <a:endParaRPr lang="en-US" sz="1500" dirty="0" smtClean="0"/>
          </a:p>
          <a:p>
            <a:r>
              <a:rPr lang="en-US" sz="1500" dirty="0" smtClean="0"/>
              <a:t>[CO15] </a:t>
            </a:r>
            <a:r>
              <a:rPr lang="en-US" sz="1500" dirty="0"/>
              <a:t>Tung Chou; Claudio </a:t>
            </a:r>
            <a:r>
              <a:rPr lang="en-US" sz="1500" dirty="0" err="1"/>
              <a:t>Orlandi</a:t>
            </a:r>
            <a:r>
              <a:rPr lang="en-US" sz="1500" dirty="0"/>
              <a:t>. The Simplest Protocol for Oblivious Transfer. LATINCRYPT 2015</a:t>
            </a:r>
            <a:r>
              <a:rPr lang="en-US" sz="1500" dirty="0" smtClean="0"/>
              <a:t>.</a:t>
            </a:r>
            <a:endParaRPr lang="en-US" sz="1500" dirty="0" smtClean="0">
              <a:solidFill>
                <a:schemeClr val="tx1"/>
              </a:solidFill>
            </a:endParaRPr>
          </a:p>
          <a:p>
            <a:pPr>
              <a:buFont typeface="Wingdings" panose="05000000000000000000" pitchFamily="2" charset="2"/>
              <a:buChar char="Ø"/>
            </a:pPr>
            <a:endParaRPr lang="en-US" sz="1500" dirty="0">
              <a:solidFill>
                <a:schemeClr val="tx1"/>
              </a:solidFill>
            </a:endParaRPr>
          </a:p>
          <a:p>
            <a:endParaRPr lang="en-US" sz="1500" dirty="0"/>
          </a:p>
          <a:p>
            <a:endParaRPr lang="en-GB" altLang="en-US" sz="1500" dirty="0" smtClean="0"/>
          </a:p>
        </p:txBody>
      </p:sp>
    </p:spTree>
    <p:extLst>
      <p:ext uri="{BB962C8B-B14F-4D97-AF65-F5344CB8AC3E}">
        <p14:creationId xmlns:p14="http://schemas.microsoft.com/office/powerpoint/2010/main" val="1213475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endParaRPr lang="en-US" dirty="0"/>
          </a:p>
        </p:txBody>
      </p:sp>
      <p:sp>
        <p:nvSpPr>
          <p:cNvPr id="3" name="Date Placeholder 2"/>
          <p:cNvSpPr>
            <a:spLocks noGrp="1"/>
          </p:cNvSpPr>
          <p:nvPr>
            <p:ph type="dt" sz="half" idx="10"/>
          </p:nvPr>
        </p:nvSpPr>
        <p:spPr/>
        <p:txBody>
          <a:bodyPr/>
          <a:lstStyle/>
          <a:p>
            <a:fld id="{F3614A48-583A-4B28-94C7-D9B9D50A32AE}" type="datetime1">
              <a:rPr lang="en-US" smtClean="0"/>
              <a:t>5/26/2016</a:t>
            </a:fld>
            <a:endParaRPr lang="en-US" dirty="0"/>
          </a:p>
        </p:txBody>
      </p:sp>
      <p:sp>
        <p:nvSpPr>
          <p:cNvPr id="4" name="Footer Placeholder 3"/>
          <p:cNvSpPr>
            <a:spLocks noGrp="1"/>
          </p:cNvSpPr>
          <p:nvPr>
            <p:ph type="ftr" sz="quarter" idx="11"/>
          </p:nvPr>
        </p:nvSpPr>
        <p:spPr/>
        <p:txBody>
          <a:bodyPr/>
          <a:lstStyle/>
          <a:p>
            <a:r>
              <a:rPr lang="en-US" smtClean="0"/>
              <a:t>trieun@OSU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Content Placeholder 2"/>
          <p:cNvSpPr txBox="1">
            <a:spLocks/>
          </p:cNvSpPr>
          <p:nvPr/>
        </p:nvSpPr>
        <p:spPr>
          <a:xfrm>
            <a:off x="581192" y="2292262"/>
            <a:ext cx="11344108" cy="402274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400" dirty="0" smtClean="0"/>
              <a:t>[IKNP03] Yuval </a:t>
            </a:r>
            <a:r>
              <a:rPr lang="en-US" sz="1400" dirty="0" err="1" smtClean="0"/>
              <a:t>Ishai</a:t>
            </a:r>
            <a:r>
              <a:rPr lang="en-US" sz="1400" dirty="0" smtClean="0"/>
              <a:t>, Joe Kilian, </a:t>
            </a:r>
            <a:r>
              <a:rPr lang="en-US" sz="1400" dirty="0" err="1" smtClean="0"/>
              <a:t>Kobbi</a:t>
            </a:r>
            <a:r>
              <a:rPr lang="en-US" sz="1400" dirty="0" smtClean="0"/>
              <a:t> </a:t>
            </a:r>
            <a:r>
              <a:rPr lang="en-US" sz="1400" dirty="0" err="1" smtClean="0"/>
              <a:t>Nissim</a:t>
            </a:r>
            <a:r>
              <a:rPr lang="en-US" sz="1400" dirty="0" smtClean="0"/>
              <a:t>, and </a:t>
            </a:r>
            <a:r>
              <a:rPr lang="en-US" sz="1400" dirty="0" err="1" smtClean="0"/>
              <a:t>Erez</a:t>
            </a:r>
            <a:r>
              <a:rPr lang="en-US" sz="1400" dirty="0" smtClean="0"/>
              <a:t> </a:t>
            </a:r>
            <a:r>
              <a:rPr lang="en-US" sz="1400" dirty="0" err="1" smtClean="0"/>
              <a:t>Petrank</a:t>
            </a:r>
            <a:r>
              <a:rPr lang="en-US" sz="1400" dirty="0" smtClean="0"/>
              <a:t>. Extending oblivious transfers efficiently. In Advances in Cryptology - CRYPTO 2003, 23rd Annual International Cryptology Conference, Santa Barbara, California, USA, August 17-21, 2003, Proceedings, pages 145–161, 2003.</a:t>
            </a:r>
          </a:p>
          <a:p>
            <a:r>
              <a:rPr lang="en-US" sz="1400" dirty="0" smtClean="0"/>
              <a:t>[Nie07] </a:t>
            </a:r>
            <a:r>
              <a:rPr lang="en-US" sz="1400" dirty="0" err="1" smtClean="0"/>
              <a:t>Jesper</a:t>
            </a:r>
            <a:r>
              <a:rPr lang="en-US" sz="1400" dirty="0" smtClean="0"/>
              <a:t> </a:t>
            </a:r>
            <a:r>
              <a:rPr lang="en-US" sz="1400" dirty="0" err="1" smtClean="0"/>
              <a:t>Buus</a:t>
            </a:r>
            <a:r>
              <a:rPr lang="en-US" sz="1400" dirty="0" smtClean="0"/>
              <a:t> Nielsen. Extending oblivious transfers efficiently - how to get robustness almost for free. Cryptology </a:t>
            </a:r>
            <a:r>
              <a:rPr lang="en-US" sz="1400" dirty="0" err="1" smtClean="0"/>
              <a:t>ePrint</a:t>
            </a:r>
            <a:r>
              <a:rPr lang="en-US" sz="1400" dirty="0" smtClean="0"/>
              <a:t> Archive, Report 2007/215, 2007. http://eprint.iacr.org/.</a:t>
            </a:r>
          </a:p>
          <a:p>
            <a:r>
              <a:rPr lang="en-US" sz="1400" dirty="0" smtClean="0"/>
              <a:t>[NNOB12] </a:t>
            </a:r>
            <a:r>
              <a:rPr lang="en-US" sz="1400" dirty="0" err="1" smtClean="0"/>
              <a:t>Jesper</a:t>
            </a:r>
            <a:r>
              <a:rPr lang="en-US" sz="1400" dirty="0" smtClean="0"/>
              <a:t> </a:t>
            </a:r>
            <a:r>
              <a:rPr lang="en-US" sz="1400" dirty="0" err="1" smtClean="0"/>
              <a:t>Buus</a:t>
            </a:r>
            <a:r>
              <a:rPr lang="en-US" sz="1400" dirty="0" smtClean="0"/>
              <a:t> Nielsen, Peter Sebastian </a:t>
            </a:r>
            <a:r>
              <a:rPr lang="en-US" sz="1400" dirty="0" err="1" smtClean="0"/>
              <a:t>Nordholt</a:t>
            </a:r>
            <a:r>
              <a:rPr lang="en-US" sz="1400" dirty="0" smtClean="0"/>
              <a:t>, Claudio </a:t>
            </a:r>
            <a:r>
              <a:rPr lang="en-US" sz="1400" dirty="0" err="1" smtClean="0"/>
              <a:t>Orlandi</a:t>
            </a:r>
            <a:r>
              <a:rPr lang="en-US" sz="1400" dirty="0" smtClean="0"/>
              <a:t>, and Sai </a:t>
            </a:r>
            <a:r>
              <a:rPr lang="en-US" sz="1400" dirty="0" err="1" smtClean="0"/>
              <a:t>Sheshank</a:t>
            </a:r>
            <a:r>
              <a:rPr lang="en-US" sz="1400" dirty="0" smtClean="0"/>
              <a:t> Burra. A new approach to practical active-secure two-party computation. In Advances in Cryptology - CRYPTO 2012 - 32nd Annual Cryptology Conference, Santa Barbara, CA, USA, August 19-23, 2012. Proceedings, pages 681–700, 2012.</a:t>
            </a:r>
          </a:p>
          <a:p>
            <a:r>
              <a:rPr lang="en-US" sz="1400" dirty="0" smtClean="0"/>
              <a:t>[ALSZ13] Gilad </a:t>
            </a:r>
            <a:r>
              <a:rPr lang="en-US" sz="1400" dirty="0" err="1" smtClean="0"/>
              <a:t>Asharov</a:t>
            </a:r>
            <a:r>
              <a:rPr lang="en-US" sz="1400" dirty="0" smtClean="0"/>
              <a:t>, Yehuda Lindell, Thomas Schneider, and Michael </a:t>
            </a:r>
            <a:r>
              <a:rPr lang="en-US" sz="1400" dirty="0" err="1" smtClean="0"/>
              <a:t>Zohner</a:t>
            </a:r>
            <a:r>
              <a:rPr lang="en-US" sz="1400" dirty="0" smtClean="0"/>
              <a:t>. More efficient oblivious transfer and extensions for faster secure computation. In Proceedings of the 2013 ACM SIGSAC conference on Computer communications security, pages 535–548. ACM, 2013.</a:t>
            </a:r>
          </a:p>
          <a:p>
            <a:r>
              <a:rPr lang="en-US" sz="1400" dirty="0" smtClean="0"/>
              <a:t>[Lar14] Enrique </a:t>
            </a:r>
            <a:r>
              <a:rPr lang="en-US" sz="1400" dirty="0" err="1" smtClean="0"/>
              <a:t>Larraia</a:t>
            </a:r>
            <a:r>
              <a:rPr lang="en-US" sz="1400" dirty="0" smtClean="0"/>
              <a:t>. Extending oblivious transfer efficiently, or - how to get active security with constant cryptographic overhead. IACR Cryptology </a:t>
            </a:r>
            <a:r>
              <a:rPr lang="en-US" sz="1400" dirty="0" err="1" smtClean="0"/>
              <a:t>ePrint</a:t>
            </a:r>
            <a:r>
              <a:rPr lang="en-US" sz="1400" dirty="0" smtClean="0"/>
              <a:t> Archive, 2014:692, 2014. </a:t>
            </a:r>
          </a:p>
          <a:p>
            <a:r>
              <a:rPr lang="en-US" sz="1400" dirty="0" smtClean="0"/>
              <a:t>[ALSZ15] Gilad </a:t>
            </a:r>
            <a:r>
              <a:rPr lang="en-US" sz="1400" dirty="0" err="1" smtClean="0"/>
              <a:t>Asharov</a:t>
            </a:r>
            <a:r>
              <a:rPr lang="en-US" sz="1400" dirty="0" smtClean="0"/>
              <a:t>, Yehuda Lindell, Thomas Schneider, and Michael </a:t>
            </a:r>
            <a:r>
              <a:rPr lang="en-US" sz="1400" dirty="0" err="1" smtClean="0"/>
              <a:t>Zohner</a:t>
            </a:r>
            <a:r>
              <a:rPr lang="en-US" sz="1400" dirty="0" smtClean="0"/>
              <a:t>. More efficient oblivious transfer extensions with security for malicious adversaries. Cryptology </a:t>
            </a:r>
            <a:r>
              <a:rPr lang="en-US" sz="1400" dirty="0" err="1" smtClean="0"/>
              <a:t>ePrint</a:t>
            </a:r>
            <a:r>
              <a:rPr lang="en-US" sz="1400" dirty="0" smtClean="0"/>
              <a:t> Archive, Report 2015/061, 2015. http://eprint.iacr.org/</a:t>
            </a:r>
          </a:p>
          <a:p>
            <a:r>
              <a:rPr lang="en-US" sz="1400" dirty="0" smtClean="0"/>
              <a:t>[KOS15] Marcel Keller, </a:t>
            </a:r>
            <a:r>
              <a:rPr lang="en-US" sz="1400" dirty="0" err="1" smtClean="0"/>
              <a:t>Emmanuela</a:t>
            </a:r>
            <a:r>
              <a:rPr lang="en-US" sz="1400" dirty="0" smtClean="0"/>
              <a:t> </a:t>
            </a:r>
            <a:r>
              <a:rPr lang="en-US" sz="1400" dirty="0" err="1" smtClean="0"/>
              <a:t>Orsini</a:t>
            </a:r>
            <a:r>
              <a:rPr lang="en-US" sz="1400" dirty="0" smtClean="0"/>
              <a:t>, and Peter Scholl. Actively secure </a:t>
            </a:r>
            <a:r>
              <a:rPr lang="en-US" sz="1400" dirty="0" err="1" smtClean="0"/>
              <a:t>ot</a:t>
            </a:r>
            <a:r>
              <a:rPr lang="en-US" sz="1400" dirty="0" smtClean="0"/>
              <a:t> extension with optimal overhead. CRYPTO, 2015</a:t>
            </a:r>
            <a:endParaRPr lang="en-US" sz="1400" dirty="0" smtClean="0">
              <a:solidFill>
                <a:schemeClr val="tx1"/>
              </a:solidFill>
            </a:endParaRPr>
          </a:p>
          <a:p>
            <a:pPr>
              <a:buFont typeface="Wingdings" panose="05000000000000000000" pitchFamily="2" charset="2"/>
              <a:buChar char="Ø"/>
            </a:pPr>
            <a:endParaRPr lang="en-US" sz="1400" dirty="0" smtClean="0">
              <a:solidFill>
                <a:schemeClr val="tx1"/>
              </a:solidFill>
            </a:endParaRPr>
          </a:p>
          <a:p>
            <a:endParaRPr lang="en-US" sz="1400" dirty="0" smtClean="0"/>
          </a:p>
          <a:p>
            <a:endParaRPr lang="en-GB" altLang="en-US" sz="1400" dirty="0" smtClean="0"/>
          </a:p>
        </p:txBody>
      </p:sp>
    </p:spTree>
    <p:extLst>
      <p:ext uri="{BB962C8B-B14F-4D97-AF65-F5344CB8AC3E}">
        <p14:creationId xmlns:p14="http://schemas.microsoft.com/office/powerpoint/2010/main" val="2628917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94" y="628058"/>
            <a:ext cx="11029616" cy="988332"/>
          </a:xfrm>
        </p:spPr>
        <p:txBody>
          <a:bodyPr>
            <a:normAutofit/>
          </a:bodyPr>
          <a:lstStyle/>
          <a:p>
            <a:pPr algn="ctr"/>
            <a:r>
              <a:rPr lang="en-US" sz="5800" dirty="0" smtClean="0"/>
              <a:t>Thank you</a:t>
            </a:r>
            <a:endParaRPr lang="en-US" sz="5800" dirty="0"/>
          </a:p>
        </p:txBody>
      </p:sp>
      <p:sp>
        <p:nvSpPr>
          <p:cNvPr id="3" name="Date Placeholder 2"/>
          <p:cNvSpPr>
            <a:spLocks noGrp="1"/>
          </p:cNvSpPr>
          <p:nvPr>
            <p:ph type="dt" sz="half" idx="10"/>
          </p:nvPr>
        </p:nvSpPr>
        <p:spPr/>
        <p:txBody>
          <a:bodyPr/>
          <a:lstStyle/>
          <a:p>
            <a:fld id="{F3614A48-583A-4B28-94C7-D9B9D50A32AE}" type="datetime1">
              <a:rPr lang="en-US" smtClean="0"/>
              <a:t>5/26/2016</a:t>
            </a:fld>
            <a:endParaRPr lang="en-US" dirty="0"/>
          </a:p>
        </p:txBody>
      </p:sp>
      <p:sp>
        <p:nvSpPr>
          <p:cNvPr id="4" name="Footer Placeholder 3"/>
          <p:cNvSpPr>
            <a:spLocks noGrp="1"/>
          </p:cNvSpPr>
          <p:nvPr>
            <p:ph type="ftr" sz="quarter" idx="11"/>
          </p:nvPr>
        </p:nvSpPr>
        <p:spPr/>
        <p:txBody>
          <a:bodyPr/>
          <a:lstStyle/>
          <a:p>
            <a:r>
              <a:rPr lang="en-US" smtClean="0"/>
              <a:t>trieun@OSU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05247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1413"/>
              </a:spcAft>
            </a:pPr>
            <a:r>
              <a:rPr lang="en-US" dirty="0" smtClean="0"/>
              <a:t>Motivation</a:t>
            </a:r>
            <a:r>
              <a:rPr lang="en-US" altLang="en-US" dirty="0" smtClean="0">
                <a:solidFill>
                  <a:srgbClr val="FFFFFF"/>
                </a:solidFill>
              </a:rPr>
              <a:t>: Millionaires' Problem</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
        <p:nvSpPr>
          <p:cNvPr id="11" name="Content Placeholder 2"/>
          <p:cNvSpPr txBox="1">
            <a:spLocks/>
          </p:cNvSpPr>
          <p:nvPr/>
        </p:nvSpPr>
        <p:spPr>
          <a:xfrm>
            <a:off x="581192" y="5185317"/>
            <a:ext cx="11205647" cy="124739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smtClean="0">
                <a:solidFill>
                  <a:srgbClr val="FF0000"/>
                </a:solidFill>
              </a:rPr>
              <a:t>Whose value is greater</a:t>
            </a:r>
            <a:r>
              <a:rPr lang="en-US" sz="2400" dirty="0" smtClean="0">
                <a:solidFill>
                  <a:schemeClr val="tx1"/>
                </a:solidFill>
              </a:rPr>
              <a:t>?</a:t>
            </a:r>
          </a:p>
          <a:p>
            <a:r>
              <a:rPr lang="en-US" sz="2400" dirty="0" smtClean="0">
                <a:solidFill>
                  <a:srgbClr val="FF0000"/>
                </a:solidFill>
              </a:rPr>
              <a:t>Don’t</a:t>
            </a:r>
            <a:r>
              <a:rPr lang="en-US" sz="2400" dirty="0" smtClean="0">
                <a:solidFill>
                  <a:schemeClr val="tx1"/>
                </a:solidFill>
              </a:rPr>
              <a:t> want to </a:t>
            </a:r>
            <a:r>
              <a:rPr lang="en-US" sz="2400" dirty="0" smtClean="0">
                <a:solidFill>
                  <a:srgbClr val="FF0000"/>
                </a:solidFill>
              </a:rPr>
              <a:t>reveal</a:t>
            </a:r>
            <a:r>
              <a:rPr lang="en-US" sz="2400" dirty="0" smtClean="0">
                <a:solidFill>
                  <a:schemeClr val="tx1"/>
                </a:solidFill>
              </a:rPr>
              <a:t> their value</a:t>
            </a:r>
            <a:endParaRPr lang="en-US" sz="2400" dirty="0">
              <a:solidFill>
                <a:schemeClr val="tx1"/>
              </a:solidFill>
            </a:endParaRPr>
          </a:p>
        </p:txBody>
      </p:sp>
      <p:sp>
        <p:nvSpPr>
          <p:cNvPr id="8" name="Rectangle 7"/>
          <p:cNvSpPr/>
          <p:nvPr/>
        </p:nvSpPr>
        <p:spPr>
          <a:xfrm>
            <a:off x="9993496" y="4073556"/>
            <a:ext cx="447517" cy="606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p:nvSpPr>
        <p:spPr>
          <a:xfrm>
            <a:off x="455387" y="-3374"/>
            <a:ext cx="3584409" cy="635000"/>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solidFill>
                  <a:schemeClr val="accent2">
                    <a:lumMod val="75000"/>
                  </a:schemeClr>
                </a:solidFill>
              </a:rPr>
              <a:t>INtroduction</a:t>
            </a:r>
            <a:endParaRPr lang="en-US" dirty="0" smtClean="0">
              <a:solidFill>
                <a:schemeClr val="accent2">
                  <a:lumMod val="75000"/>
                </a:schemeClr>
              </a:solidFill>
            </a:endParaRPr>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a:t> </a:t>
            </a:r>
            <a:r>
              <a:rPr lang="en-GB" altLang="en-US" dirty="0" smtClean="0"/>
              <a:t>Conclusion</a:t>
            </a:r>
            <a:endParaRPr lang="en-GB" alt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698" y="3058514"/>
            <a:ext cx="2225462" cy="1781258"/>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066" y="2971400"/>
            <a:ext cx="2507770" cy="1868372"/>
          </a:xfrm>
          <a:prstGeom prst="rect">
            <a:avLst/>
          </a:prstGeom>
        </p:spPr>
      </p:pic>
      <p:sp>
        <p:nvSpPr>
          <p:cNvPr id="12" name="Cloud Callout 11"/>
          <p:cNvSpPr/>
          <p:nvPr/>
        </p:nvSpPr>
        <p:spPr>
          <a:xfrm>
            <a:off x="152489" y="2268745"/>
            <a:ext cx="1221679" cy="637096"/>
          </a:xfrm>
          <a:prstGeom prst="cloudCallout">
            <a:avLst>
              <a:gd name="adj1" fmla="val 85049"/>
              <a:gd name="adj2" fmla="val 95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3" name="Cloud Callout 22"/>
          <p:cNvSpPr/>
          <p:nvPr/>
        </p:nvSpPr>
        <p:spPr>
          <a:xfrm>
            <a:off x="10821638" y="2164949"/>
            <a:ext cx="1221679" cy="637096"/>
          </a:xfrm>
          <a:prstGeom prst="cloudCallout">
            <a:avLst>
              <a:gd name="adj1" fmla="val -67386"/>
              <a:gd name="adj2" fmla="val 12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TextBox 12"/>
          <p:cNvSpPr txBox="1"/>
          <p:nvPr/>
        </p:nvSpPr>
        <p:spPr>
          <a:xfrm>
            <a:off x="2502592" y="2602068"/>
            <a:ext cx="7761247" cy="369332"/>
          </a:xfrm>
          <a:prstGeom prst="rect">
            <a:avLst/>
          </a:prstGeom>
          <a:noFill/>
        </p:spPr>
        <p:txBody>
          <a:bodyPr wrap="square" rtlCol="0">
            <a:spAutoFit/>
          </a:bodyPr>
          <a:lstStyle/>
          <a:p>
            <a:r>
              <a:rPr lang="en-US" dirty="0"/>
              <a:t>Jack </a:t>
            </a:r>
            <a:r>
              <a:rPr lang="en-US" dirty="0" smtClean="0"/>
              <a:t>Ma </a:t>
            </a:r>
            <a:r>
              <a:rPr lang="en-US" dirty="0" smtClean="0"/>
              <a:t>                                                                                     Bill </a:t>
            </a:r>
            <a:r>
              <a:rPr lang="en-US" dirty="0" smtClean="0"/>
              <a:t>Gates</a:t>
            </a:r>
            <a:endParaRPr lang="en-US" dirty="0"/>
          </a:p>
        </p:txBody>
      </p:sp>
      <p:pic>
        <p:nvPicPr>
          <p:cNvPr id="24" name="Picture 2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5433" y="2924459"/>
            <a:ext cx="1490732" cy="1187064"/>
          </a:xfrm>
          <a:prstGeom prst="rect">
            <a:avLst/>
          </a:prstGeom>
        </p:spPr>
      </p:pic>
      <p:cxnSp>
        <p:nvCxnSpPr>
          <p:cNvPr id="10" name="Straight Arrow Connector 9"/>
          <p:cNvCxnSpPr/>
          <p:nvPr/>
        </p:nvCxnSpPr>
        <p:spPr>
          <a:xfrm>
            <a:off x="4382429" y="3356517"/>
            <a:ext cx="1273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316836" y="4111523"/>
            <a:ext cx="1338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46165" y="4097095"/>
            <a:ext cx="1148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146165" y="3356517"/>
            <a:ext cx="1338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50059" y="3178098"/>
            <a:ext cx="3534936" cy="369332"/>
          </a:xfrm>
          <a:prstGeom prst="rect">
            <a:avLst/>
          </a:prstGeom>
          <a:noFill/>
        </p:spPr>
        <p:txBody>
          <a:bodyPr wrap="square" rtlCol="0">
            <a:spAutoFit/>
          </a:bodyPr>
          <a:lstStyle/>
          <a:p>
            <a:r>
              <a:rPr lang="en-US" dirty="0" smtClean="0"/>
              <a:t>$$$                                       $$$</a:t>
            </a:r>
            <a:endParaRPr lang="en-US" dirty="0"/>
          </a:p>
        </p:txBody>
      </p:sp>
      <p:sp>
        <p:nvSpPr>
          <p:cNvPr id="26"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sz="1100" cap="none" dirty="0">
                <a:solidFill>
                  <a:schemeClr val="accent2"/>
                </a:solidFill>
              </a:rPr>
              <a:t>a</a:t>
            </a:r>
            <a:r>
              <a:rPr lang="en-GB" altLang="en-US" sz="1100" cap="none" dirty="0" smtClean="0">
                <a:solidFill>
                  <a:schemeClr val="accent2"/>
                </a:solidFill>
              </a:rPr>
              <a:t>. Motivation</a:t>
            </a:r>
          </a:p>
          <a:p>
            <a:r>
              <a:rPr lang="en-US" altLang="en-US" sz="1100" cap="none" dirty="0" smtClean="0"/>
              <a:t>b. </a:t>
            </a:r>
            <a:r>
              <a:rPr lang="en-US" altLang="en-US" sz="1100" cap="none" dirty="0" smtClean="0">
                <a:solidFill>
                  <a:srgbClr val="FFFFFF"/>
                </a:solidFill>
              </a:rPr>
              <a:t>OT definition</a:t>
            </a:r>
            <a:endParaRPr lang="en-US" altLang="en-US" sz="1100" dirty="0" smtClean="0">
              <a:solidFill>
                <a:srgbClr val="FFFFFF"/>
              </a:solidFill>
            </a:endParaRPr>
          </a:p>
          <a:p>
            <a:r>
              <a:rPr lang="en-US" altLang="en-US" sz="1100" cap="none" dirty="0" smtClean="0">
                <a:solidFill>
                  <a:srgbClr val="FFFFFF"/>
                </a:solidFill>
              </a:rPr>
              <a:t>c. Protocol</a:t>
            </a:r>
            <a:endParaRPr lang="en-GB" altLang="en-US" sz="1100" cap="none" dirty="0"/>
          </a:p>
        </p:txBody>
      </p:sp>
      <p:sp>
        <p:nvSpPr>
          <p:cNvPr id="3" name="TextBox 2"/>
          <p:cNvSpPr txBox="1"/>
          <p:nvPr/>
        </p:nvSpPr>
        <p:spPr>
          <a:xfrm>
            <a:off x="5802923" y="2252728"/>
            <a:ext cx="1343242" cy="369332"/>
          </a:xfrm>
          <a:prstGeom prst="rect">
            <a:avLst/>
          </a:prstGeom>
          <a:noFill/>
        </p:spPr>
        <p:txBody>
          <a:bodyPr wrap="square" rtlCol="0">
            <a:spAutoFit/>
          </a:bodyPr>
          <a:lstStyle/>
          <a:p>
            <a:r>
              <a:rPr lang="en-US" dirty="0"/>
              <a:t>Trust party</a:t>
            </a:r>
          </a:p>
        </p:txBody>
      </p:sp>
      <p:pic>
        <p:nvPicPr>
          <p:cNvPr id="27" name="Picture 2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179" y="2268745"/>
            <a:ext cx="1773986" cy="2073393"/>
          </a:xfrm>
          <a:prstGeom prst="rect">
            <a:avLst/>
          </a:prstGeom>
        </p:spPr>
      </p:pic>
    </p:spTree>
    <p:extLst>
      <p:ext uri="{BB962C8B-B14F-4D97-AF65-F5344CB8AC3E}">
        <p14:creationId xmlns:p14="http://schemas.microsoft.com/office/powerpoint/2010/main" val="273222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23" grpId="0" animBg="1"/>
      <p:bldP spid="13" grpId="0"/>
      <p:bldP spid="16"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88" y="1017067"/>
            <a:ext cx="12156432" cy="799207"/>
          </a:xfrm>
        </p:spPr>
        <p:txBody>
          <a:bodyPr>
            <a:normAutofit/>
          </a:bodyPr>
          <a:lstStyle/>
          <a:p>
            <a:pPr>
              <a:spcAft>
                <a:spcPts val="1413"/>
              </a:spcAft>
            </a:pPr>
            <a:r>
              <a:rPr lang="en-US" sz="2400" dirty="0" smtClean="0"/>
              <a:t>Motivation</a:t>
            </a:r>
            <a:r>
              <a:rPr lang="en-US" altLang="en-US" sz="2400" b="1" dirty="0" smtClean="0">
                <a:solidFill>
                  <a:srgbClr val="FFFFFF"/>
                </a:solidFill>
              </a:rPr>
              <a:t>:  Machine Learning Classification</a:t>
            </a:r>
            <a:endParaRPr lang="en-GB" altLang="en-US" sz="2400" b="1"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TextBox 9"/>
          <p:cNvSpPr txBox="1"/>
          <p:nvPr/>
        </p:nvSpPr>
        <p:spPr>
          <a:xfrm>
            <a:off x="8075851" y="6063354"/>
            <a:ext cx="388620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SG" sz="1100" dirty="0" smtClean="0">
                <a:solidFill>
                  <a:srgbClr val="808080"/>
                </a:solidFill>
                <a:latin typeface="Calibri"/>
                <a:ea typeface="ＭＳ 明朝"/>
                <a:cs typeface="Times New Roman"/>
              </a:rPr>
              <a:t>Photo credit</a:t>
            </a:r>
            <a:r>
              <a:rPr lang="en-SG" sz="1100" kern="1200" dirty="0" smtClean="0">
                <a:solidFill>
                  <a:srgbClr val="808080"/>
                </a:solidFill>
                <a:effectLst/>
                <a:latin typeface="Calibri"/>
                <a:ea typeface="ＭＳ 明朝"/>
                <a:cs typeface="Times New Roman"/>
              </a:rPr>
              <a:t>: </a:t>
            </a:r>
            <a:r>
              <a:rPr lang="en-AU" sz="1100" dirty="0" smtClean="0"/>
              <a:t>[</a:t>
            </a:r>
            <a:r>
              <a:rPr lang="en-US" sz="1100" dirty="0" smtClean="0">
                <a:hlinkClick r:id="rId3" action="ppaction://hlinksldjump"/>
              </a:rPr>
              <a:t>BPTG14</a:t>
            </a:r>
            <a:r>
              <a:rPr lang="en-AU" sz="1100" dirty="0" smtClean="0"/>
              <a:t>]</a:t>
            </a:r>
            <a:r>
              <a:rPr lang="en-SG" sz="1100" kern="1200" dirty="0" smtClean="0">
                <a:solidFill>
                  <a:srgbClr val="808080"/>
                </a:solidFill>
                <a:effectLst/>
                <a:latin typeface="Calibri"/>
                <a:ea typeface="ＭＳ 明朝"/>
                <a:cs typeface="Times New Roman"/>
              </a:rPr>
              <a:t>​</a:t>
            </a:r>
            <a:endParaRPr lang="en-SG" sz="1200" dirty="0">
              <a:effectLst/>
              <a:latin typeface="Times New Roman"/>
              <a:ea typeface="ＭＳ 明朝"/>
              <a:cs typeface="Times New Roman"/>
            </a:endParaRPr>
          </a:p>
        </p:txBody>
      </p:sp>
      <p:pic>
        <p:nvPicPr>
          <p:cNvPr id="8" name="Picture 7"/>
          <p:cNvPicPr>
            <a:picLocks noChangeAspect="1"/>
          </p:cNvPicPr>
          <p:nvPr/>
        </p:nvPicPr>
        <p:blipFill>
          <a:blip r:embed="rId4"/>
          <a:stretch>
            <a:fillRect/>
          </a:stretch>
        </p:blipFill>
        <p:spPr>
          <a:xfrm>
            <a:off x="4340135" y="2113362"/>
            <a:ext cx="7332924" cy="2013375"/>
          </a:xfrm>
          <a:prstGeom prst="rect">
            <a:avLst/>
          </a:prstGeom>
        </p:spPr>
      </p:pic>
      <p:sp>
        <p:nvSpPr>
          <p:cNvPr id="14" name="Content Placeholder 2"/>
          <p:cNvSpPr txBox="1">
            <a:spLocks/>
          </p:cNvSpPr>
          <p:nvPr/>
        </p:nvSpPr>
        <p:spPr>
          <a:xfrm>
            <a:off x="581192" y="2075545"/>
            <a:ext cx="4880863"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smtClean="0">
                <a:solidFill>
                  <a:schemeClr val="tx1"/>
                </a:solidFill>
              </a:rPr>
              <a:t>Medical prediction</a:t>
            </a:r>
          </a:p>
          <a:p>
            <a:r>
              <a:rPr lang="en-US" sz="2400" dirty="0" smtClean="0">
                <a:solidFill>
                  <a:schemeClr val="tx1"/>
                </a:solidFill>
              </a:rPr>
              <a:t>Data remain confidential</a:t>
            </a:r>
          </a:p>
          <a:p>
            <a:r>
              <a:rPr lang="en-US" sz="2400" dirty="0" smtClean="0">
                <a:solidFill>
                  <a:schemeClr val="tx1"/>
                </a:solidFill>
              </a:rPr>
              <a:t>Client input: set of symptoms</a:t>
            </a:r>
          </a:p>
          <a:p>
            <a:r>
              <a:rPr lang="en-US" sz="2400" dirty="0" smtClean="0">
                <a:solidFill>
                  <a:schemeClr val="tx1"/>
                </a:solidFill>
              </a:rPr>
              <a:t>Server input: set of classifier</a:t>
            </a:r>
          </a:p>
          <a:p>
            <a:r>
              <a:rPr lang="en-US" sz="2400" dirty="0" smtClean="0">
                <a:solidFill>
                  <a:schemeClr val="tx1"/>
                </a:solidFill>
              </a:rPr>
              <a:t>Client: receive prediction</a:t>
            </a:r>
          </a:p>
          <a:p>
            <a:r>
              <a:rPr lang="en-US" sz="2400" dirty="0" smtClean="0">
                <a:solidFill>
                  <a:srgbClr val="FF0000"/>
                </a:solidFill>
              </a:rPr>
              <a:t>No </a:t>
            </a:r>
            <a:r>
              <a:rPr lang="en-US" sz="2400" dirty="0">
                <a:solidFill>
                  <a:srgbClr val="FF0000"/>
                </a:solidFill>
              </a:rPr>
              <a:t>other information </a:t>
            </a:r>
            <a:r>
              <a:rPr lang="en-US" sz="2400" dirty="0">
                <a:solidFill>
                  <a:schemeClr val="tx1"/>
                </a:solidFill>
              </a:rPr>
              <a:t>can be </a:t>
            </a:r>
          </a:p>
          <a:p>
            <a:pPr marL="0" indent="0">
              <a:buNone/>
            </a:pPr>
            <a:r>
              <a:rPr lang="en-US" sz="2400" dirty="0">
                <a:solidFill>
                  <a:schemeClr val="tx1"/>
                </a:solidFill>
              </a:rPr>
              <a:t>learned by any </a:t>
            </a:r>
            <a:r>
              <a:rPr lang="en-US" sz="2400" dirty="0" smtClean="0">
                <a:solidFill>
                  <a:schemeClr val="tx1"/>
                </a:solidFill>
              </a:rPr>
              <a:t>party</a:t>
            </a:r>
            <a:endParaRPr lang="en-US" sz="2400" dirty="0">
              <a:solidFill>
                <a:schemeClr val="tx1"/>
              </a:solidFill>
            </a:endParaRPr>
          </a:p>
        </p:txBody>
      </p:sp>
      <p:sp>
        <p:nvSpPr>
          <p:cNvPr id="17" name="Title 1"/>
          <p:cNvSpPr txBox="1">
            <a:spLocks/>
          </p:cNvSpPr>
          <p:nvPr/>
        </p:nvSpPr>
        <p:spPr>
          <a:xfrm>
            <a:off x="455387" y="-3374"/>
            <a:ext cx="3584409" cy="635000"/>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solidFill>
                  <a:schemeClr val="accent2">
                    <a:lumMod val="75000"/>
                  </a:schemeClr>
                </a:solidFill>
              </a:rPr>
              <a:t>INtroduction</a:t>
            </a:r>
            <a:endParaRPr lang="en-US" dirty="0" smtClean="0">
              <a:solidFill>
                <a:schemeClr val="accent2">
                  <a:lumMod val="75000"/>
                </a:schemeClr>
              </a:solidFill>
            </a:endParaRPr>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a:t> </a:t>
            </a:r>
            <a:r>
              <a:rPr lang="en-GB" altLang="en-US" dirty="0" smtClean="0"/>
              <a:t>Conclusion</a:t>
            </a:r>
            <a:endParaRPr lang="en-GB" altLang="en-US" dirty="0"/>
          </a:p>
        </p:txBody>
      </p:sp>
      <p:sp>
        <p:nvSpPr>
          <p:cNvPr id="12"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sz="1100" cap="none" dirty="0">
                <a:solidFill>
                  <a:schemeClr val="accent2"/>
                </a:solidFill>
              </a:rPr>
              <a:t>a</a:t>
            </a:r>
            <a:r>
              <a:rPr lang="en-GB" altLang="en-US" sz="1100" cap="none" dirty="0" smtClean="0">
                <a:solidFill>
                  <a:schemeClr val="accent2"/>
                </a:solidFill>
              </a:rPr>
              <a:t>. Motivation</a:t>
            </a:r>
          </a:p>
          <a:p>
            <a:r>
              <a:rPr lang="en-US" altLang="en-US" sz="1100" cap="none" dirty="0" smtClean="0"/>
              <a:t>b. </a:t>
            </a:r>
            <a:r>
              <a:rPr lang="en-US" altLang="en-US" sz="1100" cap="none" dirty="0" smtClean="0">
                <a:solidFill>
                  <a:srgbClr val="FFFFFF"/>
                </a:solidFill>
              </a:rPr>
              <a:t>OT definition</a:t>
            </a:r>
            <a:endParaRPr lang="en-US" altLang="en-US" sz="1100" dirty="0" smtClean="0">
              <a:solidFill>
                <a:srgbClr val="FFFFFF"/>
              </a:solidFill>
            </a:endParaRPr>
          </a:p>
          <a:p>
            <a:r>
              <a:rPr lang="en-US" altLang="en-US" sz="1100" cap="none" dirty="0" smtClean="0">
                <a:solidFill>
                  <a:srgbClr val="FFFFFF"/>
                </a:solidFill>
              </a:rPr>
              <a:t>c. Protocols</a:t>
            </a:r>
            <a:endParaRPr lang="en-GB" altLang="en-US" sz="1100" cap="none" dirty="0"/>
          </a:p>
        </p:txBody>
      </p:sp>
    </p:spTree>
    <p:extLst>
      <p:ext uri="{BB962C8B-B14F-4D97-AF65-F5344CB8AC3E}">
        <p14:creationId xmlns:p14="http://schemas.microsoft.com/office/powerpoint/2010/main" val="414740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Content</a:t>
            </a:r>
          </a:p>
        </p:txBody>
      </p:sp>
      <p:sp>
        <p:nvSpPr>
          <p:cNvPr id="3" name="Date Placeholder 2"/>
          <p:cNvSpPr>
            <a:spLocks noGrp="1"/>
          </p:cNvSpPr>
          <p:nvPr>
            <p:ph type="dt" sz="half" idx="10"/>
          </p:nvPr>
        </p:nvSpPr>
        <p:spPr/>
        <p:txBody>
          <a:bodyPr/>
          <a:lstStyle/>
          <a:p>
            <a:fld id="{F3614A48-583A-4B28-94C7-D9B9D50A32AE}" type="datetime1">
              <a:rPr lang="en-US" smtClean="0"/>
              <a:t>5/26/2016</a:t>
            </a:fld>
            <a:endParaRPr lang="en-US" dirty="0"/>
          </a:p>
        </p:txBody>
      </p:sp>
      <p:sp>
        <p:nvSpPr>
          <p:cNvPr id="4" name="Footer Placeholder 3"/>
          <p:cNvSpPr>
            <a:spLocks noGrp="1"/>
          </p:cNvSpPr>
          <p:nvPr>
            <p:ph type="ftr" sz="quarter" idx="11"/>
          </p:nvPr>
        </p:nvSpPr>
        <p:spPr/>
        <p:txBody>
          <a:bodyPr/>
          <a:lstStyle/>
          <a:p>
            <a:r>
              <a:rPr lang="en-US" smtClean="0"/>
              <a:t>trieun@OSU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ontent Placeholder 2"/>
          <p:cNvSpPr txBox="1">
            <a:spLocks/>
          </p:cNvSpPr>
          <p:nvPr/>
        </p:nvSpPr>
        <p:spPr>
          <a:xfrm>
            <a:off x="581192" y="2292262"/>
            <a:ext cx="11029615" cy="404347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altLang="en-US" sz="2400" dirty="0" smtClean="0">
                <a:solidFill>
                  <a:schemeClr val="tx1"/>
                </a:solidFill>
              </a:rPr>
              <a:t>1. Introduction</a:t>
            </a:r>
          </a:p>
          <a:p>
            <a:r>
              <a:rPr lang="en-GB" altLang="en-US" dirty="0" smtClean="0">
                <a:solidFill>
                  <a:schemeClr val="tx1"/>
                </a:solidFill>
              </a:rPr>
              <a:t>Motivation</a:t>
            </a:r>
            <a:endParaRPr lang="en-GB" altLang="en-US" dirty="0">
              <a:solidFill>
                <a:schemeClr val="tx1"/>
              </a:solidFill>
            </a:endParaRPr>
          </a:p>
          <a:p>
            <a:r>
              <a:rPr lang="en-GB" altLang="en-US" dirty="0"/>
              <a:t>OT definition</a:t>
            </a:r>
            <a:endParaRPr lang="en-US" altLang="en-US" dirty="0">
              <a:solidFill>
                <a:schemeClr val="tx1"/>
              </a:solidFill>
            </a:endParaRPr>
          </a:p>
          <a:p>
            <a:r>
              <a:rPr lang="en-US" altLang="en-US" dirty="0" smtClean="0">
                <a:solidFill>
                  <a:schemeClr val="tx1"/>
                </a:solidFill>
              </a:rPr>
              <a:t>Protocols</a:t>
            </a:r>
            <a:endParaRPr lang="en-GB" altLang="en-US" dirty="0">
              <a:solidFill>
                <a:schemeClr val="tx1"/>
              </a:solidFill>
            </a:endParaRPr>
          </a:p>
          <a:p>
            <a:pPr marL="0" indent="0">
              <a:buNone/>
            </a:pPr>
            <a:r>
              <a:rPr lang="en-GB" altLang="en-US" sz="2400" dirty="0" smtClean="0">
                <a:solidFill>
                  <a:schemeClr val="tx1"/>
                </a:solidFill>
              </a:rPr>
              <a:t>2. 1-out-of-2 OT</a:t>
            </a:r>
          </a:p>
          <a:p>
            <a:pPr>
              <a:spcBef>
                <a:spcPct val="0"/>
              </a:spcBef>
              <a:spcAft>
                <a:spcPts val="1413"/>
              </a:spcAft>
            </a:pPr>
            <a:r>
              <a:rPr lang="en-US" altLang="he-IL" dirty="0" smtClean="0">
                <a:solidFill>
                  <a:schemeClr val="tx1"/>
                </a:solidFill>
              </a:rPr>
              <a:t>The </a:t>
            </a:r>
            <a:r>
              <a:rPr lang="en-US" altLang="he-IL" dirty="0" err="1">
                <a:solidFill>
                  <a:schemeClr val="tx1"/>
                </a:solidFill>
              </a:rPr>
              <a:t>Bellare-Micali</a:t>
            </a:r>
            <a:r>
              <a:rPr lang="en-US" altLang="he-IL" dirty="0">
                <a:solidFill>
                  <a:schemeClr val="tx1"/>
                </a:solidFill>
              </a:rPr>
              <a:t> Protocol</a:t>
            </a:r>
            <a:r>
              <a:rPr lang="en-US" dirty="0">
                <a:solidFill>
                  <a:schemeClr val="tx1"/>
                </a:solidFill>
              </a:rPr>
              <a:t> [BM89] </a:t>
            </a:r>
            <a:endParaRPr lang="en-US" dirty="0" smtClean="0">
              <a:solidFill>
                <a:schemeClr val="tx1"/>
              </a:solidFill>
            </a:endParaRPr>
          </a:p>
          <a:p>
            <a:pPr>
              <a:spcBef>
                <a:spcPct val="0"/>
              </a:spcBef>
              <a:spcAft>
                <a:spcPts val="1413"/>
              </a:spcAft>
            </a:pPr>
            <a:r>
              <a:rPr lang="en-US" altLang="he-IL" dirty="0" smtClean="0">
                <a:solidFill>
                  <a:schemeClr val="tx1"/>
                </a:solidFill>
              </a:rPr>
              <a:t>The </a:t>
            </a:r>
            <a:r>
              <a:rPr lang="en-US" altLang="he-IL" dirty="0">
                <a:solidFill>
                  <a:schemeClr val="tx1"/>
                </a:solidFill>
              </a:rPr>
              <a:t>Simplest </a:t>
            </a:r>
            <a:r>
              <a:rPr lang="en-US" altLang="he-IL" dirty="0" smtClean="0">
                <a:solidFill>
                  <a:schemeClr val="tx1"/>
                </a:solidFill>
              </a:rPr>
              <a:t>OT </a:t>
            </a:r>
            <a:r>
              <a:rPr lang="en-US" altLang="he-IL" dirty="0">
                <a:solidFill>
                  <a:schemeClr val="tx1"/>
                </a:solidFill>
              </a:rPr>
              <a:t>Protocol</a:t>
            </a:r>
            <a:r>
              <a:rPr lang="en-US" dirty="0">
                <a:solidFill>
                  <a:schemeClr val="tx1"/>
                </a:solidFill>
              </a:rPr>
              <a:t> </a:t>
            </a:r>
            <a:r>
              <a:rPr lang="en-US" dirty="0" smtClean="0">
                <a:solidFill>
                  <a:schemeClr val="tx1"/>
                </a:solidFill>
              </a:rPr>
              <a:t>[CO15</a:t>
            </a:r>
            <a:r>
              <a:rPr lang="en-US" dirty="0">
                <a:solidFill>
                  <a:schemeClr val="tx1"/>
                </a:solidFill>
              </a:rPr>
              <a:t>] </a:t>
            </a:r>
            <a:endParaRPr lang="en-US" dirty="0" smtClean="0">
              <a:solidFill>
                <a:schemeClr val="tx1"/>
              </a:solidFill>
            </a:endParaRPr>
          </a:p>
          <a:p>
            <a:pPr marL="0" indent="0">
              <a:spcBef>
                <a:spcPct val="0"/>
              </a:spcBef>
              <a:spcAft>
                <a:spcPts val="1413"/>
              </a:spcAft>
              <a:buNone/>
            </a:pPr>
            <a:r>
              <a:rPr lang="en-GB" altLang="en-US" sz="2400" dirty="0" smtClean="0">
                <a:solidFill>
                  <a:schemeClr val="tx1"/>
                </a:solidFill>
              </a:rPr>
              <a:t>3. Conclusion</a:t>
            </a:r>
          </a:p>
        </p:txBody>
      </p:sp>
    </p:spTree>
    <p:extLst>
      <p:ext uri="{BB962C8B-B14F-4D97-AF65-F5344CB8AC3E}">
        <p14:creationId xmlns:p14="http://schemas.microsoft.com/office/powerpoint/2010/main" val="15726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1413"/>
              </a:spcAft>
            </a:pPr>
            <a:r>
              <a:rPr lang="en-GB" altLang="en-US" dirty="0" smtClean="0"/>
              <a:t>SECURITY </a:t>
            </a:r>
            <a:r>
              <a:rPr lang="en-GB" altLang="en-US" dirty="0" smtClean="0"/>
              <a:t>Definition</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
        <p:nvSpPr>
          <p:cNvPr id="11" name="Content Placeholder 2"/>
          <p:cNvSpPr txBox="1">
            <a:spLocks/>
          </p:cNvSpPr>
          <p:nvPr/>
        </p:nvSpPr>
        <p:spPr>
          <a:xfrm>
            <a:off x="581192" y="2075545"/>
            <a:ext cx="4880863"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400" dirty="0" smtClean="0">
              <a:solidFill>
                <a:srgbClr val="FF0000"/>
              </a:solidFill>
            </a:endParaRPr>
          </a:p>
          <a:p>
            <a:r>
              <a:rPr lang="en-US" sz="2400" dirty="0" smtClean="0">
                <a:solidFill>
                  <a:schemeClr val="tx1"/>
                </a:solidFill>
              </a:rPr>
              <a:t>Alice and Bob want to compute f(</a:t>
            </a:r>
            <a:r>
              <a:rPr lang="en-US" sz="2400" dirty="0" err="1" smtClean="0">
                <a:solidFill>
                  <a:schemeClr val="tx1"/>
                </a:solidFill>
              </a:rPr>
              <a:t>x,y</a:t>
            </a:r>
            <a:r>
              <a:rPr lang="en-US" sz="2400" dirty="0" smtClean="0">
                <a:solidFill>
                  <a:schemeClr val="tx1"/>
                </a:solidFill>
              </a:rPr>
              <a:t>)</a:t>
            </a:r>
          </a:p>
          <a:p>
            <a:r>
              <a:rPr lang="en-US" sz="2400" dirty="0" smtClean="0">
                <a:solidFill>
                  <a:schemeClr val="tx1"/>
                </a:solidFill>
              </a:rPr>
              <a:t>The </a:t>
            </a:r>
            <a:r>
              <a:rPr lang="en-US" sz="2400" dirty="0">
                <a:solidFill>
                  <a:schemeClr val="tx1"/>
                </a:solidFill>
              </a:rPr>
              <a:t>parties should learn </a:t>
            </a:r>
            <a:r>
              <a:rPr lang="en-US" sz="2400" dirty="0">
                <a:solidFill>
                  <a:srgbClr val="FF0000"/>
                </a:solidFill>
              </a:rPr>
              <a:t>no more </a:t>
            </a:r>
            <a:r>
              <a:rPr lang="en-US" sz="2400" dirty="0">
                <a:solidFill>
                  <a:schemeClr val="tx1"/>
                </a:solidFill>
              </a:rPr>
              <a:t>than f </a:t>
            </a:r>
            <a:r>
              <a:rPr lang="en-US" sz="2400" dirty="0" smtClean="0">
                <a:solidFill>
                  <a:schemeClr val="tx1"/>
                </a:solidFill>
              </a:rPr>
              <a:t>(</a:t>
            </a:r>
            <a:r>
              <a:rPr lang="en-US" sz="2400" dirty="0" err="1" smtClean="0">
                <a:solidFill>
                  <a:schemeClr val="tx1"/>
                </a:solidFill>
              </a:rPr>
              <a:t>x,y</a:t>
            </a:r>
            <a:r>
              <a:rPr lang="en-US" sz="2400" dirty="0" smtClean="0">
                <a:solidFill>
                  <a:schemeClr val="tx1"/>
                </a:solidFill>
              </a:rPr>
              <a:t>)</a:t>
            </a:r>
          </a:p>
          <a:p>
            <a:pPr marL="0" indent="0">
              <a:buNone/>
            </a:pPr>
            <a:r>
              <a:rPr lang="en-US" sz="2400" dirty="0" smtClean="0">
                <a:solidFill>
                  <a:schemeClr val="tx1"/>
                </a:solidFill>
              </a:rPr>
              <a:t>=&gt; Need: Oblivious transfer!</a:t>
            </a:r>
          </a:p>
        </p:txBody>
      </p:sp>
      <p:pic>
        <p:nvPicPr>
          <p:cNvPr id="16" name="Picture 15"/>
          <p:cNvPicPr>
            <a:picLocks noChangeAspect="1"/>
          </p:cNvPicPr>
          <p:nvPr/>
        </p:nvPicPr>
        <p:blipFill>
          <a:blip r:embed="rId3"/>
          <a:stretch>
            <a:fillRect/>
          </a:stretch>
        </p:blipFill>
        <p:spPr>
          <a:xfrm>
            <a:off x="5433824" y="2048749"/>
            <a:ext cx="6879989" cy="3161076"/>
          </a:xfrm>
          <a:prstGeom prst="rect">
            <a:avLst/>
          </a:prstGeom>
        </p:spPr>
      </p:pic>
      <p:graphicFrame>
        <p:nvGraphicFramePr>
          <p:cNvPr id="18" name="Object 17"/>
          <p:cNvGraphicFramePr>
            <a:graphicFrameLocks noChangeAspect="1"/>
          </p:cNvGraphicFramePr>
          <p:nvPr>
            <p:extLst/>
          </p:nvPr>
        </p:nvGraphicFramePr>
        <p:xfrm>
          <a:off x="10126663" y="2270125"/>
          <a:ext cx="373062" cy="439738"/>
        </p:xfrm>
        <a:graphic>
          <a:graphicData uri="http://schemas.openxmlformats.org/presentationml/2006/ole">
            <mc:AlternateContent xmlns:mc="http://schemas.openxmlformats.org/markup-compatibility/2006">
              <mc:Choice xmlns:v="urn:schemas-microsoft-com:vml" Requires="v">
                <p:oleObj spid="_x0000_s84033" name="Equation" r:id="rId4" imgW="139680" imgH="164880" progId="Equation.DSMT4">
                  <p:embed/>
                </p:oleObj>
              </mc:Choice>
              <mc:Fallback>
                <p:oleObj name="Equation" r:id="rId4" imgW="139680" imgH="164880" progId="Equation.DSMT4">
                  <p:embed/>
                  <p:pic>
                    <p:nvPicPr>
                      <p:cNvPr id="18" name="Object 17"/>
                      <p:cNvPicPr/>
                      <p:nvPr/>
                    </p:nvPicPr>
                    <p:blipFill>
                      <a:blip r:embed="rId5"/>
                      <a:stretch>
                        <a:fillRect/>
                      </a:stretch>
                    </p:blipFill>
                    <p:spPr>
                      <a:xfrm>
                        <a:off x="10126663" y="2270125"/>
                        <a:ext cx="373062" cy="439738"/>
                      </a:xfrm>
                      <a:prstGeom prst="rect">
                        <a:avLst/>
                      </a:prstGeom>
                    </p:spPr>
                  </p:pic>
                </p:oleObj>
              </mc:Fallback>
            </mc:AlternateContent>
          </a:graphicData>
        </a:graphic>
      </p:graphicFrame>
      <p:graphicFrame>
        <p:nvGraphicFramePr>
          <p:cNvPr id="19" name="Object 18"/>
          <p:cNvGraphicFramePr>
            <a:graphicFrameLocks noChangeAspect="1"/>
          </p:cNvGraphicFramePr>
          <p:nvPr>
            <p:extLst/>
          </p:nvPr>
        </p:nvGraphicFramePr>
        <p:xfrm>
          <a:off x="7154863" y="2606675"/>
          <a:ext cx="338137" cy="374650"/>
        </p:xfrm>
        <a:graphic>
          <a:graphicData uri="http://schemas.openxmlformats.org/presentationml/2006/ole">
            <mc:AlternateContent xmlns:mc="http://schemas.openxmlformats.org/markup-compatibility/2006">
              <mc:Choice xmlns:v="urn:schemas-microsoft-com:vml" Requires="v">
                <p:oleObj spid="_x0000_s84034" name="Equation" r:id="rId6" imgW="126720" imgH="139680" progId="Equation.DSMT4">
                  <p:embed/>
                </p:oleObj>
              </mc:Choice>
              <mc:Fallback>
                <p:oleObj name="Equation" r:id="rId6" imgW="126720" imgH="139680" progId="Equation.DSMT4">
                  <p:embed/>
                  <p:pic>
                    <p:nvPicPr>
                      <p:cNvPr id="19" name="Object 18"/>
                      <p:cNvPicPr/>
                      <p:nvPr/>
                    </p:nvPicPr>
                    <p:blipFill>
                      <a:blip r:embed="rId7"/>
                      <a:stretch>
                        <a:fillRect/>
                      </a:stretch>
                    </p:blipFill>
                    <p:spPr>
                      <a:xfrm>
                        <a:off x="7154863" y="2606675"/>
                        <a:ext cx="338137" cy="374650"/>
                      </a:xfrm>
                      <a:prstGeom prst="rect">
                        <a:avLst/>
                      </a:prstGeom>
                    </p:spPr>
                  </p:pic>
                </p:oleObj>
              </mc:Fallback>
            </mc:AlternateContent>
          </a:graphicData>
        </a:graphic>
      </p:graphicFrame>
      <p:graphicFrame>
        <p:nvGraphicFramePr>
          <p:cNvPr id="20" name="Object 19"/>
          <p:cNvGraphicFramePr>
            <a:graphicFrameLocks noChangeAspect="1"/>
          </p:cNvGraphicFramePr>
          <p:nvPr>
            <p:extLst/>
          </p:nvPr>
        </p:nvGraphicFramePr>
        <p:xfrm>
          <a:off x="6656178" y="4338402"/>
          <a:ext cx="1289050" cy="541338"/>
        </p:xfrm>
        <a:graphic>
          <a:graphicData uri="http://schemas.openxmlformats.org/presentationml/2006/ole">
            <mc:AlternateContent xmlns:mc="http://schemas.openxmlformats.org/markup-compatibility/2006">
              <mc:Choice xmlns:v="urn:schemas-microsoft-com:vml" Requires="v">
                <p:oleObj spid="_x0000_s84035" name="Equation" r:id="rId8" imgW="482400" imgH="203040" progId="Equation.DSMT4">
                  <p:embed/>
                </p:oleObj>
              </mc:Choice>
              <mc:Fallback>
                <p:oleObj name="Equation" r:id="rId8" imgW="482400" imgH="203040" progId="Equation.DSMT4">
                  <p:embed/>
                  <p:pic>
                    <p:nvPicPr>
                      <p:cNvPr id="20" name="Object 19"/>
                      <p:cNvPicPr/>
                      <p:nvPr/>
                    </p:nvPicPr>
                    <p:blipFill>
                      <a:blip r:embed="rId9"/>
                      <a:stretch>
                        <a:fillRect/>
                      </a:stretch>
                    </p:blipFill>
                    <p:spPr>
                      <a:xfrm>
                        <a:off x="6656178" y="4338402"/>
                        <a:ext cx="1289050" cy="541338"/>
                      </a:xfrm>
                      <a:prstGeom prst="rect">
                        <a:avLst/>
                      </a:prstGeom>
                    </p:spPr>
                  </p:pic>
                </p:oleObj>
              </mc:Fallback>
            </mc:AlternateContent>
          </a:graphicData>
        </a:graphic>
      </p:graphicFrame>
      <p:sp>
        <p:nvSpPr>
          <p:cNvPr id="8" name="Rectangle 7"/>
          <p:cNvSpPr/>
          <p:nvPr/>
        </p:nvSpPr>
        <p:spPr>
          <a:xfrm>
            <a:off x="9993496" y="4073556"/>
            <a:ext cx="447517" cy="606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Object 20"/>
          <p:cNvGraphicFramePr>
            <a:graphicFrameLocks noChangeAspect="1"/>
          </p:cNvGraphicFramePr>
          <p:nvPr>
            <p:extLst/>
          </p:nvPr>
        </p:nvGraphicFramePr>
        <p:xfrm>
          <a:off x="9572729" y="4141400"/>
          <a:ext cx="1289050" cy="541338"/>
        </p:xfrm>
        <a:graphic>
          <a:graphicData uri="http://schemas.openxmlformats.org/presentationml/2006/ole">
            <mc:AlternateContent xmlns:mc="http://schemas.openxmlformats.org/markup-compatibility/2006">
              <mc:Choice xmlns:v="urn:schemas-microsoft-com:vml" Requires="v">
                <p:oleObj spid="_x0000_s84036" name="Equation" r:id="rId10" imgW="482400" imgH="203040" progId="Equation.DSMT4">
                  <p:embed/>
                </p:oleObj>
              </mc:Choice>
              <mc:Fallback>
                <p:oleObj name="Equation" r:id="rId10" imgW="482400" imgH="203040" progId="Equation.DSMT4">
                  <p:embed/>
                  <p:pic>
                    <p:nvPicPr>
                      <p:cNvPr id="21" name="Object 20"/>
                      <p:cNvPicPr/>
                      <p:nvPr/>
                    </p:nvPicPr>
                    <p:blipFill>
                      <a:blip r:embed="rId11"/>
                      <a:stretch>
                        <a:fillRect/>
                      </a:stretch>
                    </p:blipFill>
                    <p:spPr>
                      <a:xfrm>
                        <a:off x="9572729" y="4141400"/>
                        <a:ext cx="1289050" cy="541338"/>
                      </a:xfrm>
                      <a:prstGeom prst="rect">
                        <a:avLst/>
                      </a:prstGeom>
                    </p:spPr>
                  </p:pic>
                </p:oleObj>
              </mc:Fallback>
            </mc:AlternateContent>
          </a:graphicData>
        </a:graphic>
      </p:graphicFrame>
      <p:sp>
        <p:nvSpPr>
          <p:cNvPr id="10" name="Rectangle 9"/>
          <p:cNvSpPr/>
          <p:nvPr/>
        </p:nvSpPr>
        <p:spPr>
          <a:xfrm>
            <a:off x="8267515" y="3304021"/>
            <a:ext cx="726329" cy="49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t>f</a:t>
            </a:r>
            <a:endParaRPr lang="en-US" sz="5000" dirty="0"/>
          </a:p>
        </p:txBody>
      </p:sp>
      <p:sp>
        <p:nvSpPr>
          <p:cNvPr id="22" name="Title 1"/>
          <p:cNvSpPr txBox="1">
            <a:spLocks/>
          </p:cNvSpPr>
          <p:nvPr/>
        </p:nvSpPr>
        <p:spPr>
          <a:xfrm>
            <a:off x="455387" y="-3374"/>
            <a:ext cx="3584409" cy="635000"/>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solidFill>
                  <a:schemeClr val="accent2">
                    <a:lumMod val="75000"/>
                  </a:schemeClr>
                </a:solidFill>
              </a:rPr>
              <a:t>INtroduction</a:t>
            </a:r>
            <a:endParaRPr lang="en-US" dirty="0" smtClean="0">
              <a:solidFill>
                <a:schemeClr val="accent2">
                  <a:lumMod val="75000"/>
                </a:schemeClr>
              </a:solidFill>
            </a:endParaRPr>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a:t> </a:t>
            </a:r>
            <a:r>
              <a:rPr lang="en-GB" altLang="en-US" dirty="0" smtClean="0"/>
              <a:t>Conclusion</a:t>
            </a:r>
            <a:endParaRPr lang="en-GB" altLang="en-US" dirty="0"/>
          </a:p>
        </p:txBody>
      </p:sp>
      <p:sp>
        <p:nvSpPr>
          <p:cNvPr id="23"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sz="1100" cap="none" dirty="0"/>
              <a:t>a</a:t>
            </a:r>
            <a:r>
              <a:rPr lang="en-GB" altLang="en-US" sz="1100" cap="none" dirty="0" smtClean="0"/>
              <a:t>. Motivation</a:t>
            </a:r>
          </a:p>
          <a:p>
            <a:r>
              <a:rPr lang="en-US" altLang="en-US" sz="1100" cap="none" dirty="0" smtClean="0"/>
              <a:t>b. </a:t>
            </a:r>
            <a:r>
              <a:rPr lang="en-US" altLang="en-US" sz="1100" cap="none" dirty="0" smtClean="0">
                <a:solidFill>
                  <a:schemeClr val="accent2"/>
                </a:solidFill>
              </a:rPr>
              <a:t>OT definition</a:t>
            </a:r>
            <a:endParaRPr lang="en-US" altLang="en-US" sz="1100" dirty="0" smtClean="0">
              <a:solidFill>
                <a:schemeClr val="accent2"/>
              </a:solidFill>
            </a:endParaRPr>
          </a:p>
          <a:p>
            <a:r>
              <a:rPr lang="en-US" altLang="en-US" sz="1100" cap="none" dirty="0" smtClean="0">
                <a:solidFill>
                  <a:srgbClr val="FFFFFF"/>
                </a:solidFill>
              </a:rPr>
              <a:t>c. Protocols</a:t>
            </a:r>
            <a:endParaRPr lang="en-GB" altLang="en-US" sz="1100" cap="none" dirty="0"/>
          </a:p>
        </p:txBody>
      </p:sp>
    </p:spTree>
    <p:extLst>
      <p:ext uri="{BB962C8B-B14F-4D97-AF65-F5344CB8AC3E}">
        <p14:creationId xmlns:p14="http://schemas.microsoft.com/office/powerpoint/2010/main" val="195841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Content Placeholder 2"/>
              <p:cNvSpPr>
                <a:spLocks noGrp="1"/>
              </p:cNvSpPr>
              <p:nvPr>
                <p:ph idx="1"/>
              </p:nvPr>
            </p:nvSpPr>
            <p:spPr>
              <a:xfrm>
                <a:off x="581192" y="2075545"/>
                <a:ext cx="11029615" cy="4357167"/>
              </a:xfrm>
            </p:spPr>
            <p:txBody>
              <a:bodyPr>
                <a:normAutofit/>
              </a:bodyPr>
              <a:lstStyle/>
              <a:p>
                <a:pPr marL="342900" indent="-342900">
                  <a:buAutoNum type="arabicPeriod"/>
                </a:pPr>
                <a:r>
                  <a:rPr lang="en-US" sz="2400" dirty="0" smtClean="0">
                    <a:solidFill>
                      <a:schemeClr val="tx1"/>
                    </a:solidFill>
                  </a:rPr>
                  <a:t>primitive cryptography</a:t>
                </a:r>
              </a:p>
              <a:p>
                <a:pPr marL="342900" indent="-342900">
                  <a:buFont typeface="Wingdings 2" panose="05020102010507070707" pitchFamily="18" charset="2"/>
                  <a:buAutoNum type="arabicPeriod"/>
                </a:pPr>
                <a14:m>
                  <m:oMath xmlns:m="http://schemas.openxmlformats.org/officeDocument/2006/math">
                    <m:r>
                      <m:rPr>
                        <m:nor/>
                      </m:rPr>
                      <a:rPr lang="en-US" sz="2400" dirty="0">
                        <a:solidFill>
                          <a:schemeClr val="tx1"/>
                        </a:solidFill>
                      </a:rPr>
                      <m:t>1−</m:t>
                    </m:r>
                    <m:r>
                      <m:rPr>
                        <m:nor/>
                      </m:rPr>
                      <a:rPr lang="en-US" sz="2400" dirty="0">
                        <a:solidFill>
                          <a:schemeClr val="tx1"/>
                        </a:solidFill>
                      </a:rPr>
                      <m:t>out</m:t>
                    </m:r>
                    <m:r>
                      <m:rPr>
                        <m:nor/>
                      </m:rPr>
                      <a:rPr lang="en-US" sz="2400" dirty="0">
                        <a:solidFill>
                          <a:schemeClr val="tx1"/>
                        </a:solidFill>
                      </a:rPr>
                      <m:t>−</m:t>
                    </m:r>
                    <m:r>
                      <m:rPr>
                        <m:nor/>
                      </m:rPr>
                      <a:rPr lang="en-US" sz="2400" dirty="0">
                        <a:solidFill>
                          <a:schemeClr val="tx1"/>
                        </a:solidFill>
                      </a:rPr>
                      <m:t>of</m:t>
                    </m:r>
                    <m:r>
                      <m:rPr>
                        <m:nor/>
                      </m:rPr>
                      <a:rPr lang="en-US" sz="2400" dirty="0">
                        <a:solidFill>
                          <a:schemeClr val="tx1"/>
                        </a:solidFill>
                      </a:rPr>
                      <m:t>−2 </m:t>
                    </m:r>
                    <m:r>
                      <m:rPr>
                        <m:nor/>
                      </m:rPr>
                      <a:rPr lang="en-US" sz="2400" dirty="0">
                        <a:solidFill>
                          <a:schemeClr val="tx1"/>
                        </a:solidFill>
                      </a:rPr>
                      <m:t>oblivious</m:t>
                    </m:r>
                    <m:r>
                      <m:rPr>
                        <m:nor/>
                      </m:rPr>
                      <a:rPr lang="en-US" sz="2400" dirty="0">
                        <a:solidFill>
                          <a:schemeClr val="tx1"/>
                        </a:solidFill>
                      </a:rPr>
                      <m:t> </m:t>
                    </m:r>
                    <m:r>
                      <m:rPr>
                        <m:nor/>
                      </m:rPr>
                      <a:rPr lang="en-US" sz="2400" dirty="0">
                        <a:solidFill>
                          <a:schemeClr val="tx1"/>
                        </a:solidFill>
                      </a:rPr>
                      <m:t>transfer</m:t>
                    </m:r>
                    <m:r>
                      <m:rPr>
                        <m:nor/>
                      </m:rPr>
                      <a:rPr lang="en-US" sz="2400" dirty="0">
                        <a:solidFill>
                          <a:schemeClr val="tx1"/>
                        </a:solidFill>
                      </a:rPr>
                      <m:t>  </m:t>
                    </m:r>
                  </m:oMath>
                </a14:m>
                <a:endParaRPr lang="en-US" sz="2400" i="1" dirty="0">
                  <a:solidFill>
                    <a:schemeClr val="tx1"/>
                  </a:solidFill>
                  <a:latin typeface="Cambria Math" panose="02040503050406030204" pitchFamily="18" charset="0"/>
                </a:endParaRPr>
              </a:p>
              <a:p>
                <a14:m>
                  <m:oMath xmlns:m="http://schemas.openxmlformats.org/officeDocument/2006/math">
                    <m:r>
                      <a:rPr lang="en-US" sz="2400" i="1" dirty="0">
                        <a:solidFill>
                          <a:schemeClr val="tx1"/>
                        </a:solidFill>
                        <a:latin typeface="Cambria Math" panose="02040503050406030204" pitchFamily="18" charset="0"/>
                      </a:rPr>
                      <m:t>𝑆𝑒𝑛𝑑𝑒𝑟</m:t>
                    </m:r>
                    <m:r>
                      <a:rPr lang="en-US" sz="2400" i="1" dirty="0">
                        <a:solidFill>
                          <a:schemeClr val="tx1"/>
                        </a:solidFill>
                        <a:latin typeface="Cambria Math" panose="02040503050406030204" pitchFamily="18" charset="0"/>
                      </a:rPr>
                      <m:t> : </m:t>
                    </m:r>
                  </m:oMath>
                </a14:m>
                <a:r>
                  <a:rPr lang="en-US" sz="2400" dirty="0" smtClean="0">
                    <a:solidFill>
                      <a:schemeClr val="tx1"/>
                    </a:solidFill>
                  </a:rPr>
                  <a:t>two </a:t>
                </a:r>
                <a:r>
                  <a:rPr lang="en-US" sz="2400" dirty="0">
                    <a:solidFill>
                      <a:schemeClr val="tx1"/>
                    </a:solidFill>
                  </a:rPr>
                  <a:t>messages: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 ,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1</m:t>
                        </m:r>
                      </m:sub>
                    </m:sSub>
                  </m:oMath>
                </a14:m>
                <a:endParaRPr lang="en-US" sz="2400" dirty="0">
                  <a:solidFill>
                    <a:schemeClr val="tx1"/>
                  </a:solidFill>
                </a:endParaRPr>
              </a:p>
              <a:p>
                <a14:m>
                  <m:oMath xmlns:m="http://schemas.openxmlformats.org/officeDocument/2006/math">
                    <m:r>
                      <a:rPr lang="en-US" sz="2400" i="1" dirty="0">
                        <a:solidFill>
                          <a:schemeClr val="tx1"/>
                        </a:solidFill>
                        <a:latin typeface="Cambria Math" panose="02040503050406030204" pitchFamily="18" charset="0"/>
                      </a:rPr>
                      <m:t>𝑅𝑒𝑐𝑒𝑖𝑣𝑒𝑟</m:t>
                    </m:r>
                    <m:r>
                      <a:rPr lang="en-US" sz="2400" i="1" dirty="0">
                        <a:solidFill>
                          <a:schemeClr val="tx1"/>
                        </a:solidFill>
                        <a:latin typeface="Cambria Math" panose="02040503050406030204" pitchFamily="18" charset="0"/>
                      </a:rPr>
                      <m:t> : </m:t>
                    </m:r>
                  </m:oMath>
                </a14:m>
                <a:r>
                  <a:rPr lang="en-US" sz="2400" dirty="0" smtClean="0">
                    <a:solidFill>
                      <a:schemeClr val="tx1"/>
                    </a:solidFill>
                  </a:rPr>
                  <a:t>a </a:t>
                </a:r>
                <a:r>
                  <a:rPr lang="en-US" sz="2400" dirty="0">
                    <a:solidFill>
                      <a:schemeClr val="tx1"/>
                    </a:solidFill>
                  </a:rPr>
                  <a:t>selection bit: </a:t>
                </a:r>
                <a:r>
                  <a:rPr lang="en-US" sz="2400" dirty="0" smtClean="0">
                    <a:solidFill>
                      <a:schemeClr val="tx1"/>
                    </a:solidFill>
                  </a:rPr>
                  <a:t>i</a:t>
                </a:r>
                <a14:m>
                  <m:oMath xmlns:m="http://schemas.openxmlformats.org/officeDocument/2006/math">
                    <m:r>
                      <a:rPr lang="en-US" sz="2400" i="1">
                        <a:solidFill>
                          <a:schemeClr val="tx1"/>
                        </a:solidFill>
                        <a:latin typeface="Cambria Math" panose="02040503050406030204" pitchFamily="18" charset="0"/>
                      </a:rPr>
                      <m:t>∈{0,1}</m:t>
                    </m:r>
                  </m:oMath>
                </a14:m>
                <a:endParaRPr lang="en-US" sz="2400" dirty="0">
                  <a:solidFill>
                    <a:schemeClr val="tx1"/>
                  </a:solidFill>
                </a:endParaRPr>
              </a:p>
              <a:p>
                <a:r>
                  <a:rPr lang="en-US" sz="2400" dirty="0" smtClean="0">
                    <a:solidFill>
                      <a:schemeClr val="tx1"/>
                    </a:solidFill>
                  </a:rPr>
                  <a:t>OT : </a:t>
                </a:r>
                <a14:m>
                  <m:oMath xmlns:m="http://schemas.openxmlformats.org/officeDocument/2006/math">
                    <m:r>
                      <a:rPr lang="en-US" sz="2400" i="1" dirty="0">
                        <a:solidFill>
                          <a:schemeClr val="tx1"/>
                        </a:solidFill>
                        <a:latin typeface="Cambria Math" panose="02040503050406030204" pitchFamily="18" charset="0"/>
                      </a:rPr>
                      <m:t>𝑟𝑒𝑐𝑒𝑖𝑣𝑒𝑟</m:t>
                    </m:r>
                    <m:r>
                      <a:rPr lang="en-US" sz="2400" i="1" dirty="0">
                        <a:solidFill>
                          <a:schemeClr val="tx1"/>
                        </a:solidFill>
                        <a:latin typeface="Cambria Math" panose="02040503050406030204" pitchFamily="18" charset="0"/>
                      </a:rPr>
                      <m:t> </m:t>
                    </m:r>
                  </m:oMath>
                </a14:m>
                <a:r>
                  <a:rPr lang="en-US" sz="2400" dirty="0">
                    <a:solidFill>
                      <a:schemeClr val="tx1"/>
                    </a:solidFill>
                  </a:rPr>
                  <a:t>learns</a:t>
                </a:r>
                <a14:m>
                  <m:oMath xmlns:m="http://schemas.openxmlformats.org/officeDocument/2006/math">
                    <m:r>
                      <a:rPr lang="en-US" sz="240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𝑖</m:t>
                        </m:r>
                      </m:sub>
                    </m:sSub>
                  </m:oMath>
                </a14:m>
                <a:endParaRPr lang="en-US" sz="2400" dirty="0">
                  <a:solidFill>
                    <a:schemeClr val="tx1"/>
                  </a:solidFill>
                </a:endParaRPr>
              </a:p>
              <a:p>
                <a:r>
                  <a:rPr lang="en-US" sz="2400" dirty="0">
                    <a:solidFill>
                      <a:srgbClr val="FF0000"/>
                    </a:solidFill>
                  </a:rPr>
                  <a:t>No other information </a:t>
                </a:r>
                <a:r>
                  <a:rPr lang="en-US" sz="2400" dirty="0">
                    <a:solidFill>
                      <a:schemeClr val="tx1"/>
                    </a:solidFill>
                  </a:rPr>
                  <a:t>can be </a:t>
                </a:r>
                <a:endParaRPr lang="en-US" sz="2400" dirty="0" smtClean="0">
                  <a:solidFill>
                    <a:schemeClr val="tx1"/>
                  </a:solidFill>
                </a:endParaRPr>
              </a:p>
              <a:p>
                <a:pPr marL="0" indent="0">
                  <a:buNone/>
                </a:pPr>
                <a:r>
                  <a:rPr lang="en-US" sz="2400" dirty="0" smtClean="0">
                    <a:solidFill>
                      <a:schemeClr val="tx1"/>
                    </a:solidFill>
                  </a:rPr>
                  <a:t>learned </a:t>
                </a:r>
                <a:r>
                  <a:rPr lang="en-US" sz="2400" dirty="0">
                    <a:solidFill>
                      <a:schemeClr val="tx1"/>
                    </a:solidFill>
                  </a:rPr>
                  <a:t>by any </a:t>
                </a:r>
                <a:r>
                  <a:rPr lang="en-US" sz="2400" dirty="0" smtClean="0">
                    <a:solidFill>
                      <a:schemeClr val="tx1"/>
                    </a:solidFill>
                  </a:rPr>
                  <a:t>party</a:t>
                </a:r>
                <a:endParaRPr lang="en-US" sz="2400" dirty="0">
                  <a:solidFill>
                    <a:schemeClr val="tx1"/>
                  </a:solidFill>
                </a:endParaRPr>
              </a:p>
            </p:txBody>
          </p:sp>
        </mc:Choice>
        <mc:Fallback xmlns="">
          <p:sp>
            <p:nvSpPr>
              <p:cNvPr id="21" name="Content Placeholder 2"/>
              <p:cNvSpPr>
                <a:spLocks noGrp="1" noRot="1" noChangeAspect="1" noMove="1" noResize="1" noEditPoints="1" noAdjustHandles="1" noChangeArrowheads="1" noChangeShapeType="1" noTextEdit="1"/>
              </p:cNvSpPr>
              <p:nvPr>
                <p:ph idx="1"/>
              </p:nvPr>
            </p:nvSpPr>
            <p:spPr>
              <a:xfrm>
                <a:off x="581192" y="2075545"/>
                <a:ext cx="11029615" cy="4357167"/>
              </a:xfrm>
              <a:blipFill rotWithShape="0">
                <a:blip r:embed="rId3"/>
                <a:stretch>
                  <a:fillRect l="-829"/>
                </a:stretch>
              </a:blipFill>
            </p:spPr>
            <p:txBody>
              <a:bodyPr/>
              <a:lstStyle/>
              <a:p>
                <a:r>
                  <a:rPr lang="en-US">
                    <a:noFill/>
                  </a:rPr>
                  <a:t> </a:t>
                </a:r>
              </a:p>
            </p:txBody>
          </p:sp>
        </mc:Fallback>
      </mc:AlternateContent>
      <p:pic>
        <p:nvPicPr>
          <p:cNvPr id="17" name="Picture 16"/>
          <p:cNvPicPr>
            <a:picLocks noChangeAspect="1"/>
          </p:cNvPicPr>
          <p:nvPr/>
        </p:nvPicPr>
        <p:blipFill>
          <a:blip r:embed="rId4"/>
          <a:stretch>
            <a:fillRect/>
          </a:stretch>
        </p:blipFill>
        <p:spPr>
          <a:xfrm>
            <a:off x="5433824" y="2048749"/>
            <a:ext cx="6879989" cy="3161076"/>
          </a:xfrm>
          <a:prstGeom prst="rect">
            <a:avLst/>
          </a:prstGeom>
        </p:spPr>
      </p:pic>
      <p:sp>
        <p:nvSpPr>
          <p:cNvPr id="2" name="Title 1"/>
          <p:cNvSpPr>
            <a:spLocks noGrp="1"/>
          </p:cNvSpPr>
          <p:nvPr>
            <p:ph type="title"/>
          </p:nvPr>
        </p:nvSpPr>
        <p:spPr/>
        <p:txBody>
          <a:bodyPr/>
          <a:lstStyle/>
          <a:p>
            <a:pPr>
              <a:spcAft>
                <a:spcPts val="1413"/>
              </a:spcAft>
            </a:pPr>
            <a:r>
              <a:rPr lang="en-GB" altLang="en-US" dirty="0" smtClean="0"/>
              <a:t>OT definition</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dirty="0" err="1"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Title 1"/>
          <p:cNvSpPr txBox="1">
            <a:spLocks/>
          </p:cNvSpPr>
          <p:nvPr/>
        </p:nvSpPr>
        <p:spPr>
          <a:xfrm>
            <a:off x="455387" y="-3374"/>
            <a:ext cx="3584409" cy="635000"/>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solidFill>
                  <a:schemeClr val="accent2">
                    <a:lumMod val="75000"/>
                  </a:schemeClr>
                </a:solidFill>
              </a:rPr>
              <a:t>INtroduction</a:t>
            </a:r>
            <a:endParaRPr lang="en-US" dirty="0" smtClean="0">
              <a:solidFill>
                <a:schemeClr val="accent2">
                  <a:lumMod val="75000"/>
                </a:schemeClr>
              </a:solidFill>
            </a:endParaRPr>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a:t> </a:t>
            </a:r>
            <a:r>
              <a:rPr lang="en-GB" altLang="en-US" dirty="0" smtClean="0"/>
              <a:t>Conclusion</a:t>
            </a:r>
            <a:endParaRPr lang="en-GB" altLang="en-US" dirty="0"/>
          </a:p>
        </p:txBody>
      </p:sp>
      <p:graphicFrame>
        <p:nvGraphicFramePr>
          <p:cNvPr id="11" name="Object 10"/>
          <p:cNvGraphicFramePr>
            <a:graphicFrameLocks noChangeAspect="1"/>
          </p:cNvGraphicFramePr>
          <p:nvPr>
            <p:extLst/>
          </p:nvPr>
        </p:nvGraphicFramePr>
        <p:xfrm>
          <a:off x="9890125" y="2185988"/>
          <a:ext cx="846138" cy="609600"/>
        </p:xfrm>
        <a:graphic>
          <a:graphicData uri="http://schemas.openxmlformats.org/presentationml/2006/ole">
            <mc:AlternateContent xmlns:mc="http://schemas.openxmlformats.org/markup-compatibility/2006">
              <mc:Choice xmlns:v="urn:schemas-microsoft-com:vml" Requires="v">
                <p:oleObj spid="_x0000_s71887" name="Equation" r:id="rId5" imgW="317160" imgH="228600" progId="Equation.DSMT4">
                  <p:embed/>
                </p:oleObj>
              </mc:Choice>
              <mc:Fallback>
                <p:oleObj name="Equation" r:id="rId5" imgW="317160" imgH="228600" progId="Equation.DSMT4">
                  <p:embed/>
                  <p:pic>
                    <p:nvPicPr>
                      <p:cNvPr id="0" name=""/>
                      <p:cNvPicPr/>
                      <p:nvPr/>
                    </p:nvPicPr>
                    <p:blipFill>
                      <a:blip r:embed="rId6"/>
                      <a:stretch>
                        <a:fillRect/>
                      </a:stretch>
                    </p:blipFill>
                    <p:spPr>
                      <a:xfrm>
                        <a:off x="9890125" y="2185988"/>
                        <a:ext cx="846138" cy="609600"/>
                      </a:xfrm>
                      <a:prstGeom prst="rect">
                        <a:avLst/>
                      </a:prstGeom>
                    </p:spPr>
                  </p:pic>
                </p:oleObj>
              </mc:Fallback>
            </mc:AlternateContent>
          </a:graphicData>
        </a:graphic>
      </p:graphicFrame>
      <p:graphicFrame>
        <p:nvGraphicFramePr>
          <p:cNvPr id="14" name="Object 13"/>
          <p:cNvGraphicFramePr>
            <a:graphicFrameLocks noChangeAspect="1"/>
          </p:cNvGraphicFramePr>
          <p:nvPr>
            <p:extLst/>
          </p:nvPr>
        </p:nvGraphicFramePr>
        <p:xfrm>
          <a:off x="7204075" y="2573338"/>
          <a:ext cx="238125" cy="441325"/>
        </p:xfrm>
        <a:graphic>
          <a:graphicData uri="http://schemas.openxmlformats.org/presentationml/2006/ole">
            <mc:AlternateContent xmlns:mc="http://schemas.openxmlformats.org/markup-compatibility/2006">
              <mc:Choice xmlns:v="urn:schemas-microsoft-com:vml" Requires="v">
                <p:oleObj spid="_x0000_s71888" name="Equation" r:id="rId7" imgW="88560" imgH="164880" progId="Equation.DSMT4">
                  <p:embed/>
                </p:oleObj>
              </mc:Choice>
              <mc:Fallback>
                <p:oleObj name="Equation" r:id="rId7" imgW="88560" imgH="164880" progId="Equation.DSMT4">
                  <p:embed/>
                  <p:pic>
                    <p:nvPicPr>
                      <p:cNvPr id="0" name=""/>
                      <p:cNvPicPr/>
                      <p:nvPr/>
                    </p:nvPicPr>
                    <p:blipFill>
                      <a:blip r:embed="rId8"/>
                      <a:stretch>
                        <a:fillRect/>
                      </a:stretch>
                    </p:blipFill>
                    <p:spPr>
                      <a:xfrm>
                        <a:off x="7204075" y="2573338"/>
                        <a:ext cx="238125" cy="441325"/>
                      </a:xfrm>
                      <a:prstGeom prst="rect">
                        <a:avLst/>
                      </a:prstGeom>
                    </p:spPr>
                  </p:pic>
                </p:oleObj>
              </mc:Fallback>
            </mc:AlternateContent>
          </a:graphicData>
        </a:graphic>
      </p:graphicFrame>
      <p:graphicFrame>
        <p:nvGraphicFramePr>
          <p:cNvPr id="15" name="Object 14"/>
          <p:cNvGraphicFramePr>
            <a:graphicFrameLocks noChangeAspect="1"/>
          </p:cNvGraphicFramePr>
          <p:nvPr>
            <p:extLst/>
          </p:nvPr>
        </p:nvGraphicFramePr>
        <p:xfrm>
          <a:off x="7085013" y="4030663"/>
          <a:ext cx="373062" cy="609600"/>
        </p:xfrm>
        <a:graphic>
          <a:graphicData uri="http://schemas.openxmlformats.org/presentationml/2006/ole">
            <mc:AlternateContent xmlns:mc="http://schemas.openxmlformats.org/markup-compatibility/2006">
              <mc:Choice xmlns:v="urn:schemas-microsoft-com:vml" Requires="v">
                <p:oleObj spid="_x0000_s71889" name="Equation" r:id="rId9" imgW="139680" imgH="228600" progId="Equation.DSMT4">
                  <p:embed/>
                </p:oleObj>
              </mc:Choice>
              <mc:Fallback>
                <p:oleObj name="Equation" r:id="rId9" imgW="139680" imgH="228600" progId="Equation.DSMT4">
                  <p:embed/>
                  <p:pic>
                    <p:nvPicPr>
                      <p:cNvPr id="0" name=""/>
                      <p:cNvPicPr/>
                      <p:nvPr/>
                    </p:nvPicPr>
                    <p:blipFill>
                      <a:blip r:embed="rId10"/>
                      <a:stretch>
                        <a:fillRect/>
                      </a:stretch>
                    </p:blipFill>
                    <p:spPr>
                      <a:xfrm>
                        <a:off x="7085013" y="4030663"/>
                        <a:ext cx="373062" cy="609600"/>
                      </a:xfrm>
                      <a:prstGeom prst="rect">
                        <a:avLst/>
                      </a:prstGeom>
                    </p:spPr>
                  </p:pic>
                </p:oleObj>
              </mc:Fallback>
            </mc:AlternateContent>
          </a:graphicData>
        </a:graphic>
      </p:graphicFrame>
      <p:graphicFrame>
        <p:nvGraphicFramePr>
          <p:cNvPr id="18" name="Object 17"/>
          <p:cNvGraphicFramePr>
            <a:graphicFrameLocks noChangeAspect="1"/>
          </p:cNvGraphicFramePr>
          <p:nvPr>
            <p:extLst/>
          </p:nvPr>
        </p:nvGraphicFramePr>
        <p:xfrm>
          <a:off x="4831750" y="2963160"/>
          <a:ext cx="602074" cy="476250"/>
        </p:xfrm>
        <a:graphic>
          <a:graphicData uri="http://schemas.openxmlformats.org/presentationml/2006/ole">
            <mc:AlternateContent xmlns:mc="http://schemas.openxmlformats.org/markup-compatibility/2006">
              <mc:Choice xmlns:v="urn:schemas-microsoft-com:vml" Requires="v">
                <p:oleObj spid="_x0000_s71890" name="Equation" r:id="rId11" imgW="304560" imgH="241200" progId="Equation.DSMT4">
                  <p:embed/>
                </p:oleObj>
              </mc:Choice>
              <mc:Fallback>
                <p:oleObj name="Equation" r:id="rId11" imgW="304560" imgH="241200" progId="Equation.DSMT4">
                  <p:embed/>
                  <p:pic>
                    <p:nvPicPr>
                      <p:cNvPr id="0" name=""/>
                      <p:cNvPicPr/>
                      <p:nvPr/>
                    </p:nvPicPr>
                    <p:blipFill>
                      <a:blip r:embed="rId12"/>
                      <a:stretch>
                        <a:fillRect/>
                      </a:stretch>
                    </p:blipFill>
                    <p:spPr>
                      <a:xfrm>
                        <a:off x="4831750" y="2963160"/>
                        <a:ext cx="602074" cy="476250"/>
                      </a:xfrm>
                      <a:prstGeom prst="rect">
                        <a:avLst/>
                      </a:prstGeom>
                    </p:spPr>
                  </p:pic>
                </p:oleObj>
              </mc:Fallback>
            </mc:AlternateContent>
          </a:graphicData>
        </a:graphic>
      </p:graphicFrame>
      <p:graphicFrame>
        <p:nvGraphicFramePr>
          <p:cNvPr id="19" name="Object 18"/>
          <p:cNvGraphicFramePr>
            <a:graphicFrameLocks noChangeAspect="1"/>
          </p:cNvGraphicFramePr>
          <p:nvPr>
            <p:extLst/>
          </p:nvPr>
        </p:nvGraphicFramePr>
        <p:xfrm>
          <a:off x="8077442" y="4812354"/>
          <a:ext cx="1592752" cy="1259892"/>
        </p:xfrm>
        <a:graphic>
          <a:graphicData uri="http://schemas.openxmlformats.org/presentationml/2006/ole">
            <mc:AlternateContent xmlns:mc="http://schemas.openxmlformats.org/markup-compatibility/2006">
              <mc:Choice xmlns:v="urn:schemas-microsoft-com:vml" Requires="v">
                <p:oleObj spid="_x0000_s71891" name="Equation" r:id="rId13" imgW="304560" imgH="241200" progId="Equation.DSMT4">
                  <p:embed/>
                </p:oleObj>
              </mc:Choice>
              <mc:Fallback>
                <p:oleObj name="Equation" r:id="rId13" imgW="304560" imgH="241200" progId="Equation.DSMT4">
                  <p:embed/>
                  <p:pic>
                    <p:nvPicPr>
                      <p:cNvPr id="0" name=""/>
                      <p:cNvPicPr/>
                      <p:nvPr/>
                    </p:nvPicPr>
                    <p:blipFill>
                      <a:blip r:embed="rId12"/>
                      <a:stretch>
                        <a:fillRect/>
                      </a:stretch>
                    </p:blipFill>
                    <p:spPr>
                      <a:xfrm>
                        <a:off x="8077442" y="4812354"/>
                        <a:ext cx="1592752" cy="1259892"/>
                      </a:xfrm>
                      <a:prstGeom prst="rect">
                        <a:avLst/>
                      </a:prstGeom>
                    </p:spPr>
                  </p:pic>
                </p:oleObj>
              </mc:Fallback>
            </mc:AlternateContent>
          </a:graphicData>
        </a:graphic>
      </p:graphicFrame>
      <p:sp>
        <p:nvSpPr>
          <p:cNvPr id="16"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sz="1100" cap="none" dirty="0"/>
              <a:t>a</a:t>
            </a:r>
            <a:r>
              <a:rPr lang="en-GB" altLang="en-US" sz="1100" cap="none" dirty="0" smtClean="0"/>
              <a:t>. Motivation</a:t>
            </a:r>
          </a:p>
          <a:p>
            <a:r>
              <a:rPr lang="en-US" altLang="en-US" sz="1100" cap="none" dirty="0" smtClean="0"/>
              <a:t>b. </a:t>
            </a:r>
            <a:r>
              <a:rPr lang="en-US" altLang="en-US" sz="1100" cap="none" dirty="0" smtClean="0">
                <a:solidFill>
                  <a:schemeClr val="accent2"/>
                </a:solidFill>
              </a:rPr>
              <a:t>OT definition</a:t>
            </a:r>
            <a:endParaRPr lang="en-US" altLang="en-US" sz="1100" dirty="0" smtClean="0">
              <a:solidFill>
                <a:schemeClr val="accent2"/>
              </a:solidFill>
            </a:endParaRPr>
          </a:p>
          <a:p>
            <a:r>
              <a:rPr lang="en-US" altLang="en-US" sz="1100" cap="none" dirty="0" smtClean="0">
                <a:solidFill>
                  <a:srgbClr val="FFFFFF"/>
                </a:solidFill>
              </a:rPr>
              <a:t>c. Protocols</a:t>
            </a:r>
            <a:endParaRPr lang="en-GB" altLang="en-US" sz="1100" cap="none" dirty="0"/>
          </a:p>
        </p:txBody>
      </p:sp>
    </p:spTree>
    <p:extLst>
      <p:ext uri="{BB962C8B-B14F-4D97-AF65-F5344CB8AC3E}">
        <p14:creationId xmlns:p14="http://schemas.microsoft.com/office/powerpoint/2010/main" val="1413875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en-US" b="1" dirty="0" smtClean="0">
                <a:solidFill>
                  <a:srgbClr val="FFFFFF"/>
                </a:solidFill>
              </a:rPr>
              <a:t>Protocol</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Content Placeholder 2"/>
          <p:cNvSpPr txBox="1">
            <a:spLocks/>
          </p:cNvSpPr>
          <p:nvPr/>
        </p:nvSpPr>
        <p:spPr>
          <a:xfrm>
            <a:off x="733591" y="2091187"/>
            <a:ext cx="10877216" cy="435716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smtClean="0">
                <a:solidFill>
                  <a:schemeClr val="tx1"/>
                </a:solidFill>
              </a:rPr>
              <a:t>[Rab81] [Wie83]:  </a:t>
            </a:r>
            <a:r>
              <a:rPr lang="en-US" sz="1400" dirty="0"/>
              <a:t> Michael O. Rabin. How to exchange secrets with oblivious </a:t>
            </a:r>
            <a:r>
              <a:rPr lang="en-US" sz="1400" dirty="0" smtClean="0"/>
              <a:t>transfer</a:t>
            </a:r>
            <a:endParaRPr lang="en-US" sz="1400" dirty="0" smtClean="0">
              <a:solidFill>
                <a:schemeClr val="tx1"/>
              </a:solidFill>
            </a:endParaRPr>
          </a:p>
          <a:p>
            <a:r>
              <a:rPr lang="en-US" sz="1400" dirty="0" smtClean="0">
                <a:solidFill>
                  <a:schemeClr val="tx1"/>
                </a:solidFill>
              </a:rPr>
              <a:t>Notion OT, transfer obliviously secret s from Alice to Bob</a:t>
            </a:r>
          </a:p>
          <a:p>
            <a:r>
              <a:rPr lang="en-US" sz="1400" dirty="0">
                <a:solidFill>
                  <a:schemeClr val="tx1"/>
                </a:solidFill>
              </a:rPr>
              <a:t>Rabin's oblivious transfer scheme is </a:t>
            </a:r>
            <a:r>
              <a:rPr lang="en-US" sz="1400" dirty="0" smtClean="0">
                <a:solidFill>
                  <a:schemeClr val="tx1"/>
                </a:solidFill>
              </a:rPr>
              <a:t>based on the </a:t>
            </a:r>
            <a:r>
              <a:rPr lang="en-US" sz="1400" dirty="0" smtClean="0">
                <a:solidFill>
                  <a:schemeClr val="tx1"/>
                </a:solidFill>
                <a:hlinkClick r:id="rId3" tooltip="RSA (algorithm)"/>
              </a:rPr>
              <a:t>RSA</a:t>
            </a:r>
            <a:r>
              <a:rPr lang="en-US" sz="1400" dirty="0" smtClean="0">
                <a:solidFill>
                  <a:schemeClr val="tx1"/>
                </a:solidFill>
              </a:rPr>
              <a:t> cryptosystem</a:t>
            </a:r>
          </a:p>
          <a:p>
            <a:pPr marL="0" indent="0">
              <a:buNone/>
            </a:pPr>
            <a:r>
              <a:rPr lang="en-US" sz="1400" dirty="0" smtClean="0">
                <a:solidFill>
                  <a:schemeClr val="tx1"/>
                </a:solidFill>
              </a:rPr>
              <a:t>[EGL85]:</a:t>
            </a:r>
            <a:r>
              <a:rPr lang="en-US" sz="1400" dirty="0"/>
              <a:t> S. Even, O. </a:t>
            </a:r>
            <a:r>
              <a:rPr lang="en-US" sz="1400" dirty="0" err="1"/>
              <a:t>Goldreich</a:t>
            </a:r>
            <a:r>
              <a:rPr lang="en-US" sz="1400" dirty="0"/>
              <a:t>, and A. Lempel. Randomized protocol for </a:t>
            </a:r>
            <a:r>
              <a:rPr lang="en-US" sz="1400" dirty="0" smtClean="0"/>
              <a:t>signing contracts</a:t>
            </a:r>
            <a:r>
              <a:rPr lang="en-US" sz="1400" dirty="0"/>
              <a:t>. In </a:t>
            </a:r>
            <a:r>
              <a:rPr lang="en-US" sz="1400" i="1" dirty="0"/>
              <a:t>Communications of the ACM28</a:t>
            </a:r>
            <a:r>
              <a:rPr lang="en-US" sz="1400" dirty="0"/>
              <a:t>, pages 637–647, </a:t>
            </a:r>
            <a:r>
              <a:rPr lang="en-US" sz="1400" dirty="0" smtClean="0"/>
              <a:t>19</a:t>
            </a:r>
            <a:endParaRPr lang="en-US" sz="1400" dirty="0" smtClean="0">
              <a:solidFill>
                <a:schemeClr val="tx1"/>
              </a:solidFill>
            </a:endParaRPr>
          </a:p>
          <a:p>
            <a:r>
              <a:rPr lang="en-US" sz="1400" dirty="0" smtClean="0">
                <a:solidFill>
                  <a:schemeClr val="tx1"/>
                </a:solidFill>
              </a:rPr>
              <a:t>Design OT protocol based on public-key cryptosystems</a:t>
            </a:r>
          </a:p>
          <a:p>
            <a:pPr marL="0" indent="0">
              <a:buNone/>
            </a:pPr>
            <a:r>
              <a:rPr lang="en-US" sz="1400" dirty="0" smtClean="0">
                <a:solidFill>
                  <a:schemeClr val="tx1"/>
                </a:solidFill>
              </a:rPr>
              <a:t>[BM89]:  </a:t>
            </a:r>
            <a:r>
              <a:rPr lang="en-US" sz="1400" dirty="0" err="1"/>
              <a:t>Mihir</a:t>
            </a:r>
            <a:r>
              <a:rPr lang="en-US" sz="1400" dirty="0"/>
              <a:t> </a:t>
            </a:r>
            <a:r>
              <a:rPr lang="en-US" sz="1400" dirty="0" err="1"/>
              <a:t>Bellare</a:t>
            </a:r>
            <a:r>
              <a:rPr lang="en-US" sz="1400" dirty="0"/>
              <a:t> and Silvio </a:t>
            </a:r>
            <a:r>
              <a:rPr lang="en-US" sz="1400" dirty="0" err="1"/>
              <a:t>Micali</a:t>
            </a:r>
            <a:r>
              <a:rPr lang="en-US" sz="1400" dirty="0"/>
              <a:t>. Non-interactive oblivious transfer and </a:t>
            </a:r>
            <a:r>
              <a:rPr lang="en-US" sz="1400" dirty="0" smtClean="0"/>
              <a:t>applications</a:t>
            </a:r>
            <a:endParaRPr lang="en-US" sz="1400" dirty="0" smtClean="0">
              <a:solidFill>
                <a:schemeClr val="tx1"/>
              </a:solidFill>
            </a:endParaRPr>
          </a:p>
          <a:p>
            <a:r>
              <a:rPr lang="en-US" sz="1400" dirty="0" smtClean="0">
                <a:solidFill>
                  <a:schemeClr val="tx1"/>
                </a:solidFill>
              </a:rPr>
              <a:t>Receiver: </a:t>
            </a:r>
            <a:r>
              <a:rPr lang="en-US" sz="1400" b="1" dirty="0" smtClean="0">
                <a:solidFill>
                  <a:schemeClr val="tx1"/>
                </a:solidFill>
              </a:rPr>
              <a:t>2 exponentiations + send 2 elements</a:t>
            </a:r>
            <a:r>
              <a:rPr lang="en-US" sz="1400" dirty="0" smtClean="0">
                <a:solidFill>
                  <a:schemeClr val="tx1"/>
                </a:solidFill>
              </a:rPr>
              <a:t> </a:t>
            </a:r>
          </a:p>
          <a:p>
            <a:r>
              <a:rPr lang="en-US" sz="1400" dirty="0" smtClean="0">
                <a:solidFill>
                  <a:schemeClr val="tx1"/>
                </a:solidFill>
              </a:rPr>
              <a:t>Sender: </a:t>
            </a:r>
            <a:r>
              <a:rPr lang="en-US" sz="1400" b="1" dirty="0" smtClean="0">
                <a:solidFill>
                  <a:schemeClr val="tx1"/>
                </a:solidFill>
              </a:rPr>
              <a:t>4 exponentiations + send 4 elements</a:t>
            </a:r>
          </a:p>
          <a:p>
            <a:pPr marL="0" indent="0">
              <a:buNone/>
            </a:pPr>
            <a:r>
              <a:rPr lang="en-US" sz="1400" dirty="0" smtClean="0">
                <a:solidFill>
                  <a:schemeClr val="tx1"/>
                </a:solidFill>
              </a:rPr>
              <a:t>[NP01]:</a:t>
            </a:r>
            <a:r>
              <a:rPr lang="en-US" sz="1400" dirty="0"/>
              <a:t>Moni </a:t>
            </a:r>
            <a:r>
              <a:rPr lang="en-US" sz="1400" dirty="0" err="1"/>
              <a:t>Naor</a:t>
            </a:r>
            <a:r>
              <a:rPr lang="en-US" sz="1400" dirty="0"/>
              <a:t> and Benny </a:t>
            </a:r>
            <a:r>
              <a:rPr lang="en-US" sz="1400" dirty="0" err="1"/>
              <a:t>Pinkas</a:t>
            </a:r>
            <a:r>
              <a:rPr lang="en-US" sz="1400" dirty="0"/>
              <a:t>. Eﬃcient oblivious transfer protocols.</a:t>
            </a:r>
            <a:endParaRPr lang="en-US" sz="1400" dirty="0" smtClean="0">
              <a:solidFill>
                <a:schemeClr val="tx1"/>
              </a:solidFill>
            </a:endParaRPr>
          </a:p>
          <a:p>
            <a:r>
              <a:rPr lang="en-US" sz="1400" dirty="0" smtClean="0">
                <a:solidFill>
                  <a:schemeClr val="tx1"/>
                </a:solidFill>
              </a:rPr>
              <a:t> Receiver: 2 exponentiations + send 1 elements </a:t>
            </a:r>
          </a:p>
          <a:p>
            <a:r>
              <a:rPr lang="en-US" sz="1400" dirty="0" smtClean="0">
                <a:solidFill>
                  <a:schemeClr val="tx1"/>
                </a:solidFill>
              </a:rPr>
              <a:t> Sender: 4 exponentiations + send 3 elements</a:t>
            </a:r>
          </a:p>
          <a:p>
            <a:pPr marL="0" indent="0">
              <a:buNone/>
            </a:pPr>
            <a:r>
              <a:rPr lang="en-US" sz="1400" dirty="0" smtClean="0">
                <a:solidFill>
                  <a:schemeClr val="tx1"/>
                </a:solidFill>
              </a:rPr>
              <a:t>[CO15]:</a:t>
            </a:r>
            <a:r>
              <a:rPr lang="en-US" sz="1400" dirty="0"/>
              <a:t>Tung Chou; Claudio </a:t>
            </a:r>
            <a:r>
              <a:rPr lang="en-US" sz="1400" dirty="0" err="1"/>
              <a:t>Orlandi</a:t>
            </a:r>
            <a:r>
              <a:rPr lang="en-US" sz="1400" dirty="0"/>
              <a:t>. The Simplest Protocol for Oblivious Transfer. LATINCRYPT 2015</a:t>
            </a:r>
            <a:r>
              <a:rPr lang="en-US" sz="1400" dirty="0" smtClean="0"/>
              <a:t>.</a:t>
            </a:r>
            <a:endParaRPr lang="en-US" sz="1400" dirty="0" smtClean="0">
              <a:solidFill>
                <a:schemeClr val="tx1"/>
              </a:solidFill>
            </a:endParaRPr>
          </a:p>
          <a:p>
            <a:r>
              <a:rPr lang="en-US" sz="1400" dirty="0" smtClean="0">
                <a:solidFill>
                  <a:schemeClr val="tx1"/>
                </a:solidFill>
              </a:rPr>
              <a:t> Receiver: </a:t>
            </a:r>
            <a:r>
              <a:rPr lang="en-US" sz="1400" b="1" dirty="0" smtClean="0">
                <a:solidFill>
                  <a:schemeClr val="tx1"/>
                </a:solidFill>
              </a:rPr>
              <a:t>2 exponentiations + send 1 element</a:t>
            </a:r>
          </a:p>
          <a:p>
            <a:r>
              <a:rPr lang="en-US" sz="1400" dirty="0" smtClean="0">
                <a:solidFill>
                  <a:schemeClr val="tx1"/>
                </a:solidFill>
              </a:rPr>
              <a:t>Sender: </a:t>
            </a:r>
            <a:r>
              <a:rPr lang="en-US" sz="1400" b="1" dirty="0" smtClean="0">
                <a:solidFill>
                  <a:schemeClr val="tx1"/>
                </a:solidFill>
              </a:rPr>
              <a:t>3 exponentiations + send 3 elements</a:t>
            </a:r>
            <a:endParaRPr lang="en-US" sz="1400" b="1" dirty="0">
              <a:solidFill>
                <a:schemeClr val="tx1"/>
              </a:solidFill>
            </a:endParaRPr>
          </a:p>
        </p:txBody>
      </p:sp>
      <p:sp>
        <p:nvSpPr>
          <p:cNvPr id="13" name="Title 1"/>
          <p:cNvSpPr txBox="1">
            <a:spLocks/>
          </p:cNvSpPr>
          <p:nvPr/>
        </p:nvSpPr>
        <p:spPr>
          <a:xfrm>
            <a:off x="455387" y="-3374"/>
            <a:ext cx="3584409" cy="635000"/>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solidFill>
                  <a:schemeClr val="accent2">
                    <a:lumMod val="75000"/>
                  </a:schemeClr>
                </a:solidFill>
              </a:rPr>
              <a:t>INtroduction</a:t>
            </a:r>
            <a:endParaRPr lang="en-US" dirty="0" smtClean="0">
              <a:solidFill>
                <a:schemeClr val="accent2">
                  <a:lumMod val="75000"/>
                </a:schemeClr>
              </a:solidFill>
            </a:endParaRPr>
          </a:p>
          <a:p>
            <a:r>
              <a:rPr lang="en-US" dirty="0" smtClean="0"/>
              <a:t>2.</a:t>
            </a:r>
            <a:r>
              <a:rPr lang="en-GB" altLang="en-US" dirty="0"/>
              <a:t> 1-out-of-2 </a:t>
            </a:r>
            <a:r>
              <a:rPr lang="en-GB" altLang="en-US" dirty="0" smtClean="0"/>
              <a:t>OT</a:t>
            </a:r>
            <a:endParaRPr lang="en-US" dirty="0" smtClean="0"/>
          </a:p>
          <a:p>
            <a:r>
              <a:rPr lang="en-US" dirty="0" smtClean="0"/>
              <a:t>3.</a:t>
            </a:r>
            <a:r>
              <a:rPr lang="en-GB" altLang="en-US" dirty="0"/>
              <a:t> </a:t>
            </a:r>
            <a:r>
              <a:rPr lang="en-GB" altLang="en-US" dirty="0" smtClean="0"/>
              <a:t>Conclusion</a:t>
            </a:r>
            <a:endParaRPr lang="en-GB" altLang="en-US" dirty="0"/>
          </a:p>
        </p:txBody>
      </p:sp>
      <p:sp>
        <p:nvSpPr>
          <p:cNvPr id="10"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sz="1100" cap="none" dirty="0"/>
              <a:t>a</a:t>
            </a:r>
            <a:r>
              <a:rPr lang="en-GB" altLang="en-US" sz="1100" cap="none" dirty="0" smtClean="0"/>
              <a:t>. Motivation</a:t>
            </a:r>
          </a:p>
          <a:p>
            <a:r>
              <a:rPr lang="en-US" altLang="en-US" sz="1100" cap="none" dirty="0" smtClean="0"/>
              <a:t>b. OT definition</a:t>
            </a:r>
            <a:endParaRPr lang="en-US" altLang="en-US" sz="1100" dirty="0" smtClean="0"/>
          </a:p>
          <a:p>
            <a:r>
              <a:rPr lang="en-US" altLang="en-US" sz="1100" cap="none" dirty="0" smtClean="0">
                <a:solidFill>
                  <a:srgbClr val="FFFFFF"/>
                </a:solidFill>
              </a:rPr>
              <a:t>c. </a:t>
            </a:r>
            <a:r>
              <a:rPr lang="en-US" altLang="en-US" sz="1100" cap="none" dirty="0" smtClean="0">
                <a:solidFill>
                  <a:schemeClr val="accent2"/>
                </a:solidFill>
              </a:rPr>
              <a:t>Protocols</a:t>
            </a:r>
            <a:endParaRPr lang="en-GB" altLang="en-US" sz="1100" cap="none" dirty="0">
              <a:solidFill>
                <a:schemeClr val="accent2"/>
              </a:solidFill>
            </a:endParaRPr>
          </a:p>
        </p:txBody>
      </p:sp>
    </p:spTree>
    <p:extLst>
      <p:ext uri="{BB962C8B-B14F-4D97-AF65-F5344CB8AC3E}">
        <p14:creationId xmlns:p14="http://schemas.microsoft.com/office/powerpoint/2010/main" val="2948082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a:t>
            </a:r>
            <a:r>
              <a:rPr lang="en-US" altLang="he-IL" dirty="0" err="1"/>
              <a:t>Bellare-Micali</a:t>
            </a:r>
            <a:r>
              <a:rPr lang="en-US" altLang="he-IL" dirty="0"/>
              <a:t> </a:t>
            </a:r>
            <a:r>
              <a:rPr lang="en-US" altLang="he-IL" dirty="0" smtClean="0"/>
              <a:t>Protocol</a:t>
            </a:r>
            <a:r>
              <a:rPr lang="en-US" dirty="0">
                <a:solidFill>
                  <a:schemeClr val="tx1"/>
                </a:solidFill>
              </a:rPr>
              <a:t> </a:t>
            </a:r>
            <a:r>
              <a:rPr lang="en-US" dirty="0"/>
              <a:t>[BM89]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p:pic>
        <p:nvPicPr>
          <p:cNvPr id="3" name="Picture 2"/>
          <p:cNvPicPr>
            <a:picLocks noChangeAspect="1"/>
          </p:cNvPicPr>
          <p:nvPr/>
        </p:nvPicPr>
        <p:blipFill>
          <a:blip r:embed="rId4"/>
          <a:stretch>
            <a:fillRect/>
          </a:stretch>
        </p:blipFill>
        <p:spPr>
          <a:xfrm>
            <a:off x="896099" y="3220866"/>
            <a:ext cx="1122482" cy="3071235"/>
          </a:xfrm>
          <a:prstGeom prst="rect">
            <a:avLst/>
          </a:prstGeom>
        </p:spPr>
      </p:pic>
      <p:pic>
        <p:nvPicPr>
          <p:cNvPr id="4" name="Picture 3"/>
          <p:cNvPicPr>
            <a:picLocks noChangeAspect="1"/>
          </p:cNvPicPr>
          <p:nvPr/>
        </p:nvPicPr>
        <p:blipFill>
          <a:blip r:embed="rId5"/>
          <a:stretch>
            <a:fillRect/>
          </a:stretch>
        </p:blipFill>
        <p:spPr>
          <a:xfrm>
            <a:off x="9945331" y="2944893"/>
            <a:ext cx="1764069" cy="3347209"/>
          </a:xfrm>
          <a:prstGeom prst="rect">
            <a:avLst/>
          </a:prstGeom>
        </p:spPr>
      </p:pic>
      <p:graphicFrame>
        <p:nvGraphicFramePr>
          <p:cNvPr id="9" name="Object 8"/>
          <p:cNvGraphicFramePr>
            <a:graphicFrameLocks noChangeAspect="1"/>
          </p:cNvGraphicFramePr>
          <p:nvPr/>
        </p:nvGraphicFramePr>
        <p:xfrm>
          <a:off x="2117725" y="2378075"/>
          <a:ext cx="3609975" cy="1298575"/>
        </p:xfrm>
        <a:graphic>
          <a:graphicData uri="http://schemas.openxmlformats.org/presentationml/2006/ole">
            <mc:AlternateContent xmlns:mc="http://schemas.openxmlformats.org/markup-compatibility/2006">
              <mc:Choice xmlns:v="urn:schemas-microsoft-com:vml" Requires="v">
                <p:oleObj spid="_x0000_s75942" name="Equation" r:id="rId6" imgW="1625400" imgH="583920" progId="Equation.DSMT4">
                  <p:embed/>
                </p:oleObj>
              </mc:Choice>
              <mc:Fallback>
                <p:oleObj name="Equation" r:id="rId6" imgW="1625400" imgH="583920" progId="Equation.DSMT4">
                  <p:embed/>
                  <p:pic>
                    <p:nvPicPr>
                      <p:cNvPr id="0" name=""/>
                      <p:cNvPicPr/>
                      <p:nvPr/>
                    </p:nvPicPr>
                    <p:blipFill>
                      <a:blip r:embed="rId7"/>
                      <a:stretch>
                        <a:fillRect/>
                      </a:stretch>
                    </p:blipFill>
                    <p:spPr>
                      <a:xfrm>
                        <a:off x="2117725" y="2378075"/>
                        <a:ext cx="3609975" cy="1298575"/>
                      </a:xfrm>
                      <a:prstGeom prst="rect">
                        <a:avLst/>
                      </a:prstGeom>
                    </p:spPr>
                  </p:pic>
                </p:oleObj>
              </mc:Fallback>
            </mc:AlternateContent>
          </a:graphicData>
        </a:graphic>
      </p:graphicFrame>
      <p:cxnSp>
        <p:nvCxnSpPr>
          <p:cNvPr id="14" name="Straight Connector 13"/>
          <p:cNvCxnSpPr>
            <a:stCxn id="12" idx="0"/>
          </p:cNvCxnSpPr>
          <p:nvPr/>
        </p:nvCxnSpPr>
        <p:spPr>
          <a:xfrm>
            <a:off x="6172200" y="2227945"/>
            <a:ext cx="0" cy="434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707343" y="3430528"/>
            <a:ext cx="848732" cy="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7085057" y="3374924"/>
          <a:ext cx="3440113" cy="2370138"/>
        </p:xfrm>
        <a:graphic>
          <a:graphicData uri="http://schemas.openxmlformats.org/presentationml/2006/ole">
            <mc:AlternateContent xmlns:mc="http://schemas.openxmlformats.org/markup-compatibility/2006">
              <mc:Choice xmlns:v="urn:schemas-microsoft-com:vml" Requires="v">
                <p:oleObj spid="_x0000_s75943" name="Equation" r:id="rId8" imgW="1549080" imgH="1066680" progId="Equation.DSMT4">
                  <p:embed/>
                </p:oleObj>
              </mc:Choice>
              <mc:Fallback>
                <p:oleObj name="Equation" r:id="rId8" imgW="1549080" imgH="1066680" progId="Equation.DSMT4">
                  <p:embed/>
                  <p:pic>
                    <p:nvPicPr>
                      <p:cNvPr id="0" name=""/>
                      <p:cNvPicPr/>
                      <p:nvPr/>
                    </p:nvPicPr>
                    <p:blipFill>
                      <a:blip r:embed="rId9"/>
                      <a:stretch>
                        <a:fillRect/>
                      </a:stretch>
                    </p:blipFill>
                    <p:spPr>
                      <a:xfrm>
                        <a:off x="7085057" y="3374924"/>
                        <a:ext cx="3440113" cy="2370138"/>
                      </a:xfrm>
                      <a:prstGeom prst="rect">
                        <a:avLst/>
                      </a:prstGeom>
                    </p:spPr>
                  </p:pic>
                </p:oleObj>
              </mc:Fallback>
            </mc:AlternateContent>
          </a:graphicData>
        </a:graphic>
      </p:graphicFrame>
      <p:cxnSp>
        <p:nvCxnSpPr>
          <p:cNvPr id="21" name="Straight Arrow Connector 20"/>
          <p:cNvCxnSpPr/>
          <p:nvPr/>
        </p:nvCxnSpPr>
        <p:spPr>
          <a:xfrm flipH="1" flipV="1">
            <a:off x="5645733" y="4390693"/>
            <a:ext cx="848732" cy="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nvGraphicFramePr>
        <p:xfrm>
          <a:off x="3922713" y="1689100"/>
          <a:ext cx="4935537" cy="733425"/>
        </p:xfrm>
        <a:graphic>
          <a:graphicData uri="http://schemas.openxmlformats.org/presentationml/2006/ole">
            <mc:AlternateContent xmlns:mc="http://schemas.openxmlformats.org/markup-compatibility/2006">
              <mc:Choice xmlns:v="urn:schemas-microsoft-com:vml" Requires="v">
                <p:oleObj spid="_x0000_s75944" name="Equation" r:id="rId10" imgW="2222280" imgH="330120" progId="Equation.DSMT4">
                  <p:embed/>
                </p:oleObj>
              </mc:Choice>
              <mc:Fallback>
                <p:oleObj name="Equation" r:id="rId10" imgW="2222280" imgH="330120" progId="Equation.DSMT4">
                  <p:embed/>
                  <p:pic>
                    <p:nvPicPr>
                      <p:cNvPr id="0" name=""/>
                      <p:cNvPicPr/>
                      <p:nvPr/>
                    </p:nvPicPr>
                    <p:blipFill>
                      <a:blip r:embed="rId11"/>
                      <a:stretch>
                        <a:fillRect/>
                      </a:stretch>
                    </p:blipFill>
                    <p:spPr>
                      <a:xfrm>
                        <a:off x="3922713" y="1689100"/>
                        <a:ext cx="4935537" cy="733425"/>
                      </a:xfrm>
                      <a:prstGeom prst="rect">
                        <a:avLst/>
                      </a:prstGeom>
                    </p:spPr>
                  </p:pic>
                </p:oleObj>
              </mc:Fallback>
            </mc:AlternateContent>
          </a:graphicData>
        </a:graphic>
      </p:graphicFrame>
      <p:cxnSp>
        <p:nvCxnSpPr>
          <p:cNvPr id="32" name="Straight Arrow Connector 31"/>
          <p:cNvCxnSpPr/>
          <p:nvPr/>
        </p:nvCxnSpPr>
        <p:spPr>
          <a:xfrm flipH="1" flipV="1">
            <a:off x="5641420" y="5439446"/>
            <a:ext cx="848732" cy="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Object 32"/>
          <p:cNvGraphicFramePr>
            <a:graphicFrameLocks noChangeAspect="1"/>
          </p:cNvGraphicFramePr>
          <p:nvPr/>
        </p:nvGraphicFramePr>
        <p:xfrm>
          <a:off x="2222299" y="5580535"/>
          <a:ext cx="1833563" cy="1073150"/>
        </p:xfrm>
        <a:graphic>
          <a:graphicData uri="http://schemas.openxmlformats.org/presentationml/2006/ole">
            <mc:AlternateContent xmlns:mc="http://schemas.openxmlformats.org/markup-compatibility/2006">
              <mc:Choice xmlns:v="urn:schemas-microsoft-com:vml" Requires="v">
                <p:oleObj spid="_x0000_s75945" name="Equation" r:id="rId12" imgW="825480" imgH="482400" progId="Equation.DSMT4">
                  <p:embed/>
                </p:oleObj>
              </mc:Choice>
              <mc:Fallback>
                <p:oleObj name="Equation" r:id="rId12" imgW="825480" imgH="482400" progId="Equation.DSMT4">
                  <p:embed/>
                  <p:pic>
                    <p:nvPicPr>
                      <p:cNvPr id="0" name=""/>
                      <p:cNvPicPr/>
                      <p:nvPr/>
                    </p:nvPicPr>
                    <p:blipFill>
                      <a:blip r:embed="rId13"/>
                      <a:stretch>
                        <a:fillRect/>
                      </a:stretch>
                    </p:blipFill>
                    <p:spPr>
                      <a:xfrm>
                        <a:off x="2222299" y="5580535"/>
                        <a:ext cx="1833563" cy="10731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5" name="Flowchart: Alternate Process 34"/>
              <p:cNvSpPr/>
              <p:nvPr/>
            </p:nvSpPr>
            <p:spPr>
              <a:xfrm>
                <a:off x="10975036" y="2186074"/>
                <a:ext cx="1135318"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i="1">
                              <a:solidFill>
                                <a:schemeClr val="bg1"/>
                              </a:solidFill>
                              <a:latin typeface="Cambria Math" panose="02040503050406030204" pitchFamily="18" charset="0"/>
                            </a:rPr>
                            <m:t>0</m:t>
                          </m:r>
                        </m:sub>
                      </m:sSub>
                      <m:r>
                        <a:rPr lang="en-US" sz="2400" i="1">
                          <a:solidFill>
                            <a:schemeClr val="bg1"/>
                          </a:solidFill>
                          <a:latin typeface="Cambria Math" panose="02040503050406030204" pitchFamily="18" charset="0"/>
                        </a:rPr>
                        <m:t> ,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i="1">
                              <a:solidFill>
                                <a:schemeClr val="bg1"/>
                              </a:solidFill>
                              <a:latin typeface="Cambria Math" panose="02040503050406030204" pitchFamily="18" charset="0"/>
                            </a:rPr>
                            <m:t>1</m:t>
                          </m:r>
                        </m:sub>
                      </m:sSub>
                    </m:oMath>
                  </m:oMathPara>
                </a14:m>
                <a:endParaRPr lang="en-US" sz="2400" dirty="0">
                  <a:solidFill>
                    <a:schemeClr val="bg1"/>
                  </a:solidFill>
                </a:endParaRPr>
              </a:p>
            </p:txBody>
          </p:sp>
        </mc:Choice>
        <mc:Fallback xmlns="">
          <p:sp>
            <p:nvSpPr>
              <p:cNvPr id="35" name="Flowchart: Alternate Process 34"/>
              <p:cNvSpPr>
                <a:spLocks noRot="1" noChangeAspect="1" noMove="1" noResize="1" noEditPoints="1" noAdjustHandles="1" noChangeArrowheads="1" noChangeShapeType="1" noTextEdit="1"/>
              </p:cNvSpPr>
              <p:nvPr/>
            </p:nvSpPr>
            <p:spPr>
              <a:xfrm>
                <a:off x="10975036" y="2186074"/>
                <a:ext cx="1135318" cy="641442"/>
              </a:xfrm>
              <a:prstGeom prst="flowChartAlternateProcess">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952371" y="3244334"/>
                <a:ext cx="287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5952371" y="3244334"/>
                <a:ext cx="28725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202096" y="2412048"/>
                <a:ext cx="263605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i="1">
                          <a:latin typeface="Cambria Math" panose="02040503050406030204" pitchFamily="18" charset="0"/>
                        </a:rPr>
                        <m:t> </m:t>
                      </m:r>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202096" y="2412048"/>
                <a:ext cx="2636052" cy="369332"/>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Flowchart: Alternate Process 41"/>
              <p:cNvSpPr/>
              <p:nvPr/>
            </p:nvSpPr>
            <p:spPr>
              <a:xfrm>
                <a:off x="23579" y="5604057"/>
                <a:ext cx="1110967"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𝑠</m:t>
                          </m:r>
                        </m:e>
                        <m:sub>
                          <m:r>
                            <a:rPr lang="en-US" sz="2400" b="0" i="1" smtClean="0">
                              <a:solidFill>
                                <a:schemeClr val="bg1"/>
                              </a:solidFill>
                              <a:latin typeface="Cambria Math" panose="02040503050406030204" pitchFamily="18" charset="0"/>
                            </a:rPr>
                            <m:t>𝑖</m:t>
                          </m:r>
                        </m:sub>
                      </m:sSub>
                    </m:oMath>
                  </m:oMathPara>
                </a14:m>
                <a:endParaRPr lang="en-US" sz="2400" dirty="0">
                  <a:solidFill>
                    <a:schemeClr val="bg1"/>
                  </a:solidFill>
                </a:endParaRPr>
              </a:p>
            </p:txBody>
          </p:sp>
        </mc:Choice>
        <mc:Fallback xmlns="">
          <p:sp>
            <p:nvSpPr>
              <p:cNvPr id="42" name="Flowchart: Alternate Process 41"/>
              <p:cNvSpPr>
                <a:spLocks noRot="1" noChangeAspect="1" noMove="1" noResize="1" noEditPoints="1" noAdjustHandles="1" noChangeArrowheads="1" noChangeShapeType="1" noTextEdit="1"/>
              </p:cNvSpPr>
              <p:nvPr/>
            </p:nvSpPr>
            <p:spPr>
              <a:xfrm>
                <a:off x="23579" y="5604057"/>
                <a:ext cx="1110967" cy="641442"/>
              </a:xfrm>
              <a:prstGeom prst="flowChartAlternateProcess">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Flowchart: Alternate Process 42"/>
              <p:cNvSpPr/>
              <p:nvPr/>
            </p:nvSpPr>
            <p:spPr>
              <a:xfrm>
                <a:off x="23579" y="2303451"/>
                <a:ext cx="1213085" cy="6414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bg1"/>
                    </a:solidFill>
                    <a:ea typeface="Cambria Math" panose="02040503050406030204" pitchFamily="18" charset="0"/>
                  </a:rPr>
                  <a:t>i</a:t>
                </a:r>
                <a14:m>
                  <m:oMath xmlns:m="http://schemas.openxmlformats.org/officeDocument/2006/math">
                    <m:r>
                      <a:rPr lang="en-US" sz="2200" i="1" smtClean="0">
                        <a:solidFill>
                          <a:schemeClr val="bg1"/>
                        </a:solidFill>
                        <a:latin typeface="Cambria Math" panose="02040503050406030204" pitchFamily="18" charset="0"/>
                        <a:ea typeface="Cambria Math" panose="02040503050406030204" pitchFamily="18" charset="0"/>
                      </a:rPr>
                      <m:t>∈</m:t>
                    </m:r>
                    <m:r>
                      <a:rPr lang="en-US" sz="2200" b="0" i="1" smtClean="0">
                        <a:solidFill>
                          <a:schemeClr val="bg1"/>
                        </a:solidFill>
                        <a:latin typeface="Cambria Math" panose="02040503050406030204" pitchFamily="18" charset="0"/>
                        <a:ea typeface="Cambria Math" panose="02040503050406030204" pitchFamily="18" charset="0"/>
                      </a:rPr>
                      <m:t>{0,1}</m:t>
                    </m:r>
                  </m:oMath>
                </a14:m>
                <a:endParaRPr lang="en-US" sz="2200" dirty="0">
                  <a:solidFill>
                    <a:schemeClr val="bg1"/>
                  </a:solidFill>
                </a:endParaRPr>
              </a:p>
            </p:txBody>
          </p:sp>
        </mc:Choice>
        <mc:Fallback xmlns="">
          <p:sp>
            <p:nvSpPr>
              <p:cNvPr id="43" name="Flowchart: Alternate Process 42"/>
              <p:cNvSpPr>
                <a:spLocks noRot="1" noChangeAspect="1" noMove="1" noResize="1" noEditPoints="1" noAdjustHandles="1" noChangeArrowheads="1" noChangeShapeType="1" noTextEdit="1"/>
              </p:cNvSpPr>
              <p:nvPr/>
            </p:nvSpPr>
            <p:spPr>
              <a:xfrm>
                <a:off x="23579" y="2303451"/>
                <a:ext cx="1213085" cy="641442"/>
              </a:xfrm>
              <a:prstGeom prst="flowChartAlternateProcess">
                <a:avLst/>
              </a:prstGeom>
              <a:blipFill rotWithShape="0">
                <a:blip r:embed="rId18"/>
                <a:stretch>
                  <a:fillRect b="-917"/>
                </a:stretch>
              </a:blipFill>
            </p:spPr>
            <p:txBody>
              <a:bodyPr/>
              <a:lstStyle/>
              <a:p>
                <a:r>
                  <a:rPr lang="en-US">
                    <a:noFill/>
                  </a:rPr>
                  <a:t> </a:t>
                </a:r>
              </a:p>
            </p:txBody>
          </p:sp>
        </mc:Fallback>
      </mc:AlternateContent>
      <p:sp>
        <p:nvSpPr>
          <p:cNvPr id="26" name="Title 1"/>
          <p:cNvSpPr txBox="1">
            <a:spLocks/>
          </p:cNvSpPr>
          <p:nvPr/>
        </p:nvSpPr>
        <p:spPr>
          <a:xfrm>
            <a:off x="4205201" y="45345"/>
            <a:ext cx="7405606" cy="6350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altLang="en-US" sz="1100" cap="none" dirty="0"/>
          </a:p>
        </p:txBody>
      </p:sp>
      <p:sp>
        <p:nvSpPr>
          <p:cNvPr id="28" name="Title 1"/>
          <p:cNvSpPr txBox="1">
            <a:spLocks/>
          </p:cNvSpPr>
          <p:nvPr/>
        </p:nvSpPr>
        <p:spPr>
          <a:xfrm>
            <a:off x="455387" y="0"/>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
        <p:nvSpPr>
          <p:cNvPr id="30"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solidFill>
                  <a:schemeClr val="accent2"/>
                </a:solidFill>
              </a:rPr>
              <a:t>The </a:t>
            </a:r>
            <a:r>
              <a:rPr lang="en-US" altLang="he-IL" sz="1400" cap="none" dirty="0" err="1" smtClean="0">
                <a:solidFill>
                  <a:schemeClr val="accent2"/>
                </a:solidFill>
              </a:rPr>
              <a:t>Bellare-Micali</a:t>
            </a:r>
            <a:r>
              <a:rPr lang="en-US" altLang="he-IL" sz="1400" cap="none" dirty="0" smtClean="0">
                <a:solidFill>
                  <a:schemeClr val="accent2"/>
                </a:solidFill>
              </a:rPr>
              <a:t> Protocol</a:t>
            </a:r>
            <a:r>
              <a:rPr lang="en-US" sz="1400" cap="none" dirty="0" smtClean="0">
                <a:solidFill>
                  <a:schemeClr val="accent2"/>
                </a:solidFill>
              </a:rPr>
              <a:t> [BM89</a:t>
            </a:r>
            <a:r>
              <a:rPr lang="en-US" sz="1400" cap="none" dirty="0" smtClean="0"/>
              <a:t>]</a:t>
            </a:r>
          </a:p>
          <a:p>
            <a:pPr marL="228600" indent="-228600">
              <a:buFontTx/>
              <a:buAutoNum type="alphaLcPeriod"/>
            </a:pPr>
            <a:r>
              <a:rPr lang="en-US" altLang="he-IL" sz="1400" cap="none" dirty="0" smtClean="0"/>
              <a:t>The Simplest OT Protocol</a:t>
            </a:r>
            <a:r>
              <a:rPr lang="en-US" sz="1400" cap="none" dirty="0" smtClean="0"/>
              <a:t> [CO15] </a:t>
            </a:r>
            <a:endParaRPr lang="en-US" sz="1400" cap="none" dirty="0"/>
          </a:p>
        </p:txBody>
      </p:sp>
    </p:spTree>
    <p:extLst>
      <p:ext uri="{BB962C8B-B14F-4D97-AF65-F5344CB8AC3E}">
        <p14:creationId xmlns:p14="http://schemas.microsoft.com/office/powerpoint/2010/main" val="215117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413"/>
              </a:spcAft>
            </a:pPr>
            <a:r>
              <a:rPr lang="en-US" altLang="he-IL" dirty="0"/>
              <a:t>The </a:t>
            </a:r>
            <a:r>
              <a:rPr lang="en-US" altLang="he-IL" dirty="0" err="1"/>
              <a:t>Bellare-Micali</a:t>
            </a:r>
            <a:r>
              <a:rPr lang="en-US" altLang="he-IL" dirty="0"/>
              <a:t> Protocol</a:t>
            </a:r>
            <a:r>
              <a:rPr lang="en-US" dirty="0">
                <a:solidFill>
                  <a:schemeClr val="tx1"/>
                </a:solidFill>
              </a:rPr>
              <a:t> </a:t>
            </a:r>
            <a:r>
              <a:rPr lang="en-US" dirty="0"/>
              <a:t>[BM89</a:t>
            </a:r>
            <a:r>
              <a:rPr lang="en-US" dirty="0" smtClean="0"/>
              <a:t>]  </a:t>
            </a:r>
            <a:endParaRPr lang="en-GB" altLang="en-US" dirty="0"/>
          </a:p>
        </p:txBody>
      </p:sp>
      <p:sp>
        <p:nvSpPr>
          <p:cNvPr id="5" name="Date Placeholder 4"/>
          <p:cNvSpPr>
            <a:spLocks noGrp="1"/>
          </p:cNvSpPr>
          <p:nvPr>
            <p:ph type="dt" sz="half" idx="10"/>
          </p:nvPr>
        </p:nvSpPr>
        <p:spPr/>
        <p:txBody>
          <a:bodyPr/>
          <a:lstStyle/>
          <a:p>
            <a:fld id="{DD6F5C14-C094-4288-B07B-855C14FCF637}" type="datetime1">
              <a:rPr lang="en-US" smtClean="0"/>
              <a:t>5/26/2016</a:t>
            </a:fld>
            <a:endParaRPr lang="en-US" dirty="0"/>
          </a:p>
        </p:txBody>
      </p:sp>
      <p:sp>
        <p:nvSpPr>
          <p:cNvPr id="6" name="Footer Placeholder 5"/>
          <p:cNvSpPr>
            <a:spLocks noGrp="1"/>
          </p:cNvSpPr>
          <p:nvPr>
            <p:ph type="ftr" sz="quarter" idx="11"/>
          </p:nvPr>
        </p:nvSpPr>
        <p:spPr/>
        <p:txBody>
          <a:bodyPr/>
          <a:lstStyle/>
          <a:p>
            <a:r>
              <a:rPr lang="en-US" smtClean="0"/>
              <a:t>trieun@OSU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
        <p:nvSpPr>
          <p:cNvPr id="12" name="Content Placeholder 2"/>
          <p:cNvSpPr txBox="1">
            <a:spLocks/>
          </p:cNvSpPr>
          <p:nvPr/>
        </p:nvSpPr>
        <p:spPr>
          <a:xfrm>
            <a:off x="733592" y="2227945"/>
            <a:ext cx="10877216" cy="43571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dirty="0">
              <a:solidFill>
                <a:schemeClr val="tx1"/>
              </a:solidFill>
            </a:endParaRPr>
          </a:p>
        </p:txBody>
      </p:sp>
      <p:graphicFrame>
        <p:nvGraphicFramePr>
          <p:cNvPr id="9" name="Object 8"/>
          <p:cNvGraphicFramePr>
            <a:graphicFrameLocks noChangeAspect="1"/>
          </p:cNvGraphicFramePr>
          <p:nvPr/>
        </p:nvGraphicFramePr>
        <p:xfrm>
          <a:off x="777954" y="3232124"/>
          <a:ext cx="7051675" cy="1073150"/>
        </p:xfrm>
        <a:graphic>
          <a:graphicData uri="http://schemas.openxmlformats.org/presentationml/2006/ole">
            <mc:AlternateContent xmlns:mc="http://schemas.openxmlformats.org/markup-compatibility/2006">
              <mc:Choice xmlns:v="urn:schemas-microsoft-com:vml" Requires="v">
                <p:oleObj spid="_x0000_s76886" name="Equation" r:id="rId3" imgW="3174840" imgH="482400" progId="Equation.DSMT4">
                  <p:embed/>
                </p:oleObj>
              </mc:Choice>
              <mc:Fallback>
                <p:oleObj name="Equation" r:id="rId3" imgW="3174840" imgH="482400" progId="Equation.DSMT4">
                  <p:embed/>
                  <p:pic>
                    <p:nvPicPr>
                      <p:cNvPr id="0" name=""/>
                      <p:cNvPicPr/>
                      <p:nvPr/>
                    </p:nvPicPr>
                    <p:blipFill>
                      <a:blip r:embed="rId4"/>
                      <a:stretch>
                        <a:fillRect/>
                      </a:stretch>
                    </p:blipFill>
                    <p:spPr>
                      <a:xfrm>
                        <a:off x="777954" y="3232124"/>
                        <a:ext cx="7051675" cy="1073150"/>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865426" y="4772878"/>
          <a:ext cx="6740525" cy="1073150"/>
        </p:xfrm>
        <a:graphic>
          <a:graphicData uri="http://schemas.openxmlformats.org/presentationml/2006/ole">
            <mc:AlternateContent xmlns:mc="http://schemas.openxmlformats.org/markup-compatibility/2006">
              <mc:Choice xmlns:v="urn:schemas-microsoft-com:vml" Requires="v">
                <p:oleObj spid="_x0000_s76887" name="Equation" r:id="rId5" imgW="3035160" imgH="482400" progId="Equation.DSMT4">
                  <p:embed/>
                </p:oleObj>
              </mc:Choice>
              <mc:Fallback>
                <p:oleObj name="Equation" r:id="rId5" imgW="3035160" imgH="482400" progId="Equation.DSMT4">
                  <p:embed/>
                  <p:pic>
                    <p:nvPicPr>
                      <p:cNvPr id="0" name=""/>
                      <p:cNvPicPr/>
                      <p:nvPr/>
                    </p:nvPicPr>
                    <p:blipFill>
                      <a:blip r:embed="rId6"/>
                      <a:stretch>
                        <a:fillRect/>
                      </a:stretch>
                    </p:blipFill>
                    <p:spPr>
                      <a:xfrm>
                        <a:off x="865426" y="4772878"/>
                        <a:ext cx="6740525" cy="1073150"/>
                      </a:xfrm>
                      <a:prstGeom prst="rect">
                        <a:avLst/>
                      </a:prstGeom>
                    </p:spPr>
                  </p:pic>
                </p:oleObj>
              </mc:Fallback>
            </mc:AlternateContent>
          </a:graphicData>
        </a:graphic>
      </p:graphicFrame>
      <p:sp>
        <p:nvSpPr>
          <p:cNvPr id="14" name="Content Placeholder 2"/>
          <p:cNvSpPr txBox="1">
            <a:spLocks/>
          </p:cNvSpPr>
          <p:nvPr/>
        </p:nvSpPr>
        <p:spPr>
          <a:xfrm>
            <a:off x="455387" y="1613033"/>
            <a:ext cx="11254013" cy="52004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dirty="0" smtClean="0">
                <a:solidFill>
                  <a:schemeClr val="tx1"/>
                </a:solidFill>
              </a:rPr>
              <a:t>Correctness:</a:t>
            </a:r>
          </a:p>
          <a:p>
            <a:r>
              <a:rPr lang="en-US" sz="2400" dirty="0" err="1" smtClean="0">
                <a:solidFill>
                  <a:schemeClr val="bg1"/>
                </a:solidFill>
              </a:rPr>
              <a:t>Sdf</a:t>
            </a:r>
            <a:endParaRPr lang="en-US" sz="2400" dirty="0" smtClean="0">
              <a:solidFill>
                <a:schemeClr val="bg1"/>
              </a:solidFill>
            </a:endParaRPr>
          </a:p>
          <a:p>
            <a:endParaRPr lang="en-US" sz="2400" dirty="0" smtClean="0">
              <a:solidFill>
                <a:schemeClr val="tx1"/>
              </a:solidFill>
            </a:endParaRPr>
          </a:p>
          <a:p>
            <a:endParaRPr lang="en-US" sz="2400" dirty="0">
              <a:solidFill>
                <a:schemeClr val="tx1"/>
              </a:solidFill>
            </a:endParaRPr>
          </a:p>
          <a:p>
            <a:r>
              <a:rPr lang="en-US" sz="2400" dirty="0" smtClean="0">
                <a:solidFill>
                  <a:schemeClr val="bg1"/>
                </a:solidFill>
              </a:rPr>
              <a:t>k</a:t>
            </a:r>
          </a:p>
          <a:p>
            <a:endParaRPr lang="en-US" sz="2400" dirty="0">
              <a:solidFill>
                <a:schemeClr val="tx1"/>
              </a:solidFill>
            </a:endParaRPr>
          </a:p>
          <a:p>
            <a:endParaRPr lang="en-US" sz="2400" dirty="0">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5748597" y="3244334"/>
                <a:ext cx="694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1−</m:t>
                          </m:r>
                          <m:r>
                            <a:rPr lang="en-US" i="1">
                              <a:latin typeface="Cambria Math" panose="020405030504060302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748597" y="3244334"/>
                <a:ext cx="694806" cy="369332"/>
              </a:xfrm>
              <a:prstGeom prst="rect">
                <a:avLst/>
              </a:prstGeom>
              <a:blipFill rotWithShape="0">
                <a:blip r:embed="rId7"/>
                <a:stretch>
                  <a:fillRect b="-8197"/>
                </a:stretch>
              </a:blipFill>
            </p:spPr>
            <p:txBody>
              <a:bodyPr/>
              <a:lstStyle/>
              <a:p>
                <a:r>
                  <a:rPr lang="en-US">
                    <a:noFill/>
                  </a:rPr>
                  <a:t> </a:t>
                </a:r>
              </a:p>
            </p:txBody>
          </p:sp>
        </mc:Fallback>
      </mc:AlternateContent>
      <p:sp>
        <p:nvSpPr>
          <p:cNvPr id="19" name="Title 1"/>
          <p:cNvSpPr txBox="1">
            <a:spLocks/>
          </p:cNvSpPr>
          <p:nvPr/>
        </p:nvSpPr>
        <p:spPr>
          <a:xfrm>
            <a:off x="4205201" y="42726"/>
            <a:ext cx="7405606" cy="523088"/>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AutoNum type="alphaLcPeriod"/>
            </a:pPr>
            <a:r>
              <a:rPr lang="en-US" altLang="he-IL" sz="1400" cap="none" dirty="0" smtClean="0">
                <a:solidFill>
                  <a:schemeClr val="accent2"/>
                </a:solidFill>
              </a:rPr>
              <a:t>The </a:t>
            </a:r>
            <a:r>
              <a:rPr lang="en-US" altLang="he-IL" sz="1400" cap="none" dirty="0" err="1" smtClean="0">
                <a:solidFill>
                  <a:schemeClr val="accent2"/>
                </a:solidFill>
              </a:rPr>
              <a:t>Bellare-Micali</a:t>
            </a:r>
            <a:r>
              <a:rPr lang="en-US" altLang="he-IL" sz="1400" cap="none" dirty="0" smtClean="0">
                <a:solidFill>
                  <a:schemeClr val="accent2"/>
                </a:solidFill>
              </a:rPr>
              <a:t> Protocol</a:t>
            </a:r>
            <a:r>
              <a:rPr lang="en-US" sz="1400" cap="none" dirty="0" smtClean="0">
                <a:solidFill>
                  <a:schemeClr val="accent2"/>
                </a:solidFill>
              </a:rPr>
              <a:t> [BM89</a:t>
            </a:r>
            <a:r>
              <a:rPr lang="en-US" sz="1400" cap="none" dirty="0" smtClean="0"/>
              <a:t>]</a:t>
            </a:r>
          </a:p>
          <a:p>
            <a:pPr marL="228600" indent="-228600">
              <a:buFontTx/>
              <a:buAutoNum type="alphaLcPeriod"/>
            </a:pPr>
            <a:r>
              <a:rPr lang="en-US" altLang="he-IL" sz="1400" cap="none" dirty="0" smtClean="0"/>
              <a:t>The Simplest OT Protocol</a:t>
            </a:r>
            <a:r>
              <a:rPr lang="en-US" sz="1400" cap="none" dirty="0" smtClean="0"/>
              <a:t> [CO15] </a:t>
            </a:r>
            <a:endParaRPr lang="en-US" sz="1400" cap="none" dirty="0"/>
          </a:p>
        </p:txBody>
      </p:sp>
      <p:sp>
        <p:nvSpPr>
          <p:cNvPr id="20" name="Title 1"/>
          <p:cNvSpPr txBox="1">
            <a:spLocks/>
          </p:cNvSpPr>
          <p:nvPr/>
        </p:nvSpPr>
        <p:spPr>
          <a:xfrm>
            <a:off x="455387" y="0"/>
            <a:ext cx="3584409" cy="63162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1. </a:t>
            </a:r>
            <a:r>
              <a:rPr lang="en-US" dirty="0" err="1" smtClean="0"/>
              <a:t>INtroduction</a:t>
            </a:r>
            <a:endParaRPr lang="en-US" dirty="0" smtClean="0"/>
          </a:p>
          <a:p>
            <a:r>
              <a:rPr lang="en-US" dirty="0" smtClean="0"/>
              <a:t>2.</a:t>
            </a:r>
            <a:r>
              <a:rPr lang="en-GB" altLang="en-US" dirty="0"/>
              <a:t> </a:t>
            </a:r>
            <a:r>
              <a:rPr lang="en-GB" altLang="en-US" dirty="0">
                <a:solidFill>
                  <a:schemeClr val="accent2"/>
                </a:solidFill>
              </a:rPr>
              <a:t>1-out-of-2 </a:t>
            </a:r>
            <a:r>
              <a:rPr lang="en-GB" altLang="en-US" dirty="0" smtClean="0">
                <a:solidFill>
                  <a:schemeClr val="accent2"/>
                </a:solidFill>
              </a:rPr>
              <a:t>OT</a:t>
            </a:r>
            <a:endParaRPr lang="en-US" dirty="0" smtClean="0">
              <a:solidFill>
                <a:schemeClr val="accent2"/>
              </a:solidFill>
            </a:endParaRPr>
          </a:p>
          <a:p>
            <a:r>
              <a:rPr lang="en-US" dirty="0" smtClean="0"/>
              <a:t>3.</a:t>
            </a:r>
            <a:r>
              <a:rPr lang="en-GB" altLang="en-US" dirty="0"/>
              <a:t> </a:t>
            </a:r>
            <a:r>
              <a:rPr lang="en-GB" altLang="en-US" dirty="0" smtClean="0"/>
              <a:t>Conclusion</a:t>
            </a:r>
            <a:endParaRPr lang="en-GB" altLang="en-US" dirty="0"/>
          </a:p>
        </p:txBody>
      </p:sp>
    </p:spTree>
    <p:extLst>
      <p:ext uri="{BB962C8B-B14F-4D97-AF65-F5344CB8AC3E}">
        <p14:creationId xmlns:p14="http://schemas.microsoft.com/office/powerpoint/2010/main" val="969571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9752</TotalTime>
  <Words>1189</Words>
  <Application>Microsoft Office PowerPoint</Application>
  <PresentationFormat>Widescreen</PresentationFormat>
  <Paragraphs>259</Paragraphs>
  <Slides>17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Gill Sans MT</vt:lpstr>
      <vt:lpstr>ＭＳ 明朝</vt:lpstr>
      <vt:lpstr>Times New Roman</vt:lpstr>
      <vt:lpstr>Wingdings</vt:lpstr>
      <vt:lpstr>Wingdings 2</vt:lpstr>
      <vt:lpstr>Dividend</vt:lpstr>
      <vt:lpstr>Equation</vt:lpstr>
      <vt:lpstr> Survey: 1-out-of-2 Oblivious transfer</vt:lpstr>
      <vt:lpstr>Motivation: Millionaires' Problem</vt:lpstr>
      <vt:lpstr>Motivation:  Machine Learning Classification</vt:lpstr>
      <vt:lpstr>Content</vt:lpstr>
      <vt:lpstr>SECURITY Definition</vt:lpstr>
      <vt:lpstr>OT definition</vt:lpstr>
      <vt:lpstr>Protocol</vt:lpstr>
      <vt:lpstr>The Bellare-Micali Protocol [BM89] </vt:lpstr>
      <vt:lpstr>The Bellare-Micali Protocol [BM89]  </vt:lpstr>
      <vt:lpstr>The Bellare-Micali Protocol [BM89]  </vt:lpstr>
      <vt:lpstr>The Simplest ot Protocol [co15] </vt:lpstr>
      <vt:lpstr>The Simplest ot Protocol [co15] </vt:lpstr>
      <vt:lpstr>The Simplest ot Protocol [co15] </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 Ni Trieu</dc:creator>
  <cp:lastModifiedBy>Thi Ni Ni Trieu</cp:lastModifiedBy>
  <cp:revision>313</cp:revision>
  <cp:lastPrinted>2016-05-26T22:43:08Z</cp:lastPrinted>
  <dcterms:created xsi:type="dcterms:W3CDTF">2015-11-15T03:37:43Z</dcterms:created>
  <dcterms:modified xsi:type="dcterms:W3CDTF">2016-05-26T22:53:14Z</dcterms:modified>
</cp:coreProperties>
</file>