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792" r:id="rId2"/>
  </p:sldMasterIdLst>
  <p:notesMasterIdLst>
    <p:notesMasterId r:id="rId21"/>
  </p:notesMasterIdLst>
  <p:handoutMasterIdLst>
    <p:handoutMasterId r:id="rId22"/>
  </p:handoutMasterIdLst>
  <p:sldIdLst>
    <p:sldId id="257" r:id="rId3"/>
    <p:sldId id="442" r:id="rId4"/>
    <p:sldId id="444" r:id="rId5"/>
    <p:sldId id="463" r:id="rId6"/>
    <p:sldId id="446" r:id="rId7"/>
    <p:sldId id="447" r:id="rId8"/>
    <p:sldId id="457" r:id="rId9"/>
    <p:sldId id="448" r:id="rId10"/>
    <p:sldId id="456" r:id="rId11"/>
    <p:sldId id="458" r:id="rId12"/>
    <p:sldId id="432" r:id="rId13"/>
    <p:sldId id="460" r:id="rId14"/>
    <p:sldId id="433" r:id="rId15"/>
    <p:sldId id="434" r:id="rId16"/>
    <p:sldId id="459" r:id="rId17"/>
    <p:sldId id="437" r:id="rId18"/>
    <p:sldId id="464" r:id="rId19"/>
    <p:sldId id="438" r:id="rId2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4" clrIdx="0"/>
  <p:cmAuthor id="2" name="yuvali" initials="y" lastIdx="18" clrIdx="1"/>
  <p:cmAuthor id="3" name="Thi Ni Ni Trieu" initials="TNNT" lastIdx="2" clrIdx="2">
    <p:extLst>
      <p:ext uri="{19B8F6BF-5375-455C-9EA6-DF929625EA0E}">
        <p15:presenceInfo xmlns:p15="http://schemas.microsoft.com/office/powerpoint/2012/main" userId="22c3a55c6c5d44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FFFF"/>
    <a:srgbClr val="009242"/>
    <a:srgbClr val="00823B"/>
    <a:srgbClr val="74B230"/>
    <a:srgbClr val="66FF66"/>
    <a:srgbClr val="FFFF75"/>
    <a:srgbClr val="CCFFFF"/>
    <a:srgbClr val="99FFCC"/>
    <a:srgbClr val="0050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473" autoAdjust="0"/>
  </p:normalViewPr>
  <p:slideViewPr>
    <p:cSldViewPr snapToGrid="0">
      <p:cViewPr varScale="1">
        <p:scale>
          <a:sx n="50" d="100"/>
          <a:sy n="50" d="100"/>
        </p:scale>
        <p:origin x="1284" y="4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5" d="100"/>
          <a:sy n="95" d="100"/>
        </p:scale>
        <p:origin x="35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Amortized</a:t>
            </a:r>
            <a:r>
              <a:rPr lang="en-US" baseline="0" dirty="0"/>
              <a:t> executions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169330764470559"/>
          <c:y val="0.1266620860116795"/>
          <c:w val="0.73372862678457551"/>
          <c:h val="0.79035341962171235"/>
        </c:manualLayout>
      </c:layout>
      <c:lineChart>
        <c:grouping val="standard"/>
        <c:varyColors val="0"/>
        <c:ser>
          <c:idx val="0"/>
          <c:order val="0"/>
          <c:tx>
            <c:strRef>
              <c:f>Sheet1!$B$1</c:f>
              <c:strCache>
                <c:ptCount val="1"/>
                <c:pt idx="0">
                  <c:v>20</c:v>
                </c:pt>
              </c:strCache>
            </c:strRef>
          </c:tx>
          <c:spPr>
            <a:ln w="28575" cap="rnd">
              <a:solidFill>
                <a:schemeClr val="accent5"/>
              </a:solidFill>
              <a:round/>
            </a:ln>
            <a:effectLst/>
          </c:spPr>
          <c:marker>
            <c:symbol val="circle"/>
            <c:size val="5"/>
            <c:spPr>
              <a:solidFill>
                <a:schemeClr val="accent1"/>
              </a:solidFill>
              <a:ln w="9525">
                <a:solidFill>
                  <a:schemeClr val="accent1"/>
                </a:solidFill>
              </a:ln>
              <a:effectLst/>
            </c:spPr>
          </c:marker>
          <c:cat>
            <c:strLit>
              <c:ptCount val="12"/>
              <c:pt idx="0">
                <c:v>7</c:v>
              </c:pt>
              <c:pt idx="1">
                <c:v>8</c:v>
              </c:pt>
              <c:pt idx="2">
                <c:v>9</c:v>
              </c:pt>
              <c:pt idx="3">
                <c:v>10</c:v>
              </c:pt>
              <c:pt idx="4">
                <c:v>11</c:v>
              </c:pt>
              <c:pt idx="5">
                <c:v>12</c:v>
              </c:pt>
              <c:pt idx="6">
                <c:v>13</c:v>
              </c:pt>
              <c:pt idx="7">
                <c:v>14</c:v>
              </c:pt>
              <c:pt idx="8">
                <c:v>15</c:v>
              </c:pt>
              <c:pt idx="9">
                <c:v>16</c:v>
              </c:pt>
              <c:pt idx="10">
                <c:v>17</c:v>
              </c:pt>
              <c:pt idx="11">
                <c:v>18</c:v>
              </c:pt>
              <c:extLst>
                <c:ext xmlns:c15="http://schemas.microsoft.com/office/drawing/2012/chart" uri="{02D57815-91ED-43cb-92C2-25804820EDAC}">
                  <c15:autoCat val="1"/>
                </c:ext>
              </c:extLst>
            </c:strLit>
          </c:cat>
          <c:val>
            <c:numRef>
              <c:f>Sheet1!$B$2:$B$14</c:f>
              <c:numCache>
                <c:formatCode>General</c:formatCode>
                <c:ptCount val="12"/>
                <c:pt idx="2" formatCode="0">
                  <c:v>14008.1</c:v>
                </c:pt>
                <c:pt idx="3" formatCode="0">
                  <c:v>10924.8</c:v>
                </c:pt>
                <c:pt idx="4" formatCode="0">
                  <c:v>7878.27</c:v>
                </c:pt>
                <c:pt idx="5" formatCode="0">
                  <c:v>6980.71</c:v>
                </c:pt>
                <c:pt idx="6" formatCode="0">
                  <c:v>6092.54</c:v>
                </c:pt>
                <c:pt idx="7" formatCode="0">
                  <c:v>6292.04</c:v>
                </c:pt>
                <c:pt idx="8" formatCode="0">
                  <c:v>7048.42</c:v>
                </c:pt>
                <c:pt idx="9" formatCode="0">
                  <c:v>7998</c:v>
                </c:pt>
                <c:pt idx="10" formatCode="0">
                  <c:v>9670.94</c:v>
                </c:pt>
                <c:pt idx="11" formatCode="0">
                  <c:v>14051.7</c:v>
                </c:pt>
              </c:numCache>
            </c:numRef>
          </c:val>
          <c:smooth val="0"/>
          <c:extLst>
            <c:ext xmlns:c16="http://schemas.microsoft.com/office/drawing/2014/chart" uri="{C3380CC4-5D6E-409C-BE32-E72D297353CC}">
              <c16:uniqueId val="{00000000-3754-42B9-892D-2D526CE69BD1}"/>
            </c:ext>
          </c:extLst>
        </c:ser>
        <c:ser>
          <c:idx val="1"/>
          <c:order val="1"/>
          <c:tx>
            <c:strRef>
              <c:f>Sheet1!$C$1</c:f>
              <c:strCache>
                <c:ptCount val="1"/>
                <c:pt idx="0">
                  <c:v>19</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Sheet1!$A$2:$A$14</c:f>
              <c:numCache>
                <c:formatCode>General</c:formatCode>
                <c:ptCount val="12"/>
                <c:pt idx="0">
                  <c:v>7</c:v>
                </c:pt>
                <c:pt idx="1">
                  <c:v>8</c:v>
                </c:pt>
                <c:pt idx="2">
                  <c:v>9</c:v>
                </c:pt>
                <c:pt idx="3">
                  <c:v>10</c:v>
                </c:pt>
                <c:pt idx="4">
                  <c:v>11</c:v>
                </c:pt>
                <c:pt idx="5">
                  <c:v>12</c:v>
                </c:pt>
                <c:pt idx="6">
                  <c:v>13</c:v>
                </c:pt>
                <c:pt idx="7">
                  <c:v>14</c:v>
                </c:pt>
                <c:pt idx="8">
                  <c:v>15</c:v>
                </c:pt>
                <c:pt idx="9">
                  <c:v>16</c:v>
                </c:pt>
                <c:pt idx="10">
                  <c:v>17</c:v>
                </c:pt>
                <c:pt idx="11">
                  <c:v>18</c:v>
                </c:pt>
              </c:numCache>
            </c:numRef>
          </c:cat>
          <c:val>
            <c:numRef>
              <c:f>Sheet1!$C$2:$C$14</c:f>
              <c:numCache>
                <c:formatCode>0</c:formatCode>
                <c:ptCount val="12"/>
                <c:pt idx="1">
                  <c:v>11825.6</c:v>
                </c:pt>
                <c:pt idx="2">
                  <c:v>9148.2099999999991</c:v>
                </c:pt>
                <c:pt idx="3">
                  <c:v>6150.01</c:v>
                </c:pt>
                <c:pt idx="4">
                  <c:v>4908.4799999999996</c:v>
                </c:pt>
                <c:pt idx="5">
                  <c:v>3731.4</c:v>
                </c:pt>
                <c:pt idx="6">
                  <c:v>3639.91</c:v>
                </c:pt>
                <c:pt idx="7">
                  <c:v>3853.55</c:v>
                </c:pt>
                <c:pt idx="8">
                  <c:v>4381.8900000000003</c:v>
                </c:pt>
                <c:pt idx="9">
                  <c:v>5023.1899999999996</c:v>
                </c:pt>
                <c:pt idx="10">
                  <c:v>7255.14</c:v>
                </c:pt>
                <c:pt idx="11">
                  <c:v>11420.6</c:v>
                </c:pt>
              </c:numCache>
            </c:numRef>
          </c:val>
          <c:smooth val="0"/>
          <c:extLst>
            <c:ext xmlns:c16="http://schemas.microsoft.com/office/drawing/2014/chart" uri="{C3380CC4-5D6E-409C-BE32-E72D297353CC}">
              <c16:uniqueId val="{00000001-F336-46BD-9C1E-B8EECF974484}"/>
            </c:ext>
          </c:extLst>
        </c:ser>
        <c:ser>
          <c:idx val="2"/>
          <c:order val="2"/>
          <c:tx>
            <c:strRef>
              <c:f>Sheet1!$D$1</c:f>
              <c:strCache>
                <c:ptCount val="1"/>
                <c:pt idx="0">
                  <c:v>18</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12"/>
              <c:pt idx="0">
                <c:v>7</c:v>
              </c:pt>
              <c:pt idx="1">
                <c:v>8</c:v>
              </c:pt>
              <c:pt idx="2">
                <c:v>9</c:v>
              </c:pt>
              <c:pt idx="3">
                <c:v>10</c:v>
              </c:pt>
              <c:pt idx="4">
                <c:v>11</c:v>
              </c:pt>
              <c:pt idx="5">
                <c:v>12</c:v>
              </c:pt>
              <c:pt idx="6">
                <c:v>13</c:v>
              </c:pt>
              <c:pt idx="7">
                <c:v>14</c:v>
              </c:pt>
              <c:pt idx="8">
                <c:v>15</c:v>
              </c:pt>
              <c:pt idx="9">
                <c:v>16</c:v>
              </c:pt>
              <c:pt idx="10">
                <c:v>17</c:v>
              </c:pt>
              <c:pt idx="11">
                <c:v>18</c:v>
              </c:pt>
              <c:extLst>
                <c:ext xmlns:c15="http://schemas.microsoft.com/office/drawing/2012/chart" uri="{02D57815-91ED-43cb-92C2-25804820EDAC}">
                  <c15:autoCat val="1"/>
                </c:ext>
              </c:extLst>
            </c:strLit>
          </c:cat>
          <c:val>
            <c:numRef>
              <c:f>Sheet1!$D$2:$D$13</c:f>
              <c:numCache>
                <c:formatCode>General</c:formatCode>
                <c:ptCount val="12"/>
                <c:pt idx="0" formatCode="0">
                  <c:v>11831</c:v>
                </c:pt>
                <c:pt idx="1">
                  <c:v>8162.09</c:v>
                </c:pt>
                <c:pt idx="2" formatCode="0">
                  <c:v>5186.29</c:v>
                </c:pt>
                <c:pt idx="3" formatCode="0">
                  <c:v>3818.51</c:v>
                </c:pt>
                <c:pt idx="4" formatCode="0">
                  <c:v>2593.69</c:v>
                </c:pt>
                <c:pt idx="5" formatCode="0">
                  <c:v>2303.8000000000002</c:v>
                </c:pt>
                <c:pt idx="6" formatCode="0">
                  <c:v>2342.71</c:v>
                </c:pt>
                <c:pt idx="7" formatCode="0">
                  <c:v>2429.7600000000002</c:v>
                </c:pt>
                <c:pt idx="8" formatCode="0">
                  <c:v>2695.3</c:v>
                </c:pt>
                <c:pt idx="9" formatCode="0">
                  <c:v>3750.35</c:v>
                </c:pt>
                <c:pt idx="10" formatCode="0">
                  <c:v>5757.39</c:v>
                </c:pt>
                <c:pt idx="11" formatCode="0">
                  <c:v>11221.8</c:v>
                </c:pt>
              </c:numCache>
            </c:numRef>
          </c:val>
          <c:smooth val="0"/>
          <c:extLst>
            <c:ext xmlns:c16="http://schemas.microsoft.com/office/drawing/2014/chart" uri="{C3380CC4-5D6E-409C-BE32-E72D297353CC}">
              <c16:uniqueId val="{00000001-3754-42B9-892D-2D526CE69BD1}"/>
            </c:ext>
          </c:extLst>
        </c:ser>
        <c:ser>
          <c:idx val="3"/>
          <c:order val="3"/>
          <c:tx>
            <c:strRef>
              <c:f>Sheet1!$E$1</c:f>
              <c:strCache>
                <c:ptCount val="1"/>
                <c:pt idx="0">
                  <c:v>17</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Lit>
              <c:ptCount val="12"/>
              <c:pt idx="0">
                <c:v>7</c:v>
              </c:pt>
              <c:pt idx="1">
                <c:v>8</c:v>
              </c:pt>
              <c:pt idx="2">
                <c:v>9</c:v>
              </c:pt>
              <c:pt idx="3">
                <c:v>10</c:v>
              </c:pt>
              <c:pt idx="4">
                <c:v>11</c:v>
              </c:pt>
              <c:pt idx="5">
                <c:v>12</c:v>
              </c:pt>
              <c:pt idx="6">
                <c:v>13</c:v>
              </c:pt>
              <c:pt idx="7">
                <c:v>14</c:v>
              </c:pt>
              <c:pt idx="8">
                <c:v>15</c:v>
              </c:pt>
              <c:pt idx="9">
                <c:v>16</c:v>
              </c:pt>
              <c:pt idx="10">
                <c:v>17</c:v>
              </c:pt>
              <c:pt idx="11">
                <c:v>18</c:v>
              </c:pt>
              <c:extLst>
                <c:ext xmlns:c15="http://schemas.microsoft.com/office/drawing/2012/chart" uri="{02D57815-91ED-43cb-92C2-25804820EDAC}">
                  <c15:autoCat val="1"/>
                </c:ext>
              </c:extLst>
            </c:strLit>
          </c:cat>
          <c:val>
            <c:numRef>
              <c:f>Sheet1!$E$2:$E$12</c:f>
              <c:numCache>
                <c:formatCode>0</c:formatCode>
                <c:ptCount val="11"/>
                <c:pt idx="0">
                  <c:v>8202.81</c:v>
                </c:pt>
                <c:pt idx="1">
                  <c:v>4655.5</c:v>
                </c:pt>
                <c:pt idx="2">
                  <c:v>3185.49</c:v>
                </c:pt>
                <c:pt idx="3">
                  <c:v>2022.54</c:v>
                </c:pt>
                <c:pt idx="4">
                  <c:v>1612.83</c:v>
                </c:pt>
                <c:pt idx="5">
                  <c:v>1513.02</c:v>
                </c:pt>
                <c:pt idx="6">
                  <c:v>1392.39</c:v>
                </c:pt>
                <c:pt idx="7">
                  <c:v>1566.72</c:v>
                </c:pt>
                <c:pt idx="8">
                  <c:v>2105.92</c:v>
                </c:pt>
                <c:pt idx="9">
                  <c:v>3051.55</c:v>
                </c:pt>
                <c:pt idx="10">
                  <c:v>5643</c:v>
                </c:pt>
              </c:numCache>
            </c:numRef>
          </c:val>
          <c:smooth val="0"/>
          <c:extLst>
            <c:ext xmlns:c16="http://schemas.microsoft.com/office/drawing/2014/chart" uri="{C3380CC4-5D6E-409C-BE32-E72D297353CC}">
              <c16:uniqueId val="{00000002-3754-42B9-892D-2D526CE69BD1}"/>
            </c:ext>
          </c:extLst>
        </c:ser>
        <c:ser>
          <c:idx val="4"/>
          <c:order val="4"/>
          <c:tx>
            <c:strRef>
              <c:f>Sheet1!$F$1</c:f>
              <c:strCache>
                <c:ptCount val="1"/>
                <c:pt idx="0">
                  <c:v>16</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Lit>
              <c:ptCount val="12"/>
              <c:pt idx="0">
                <c:v>7</c:v>
              </c:pt>
              <c:pt idx="1">
                <c:v>8</c:v>
              </c:pt>
              <c:pt idx="2">
                <c:v>9</c:v>
              </c:pt>
              <c:pt idx="3">
                <c:v>10</c:v>
              </c:pt>
              <c:pt idx="4">
                <c:v>11</c:v>
              </c:pt>
              <c:pt idx="5">
                <c:v>12</c:v>
              </c:pt>
              <c:pt idx="6">
                <c:v>13</c:v>
              </c:pt>
              <c:pt idx="7">
                <c:v>14</c:v>
              </c:pt>
              <c:pt idx="8">
                <c:v>15</c:v>
              </c:pt>
              <c:pt idx="9">
                <c:v>16</c:v>
              </c:pt>
              <c:pt idx="10">
                <c:v>17</c:v>
              </c:pt>
              <c:pt idx="11">
                <c:v>18</c:v>
              </c:pt>
              <c:extLst>
                <c:ext xmlns:c15="http://schemas.microsoft.com/office/drawing/2012/chart" uri="{02D57815-91ED-43cb-92C2-25804820EDAC}">
                  <c15:autoCat val="1"/>
                </c:ext>
              </c:extLst>
            </c:strLit>
          </c:cat>
          <c:val>
            <c:numRef>
              <c:f>Sheet1!$F$2:$F$11</c:f>
              <c:numCache>
                <c:formatCode>0</c:formatCode>
                <c:ptCount val="10"/>
                <c:pt idx="0">
                  <c:v>4431.1499999999996</c:v>
                </c:pt>
                <c:pt idx="1">
                  <c:v>2923.83</c:v>
                </c:pt>
                <c:pt idx="2">
                  <c:v>1747.64</c:v>
                </c:pt>
                <c:pt idx="3">
                  <c:v>1338.67</c:v>
                </c:pt>
                <c:pt idx="4">
                  <c:v>1086.79</c:v>
                </c:pt>
                <c:pt idx="5">
                  <c:v>979.32899999999995</c:v>
                </c:pt>
                <c:pt idx="6">
                  <c:v>997.57399999999996</c:v>
                </c:pt>
                <c:pt idx="7">
                  <c:v>1220.02</c:v>
                </c:pt>
                <c:pt idx="8">
                  <c:v>1677.4</c:v>
                </c:pt>
                <c:pt idx="9">
                  <c:v>3001.03</c:v>
                </c:pt>
              </c:numCache>
            </c:numRef>
          </c:val>
          <c:smooth val="0"/>
          <c:extLst>
            <c:ext xmlns:c16="http://schemas.microsoft.com/office/drawing/2014/chart" uri="{C3380CC4-5D6E-409C-BE32-E72D297353CC}">
              <c16:uniqueId val="{00000003-3754-42B9-892D-2D526CE69BD1}"/>
            </c:ext>
          </c:extLst>
        </c:ser>
        <c:dLbls>
          <c:showLegendKey val="0"/>
          <c:showVal val="0"/>
          <c:showCatName val="0"/>
          <c:showSerName val="0"/>
          <c:showPercent val="0"/>
          <c:showBubbleSize val="0"/>
        </c:dLbls>
        <c:marker val="1"/>
        <c:smooth val="0"/>
        <c:axId val="1103518224"/>
        <c:axId val="1103519584"/>
      </c:lineChart>
      <c:catAx>
        <c:axId val="110351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3519584"/>
        <c:crosses val="autoZero"/>
        <c:auto val="1"/>
        <c:lblAlgn val="ctr"/>
        <c:lblOffset val="100"/>
        <c:noMultiLvlLbl val="0"/>
      </c:catAx>
      <c:valAx>
        <c:axId val="1103519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Seconds  (amortized)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3518224"/>
        <c:crosses val="autoZero"/>
        <c:crossBetween val="between"/>
        <c:dispUnits>
          <c:builtInUnit val="thousands"/>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Amortized</a:t>
            </a:r>
            <a:r>
              <a:rPr lang="en-US" baseline="0" dirty="0"/>
              <a:t> executions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32</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Sheet1!$A$2:$A$6</c:f>
              <c:strCache>
                <c:ptCount val="5"/>
                <c:pt idx="0">
                  <c:v>1x16</c:v>
                </c:pt>
                <c:pt idx="1">
                  <c:v>2x8</c:v>
                </c:pt>
                <c:pt idx="2">
                  <c:v>4x4</c:v>
                </c:pt>
                <c:pt idx="3">
                  <c:v>8x2</c:v>
                </c:pt>
                <c:pt idx="4">
                  <c:v>16x1</c:v>
                </c:pt>
              </c:strCache>
            </c:strRef>
          </c:cat>
          <c:val>
            <c:numRef>
              <c:f>Sheet1!$B$2:$B$6</c:f>
              <c:numCache>
                <c:formatCode>_(* #,##0.00_);_(* \(#,##0.00\);_(* "-"??_);_(@_)</c:formatCode>
                <c:ptCount val="5"/>
                <c:pt idx="0">
                  <c:v>372.4</c:v>
                </c:pt>
                <c:pt idx="1">
                  <c:v>352.26</c:v>
                </c:pt>
                <c:pt idx="2">
                  <c:v>308.44</c:v>
                </c:pt>
                <c:pt idx="3">
                  <c:v>317.3</c:v>
                </c:pt>
                <c:pt idx="4">
                  <c:v>318.41000000000003</c:v>
                </c:pt>
              </c:numCache>
            </c:numRef>
          </c:val>
          <c:smooth val="0"/>
          <c:extLst>
            <c:ext xmlns:c16="http://schemas.microsoft.com/office/drawing/2014/chart" uri="{C3380CC4-5D6E-409C-BE32-E72D297353CC}">
              <c16:uniqueId val="{00000000-F336-46BD-9C1E-B8EECF974484}"/>
            </c:ext>
          </c:extLst>
        </c:ser>
        <c:ser>
          <c:idx val="1"/>
          <c:order val="1"/>
          <c:tx>
            <c:strRef>
              <c:f>Sheet1!$C$1</c:f>
              <c:strCache>
                <c:ptCount val="1"/>
                <c:pt idx="0">
                  <c:v>128</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Sheet1!$A$2:$A$6</c:f>
              <c:strCache>
                <c:ptCount val="5"/>
                <c:pt idx="0">
                  <c:v>1x16</c:v>
                </c:pt>
                <c:pt idx="1">
                  <c:v>2x8</c:v>
                </c:pt>
                <c:pt idx="2">
                  <c:v>4x4</c:v>
                </c:pt>
                <c:pt idx="3">
                  <c:v>8x2</c:v>
                </c:pt>
                <c:pt idx="4">
                  <c:v>16x1</c:v>
                </c:pt>
              </c:strCache>
            </c:strRef>
          </c:cat>
          <c:val>
            <c:numRef>
              <c:f>Sheet1!$C$2:$C$6</c:f>
              <c:numCache>
                <c:formatCode>_(* #,##0.00_);_(* \(#,##0.00\);_(* "-"??_);_(@_)</c:formatCode>
                <c:ptCount val="5"/>
                <c:pt idx="0">
                  <c:v>271.92999999999972</c:v>
                </c:pt>
                <c:pt idx="1">
                  <c:v>279.11</c:v>
                </c:pt>
                <c:pt idx="2">
                  <c:v>225.24</c:v>
                </c:pt>
                <c:pt idx="3">
                  <c:v>232.86</c:v>
                </c:pt>
                <c:pt idx="4">
                  <c:v>249.5</c:v>
                </c:pt>
              </c:numCache>
            </c:numRef>
          </c:val>
          <c:smooth val="0"/>
          <c:extLst>
            <c:ext xmlns:c16="http://schemas.microsoft.com/office/drawing/2014/chart" uri="{C3380CC4-5D6E-409C-BE32-E72D297353CC}">
              <c16:uniqueId val="{00000001-F336-46BD-9C1E-B8EECF974484}"/>
            </c:ext>
          </c:extLst>
        </c:ser>
        <c:dLbls>
          <c:showLegendKey val="0"/>
          <c:showVal val="0"/>
          <c:showCatName val="0"/>
          <c:showSerName val="0"/>
          <c:showPercent val="0"/>
          <c:showBubbleSize val="0"/>
        </c:dLbls>
        <c:marker val="1"/>
        <c:smooth val="0"/>
        <c:axId val="1103518224"/>
        <c:axId val="1103519584"/>
      </c:lineChart>
      <c:catAx>
        <c:axId val="110351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3519584"/>
        <c:crosses val="autoZero"/>
        <c:auto val="1"/>
        <c:lblAlgn val="ctr"/>
        <c:lblOffset val="100"/>
        <c:noMultiLvlLbl val="0"/>
      </c:catAx>
      <c:valAx>
        <c:axId val="1103519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a:t>ms</a:t>
                </a:r>
                <a:r>
                  <a:rPr lang="en-US" dirty="0"/>
                  <a:t> (amortized)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35182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Amortized AES-CBC-MAC-16 (</a:t>
            </a:r>
            <a:r>
              <a:rPr lang="fi-FI" dirty="0"/>
              <a:t>102,400 AND)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[RR16]</c:v>
                </c:pt>
              </c:strCache>
            </c:strRef>
          </c:tx>
          <c:spPr>
            <a:solidFill>
              <a:srgbClr val="00B0F0"/>
            </a:solidFill>
            <a:ln>
              <a:noFill/>
            </a:ln>
            <a:effectLst/>
          </c:spPr>
          <c:invertIfNegative val="0"/>
          <c:cat>
            <c:numRef>
              <c:f>Sheet1!$A$2:$A$5</c:f>
              <c:numCache>
                <c:formatCode>General</c:formatCode>
                <c:ptCount val="4"/>
                <c:pt idx="0">
                  <c:v>1</c:v>
                </c:pt>
                <c:pt idx="1">
                  <c:v>32</c:v>
                </c:pt>
                <c:pt idx="2">
                  <c:v>128</c:v>
                </c:pt>
                <c:pt idx="3">
                  <c:v>1024</c:v>
                </c:pt>
              </c:numCache>
            </c:numRef>
          </c:cat>
          <c:val>
            <c:numRef>
              <c:f>Sheet1!$B$2:$B$5</c:f>
              <c:numCache>
                <c:formatCode>General</c:formatCode>
                <c:ptCount val="4"/>
                <c:pt idx="0">
                  <c:v>3530.52</c:v>
                </c:pt>
                <c:pt idx="1">
                  <c:v>1316.71</c:v>
                </c:pt>
                <c:pt idx="2">
                  <c:v>881.38</c:v>
                </c:pt>
                <c:pt idx="3">
                  <c:v>488.48</c:v>
                </c:pt>
              </c:numCache>
            </c:numRef>
          </c:val>
          <c:extLst>
            <c:ext xmlns:c16="http://schemas.microsoft.com/office/drawing/2014/chart" uri="{C3380CC4-5D6E-409C-BE32-E72D297353CC}">
              <c16:uniqueId val="{00000000-CA58-4001-9AFE-AF0AE4C8B305}"/>
            </c:ext>
          </c:extLst>
        </c:ser>
        <c:ser>
          <c:idx val="1"/>
          <c:order val="1"/>
          <c:tx>
            <c:strRef>
              <c:f>Sheet1!$C$1</c:f>
              <c:strCache>
                <c:ptCount val="1"/>
                <c:pt idx="0">
                  <c:v>[WMK17]</c:v>
                </c:pt>
              </c:strCache>
            </c:strRef>
          </c:tx>
          <c:spPr>
            <a:solidFill>
              <a:srgbClr val="FF0000"/>
            </a:solidFill>
            <a:ln>
              <a:noFill/>
            </a:ln>
            <a:effectLst/>
          </c:spPr>
          <c:invertIfNegative val="0"/>
          <c:cat>
            <c:numRef>
              <c:f>Sheet1!$A$2:$A$5</c:f>
              <c:numCache>
                <c:formatCode>General</c:formatCode>
                <c:ptCount val="4"/>
                <c:pt idx="0">
                  <c:v>1</c:v>
                </c:pt>
                <c:pt idx="1">
                  <c:v>32</c:v>
                </c:pt>
                <c:pt idx="2">
                  <c:v>128</c:v>
                </c:pt>
                <c:pt idx="3">
                  <c:v>1024</c:v>
                </c:pt>
              </c:numCache>
            </c:numRef>
          </c:cat>
          <c:val>
            <c:numRef>
              <c:f>Sheet1!$C$2:$C$5</c:f>
              <c:numCache>
                <c:formatCode>General</c:formatCode>
                <c:ptCount val="4"/>
                <c:pt idx="0">
                  <c:v>1177</c:v>
                </c:pt>
                <c:pt idx="1">
                  <c:v>0</c:v>
                </c:pt>
                <c:pt idx="2">
                  <c:v>0</c:v>
                </c:pt>
                <c:pt idx="3">
                  <c:v>0</c:v>
                </c:pt>
              </c:numCache>
            </c:numRef>
          </c:val>
          <c:extLst>
            <c:ext xmlns:c16="http://schemas.microsoft.com/office/drawing/2014/chart" uri="{C3380CC4-5D6E-409C-BE32-E72D297353CC}">
              <c16:uniqueId val="{00000001-CA58-4001-9AFE-AF0AE4C8B305}"/>
            </c:ext>
          </c:extLst>
        </c:ser>
        <c:ser>
          <c:idx val="2"/>
          <c:order val="2"/>
          <c:tx>
            <c:strRef>
              <c:f>Sheet1!$D$1</c:f>
              <c:strCache>
                <c:ptCount val="1"/>
                <c:pt idx="0">
                  <c:v>[NST17]</c:v>
                </c:pt>
              </c:strCache>
            </c:strRef>
          </c:tx>
          <c:spPr>
            <a:solidFill>
              <a:srgbClr val="00B050"/>
            </a:solidFill>
            <a:ln>
              <a:noFill/>
            </a:ln>
            <a:effectLst/>
          </c:spPr>
          <c:invertIfNegative val="0"/>
          <c:cat>
            <c:numRef>
              <c:f>Sheet1!$A$2:$A$5</c:f>
              <c:numCache>
                <c:formatCode>General</c:formatCode>
                <c:ptCount val="4"/>
                <c:pt idx="0">
                  <c:v>1</c:v>
                </c:pt>
                <c:pt idx="1">
                  <c:v>32</c:v>
                </c:pt>
                <c:pt idx="2">
                  <c:v>128</c:v>
                </c:pt>
                <c:pt idx="3">
                  <c:v>1024</c:v>
                </c:pt>
              </c:numCache>
            </c:numRef>
          </c:cat>
          <c:val>
            <c:numRef>
              <c:f>Sheet1!$D$2:$D$5</c:f>
              <c:numCache>
                <c:formatCode>General</c:formatCode>
                <c:ptCount val="4"/>
                <c:pt idx="0">
                  <c:v>1842.14</c:v>
                </c:pt>
                <c:pt idx="1">
                  <c:v>973.72</c:v>
                </c:pt>
                <c:pt idx="2">
                  <c:v>952.9599999999997</c:v>
                </c:pt>
              </c:numCache>
            </c:numRef>
          </c:val>
          <c:extLst>
            <c:ext xmlns:c16="http://schemas.microsoft.com/office/drawing/2014/chart" uri="{C3380CC4-5D6E-409C-BE32-E72D297353CC}">
              <c16:uniqueId val="{00000002-CA58-4001-9AFE-AF0AE4C8B305}"/>
            </c:ext>
          </c:extLst>
        </c:ser>
        <c:ser>
          <c:idx val="3"/>
          <c:order val="3"/>
          <c:tx>
            <c:strRef>
              <c:f>Sheet1!$E$1</c:f>
              <c:strCache>
                <c:ptCount val="1"/>
                <c:pt idx="0">
                  <c:v>DUPLO</c:v>
                </c:pt>
              </c:strCache>
            </c:strRef>
          </c:tx>
          <c:spPr>
            <a:solidFill>
              <a:srgbClr val="7030A0"/>
            </a:solidFill>
            <a:ln>
              <a:noFill/>
            </a:ln>
            <a:effectLst/>
          </c:spPr>
          <c:invertIfNegative val="0"/>
          <c:cat>
            <c:numRef>
              <c:f>Sheet1!$A$2:$A$5</c:f>
              <c:numCache>
                <c:formatCode>General</c:formatCode>
                <c:ptCount val="4"/>
                <c:pt idx="0">
                  <c:v>1</c:v>
                </c:pt>
                <c:pt idx="1">
                  <c:v>32</c:v>
                </c:pt>
                <c:pt idx="2">
                  <c:v>128</c:v>
                </c:pt>
                <c:pt idx="3">
                  <c:v>1024</c:v>
                </c:pt>
              </c:numCache>
            </c:numRef>
          </c:cat>
          <c:val>
            <c:numRef>
              <c:f>Sheet1!$E$2:$E$5</c:f>
              <c:numCache>
                <c:formatCode>General</c:formatCode>
                <c:ptCount val="4"/>
                <c:pt idx="0">
                  <c:v>870.77</c:v>
                </c:pt>
                <c:pt idx="1">
                  <c:v>316.89999999999998</c:v>
                </c:pt>
                <c:pt idx="2">
                  <c:v>227.03</c:v>
                </c:pt>
                <c:pt idx="3">
                  <c:v>189.91</c:v>
                </c:pt>
              </c:numCache>
            </c:numRef>
          </c:val>
          <c:extLst>
            <c:ext xmlns:c16="http://schemas.microsoft.com/office/drawing/2014/chart" uri="{C3380CC4-5D6E-409C-BE32-E72D297353CC}">
              <c16:uniqueId val="{00000003-CA58-4001-9AFE-AF0AE4C8B305}"/>
            </c:ext>
          </c:extLst>
        </c:ser>
        <c:dLbls>
          <c:showLegendKey val="0"/>
          <c:showVal val="0"/>
          <c:showCatName val="0"/>
          <c:showSerName val="0"/>
          <c:showPercent val="0"/>
          <c:showBubbleSize val="0"/>
        </c:dLbls>
        <c:gapWidth val="150"/>
        <c:axId val="1100177856"/>
        <c:axId val="1100180144"/>
      </c:barChart>
      <c:catAx>
        <c:axId val="110017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0180144"/>
        <c:crosses val="autoZero"/>
        <c:auto val="1"/>
        <c:lblAlgn val="ctr"/>
        <c:lblOffset val="100"/>
        <c:noMultiLvlLbl val="0"/>
      </c:catAx>
      <c:valAx>
        <c:axId val="1100180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a:t>ms</a:t>
                </a:r>
                <a:r>
                  <a:rPr lang="en-US" dirty="0"/>
                  <a:t> (amortized)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01778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a:effectLst/>
              </a:rPr>
              <a:t>Single AES-CBC-MAC-N (6,400N AND)</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[WMK17]</c:v>
                </c:pt>
              </c:strCache>
            </c:strRef>
          </c:tx>
          <c:spPr>
            <a:solidFill>
              <a:srgbClr val="FF0000"/>
            </a:solidFill>
            <a:ln>
              <a:noFill/>
            </a:ln>
            <a:effectLst/>
          </c:spPr>
          <c:invertIfNegative val="0"/>
          <c:cat>
            <c:numRef>
              <c:f>Sheet1!$A$2:$A$5</c:f>
              <c:numCache>
                <c:formatCode>General</c:formatCode>
                <c:ptCount val="4"/>
                <c:pt idx="0">
                  <c:v>32</c:v>
                </c:pt>
                <c:pt idx="1">
                  <c:v>64</c:v>
                </c:pt>
                <c:pt idx="2">
                  <c:v>128</c:v>
                </c:pt>
                <c:pt idx="3">
                  <c:v>256</c:v>
                </c:pt>
              </c:numCache>
            </c:numRef>
          </c:cat>
          <c:val>
            <c:numRef>
              <c:f>Sheet1!$B$2:$B$5</c:f>
              <c:numCache>
                <c:formatCode>General</c:formatCode>
                <c:ptCount val="4"/>
                <c:pt idx="0">
                  <c:v>2298</c:v>
                </c:pt>
                <c:pt idx="1">
                  <c:v>4539</c:v>
                </c:pt>
                <c:pt idx="2">
                  <c:v>9029</c:v>
                </c:pt>
                <c:pt idx="3">
                  <c:v>18003</c:v>
                </c:pt>
              </c:numCache>
            </c:numRef>
          </c:val>
          <c:extLst>
            <c:ext xmlns:c16="http://schemas.microsoft.com/office/drawing/2014/chart" uri="{C3380CC4-5D6E-409C-BE32-E72D297353CC}">
              <c16:uniqueId val="{00000000-E069-4327-9E21-56EF95051F69}"/>
            </c:ext>
          </c:extLst>
        </c:ser>
        <c:ser>
          <c:idx val="1"/>
          <c:order val="1"/>
          <c:tx>
            <c:strRef>
              <c:f>Sheet1!$C$1</c:f>
              <c:strCache>
                <c:ptCount val="1"/>
                <c:pt idx="0">
                  <c:v>DUPLO</c:v>
                </c:pt>
              </c:strCache>
            </c:strRef>
          </c:tx>
          <c:spPr>
            <a:solidFill>
              <a:srgbClr val="7030A0"/>
            </a:solidFill>
            <a:ln>
              <a:noFill/>
            </a:ln>
            <a:effectLst/>
          </c:spPr>
          <c:invertIfNegative val="0"/>
          <c:cat>
            <c:numRef>
              <c:f>Sheet1!$A$2:$A$5</c:f>
              <c:numCache>
                <c:formatCode>General</c:formatCode>
                <c:ptCount val="4"/>
                <c:pt idx="0">
                  <c:v>32</c:v>
                </c:pt>
                <c:pt idx="1">
                  <c:v>64</c:v>
                </c:pt>
                <c:pt idx="2">
                  <c:v>128</c:v>
                </c:pt>
                <c:pt idx="3">
                  <c:v>256</c:v>
                </c:pt>
              </c:numCache>
            </c:numRef>
          </c:cat>
          <c:val>
            <c:numRef>
              <c:f>Sheet1!$C$2:$C$5</c:f>
              <c:numCache>
                <c:formatCode>General</c:formatCode>
                <c:ptCount val="4"/>
                <c:pt idx="0">
                  <c:v>1279</c:v>
                </c:pt>
                <c:pt idx="1">
                  <c:v>1981</c:v>
                </c:pt>
                <c:pt idx="2">
                  <c:v>3187</c:v>
                </c:pt>
                <c:pt idx="3">
                  <c:v>5346</c:v>
                </c:pt>
              </c:numCache>
            </c:numRef>
          </c:val>
          <c:extLst>
            <c:ext xmlns:c16="http://schemas.microsoft.com/office/drawing/2014/chart" uri="{C3380CC4-5D6E-409C-BE32-E72D297353CC}">
              <c16:uniqueId val="{00000001-E069-4327-9E21-56EF95051F69}"/>
            </c:ext>
          </c:extLst>
        </c:ser>
        <c:dLbls>
          <c:showLegendKey val="0"/>
          <c:showVal val="0"/>
          <c:showCatName val="0"/>
          <c:showSerName val="0"/>
          <c:showPercent val="0"/>
          <c:showBubbleSize val="0"/>
        </c:dLbls>
        <c:gapWidth val="219"/>
        <c:overlap val="-27"/>
        <c:axId val="1201207840"/>
        <c:axId val="1201003696"/>
      </c:barChart>
      <c:catAx>
        <c:axId val="120120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1003696"/>
        <c:crosses val="autoZero"/>
        <c:auto val="1"/>
        <c:lblAlgn val="ctr"/>
        <c:lblOffset val="100"/>
        <c:noMultiLvlLbl val="0"/>
      </c:catAx>
      <c:valAx>
        <c:axId val="1201003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a:t>ms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1207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7834ADD-FF0C-40AD-A81F-ACDDFCB0506B}" type="datetimeFigureOut">
              <a:rPr lang="en-US" smtClean="0"/>
              <a:t>11/1/2017</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7A812E13-98EE-442F-818A-8F7601486112}" type="slidenum">
              <a:rPr lang="en-US" smtClean="0"/>
              <a:t>‹#›</a:t>
            </a:fld>
            <a:endParaRPr lang="en-US"/>
          </a:p>
        </p:txBody>
      </p:sp>
    </p:spTree>
    <p:extLst>
      <p:ext uri="{BB962C8B-B14F-4D97-AF65-F5344CB8AC3E}">
        <p14:creationId xmlns:p14="http://schemas.microsoft.com/office/powerpoint/2010/main" val="3442545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B16838E-9A2A-47D4-8BA6-C098070FABEA}" type="datetimeFigureOut">
              <a:rPr lang="en-US" smtClean="0"/>
              <a:pPr/>
              <a:t>11/1/2017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7511809-E8D7-4326-8BBD-D003164A638D}" type="slidenum">
              <a:rPr lang="en-US" smtClean="0"/>
              <a:pPr/>
              <a:t>‹#›</a:t>
            </a:fld>
            <a:endParaRPr lang="en-US"/>
          </a:p>
        </p:txBody>
      </p:sp>
    </p:spTree>
    <p:extLst>
      <p:ext uri="{BB962C8B-B14F-4D97-AF65-F5344CB8AC3E}">
        <p14:creationId xmlns:p14="http://schemas.microsoft.com/office/powerpoint/2010/main" val="298900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Hi everyone and Thanks </a:t>
            </a:r>
            <a:r>
              <a:rPr lang="en-US" sz="1200" b="0" i="0" kern="1200" dirty="0">
                <a:solidFill>
                  <a:schemeClr val="tx1"/>
                </a:solidFill>
                <a:effectLst/>
                <a:latin typeface="+mn-lt"/>
                <a:ea typeface="+mn-ea"/>
                <a:cs typeface="+mn-cs"/>
              </a:rPr>
              <a:t>Marcel</a:t>
            </a:r>
            <a:r>
              <a:rPr lang="en-US" sz="1400" dirty="0"/>
              <a:t> for</a:t>
            </a:r>
            <a:r>
              <a:rPr lang="en-US" sz="1400" baseline="0" dirty="0"/>
              <a:t> introduction. I am glad to be here today to present our work “</a:t>
            </a:r>
            <a:r>
              <a:rPr lang="en-US" sz="1800" b="1" dirty="0">
                <a:solidFill>
                  <a:schemeClr val="accent2">
                    <a:lumMod val="75000"/>
                  </a:schemeClr>
                </a:solidFill>
              </a:rPr>
              <a:t>DUPLO: </a:t>
            </a:r>
            <a:r>
              <a:rPr lang="en-US" sz="1400" b="1" dirty="0"/>
              <a:t>Unifying Cut-and-Choose  for Garbled Circuits</a:t>
            </a:r>
            <a:r>
              <a:rPr lang="en-US" sz="1400" baseline="0" dirty="0"/>
              <a:t>”. This work focus on secure computation. It is the joint work with </a:t>
            </a:r>
            <a:r>
              <a:rPr lang="sv-SE" sz="1400" dirty="0"/>
              <a:t>Vladimir Kolesnikov, </a:t>
            </a:r>
            <a:r>
              <a:rPr lang="en-US" sz="1400" dirty="0" err="1"/>
              <a:t>Jesper</a:t>
            </a:r>
            <a:r>
              <a:rPr lang="en-US" sz="1400" dirty="0"/>
              <a:t> </a:t>
            </a:r>
            <a:r>
              <a:rPr lang="en-US" sz="1400" dirty="0" err="1"/>
              <a:t>Buus</a:t>
            </a:r>
            <a:r>
              <a:rPr lang="en-US" sz="1400" dirty="0"/>
              <a:t> Nielsen, </a:t>
            </a:r>
            <a:r>
              <a:rPr lang="sv-SE" sz="1400" dirty="0"/>
              <a:t>Mike Rosulek, </a:t>
            </a:r>
            <a:r>
              <a:rPr lang="en-US" sz="1400" dirty="0"/>
              <a:t>Roberto </a:t>
            </a:r>
            <a:r>
              <a:rPr lang="en-US" sz="1400" dirty="0" err="1"/>
              <a:t>Trifiletti</a:t>
            </a:r>
            <a:endParaRPr lang="sv-SE" sz="1400" dirty="0"/>
          </a:p>
          <a:p>
            <a:endParaRPr lang="sv-SE" sz="1400" dirty="0"/>
          </a:p>
          <a:p>
            <a:endParaRPr lang="en-US" sz="1600" dirty="0"/>
          </a:p>
          <a:p>
            <a:endParaRPr lang="en-US" sz="1600" dirty="0"/>
          </a:p>
          <a:p>
            <a:endParaRPr lang="en-US" sz="1300"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a:t>
            </a:fld>
            <a:endParaRPr lang="en-US"/>
          </a:p>
        </p:txBody>
      </p:sp>
    </p:spTree>
    <p:extLst>
      <p:ext uri="{BB962C8B-B14F-4D97-AF65-F5344CB8AC3E}">
        <p14:creationId xmlns:p14="http://schemas.microsoft.com/office/powerpoint/2010/main" val="901233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(15p) To make DUPLO become practical, there are several issue. In this talk, I am  going to focus on the issue of soldering of circuit. The other things can be dealt with as well as in the paper. I’ll first recall the soldering technique in </a:t>
                </a:r>
                <a:r>
                  <a:rPr lang="en-US" dirty="0" err="1"/>
                  <a:t>lego</a:t>
                </a:r>
                <a:r>
                  <a:rPr lang="en-US" dirty="0"/>
                  <a:t>. And I want to show why Lego soldering technique does not work for DUPLO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free-XOR technique that </a:t>
                </a:r>
                <a:r>
                  <a:rPr lang="en-US" sz="1200" dirty="0"/>
                  <a:t>labels of each wire has the same offset </a:t>
                </a:r>
                <a14:m>
                  <m:oMath xmlns:m="http://schemas.openxmlformats.org/officeDocument/2006/math">
                    <m:r>
                      <m:rPr>
                        <m:sty m:val="p"/>
                      </m:rPr>
                      <a:rPr lang="en-US" sz="1200">
                        <a:latin typeface="Cambria Math" panose="02040503050406030204" pitchFamily="18" charset="0"/>
                      </a:rPr>
                      <m:t>Δ</m:t>
                    </m:r>
                  </m:oMath>
                </a14:m>
                <a:endParaRPr lang="en-US" sz="1200" dirty="0"/>
              </a:p>
              <a:p>
                <a:r>
                  <a:rPr lang="en-US" dirty="0"/>
                  <a:t>For example, we have 2 and gates </a:t>
                </a:r>
              </a:p>
              <a:p>
                <a:r>
                  <a:rPr lang="en-US" dirty="0"/>
                  <a:t>[0] is encoding by random string A, [1] is encoding A \</a:t>
                </a:r>
                <a:r>
                  <a:rPr lang="en-US" dirty="0" err="1"/>
                  <a:t>xor</a:t>
                </a:r>
                <a:r>
                  <a:rPr lang="en-US" dirty="0"/>
                  <a:t> \Delta. </a:t>
                </a:r>
              </a:p>
              <a:p>
                <a:r>
                  <a:rPr lang="en-US" dirty="0"/>
                  <a:t>Similarly, we have B, and B\</a:t>
                </a:r>
                <a:r>
                  <a:rPr lang="en-US" dirty="0" err="1"/>
                  <a:t>xor</a:t>
                </a:r>
                <a:r>
                  <a:rPr lang="en-US" dirty="0"/>
                  <a:t> \Delta. </a:t>
                </a:r>
              </a:p>
              <a:p>
                <a:r>
                  <a:rPr lang="en-US" dirty="0"/>
                  <a:t>Now, we want to solder A and B. </a:t>
                </a:r>
                <a:r>
                  <a:rPr lang="en-US" sz="1200" dirty="0"/>
                  <a:t>LEGO soldering are XOR of 0-label. It means that the soldering value is A \</a:t>
                </a:r>
                <a:r>
                  <a:rPr lang="en-US" sz="1200" dirty="0" err="1"/>
                  <a:t>xor</a:t>
                </a:r>
                <a:r>
                  <a:rPr lang="en-US" sz="1200" dirty="0"/>
                  <a:t> B. When learning the blue labels </a:t>
                </a:r>
                <a14:m>
                  <m:oMath xmlns:m="http://schemas.openxmlformats.org/officeDocument/2006/math">
                    <m:d>
                      <m:dPr>
                        <m:begChr m:val="⟦"/>
                        <m:endChr m:val="⟧"/>
                        <m:ctrlPr>
                          <a:rPr lang="en-US" sz="1200" i="1" smtClean="0">
                            <a:solidFill>
                              <a:srgbClr val="009242"/>
                            </a:solidFill>
                            <a:latin typeface="Cambria Math" panose="02040503050406030204" pitchFamily="18" charset="0"/>
                          </a:rPr>
                        </m:ctrlPr>
                      </m:dPr>
                      <m:e>
                        <m:r>
                          <a:rPr lang="en-US" sz="1200" b="0" i="1" smtClean="0">
                            <a:solidFill>
                              <a:srgbClr val="009242"/>
                            </a:solidFill>
                            <a:latin typeface="Cambria Math" panose="02040503050406030204" pitchFamily="18" charset="0"/>
                          </a:rPr>
                          <m:t>𝑏</m:t>
                        </m:r>
                      </m:e>
                    </m:d>
                    <m:r>
                      <a:rPr lang="en-US" sz="1200" i="1" smtClean="0">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𝐴</m:t>
                    </m:r>
                    <m:r>
                      <a:rPr lang="en-US" sz="1200" i="1">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𝑏</m:t>
                    </m:r>
                    <m:r>
                      <a:rPr lang="en-US" sz="1200" i="1">
                        <a:solidFill>
                          <a:schemeClr val="tx1"/>
                        </a:solidFill>
                        <a:latin typeface="Cambria Math" charset="0"/>
                      </a:rPr>
                      <m:t>⋅</m:t>
                    </m:r>
                    <m:r>
                      <m:rPr>
                        <m:sty m:val="p"/>
                      </m:rPr>
                      <a:rPr lang="en-US" sz="1200">
                        <a:solidFill>
                          <a:schemeClr val="tx1"/>
                        </a:solidFill>
                        <a:latin typeface="Cambria Math" panose="02040503050406030204" pitchFamily="18" charset="0"/>
                      </a:rPr>
                      <m:t>Δ</m:t>
                    </m:r>
                  </m:oMath>
                </a14:m>
                <a:r>
                  <a:rPr lang="en-US" sz="1200" dirty="0">
                    <a:solidFill>
                      <a:schemeClr val="tx1"/>
                    </a:solidFill>
                  </a:rPr>
                  <a:t> </a:t>
                </a:r>
                <a:r>
                  <a:rPr lang="en-US" sz="1200" dirty="0"/>
                  <a:t>Evaluator</a:t>
                </a:r>
                <a:r>
                  <a:rPr lang="en-US" sz="1200" baseline="0" dirty="0"/>
                  <a:t> can </a:t>
                </a:r>
                <a:r>
                  <a:rPr lang="en-US" sz="1200" dirty="0"/>
                  <a:t>compute </a:t>
                </a:r>
                <a:r>
                  <a:rPr lang="en-US" sz="1200" dirty="0" err="1"/>
                  <a:t>xor</a:t>
                </a:r>
                <a:r>
                  <a:rPr lang="en-US" sz="1200" dirty="0"/>
                  <a:t> of  encoding of blue bit b and soldering value to get to encoding</a:t>
                </a:r>
                <a:r>
                  <a:rPr lang="en-US" sz="1200" baseline="0" dirty="0"/>
                  <a:t> of red bit.</a:t>
                </a:r>
              </a:p>
              <a:p>
                <a:endParaRPr lang="en-US" sz="1200" baseline="0" dirty="0"/>
              </a:p>
              <a:p>
                <a:r>
                  <a:rPr lang="en-US" sz="1200" baseline="0" dirty="0"/>
                  <a:t>So, </a:t>
                </a:r>
                <a:r>
                  <a:rPr lang="en-US" sz="2000" dirty="0"/>
                  <a:t>Soldering is easiest when all gates have same </a:t>
                </a:r>
                <a14:m>
                  <m:oMath xmlns:m="http://schemas.openxmlformats.org/officeDocument/2006/math">
                    <m:r>
                      <m:rPr>
                        <m:sty m:val="p"/>
                      </m:rPr>
                      <a:rPr lang="en-US" sz="2000">
                        <a:latin typeface="Cambria Math" panose="02040503050406030204" pitchFamily="18" charset="0"/>
                      </a:rPr>
                      <m:t>Δ</m:t>
                    </m:r>
                  </m:oMath>
                </a14:m>
                <a:r>
                  <a:rPr lang="en-US" sz="2000" dirty="0"/>
                  <a:t>. However, the important</a:t>
                </a:r>
                <a:r>
                  <a:rPr lang="en-US" sz="2000" baseline="0" dirty="0"/>
                  <a:t> thing is that </a:t>
                </a:r>
                <a:r>
                  <a:rPr lang="en-US" sz="2000" dirty="0"/>
                  <a:t>C&amp;C can’t open garbled gate since it would reveal </a:t>
                </a:r>
                <a14:m>
                  <m:oMath xmlns:m="http://schemas.openxmlformats.org/officeDocument/2006/math">
                    <m:r>
                      <m:rPr>
                        <m:sty m:val="p"/>
                      </m:rPr>
                      <a:rPr lang="en-US" sz="2000">
                        <a:latin typeface="Cambria Math" panose="02040503050406030204" pitchFamily="18" charset="0"/>
                      </a:rPr>
                      <m:t>Δ</m:t>
                    </m:r>
                  </m:oMath>
                </a14:m>
                <a:endParaRPr lang="en-US" sz="1200" baseline="0" dirty="0"/>
              </a:p>
              <a:p>
                <a:endParaRPr lang="en-US" dirty="0"/>
              </a:p>
            </p:txBody>
          </p:sp>
        </mc:Choice>
        <mc:Fallback xmlns="">
          <p:sp>
            <p:nvSpPr>
              <p:cNvPr id="3" name="Notes Placeholder 2"/>
              <p:cNvSpPr>
                <a:spLocks noGrp="1"/>
              </p:cNvSpPr>
              <p:nvPr>
                <p:ph type="body" idx="1"/>
              </p:nvPr>
            </p:nvSpPr>
            <p:spPr/>
            <p:txBody>
              <a:bodyPr/>
              <a:lstStyle/>
              <a:p>
                <a:r>
                  <a:rPr lang="en-US" dirty="0"/>
                  <a:t>To make DUPLO become practical, there are several issue. In this talk, I am  going to focus on the issue of soldering of circuit. The other things can be dealt with as well as in the paper. I’ll first recall the soldering technique in </a:t>
                </a:r>
                <a:r>
                  <a:rPr lang="en-US" dirty="0" err="1"/>
                  <a:t>lego</a:t>
                </a:r>
                <a:r>
                  <a:rPr lang="en-US" dirty="0"/>
                  <a:t>. And I want to show why Lego soldering technique does not work for DUPLO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free-XOR technique that </a:t>
                </a:r>
                <a:r>
                  <a:rPr lang="en-US" sz="1200" dirty="0"/>
                  <a:t>labels of each wire has the same offset </a:t>
                </a:r>
                <a:r>
                  <a:rPr lang="en-US" sz="1200" i="0">
                    <a:latin typeface="Cambria Math" panose="02040503050406030204" pitchFamily="18" charset="0"/>
                  </a:rPr>
                  <a:t>Δ</a:t>
                </a:r>
                <a:endParaRPr lang="en-US" sz="1200" dirty="0"/>
              </a:p>
              <a:p>
                <a:r>
                  <a:rPr lang="en-US" dirty="0"/>
                  <a:t>For example, we have 2 and gates </a:t>
                </a:r>
              </a:p>
              <a:p>
                <a:r>
                  <a:rPr lang="en-US" dirty="0"/>
                  <a:t>[0] is encoding by random string A, [1] is encoding A \</a:t>
                </a:r>
                <a:r>
                  <a:rPr lang="en-US" dirty="0" err="1"/>
                  <a:t>xor</a:t>
                </a:r>
                <a:r>
                  <a:rPr lang="en-US" dirty="0"/>
                  <a:t> \Delta. </a:t>
                </a:r>
              </a:p>
              <a:p>
                <a:r>
                  <a:rPr lang="en-US" dirty="0"/>
                  <a:t>Similarly, we have B, and B\</a:t>
                </a:r>
                <a:r>
                  <a:rPr lang="en-US" dirty="0" err="1"/>
                  <a:t>xor</a:t>
                </a:r>
                <a:r>
                  <a:rPr lang="en-US" dirty="0"/>
                  <a:t> \Delta. </a:t>
                </a:r>
              </a:p>
              <a:p>
                <a:r>
                  <a:rPr lang="en-US" dirty="0"/>
                  <a:t>Now, we want to solder A and B. </a:t>
                </a:r>
                <a:r>
                  <a:rPr lang="en-US" sz="1200" dirty="0"/>
                  <a:t>LEGO soldering are XOR of 0-label. It means that the soldering value is A \</a:t>
                </a:r>
                <a:r>
                  <a:rPr lang="en-US" sz="1200" dirty="0" err="1"/>
                  <a:t>xor</a:t>
                </a:r>
                <a:r>
                  <a:rPr lang="en-US" sz="1200" dirty="0"/>
                  <a:t> B. When learning the blue labels </a:t>
                </a:r>
                <a:r>
                  <a:rPr lang="en-US" sz="1200" i="0">
                    <a:solidFill>
                      <a:srgbClr val="009242"/>
                    </a:solidFill>
                    <a:latin typeface="Cambria Math" panose="02040503050406030204" pitchFamily="18" charset="0"/>
                  </a:rPr>
                  <a:t>⟦</a:t>
                </a:r>
                <a:r>
                  <a:rPr lang="en-US" sz="1200" b="0" i="0">
                    <a:solidFill>
                      <a:srgbClr val="009242"/>
                    </a:solidFill>
                    <a:latin typeface="Cambria Math" panose="02040503050406030204" pitchFamily="18" charset="0"/>
                  </a:rPr>
                  <a:t>𝑏⟧</a:t>
                </a:r>
                <a:r>
                  <a:rPr lang="en-US" sz="1200" i="0">
                    <a:solidFill>
                      <a:schemeClr val="tx1"/>
                    </a:solidFill>
                    <a:latin typeface="Cambria Math" panose="02040503050406030204" pitchFamily="18" charset="0"/>
                  </a:rPr>
                  <a:t>≔𝐴⊕</a:t>
                </a:r>
                <a:r>
                  <a:rPr lang="en-US" sz="1200" b="0" i="0">
                    <a:solidFill>
                      <a:schemeClr val="tx1"/>
                    </a:solidFill>
                    <a:latin typeface="Cambria Math" panose="02040503050406030204" pitchFamily="18" charset="0"/>
                  </a:rPr>
                  <a:t>𝑏</a:t>
                </a:r>
                <a:r>
                  <a:rPr lang="en-US" sz="1200" i="0">
                    <a:solidFill>
                      <a:schemeClr val="tx1"/>
                    </a:solidFill>
                    <a:latin typeface="Cambria Math" charset="0"/>
                  </a:rPr>
                  <a:t>⋅</a:t>
                </a:r>
                <a:r>
                  <a:rPr lang="en-US" sz="1200" i="0">
                    <a:solidFill>
                      <a:schemeClr val="tx1"/>
                    </a:solidFill>
                    <a:latin typeface="Cambria Math" panose="02040503050406030204" pitchFamily="18" charset="0"/>
                  </a:rPr>
                  <a:t>Δ</a:t>
                </a:r>
                <a:r>
                  <a:rPr lang="en-US" sz="1200" dirty="0">
                    <a:solidFill>
                      <a:schemeClr val="tx1"/>
                    </a:solidFill>
                  </a:rPr>
                  <a:t> </a:t>
                </a:r>
                <a:r>
                  <a:rPr lang="en-US" sz="1200" dirty="0"/>
                  <a:t>Evaluator</a:t>
                </a:r>
                <a:r>
                  <a:rPr lang="en-US" sz="1200" baseline="0" dirty="0"/>
                  <a:t> can </a:t>
                </a:r>
                <a:r>
                  <a:rPr lang="en-US" sz="1200" dirty="0"/>
                  <a:t>compute </a:t>
                </a:r>
                <a:r>
                  <a:rPr lang="en-US" sz="1200" dirty="0" err="1"/>
                  <a:t>xor</a:t>
                </a:r>
                <a:r>
                  <a:rPr lang="en-US" sz="1200" dirty="0"/>
                  <a:t> of  encoding of blue bit b and </a:t>
                </a:r>
                <a:r>
                  <a:rPr lang="en-US" sz="1200" dirty="0" err="1"/>
                  <a:t>sodering</a:t>
                </a:r>
                <a:r>
                  <a:rPr lang="en-US" sz="1200" dirty="0"/>
                  <a:t> value to get to encoding</a:t>
                </a:r>
                <a:r>
                  <a:rPr lang="en-US" sz="1200" baseline="0" dirty="0"/>
                  <a:t> of red bit.</a:t>
                </a:r>
              </a:p>
              <a:p>
                <a:endParaRPr lang="en-US" sz="1200" baseline="0" dirty="0"/>
              </a:p>
              <a:p>
                <a:pPr marL="395478" lvl="1" indent="-285750"/>
                <a:r>
                  <a:rPr lang="en-US" sz="1200" baseline="0" dirty="0"/>
                  <a:t>So, </a:t>
                </a:r>
                <a:r>
                  <a:rPr lang="en-US" sz="2000" dirty="0"/>
                  <a:t>Soldering is easiest when all gates have same </a:t>
                </a:r>
                <a:r>
                  <a:rPr lang="en-US" sz="2000" i="0">
                    <a:latin typeface="Cambria Math" panose="02040503050406030204" pitchFamily="18" charset="0"/>
                  </a:rPr>
                  <a:t>Δ</a:t>
                </a:r>
                <a:r>
                  <a:rPr lang="en-US" sz="2000" dirty="0"/>
                  <a:t>. However, the important</a:t>
                </a:r>
                <a:r>
                  <a:rPr lang="en-US" sz="2000" baseline="0" dirty="0"/>
                  <a:t> thing is that </a:t>
                </a:r>
                <a:r>
                  <a:rPr lang="en-US" sz="2000" dirty="0"/>
                  <a:t>C&amp;C can’t open garbled gate since it would reveal </a:t>
                </a:r>
                <a:r>
                  <a:rPr lang="en-US" sz="2000" i="0">
                    <a:latin typeface="Cambria Math" panose="02040503050406030204" pitchFamily="18" charset="0"/>
                  </a:rPr>
                  <a:t>Δ</a:t>
                </a:r>
                <a:endParaRPr lang="en-US" sz="1200" baseline="0" dirty="0"/>
              </a:p>
              <a:p>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10</a:t>
            </a:fld>
            <a:endParaRPr lang="en-US"/>
          </a:p>
        </p:txBody>
      </p:sp>
    </p:spTree>
    <p:extLst>
      <p:ext uri="{BB962C8B-B14F-4D97-AF65-F5344CB8AC3E}">
        <p14:creationId xmlns:p14="http://schemas.microsoft.com/office/powerpoint/2010/main" val="2280152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21158" indent="-285750"/>
                <a:r>
                  <a:rPr lang="en-US" dirty="0"/>
                  <a:t>Because that the delta must be hide, to be secure during C&amp;C: </a:t>
                </a:r>
              </a:p>
              <a:p>
                <a:pPr marL="121158" indent="-285750"/>
                <a:r>
                  <a:rPr lang="en-US" dirty="0"/>
                  <a:t>In LEGO, we check each gate  on a single input combination only. AND gates have 2 input</a:t>
                </a:r>
                <a:r>
                  <a:rPr lang="en-US" baseline="0" dirty="0"/>
                  <a:t> wire</a:t>
                </a:r>
                <a:r>
                  <a:rPr lang="en-US" dirty="0"/>
                  <a:t>, so Cheating only caught with prob. </a:t>
                </a:r>
                <a14:m>
                  <m:oMath xmlns:m="http://schemas.openxmlformats.org/officeDocument/2006/math">
                    <m:f>
                      <m:fPr>
                        <m:type m:val="skw"/>
                        <m:ctrlPr>
                          <a:rPr lang="en-US" i="1" smtClean="0">
                            <a:solidFill>
                              <a:srgbClr val="FF0000"/>
                            </a:solidFill>
                            <a:latin typeface="Cambria Math" panose="02040503050406030204" pitchFamily="18" charset="0"/>
                          </a:rPr>
                        </m:ctrlPr>
                      </m:fPr>
                      <m:num>
                        <m:r>
                          <a:rPr lang="en-US" i="1">
                            <a:solidFill>
                              <a:srgbClr val="FF0000"/>
                            </a:solidFill>
                            <a:latin typeface="Cambria Math" charset="0"/>
                          </a:rPr>
                          <m:t>1</m:t>
                        </m:r>
                      </m:num>
                      <m:den>
                        <m:r>
                          <a:rPr lang="en-US" i="1">
                            <a:solidFill>
                              <a:srgbClr val="FF0000"/>
                            </a:solidFill>
                            <a:latin typeface="Cambria Math" charset="0"/>
                          </a:rPr>
                          <m:t>4</m:t>
                        </m:r>
                      </m:den>
                    </m:f>
                  </m:oMath>
                </a14:m>
                <a:r>
                  <a:rPr lang="en-US" dirty="0">
                    <a:solidFill>
                      <a:srgbClr val="FF0000"/>
                    </a:solidFill>
                  </a:rPr>
                  <a:t> . Recent</a:t>
                </a:r>
                <a:r>
                  <a:rPr lang="en-US" baseline="0" dirty="0">
                    <a:solidFill>
                      <a:srgbClr val="FF0000"/>
                    </a:solidFill>
                  </a:rPr>
                  <a:t> work of Zhu and Huang with efficient homomorphic soldering technique, they can </a:t>
                </a:r>
                <a:r>
                  <a:rPr lang="en-US" dirty="0"/>
                  <a:t>catch cheating with prob. </a:t>
                </a:r>
                <a14:m>
                  <m:oMath xmlns:m="http://schemas.openxmlformats.org/officeDocument/2006/math">
                    <m:f>
                      <m:fPr>
                        <m:type m:val="skw"/>
                        <m:ctrlPr>
                          <a:rPr lang="en-US" i="1" smtClean="0">
                            <a:solidFill>
                              <a:srgbClr val="FF0000"/>
                            </a:solidFill>
                            <a:latin typeface="Cambria Math" panose="02040503050406030204" pitchFamily="18" charset="0"/>
                          </a:rPr>
                        </m:ctrlPr>
                      </m:fPr>
                      <m:num>
                        <m:r>
                          <a:rPr lang="en-US" i="1">
                            <a:solidFill>
                              <a:srgbClr val="FF0000"/>
                            </a:solidFill>
                            <a:latin typeface="Cambria Math" charset="0"/>
                          </a:rPr>
                          <m:t>1</m:t>
                        </m:r>
                      </m:num>
                      <m:den>
                        <m:r>
                          <a:rPr lang="en-US" i="1">
                            <a:solidFill>
                              <a:srgbClr val="FF0000"/>
                            </a:solidFill>
                            <a:latin typeface="Cambria Math" charset="0"/>
                          </a:rPr>
                          <m:t>2</m:t>
                        </m:r>
                      </m:den>
                    </m:f>
                  </m:oMath>
                </a14:m>
                <a:endParaRPr lang="en-US" dirty="0">
                  <a:solidFill>
                    <a:srgbClr val="FF0000"/>
                  </a:solidFill>
                </a:endParaRPr>
              </a:p>
              <a:p>
                <a:pPr marL="121158" indent="-285750"/>
                <a:endParaRPr lang="en-US" dirty="0">
                  <a:solidFill>
                    <a:srgbClr val="FF0000"/>
                  </a:solidFill>
                </a:endParaRPr>
              </a:p>
              <a:p>
                <a:pPr marL="121158" marR="0" lvl="0" indent="-285750" algn="l" defTabSz="914400" rtl="0" eaLnBrk="1" fontAlgn="auto" latinLnBrk="0" hangingPunct="1">
                  <a:lnSpc>
                    <a:spcPct val="100000"/>
                  </a:lnSpc>
                  <a:spcBef>
                    <a:spcPts val="0"/>
                  </a:spcBef>
                  <a:spcAft>
                    <a:spcPts val="0"/>
                  </a:spcAft>
                  <a:buClrTx/>
                  <a:buSzTx/>
                  <a:buFontTx/>
                  <a:buNone/>
                  <a:tabLst/>
                  <a:defRPr/>
                </a:pPr>
                <a:r>
                  <a:rPr lang="en-US" dirty="0"/>
                  <a:t>LEGO’ soldering technique does not scale to large input sizes.</a:t>
                </a:r>
                <a:r>
                  <a:rPr lang="en-US" baseline="0" dirty="0"/>
                  <a:t> For example, if component has n input wires, then </a:t>
                </a:r>
                <a:r>
                  <a:rPr lang="en-US" dirty="0"/>
                  <a:t>caught with prob. </a:t>
                </a:r>
                <a14:m>
                  <m:oMath xmlns:m="http://schemas.openxmlformats.org/officeDocument/2006/math">
                    <m:f>
                      <m:fPr>
                        <m:type m:val="skw"/>
                        <m:ctrlPr>
                          <a:rPr lang="en-US" i="1" smtClean="0">
                            <a:solidFill>
                              <a:srgbClr val="FF0000"/>
                            </a:solidFill>
                            <a:latin typeface="Cambria Math" panose="02040503050406030204" pitchFamily="18" charset="0"/>
                          </a:rPr>
                        </m:ctrlPr>
                      </m:fPr>
                      <m:num>
                        <m:r>
                          <a:rPr lang="en-US" i="1">
                            <a:solidFill>
                              <a:srgbClr val="FF0000"/>
                            </a:solidFill>
                            <a:latin typeface="Cambria Math" charset="0"/>
                          </a:rPr>
                          <m:t>1</m:t>
                        </m:r>
                      </m:num>
                      <m:den>
                        <m:sSup>
                          <m:sSupPr>
                            <m:ctrlPr>
                              <a:rPr lang="en-US" i="1">
                                <a:solidFill>
                                  <a:srgbClr val="FF0000"/>
                                </a:solidFill>
                                <a:latin typeface="Cambria Math" panose="02040503050406030204" pitchFamily="18" charset="0"/>
                              </a:rPr>
                            </m:ctrlPr>
                          </m:sSupPr>
                          <m:e>
                            <m:r>
                              <a:rPr lang="en-US" i="1">
                                <a:solidFill>
                                  <a:srgbClr val="FF0000"/>
                                </a:solidFill>
                                <a:latin typeface="Cambria Math" charset="0"/>
                              </a:rPr>
                              <m:t>2</m:t>
                            </m:r>
                          </m:e>
                          <m:sup>
                            <m:r>
                              <a:rPr lang="en-US" i="1">
                                <a:solidFill>
                                  <a:srgbClr val="FF0000"/>
                                </a:solidFill>
                                <a:latin typeface="Cambria Math" charset="0"/>
                              </a:rPr>
                              <m:t>𝑛</m:t>
                            </m:r>
                          </m:sup>
                        </m:sSup>
                      </m:den>
                    </m:f>
                  </m:oMath>
                </a14:m>
                <a:endParaRPr lang="en-US" dirty="0">
                  <a:solidFill>
                    <a:srgbClr val="FF0000"/>
                  </a:solidFill>
                </a:endParaRPr>
              </a:p>
              <a:p>
                <a:pPr marL="121158" marR="0" lvl="0" indent="-28575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So, we need a very higher</a:t>
                </a:r>
                <a:r>
                  <a:rPr lang="en-US" dirty="0"/>
                  <a:t> replication factor</a:t>
                </a:r>
                <a:endParaRPr lang="en-US" dirty="0">
                  <a:solidFill>
                    <a:srgbClr val="FF0000"/>
                  </a:solidFill>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propose a solution to address this issue. We use </a:t>
                </a:r>
                <a:r>
                  <a:rPr lang="en-US" dirty="0">
                    <a:solidFill>
                      <a:srgbClr val="FF0000"/>
                    </a:solidFill>
                  </a:rPr>
                  <a:t>distinct</a:t>
                </a:r>
                <a:r>
                  <a:rPr lang="en-US" dirty="0"/>
                  <a:t> </a:t>
                </a:r>
                <a14:m>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charset="0"/>
                          </a:rPr>
                          <m:t>Δ</m:t>
                        </m:r>
                      </m:e>
                      <m:sub>
                        <m:r>
                          <a:rPr lang="en-US" i="1">
                            <a:solidFill>
                              <a:srgbClr val="FF0000"/>
                            </a:solidFill>
                            <a:latin typeface="Cambria Math" charset="0"/>
                          </a:rPr>
                          <m:t>𝑖</m:t>
                        </m:r>
                      </m:sub>
                    </m:sSub>
                  </m:oMath>
                </a14:m>
                <a:r>
                  <a:rPr lang="en-US" dirty="0">
                    <a:solidFill>
                      <a:srgbClr val="FF0000"/>
                    </a:solidFill>
                  </a:rPr>
                  <a:t> </a:t>
                </a:r>
                <a:r>
                  <a:rPr lang="en-US" dirty="0"/>
                  <a:t>free-XOR for each garbled component. By doing it</a:t>
                </a:r>
                <a:r>
                  <a:rPr lang="en-US" baseline="0" dirty="0"/>
                  <a:t>, we a</a:t>
                </a:r>
                <a:r>
                  <a:rPr lang="en-US" dirty="0"/>
                  <a:t>llow to catch a checked component with prob. 1. </a:t>
                </a:r>
              </a:p>
              <a:p>
                <a:r>
                  <a:rPr lang="en-US" dirty="0"/>
                  <a:t> </a:t>
                </a:r>
              </a:p>
            </p:txBody>
          </p:sp>
        </mc:Choice>
        <mc:Fallback xmlns="">
          <p:sp>
            <p:nvSpPr>
              <p:cNvPr id="3" name="Notes Placeholder 2"/>
              <p:cNvSpPr>
                <a:spLocks noGrp="1"/>
              </p:cNvSpPr>
              <p:nvPr>
                <p:ph type="body" idx="1"/>
              </p:nvPr>
            </p:nvSpPr>
            <p:spPr/>
            <p:txBody>
              <a:bodyPr/>
              <a:lstStyle/>
              <a:p>
                <a:pPr marL="121158" indent="-285750"/>
                <a:r>
                  <a:rPr lang="en-US" dirty="0"/>
                  <a:t>Because that the delta must be hide, to be secure during C&amp;C: </a:t>
                </a:r>
              </a:p>
              <a:p>
                <a:pPr marL="121158" indent="-285750"/>
                <a:r>
                  <a:rPr lang="en-US" dirty="0"/>
                  <a:t>In LEGO, we check each gate  on a single input combination only. AND gates have 2 input</a:t>
                </a:r>
                <a:r>
                  <a:rPr lang="en-US" baseline="0" dirty="0"/>
                  <a:t> wire</a:t>
                </a:r>
                <a:r>
                  <a:rPr lang="en-US" dirty="0"/>
                  <a:t>, so Cheating only caught with prob. </a:t>
                </a:r>
                <a:r>
                  <a:rPr lang="en-US" i="0">
                    <a:solidFill>
                      <a:srgbClr val="FF0000"/>
                    </a:solidFill>
                    <a:latin typeface="Cambria Math" charset="0"/>
                  </a:rPr>
                  <a:t>1</a:t>
                </a:r>
                <a:r>
                  <a:rPr lang="en-US" i="0">
                    <a:solidFill>
                      <a:srgbClr val="FF0000"/>
                    </a:solidFill>
                    <a:latin typeface="Cambria Math" panose="02040503050406030204" pitchFamily="18" charset="0"/>
                  </a:rPr>
                  <a:t>⁄</a:t>
                </a:r>
                <a:r>
                  <a:rPr lang="en-US" i="0">
                    <a:solidFill>
                      <a:srgbClr val="FF0000"/>
                    </a:solidFill>
                    <a:latin typeface="Cambria Math" charset="0"/>
                  </a:rPr>
                  <a:t>4</a:t>
                </a:r>
                <a:r>
                  <a:rPr lang="en-US" dirty="0">
                    <a:solidFill>
                      <a:srgbClr val="FF0000"/>
                    </a:solidFill>
                  </a:rPr>
                  <a:t> . Recent</a:t>
                </a:r>
                <a:r>
                  <a:rPr lang="en-US" baseline="0" dirty="0">
                    <a:solidFill>
                      <a:srgbClr val="FF0000"/>
                    </a:solidFill>
                  </a:rPr>
                  <a:t> work of Zhu and Huang with efficient homomorphic soldering technique, they can </a:t>
                </a:r>
                <a:r>
                  <a:rPr lang="en-US" dirty="0" err="1"/>
                  <a:t>catche</a:t>
                </a:r>
                <a:r>
                  <a:rPr lang="en-US" dirty="0"/>
                  <a:t> cheating with prob. </a:t>
                </a:r>
                <a:r>
                  <a:rPr lang="en-US" i="0">
                    <a:solidFill>
                      <a:srgbClr val="FF0000"/>
                    </a:solidFill>
                    <a:latin typeface="Cambria Math" charset="0"/>
                  </a:rPr>
                  <a:t>1</a:t>
                </a:r>
                <a:r>
                  <a:rPr lang="en-US" i="0">
                    <a:solidFill>
                      <a:srgbClr val="FF0000"/>
                    </a:solidFill>
                    <a:latin typeface="Cambria Math" panose="02040503050406030204" pitchFamily="18" charset="0"/>
                  </a:rPr>
                  <a:t>⁄</a:t>
                </a:r>
                <a:r>
                  <a:rPr lang="en-US" i="0">
                    <a:solidFill>
                      <a:srgbClr val="FF0000"/>
                    </a:solidFill>
                    <a:latin typeface="Cambria Math" charset="0"/>
                  </a:rPr>
                  <a:t>2</a:t>
                </a:r>
                <a:endParaRPr lang="en-US" dirty="0">
                  <a:solidFill>
                    <a:srgbClr val="FF0000"/>
                  </a:solidFill>
                </a:endParaRPr>
              </a:p>
              <a:p>
                <a:pPr marL="121158" indent="-285750"/>
                <a:endParaRPr lang="en-US" dirty="0">
                  <a:solidFill>
                    <a:srgbClr val="FF0000"/>
                  </a:solidFill>
                </a:endParaRPr>
              </a:p>
              <a:p>
                <a:pPr marL="121158" marR="0" lvl="0" indent="-285750" algn="l" defTabSz="914400" rtl="0" eaLnBrk="1" fontAlgn="auto" latinLnBrk="0" hangingPunct="1">
                  <a:lnSpc>
                    <a:spcPct val="100000"/>
                  </a:lnSpc>
                  <a:spcBef>
                    <a:spcPts val="0"/>
                  </a:spcBef>
                  <a:spcAft>
                    <a:spcPts val="0"/>
                  </a:spcAft>
                  <a:buClrTx/>
                  <a:buSzTx/>
                  <a:buFontTx/>
                  <a:buNone/>
                  <a:tabLst/>
                  <a:defRPr/>
                </a:pPr>
                <a:r>
                  <a:rPr lang="en-US" dirty="0"/>
                  <a:t>LEGO’ soldering technique does not scale to large input sizes.</a:t>
                </a:r>
                <a:r>
                  <a:rPr lang="en-US" baseline="0" dirty="0"/>
                  <a:t> For example, if component has n input wires, then </a:t>
                </a:r>
                <a:r>
                  <a:rPr lang="en-US" dirty="0"/>
                  <a:t>caught with prob. </a:t>
                </a:r>
                <a:r>
                  <a:rPr lang="en-US" i="0">
                    <a:solidFill>
                      <a:srgbClr val="FF0000"/>
                    </a:solidFill>
                    <a:latin typeface="Cambria Math" charset="0"/>
                  </a:rPr>
                  <a:t>1</a:t>
                </a:r>
                <a:r>
                  <a:rPr lang="en-US" i="0">
                    <a:solidFill>
                      <a:srgbClr val="FF0000"/>
                    </a:solidFill>
                    <a:latin typeface="Cambria Math" panose="02040503050406030204" pitchFamily="18" charset="0"/>
                  </a:rPr>
                  <a:t>⁄</a:t>
                </a:r>
                <a:r>
                  <a:rPr lang="en-US" i="0">
                    <a:solidFill>
                      <a:srgbClr val="FF0000"/>
                    </a:solidFill>
                    <a:latin typeface="Cambria Math" charset="0"/>
                  </a:rPr>
                  <a:t>2</a:t>
                </a:r>
                <a:r>
                  <a:rPr lang="en-US" i="0">
                    <a:solidFill>
                      <a:srgbClr val="FF0000"/>
                    </a:solidFill>
                    <a:latin typeface="Cambria Math" panose="02040503050406030204" pitchFamily="18" charset="0"/>
                  </a:rPr>
                  <a:t>^</a:t>
                </a:r>
                <a:r>
                  <a:rPr lang="en-US" i="0">
                    <a:solidFill>
                      <a:srgbClr val="FF0000"/>
                    </a:solidFill>
                    <a:latin typeface="Cambria Math" charset="0"/>
                  </a:rPr>
                  <a:t>𝑛</a:t>
                </a:r>
                <a:r>
                  <a:rPr lang="en-US" i="0">
                    <a:solidFill>
                      <a:srgbClr val="FF0000"/>
                    </a:solidFill>
                    <a:latin typeface="Cambria Math" panose="02040503050406030204" pitchFamily="18" charset="0"/>
                  </a:rPr>
                  <a:t> </a:t>
                </a:r>
                <a:endParaRPr lang="en-US" dirty="0">
                  <a:solidFill>
                    <a:srgbClr val="FF0000"/>
                  </a:solidFill>
                </a:endParaRPr>
              </a:p>
              <a:p>
                <a:pPr marL="121158" marR="0" lvl="0" indent="-28575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So, we need a very higher</a:t>
                </a:r>
                <a:r>
                  <a:rPr lang="en-US" dirty="0"/>
                  <a:t> replication factor</a:t>
                </a:r>
                <a:endParaRPr lang="en-US" dirty="0">
                  <a:solidFill>
                    <a:srgbClr val="FF0000"/>
                  </a:solidFill>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propose a solution to address this issue. We use </a:t>
                </a:r>
                <a:r>
                  <a:rPr lang="en-US" dirty="0">
                    <a:solidFill>
                      <a:srgbClr val="FF0000"/>
                    </a:solidFill>
                  </a:rPr>
                  <a:t>distinct</a:t>
                </a:r>
                <a:r>
                  <a:rPr lang="en-US" dirty="0"/>
                  <a:t> </a:t>
                </a:r>
                <a:r>
                  <a:rPr lang="en-US" i="0">
                    <a:solidFill>
                      <a:srgbClr val="FF0000"/>
                    </a:solidFill>
                    <a:latin typeface="Cambria Math" charset="0"/>
                  </a:rPr>
                  <a:t>Δ</a:t>
                </a:r>
                <a:r>
                  <a:rPr lang="en-US" i="0">
                    <a:solidFill>
                      <a:srgbClr val="FF0000"/>
                    </a:solidFill>
                    <a:latin typeface="Cambria Math" panose="02040503050406030204" pitchFamily="18" charset="0"/>
                  </a:rPr>
                  <a:t>_</a:t>
                </a:r>
                <a:r>
                  <a:rPr lang="en-US" i="0">
                    <a:solidFill>
                      <a:srgbClr val="FF0000"/>
                    </a:solidFill>
                    <a:latin typeface="Cambria Math" charset="0"/>
                  </a:rPr>
                  <a:t>𝑖</a:t>
                </a:r>
                <a:r>
                  <a:rPr lang="en-US" dirty="0">
                    <a:solidFill>
                      <a:srgbClr val="FF0000"/>
                    </a:solidFill>
                  </a:rPr>
                  <a:t> </a:t>
                </a:r>
                <a:r>
                  <a:rPr lang="en-US" dirty="0"/>
                  <a:t>free-XOR differences for each garbled component. By doing it</a:t>
                </a:r>
                <a:r>
                  <a:rPr lang="en-US" baseline="0" dirty="0"/>
                  <a:t>, we </a:t>
                </a:r>
                <a:r>
                  <a:rPr lang="en-US" dirty="0"/>
                  <a:t>Allows to catch a checked component with prob. 1. </a:t>
                </a:r>
              </a:p>
              <a:p>
                <a:r>
                  <a:rPr lang="en-US" dirty="0"/>
                  <a:t> </a:t>
                </a:r>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11</a:t>
            </a:fld>
            <a:endParaRPr lang="en-US"/>
          </a:p>
        </p:txBody>
      </p:sp>
    </p:spTree>
    <p:extLst>
      <p:ext uri="{BB962C8B-B14F-4D97-AF65-F5344CB8AC3E}">
        <p14:creationId xmlns:p14="http://schemas.microsoft.com/office/powerpoint/2010/main" val="3658000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Now, we are looking at more detail about our soldering technique.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here, we have two different components with 2 different delta free XOR. We require that truth labels are soldered correctly. It means, A will be soldered to B. If using Lego’s soldering technique,  then, the soldering value must be  </a:t>
                </a: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endParaRPr lang="en-US" dirty="0"/>
              </a:p>
              <a:p>
                <a:r>
                  <a:rPr lang="en-US" dirty="0"/>
                  <a:t>Similarly, true label of first comp has to soldering to true label of second comp, so the soldering will be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m:t>
                    </m:r>
                    <m:sSub>
                      <m:sSubPr>
                        <m:ctrlPr>
                          <a:rPr lang="en-US" i="1">
                            <a:solidFill>
                              <a:srgbClr val="009242"/>
                            </a:solidFill>
                            <a:latin typeface="Cambria Math" panose="02040503050406030204" pitchFamily="18" charset="0"/>
                          </a:rPr>
                        </m:ctrlPr>
                      </m:sSubPr>
                      <m:e>
                        <m:r>
                          <m:rPr>
                            <m:sty m:val="p"/>
                          </m:rPr>
                          <a:rPr lang="en-US">
                            <a:solidFill>
                              <a:srgbClr val="009242"/>
                            </a:solidFill>
                            <a:latin typeface="Cambria Math" panose="02040503050406030204" pitchFamily="18" charset="0"/>
                          </a:rPr>
                          <m:t>Δ</m:t>
                        </m:r>
                      </m:e>
                      <m:sub>
                        <m:r>
                          <a:rPr lang="en-US">
                            <a:solidFill>
                              <a:srgbClr val="009242"/>
                            </a:solidFill>
                            <a:latin typeface="Cambria Math" panose="02040503050406030204" pitchFamily="18" charset="0"/>
                          </a:rPr>
                          <m:t>1</m:t>
                        </m:r>
                      </m:sub>
                    </m:sSub>
                  </m:oMath>
                </a14:m>
                <a:r>
                  <a:rPr lang="en-US" dirty="0"/>
                  <a:t> </a:t>
                </a:r>
                <a14:m>
                  <m:oMath xmlns:m="http://schemas.openxmlformats.org/officeDocument/2006/math">
                    <m:r>
                      <a:rPr lang="en-US" i="1">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Δ</m:t>
                        </m:r>
                      </m:e>
                      <m:sub>
                        <m:r>
                          <a:rPr lang="en-US">
                            <a:solidFill>
                              <a:srgbClr val="FF0000"/>
                            </a:solidFill>
                            <a:latin typeface="Cambria Math" panose="02040503050406030204" pitchFamily="18" charset="0"/>
                          </a:rPr>
                          <m:t>2</m:t>
                        </m:r>
                      </m:sub>
                    </m:sSub>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raises a problem that evaluator must know truth values (true/false) to soldering. It leaks significant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address this problem, we use </a:t>
                </a:r>
                <a:r>
                  <a:rPr lang="en-US" dirty="0">
                    <a:solidFill>
                      <a:srgbClr val="FF0000"/>
                    </a:solidFill>
                  </a:rPr>
                  <a:t>indicator bit </a:t>
                </a:r>
                <a14:m>
                  <m:oMath xmlns:m="http://schemas.openxmlformats.org/officeDocument/2006/math">
                    <m:r>
                      <a:rPr lang="en-US" b="1" i="1" smtClean="0">
                        <a:solidFill>
                          <a:srgbClr val="FF0000"/>
                        </a:solidFill>
                        <a:latin typeface="Cambria Math" panose="02040503050406030204" pitchFamily="18" charset="0"/>
                      </a:rPr>
                      <m:t>𝝈</m:t>
                    </m:r>
                  </m:oMath>
                </a14:m>
                <a:r>
                  <a:rPr lang="en-US" dirty="0">
                    <a:solidFill>
                      <a:srgbClr val="FF0000"/>
                    </a:solidFill>
                  </a:rPr>
                  <a:t> </a:t>
                </a:r>
                <a:r>
                  <a:rPr lang="en-US" dirty="0"/>
                  <a:t>for each component: the value of </a:t>
                </a:r>
                <a:r>
                  <a:rPr lang="en-US" dirty="0">
                    <a:solidFill>
                      <a:srgbClr val="FF0000"/>
                    </a:solidFill>
                  </a:rPr>
                  <a:t>indicator bit </a:t>
                </a:r>
                <a14:m>
                  <m:oMath xmlns:m="http://schemas.openxmlformats.org/officeDocument/2006/math">
                    <m:r>
                      <a:rPr lang="en-US" b="1" i="1" smtClean="0">
                        <a:solidFill>
                          <a:srgbClr val="FF0000"/>
                        </a:solidFill>
                        <a:latin typeface="Cambria Math" panose="02040503050406030204" pitchFamily="18" charset="0"/>
                      </a:rPr>
                      <m:t>𝝈</m:t>
                    </m:r>
                  </m:oMath>
                </a14:m>
                <a:r>
                  <a:rPr lang="en-US" dirty="0"/>
                  <a:t> is chosen</a:t>
                </a:r>
                <a:r>
                  <a:rPr lang="en-US" baseline="0" dirty="0"/>
                  <a:t> randomly. For example, sigma1 has label A while sigma1 bar has label A \delta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soldering can</a:t>
                </a:r>
                <a:r>
                  <a:rPr lang="en-US" baseline="0" dirty="0"/>
                  <a:t> be done when </a:t>
                </a:r>
                <a:r>
                  <a:rPr lang="en-US" dirty="0"/>
                  <a:t>knowing </a:t>
                </a:r>
                <a14:m>
                  <m:oMath xmlns:m="http://schemas.openxmlformats.org/officeDocument/2006/math">
                    <m:sSub>
                      <m:sSubPr>
                        <m:ctrlPr>
                          <a:rPr lang="en-US" b="0" i="1" smtClean="0">
                            <a:solidFill>
                              <a:srgbClr val="009242"/>
                            </a:solidFill>
                            <a:latin typeface="Cambria Math" panose="02040503050406030204" pitchFamily="18" charset="0"/>
                          </a:rPr>
                        </m:ctrlPr>
                      </m:sSubPr>
                      <m:e>
                        <m:r>
                          <a:rPr lang="en-US" b="0" i="1" smtClean="0">
                            <a:solidFill>
                              <a:srgbClr val="009242"/>
                            </a:solidFill>
                            <a:latin typeface="Cambria Math" panose="02040503050406030204" pitchFamily="18" charset="0"/>
                          </a:rPr>
                          <m:t>𝜎</m:t>
                        </m:r>
                      </m:e>
                      <m:sub>
                        <m:r>
                          <a:rPr lang="en-US" b="0" i="1" smtClean="0">
                            <a:solidFill>
                              <a:srgbClr val="009242"/>
                            </a:solidFill>
                            <a:latin typeface="Cambria Math" panose="02040503050406030204" pitchFamily="18" charset="0"/>
                          </a:rPr>
                          <m:t>1</m:t>
                        </m:r>
                      </m:sub>
                    </m:sSub>
                  </m:oMath>
                </a14:m>
                <a:r>
                  <a:rPr lang="en-US" dirty="0"/>
                  <a:t> </a:t>
                </a:r>
                <a14:m>
                  <m:oMath xmlns:m="http://schemas.openxmlformats.org/officeDocument/2006/math">
                    <m:r>
                      <a:rPr lang="en-US" i="1">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Sub>
                  </m:oMath>
                </a14:m>
                <a:r>
                  <a:rPr lang="en-US" dirty="0"/>
                  <a:t> (random value and unrelated to truth values)</a:t>
                </a:r>
              </a:p>
            </p:txBody>
          </p:sp>
        </mc:Choice>
        <mc:Fallback xmlns="">
          <p:sp>
            <p:nvSpPr>
              <p:cNvPr id="3" name="Notes Placeholder 2"/>
              <p:cNvSpPr>
                <a:spLocks noGrp="1"/>
              </p:cNvSpPr>
              <p:nvPr>
                <p:ph type="body" idx="1"/>
              </p:nvPr>
            </p:nvSpPr>
            <p:spPr/>
            <p:txBody>
              <a:bodyPr/>
              <a:lstStyle/>
              <a:p>
                <a:r>
                  <a:rPr lang="en-US" dirty="0"/>
                  <a:t>Now, we are looking at more detail about our soldering technique.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here, we have two different components with 2 </a:t>
                </a:r>
                <a:r>
                  <a:rPr lang="en-US" dirty="0" err="1"/>
                  <a:t>diffirent</a:t>
                </a:r>
                <a:r>
                  <a:rPr lang="en-US" dirty="0"/>
                  <a:t> delta free XOR. We require that truth labels are soldered correctly. It means, A will be </a:t>
                </a:r>
                <a:r>
                  <a:rPr lang="en-US" dirty="0" err="1"/>
                  <a:t>sodered</a:t>
                </a:r>
                <a:r>
                  <a:rPr lang="en-US" dirty="0"/>
                  <a:t> to B. If using Lego’s soldering technique,  then, the soldering value must be  </a:t>
                </a:r>
                <a:r>
                  <a:rPr lang="en-US" i="0">
                    <a:latin typeface="Cambria Math" panose="02040503050406030204" pitchFamily="18" charset="0"/>
                  </a:rPr>
                  <a:t>𝐴</a:t>
                </a:r>
                <a:r>
                  <a:rPr lang="en-US" b="0" i="0">
                    <a:latin typeface="Cambria Math" panose="02040503050406030204" pitchFamily="18" charset="0"/>
                  </a:rPr>
                  <a:t>⊕𝐵</a:t>
                </a:r>
                <a:endParaRPr lang="en-US" dirty="0"/>
              </a:p>
              <a:p>
                <a:r>
                  <a:rPr lang="en-US" dirty="0"/>
                  <a:t>Similarly, true </a:t>
                </a:r>
                <a:r>
                  <a:rPr lang="en-US" dirty="0" err="1"/>
                  <a:t>lable</a:t>
                </a:r>
                <a:r>
                  <a:rPr lang="en-US" dirty="0"/>
                  <a:t> of first comp has to soldering to true </a:t>
                </a:r>
                <a:r>
                  <a:rPr lang="en-US" dirty="0" err="1"/>
                  <a:t>lable</a:t>
                </a:r>
                <a:r>
                  <a:rPr lang="en-US" dirty="0"/>
                  <a:t> of second comp, so the soldering will be </a:t>
                </a:r>
                <a:r>
                  <a:rPr lang="en-US" b="0" i="0">
                    <a:latin typeface="Cambria Math" panose="02040503050406030204" pitchFamily="18" charset="0"/>
                  </a:rPr>
                  <a:t>⊕𝐵</a:t>
                </a:r>
                <a:r>
                  <a:rPr lang="en-US" i="0">
                    <a:latin typeface="Cambria Math" panose="02040503050406030204" pitchFamily="18" charset="0"/>
                  </a:rPr>
                  <a:t>⊕</a:t>
                </a:r>
                <a:r>
                  <a:rPr lang="en-US" i="0">
                    <a:solidFill>
                      <a:srgbClr val="009242"/>
                    </a:solidFill>
                    <a:latin typeface="Cambria Math" panose="02040503050406030204" pitchFamily="18" charset="0"/>
                  </a:rPr>
                  <a:t>Δ_1</a:t>
                </a:r>
                <a:r>
                  <a:rPr lang="en-US" dirty="0"/>
                  <a:t> </a:t>
                </a:r>
                <a:r>
                  <a:rPr lang="en-US" i="0">
                    <a:latin typeface="Cambria Math" panose="02040503050406030204" pitchFamily="18" charset="0"/>
                  </a:rPr>
                  <a:t>⊕</a:t>
                </a:r>
                <a:r>
                  <a:rPr lang="en-US" i="0">
                    <a:solidFill>
                      <a:srgbClr val="FF0000"/>
                    </a:solidFill>
                    <a:latin typeface="Cambria Math" panose="02040503050406030204" pitchFamily="18" charset="0"/>
                  </a:rPr>
                  <a:t>Δ_2</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raise a problem that evaluator must know truth values (true/false) to soldering. It leaks significant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address this problem, we use </a:t>
                </a:r>
                <a:r>
                  <a:rPr lang="en-US" dirty="0">
                    <a:solidFill>
                      <a:srgbClr val="FF0000"/>
                    </a:solidFill>
                  </a:rPr>
                  <a:t>indicator bit </a:t>
                </a:r>
                <a:r>
                  <a:rPr lang="en-US" b="1" i="0">
                    <a:solidFill>
                      <a:srgbClr val="FF0000"/>
                    </a:solidFill>
                    <a:latin typeface="Cambria Math" panose="02040503050406030204" pitchFamily="18" charset="0"/>
                  </a:rPr>
                  <a:t>𝝈</a:t>
                </a:r>
                <a:r>
                  <a:rPr lang="en-US" dirty="0">
                    <a:solidFill>
                      <a:srgbClr val="FF0000"/>
                    </a:solidFill>
                  </a:rPr>
                  <a:t> </a:t>
                </a:r>
                <a:r>
                  <a:rPr lang="en-US" dirty="0"/>
                  <a:t>for each component: the value of </a:t>
                </a:r>
                <a:r>
                  <a:rPr lang="en-US" dirty="0">
                    <a:solidFill>
                      <a:srgbClr val="FF0000"/>
                    </a:solidFill>
                  </a:rPr>
                  <a:t>indicator bit </a:t>
                </a:r>
                <a:r>
                  <a:rPr lang="en-US" b="1" i="0">
                    <a:solidFill>
                      <a:srgbClr val="FF0000"/>
                    </a:solidFill>
                    <a:latin typeface="Cambria Math" panose="02040503050406030204" pitchFamily="18" charset="0"/>
                  </a:rPr>
                  <a:t>𝝈</a:t>
                </a:r>
                <a:r>
                  <a:rPr lang="en-US" dirty="0"/>
                  <a:t> is chosen</a:t>
                </a:r>
                <a:r>
                  <a:rPr lang="en-US" baseline="0" dirty="0"/>
                  <a:t> randomly. For example, sigma1 has </a:t>
                </a:r>
                <a:r>
                  <a:rPr lang="en-US" baseline="0" dirty="0" err="1"/>
                  <a:t>lable</a:t>
                </a:r>
                <a:r>
                  <a:rPr lang="en-US" baseline="0" dirty="0"/>
                  <a:t> A while sigma1 bar has </a:t>
                </a:r>
                <a:r>
                  <a:rPr lang="en-US" baseline="0" dirty="0" err="1"/>
                  <a:t>lable</a:t>
                </a:r>
                <a:r>
                  <a:rPr lang="en-US" baseline="0" dirty="0"/>
                  <a:t> A \delta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soldering can</a:t>
                </a:r>
                <a:r>
                  <a:rPr lang="en-US" baseline="0" dirty="0"/>
                  <a:t> be done when </a:t>
                </a:r>
                <a:r>
                  <a:rPr lang="en-US" dirty="0"/>
                  <a:t>knowing </a:t>
                </a:r>
                <a:r>
                  <a:rPr lang="en-US" b="0" i="0">
                    <a:solidFill>
                      <a:srgbClr val="009242"/>
                    </a:solidFill>
                    <a:latin typeface="Cambria Math" panose="02040503050406030204" pitchFamily="18" charset="0"/>
                  </a:rPr>
                  <a:t>𝜎_1</a:t>
                </a:r>
                <a:r>
                  <a:rPr lang="en-US" dirty="0"/>
                  <a:t> </a:t>
                </a:r>
                <a:r>
                  <a:rPr lang="en-US" i="0">
                    <a:latin typeface="Cambria Math" panose="02040503050406030204" pitchFamily="18" charset="0"/>
                  </a:rPr>
                  <a:t>⊕</a:t>
                </a:r>
                <a:r>
                  <a:rPr lang="en-US" b="0" i="0">
                    <a:solidFill>
                      <a:srgbClr val="FF0000"/>
                    </a:solidFill>
                    <a:latin typeface="Cambria Math" panose="02040503050406030204" pitchFamily="18" charset="0"/>
                  </a:rPr>
                  <a:t>𝜎_2</a:t>
                </a:r>
                <a:r>
                  <a:rPr lang="en-US" dirty="0"/>
                  <a:t> (random value and unrelated to truth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12</a:t>
            </a:fld>
            <a:endParaRPr lang="en-US"/>
          </a:p>
        </p:txBody>
      </p:sp>
    </p:spTree>
    <p:extLst>
      <p:ext uri="{BB962C8B-B14F-4D97-AF65-F5344CB8AC3E}">
        <p14:creationId xmlns:p14="http://schemas.microsoft.com/office/powerpoint/2010/main" val="3997996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overall view of our DUPLO program. </a:t>
            </a:r>
          </a:p>
          <a:p>
            <a:pPr marL="0" lvl="1"/>
            <a:r>
              <a:rPr lang="en-US" dirty="0"/>
              <a:t>We extend the recent Frigate compiler  to output circuits in a format suitable for DUPLO. Each function in Program.cpp is translated into a distinct </a:t>
            </a:r>
            <a:r>
              <a:rPr lang="en-US" dirty="0" err="1"/>
              <a:t>boolean</a:t>
            </a:r>
            <a:r>
              <a:rPr lang="en-US" dirty="0"/>
              <a:t> circuit (component). Garble Circuit includes “main” function describing how to solder.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then use the circuit for DUPLO with input x and y. outputs f(</a:t>
            </a:r>
            <a:r>
              <a:rPr lang="en-US" dirty="0" err="1"/>
              <a:t>x,y</a:t>
            </a:r>
            <a:r>
              <a:rPr lang="en-US" dirty="0"/>
              <a:t>)</a:t>
            </a:r>
          </a:p>
        </p:txBody>
      </p:sp>
      <p:sp>
        <p:nvSpPr>
          <p:cNvPr id="4" name="Slide Number Placeholder 3"/>
          <p:cNvSpPr>
            <a:spLocks noGrp="1"/>
          </p:cNvSpPr>
          <p:nvPr>
            <p:ph type="sldNum" sz="quarter" idx="10"/>
          </p:nvPr>
        </p:nvSpPr>
        <p:spPr/>
        <p:txBody>
          <a:bodyPr/>
          <a:lstStyle/>
          <a:p>
            <a:fld id="{47511809-E8D7-4326-8BBD-D003164A638D}" type="slidenum">
              <a:rPr lang="en-US" smtClean="0"/>
              <a:pPr/>
              <a:t>13</a:t>
            </a:fld>
            <a:endParaRPr lang="en-US"/>
          </a:p>
        </p:txBody>
      </p:sp>
    </p:spTree>
    <p:extLst>
      <p:ext uri="{BB962C8B-B14F-4D97-AF65-F5344CB8AC3E}">
        <p14:creationId xmlns:p14="http://schemas.microsoft.com/office/powerpoint/2010/main" val="3100553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 evaluate our protocol on a random circuit. A random circuit is consist of </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2</m:t>
                        </m:r>
                      </m:e>
                      <m:sup>
                        <m:r>
                          <a:rPr lang="en-US" i="1">
                            <a:solidFill>
                              <a:srgbClr val="FF0000"/>
                            </a:solidFill>
                            <a:latin typeface="Cambria Math" panose="02040503050406030204" pitchFamily="18" charset="0"/>
                          </a:rPr>
                          <m:t>𝑛</m:t>
                        </m:r>
                      </m:sup>
                    </m:sSup>
                    <m:r>
                      <a:rPr lang="en-US" i="1">
                        <a:solidFill>
                          <a:srgbClr val="FF0000"/>
                        </a:solidFill>
                        <a:latin typeface="Cambria Math" panose="02040503050406030204" pitchFamily="18" charset="0"/>
                      </a:rPr>
                      <m:t> </m:t>
                    </m:r>
                  </m:oMath>
                </a14:m>
                <a:r>
                  <a:rPr lang="en-US" dirty="0"/>
                  <a:t>AND gates </a:t>
                </a:r>
              </a:p>
              <a:p>
                <a:r>
                  <a:rPr lang="en-US" dirty="0"/>
                  <a:t>We divide the circuit into 2 components, each contains 2^n-1 AND dates</a:t>
                </a:r>
              </a:p>
              <a:p>
                <a:r>
                  <a:rPr lang="en-US" dirty="0"/>
                  <a:t>Or divide the circuit into 4 components, each contains 2^n-2 AND dates</a:t>
                </a:r>
              </a:p>
              <a:p>
                <a:r>
                  <a:rPr lang="en-US" dirty="0"/>
                  <a:t>So on so far, we consider the component of size 2^t</a:t>
                </a:r>
              </a:p>
              <a:p>
                <a:endParaRPr lang="en-US" dirty="0"/>
              </a:p>
              <a:p>
                <a:r>
                  <a:rPr lang="en-US" dirty="0"/>
                  <a:t>Our experiment shows that the idea number of AND gate in a component is around 2^12. Standard C&amp;C in this side, Lego in other side</a:t>
                </a:r>
              </a:p>
              <a:p>
                <a:r>
                  <a:rPr lang="en-US" dirty="0"/>
                  <a:t>However, this is an optimistic evaluation. We are going to evaluate a real function</a:t>
                </a:r>
              </a:p>
            </p:txBody>
          </p:sp>
        </mc:Choice>
        <mc:Fallback xmlns="">
          <p:sp>
            <p:nvSpPr>
              <p:cNvPr id="3" name="Notes Placeholder 2"/>
              <p:cNvSpPr>
                <a:spLocks noGrp="1"/>
              </p:cNvSpPr>
              <p:nvPr>
                <p:ph type="body" idx="1"/>
              </p:nvPr>
            </p:nvSpPr>
            <p:spPr/>
            <p:txBody>
              <a:bodyPr/>
              <a:lstStyle/>
              <a:p>
                <a:r>
                  <a:rPr lang="en-US" dirty="0"/>
                  <a:t>We evaluate our protocol on a random circuit. A random circuit is consist of </a:t>
                </a:r>
                <a:r>
                  <a:rPr lang="en-US" i="0">
                    <a:solidFill>
                      <a:srgbClr val="FF0000"/>
                    </a:solidFill>
                    <a:latin typeface="Cambria Math" panose="02040503050406030204" pitchFamily="18" charset="0"/>
                  </a:rPr>
                  <a:t>2^𝑛  </a:t>
                </a:r>
                <a:r>
                  <a:rPr lang="en-US" dirty="0"/>
                  <a:t>AND gates </a:t>
                </a:r>
              </a:p>
              <a:p>
                <a:r>
                  <a:rPr lang="en-US" dirty="0"/>
                  <a:t>We divide the circuit into 2 components, each </a:t>
                </a:r>
                <a:r>
                  <a:rPr lang="en-US" dirty="0" err="1"/>
                  <a:t>contatins</a:t>
                </a:r>
                <a:r>
                  <a:rPr lang="en-US" dirty="0"/>
                  <a:t> 2^n-1 AND dates</a:t>
                </a:r>
              </a:p>
              <a:p>
                <a:r>
                  <a:rPr lang="en-US" dirty="0"/>
                  <a:t>Or divide the circuit into 4 components, each </a:t>
                </a:r>
                <a:r>
                  <a:rPr lang="en-US" dirty="0" err="1"/>
                  <a:t>contatins</a:t>
                </a:r>
                <a:r>
                  <a:rPr lang="en-US" dirty="0"/>
                  <a:t> 2^n-2 AND dates</a:t>
                </a:r>
              </a:p>
              <a:p>
                <a:r>
                  <a:rPr lang="en-US" dirty="0"/>
                  <a:t>So on so far, we consider the component of size 2^t</a:t>
                </a:r>
              </a:p>
              <a:p>
                <a:endParaRPr lang="en-US" dirty="0"/>
              </a:p>
              <a:p>
                <a:r>
                  <a:rPr lang="en-US" dirty="0"/>
                  <a:t>Our experiment shows that the idea number of AND gate in a component is around 2^12. </a:t>
                </a:r>
                <a:r>
                  <a:rPr lang="en-US" dirty="0" err="1"/>
                  <a:t>Startand</a:t>
                </a:r>
                <a:r>
                  <a:rPr lang="en-US" dirty="0"/>
                  <a:t> C&amp;C in this side, Lego in other side</a:t>
                </a:r>
              </a:p>
              <a:p>
                <a:r>
                  <a:rPr lang="en-US" dirty="0"/>
                  <a:t>However, this is an optimistic evaluation. We are going to evaluate a real </a:t>
                </a:r>
                <a:r>
                  <a:rPr lang="en-US" dirty="0" err="1"/>
                  <a:t>fucntion</a:t>
                </a:r>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14</a:t>
            </a:fld>
            <a:endParaRPr lang="en-US"/>
          </a:p>
        </p:txBody>
      </p:sp>
    </p:spTree>
    <p:extLst>
      <p:ext uri="{BB962C8B-B14F-4D97-AF65-F5344CB8AC3E}">
        <p14:creationId xmlns:p14="http://schemas.microsoft.com/office/powerpoint/2010/main" val="2096737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looking at the real function. We choose AES-CBC-MAC-16 which  contains of 16 AES. </a:t>
            </a:r>
          </a:p>
          <a:p>
            <a:r>
              <a:rPr lang="fi-FI" dirty="0"/>
              <a:t>Naturally, we can be split it into: </a:t>
            </a:r>
          </a:p>
          <a:p>
            <a:pPr lvl="2"/>
            <a:r>
              <a:rPr lang="fi-FI" dirty="0"/>
              <a:t>16 components, each contains 1 AES (1x16)</a:t>
            </a:r>
          </a:p>
          <a:p>
            <a:pPr lvl="2"/>
            <a:r>
              <a:rPr lang="fi-FI" dirty="0"/>
              <a:t>8 components, each contains 2 AES (8x2)</a:t>
            </a:r>
          </a:p>
          <a:p>
            <a:pPr lvl="2"/>
            <a:r>
              <a:rPr lang="fi-FI" dirty="0"/>
              <a:t>4 components, each contains 4 AES (4x4)</a:t>
            </a:r>
          </a:p>
          <a:p>
            <a:pPr lvl="2"/>
            <a:r>
              <a:rPr lang="fi-FI" dirty="0"/>
              <a:t>1 components, each contains 16 AES (16x1) &lt;= Stardard C&amp;C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Amortized</a:t>
            </a:r>
            <a:r>
              <a:rPr lang="en-US" baseline="0" dirty="0"/>
              <a:t> settings, we found that </a:t>
            </a:r>
            <a:r>
              <a:rPr lang="fi-FI" dirty="0"/>
              <a:t>components of</a:t>
            </a:r>
            <a:r>
              <a:rPr lang="en-US" baseline="0" dirty="0"/>
              <a:t> </a:t>
            </a:r>
            <a:r>
              <a:rPr lang="en-US" sz="1200" dirty="0">
                <a:solidFill>
                  <a:srgbClr val="FF0000"/>
                </a:solidFill>
              </a:rPr>
              <a:t>4 AES is best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15</a:t>
            </a:fld>
            <a:endParaRPr lang="en-US"/>
          </a:p>
        </p:txBody>
      </p:sp>
    </p:spTree>
    <p:extLst>
      <p:ext uri="{BB962C8B-B14F-4D97-AF65-F5344CB8AC3E}">
        <p14:creationId xmlns:p14="http://schemas.microsoft.com/office/powerpoint/2010/main" val="1762297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to state of the art protocol,</a:t>
            </a:r>
          </a:p>
          <a:p>
            <a:r>
              <a:rPr lang="en-US" dirty="0"/>
              <a:t>Ours is better. we found that we have and </a:t>
            </a:r>
            <a:r>
              <a:rPr lang="en-US" dirty="0">
                <a:solidFill>
                  <a:srgbClr val="FF0000"/>
                </a:solidFill>
              </a:rPr>
              <a:t>5x</a:t>
            </a:r>
            <a:r>
              <a:rPr lang="en-US" dirty="0"/>
              <a:t> faster than [RindalRosulek16] in Amortized setting,</a:t>
            </a:r>
          </a:p>
          <a:p>
            <a:r>
              <a:rPr lang="en-US" dirty="0"/>
              <a:t>In single execution, we have 7x faster than [Wang- </a:t>
            </a:r>
            <a:r>
              <a:rPr lang="en-US" dirty="0" err="1"/>
              <a:t>Malozemoff</a:t>
            </a:r>
            <a:r>
              <a:rPr lang="en-US" dirty="0"/>
              <a:t>- Katz17]</a:t>
            </a:r>
          </a:p>
        </p:txBody>
      </p:sp>
      <p:sp>
        <p:nvSpPr>
          <p:cNvPr id="4" name="Slide Number Placeholder 3"/>
          <p:cNvSpPr>
            <a:spLocks noGrp="1"/>
          </p:cNvSpPr>
          <p:nvPr>
            <p:ph type="sldNum" sz="quarter" idx="10"/>
          </p:nvPr>
        </p:nvSpPr>
        <p:spPr/>
        <p:txBody>
          <a:bodyPr/>
          <a:lstStyle/>
          <a:p>
            <a:fld id="{47511809-E8D7-4326-8BBD-D003164A638D}" type="slidenum">
              <a:rPr lang="en-US" smtClean="0"/>
              <a:pPr/>
              <a:t>16</a:t>
            </a:fld>
            <a:endParaRPr lang="en-US"/>
          </a:p>
        </p:txBody>
      </p:sp>
    </p:spTree>
    <p:extLst>
      <p:ext uri="{BB962C8B-B14F-4D97-AF65-F5344CB8AC3E}">
        <p14:creationId xmlns:p14="http://schemas.microsoft.com/office/powerpoint/2010/main" val="853201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Concurrent Work</a:t>
            </a:r>
          </a:p>
        </p:txBody>
      </p:sp>
      <p:sp>
        <p:nvSpPr>
          <p:cNvPr id="4" name="Slide Number Placeholder 3"/>
          <p:cNvSpPr>
            <a:spLocks noGrp="1"/>
          </p:cNvSpPr>
          <p:nvPr>
            <p:ph type="sldNum" sz="quarter" idx="10"/>
          </p:nvPr>
        </p:nvSpPr>
        <p:spPr/>
        <p:txBody>
          <a:bodyPr/>
          <a:lstStyle/>
          <a:p>
            <a:fld id="{47511809-E8D7-4326-8BBD-D003164A638D}" type="slidenum">
              <a:rPr lang="en-US" smtClean="0"/>
              <a:pPr/>
              <a:t>17</a:t>
            </a:fld>
            <a:endParaRPr lang="en-US"/>
          </a:p>
        </p:txBody>
      </p:sp>
    </p:spTree>
    <p:extLst>
      <p:ext uri="{BB962C8B-B14F-4D97-AF65-F5344CB8AC3E}">
        <p14:creationId xmlns:p14="http://schemas.microsoft.com/office/powerpoint/2010/main" val="2246467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11809-E8D7-4326-8BBD-D003164A638D}" type="slidenum">
              <a:rPr lang="en-US" smtClean="0"/>
              <a:pPr/>
              <a:t>18</a:t>
            </a:fld>
            <a:endParaRPr lang="en-US"/>
          </a:p>
        </p:txBody>
      </p:sp>
    </p:spTree>
    <p:extLst>
      <p:ext uri="{BB962C8B-B14F-4D97-AF65-F5344CB8AC3E}">
        <p14:creationId xmlns:p14="http://schemas.microsoft.com/office/powerpoint/2010/main" val="2831709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a:t>
                </a:r>
                <a:r>
                  <a:rPr lang="en-US" sz="1200" b="0" i="0" kern="1200" baseline="0" dirty="0">
                    <a:solidFill>
                      <a:schemeClr val="tx1"/>
                    </a:solidFill>
                    <a:effectLst/>
                    <a:latin typeface="+mn-lt"/>
                    <a:ea typeface="+mn-ea"/>
                    <a:cs typeface="+mn-cs"/>
                  </a:rPr>
                  <a:t> start with basic definition what </a:t>
                </a:r>
                <a:r>
                  <a:rPr lang="en-US" sz="1200" b="0" i="0" kern="1200" dirty="0">
                    <a:solidFill>
                      <a:schemeClr val="tx1"/>
                    </a:solidFill>
                    <a:effectLst/>
                    <a:latin typeface="+mn-lt"/>
                    <a:ea typeface="+mn-ea"/>
                    <a:cs typeface="+mn-cs"/>
                  </a:rPr>
                  <a:t>Secure two-party computation is? Have 2 parties Alice and Bob with private inputs x and y. they want to compute some functions on their inputs while keeping their inputs private.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means that </a:t>
                </a:r>
                <a:r>
                  <a:rPr lang="en-US" sz="1200" b="0" dirty="0">
                    <a:solidFill>
                      <a:schemeClr val="tx1"/>
                    </a:solidFill>
                  </a:rPr>
                  <a:t>Alice does not know  </a:t>
                </a:r>
                <a14:m>
                  <m:oMath xmlns:m="http://schemas.openxmlformats.org/officeDocument/2006/math">
                    <m:r>
                      <a:rPr lang="en-US" sz="1200" b="0" i="1" smtClean="0">
                        <a:solidFill>
                          <a:schemeClr val="tx1"/>
                        </a:solidFill>
                        <a:latin typeface="Cambria Math" panose="02040503050406030204" pitchFamily="18" charset="0"/>
                      </a:rPr>
                      <m:t>𝐵𝑜𝑏𝑠</m:t>
                    </m:r>
                    <m:r>
                      <a:rPr lang="en-US" sz="1200" b="0" i="1" smtClean="0">
                        <a:solidFill>
                          <a:schemeClr val="tx1"/>
                        </a:solidFill>
                        <a:latin typeface="Cambria Math" panose="02040503050406030204" pitchFamily="18" charset="0"/>
                      </a:rPr>
                      <m:t> </m:t>
                    </m:r>
                    <m:r>
                      <a:rPr lang="en-US" sz="1200" b="0" i="1" smtClean="0">
                        <a:solidFill>
                          <a:schemeClr val="tx1"/>
                        </a:solidFill>
                        <a:latin typeface="Cambria Math" panose="02040503050406030204" pitchFamily="18" charset="0"/>
                      </a:rPr>
                      <m:t>𝑖𝑛𝑝𝑢𝑡</m:t>
                    </m:r>
                    <m:r>
                      <a:rPr lang="en-US" sz="1200" b="0" i="1" smtClean="0">
                        <a:solidFill>
                          <a:schemeClr val="tx1"/>
                        </a:solidFill>
                        <a:latin typeface="Cambria Math" panose="02040503050406030204" pitchFamily="18" charset="0"/>
                      </a:rPr>
                      <m:t> </m:t>
                    </m:r>
                  </m:oMath>
                </a14:m>
                <a:r>
                  <a:rPr lang="en-US" sz="1200" b="0" dirty="0">
                    <a:solidFill>
                      <a:schemeClr val="tx1"/>
                    </a:solidFill>
                  </a:rPr>
                  <a:t>and on other</a:t>
                </a:r>
                <a:r>
                  <a:rPr lang="en-US" sz="1200" b="0" baseline="0" dirty="0">
                    <a:solidFill>
                      <a:schemeClr val="tx1"/>
                    </a:solidFill>
                  </a:rPr>
                  <a:t> hand, </a:t>
                </a:r>
                <a:r>
                  <a:rPr lang="en-US" sz="1200" b="0" dirty="0">
                    <a:solidFill>
                      <a:schemeClr val="tx1"/>
                    </a:solidFill>
                  </a:rPr>
                  <a:t>Bob does not know</a:t>
                </a:r>
                <a:r>
                  <a:rPr lang="en-US" sz="1200" b="0" baseline="0" dirty="0">
                    <a:solidFill>
                      <a:schemeClr val="tx1"/>
                    </a:solidFill>
                  </a:rPr>
                  <a:t> Alice’s input.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two-party computation has a lot of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popular one is private data queries where Alice might has database x. for example she </a:t>
                </a:r>
                <a:r>
                  <a:rPr lang="en-US" sz="1200" dirty="0">
                    <a:solidFill>
                      <a:schemeClr val="tx1"/>
                    </a:solidFill>
                  </a:rPr>
                  <a:t>collects user’s biometric and personal data, there are sensitive database, so cant  share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And Bob might hold the quires y. for example quires wants to mine data to find correlations between age, location, biometrics. queries must be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It means that Both parties want to keep their input private from the other. This one can be solved using secure 2-party computation</a:t>
                </a:r>
                <a:endParaRPr lang="en-US" dirty="0">
                  <a:solidFill>
                    <a:schemeClr val="tx1"/>
                  </a:solidFill>
                </a:endParaRPr>
              </a:p>
              <a:p>
                <a:br>
                  <a:rPr lang="en-US" dirty="0">
                    <a:solidFill>
                      <a:schemeClr val="tx1"/>
                    </a:solidFill>
                  </a:rPr>
                </a:br>
                <a:endParaRPr lang="en-US" dirty="0">
                  <a:solidFill>
                    <a:schemeClr val="tx1"/>
                  </a:solidFill>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a:t>
                </a:r>
                <a:r>
                  <a:rPr lang="en-US" sz="1200" b="0" i="0" kern="1200" baseline="0" dirty="0">
                    <a:solidFill>
                      <a:schemeClr val="tx1"/>
                    </a:solidFill>
                    <a:effectLst/>
                    <a:latin typeface="+mn-lt"/>
                    <a:ea typeface="+mn-ea"/>
                    <a:cs typeface="+mn-cs"/>
                  </a:rPr>
                  <a:t> start with what </a:t>
                </a:r>
                <a:r>
                  <a:rPr lang="en-US" sz="1200" b="0" i="0" kern="1200" dirty="0">
                    <a:solidFill>
                      <a:schemeClr val="tx1"/>
                    </a:solidFill>
                    <a:effectLst/>
                    <a:latin typeface="+mn-lt"/>
                    <a:ea typeface="+mn-ea"/>
                    <a:cs typeface="+mn-cs"/>
                  </a:rPr>
                  <a:t>Secure two-party computation 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allows two parties to perform a computation on their private inputs without revealing any additional information except for the result. It means that </a:t>
                </a:r>
                <a:r>
                  <a:rPr lang="en-US" sz="1200" b="0" dirty="0"/>
                  <a:t>Alice does not know  </a:t>
                </a:r>
                <a:r>
                  <a:rPr lang="en-US" sz="1200" b="0" i="0">
                    <a:latin typeface="Cambria Math" panose="02040503050406030204" pitchFamily="18" charset="0"/>
                  </a:rPr>
                  <a:t>𝐵𝑜𝑏𝑠 𝑖𝑛𝑝𝑢𝑡 𝑎𝑛𝑑 </a:t>
                </a:r>
                <a:r>
                  <a:rPr lang="en-US" sz="1200" b="0" dirty="0"/>
                  <a:t>Bob does not know</a:t>
                </a:r>
                <a:r>
                  <a:rPr lang="en-US" sz="1200" b="0" baseline="0" dirty="0"/>
                  <a:t> Alice’s input.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two-party computation has a lot of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Privacy preserving data analysis: Alice is the data owner who has a database. Bob quires on database x. Both parties want to keep database and queries privately.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Similarly, </a:t>
                </a:r>
                <a:r>
                  <a:rPr lang="en-US" sz="1200" b="0" i="0" kern="1200" dirty="0">
                    <a:solidFill>
                      <a:schemeClr val="tx1"/>
                    </a:solidFill>
                    <a:effectLst/>
                    <a:latin typeface="+mn-lt"/>
                    <a:ea typeface="+mn-ea"/>
                    <a:cs typeface="+mn-cs"/>
                  </a:rPr>
                  <a:t>Secure two-party computation can apply for Private ML where </a:t>
                </a:r>
                <a:r>
                  <a:rPr lang="en-US" sz="1200" b="0" i="0" kern="1200" dirty="0" err="1">
                    <a:solidFill>
                      <a:schemeClr val="tx1"/>
                    </a:solidFill>
                    <a:effectLst/>
                    <a:latin typeface="+mn-lt"/>
                    <a:ea typeface="+mn-ea"/>
                    <a:cs typeface="+mn-cs"/>
                  </a:rPr>
                  <a:t>databset</a:t>
                </a:r>
                <a:r>
                  <a:rPr lang="en-US" sz="1200" b="0" i="0" kern="1200" dirty="0">
                    <a:solidFill>
                      <a:schemeClr val="tx1"/>
                    </a:solidFill>
                    <a:effectLst/>
                    <a:latin typeface="+mn-lt"/>
                    <a:ea typeface="+mn-ea"/>
                    <a:cs typeface="+mn-cs"/>
                  </a:rPr>
                  <a:t> is x and y. parties wants to learn the model and nothing else.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sz="1200" b="0" i="0" kern="1200" dirty="0">
                  <a:solidFill>
                    <a:schemeClr val="tx1"/>
                  </a:solidFill>
                  <a:effectLst/>
                  <a:latin typeface="+mn-lt"/>
                  <a:ea typeface="+mn-ea"/>
                  <a:cs typeface="+mn-cs"/>
                </a:endParaRPr>
              </a:p>
              <a:p>
                <a:endParaRPr lang="en-US" dirty="0"/>
              </a:p>
              <a:p>
                <a:br>
                  <a:rPr lang="en-US" dirty="0"/>
                </a:br>
                <a:endParaRPr lang="en-US" dirty="0"/>
              </a:p>
            </p:txBody>
          </p:sp>
        </mc:Fallback>
      </mc:AlternateContent>
      <p:sp>
        <p:nvSpPr>
          <p:cNvPr id="4" name="Slide Number Placeholder 3"/>
          <p:cNvSpPr>
            <a:spLocks noGrp="1"/>
          </p:cNvSpPr>
          <p:nvPr>
            <p:ph type="sldNum" sz="quarter" idx="10"/>
          </p:nvPr>
        </p:nvSpPr>
        <p:spPr/>
        <p:txBody>
          <a:bodyPr/>
          <a:lstStyle/>
          <a:p>
            <a:fld id="{F21674E0-2D88-4B03-AD51-4CBE56D62E4E}" type="slidenum">
              <a:rPr lang="en-US" smtClean="0"/>
              <a:t>2</a:t>
            </a:fld>
            <a:endParaRPr lang="en-US"/>
          </a:p>
        </p:txBody>
      </p:sp>
    </p:spTree>
    <p:extLst>
      <p:ext uri="{BB962C8B-B14F-4D97-AF65-F5344CB8AC3E}">
        <p14:creationId xmlns:p14="http://schemas.microsoft.com/office/powerpoint/2010/main" val="1273487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several protocols for secure computation. This work builds on Yao’s garble circuit protocol which is introduced in 1982. The ideal is to present the function to be computed by a Boolean circuit. We first will use the notation A  in the box to denote its encoding.  The </a:t>
                </a:r>
                <a:r>
                  <a:rPr lang="en-US" dirty="0" err="1"/>
                  <a:t>yao’s</a:t>
                </a:r>
                <a:r>
                  <a:rPr lang="en-US" dirty="0"/>
                  <a:t> protocol works as following: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constructs a garbled circuit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m:t>
                        </m:r>
                      </m:e>
                    </m:d>
                  </m:oMath>
                </a14:m>
                <a:r>
                  <a:rPr lang="en-US" dirty="0"/>
                  <a:t>. This is essentially</a:t>
                </a:r>
                <a:r>
                  <a:rPr lang="en-US" baseline="0" dirty="0"/>
                  <a:t> a circuit that can be computed without revealing anything about what's actually inside, what’s going on inside. </a:t>
                </a:r>
                <a:r>
                  <a:rPr lang="en-US" dirty="0"/>
                  <a:t>Bob sends</a:t>
                </a:r>
                <a:r>
                  <a:rPr lang="en-US" baseline="0" dirty="0"/>
                  <a:t> circuit </a:t>
                </a:r>
                <a:r>
                  <a:rPr lang="en-US" dirty="0"/>
                  <a:t>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also sends encoding [y] such that Alice cant guess</a:t>
                </a:r>
                <a:r>
                  <a:rPr lang="en-US" baseline="0" dirty="0"/>
                  <a:t> </a:t>
                </a:r>
                <a:r>
                  <a:rPr lang="en-US" dirty="0"/>
                  <a:t>the actual input </a:t>
                </a:r>
                <a14:m>
                  <m:oMath xmlns:m="http://schemas.openxmlformats.org/officeDocument/2006/math">
                    <m:r>
                      <a:rPr lang="en-US" i="1">
                        <a:latin typeface="Cambria Math" panose="02040503050406030204" pitchFamily="18" charset="0"/>
                      </a:rPr>
                      <m:t>𝑦</m:t>
                    </m:r>
                  </m:oMath>
                </a14:m>
                <a:r>
                  <a:rPr lang="en-US" dirty="0"/>
                  <a:t> even she knows its</a:t>
                </a:r>
                <a:r>
                  <a:rPr lang="en-US" baseline="0" dirty="0"/>
                  <a:t> encoding</a:t>
                </a:r>
                <a:endParaRPr lang="en-US" dirty="0"/>
              </a:p>
              <a:p>
                <a:r>
                  <a:rPr lang="en-US" dirty="0"/>
                  <a:t>Next step is Bob and Alice perform Oblivious Transfer such that: Alice obtains the correct encoding</a:t>
                </a:r>
                <a:r>
                  <a:rPr lang="en-US" baseline="0" dirty="0"/>
                  <a:t> of her input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𝑥</m:t>
                        </m:r>
                      </m:e>
                    </m:d>
                  </m:oMath>
                </a14:m>
                <a:r>
                  <a:rPr lang="en-US" dirty="0"/>
                  <a:t> While Bob learns nothing about Alice’s input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Alice computes the garble circuit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d>
                    <m:r>
                      <a:rPr lang="en-US" i="1">
                        <a:latin typeface="Cambria Math" panose="02040503050406030204" pitchFamily="18" charset="0"/>
                      </a:rPr>
                      <m:t> </m:t>
                    </m:r>
                  </m:oMath>
                </a14:m>
                <a:r>
                  <a:rPr lang="en-US" dirty="0"/>
                  <a:t>on gabled encoding</a:t>
                </a:r>
                <a:r>
                  <a:rPr lang="en-US" baseline="0"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 She receives the outputs and sends it back to Bob,</a:t>
                </a:r>
                <a:r>
                  <a:rPr lang="en-US" baseline="0" dirty="0"/>
                  <a:t> who later decrypted the circuit.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By following protocols,  the parties learns no more than the function to be computed. It means that Alice doesn’t know y and Bob doesn’t know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adversary follows protocol =&gt; we achieve a secure computation in semi-honest setting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a major problem of Yao’s protocol</a:t>
                </a:r>
                <a:r>
                  <a:rPr lang="en-US" baseline="0" dirty="0"/>
                  <a:t> is that it is not secure against a malicious Bob who </a:t>
                </a:r>
                <a:r>
                  <a:rPr lang="en-US" dirty="0"/>
                  <a:t>deviates from protocol</a:t>
                </a:r>
                <a:r>
                  <a:rPr lang="en-US" baseline="0" dirty="0"/>
                  <a:t>. This work focus on </a:t>
                </a:r>
                <a:r>
                  <a:rPr lang="en-US" dirty="0"/>
                  <a:t>of this problem. And we are reducing the cost of malicious Yao protocol.</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several protocols for secure computation. This work builds on Yao’s garble circuit protocol which is introduced in 1982. The ideal is to present the function to be computed by a Boolean circuit. We first will use the notation A  in the box to denote its encoding.  The </a:t>
                </a:r>
                <a:r>
                  <a:rPr lang="en-US" dirty="0" err="1"/>
                  <a:t>yao’s</a:t>
                </a:r>
                <a:r>
                  <a:rPr lang="en-US" dirty="0"/>
                  <a:t> protocol works as following: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constructs a garbled circuit </a:t>
                </a:r>
                <a:r>
                  <a:rPr lang="en-US" i="0">
                    <a:latin typeface="Cambria Math" panose="02040503050406030204" pitchFamily="18" charset="0"/>
                  </a:rPr>
                  <a:t>⟦𝑓(⋅,⋅)⟧</a:t>
                </a:r>
                <a:r>
                  <a:rPr lang="en-US" dirty="0"/>
                  <a:t> and send it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also sends encoding [y] such that Alice cant guess</a:t>
                </a:r>
                <a:r>
                  <a:rPr lang="en-US" baseline="0" dirty="0"/>
                  <a:t> </a:t>
                </a:r>
                <a:r>
                  <a:rPr lang="en-US" dirty="0"/>
                  <a:t>the actual input </a:t>
                </a:r>
                <a:r>
                  <a:rPr lang="en-US" i="0">
                    <a:latin typeface="Cambria Math" panose="02040503050406030204" pitchFamily="18" charset="0"/>
                  </a:rPr>
                  <a:t>𝑦</a:t>
                </a:r>
                <a:r>
                  <a:rPr lang="en-US" dirty="0"/>
                  <a:t> even she knows its</a:t>
                </a:r>
                <a:r>
                  <a:rPr lang="en-US" baseline="0" dirty="0"/>
                  <a:t> encoding</a:t>
                </a:r>
                <a:endParaRPr lang="en-US" dirty="0"/>
              </a:p>
              <a:p>
                <a:r>
                  <a:rPr lang="en-US" dirty="0"/>
                  <a:t>Next step is Bob and Alice perform Oblivious Transfer such that: Alice obtains the correct encoding</a:t>
                </a:r>
                <a:r>
                  <a:rPr lang="en-US" baseline="0" dirty="0"/>
                  <a:t> of her input </a:t>
                </a:r>
                <a:r>
                  <a:rPr lang="en-US" i="0">
                    <a:latin typeface="Cambria Math" panose="02040503050406030204" pitchFamily="18" charset="0"/>
                  </a:rPr>
                  <a:t>⟦</a:t>
                </a:r>
                <a:r>
                  <a:rPr lang="en-US" b="0" i="0">
                    <a:latin typeface="Cambria Math" panose="02040503050406030204" pitchFamily="18" charset="0"/>
                  </a:rPr>
                  <a:t>𝑥⟧</a:t>
                </a:r>
                <a:r>
                  <a:rPr lang="en-US" dirty="0"/>
                  <a:t> While Bob learns nothing about Alice’s input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Alice computes the garble circuit </a:t>
                </a:r>
                <a:r>
                  <a:rPr lang="en-US" i="0">
                    <a:latin typeface="Cambria Math" panose="02040503050406030204" pitchFamily="18" charset="0"/>
                  </a:rPr>
                  <a:t>⟦𝑓(𝑥,𝑦)⟧  </a:t>
                </a:r>
                <a:r>
                  <a:rPr lang="en-US" dirty="0"/>
                  <a:t>on gabled encoding</a:t>
                </a:r>
                <a:r>
                  <a:rPr lang="en-US" baseline="0" dirty="0"/>
                  <a:t> </a:t>
                </a:r>
                <a:r>
                  <a:rPr lang="en-US" i="0">
                    <a:latin typeface="Cambria Math" panose="02040503050406030204" pitchFamily="18" charset="0"/>
                  </a:rPr>
                  <a:t>⟦𝑥⟧</a:t>
                </a:r>
                <a:r>
                  <a:rPr lang="en-US" dirty="0"/>
                  <a:t>, </a:t>
                </a:r>
                <a:r>
                  <a:rPr lang="en-US" i="0">
                    <a:latin typeface="Cambria Math" panose="02040503050406030204" pitchFamily="18" charset="0"/>
                  </a:rPr>
                  <a:t>⟦𝑦⟧</a:t>
                </a:r>
                <a:r>
                  <a:rPr lang="en-US" dirty="0"/>
                  <a:t>, She receives the outputs and sends it back to Bob,</a:t>
                </a:r>
                <a:r>
                  <a:rPr lang="en-US" baseline="0" dirty="0"/>
                  <a:t> who later </a:t>
                </a:r>
                <a:r>
                  <a:rPr lang="en-US" baseline="0" dirty="0" err="1"/>
                  <a:t>decrypte</a:t>
                </a:r>
                <a:r>
                  <a:rPr lang="en-US" baseline="0" dirty="0"/>
                  <a:t> the circuit.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By following protocols,  the parties learns no more than the function to be computed. It means that Alice doesn’t know y and Bob doesn’t know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adversary follows protocol =&gt; we achieve a secure computation in semi-honest setting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a major problem of Yao’s protocol</a:t>
                </a:r>
                <a:r>
                  <a:rPr lang="en-US" baseline="0" dirty="0"/>
                  <a:t> is that it is not secure against a malicious Bob who </a:t>
                </a:r>
                <a:r>
                  <a:rPr lang="en-US" dirty="0"/>
                  <a:t>deviates from protocol</a:t>
                </a:r>
                <a:r>
                  <a:rPr lang="en-US" baseline="0" dirty="0"/>
                  <a:t>. This work focus on </a:t>
                </a:r>
                <a:r>
                  <a:rPr lang="en-US" dirty="0"/>
                  <a:t>of Yao’s protocol</a:t>
                </a:r>
                <a:r>
                  <a:rPr lang="en-US" baseline="0" dirty="0"/>
                  <a:t> in malicious setting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F21674E0-2D88-4B03-AD51-4CBE56D62E4E}" type="slidenum">
              <a:rPr lang="en-US" smtClean="0"/>
              <a:t>3</a:t>
            </a:fld>
            <a:endParaRPr lang="en-US"/>
          </a:p>
        </p:txBody>
      </p:sp>
    </p:spTree>
    <p:extLst>
      <p:ext uri="{BB962C8B-B14F-4D97-AF65-F5344CB8AC3E}">
        <p14:creationId xmlns:p14="http://schemas.microsoft.com/office/powerpoint/2010/main" val="3688943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(5)Now, we are looking at more detail about malicious Bob.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simple case is that Bob might </a:t>
            </a:r>
            <a:r>
              <a:rPr lang="en-US" baseline="0" dirty="0"/>
              <a:t>provide the wrong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and </a:t>
            </a:r>
            <a:r>
              <a:rPr lang="en-US" dirty="0"/>
              <a:t>Alice would never know!</a:t>
            </a:r>
            <a:endParaRPr lang="en-US" baseline="0" dirty="0"/>
          </a:p>
          <a:p>
            <a:endParaRPr lang="en-US" baseline="0" dirty="0"/>
          </a:p>
          <a:p>
            <a:r>
              <a:rPr lang="en-US" baseline="0" dirty="0"/>
              <a:t>Shown here, Bob garbles the function g which is output </a:t>
            </a:r>
            <a:r>
              <a:rPr lang="en-US" baseline="0" dirty="0" err="1"/>
              <a:t>alice’s</a:t>
            </a:r>
            <a:r>
              <a:rPr lang="en-US" baseline="0" dirty="0"/>
              <a:t> input</a:t>
            </a:r>
          </a:p>
          <a:p>
            <a:r>
              <a:rPr lang="en-US" baseline="0" dirty="0"/>
              <a:t>Clearly Bob </a:t>
            </a:r>
            <a:r>
              <a:rPr lang="en-US" dirty="0"/>
              <a:t>learns Alice’s input, so </a:t>
            </a:r>
            <a:r>
              <a:rPr lang="en-US" baseline="0" dirty="0"/>
              <a:t>Alice looses all privacy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Furthermore, correctness is definitely concern since the garble function is incorrect.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4</a:t>
            </a:fld>
            <a:endParaRPr lang="en-US"/>
          </a:p>
        </p:txBody>
      </p:sp>
    </p:spTree>
    <p:extLst>
      <p:ext uri="{BB962C8B-B14F-4D97-AF65-F5344CB8AC3E}">
        <p14:creationId xmlns:p14="http://schemas.microsoft.com/office/powerpoint/2010/main" val="3564335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There are several promising approaches to address malicious secure two parties</a:t>
                </a:r>
                <a:r>
                  <a:rPr lang="en-US" baseline="0" dirty="0"/>
                  <a:t> computation</a:t>
                </a:r>
                <a:r>
                  <a:rPr lang="en-US" dirty="0"/>
                  <a:t>, One of them is Cut-and-choose paradigm which is introduced by Lindell and </a:t>
                </a:r>
                <a:r>
                  <a:rPr lang="en-US" dirty="0" err="1"/>
                  <a:t>Pinkas</a:t>
                </a:r>
                <a:r>
                  <a:rPr lang="en-US" dirty="0"/>
                  <a:t> 2007. The main idea is that instead</a:t>
                </a:r>
                <a:r>
                  <a:rPr lang="en-US" baseline="0" dirty="0"/>
                  <a:t> of Bob constructing one circuit, he actually constructs many circuits and sends them all to Alice. Alice then chooses a subset of those circuits and check with Bob that those subset that he sent is actually all correct. If those subset of circuit are correct, Alice believe Bob and continue e</a:t>
                </a:r>
                <a:r>
                  <a:rPr lang="en-US" dirty="0"/>
                  <a:t>valuates</a:t>
                </a:r>
                <a:r>
                  <a:rPr lang="en-US" baseline="0" dirty="0"/>
                  <a:t> on the rest of the circuits. Then take majority output.</a:t>
                </a:r>
              </a:p>
              <a:p>
                <a:endParaRPr lang="en-US" baseline="0" dirty="0"/>
              </a:p>
              <a:p>
                <a:r>
                  <a:rPr lang="en-US" baseline="0" dirty="0"/>
                  <a:t>The main question is how many circuits do we need to send in order to make sure that the majority are indeed correct. This is </a:t>
                </a:r>
                <a:r>
                  <a:rPr lang="en-US" dirty="0"/>
                  <a:t>Replication cost.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works try to reduce the number of circuit needed. In 2013, there are two papers: one by Huang-Katz-Evan, other by Lindell propose</a:t>
                </a:r>
                <a:r>
                  <a:rPr lang="en-US" baseline="0" dirty="0"/>
                  <a:t> the protocols </a:t>
                </a:r>
                <a:r>
                  <a:rPr lang="en-US" dirty="0"/>
                  <a:t> that 40 circuits is sufficient to achieve </a:t>
                </a:r>
                <a14:m>
                  <m:oMath xmlns:m="http://schemas.openxmlformats.org/officeDocument/2006/math">
                    <m:sSup>
                      <m:sSupPr>
                        <m:ctrlPr>
                          <a:rPr lang="en-US" i="1" dirty="0" smtClean="0">
                            <a:latin typeface="Cambria Math" panose="02040503050406030204" pitchFamily="18" charset="0"/>
                          </a:rPr>
                        </m:ctrlPr>
                      </m:sSupPr>
                      <m:e>
                        <m:r>
                          <a:rPr lang="en-US" dirty="0">
                            <a:latin typeface="Cambria Math" charset="0"/>
                          </a:rPr>
                          <m:t>2</m:t>
                        </m:r>
                      </m:e>
                      <m:sup>
                        <m:r>
                          <a:rPr lang="en-US" i="1" dirty="0">
                            <a:latin typeface="Cambria Math" charset="0"/>
                          </a:rPr>
                          <m:t>−</m:t>
                        </m:r>
                        <m:r>
                          <a:rPr lang="en-US" b="0" i="1" dirty="0" smtClean="0">
                            <a:latin typeface="Cambria Math" panose="02040503050406030204" pitchFamily="18" charset="0"/>
                          </a:rPr>
                          <m:t>40</m:t>
                        </m:r>
                      </m:sup>
                    </m:sSup>
                    <m:r>
                      <a:rPr lang="en-US" dirty="0">
                        <a:latin typeface="Cambria Math" charset="0"/>
                      </a:rPr>
                      <m:t> </m:t>
                    </m:r>
                  </m:oMath>
                </a14:m>
                <a:r>
                  <a:rPr lang="en-US" dirty="0"/>
                  <a:t>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a:solidFill>
                      <a:srgbClr val="FF0000"/>
                    </a:solidFill>
                  </a:rPr>
                  <a:t>amortized</a:t>
                </a:r>
                <a:r>
                  <a:rPr lang="en-US" dirty="0"/>
                  <a:t> settings</a:t>
                </a:r>
                <a:r>
                  <a:rPr lang="en-US" baseline="0" dirty="0"/>
                  <a:t> when doing</a:t>
                </a:r>
                <a:r>
                  <a:rPr lang="en-US" dirty="0"/>
                  <a:t> </a:t>
                </a:r>
                <a14:m>
                  <m:oMath xmlns:m="http://schemas.openxmlformats.org/officeDocument/2006/math">
                    <m:r>
                      <a:rPr lang="en-US" i="1" smtClean="0">
                        <a:latin typeface="Cambria Math" panose="02040503050406030204" pitchFamily="18" charset="0"/>
                      </a:rPr>
                      <m:t>1024</m:t>
                    </m:r>
                  </m:oMath>
                </a14:m>
                <a:r>
                  <a:rPr lang="en-US" dirty="0"/>
                  <a:t> executions + </a:t>
                </a:r>
                <a14:m>
                  <m:oMath xmlns:m="http://schemas.openxmlformats.org/officeDocument/2006/math">
                    <m:sSup>
                      <m:sSupPr>
                        <m:ctrlPr>
                          <a:rPr lang="en-US" i="1" dirty="0">
                            <a:latin typeface="Cambria Math" panose="02040503050406030204" pitchFamily="18" charset="0"/>
                          </a:rPr>
                        </m:ctrlPr>
                      </m:sSupPr>
                      <m:e>
                        <m:r>
                          <a:rPr lang="en-US" dirty="0">
                            <a:latin typeface="Cambria Math" charset="0"/>
                          </a:rPr>
                          <m:t>2</m:t>
                        </m:r>
                      </m:e>
                      <m:sup>
                        <m:r>
                          <a:rPr lang="en-US" i="1" dirty="0">
                            <a:latin typeface="Cambria Math" charset="0"/>
                          </a:rPr>
                          <m:t>−</m:t>
                        </m:r>
                        <m:r>
                          <a:rPr lang="en-US" b="0" i="1" dirty="0" smtClean="0">
                            <a:latin typeface="Cambria Math" panose="02040503050406030204" pitchFamily="18" charset="0"/>
                          </a:rPr>
                          <m:t>40</m:t>
                        </m:r>
                      </m:sup>
                    </m:sSup>
                    <m:r>
                      <a:rPr lang="en-US" dirty="0">
                        <a:latin typeface="Cambria Math" charset="0"/>
                      </a:rPr>
                      <m:t> </m:t>
                    </m:r>
                  </m:oMath>
                </a14:m>
                <a:r>
                  <a:rPr lang="en-US" dirty="0"/>
                  <a:t>security :  need to send 5 garbled functions </a:t>
                </a:r>
                <a14:m>
                  <m:oMath xmlns:m="http://schemas.openxmlformats.org/officeDocument/2006/math">
                    <m:d>
                      <m:dPr>
                        <m:begChr m:val="⟦"/>
                        <m:endChr m:val="⟧"/>
                        <m:ctrlPr>
                          <a:rPr lang="en-US" i="1">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a14:m>
                <a:r>
                  <a:rPr lang="en-US" dirty="0"/>
                  <a:t> </a:t>
                </a:r>
              </a:p>
              <a:p>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There are several promising approaches to address </a:t>
                </a:r>
                <a:r>
                  <a:rPr lang="en-US" dirty="0" err="1"/>
                  <a:t>malious</a:t>
                </a:r>
                <a:r>
                  <a:rPr lang="en-US" dirty="0"/>
                  <a:t> secure 2pc, One of them is Cut-and-choose which is introduced by </a:t>
                </a:r>
                <a:r>
                  <a:rPr lang="en-US" dirty="0" err="1"/>
                  <a:t>Lindel</a:t>
                </a:r>
                <a:r>
                  <a:rPr lang="en-US" dirty="0"/>
                  <a:t> and </a:t>
                </a:r>
                <a:r>
                  <a:rPr lang="en-US" dirty="0" err="1"/>
                  <a:t>Pinkas</a:t>
                </a:r>
                <a:r>
                  <a:rPr lang="en-US" dirty="0"/>
                  <a:t> 2007. The main idea is that Bob</a:t>
                </a:r>
                <a:r>
                  <a:rPr lang="en-US" baseline="0" dirty="0"/>
                  <a:t> computes and sends Alice </a:t>
                </a:r>
                <a:r>
                  <a:rPr lang="en-US" dirty="0"/>
                  <a:t>many garbled </a:t>
                </a:r>
                <a:r>
                  <a:rPr lang="en-US" b="1" dirty="0"/>
                  <a:t>functions </a:t>
                </a:r>
                <a:r>
                  <a:rPr lang="en-US" i="0">
                    <a:solidFill>
                      <a:schemeClr val="tx1">
                        <a:lumMod val="85000"/>
                        <a:lumOff val="15000"/>
                      </a:schemeClr>
                    </a:solidFill>
                    <a:latin typeface="Cambria Math" panose="02040503050406030204" pitchFamily="18" charset="0"/>
                  </a:rPr>
                  <a:t>⟦𝑓(⋅,𝑦)⟧</a:t>
                </a:r>
                <a:endParaRPr lang="en-US" dirty="0"/>
              </a:p>
            </p:txBody>
          </p:sp>
        </mc:Fallback>
      </mc:AlternateContent>
      <p:sp>
        <p:nvSpPr>
          <p:cNvPr id="4" name="Slide Number Placeholder 3"/>
          <p:cNvSpPr>
            <a:spLocks noGrp="1"/>
          </p:cNvSpPr>
          <p:nvPr>
            <p:ph type="sldNum" sz="quarter" idx="10"/>
          </p:nvPr>
        </p:nvSpPr>
        <p:spPr/>
        <p:txBody>
          <a:bodyPr/>
          <a:lstStyle/>
          <a:p>
            <a:fld id="{F21674E0-2D88-4B03-AD51-4CBE56D62E4E}" type="slidenum">
              <a:rPr lang="en-US" smtClean="0"/>
              <a:t>5</a:t>
            </a:fld>
            <a:endParaRPr lang="en-US"/>
          </a:p>
        </p:txBody>
      </p:sp>
    </p:spTree>
    <p:extLst>
      <p:ext uri="{BB962C8B-B14F-4D97-AF65-F5344CB8AC3E}">
        <p14:creationId xmlns:p14="http://schemas.microsoft.com/office/powerpoint/2010/main" val="38873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(8:20p) another technique was introduced by Nielsen and </a:t>
                </a:r>
                <a:r>
                  <a:rPr lang="en-US" dirty="0" err="1"/>
                  <a:t>Orlandi</a:t>
                </a:r>
                <a:r>
                  <a:rPr lang="en-US" dirty="0"/>
                  <a:t> 2009. this call Lego. The main idea I </a:t>
                </a:r>
                <a:r>
                  <a:rPr lang="en-US" dirty="0" err="1"/>
                  <a:t>sInstead</a:t>
                </a:r>
                <a:r>
                  <a:rPr lang="en-US" dirty="0"/>
                  <a:t> of having Bob garble many circuits, he garble many gates. In particular, it will be AND gate since there are some crypto technique that can easily handle XOR gate. So just assume we only do And gate so far. Bob makes many AND gates, send it to Alice. Similar to standard C&amp;C, </a:t>
                </a:r>
                <a:r>
                  <a:rPr lang="en-US" baseline="0" dirty="0"/>
                  <a:t>Alice then chooses a subset of AND gates and check with Bob that those subset that he sent is actually all correct. If those subset of gate are correct, Alice believe that Bob is nice person and continue to play with him.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important step in LEGO is soldering. Alice uses the remaining gates to solder them together in order to  make the garbled function to be computed.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By doing this, Lego technique </a:t>
                </a:r>
                <a:r>
                  <a:rPr lang="en-US" dirty="0"/>
                  <a:t>Allows preprocessing a</a:t>
                </a:r>
                <a:r>
                  <a:rPr lang="en-US" baseline="0" dirty="0"/>
                  <a:t> ton of AND gates </a:t>
                </a:r>
                <a:r>
                  <a:rPr lang="en-US" dirty="0"/>
                  <a:t>that is independent of</a:t>
                </a:r>
                <a14:m>
                  <m:oMath xmlns:m="http://schemas.openxmlformats.org/officeDocument/2006/math">
                    <m:r>
                      <a:rPr lang="en-US">
                        <a:solidFill>
                          <a:schemeClr val="tx1">
                            <a:lumMod val="85000"/>
                            <a:lumOff val="15000"/>
                          </a:schemeClr>
                        </a:solidFill>
                        <a:latin typeface="Cambria Math" panose="02040503050406030204" pitchFamily="18" charset="0"/>
                      </a:rPr>
                      <m:t> </m:t>
                    </m:r>
                    <m:r>
                      <a:rPr lang="en-US" b="0" i="1" smtClean="0">
                        <a:solidFill>
                          <a:schemeClr val="tx1">
                            <a:lumMod val="85000"/>
                            <a:lumOff val="15000"/>
                          </a:schemeClr>
                        </a:solidFill>
                        <a:latin typeface="Cambria Math" panose="02040503050406030204" pitchFamily="18" charset="0"/>
                      </a:rPr>
                      <m:t>𝑓𝑢𝑛𝑐𝑡𝑖𝑜𝑛</m:t>
                    </m:r>
                  </m:oMath>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looking at the total cost of LEGO: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Replication factor, the LEGO technique has Asymptotic improvement compared to the standard C&amp;C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they have to do soldering for each wire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having Bob garble many circuits, he garble many gates. In particular, it will be AND gate since there are some crypto technique that can easily handle XOR gate. So just assume we only do And gate so far. Bob makes many AND gates, send it to Alice. Similar to </a:t>
                </a:r>
                <a:r>
                  <a:rPr lang="en-US" dirty="0" err="1"/>
                  <a:t>stardard</a:t>
                </a:r>
                <a:r>
                  <a:rPr lang="en-US" dirty="0"/>
                  <a:t> C&amp;C, </a:t>
                </a:r>
                <a:r>
                  <a:rPr lang="en-US" baseline="0" dirty="0"/>
                  <a:t>Alice then chooses a subset of AND gates and check with Bob that those subset that he sent is actually all correct. If those subset of gate are correct, Alice believe that Bob is nice person and </a:t>
                </a:r>
                <a:r>
                  <a:rPr lang="en-US" baseline="0" dirty="0" err="1"/>
                  <a:t>contine</a:t>
                </a:r>
                <a:r>
                  <a:rPr lang="en-US" baseline="0" dirty="0"/>
                  <a:t> to play with him.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important step in LEGO is soldering. Alice uses the remaining gates to solder them </a:t>
                </a:r>
                <a:r>
                  <a:rPr lang="en-US" baseline="0" dirty="0" err="1"/>
                  <a:t>togerther</a:t>
                </a:r>
                <a:r>
                  <a:rPr lang="en-US" baseline="0" dirty="0"/>
                  <a:t> in order to  make the garbled function to be computed.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By doing this, Lego technique </a:t>
                </a:r>
                <a:r>
                  <a:rPr lang="en-US" dirty="0"/>
                  <a:t>Allows preprocessing a</a:t>
                </a:r>
                <a:r>
                  <a:rPr lang="en-US" baseline="0" dirty="0"/>
                  <a:t> ton of AND gates </a:t>
                </a:r>
                <a:r>
                  <a:rPr lang="en-US" dirty="0"/>
                  <a:t>that is independent of</a:t>
                </a:r>
                <a:r>
                  <a:rPr lang="en-US" i="0">
                    <a:solidFill>
                      <a:schemeClr val="tx1">
                        <a:lumMod val="85000"/>
                        <a:lumOff val="15000"/>
                      </a:schemeClr>
                    </a:solidFill>
                    <a:latin typeface="Cambria Math" panose="02040503050406030204" pitchFamily="18" charset="0"/>
                  </a:rPr>
                  <a:t> </a:t>
                </a:r>
                <a:r>
                  <a:rPr lang="en-US" b="0" i="0">
                    <a:solidFill>
                      <a:schemeClr val="tx1">
                        <a:lumMod val="85000"/>
                        <a:lumOff val="15000"/>
                      </a:schemeClr>
                    </a:solidFill>
                    <a:latin typeface="Cambria Math" panose="02040503050406030204" pitchFamily="18" charset="0"/>
                  </a:rPr>
                  <a:t>𝑓𝑢𝑛𝑐𝑡𝑖𝑜𝑛</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looking at the total cost of LEGO: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Replication factor, the LEGO technique has Asymptotic improvement compared to the standard C&amp;C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they have to do soldering for each wire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F21674E0-2D88-4B03-AD51-4CBE56D62E4E}" type="slidenum">
              <a:rPr lang="en-US" smtClean="0"/>
              <a:t>6</a:t>
            </a:fld>
            <a:endParaRPr lang="en-US"/>
          </a:p>
        </p:txBody>
      </p:sp>
    </p:spTree>
    <p:extLst>
      <p:ext uri="{BB962C8B-B14F-4D97-AF65-F5344CB8AC3E}">
        <p14:creationId xmlns:p14="http://schemas.microsoft.com/office/powerpoint/2010/main" val="3956338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come to our approach which is very natural, but it is powerful</a:t>
            </a:r>
          </a:p>
          <a:p>
            <a:r>
              <a:rPr lang="en-US" dirty="0"/>
              <a:t>Instead of bob garbling the entire circuit in standard C&amp;C, or gate level in Lego, we consider </a:t>
            </a:r>
            <a:r>
              <a:rPr lang="en-US" dirty="0">
                <a:solidFill>
                  <a:srgbClr val="FF0000"/>
                </a:solidFill>
              </a:rPr>
              <a:t>component</a:t>
            </a:r>
            <a:r>
              <a:rPr lang="en-US" dirty="0"/>
              <a:t> which contains several AND gates.</a:t>
            </a:r>
          </a:p>
          <a:p>
            <a:endParaRPr lang="en-US" dirty="0"/>
          </a:p>
          <a:p>
            <a:r>
              <a:rPr lang="en-US" dirty="0"/>
              <a:t>What is actual meaning of </a:t>
            </a:r>
            <a:r>
              <a:rPr lang="en-US" dirty="0">
                <a:solidFill>
                  <a:srgbClr val="FF0000"/>
                </a:solidFill>
              </a:rPr>
              <a:t>component</a:t>
            </a:r>
            <a:r>
              <a:rPr lang="en-US" dirty="0"/>
              <a:t>? Consider AES-CBC-MAC-16, it contains of 16 AES inside. We can think about AES as a component. Or maybe 2 </a:t>
            </a:r>
            <a:r>
              <a:rPr lang="en-US" dirty="0" err="1"/>
              <a:t>aes</a:t>
            </a:r>
            <a:r>
              <a:rPr lang="en-US" dirty="0"/>
              <a:t> as the </a:t>
            </a:r>
            <a:r>
              <a:rPr lang="en-US" dirty="0">
                <a:solidFill>
                  <a:srgbClr val="FF0000"/>
                </a:solidFill>
              </a:rPr>
              <a:t>component</a:t>
            </a:r>
            <a:r>
              <a:rPr lang="en-US" dirty="0"/>
              <a:t> so on so far….</a:t>
            </a:r>
          </a:p>
          <a:p>
            <a:r>
              <a:rPr lang="en-US" dirty="0"/>
              <a:t>Indeed, there are many programs that has many identical component, for example, loops.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Similar idea considered in this paper last year. However, it is for semi-honest setting. More simple than malicious model</a:t>
            </a:r>
          </a:p>
          <a:p>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7</a:t>
            </a:fld>
            <a:endParaRPr lang="en-US"/>
          </a:p>
        </p:txBody>
      </p:sp>
    </p:spTree>
    <p:extLst>
      <p:ext uri="{BB962C8B-B14F-4D97-AF65-F5344CB8AC3E}">
        <p14:creationId xmlns:p14="http://schemas.microsoft.com/office/powerpoint/2010/main" val="402163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looking at all 3 approaches:  Standard C&amp;C, Duplo, and Lego.</a:t>
            </a:r>
          </a:p>
          <a:p>
            <a:r>
              <a:rPr lang="en-US" dirty="0"/>
              <a:t>Indeed, there are two factors that effects on the performance of malicious Yao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one is replication factor: so more components is better. In standard C&amp;C, the component is the whole circuit, so they have only 1 component, this approach have high Replication factor. In </a:t>
            </a:r>
            <a:r>
              <a:rPr lang="en-US" dirty="0" err="1"/>
              <a:t>lego</a:t>
            </a:r>
            <a:r>
              <a:rPr lang="en-US" dirty="0"/>
              <a:t>, the component is just a gate, so this approach have very low Replication factor.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one is Soldering cost: so less components is better . In </a:t>
            </a:r>
            <a:r>
              <a:rPr lang="en-US" dirty="0" err="1"/>
              <a:t>stardr</a:t>
            </a:r>
            <a:r>
              <a:rPr lang="en-US" dirty="0"/>
              <a:t> C&amp;C, again, we don't need any soldering because the component is the whole circuit. In </a:t>
            </a:r>
            <a:r>
              <a:rPr lang="en-US" dirty="0" err="1"/>
              <a:t>lego</a:t>
            </a:r>
            <a:r>
              <a:rPr lang="en-US" dirty="0"/>
              <a:t>, we need to solder every wire, so this approach have high soldering cost.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main idea is to balance between replication factor and soldering cost. We got medium cost for both factors.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8</a:t>
            </a:fld>
            <a:endParaRPr lang="en-US"/>
          </a:p>
        </p:txBody>
      </p:sp>
    </p:spTree>
    <p:extLst>
      <p:ext uri="{BB962C8B-B14F-4D97-AF65-F5344CB8AC3E}">
        <p14:creationId xmlns:p14="http://schemas.microsoft.com/office/powerpoint/2010/main" val="630622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considering component for C&amp;C: we achieve:</a:t>
            </a:r>
          </a:p>
          <a:p>
            <a:pPr lvl="1"/>
            <a:r>
              <a:rPr lang="en-US" dirty="0"/>
              <a:t>Low</a:t>
            </a:r>
            <a:r>
              <a:rPr lang="en-US" i="1" dirty="0"/>
              <a:t> </a:t>
            </a:r>
            <a:r>
              <a:rPr lang="en-US" dirty="0"/>
              <a:t>replication factor, because there are more number component than standard C&amp;C. </a:t>
            </a:r>
          </a:p>
          <a:p>
            <a:pPr lvl="1"/>
            <a:r>
              <a:rPr lang="en-US" dirty="0"/>
              <a:t>Lower soldering cost than since LEGO C&amp;C we don’t need to soldering for every wire as LEGO C&amp;C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DUPLO supports Garble several </a:t>
            </a:r>
            <a:r>
              <a:rPr lang="en-US" i="1" dirty="0"/>
              <a:t>different</a:t>
            </a:r>
            <a:r>
              <a:rPr lang="en-US" dirty="0"/>
              <a:t> flavor of components in single circuit. This is an Efficient protocol for programs which contains of many identical components (e.g. loops)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implement our protocol and compare with other works, we found that we have 7x faster than [Wang- </a:t>
            </a:r>
            <a:r>
              <a:rPr lang="en-US" dirty="0" err="1"/>
              <a:t>Malozemoff</a:t>
            </a:r>
            <a:r>
              <a:rPr lang="en-US" dirty="0"/>
              <a:t>- Katz17] in single execution, and </a:t>
            </a:r>
            <a:r>
              <a:rPr lang="en-US" dirty="0">
                <a:solidFill>
                  <a:srgbClr val="FF0000"/>
                </a:solidFill>
              </a:rPr>
              <a:t>5x</a:t>
            </a:r>
            <a:r>
              <a:rPr lang="en-US" dirty="0"/>
              <a:t> faster than [RindalRosulek16] </a:t>
            </a:r>
          </a:p>
        </p:txBody>
      </p:sp>
      <p:sp>
        <p:nvSpPr>
          <p:cNvPr id="4" name="Slide Number Placeholder 3"/>
          <p:cNvSpPr>
            <a:spLocks noGrp="1"/>
          </p:cNvSpPr>
          <p:nvPr>
            <p:ph type="sldNum" sz="quarter" idx="10"/>
          </p:nvPr>
        </p:nvSpPr>
        <p:spPr/>
        <p:txBody>
          <a:bodyPr/>
          <a:lstStyle/>
          <a:p>
            <a:fld id="{F21674E0-2D88-4B03-AD51-4CBE56D62E4E}" type="slidenum">
              <a:rPr lang="en-US" smtClean="0"/>
              <a:t>9</a:t>
            </a:fld>
            <a:endParaRPr lang="en-US"/>
          </a:p>
        </p:txBody>
      </p:sp>
    </p:spTree>
    <p:extLst>
      <p:ext uri="{BB962C8B-B14F-4D97-AF65-F5344CB8AC3E}">
        <p14:creationId xmlns:p14="http://schemas.microsoft.com/office/powerpoint/2010/main" val="10821883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13D04D-EA99-4DDA-93FE-B18A62E7143E}" type="datetime1">
              <a:rPr lang="en-US" smtClean="0"/>
              <a:pPr/>
              <a:t>11/1/2017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50EA957-4397-44F1-B25F-D3F24BF8AEF9}" type="slidenum">
              <a:rPr lang="en-US" smtClean="0"/>
              <a:pPr/>
              <a:t>‹#›</a:t>
            </a:fld>
            <a:endParaRPr lang="en-US"/>
          </a:p>
        </p:txBody>
      </p:sp>
    </p:spTree>
    <p:extLst>
      <p:ext uri="{BB962C8B-B14F-4D97-AF65-F5344CB8AC3E}">
        <p14:creationId xmlns:p14="http://schemas.microsoft.com/office/powerpoint/2010/main" val="109968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13CFF3-D8FA-4067-BC80-F28C81FD9C59}" type="datetime1">
              <a:rPr lang="en-US" smtClean="0"/>
              <a:pPr/>
              <a:t>11/1/2017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191954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26F66-C5E8-4CD1-86CF-0D906398A295}" type="datetime1">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2224800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9225F3-4EBB-451D-83E7-334B9FC2A97B}" type="datetime1">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2276582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2BBEE8-14C1-4706-8B2D-2FABA5FA0807}"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475064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BBEE8-14C1-4706-8B2D-2FABA5FA0807}"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320379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2BBEE8-14C1-4706-8B2D-2FABA5FA0807}"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49899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2BBEE8-14C1-4706-8B2D-2FABA5FA0807}"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466163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2BBEE8-14C1-4706-8B2D-2FABA5FA0807}"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3952175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2BBEE8-14C1-4706-8B2D-2FABA5FA0807}"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798508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BBEE8-14C1-4706-8B2D-2FABA5FA0807}"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329523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50EA957-4397-44F1-B25F-D3F24BF8AEF9}" type="slidenum">
              <a:rPr lang="en-US" smtClean="0"/>
              <a:pPr/>
              <a:t>‹#›</a:t>
            </a:fld>
            <a:endParaRPr lang="en-US"/>
          </a:p>
        </p:txBody>
      </p:sp>
      <p:sp>
        <p:nvSpPr>
          <p:cNvPr id="7" name="Date Placeholder 6"/>
          <p:cNvSpPr>
            <a:spLocks noGrp="1"/>
          </p:cNvSpPr>
          <p:nvPr>
            <p:ph type="dt" sz="half" idx="10"/>
          </p:nvPr>
        </p:nvSpPr>
        <p:spPr>
          <a:xfrm>
            <a:off x="7964424" y="6272784"/>
            <a:ext cx="3273552" cy="365125"/>
          </a:xfrm>
        </p:spPr>
        <p:txBody>
          <a:bodyPr/>
          <a:lstStyle/>
          <a:p>
            <a:fld id="{DF0C4065-BB2A-4CEB-8F51-C7DEA518B784}" type="datetime1">
              <a:rPr lang="en-US" smtClean="0"/>
              <a:pPr/>
              <a:t>11/1/2017</a:t>
            </a:fld>
            <a:endParaRPr lang="en-US"/>
          </a:p>
        </p:txBody>
      </p:sp>
    </p:spTree>
    <p:extLst>
      <p:ext uri="{BB962C8B-B14F-4D97-AF65-F5344CB8AC3E}">
        <p14:creationId xmlns:p14="http://schemas.microsoft.com/office/powerpoint/2010/main" val="1454025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2BBEE8-14C1-4706-8B2D-2FABA5FA0807}"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074762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2BBEE8-14C1-4706-8B2D-2FABA5FA0807}"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071746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BBEE8-14C1-4706-8B2D-2FABA5FA0807}"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341995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BBEE8-14C1-4706-8B2D-2FABA5FA0807}"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14722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350EA957-4397-44F1-B25F-D3F24BF8AEF9}" type="slidenum">
              <a:rPr lang="en-US" smtClean="0"/>
              <a:pPr/>
              <a:t>‹#›</a:t>
            </a:fld>
            <a:endParaRPr lang="en-US"/>
          </a:p>
        </p:txBody>
      </p:sp>
      <p:sp>
        <p:nvSpPr>
          <p:cNvPr id="8" name="Date Placeholder 6"/>
          <p:cNvSpPr>
            <a:spLocks noGrp="1"/>
          </p:cNvSpPr>
          <p:nvPr>
            <p:ph type="dt" sz="half" idx="10"/>
          </p:nvPr>
        </p:nvSpPr>
        <p:spPr>
          <a:xfrm>
            <a:off x="7964424" y="6272784"/>
            <a:ext cx="3273552" cy="365125"/>
          </a:xfrm>
        </p:spPr>
        <p:txBody>
          <a:bodyPr/>
          <a:lstStyle/>
          <a:p>
            <a:fld id="{DF0C4065-BB2A-4CEB-8F51-C7DEA518B784}" type="datetime1">
              <a:rPr lang="en-US" smtClean="0"/>
              <a:pPr/>
              <a:t>11/1/2017</a:t>
            </a:fld>
            <a:endParaRPr lang="en-US"/>
          </a:p>
        </p:txBody>
      </p:sp>
    </p:spTree>
    <p:extLst>
      <p:ext uri="{BB962C8B-B14F-4D97-AF65-F5344CB8AC3E}">
        <p14:creationId xmlns:p14="http://schemas.microsoft.com/office/powerpoint/2010/main" val="79920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22A85B57-346C-44C3-BE25-AE32D8876272}" type="datetime1">
              <a:rPr lang="en-US" smtClean="0"/>
              <a:pPr/>
              <a:t>11/1/2017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50EA957-4397-44F1-B25F-D3F24BF8AEF9}" type="slidenum">
              <a:rPr lang="en-US" smtClean="0"/>
              <a:pPr/>
              <a:t>‹#›</a:t>
            </a:fld>
            <a:endParaRPr lang="en-US"/>
          </a:p>
        </p:txBody>
      </p:sp>
      <p:sp>
        <p:nvSpPr>
          <p:cNvPr id="11" name="Date Placeholder 6"/>
          <p:cNvSpPr txBox="1">
            <a:spLocks/>
          </p:cNvSpPr>
          <p:nvPr userDrawn="1"/>
        </p:nvSpPr>
        <p:spPr>
          <a:xfrm>
            <a:off x="7964424" y="6272784"/>
            <a:ext cx="3273552"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F0C4065-BB2A-4CEB-8F51-C7DEA518B784}" type="datetime1">
              <a:rPr lang="en-US" smtClean="0"/>
              <a:pPr/>
              <a:t>11/1/2017</a:t>
            </a:fld>
            <a:endParaRPr lang="en-US"/>
          </a:p>
        </p:txBody>
      </p:sp>
    </p:spTree>
    <p:extLst>
      <p:ext uri="{BB962C8B-B14F-4D97-AF65-F5344CB8AC3E}">
        <p14:creationId xmlns:p14="http://schemas.microsoft.com/office/powerpoint/2010/main" val="118640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BE6CD-729E-43E5-A9FF-475E9CCFD3EA}" type="datetime1">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251084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C4065-BB2A-4CEB-8F51-C7DEA518B784}" type="datetime1">
              <a:rPr lang="en-US" smtClean="0"/>
              <a:pPr/>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68983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59577C-F745-4F7C-93CE-DF455B91C7BE}" type="datetime1">
              <a:rPr lang="en-US" smtClean="0"/>
              <a:pPr/>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215456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C9E2E-007A-439B-83DE-2656BDFE7A68}" type="datetime1">
              <a:rPr lang="en-US" smtClean="0"/>
              <a:pPr/>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371453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820F3D-3EC3-45DB-A348-966C32A37DF8}" type="datetime1">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2703348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1B77F20-1562-42F3-92A0-9943A24815A5}" type="datetime1">
              <a:rPr lang="en-US" smtClean="0"/>
              <a:pPr/>
              <a:t>11/1/2017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cstate="print">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50EA957-4397-44F1-B25F-D3F24BF8AEF9}" type="slidenum">
              <a:rPr lang="en-US" smtClean="0"/>
              <a:pPr/>
              <a:t>‹#›</a:t>
            </a:fld>
            <a:endParaRPr lang="en-US"/>
          </a:p>
        </p:txBody>
      </p:sp>
    </p:spTree>
    <p:extLst>
      <p:ext uri="{BB962C8B-B14F-4D97-AF65-F5344CB8AC3E}">
        <p14:creationId xmlns:p14="http://schemas.microsoft.com/office/powerpoint/2010/main" val="3386141507"/>
      </p:ext>
    </p:extLst>
  </p:cSld>
  <p:clrMap bg1="lt1" tx1="dk1" bg2="lt2" tx2="dk2" accent1="accent1" accent2="accent2" accent3="accent3" accent4="accent4" accent5="accent5" accent6="accent6" hlink="hlink" folHlink="folHlink"/>
  <p:sldLayoutIdLst>
    <p:sldLayoutId id="2147483780" r:id="rId1"/>
    <p:sldLayoutId id="2147483791"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hdr="0" ft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BBEE8-14C1-4706-8B2D-2FABA5FA0807}" type="datetimeFigureOut">
              <a:rPr lang="en-US" smtClean="0"/>
              <a:t>11/1/2017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62861-2016-478D-95F6-2500F536E599}" type="slidenum">
              <a:rPr lang="en-US" smtClean="0"/>
              <a:t>‹#›</a:t>
            </a:fld>
            <a:endParaRPr lang="en-US"/>
          </a:p>
        </p:txBody>
      </p:sp>
    </p:spTree>
    <p:extLst>
      <p:ext uri="{BB962C8B-B14F-4D97-AF65-F5344CB8AC3E}">
        <p14:creationId xmlns:p14="http://schemas.microsoft.com/office/powerpoint/2010/main" val="363077123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7.png"/><Relationship Id="rId7" Type="http://schemas.openxmlformats.org/officeDocument/2006/relationships/image" Target="../media/image74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81.png"/><Relationship Id="rId5" Type="http://schemas.microsoft.com/office/2007/relationships/hdphoto" Target="../media/hdphoto3.wdp"/><Relationship Id="rId4" Type="http://schemas.openxmlformats.org/officeDocument/2006/relationships/image" Target="../media/image53.png"/><Relationship Id="rId9" Type="http://schemas.openxmlformats.org/officeDocument/2006/relationships/image" Target="../media/image750.png"/></Relationships>
</file>

<file path=ppt/slides/_rels/slide11.xml.rels><?xml version="1.0" encoding="UTF-8" standalone="yes"?>
<Relationships xmlns="http://schemas.openxmlformats.org/package/2006/relationships"><Relationship Id="rId8" Type="http://schemas.openxmlformats.org/officeDocument/2006/relationships/image" Target="../media/image820.png"/><Relationship Id="rId3" Type="http://schemas.openxmlformats.org/officeDocument/2006/relationships/image" Target="../media/image99.png"/><Relationship Id="rId7" Type="http://schemas.openxmlformats.org/officeDocument/2006/relationships/image" Target="../media/image100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0.png"/><Relationship Id="rId5" Type="http://schemas.openxmlformats.org/officeDocument/2006/relationships/image" Target="../media/image80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830.png"/><Relationship Id="rId12" Type="http://schemas.openxmlformats.org/officeDocument/2006/relationships/image" Target="../media/image901.png"/><Relationship Id="rId2" Type="http://schemas.openxmlformats.org/officeDocument/2006/relationships/notesSlide" Target="../notesSlides/notesSlide12.xml"/><Relationship Id="rId16" Type="http://schemas.openxmlformats.org/officeDocument/2006/relationships/image" Target="../media/image109.png"/><Relationship Id="rId1" Type="http://schemas.openxmlformats.org/officeDocument/2006/relationships/slideLayout" Target="../slideLayouts/slideLayout3.xml"/><Relationship Id="rId11" Type="http://schemas.openxmlformats.org/officeDocument/2006/relationships/image" Target="../media/image105.png"/><Relationship Id="rId5" Type="http://schemas.openxmlformats.org/officeDocument/2006/relationships/image" Target="../media/image790.png"/><Relationship Id="rId15" Type="http://schemas.openxmlformats.org/officeDocument/2006/relationships/image" Target="../media/image108.png"/><Relationship Id="rId10" Type="http://schemas.openxmlformats.org/officeDocument/2006/relationships/image" Target="../media/image104.png"/><Relationship Id="rId4" Type="http://schemas.openxmlformats.org/officeDocument/2006/relationships/image" Target="../media/image102.png"/><Relationship Id="rId9" Type="http://schemas.openxmlformats.org/officeDocument/2006/relationships/image" Target="../media/image870.png"/><Relationship Id="rId14" Type="http://schemas.openxmlformats.org/officeDocument/2006/relationships/image" Target="../media/image107.png"/></Relationships>
</file>

<file path=ppt/slides/_rels/slide13.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67.png"/><Relationship Id="rId7" Type="http://schemas.openxmlformats.org/officeDocument/2006/relationships/image" Target="../media/image11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98.png"/></Relationships>
</file>

<file path=ppt/slides/_rels/slide14.xml.rels><?xml version="1.0" encoding="UTF-8" standalone="yes"?>
<Relationships xmlns="http://schemas.openxmlformats.org/package/2006/relationships"><Relationship Id="rId13" Type="http://schemas.openxmlformats.org/officeDocument/2006/relationships/image" Target="../media/image980.png"/><Relationship Id="rId3" Type="http://schemas.openxmlformats.org/officeDocument/2006/relationships/image" Target="../media/image1100.png"/><Relationship Id="rId12" Type="http://schemas.openxmlformats.org/officeDocument/2006/relationships/image" Target="../media/image970.png"/><Relationship Id="rId2" Type="http://schemas.openxmlformats.org/officeDocument/2006/relationships/notesSlide" Target="../notesSlides/notesSlide14.xml"/><Relationship Id="rId16" Type="http://schemas.openxmlformats.org/officeDocument/2006/relationships/image" Target="../media/image1010.png"/><Relationship Id="rId1" Type="http://schemas.openxmlformats.org/officeDocument/2006/relationships/slideLayout" Target="../slideLayouts/slideLayout3.xml"/><Relationship Id="rId11" Type="http://schemas.openxmlformats.org/officeDocument/2006/relationships/image" Target="../media/image960.png"/><Relationship Id="rId5" Type="http://schemas.openxmlformats.org/officeDocument/2006/relationships/image" Target="../media/image1050.png"/><Relationship Id="rId15" Type="http://schemas.openxmlformats.org/officeDocument/2006/relationships/image" Target="../media/image1000.png"/><Relationship Id="rId10" Type="http://schemas.openxmlformats.org/officeDocument/2006/relationships/image" Target="../media/image940.png"/><Relationship Id="rId4" Type="http://schemas.openxmlformats.org/officeDocument/2006/relationships/chart" Target="../charts/chart1.xml"/><Relationship Id="rId9" Type="http://schemas.openxmlformats.org/officeDocument/2006/relationships/image" Target="../media/image950.png"/><Relationship Id="rId14" Type="http://schemas.openxmlformats.org/officeDocument/2006/relationships/image" Target="../media/image990.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png"/><Relationship Id="rId1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slideLayout" Target="../slideLayouts/slideLayout3.xml"/><Relationship Id="rId16" Type="http://schemas.openxmlformats.org/officeDocument/2006/relationships/image" Target="../media/image17.png"/><Relationship Id="rId1" Type="http://schemas.openxmlformats.org/officeDocument/2006/relationships/tags" Target="../tags/tag1.xml"/><Relationship Id="rId6"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3.png"/><Relationship Id="rId9" Type="http://schemas.openxmlformats.org/officeDocument/2006/relationships/image" Target="../media/image12.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notesSlide" Target="../notesSlides/notesSlide3.xml"/><Relationship Id="rId21" Type="http://schemas.openxmlformats.org/officeDocument/2006/relationships/image" Target="../media/image19.png"/><Relationship Id="rId7" Type="http://schemas.openxmlformats.org/officeDocument/2006/relationships/image" Target="../media/image8.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slideLayout" Target="../slideLayouts/slideLayout3.xml"/><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1.png"/><Relationship Id="rId1" Type="http://schemas.openxmlformats.org/officeDocument/2006/relationships/tags" Target="../tags/tag2.xml"/><Relationship Id="rId6" Type="http://schemas.openxmlformats.org/officeDocument/2006/relationships/image" Target="../media/image23.png"/><Relationship Id="rId24" Type="http://schemas.openxmlformats.org/officeDocument/2006/relationships/image" Target="../media/image34.png"/><Relationship Id="rId5" Type="http://schemas.openxmlformats.org/officeDocument/2006/relationships/image" Target="../media/image22.png"/><Relationship Id="rId15" Type="http://schemas.openxmlformats.org/officeDocument/2006/relationships/image" Target="../media/image250.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25.png"/><Relationship Id="rId19" Type="http://schemas.openxmlformats.org/officeDocument/2006/relationships/image" Target="../media/image29.png"/><Relationship Id="rId4" Type="http://schemas.openxmlformats.org/officeDocument/2006/relationships/image" Target="../media/image21.png"/><Relationship Id="rId9" Type="http://schemas.openxmlformats.org/officeDocument/2006/relationships/image" Target="../media/image24.png"/><Relationship Id="rId14" Type="http://schemas.openxmlformats.org/officeDocument/2006/relationships/image" Target="../media/image240.png"/><Relationship Id="rId22" Type="http://schemas.openxmlformats.org/officeDocument/2006/relationships/image" Target="../media/image32.png"/><Relationship Id="rId27" Type="http://schemas.openxmlformats.org/officeDocument/2006/relationships/image" Target="../media/image37.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8" Type="http://schemas.openxmlformats.org/officeDocument/2006/relationships/image" Target="../media/image330.png"/><Relationship Id="rId3" Type="http://schemas.openxmlformats.org/officeDocument/2006/relationships/notesSlide" Target="../notesSlides/notesSlide4.xml"/><Relationship Id="rId21" Type="http://schemas.openxmlformats.org/officeDocument/2006/relationships/image" Target="../media/image351.png"/><Relationship Id="rId7" Type="http://schemas.openxmlformats.org/officeDocument/2006/relationships/image" Target="../media/image230.png"/><Relationship Id="rId17" Type="http://schemas.openxmlformats.org/officeDocument/2006/relationships/image" Target="../media/image320.png"/><Relationship Id="rId2" Type="http://schemas.openxmlformats.org/officeDocument/2006/relationships/slideLayout" Target="../slideLayouts/slideLayout3.xml"/><Relationship Id="rId16" Type="http://schemas.openxmlformats.org/officeDocument/2006/relationships/image" Target="../media/image310.png"/><Relationship Id="rId20" Type="http://schemas.openxmlformats.org/officeDocument/2006/relationships/image" Target="../media/image280.png"/><Relationship Id="rId1" Type="http://schemas.openxmlformats.org/officeDocument/2006/relationships/tags" Target="../tags/tag3.xml"/><Relationship Id="rId6" Type="http://schemas.openxmlformats.org/officeDocument/2006/relationships/image" Target="../media/image220.png"/><Relationship Id="rId5" Type="http://schemas.openxmlformats.org/officeDocument/2006/relationships/image" Target="../media/image391.png"/><Relationship Id="rId15" Type="http://schemas.openxmlformats.org/officeDocument/2006/relationships/image" Target="../media/image250.png"/><Relationship Id="rId10" Type="http://schemas.openxmlformats.org/officeDocument/2006/relationships/image" Target="../media/image25.png"/><Relationship Id="rId19" Type="http://schemas.openxmlformats.org/officeDocument/2006/relationships/image" Target="../media/image340.png"/><Relationship Id="rId4" Type="http://schemas.openxmlformats.org/officeDocument/2006/relationships/image" Target="../media/image40.png"/><Relationship Id="rId9" Type="http://schemas.openxmlformats.org/officeDocument/2006/relationships/image" Target="../media/image14.png"/><Relationship Id="rId14" Type="http://schemas.openxmlformats.org/officeDocument/2006/relationships/image" Target="../media/image240.png"/><Relationship Id="rId22" Type="http://schemas.openxmlformats.org/officeDocument/2006/relationships/image" Target="../media/image402.png"/></Relationships>
</file>

<file path=ppt/slides/_rels/slide5.xml.rels><?xml version="1.0" encoding="UTF-8" standalone="yes"?>
<Relationships xmlns="http://schemas.openxmlformats.org/package/2006/relationships"><Relationship Id="rId8" Type="http://schemas.openxmlformats.org/officeDocument/2006/relationships/image" Target="../media/image361.png"/><Relationship Id="rId13" Type="http://schemas.openxmlformats.org/officeDocument/2006/relationships/image" Target="../media/image390.png"/><Relationship Id="rId18" Type="http://schemas.openxmlformats.org/officeDocument/2006/relationships/image" Target="../media/image44.png"/><Relationship Id="rId3" Type="http://schemas.openxmlformats.org/officeDocument/2006/relationships/notesSlide" Target="../notesSlides/notesSlide5.xml"/><Relationship Id="rId7" Type="http://schemas.openxmlformats.org/officeDocument/2006/relationships/image" Target="../media/image14.png"/><Relationship Id="rId12" Type="http://schemas.openxmlformats.org/officeDocument/2006/relationships/image" Target="../media/image380.png"/><Relationship Id="rId17" Type="http://schemas.openxmlformats.org/officeDocument/2006/relationships/image" Target="../media/image43.png"/><Relationship Id="rId2" Type="http://schemas.openxmlformats.org/officeDocument/2006/relationships/slideLayout" Target="../slideLayouts/slideLayout3.xml"/><Relationship Id="rId16" Type="http://schemas.openxmlformats.org/officeDocument/2006/relationships/image" Target="../media/image42.png"/><Relationship Id="rId1" Type="http://schemas.openxmlformats.org/officeDocument/2006/relationships/tags" Target="../tags/tag4.xml"/><Relationship Id="rId6" Type="http://schemas.openxmlformats.org/officeDocument/2006/relationships/image" Target="../media/image8.png"/><Relationship Id="rId11" Type="http://schemas.openxmlformats.org/officeDocument/2006/relationships/image" Target="../media/image370.png"/><Relationship Id="rId5" Type="http://schemas.openxmlformats.org/officeDocument/2006/relationships/image" Target="../media/image10.png"/><Relationship Id="rId15" Type="http://schemas.openxmlformats.org/officeDocument/2006/relationships/image" Target="../media/image41.png"/><Relationship Id="rId10" Type="http://schemas.openxmlformats.org/officeDocument/2006/relationships/image" Target="../media/image360.png"/><Relationship Id="rId4" Type="http://schemas.openxmlformats.org/officeDocument/2006/relationships/image" Target="../media/image401.png"/><Relationship Id="rId9" Type="http://schemas.openxmlformats.org/officeDocument/2006/relationships/image" Target="../media/image350.png"/><Relationship Id="rId14" Type="http://schemas.openxmlformats.org/officeDocument/2006/relationships/image" Target="../media/image400.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notesSlide" Target="../notesSlides/notesSlide6.xml"/><Relationship Id="rId7" Type="http://schemas.openxmlformats.org/officeDocument/2006/relationships/image" Target="../media/image8.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slideLayout" Target="../slideLayouts/slideLayout3.xml"/><Relationship Id="rId16" Type="http://schemas.openxmlformats.org/officeDocument/2006/relationships/image" Target="../media/image45.png"/><Relationship Id="rId20" Type="http://schemas.openxmlformats.org/officeDocument/2006/relationships/image" Target="../media/image57.png"/><Relationship Id="rId1" Type="http://schemas.openxmlformats.org/officeDocument/2006/relationships/tags" Target="../tags/tag5.xml"/><Relationship Id="rId6" Type="http://schemas.openxmlformats.org/officeDocument/2006/relationships/image" Target="../media/image10.png"/><Relationship Id="rId11" Type="http://schemas.openxmlformats.org/officeDocument/2006/relationships/image" Target="../media/image48.png"/><Relationship Id="rId5" Type="http://schemas.openxmlformats.org/officeDocument/2006/relationships/image" Target="../media/image9.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19.png"/><Relationship Id="rId9" Type="http://schemas.openxmlformats.org/officeDocument/2006/relationships/image" Target="../media/image46.png"/><Relationship Id="rId14" Type="http://schemas.openxmlformats.org/officeDocument/2006/relationships/image" Target="../media/image51.png"/></Relationships>
</file>

<file path=ppt/slides/_rels/slide7.xml.rels><?xml version="1.0" encoding="UTF-8" standalone="yes"?>
<Relationships xmlns="http://schemas.openxmlformats.org/package/2006/relationships"><Relationship Id="rId8" Type="http://schemas.openxmlformats.org/officeDocument/2006/relationships/image" Target="../media/image490.png"/><Relationship Id="rId13" Type="http://schemas.openxmlformats.org/officeDocument/2006/relationships/image" Target="../media/image58.png"/><Relationship Id="rId18" Type="http://schemas.openxmlformats.org/officeDocument/2006/relationships/image" Target="../media/image66.png"/><Relationship Id="rId3" Type="http://schemas.openxmlformats.org/officeDocument/2006/relationships/notesSlide" Target="../notesSlides/notesSlide7.xml"/><Relationship Id="rId7" Type="http://schemas.openxmlformats.org/officeDocument/2006/relationships/image" Target="../media/image14.png"/><Relationship Id="rId12" Type="http://schemas.openxmlformats.org/officeDocument/2006/relationships/image" Target="../media/image60.png"/><Relationship Id="rId17" Type="http://schemas.openxmlformats.org/officeDocument/2006/relationships/image" Target="../media/image64.png"/><Relationship Id="rId2" Type="http://schemas.openxmlformats.org/officeDocument/2006/relationships/slideLayout" Target="../slideLayouts/slideLayout3.xml"/><Relationship Id="rId16" Type="http://schemas.openxmlformats.org/officeDocument/2006/relationships/image" Target="../media/image63.png"/><Relationship Id="rId20" Type="http://schemas.openxmlformats.org/officeDocument/2006/relationships/image" Target="../media/image39.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image" Target="../media/image59.png"/><Relationship Id="rId5" Type="http://schemas.openxmlformats.org/officeDocument/2006/relationships/image" Target="../media/image10.png"/><Relationship Id="rId15" Type="http://schemas.openxmlformats.org/officeDocument/2006/relationships/image" Target="../media/image62.png"/><Relationship Id="rId19" Type="http://schemas.openxmlformats.org/officeDocument/2006/relationships/image" Target="../media/image65.png"/><Relationship Id="rId4" Type="http://schemas.openxmlformats.org/officeDocument/2006/relationships/image" Target="../media/image9.png"/><Relationship Id="rId9" Type="http://schemas.openxmlformats.org/officeDocument/2006/relationships/image" Target="../media/image570.png"/><Relationship Id="rId14" Type="http://schemas.openxmlformats.org/officeDocument/2006/relationships/image" Target="../media/image61.png"/></Relationships>
</file>

<file path=ppt/slides/_rels/slide8.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5.png"/><Relationship Id="rId18" Type="http://schemas.openxmlformats.org/officeDocument/2006/relationships/image" Target="../media/image66.png"/><Relationship Id="rId26" Type="http://schemas.openxmlformats.org/officeDocument/2006/relationships/image" Target="../media/image87.png"/><Relationship Id="rId3" Type="http://schemas.openxmlformats.org/officeDocument/2006/relationships/notesSlide" Target="../notesSlides/notesSlide8.xml"/><Relationship Id="rId21" Type="http://schemas.openxmlformats.org/officeDocument/2006/relationships/image" Target="../media/image82.png"/><Relationship Id="rId7" Type="http://schemas.openxmlformats.org/officeDocument/2006/relationships/image" Target="../media/image70.png"/><Relationship Id="rId12" Type="http://schemas.openxmlformats.org/officeDocument/2006/relationships/image" Target="../media/image60.png"/><Relationship Id="rId17" Type="http://schemas.openxmlformats.org/officeDocument/2006/relationships/image" Target="../media/image79.png"/><Relationship Id="rId25" Type="http://schemas.openxmlformats.org/officeDocument/2006/relationships/image" Target="../media/image86.png"/><Relationship Id="rId2" Type="http://schemas.openxmlformats.org/officeDocument/2006/relationships/slideLayout" Target="../slideLayouts/slideLayout3.xml"/><Relationship Id="rId16" Type="http://schemas.openxmlformats.org/officeDocument/2006/relationships/image" Target="../media/image78.png"/><Relationship Id="rId20" Type="http://schemas.openxmlformats.org/officeDocument/2006/relationships/image" Target="../media/image81.png"/><Relationship Id="rId29" Type="http://schemas.openxmlformats.org/officeDocument/2006/relationships/image" Target="../media/image90.png"/><Relationship Id="rId1" Type="http://schemas.openxmlformats.org/officeDocument/2006/relationships/tags" Target="../tags/tag7.xml"/><Relationship Id="rId6" Type="http://schemas.openxmlformats.org/officeDocument/2006/relationships/image" Target="../media/image69.png"/><Relationship Id="rId11" Type="http://schemas.openxmlformats.org/officeDocument/2006/relationships/image" Target="../media/image74.png"/><Relationship Id="rId24" Type="http://schemas.openxmlformats.org/officeDocument/2006/relationships/image" Target="../media/image85.png"/><Relationship Id="rId5" Type="http://schemas.openxmlformats.org/officeDocument/2006/relationships/image" Target="../media/image19.png"/><Relationship Id="rId15" Type="http://schemas.openxmlformats.org/officeDocument/2006/relationships/image" Target="../media/image77.png"/><Relationship Id="rId23" Type="http://schemas.openxmlformats.org/officeDocument/2006/relationships/image" Target="../media/image84.png"/><Relationship Id="rId28" Type="http://schemas.openxmlformats.org/officeDocument/2006/relationships/image" Target="../media/image89.png"/><Relationship Id="rId10" Type="http://schemas.openxmlformats.org/officeDocument/2006/relationships/image" Target="../media/image73.png"/><Relationship Id="rId19" Type="http://schemas.openxmlformats.org/officeDocument/2006/relationships/image" Target="../media/image80.png"/><Relationship Id="rId4" Type="http://schemas.openxmlformats.org/officeDocument/2006/relationships/image" Target="../media/image68.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83.png"/><Relationship Id="rId27" Type="http://schemas.openxmlformats.org/officeDocument/2006/relationships/image" Target="../media/image88.png"/></Relationships>
</file>

<file path=ppt/slides/_rels/slide9.xml.rels><?xml version="1.0" encoding="UTF-8" standalone="yes"?>
<Relationships xmlns="http://schemas.openxmlformats.org/package/2006/relationships"><Relationship Id="rId8" Type="http://schemas.openxmlformats.org/officeDocument/2006/relationships/image" Target="../media/image680.png"/><Relationship Id="rId13" Type="http://schemas.openxmlformats.org/officeDocument/2006/relationships/image" Target="../media/image93.png"/><Relationship Id="rId18" Type="http://schemas.openxmlformats.org/officeDocument/2006/relationships/image" Target="../media/image66.png"/><Relationship Id="rId3" Type="http://schemas.openxmlformats.org/officeDocument/2006/relationships/notesSlide" Target="../notesSlides/notesSlide9.xml"/><Relationship Id="rId34" Type="http://schemas.openxmlformats.org/officeDocument/2006/relationships/image" Target="../media/image64.png"/><Relationship Id="rId7" Type="http://schemas.openxmlformats.org/officeDocument/2006/relationships/image" Target="../media/image14.png"/><Relationship Id="rId12" Type="http://schemas.openxmlformats.org/officeDocument/2006/relationships/image" Target="../media/image92.png"/><Relationship Id="rId33" Type="http://schemas.openxmlformats.org/officeDocument/2006/relationships/image" Target="../media/image95.png"/><Relationship Id="rId2" Type="http://schemas.openxmlformats.org/officeDocument/2006/relationships/slideLayout" Target="../slideLayouts/slideLayout3.xml"/><Relationship Id="rId29" Type="http://schemas.openxmlformats.org/officeDocument/2006/relationships/image" Target="../media/image60.png"/><Relationship Id="rId1" Type="http://schemas.openxmlformats.org/officeDocument/2006/relationships/tags" Target="../tags/tag8.xml"/><Relationship Id="rId6" Type="http://schemas.openxmlformats.org/officeDocument/2006/relationships/image" Target="../media/image8.png"/><Relationship Id="rId11" Type="http://schemas.openxmlformats.org/officeDocument/2006/relationships/image" Target="../media/image91.png"/><Relationship Id="rId32" Type="http://schemas.openxmlformats.org/officeDocument/2006/relationships/image" Target="../media/image62.png"/><Relationship Id="rId5" Type="http://schemas.openxmlformats.org/officeDocument/2006/relationships/image" Target="../media/image10.png"/><Relationship Id="rId28" Type="http://schemas.openxmlformats.org/officeDocument/2006/relationships/image" Target="../media/image650.png"/><Relationship Id="rId10" Type="http://schemas.openxmlformats.org/officeDocument/2006/relationships/image" Target="../media/image59.png"/><Relationship Id="rId31" Type="http://schemas.openxmlformats.org/officeDocument/2006/relationships/image" Target="../media/image61.png"/><Relationship Id="rId4" Type="http://schemas.openxmlformats.org/officeDocument/2006/relationships/image" Target="../media/image9.png"/><Relationship Id="rId9" Type="http://schemas.openxmlformats.org/officeDocument/2006/relationships/image" Target="../media/image580.png"/><Relationship Id="rId14" Type="http://schemas.openxmlformats.org/officeDocument/2006/relationships/image" Target="../media/image94.png"/><Relationship Id="rId30" Type="http://schemas.openxmlformats.org/officeDocument/2006/relationships/image" Target="../media/image58.png"/><Relationship Id="rId35"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6252" y="1463039"/>
            <a:ext cx="11234885" cy="2821005"/>
          </a:xfrm>
        </p:spPr>
        <p:txBody>
          <a:bodyPr/>
          <a:lstStyle/>
          <a:p>
            <a:pPr algn="ctr"/>
            <a:r>
              <a:rPr lang="en-US" sz="7000" b="1" dirty="0">
                <a:solidFill>
                  <a:schemeClr val="accent2">
                    <a:lumMod val="75000"/>
                  </a:schemeClr>
                </a:solidFill>
              </a:rPr>
              <a:t>DUPLO:</a:t>
            </a:r>
            <a:br>
              <a:rPr lang="en-US" sz="6000" b="1" dirty="0"/>
            </a:br>
            <a:r>
              <a:rPr lang="en-US" sz="6000" b="1" dirty="0"/>
              <a:t>Unifying Cut-and-Choose </a:t>
            </a:r>
            <a:br>
              <a:rPr lang="en-US" sz="6000" b="1" dirty="0"/>
            </a:br>
            <a:r>
              <a:rPr lang="en-US" sz="6000" b="1" dirty="0"/>
              <a:t>for Garbled Circuits</a:t>
            </a:r>
          </a:p>
        </p:txBody>
      </p:sp>
      <p:sp>
        <p:nvSpPr>
          <p:cNvPr id="3" name="Subtitle 2"/>
          <p:cNvSpPr>
            <a:spLocks noGrp="1"/>
          </p:cNvSpPr>
          <p:nvPr>
            <p:ph type="subTitle" idx="1"/>
          </p:nvPr>
        </p:nvSpPr>
        <p:spPr>
          <a:xfrm>
            <a:off x="884670" y="4479349"/>
            <a:ext cx="11002529" cy="2243501"/>
          </a:xfrm>
        </p:spPr>
        <p:txBody>
          <a:bodyPr>
            <a:normAutofit/>
          </a:bodyPr>
          <a:lstStyle/>
          <a:p>
            <a:r>
              <a:rPr lang="sv-SE" sz="2000" dirty="0"/>
              <a:t>Presenter: </a:t>
            </a:r>
            <a:r>
              <a:rPr lang="sv-SE" sz="2400" dirty="0"/>
              <a:t>Ni Trieu</a:t>
            </a:r>
          </a:p>
          <a:p>
            <a:r>
              <a:rPr lang="sv-SE" sz="2000" dirty="0"/>
              <a:t>Joint work with: </a:t>
            </a:r>
          </a:p>
          <a:p>
            <a:r>
              <a:rPr lang="sv-SE" sz="2400" dirty="0"/>
              <a:t>Vladimir Kolesnikov,  </a:t>
            </a:r>
            <a:r>
              <a:rPr lang="en-US" sz="2400" dirty="0" err="1"/>
              <a:t>Jesper</a:t>
            </a:r>
            <a:r>
              <a:rPr lang="en-US" sz="2400" dirty="0"/>
              <a:t> </a:t>
            </a:r>
            <a:r>
              <a:rPr lang="en-US" sz="2400" dirty="0" err="1"/>
              <a:t>Buus</a:t>
            </a:r>
            <a:r>
              <a:rPr lang="en-US" sz="2400" dirty="0"/>
              <a:t> Nielsen, </a:t>
            </a:r>
            <a:r>
              <a:rPr lang="sv-SE" sz="2400" dirty="0"/>
              <a:t>Mike Rosulek, </a:t>
            </a:r>
            <a:r>
              <a:rPr lang="en-US" sz="2400" dirty="0"/>
              <a:t>Roberto </a:t>
            </a:r>
            <a:r>
              <a:rPr lang="en-US" sz="2400" dirty="0" err="1"/>
              <a:t>Trifiletti</a:t>
            </a:r>
            <a:endParaRPr lang="sv-SE" sz="2400" dirty="0"/>
          </a:p>
          <a:p>
            <a:endParaRPr lang="en-US" dirty="0">
              <a:latin typeface="Cambria Math"/>
              <a:cs typeface="Cambria Math"/>
            </a:endParaRPr>
          </a:p>
        </p:txBody>
      </p:sp>
      <p:sp>
        <p:nvSpPr>
          <p:cNvPr id="5" name="Slide Number Placeholder 4"/>
          <p:cNvSpPr>
            <a:spLocks noGrp="1"/>
          </p:cNvSpPr>
          <p:nvPr>
            <p:ph type="sldNum" sz="quarter" idx="12"/>
          </p:nvPr>
        </p:nvSpPr>
        <p:spPr/>
        <p:txBody>
          <a:bodyPr/>
          <a:lstStyle/>
          <a:p>
            <a:fld id="{350EA957-4397-44F1-B25F-D3F24BF8AEF9}" type="slidenum">
              <a:rPr lang="en-US" smtClean="0"/>
              <a:pPr/>
              <a:t>1</a:t>
            </a:fld>
            <a:endParaRPr lang="en-US"/>
          </a:p>
        </p:txBody>
      </p:sp>
      <p:pic>
        <p:nvPicPr>
          <p:cNvPr id="6" name="Picture 5">
            <a:extLst>
              <a:ext uri="{FF2B5EF4-FFF2-40B4-BE49-F238E27FC236}">
                <a16:creationId xmlns:a16="http://schemas.microsoft.com/office/drawing/2014/main" id="{B8E7B33A-57EF-4A87-9FC6-28F81A050BE3}"/>
              </a:ext>
            </a:extLst>
          </p:cNvPr>
          <p:cNvPicPr>
            <a:picLocks noChangeAspect="1"/>
          </p:cNvPicPr>
          <p:nvPr/>
        </p:nvPicPr>
        <p:blipFill>
          <a:blip r:embed="rId3"/>
          <a:stretch>
            <a:fillRect/>
          </a:stretch>
        </p:blipFill>
        <p:spPr>
          <a:xfrm>
            <a:off x="5739440" y="6032520"/>
            <a:ext cx="2133544" cy="803634"/>
          </a:xfrm>
          <a:prstGeom prst="rect">
            <a:avLst/>
          </a:prstGeom>
        </p:spPr>
      </p:pic>
      <p:pic>
        <p:nvPicPr>
          <p:cNvPr id="1026" name="Picture 2" descr="Image result for bell labs nokia">
            <a:extLst>
              <a:ext uri="{FF2B5EF4-FFF2-40B4-BE49-F238E27FC236}">
                <a16:creationId xmlns:a16="http://schemas.microsoft.com/office/drawing/2014/main" id="{AEA23604-3376-43AD-8BE2-2D998DCC3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132" y="6131389"/>
            <a:ext cx="2971050" cy="781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oregons state university">
            <a:extLst>
              <a:ext uri="{FF2B5EF4-FFF2-40B4-BE49-F238E27FC236}">
                <a16:creationId xmlns:a16="http://schemas.microsoft.com/office/drawing/2014/main" id="{136B93E9-AC59-424B-95D7-7875A013AC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7304" y="6032520"/>
            <a:ext cx="771430" cy="81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55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0"/>
            <a:ext cx="11122153" cy="1609344"/>
          </a:xfrm>
        </p:spPr>
        <p:txBody>
          <a:bodyPr>
            <a:normAutofit/>
          </a:bodyPr>
          <a:lstStyle/>
          <a:p>
            <a:r>
              <a:rPr lang="en-US" sz="5000" dirty="0"/>
              <a:t>LEGO: Soldering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6" y="1258962"/>
                <a:ext cx="10241281" cy="5599038"/>
              </a:xfrm>
            </p:spPr>
            <p:txBody>
              <a:bodyPr anchor="ctr">
                <a:normAutofit/>
              </a:bodyPr>
              <a:lstStyle/>
              <a:p>
                <a:pPr marL="395478" lvl="1" indent="-285750"/>
                <a:r>
                  <a:rPr lang="en-US" sz="2000" dirty="0"/>
                  <a:t>Free-XOR: labels of each wire has the same offset </a:t>
                </a:r>
                <a14:m>
                  <m:oMath xmlns:m="http://schemas.openxmlformats.org/officeDocument/2006/math">
                    <m:r>
                      <m:rPr>
                        <m:sty m:val="p"/>
                      </m:rPr>
                      <a:rPr lang="en-US" sz="2000">
                        <a:latin typeface="Cambria Math" panose="02040503050406030204" pitchFamily="18" charset="0"/>
                      </a:rPr>
                      <m:t>Δ</m:t>
                    </m:r>
                  </m:oMath>
                </a14:m>
                <a:endParaRPr lang="en-US" sz="2000" dirty="0"/>
              </a:p>
              <a:p>
                <a:pPr marL="669798" lvl="2" indent="-285750"/>
                <a:endParaRPr lang="en-US" sz="1800" dirty="0"/>
              </a:p>
              <a:p>
                <a:pPr marL="669798" lvl="2" indent="-285750"/>
                <a:endParaRPr lang="en-US" sz="1800" dirty="0"/>
              </a:p>
              <a:p>
                <a:pPr marL="669798" lvl="2" indent="-285750"/>
                <a:endParaRPr lang="en-US" sz="1800" dirty="0"/>
              </a:p>
              <a:p>
                <a:pPr marL="669798" lvl="2" indent="-285750"/>
                <a:endParaRPr lang="en-US" sz="1800" dirty="0"/>
              </a:p>
              <a:p>
                <a:pPr marL="669798" lvl="2" indent="-285750"/>
                <a:endParaRPr lang="en-US" sz="1800" dirty="0"/>
              </a:p>
              <a:p>
                <a:pPr marL="669798" lvl="2" indent="-285750"/>
                <a:endParaRPr lang="en-US" sz="1800" dirty="0"/>
              </a:p>
              <a:p>
                <a:pPr marL="384048" lvl="2" indent="0">
                  <a:buNone/>
                </a:pPr>
                <a:endParaRPr lang="en-US" sz="1800" dirty="0"/>
              </a:p>
              <a:p>
                <a:pPr marL="384048" lvl="2" indent="0">
                  <a:buNone/>
                </a:pPr>
                <a:endParaRPr lang="en-US" sz="1800" dirty="0"/>
              </a:p>
              <a:p>
                <a:pPr marL="395478" lvl="1" indent="-285750"/>
                <a:r>
                  <a:rPr lang="en-US" sz="2000" dirty="0"/>
                  <a:t>LEGO soldering are XOR of 0-label. </a:t>
                </a:r>
              </a:p>
              <a:p>
                <a:pPr marL="384048" lvl="2" indent="0" algn="ctr">
                  <a:buNone/>
                </a:pPr>
                <a14:m>
                  <m:oMath xmlns:m="http://schemas.openxmlformats.org/officeDocument/2006/math">
                    <m:r>
                      <a:rPr lang="en-US" sz="1800" i="1">
                        <a:latin typeface="Cambria Math" panose="02040503050406030204" pitchFamily="18" charset="0"/>
                      </a:rPr>
                      <m:t>𝑆</m:t>
                    </m:r>
                    <m:r>
                      <a:rPr lang="en-US" sz="1800" i="1">
                        <a:latin typeface="Cambria Math" panose="02040503050406030204" pitchFamily="18" charset="0"/>
                      </a:rPr>
                      <m:t>≔</m:t>
                    </m:r>
                    <m:r>
                      <a:rPr lang="en-US" sz="1800" i="1">
                        <a:latin typeface="Cambria Math" panose="02040503050406030204" pitchFamily="18" charset="0"/>
                      </a:rPr>
                      <m:t>𝐴</m:t>
                    </m:r>
                    <m:r>
                      <a:rPr lang="en-US" sz="1800" i="1">
                        <a:latin typeface="Cambria Math" panose="02040503050406030204" pitchFamily="18" charset="0"/>
                      </a:rPr>
                      <m:t>⊕</m:t>
                    </m:r>
                    <m:r>
                      <m:rPr>
                        <m:sty m:val="p"/>
                      </m:rPr>
                      <a:rPr lang="en-US" sz="1800">
                        <a:latin typeface="Cambria Math" panose="02040503050406030204" pitchFamily="18" charset="0"/>
                      </a:rPr>
                      <m:t>B</m:t>
                    </m:r>
                  </m:oMath>
                </a14:m>
                <a:r>
                  <a:rPr lang="en-US" sz="1800" dirty="0"/>
                  <a:t>;  </a:t>
                </a:r>
              </a:p>
              <a:p>
                <a:pPr marL="395478" lvl="1" indent="-285750"/>
                <a:r>
                  <a:rPr lang="en-US" sz="2000" dirty="0"/>
                  <a:t>Ex: When learning labels </a:t>
                </a:r>
                <a14:m>
                  <m:oMath xmlns:m="http://schemas.openxmlformats.org/officeDocument/2006/math">
                    <m:d>
                      <m:dPr>
                        <m:begChr m:val="⟦"/>
                        <m:endChr m:val="⟧"/>
                        <m:ctrlPr>
                          <a:rPr lang="en-US" sz="2000" i="1" smtClean="0">
                            <a:solidFill>
                              <a:srgbClr val="0066FF"/>
                            </a:solidFill>
                            <a:latin typeface="Cambria Math" panose="02040503050406030204" pitchFamily="18" charset="0"/>
                          </a:rPr>
                        </m:ctrlPr>
                      </m:dPr>
                      <m:e>
                        <m:r>
                          <a:rPr lang="en-US" sz="2000" b="0" i="1" smtClean="0">
                            <a:solidFill>
                              <a:srgbClr val="0066FF"/>
                            </a:solidFill>
                            <a:latin typeface="Cambria Math" panose="02040503050406030204" pitchFamily="18" charset="0"/>
                          </a:rPr>
                          <m:t>𝑏</m:t>
                        </m:r>
                      </m:e>
                    </m:d>
                    <m:r>
                      <a:rPr lang="en-US" sz="200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𝐴</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𝑏</m:t>
                    </m:r>
                    <m:r>
                      <a:rPr lang="en-US" sz="2000" i="1">
                        <a:solidFill>
                          <a:schemeClr val="tx1"/>
                        </a:solidFill>
                        <a:latin typeface="Cambria Math" charset="0"/>
                      </a:rPr>
                      <m:t>⋅</m:t>
                    </m:r>
                    <m:r>
                      <m:rPr>
                        <m:sty m:val="p"/>
                      </m:rPr>
                      <a:rPr lang="en-US" sz="2000">
                        <a:solidFill>
                          <a:schemeClr val="tx1"/>
                        </a:solidFill>
                        <a:latin typeface="Cambria Math" panose="02040503050406030204" pitchFamily="18" charset="0"/>
                      </a:rPr>
                      <m:t>Δ</m:t>
                    </m:r>
                  </m:oMath>
                </a14:m>
                <a:r>
                  <a:rPr lang="en-US" sz="2000" dirty="0">
                    <a:solidFill>
                      <a:schemeClr val="tx1"/>
                    </a:solidFill>
                  </a:rPr>
                  <a:t> </a:t>
                </a:r>
                <a:r>
                  <a:rPr lang="en-US" sz="2000" dirty="0"/>
                  <a:t>can now compute</a:t>
                </a:r>
              </a:p>
              <a:p>
                <a:pPr marL="384048" lvl="2" indent="0">
                  <a:buNone/>
                </a:pPr>
                <a14:m>
                  <m:oMathPara xmlns:m="http://schemas.openxmlformats.org/officeDocument/2006/math">
                    <m:oMathParaPr>
                      <m:jc m:val="centerGroup"/>
                    </m:oMathParaPr>
                    <m:oMath xmlns:m="http://schemas.openxmlformats.org/officeDocument/2006/math">
                      <m:d>
                        <m:dPr>
                          <m:begChr m:val="⟦"/>
                          <m:endChr m:val="⟧"/>
                          <m:ctrlPr>
                            <a:rPr lang="en-US" sz="1800" i="1" smtClean="0">
                              <a:solidFill>
                                <a:srgbClr val="0066FF"/>
                              </a:solidFill>
                              <a:latin typeface="Cambria Math" panose="02040503050406030204" pitchFamily="18" charset="0"/>
                            </a:rPr>
                          </m:ctrlPr>
                        </m:dPr>
                        <m:e>
                          <m:r>
                            <a:rPr lang="en-US" sz="1800" b="0" i="1" smtClean="0">
                              <a:solidFill>
                                <a:srgbClr val="0066FF"/>
                              </a:solidFill>
                              <a:latin typeface="Cambria Math" panose="02040503050406030204" pitchFamily="18" charset="0"/>
                            </a:rPr>
                            <m:t>𝑏</m:t>
                          </m:r>
                        </m:e>
                      </m:d>
                      <m:r>
                        <a:rPr lang="en-US" sz="1800" i="1">
                          <a:latin typeface="Cambria Math" charset="0"/>
                        </a:rPr>
                        <m:t>⊕</m:t>
                      </m:r>
                      <m:r>
                        <a:rPr lang="en-US" sz="1800" b="0" i="1" smtClean="0">
                          <a:latin typeface="Cambria Math" panose="02040503050406030204" pitchFamily="18" charset="0"/>
                        </a:rPr>
                        <m:t>𝑆</m:t>
                      </m:r>
                      <m:r>
                        <a:rPr lang="en-US" sz="1800" i="1">
                          <a:latin typeface="Cambria Math" charset="0"/>
                        </a:rPr>
                        <m:t>=</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i="1">
                          <a:latin typeface="Cambria Math" charset="0"/>
                        </a:rPr>
                        <m:t>⊕</m:t>
                      </m:r>
                      <m:r>
                        <a:rPr lang="en-US" sz="1800" b="0" i="1" smtClean="0">
                          <a:latin typeface="Cambria Math" panose="02040503050406030204" pitchFamily="18" charset="0"/>
                        </a:rPr>
                        <m:t>𝑏</m:t>
                      </m:r>
                      <m:r>
                        <a:rPr lang="en-US" sz="1800" i="1">
                          <a:latin typeface="Cambria Math" charset="0"/>
                        </a:rPr>
                        <m:t>⋅</m:t>
                      </m:r>
                      <m:r>
                        <m:rPr>
                          <m:sty m:val="p"/>
                        </m:rPr>
                        <a:rPr lang="en-US" sz="1800">
                          <a:latin typeface="Cambria Math" charset="0"/>
                        </a:rPr>
                        <m:t>Δ</m:t>
                      </m:r>
                      <m:r>
                        <a:rPr lang="en-US" sz="1800" i="1">
                          <a:latin typeface="Cambria Math" charset="0"/>
                        </a:rPr>
                        <m:t>)⊕</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i="1">
                          <a:latin typeface="Cambria Math" charset="0"/>
                        </a:rPr>
                        <m:t>⊕</m:t>
                      </m:r>
                      <m:r>
                        <a:rPr lang="en-US" sz="1800" b="0" i="1" smtClean="0">
                          <a:latin typeface="Cambria Math" panose="02040503050406030204" pitchFamily="18" charset="0"/>
                        </a:rPr>
                        <m:t>𝐵</m:t>
                      </m:r>
                      <m:r>
                        <a:rPr lang="en-US" sz="1800" i="1">
                          <a:latin typeface="Cambria Math" charset="0"/>
                        </a:rPr>
                        <m:t>)=</m:t>
                      </m:r>
                      <m:r>
                        <a:rPr lang="en-US" sz="1800" b="0" i="1" smtClean="0">
                          <a:latin typeface="Cambria Math" panose="02040503050406030204" pitchFamily="18" charset="0"/>
                        </a:rPr>
                        <m:t>𝐵</m:t>
                      </m:r>
                      <m:r>
                        <a:rPr lang="en-US" sz="1800" i="1">
                          <a:latin typeface="Cambria Math" charset="0"/>
                        </a:rPr>
                        <m:t>⊕</m:t>
                      </m:r>
                      <m:r>
                        <a:rPr lang="en-US" sz="1800" b="0" i="1" smtClean="0">
                          <a:latin typeface="Cambria Math" panose="02040503050406030204" pitchFamily="18" charset="0"/>
                        </a:rPr>
                        <m:t>𝑏</m:t>
                      </m:r>
                      <m:r>
                        <a:rPr lang="en-US" sz="1800" i="1">
                          <a:latin typeface="Cambria Math" charset="0"/>
                        </a:rPr>
                        <m:t>⋅</m:t>
                      </m:r>
                      <m:r>
                        <m:rPr>
                          <m:sty m:val="p"/>
                        </m:rPr>
                        <a:rPr lang="en-US" sz="1800">
                          <a:latin typeface="Cambria Math" charset="0"/>
                        </a:rPr>
                        <m:t>Δ</m:t>
                      </m:r>
                      <m:r>
                        <a:rPr lang="en-US" sz="1800">
                          <a:latin typeface="Cambria Math" charset="0"/>
                        </a:rPr>
                        <m:t>=</m:t>
                      </m:r>
                      <m:d>
                        <m:dPr>
                          <m:begChr m:val="⟦"/>
                          <m:endChr m:val="⟧"/>
                          <m:ctrlPr>
                            <a:rPr lang="en-US" sz="1800" i="1">
                              <a:solidFill>
                                <a:srgbClr val="FF0000"/>
                              </a:solidFill>
                              <a:latin typeface="Cambria Math" panose="02040503050406030204" pitchFamily="18" charset="0"/>
                            </a:rPr>
                          </m:ctrlPr>
                        </m:dPr>
                        <m:e>
                          <m:r>
                            <a:rPr lang="en-US" sz="1800" b="0" i="1" smtClean="0">
                              <a:solidFill>
                                <a:srgbClr val="FF0000"/>
                              </a:solidFill>
                              <a:latin typeface="Cambria Math" panose="02040503050406030204" pitchFamily="18" charset="0"/>
                            </a:rPr>
                            <m:t>𝑏</m:t>
                          </m:r>
                        </m:e>
                      </m:d>
                    </m:oMath>
                  </m:oMathPara>
                </a14:m>
                <a:endParaRPr lang="en-US" sz="1800" dirty="0"/>
              </a:p>
              <a:p>
                <a:pPr marL="395478" lvl="1" indent="-285750"/>
                <a:r>
                  <a:rPr lang="en-US" sz="2000" dirty="0"/>
                  <a:t>Soldering is easiest when all gates have same </a:t>
                </a:r>
                <a14:m>
                  <m:oMath xmlns:m="http://schemas.openxmlformats.org/officeDocument/2006/math">
                    <m:r>
                      <m:rPr>
                        <m:sty m:val="p"/>
                      </m:rPr>
                      <a:rPr lang="en-US" sz="2000">
                        <a:latin typeface="Cambria Math" panose="02040503050406030204" pitchFamily="18" charset="0"/>
                      </a:rPr>
                      <m:t>Δ</m:t>
                    </m:r>
                  </m:oMath>
                </a14:m>
                <a:endParaRPr lang="en-US" sz="2000" dirty="0"/>
              </a:p>
              <a:p>
                <a:pPr marL="395478" lvl="1" indent="-285750"/>
                <a:r>
                  <a:rPr lang="en-US" sz="2000" dirty="0"/>
                  <a:t>C&amp;C can’t open garbled gate =&gt; would reveal </a:t>
                </a:r>
                <a14:m>
                  <m:oMath xmlns:m="http://schemas.openxmlformats.org/officeDocument/2006/math">
                    <m:r>
                      <m:rPr>
                        <m:sty m:val="p"/>
                      </m:rPr>
                      <a:rPr lang="en-US" sz="2000">
                        <a:latin typeface="Cambria Math" panose="02040503050406030204" pitchFamily="18" charset="0"/>
                      </a:rPr>
                      <m:t>Δ</m:t>
                    </m:r>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6" y="1258962"/>
                <a:ext cx="10241281" cy="5599038"/>
              </a:xfrm>
              <a:blipFill>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113E31D-E2AB-40D1-8B51-AFA5AFEF393A}" type="slidenum">
              <a:rPr lang="en-US" smtClean="0"/>
              <a:t>10</a:t>
            </a:fld>
            <a:endParaRPr lang="en-US" dirty="0"/>
          </a:p>
        </p:txBody>
      </p:sp>
      <p:pic>
        <p:nvPicPr>
          <p:cNvPr id="20" name="Picture 2" descr="Image result for and gate"/>
          <p:cNvPicPr>
            <a:picLocks noChangeAspect="1" noChangeArrowheads="1"/>
          </p:cNvPicPr>
          <p:nvPr/>
        </p:nvPicPr>
        <p:blipFill>
          <a:blip r:embed="rId4">
            <a:clrChange>
              <a:clrFrom>
                <a:srgbClr val="000000">
                  <a:alpha val="0"/>
                </a:srgbClr>
              </a:clrFrom>
              <a:clrTo>
                <a:srgbClr val="000000">
                  <a:alpha val="0"/>
                </a:srgbClr>
              </a:clrTo>
            </a:clrChange>
            <a:duotone>
              <a:prstClr val="black"/>
              <a:srgbClr val="00B0F0">
                <a:tint val="45000"/>
                <a:satMod val="400000"/>
              </a:srgbClr>
            </a:duotone>
            <a:extLst>
              <a:ext uri="{BEBA8EAE-BF5A-486C-A8C5-ECC9F3942E4B}">
                <a14:imgProps xmlns:a14="http://schemas.microsoft.com/office/drawing/2010/main">
                  <a14:imgLayer r:embed="rId5">
                    <a14:imgEffect>
                      <a14:saturation sat="200000"/>
                    </a14:imgEffect>
                    <a14:imgEffect>
                      <a14:brightnessContrast bright="100000" contrast="-67000"/>
                    </a14:imgEffect>
                  </a14:imgLayer>
                </a14:imgProps>
              </a:ext>
              <a:ext uri="{28A0092B-C50C-407E-A947-70E740481C1C}">
                <a14:useLocalDpi xmlns:a14="http://schemas.microsoft.com/office/drawing/2010/main" val="0"/>
              </a:ext>
            </a:extLst>
          </a:blip>
          <a:srcRect/>
          <a:stretch>
            <a:fillRect/>
          </a:stretch>
        </p:blipFill>
        <p:spPr bwMode="auto">
          <a:xfrm rot="5400000">
            <a:off x="3053576" y="1924087"/>
            <a:ext cx="946852" cy="10470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1623B69-48A8-465B-9BA1-06A889A3DC75}"/>
                  </a:ext>
                </a:extLst>
              </p:cNvPr>
              <p:cNvSpPr txBox="1"/>
              <p:nvPr/>
            </p:nvSpPr>
            <p:spPr>
              <a:xfrm>
                <a:off x="3028697" y="2899209"/>
                <a:ext cx="1351524"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b="0" i="1" smtClean="0">
                              <a:solidFill>
                                <a:srgbClr val="0066FF"/>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oMath>
                  </m:oMathPara>
                </a14:m>
                <a:endParaRPr lang="en-US" b="0" dirty="0">
                  <a:solidFill>
                    <a:srgbClr val="009242"/>
                  </a:solidFill>
                </a:endParaRPr>
              </a:p>
              <a:p>
                <a:pPr/>
                <a14:m>
                  <m:oMathPara xmlns:m="http://schemas.openxmlformats.org/officeDocument/2006/math">
                    <m:oMathParaPr>
                      <m:jc m:val="left"/>
                    </m:oMathParaPr>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b="0" i="1" smtClean="0">
                              <a:solidFill>
                                <a:srgbClr val="0066FF"/>
                              </a:solidFill>
                              <a:latin typeface="Cambria Math" panose="02040503050406030204" pitchFamily="18" charset="0"/>
                            </a:rPr>
                            <m:t>1</m:t>
                          </m:r>
                        </m:e>
                      </m:d>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Δ</m:t>
                      </m:r>
                    </m:oMath>
                  </m:oMathPara>
                </a14:m>
                <a:endParaRPr lang="en-US" dirty="0">
                  <a:solidFill>
                    <a:srgbClr val="009242"/>
                  </a:solidFill>
                </a:endParaRPr>
              </a:p>
            </p:txBody>
          </p:sp>
        </mc:Choice>
        <mc:Fallback xmlns="">
          <p:sp>
            <p:nvSpPr>
              <p:cNvPr id="38" name="TextBox 37">
                <a:extLst>
                  <a:ext uri="{FF2B5EF4-FFF2-40B4-BE49-F238E27FC236}">
                    <a16:creationId xmlns:a16="http://schemas.microsoft.com/office/drawing/2014/main" id="{81623B69-48A8-465B-9BA1-06A889A3DC75}"/>
                  </a:ext>
                </a:extLst>
              </p:cNvPr>
              <p:cNvSpPr txBox="1">
                <a:spLocks noRot="1" noChangeAspect="1" noMove="1" noResize="1" noEditPoints="1" noAdjustHandles="1" noChangeArrowheads="1" noChangeShapeType="1" noTextEdit="1"/>
              </p:cNvSpPr>
              <p:nvPr/>
            </p:nvSpPr>
            <p:spPr>
              <a:xfrm>
                <a:off x="3028697" y="2899209"/>
                <a:ext cx="1351524" cy="553998"/>
              </a:xfrm>
              <a:prstGeom prst="rect">
                <a:avLst/>
              </a:prstGeom>
              <a:blipFill>
                <a:blip r:embed="rId6"/>
                <a:stretch>
                  <a:fillRect r="-90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75C7CAF-19D1-43D4-BD34-5643EE360E79}"/>
                  </a:ext>
                </a:extLst>
              </p:cNvPr>
              <p:cNvSpPr txBox="1"/>
              <p:nvPr/>
            </p:nvSpPr>
            <p:spPr>
              <a:xfrm>
                <a:off x="8485513" y="2523087"/>
                <a:ext cx="1361911"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m:oMathPara>
                </a14:m>
                <a:endParaRPr lang="en-US" b="0" dirty="0">
                  <a:solidFill>
                    <a:schemeClr val="tx1"/>
                  </a:solidFill>
                </a:endParaRPr>
              </a:p>
              <a:p>
                <a:pPr/>
                <a14:m>
                  <m:oMathPara xmlns:m="http://schemas.openxmlformats.org/officeDocument/2006/math">
                    <m:oMathParaPr>
                      <m:jc m:val="left"/>
                    </m:oMathParaPr>
                    <m:oMath xmlns:m="http://schemas.openxmlformats.org/officeDocument/2006/math">
                      <m:d>
                        <m:dPr>
                          <m:begChr m:val="⟦"/>
                          <m:endChr m:val="⟧"/>
                          <m:ctrlPr>
                            <a:rPr lang="en-US" i="1">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1</m:t>
                          </m:r>
                        </m:e>
                      </m:d>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Δ</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475C7CAF-19D1-43D4-BD34-5643EE360E79}"/>
                  </a:ext>
                </a:extLst>
              </p:cNvPr>
              <p:cNvSpPr txBox="1">
                <a:spLocks noRot="1" noChangeAspect="1" noMove="1" noResize="1" noEditPoints="1" noAdjustHandles="1" noChangeArrowheads="1" noChangeShapeType="1" noTextEdit="1"/>
              </p:cNvSpPr>
              <p:nvPr/>
            </p:nvSpPr>
            <p:spPr>
              <a:xfrm>
                <a:off x="8485513" y="2523087"/>
                <a:ext cx="1361911" cy="553998"/>
              </a:xfrm>
              <a:prstGeom prst="rect">
                <a:avLst/>
              </a:prstGeom>
              <a:blipFill>
                <a:blip r:embed="rId7"/>
                <a:stretch>
                  <a:fillRect r="-897" b="-12088"/>
                </a:stretch>
              </a:blipFill>
            </p:spPr>
            <p:txBody>
              <a:bodyPr/>
              <a:lstStyle/>
              <a:p>
                <a:r>
                  <a:rPr lang="en-US">
                    <a:noFill/>
                  </a:rPr>
                  <a:t> </a:t>
                </a:r>
              </a:p>
            </p:txBody>
          </p:sp>
        </mc:Fallback>
      </mc:AlternateContent>
      <p:pic>
        <p:nvPicPr>
          <p:cNvPr id="9" name="Picture 2" descr="Image result for and gate">
            <a:extLst>
              <a:ext uri="{FF2B5EF4-FFF2-40B4-BE49-F238E27FC236}">
                <a16:creationId xmlns:a16="http://schemas.microsoft.com/office/drawing/2014/main" id="{DA8902F7-A581-4E32-A0D1-D533DF942777}"/>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8533763" y="3205102"/>
            <a:ext cx="911628" cy="100812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Elbow 9">
            <a:extLst>
              <a:ext uri="{FF2B5EF4-FFF2-40B4-BE49-F238E27FC236}">
                <a16:creationId xmlns:a16="http://schemas.microsoft.com/office/drawing/2014/main" id="{E04978AC-8343-4F87-BEB2-3E88FDDA89D7}"/>
              </a:ext>
            </a:extLst>
          </p:cNvPr>
          <p:cNvCxnSpPr>
            <a:cxnSpLocks/>
          </p:cNvCxnSpPr>
          <p:nvPr/>
        </p:nvCxnSpPr>
        <p:spPr>
          <a:xfrm>
            <a:off x="3535528" y="2921053"/>
            <a:ext cx="5203766" cy="305937"/>
          </a:xfrm>
          <a:prstGeom prst="bentConnector3">
            <a:avLst>
              <a:gd name="adj1" fmla="val 50000"/>
            </a:avLst>
          </a:prstGeom>
          <a:ln>
            <a:solidFill>
              <a:srgbClr val="00924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36AEEEF-BD33-4276-996F-15173F768672}"/>
                  </a:ext>
                </a:extLst>
              </p:cNvPr>
              <p:cNvSpPr txBox="1"/>
              <p:nvPr/>
            </p:nvSpPr>
            <p:spPr>
              <a:xfrm>
                <a:off x="5419662" y="2638032"/>
                <a:ext cx="18388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m:rPr>
                          <m:sty m:val="p"/>
                        </m:rPr>
                        <a:rPr lang="en-US">
                          <a:latin typeface="Cambria Math" panose="02040503050406030204" pitchFamily="18" charset="0"/>
                        </a:rPr>
                        <m:t>B</m:t>
                      </m:r>
                    </m:oMath>
                  </m:oMathPara>
                </a14:m>
                <a:endParaRPr lang="en-US" dirty="0"/>
              </a:p>
            </p:txBody>
          </p:sp>
        </mc:Choice>
        <mc:Fallback xmlns="">
          <p:sp>
            <p:nvSpPr>
              <p:cNvPr id="30" name="TextBox 29">
                <a:extLst>
                  <a:ext uri="{FF2B5EF4-FFF2-40B4-BE49-F238E27FC236}">
                    <a16:creationId xmlns:a16="http://schemas.microsoft.com/office/drawing/2014/main" id="{C36AEEEF-BD33-4276-996F-15173F768672}"/>
                  </a:ext>
                </a:extLst>
              </p:cNvPr>
              <p:cNvSpPr txBox="1">
                <a:spLocks noRot="1" noChangeAspect="1" noMove="1" noResize="1" noEditPoints="1" noAdjustHandles="1" noChangeArrowheads="1" noChangeShapeType="1" noTextEdit="1"/>
              </p:cNvSpPr>
              <p:nvPr/>
            </p:nvSpPr>
            <p:spPr>
              <a:xfrm>
                <a:off x="5419662" y="2638032"/>
                <a:ext cx="1838819" cy="369332"/>
              </a:xfrm>
              <a:prstGeom prst="rect">
                <a:avLst/>
              </a:prstGeom>
              <a:blipFill>
                <a:blip r:embed="rId9"/>
                <a:stretch>
                  <a:fillRect b="-8333"/>
                </a:stretch>
              </a:blipFill>
            </p:spPr>
            <p:txBody>
              <a:bodyPr/>
              <a:lstStyle/>
              <a:p>
                <a:r>
                  <a:rPr lang="en-US">
                    <a:noFill/>
                  </a:rPr>
                  <a:t> </a:t>
                </a:r>
              </a:p>
            </p:txBody>
          </p:sp>
        </mc:Fallback>
      </mc:AlternateContent>
    </p:spTree>
    <p:extLst>
      <p:ext uri="{BB962C8B-B14F-4D97-AF65-F5344CB8AC3E}">
        <p14:creationId xmlns:p14="http://schemas.microsoft.com/office/powerpoint/2010/main" val="189062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0"/>
            <a:ext cx="11122153" cy="1038871"/>
          </a:xfrm>
        </p:spPr>
        <p:txBody>
          <a:bodyPr>
            <a:normAutofit/>
          </a:bodyPr>
          <a:lstStyle/>
          <a:p>
            <a:r>
              <a:rPr lang="en-US" sz="5000" dirty="0"/>
              <a:t>DUPLO: Soldering with distinct differences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7" y="1038870"/>
                <a:ext cx="10241281" cy="5819129"/>
              </a:xfrm>
            </p:spPr>
            <p:txBody>
              <a:bodyPr anchor="ctr">
                <a:normAutofit/>
              </a:bodyPr>
              <a:lstStyle/>
              <a:p>
                <a:pPr marL="121158" indent="-285750"/>
                <a:r>
                  <a:rPr lang="en-US" dirty="0"/>
                  <a:t>C&amp;C can’t open garbled gate =&gt; would reveal </a:t>
                </a:r>
                <a14:m>
                  <m:oMath xmlns:m="http://schemas.openxmlformats.org/officeDocument/2006/math">
                    <m:r>
                      <m:rPr>
                        <m:sty m:val="p"/>
                      </m:rPr>
                      <a:rPr lang="en-US">
                        <a:latin typeface="Cambria Math" panose="02040503050406030204" pitchFamily="18" charset="0"/>
                      </a:rPr>
                      <m:t>Δ</m:t>
                    </m:r>
                  </m:oMath>
                </a14:m>
                <a:endParaRPr lang="en-US" dirty="0"/>
              </a:p>
              <a:p>
                <a:pPr marL="121158" indent="-285750"/>
                <a:r>
                  <a:rPr lang="en-US" dirty="0"/>
                  <a:t>To be secure during C&amp;C: </a:t>
                </a:r>
              </a:p>
              <a:p>
                <a:pPr lvl="1"/>
                <a:r>
                  <a:rPr lang="en-US" dirty="0"/>
                  <a:t>LEGO: a gate is checked on a single input combination only. </a:t>
                </a:r>
              </a:p>
              <a:p>
                <a:pPr lvl="1"/>
                <a:r>
                  <a:rPr lang="en-US" dirty="0"/>
                  <a:t>Cheating only caught with prob. </a:t>
                </a:r>
                <a14:m>
                  <m:oMath xmlns:m="http://schemas.openxmlformats.org/officeDocument/2006/math">
                    <m:f>
                      <m:fPr>
                        <m:type m:val="skw"/>
                        <m:ctrlPr>
                          <a:rPr lang="en-US" i="1" smtClean="0">
                            <a:solidFill>
                              <a:srgbClr val="FF0000"/>
                            </a:solidFill>
                            <a:latin typeface="Cambria Math" panose="02040503050406030204" pitchFamily="18" charset="0"/>
                          </a:rPr>
                        </m:ctrlPr>
                      </m:fPr>
                      <m:num>
                        <m:r>
                          <a:rPr lang="en-US" i="1">
                            <a:solidFill>
                              <a:srgbClr val="FF0000"/>
                            </a:solidFill>
                            <a:latin typeface="Cambria Math" charset="0"/>
                          </a:rPr>
                          <m:t>1</m:t>
                        </m:r>
                      </m:num>
                      <m:den>
                        <m:r>
                          <a:rPr lang="en-US" i="1">
                            <a:solidFill>
                              <a:srgbClr val="FF0000"/>
                            </a:solidFill>
                            <a:latin typeface="Cambria Math" charset="0"/>
                          </a:rPr>
                          <m:t>4</m:t>
                        </m:r>
                      </m:den>
                    </m:f>
                  </m:oMath>
                </a14:m>
                <a:r>
                  <a:rPr lang="en-US" dirty="0">
                    <a:solidFill>
                      <a:srgbClr val="FF0000"/>
                    </a:solidFill>
                  </a:rPr>
                  <a:t> </a:t>
                </a:r>
                <a:r>
                  <a:rPr lang="en-US" dirty="0"/>
                  <a:t>([Zhu- Huang17] catches cheating with prob. </a:t>
                </a:r>
                <a14:m>
                  <m:oMath xmlns:m="http://schemas.openxmlformats.org/officeDocument/2006/math">
                    <m:f>
                      <m:fPr>
                        <m:type m:val="skw"/>
                        <m:ctrlPr>
                          <a:rPr lang="en-US" i="1" smtClean="0">
                            <a:solidFill>
                              <a:srgbClr val="FF0000"/>
                            </a:solidFill>
                            <a:latin typeface="Cambria Math" panose="02040503050406030204" pitchFamily="18" charset="0"/>
                          </a:rPr>
                        </m:ctrlPr>
                      </m:fPr>
                      <m:num>
                        <m:r>
                          <a:rPr lang="en-US" i="1">
                            <a:solidFill>
                              <a:srgbClr val="FF0000"/>
                            </a:solidFill>
                            <a:latin typeface="Cambria Math" charset="0"/>
                          </a:rPr>
                          <m:t>1</m:t>
                        </m:r>
                      </m:num>
                      <m:den>
                        <m:r>
                          <a:rPr lang="en-US" i="1">
                            <a:solidFill>
                              <a:srgbClr val="FF0000"/>
                            </a:solidFill>
                            <a:latin typeface="Cambria Math" charset="0"/>
                          </a:rPr>
                          <m:t>2</m:t>
                        </m:r>
                      </m:den>
                    </m:f>
                    <m:r>
                      <a:rPr lang="en-US" i="1">
                        <a:latin typeface="Cambria Math" charset="0"/>
                      </a:rPr>
                      <m:t>)</m:t>
                    </m:r>
                  </m:oMath>
                </a14:m>
                <a:r>
                  <a:rPr lang="en-US" dirty="0"/>
                  <a:t>.</a:t>
                </a:r>
              </a:p>
              <a:p>
                <a:pPr marL="274320" lvl="1" indent="0">
                  <a:buNone/>
                </a:pPr>
                <a:endParaRPr lang="en-US" dirty="0"/>
              </a:p>
              <a:p>
                <a:pPr marL="274320" lvl="1" indent="0">
                  <a:buNone/>
                </a:pPr>
                <a:endParaRPr lang="en-US" dirty="0"/>
              </a:p>
              <a:p>
                <a:pPr marL="274320" lvl="1" indent="0">
                  <a:buNone/>
                </a:pPr>
                <a:endParaRPr lang="en-US" dirty="0"/>
              </a:p>
              <a:p>
                <a:pPr lvl="1"/>
                <a:r>
                  <a:rPr lang="en-US" dirty="0"/>
                  <a:t>LEGO’ soldering technique does not scale to large input sizes, worst-case catch bad circuit with prob. </a:t>
                </a:r>
                <a14:m>
                  <m:oMath xmlns:m="http://schemas.openxmlformats.org/officeDocument/2006/math">
                    <m:f>
                      <m:fPr>
                        <m:type m:val="skw"/>
                        <m:ctrlPr>
                          <a:rPr lang="en-US" i="1" smtClean="0">
                            <a:solidFill>
                              <a:srgbClr val="FF0000"/>
                            </a:solidFill>
                            <a:latin typeface="Cambria Math" panose="02040503050406030204" pitchFamily="18" charset="0"/>
                          </a:rPr>
                        </m:ctrlPr>
                      </m:fPr>
                      <m:num>
                        <m:r>
                          <a:rPr lang="en-US" i="1">
                            <a:solidFill>
                              <a:srgbClr val="FF0000"/>
                            </a:solidFill>
                            <a:latin typeface="Cambria Math" charset="0"/>
                          </a:rPr>
                          <m:t>1</m:t>
                        </m:r>
                      </m:num>
                      <m:den>
                        <m:sSup>
                          <m:sSupPr>
                            <m:ctrlPr>
                              <a:rPr lang="en-US" i="1">
                                <a:solidFill>
                                  <a:srgbClr val="FF0000"/>
                                </a:solidFill>
                                <a:latin typeface="Cambria Math" panose="02040503050406030204" pitchFamily="18" charset="0"/>
                              </a:rPr>
                            </m:ctrlPr>
                          </m:sSupPr>
                          <m:e>
                            <m:r>
                              <a:rPr lang="en-US" i="1">
                                <a:solidFill>
                                  <a:srgbClr val="FF0000"/>
                                </a:solidFill>
                                <a:latin typeface="Cambria Math" charset="0"/>
                              </a:rPr>
                              <m:t>2</m:t>
                            </m:r>
                          </m:e>
                          <m:sup>
                            <m:r>
                              <a:rPr lang="en-US" i="1">
                                <a:solidFill>
                                  <a:srgbClr val="FF0000"/>
                                </a:solidFill>
                                <a:latin typeface="Cambria Math" charset="0"/>
                              </a:rPr>
                              <m:t>𝑛</m:t>
                            </m:r>
                          </m:sup>
                        </m:sSup>
                      </m:den>
                    </m:f>
                  </m:oMath>
                </a14:m>
                <a:r>
                  <a:rPr lang="en-US" dirty="0"/>
                  <a:t> for n-input components</a:t>
                </a:r>
              </a:p>
              <a:p>
                <a:pPr lvl="1"/>
                <a:endParaRPr lang="en-US" dirty="0"/>
              </a:p>
              <a:p>
                <a:pPr marL="384048" lvl="2" indent="0">
                  <a:buNone/>
                </a:pPr>
                <a:endParaRPr lang="en-US" sz="1800" dirty="0"/>
              </a:p>
              <a:p>
                <a:pPr marL="274320" lvl="1" indent="0">
                  <a:buNone/>
                </a:pPr>
                <a:r>
                  <a:rPr lang="en-US" dirty="0"/>
                  <a:t>=&gt;Leads to </a:t>
                </a:r>
                <a:r>
                  <a:rPr lang="en-US" dirty="0">
                    <a:solidFill>
                      <a:srgbClr val="FF0000"/>
                    </a:solidFill>
                  </a:rPr>
                  <a:t>higher</a:t>
                </a:r>
                <a:r>
                  <a:rPr lang="en-US" dirty="0"/>
                  <a:t> replication factor</a:t>
                </a:r>
              </a:p>
              <a:p>
                <a:r>
                  <a:rPr lang="en-US" dirty="0"/>
                  <a:t>Solutions: DUPLO uses </a:t>
                </a:r>
                <a:r>
                  <a:rPr lang="en-US" dirty="0">
                    <a:solidFill>
                      <a:srgbClr val="FF0000"/>
                    </a:solidFill>
                  </a:rPr>
                  <a:t>distinct</a:t>
                </a:r>
                <a:r>
                  <a:rPr lang="en-US" dirty="0"/>
                  <a:t> </a:t>
                </a:r>
                <a14:m>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charset="0"/>
                          </a:rPr>
                          <m:t>Δ</m:t>
                        </m:r>
                      </m:e>
                      <m:sub>
                        <m:r>
                          <a:rPr lang="en-US" i="1">
                            <a:solidFill>
                              <a:srgbClr val="FF0000"/>
                            </a:solidFill>
                            <a:latin typeface="Cambria Math" charset="0"/>
                          </a:rPr>
                          <m:t>𝑖</m:t>
                        </m:r>
                      </m:sub>
                    </m:sSub>
                  </m:oMath>
                </a14:m>
                <a:r>
                  <a:rPr lang="en-US" dirty="0">
                    <a:solidFill>
                      <a:srgbClr val="FF0000"/>
                    </a:solidFill>
                  </a:rPr>
                  <a:t> </a:t>
                </a:r>
                <a:r>
                  <a:rPr lang="en-US" dirty="0"/>
                  <a:t>free-XOR for each garbled component</a:t>
                </a:r>
              </a:p>
              <a:p>
                <a:pPr lvl="1"/>
                <a:r>
                  <a:rPr lang="en-US" dirty="0"/>
                  <a:t>Allows to catch a checked component with prob. 1.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7" y="1038870"/>
                <a:ext cx="10241281" cy="5819129"/>
              </a:xfrm>
              <a:blipFill>
                <a:blip r:embed="rId3"/>
                <a:stretch>
                  <a:fillRect l="-23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113E31D-E2AB-40D1-8B51-AFA5AFEF393A}" type="slidenum">
              <a:rPr lang="en-US" smtClean="0"/>
              <a:t>11</a:t>
            </a:fld>
            <a:endParaRPr lang="en-US" dirty="0"/>
          </a:p>
        </p:txBody>
      </p:sp>
      <p:grpSp>
        <p:nvGrpSpPr>
          <p:cNvPr id="35" name="Group 34"/>
          <p:cNvGrpSpPr/>
          <p:nvPr/>
        </p:nvGrpSpPr>
        <p:grpSpPr>
          <a:xfrm>
            <a:off x="5743711" y="3161692"/>
            <a:ext cx="1151593" cy="707779"/>
            <a:chOff x="5787696" y="3426381"/>
            <a:chExt cx="845744" cy="538193"/>
          </a:xfrm>
        </p:grpSpPr>
        <p:pic>
          <p:nvPicPr>
            <p:cNvPr id="20" name="Picture 2" descr="Image result for and g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939134" y="3333866"/>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Rectangle 20"/>
                <p:cNvSpPr/>
                <p:nvPr/>
              </p:nvSpPr>
              <p:spPr>
                <a:xfrm>
                  <a:off x="5787696" y="3539823"/>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21" name="Rectangle 20"/>
                <p:cNvSpPr>
                  <a:spLocks noRot="1" noChangeAspect="1" noMove="1" noResize="1" noEditPoints="1" noAdjustHandles="1" noChangeArrowheads="1" noChangeShapeType="1" noTextEdit="1"/>
                </p:cNvSpPr>
                <p:nvPr/>
              </p:nvSpPr>
              <p:spPr>
                <a:xfrm>
                  <a:off x="5787696" y="3539823"/>
                  <a:ext cx="845744" cy="338554"/>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Rectangle 35"/>
              <p:cNvSpPr/>
              <p:nvPr/>
            </p:nvSpPr>
            <p:spPr>
              <a:xfrm>
                <a:off x="6761078" y="3058413"/>
                <a:ext cx="10935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2 </m:t>
                      </m:r>
                      <m:r>
                        <a:rPr lang="en-US" b="0" i="1" smtClean="0">
                          <a:latin typeface="Cambria Math" panose="02040503050406030204" pitchFamily="18" charset="0"/>
                        </a:rPr>
                        <m:t>𝑖𝑛𝑝𝑢𝑡𝑠</m:t>
                      </m:r>
                    </m:oMath>
                  </m:oMathPara>
                </a14:m>
                <a:endParaRPr 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6761078" y="3058413"/>
                <a:ext cx="1093504" cy="369332"/>
              </a:xfrm>
              <a:prstGeom prst="rect">
                <a:avLst/>
              </a:prstGeom>
              <a:blipFill>
                <a:blip r:embed="rId6"/>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6895304" y="4268057"/>
                <a:ext cx="10935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𝑖𝑛𝑝𝑢𝑡𝑠</m:t>
                      </m:r>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6895304" y="4268057"/>
                <a:ext cx="1093504" cy="369332"/>
              </a:xfrm>
              <a:prstGeom prst="rect">
                <a:avLst/>
              </a:prstGeom>
              <a:blipFill>
                <a:blip r:embed="rId7"/>
                <a:stretch>
                  <a:fillRect b="-14754"/>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28254153-4F2F-4EC4-856C-56F02055B10E}"/>
              </a:ext>
            </a:extLst>
          </p:cNvPr>
          <p:cNvGrpSpPr/>
          <p:nvPr/>
        </p:nvGrpSpPr>
        <p:grpSpPr>
          <a:xfrm>
            <a:off x="5951593" y="4296050"/>
            <a:ext cx="809485" cy="926919"/>
            <a:chOff x="5760358" y="5232084"/>
            <a:chExt cx="809485" cy="926919"/>
          </a:xfrm>
        </p:grpSpPr>
        <p:sp>
          <p:nvSpPr>
            <p:cNvPr id="26" name="Diagonal Stripe 25">
              <a:extLst>
                <a:ext uri="{FF2B5EF4-FFF2-40B4-BE49-F238E27FC236}">
                  <a16:creationId xmlns:a16="http://schemas.microsoft.com/office/drawing/2014/main" id="{3595FDD1-DE4C-44FF-93FD-8B74FEEC7F12}"/>
                </a:ext>
              </a:extLst>
            </p:cNvPr>
            <p:cNvSpPr>
              <a:spLocks/>
            </p:cNvSpPr>
            <p:nvPr/>
          </p:nvSpPr>
          <p:spPr>
            <a:xfrm rot="13483075">
              <a:off x="5785539" y="5232084"/>
              <a:ext cx="772229" cy="746884"/>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8" name="Group 27">
              <a:extLst>
                <a:ext uri="{FF2B5EF4-FFF2-40B4-BE49-F238E27FC236}">
                  <a16:creationId xmlns:a16="http://schemas.microsoft.com/office/drawing/2014/main" id="{2EAD8FEA-BAE5-4403-832E-3DEB92957F12}"/>
                </a:ext>
              </a:extLst>
            </p:cNvPr>
            <p:cNvGrpSpPr/>
            <p:nvPr/>
          </p:nvGrpSpPr>
          <p:grpSpPr>
            <a:xfrm>
              <a:off x="5760358" y="5247406"/>
              <a:ext cx="809485" cy="911597"/>
              <a:chOff x="5760358" y="5247406"/>
              <a:chExt cx="809485" cy="911597"/>
            </a:xfrm>
          </p:grpSpPr>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659F81A6-9945-4991-A2E6-35EC8A96B5B9}"/>
                      </a:ext>
                    </a:extLst>
                  </p:cNvPr>
                  <p:cNvSpPr/>
                  <p:nvPr/>
                </p:nvSpPr>
                <p:spPr>
                  <a:xfrm>
                    <a:off x="5901387" y="5541603"/>
                    <a:ext cx="598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38" name="Rectangle 37">
                    <a:extLst>
                      <a:ext uri="{FF2B5EF4-FFF2-40B4-BE49-F238E27FC236}">
                        <a16:creationId xmlns:a16="http://schemas.microsoft.com/office/drawing/2014/main" id="{659F81A6-9945-4991-A2E6-35EC8A96B5B9}"/>
                      </a:ext>
                    </a:extLst>
                  </p:cNvPr>
                  <p:cNvSpPr>
                    <a:spLocks noRot="1" noChangeAspect="1" noMove="1" noResize="1" noEditPoints="1" noAdjustHandles="1" noChangeArrowheads="1" noChangeShapeType="1" noTextEdit="1"/>
                  </p:cNvSpPr>
                  <p:nvPr/>
                </p:nvSpPr>
                <p:spPr>
                  <a:xfrm>
                    <a:off x="5901387" y="5541603"/>
                    <a:ext cx="598817" cy="369332"/>
                  </a:xfrm>
                  <a:prstGeom prst="rect">
                    <a:avLst/>
                  </a:prstGeom>
                  <a:blipFill>
                    <a:blip r:embed="rId8"/>
                    <a:stretch>
                      <a:fillRect/>
                    </a:stretch>
                  </a:blipFill>
                </p:spPr>
                <p:txBody>
                  <a:bodyPr/>
                  <a:lstStyle/>
                  <a:p>
                    <a:r>
                      <a:rPr lang="en-US">
                        <a:noFill/>
                      </a:rPr>
                      <a:t> </a:t>
                    </a:r>
                  </a:p>
                </p:txBody>
              </p:sp>
            </mc:Fallback>
          </mc:AlternateContent>
          <p:cxnSp>
            <p:nvCxnSpPr>
              <p:cNvPr id="39" name="Straight Connector 38">
                <a:extLst>
                  <a:ext uri="{FF2B5EF4-FFF2-40B4-BE49-F238E27FC236}">
                    <a16:creationId xmlns:a16="http://schemas.microsoft.com/office/drawing/2014/main" id="{30E5C9AD-AFB9-4B3C-81C6-339FB673FCAB}"/>
                  </a:ext>
                </a:extLst>
              </p:cNvPr>
              <p:cNvCxnSpPr/>
              <p:nvPr/>
            </p:nvCxnSpPr>
            <p:spPr>
              <a:xfrm>
                <a:off x="5760358" y="5247408"/>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02B9B5-C6B8-40C5-B657-C44254E4D1F0}"/>
                  </a:ext>
                </a:extLst>
              </p:cNvPr>
              <p:cNvCxnSpPr/>
              <p:nvPr/>
            </p:nvCxnSpPr>
            <p:spPr>
              <a:xfrm>
                <a:off x="6009158" y="5260210"/>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74256A-F259-449E-ACFB-7ED558FBB070}"/>
                  </a:ext>
                </a:extLst>
              </p:cNvPr>
              <p:cNvCxnSpPr/>
              <p:nvPr/>
            </p:nvCxnSpPr>
            <p:spPr>
              <a:xfrm>
                <a:off x="6319023" y="5260210"/>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918B346-166A-446A-856E-603D2548F3D3}"/>
                  </a:ext>
                </a:extLst>
              </p:cNvPr>
              <p:cNvCxnSpPr/>
              <p:nvPr/>
            </p:nvCxnSpPr>
            <p:spPr>
              <a:xfrm>
                <a:off x="6569843" y="5247406"/>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0E7358E-1855-44EC-B114-596DC8581461}"/>
                  </a:ext>
                </a:extLst>
              </p:cNvPr>
              <p:cNvCxnSpPr/>
              <p:nvPr/>
            </p:nvCxnSpPr>
            <p:spPr>
              <a:xfrm>
                <a:off x="6009158" y="5784446"/>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456E34F-D516-4DAA-815A-FA0C1DB09665}"/>
                  </a:ext>
                </a:extLst>
              </p:cNvPr>
              <p:cNvCxnSpPr/>
              <p:nvPr/>
            </p:nvCxnSpPr>
            <p:spPr>
              <a:xfrm>
                <a:off x="6319023" y="5800886"/>
                <a:ext cx="0" cy="358117"/>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663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675" y="-108531"/>
            <a:ext cx="11122153" cy="1150807"/>
          </a:xfrm>
        </p:spPr>
        <p:txBody>
          <a:bodyPr>
            <a:normAutofit/>
          </a:bodyPr>
          <a:lstStyle/>
          <a:p>
            <a:r>
              <a:rPr lang="en-US" sz="5000" dirty="0"/>
              <a:t>DUPLO: Soldering with distinct differences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8334" y="2564325"/>
                <a:ext cx="10360152" cy="3961479"/>
              </a:xfrm>
            </p:spPr>
            <p:txBody>
              <a:bodyPr anchor="ctr">
                <a:normAutofit/>
              </a:bodyPr>
              <a:lstStyle/>
              <a:p>
                <a:r>
                  <a:rPr lang="en-US" dirty="0"/>
                  <a:t>Requires: truth labels are soldered correctly</a:t>
                </a:r>
              </a:p>
              <a:p>
                <a:endParaRPr lang="en-US" dirty="0"/>
              </a:p>
              <a:p>
                <a:endParaRPr lang="en-US" dirty="0"/>
              </a:p>
              <a:p>
                <a:endParaRPr lang="en-US" dirty="0"/>
              </a:p>
              <a:p>
                <a:r>
                  <a:rPr lang="en-US" dirty="0"/>
                  <a:t>Problem: evaluator must know truth values (true/false) to soldering!</a:t>
                </a:r>
              </a:p>
              <a:p>
                <a:r>
                  <a:rPr lang="en-US" dirty="0"/>
                  <a:t>Similar [Afshar-Hu-Mohassel-Rosulek15], we use </a:t>
                </a:r>
                <a:r>
                  <a:rPr lang="en-US" dirty="0">
                    <a:solidFill>
                      <a:srgbClr val="FF0000"/>
                    </a:solidFill>
                  </a:rPr>
                  <a:t>indicator bit </a:t>
                </a:r>
                <a14:m>
                  <m:oMath xmlns:m="http://schemas.openxmlformats.org/officeDocument/2006/math">
                    <m:r>
                      <a:rPr lang="en-US" b="1" i="1" smtClean="0">
                        <a:solidFill>
                          <a:srgbClr val="FF0000"/>
                        </a:solidFill>
                        <a:latin typeface="Cambria Math" panose="02040503050406030204" pitchFamily="18" charset="0"/>
                      </a:rPr>
                      <m:t>𝝈</m:t>
                    </m:r>
                  </m:oMath>
                </a14:m>
                <a:r>
                  <a:rPr lang="en-US" dirty="0">
                    <a:solidFill>
                      <a:srgbClr val="FF0000"/>
                    </a:solidFill>
                  </a:rPr>
                  <a:t> </a:t>
                </a:r>
                <a:r>
                  <a:rPr lang="en-US" dirty="0"/>
                  <a:t>for each component:</a:t>
                </a:r>
              </a:p>
              <a:p>
                <a:endParaRPr lang="en-US" dirty="0"/>
              </a:p>
              <a:p>
                <a:endParaRPr lang="en-US" dirty="0"/>
              </a:p>
              <a:p>
                <a:pPr marL="0" indent="0">
                  <a:buNone/>
                </a:pPr>
                <a:r>
                  <a:rPr lang="en-US" dirty="0"/>
                  <a:t>=&gt; can solder just knowing</a:t>
                </a:r>
                <a:r>
                  <a:rPr lang="en-US" dirty="0">
                    <a:solidFill>
                      <a:srgbClr val="0066FF"/>
                    </a:solidFill>
                  </a:rPr>
                  <a:t> </a:t>
                </a:r>
                <a14:m>
                  <m:oMath xmlns:m="http://schemas.openxmlformats.org/officeDocument/2006/math">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𝜎</m:t>
                        </m:r>
                      </m:e>
                      <m:sub>
                        <m:r>
                          <a:rPr lang="en-US" b="0" i="1" smtClean="0">
                            <a:solidFill>
                              <a:srgbClr val="0066FF"/>
                            </a:solidFill>
                            <a:latin typeface="Cambria Math" panose="02040503050406030204" pitchFamily="18" charset="0"/>
                          </a:rPr>
                          <m:t>1</m:t>
                        </m:r>
                      </m:sub>
                    </m:sSub>
                  </m:oMath>
                </a14:m>
                <a:r>
                  <a:rPr lang="en-US" dirty="0">
                    <a:solidFill>
                      <a:srgbClr val="0066FF"/>
                    </a:solidFill>
                  </a:rPr>
                  <a:t> </a:t>
                </a:r>
                <a14:m>
                  <m:oMath xmlns:m="http://schemas.openxmlformats.org/officeDocument/2006/math">
                    <m:r>
                      <a:rPr lang="en-US" i="1">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Sub>
                  </m:oMath>
                </a14:m>
                <a:r>
                  <a:rPr lang="en-US" dirty="0"/>
                  <a:t> (random value and unrelated to truth values)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8334" y="2564325"/>
                <a:ext cx="10360152" cy="3961479"/>
              </a:xfrm>
              <a:blipFill>
                <a:blip r:embed="rId3"/>
                <a:stretch>
                  <a:fillRect l="-588" b="-46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113E31D-E2AB-40D1-8B51-AFA5AFEF393A}" type="slidenum">
              <a:rPr lang="en-US" smtClean="0"/>
              <a:t>12</a:t>
            </a:fld>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71F84BC-DE98-45CB-909F-4B646B3F47B2}"/>
                  </a:ext>
                </a:extLst>
              </p:cNvPr>
              <p:cNvSpPr txBox="1"/>
              <p:nvPr/>
            </p:nvSpPr>
            <p:spPr>
              <a:xfrm>
                <a:off x="2385842" y="5272285"/>
                <a:ext cx="1546193"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66FF"/>
                              </a:solidFill>
                              <a:latin typeface="Cambria Math" panose="02040503050406030204" pitchFamily="18" charset="0"/>
                            </a:rPr>
                          </m:ctrlPr>
                        </m:d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𝜎</m:t>
                              </m:r>
                            </m:e>
                            <m:sub>
                              <m:r>
                                <a:rPr lang="en-US" b="0" i="1" smtClean="0">
                                  <a:solidFill>
                                    <a:srgbClr val="0066FF"/>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oMath>
                  </m:oMathPara>
                </a14:m>
                <a:endParaRPr lang="en-US" b="0" dirty="0">
                  <a:solidFill>
                    <a:srgbClr val="009242"/>
                  </a:solidFill>
                </a:endParaRPr>
              </a:p>
              <a:p>
                <a:pPr/>
                <a14:m>
                  <m:oMathPara xmlns:m="http://schemas.openxmlformats.org/officeDocument/2006/math">
                    <m:oMathParaPr>
                      <m:jc m:val="left"/>
                    </m:oMathParaPr>
                    <m:oMath xmlns:m="http://schemas.openxmlformats.org/officeDocument/2006/math">
                      <m:d>
                        <m:dPr>
                          <m:begChr m:val="⟦"/>
                          <m:endChr m:val="⟧"/>
                          <m:ctrlPr>
                            <a:rPr lang="en-US" i="1" smtClean="0">
                              <a:solidFill>
                                <a:srgbClr val="0066FF"/>
                              </a:solidFill>
                              <a:latin typeface="Cambria Math" panose="02040503050406030204" pitchFamily="18" charset="0"/>
                            </a:rPr>
                          </m:ctrlPr>
                        </m:dPr>
                        <m:e>
                          <m:acc>
                            <m:accPr>
                              <m:chr m:val="̅"/>
                              <m:ctrlPr>
                                <a:rPr lang="en-US" b="0" i="1" smtClean="0">
                                  <a:solidFill>
                                    <a:srgbClr val="0066FF"/>
                                  </a:solidFill>
                                  <a:latin typeface="Cambria Math" panose="02040503050406030204" pitchFamily="18" charset="0"/>
                                </a:rPr>
                              </m:ctrlPr>
                            </m:acc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𝜎</m:t>
                                  </m:r>
                                </m:e>
                                <m:sub>
                                  <m:r>
                                    <a:rPr lang="en-US" b="0" i="1" smtClean="0">
                                      <a:solidFill>
                                        <a:srgbClr val="0066FF"/>
                                      </a:solidFill>
                                      <a:latin typeface="Cambria Math" panose="02040503050406030204" pitchFamily="18" charset="0"/>
                                    </a:rPr>
                                    <m:t>1</m:t>
                                  </m:r>
                                </m:sub>
                              </m:sSub>
                            </m:e>
                          </m:acc>
                        </m:e>
                      </m:d>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sSub>
                        <m:sSubPr>
                          <m:ctrlPr>
                            <a:rPr lang="en-US" b="0" i="1" smtClean="0">
                              <a:solidFill>
                                <a:srgbClr val="0066FF"/>
                              </a:solidFill>
                              <a:latin typeface="Cambria Math" panose="02040503050406030204" pitchFamily="18" charset="0"/>
                            </a:rPr>
                          </m:ctrlPr>
                        </m:sSubPr>
                        <m:e>
                          <m:r>
                            <m:rPr>
                              <m:sty m:val="p"/>
                            </m:rPr>
                            <a:rPr lang="en-US" smtClean="0">
                              <a:solidFill>
                                <a:srgbClr val="0066FF"/>
                              </a:solidFill>
                              <a:latin typeface="Cambria Math" panose="02040503050406030204" pitchFamily="18" charset="0"/>
                            </a:rPr>
                            <m:t>Δ</m:t>
                          </m:r>
                        </m:e>
                        <m:sub>
                          <m:r>
                            <a:rPr lang="en-US" b="0" i="0" smtClean="0">
                              <a:solidFill>
                                <a:srgbClr val="0066FF"/>
                              </a:solidFill>
                              <a:latin typeface="Cambria Math" panose="02040503050406030204" pitchFamily="18" charset="0"/>
                            </a:rPr>
                            <m:t>1</m:t>
                          </m:r>
                        </m:sub>
                      </m:sSub>
                    </m:oMath>
                  </m:oMathPara>
                </a14:m>
                <a:endParaRPr lang="en-US" dirty="0">
                  <a:solidFill>
                    <a:srgbClr val="009242"/>
                  </a:solidFill>
                </a:endParaRPr>
              </a:p>
            </p:txBody>
          </p:sp>
        </mc:Choice>
        <mc:Fallback xmlns="">
          <p:sp>
            <p:nvSpPr>
              <p:cNvPr id="28" name="TextBox 27">
                <a:extLst>
                  <a:ext uri="{FF2B5EF4-FFF2-40B4-BE49-F238E27FC236}">
                    <a16:creationId xmlns:a16="http://schemas.microsoft.com/office/drawing/2014/main" id="{571F84BC-DE98-45CB-909F-4B646B3F47B2}"/>
                  </a:ext>
                </a:extLst>
              </p:cNvPr>
              <p:cNvSpPr txBox="1">
                <a:spLocks noRot="1" noChangeAspect="1" noMove="1" noResize="1" noEditPoints="1" noAdjustHandles="1" noChangeArrowheads="1" noChangeShapeType="1" noTextEdit="1"/>
              </p:cNvSpPr>
              <p:nvPr/>
            </p:nvSpPr>
            <p:spPr>
              <a:xfrm>
                <a:off x="2385842" y="5272285"/>
                <a:ext cx="1546193" cy="553998"/>
              </a:xfrm>
              <a:prstGeom prst="rect">
                <a:avLst/>
              </a:prstGeom>
              <a:blipFill>
                <a:blip r:embed="rId4"/>
                <a:stretch>
                  <a:fillRect b="-120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706C407-C88C-40F9-82FE-1EA5EDA97743}"/>
                  </a:ext>
                </a:extLst>
              </p:cNvPr>
              <p:cNvSpPr txBox="1"/>
              <p:nvPr/>
            </p:nvSpPr>
            <p:spPr>
              <a:xfrm>
                <a:off x="7886651" y="1857477"/>
                <a:ext cx="1469248"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m:oMathPara>
                </a14:m>
                <a:endParaRPr lang="en-US" b="0" dirty="0">
                  <a:solidFill>
                    <a:schemeClr val="tx1"/>
                  </a:solidFill>
                </a:endParaRPr>
              </a:p>
              <a:p>
                <a:pPr/>
                <a14:m>
                  <m:oMathPara xmlns:m="http://schemas.openxmlformats.org/officeDocument/2006/math">
                    <m:oMathParaPr>
                      <m:jc m:val="left"/>
                    </m:oMathParaPr>
                    <m:oMath xmlns:m="http://schemas.openxmlformats.org/officeDocument/2006/math">
                      <m:d>
                        <m:dPr>
                          <m:begChr m:val="⟦"/>
                          <m:endChr m:val="⟧"/>
                          <m:ctrlPr>
                            <a:rPr lang="en-US" i="1">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1</m:t>
                          </m:r>
                        </m:e>
                      </m:d>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m:rPr>
                              <m:sty m:val="p"/>
                            </m:rPr>
                            <a:rPr lang="en-US" smtClean="0">
                              <a:solidFill>
                                <a:srgbClr val="FF0000"/>
                              </a:solidFill>
                              <a:latin typeface="Cambria Math" panose="02040503050406030204" pitchFamily="18" charset="0"/>
                            </a:rPr>
                            <m:t>Δ</m:t>
                          </m:r>
                        </m:e>
                        <m:sub>
                          <m:r>
                            <a:rPr lang="en-US" b="0" i="0"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0" name="TextBox 29">
                <a:extLst>
                  <a:ext uri="{FF2B5EF4-FFF2-40B4-BE49-F238E27FC236}">
                    <a16:creationId xmlns:a16="http://schemas.microsoft.com/office/drawing/2014/main" id="{4706C407-C88C-40F9-82FE-1EA5EDA97743}"/>
                  </a:ext>
                </a:extLst>
              </p:cNvPr>
              <p:cNvSpPr txBox="1">
                <a:spLocks noRot="1" noChangeAspect="1" noMove="1" noResize="1" noEditPoints="1" noAdjustHandles="1" noChangeArrowheads="1" noChangeShapeType="1" noTextEdit="1"/>
              </p:cNvSpPr>
              <p:nvPr/>
            </p:nvSpPr>
            <p:spPr>
              <a:xfrm>
                <a:off x="7886651" y="1857477"/>
                <a:ext cx="1469248" cy="553998"/>
              </a:xfrm>
              <a:prstGeom prst="rect">
                <a:avLst/>
              </a:prstGeom>
              <a:blipFill>
                <a:blip r:embed="rId5"/>
                <a:stretch>
                  <a:fillRect b="-12088"/>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AD4F16C-86A8-4038-B678-3341B9677B9A}"/>
              </a:ext>
            </a:extLst>
          </p:cNvPr>
          <p:cNvGrpSpPr/>
          <p:nvPr/>
        </p:nvGrpSpPr>
        <p:grpSpPr>
          <a:xfrm>
            <a:off x="9302483" y="1816466"/>
            <a:ext cx="809514" cy="926919"/>
            <a:chOff x="5760358" y="5232084"/>
            <a:chExt cx="809514" cy="926919"/>
          </a:xfrm>
        </p:grpSpPr>
        <p:sp>
          <p:nvSpPr>
            <p:cNvPr id="42" name="Diagonal Stripe 41">
              <a:extLst>
                <a:ext uri="{FF2B5EF4-FFF2-40B4-BE49-F238E27FC236}">
                  <a16:creationId xmlns:a16="http://schemas.microsoft.com/office/drawing/2014/main" id="{877F28B3-C889-458A-A372-DAFAB1995587}"/>
                </a:ext>
              </a:extLst>
            </p:cNvPr>
            <p:cNvSpPr>
              <a:spLocks/>
            </p:cNvSpPr>
            <p:nvPr/>
          </p:nvSpPr>
          <p:spPr>
            <a:xfrm rot="13483075">
              <a:off x="5785539" y="5232084"/>
              <a:ext cx="772229" cy="746884"/>
            </a:xfrm>
            <a:prstGeom prst="diagStri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3" name="Group 42">
              <a:extLst>
                <a:ext uri="{FF2B5EF4-FFF2-40B4-BE49-F238E27FC236}">
                  <a16:creationId xmlns:a16="http://schemas.microsoft.com/office/drawing/2014/main" id="{E07F6B25-B5AA-4704-ACC4-7AA4672E6813}"/>
                </a:ext>
              </a:extLst>
            </p:cNvPr>
            <p:cNvGrpSpPr/>
            <p:nvPr/>
          </p:nvGrpSpPr>
          <p:grpSpPr>
            <a:xfrm>
              <a:off x="5760358" y="5247406"/>
              <a:ext cx="809514" cy="911597"/>
              <a:chOff x="5760358" y="5247406"/>
              <a:chExt cx="809514" cy="911597"/>
            </a:xfrm>
          </p:grpSpPr>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6F13E0A9-518C-4880-917E-0E74B1FB4AA0}"/>
                      </a:ext>
                    </a:extLst>
                  </p:cNvPr>
                  <p:cNvSpPr/>
                  <p:nvPr/>
                </p:nvSpPr>
                <p:spPr>
                  <a:xfrm>
                    <a:off x="5901387" y="5541603"/>
                    <a:ext cx="598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FFFF00"/>
                                  </a:solidFill>
                                  <a:latin typeface="Cambria Math" panose="02040503050406030204" pitchFamily="18" charset="0"/>
                                </a:rPr>
                              </m:ctrlPr>
                            </m:dPr>
                            <m:e>
                              <m:r>
                                <a:rPr lang="en-US" b="0" i="1" smtClean="0">
                                  <a:solidFill>
                                    <a:srgbClr val="FFFF00"/>
                                  </a:solidFill>
                                  <a:latin typeface="Cambria Math" panose="02040503050406030204" pitchFamily="18" charset="0"/>
                                </a:rPr>
                                <m:t>𝐸</m:t>
                              </m:r>
                            </m:e>
                          </m:d>
                        </m:oMath>
                      </m:oMathPara>
                    </a14:m>
                    <a:endParaRPr lang="en-US" dirty="0"/>
                  </a:p>
                </p:txBody>
              </p:sp>
            </mc:Choice>
            <mc:Fallback xmlns="">
              <p:sp>
                <p:nvSpPr>
                  <p:cNvPr id="44" name="Rectangle 43">
                    <a:extLst>
                      <a:ext uri="{FF2B5EF4-FFF2-40B4-BE49-F238E27FC236}">
                        <a16:creationId xmlns:a16="http://schemas.microsoft.com/office/drawing/2014/main" id="{6F13E0A9-518C-4880-917E-0E74B1FB4AA0}"/>
                      </a:ext>
                    </a:extLst>
                  </p:cNvPr>
                  <p:cNvSpPr>
                    <a:spLocks noRot="1" noChangeAspect="1" noMove="1" noResize="1" noEditPoints="1" noAdjustHandles="1" noChangeArrowheads="1" noChangeShapeType="1" noTextEdit="1"/>
                  </p:cNvSpPr>
                  <p:nvPr/>
                </p:nvSpPr>
                <p:spPr>
                  <a:xfrm>
                    <a:off x="5901387" y="5541603"/>
                    <a:ext cx="598817" cy="369332"/>
                  </a:xfrm>
                  <a:prstGeom prst="rect">
                    <a:avLst/>
                  </a:prstGeom>
                  <a:blipFill>
                    <a:blip r:embed="rId7"/>
                    <a:stretch>
                      <a:fillRect/>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F75898DF-59B1-4DEC-BEF9-0CB2BF34B3FF}"/>
                  </a:ext>
                </a:extLst>
              </p:cNvPr>
              <p:cNvCxnSpPr/>
              <p:nvPr/>
            </p:nvCxnSpPr>
            <p:spPr>
              <a:xfrm>
                <a:off x="5760358" y="5247408"/>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9C781B1-B98D-42E3-9026-5213590C9D82}"/>
                  </a:ext>
                </a:extLst>
              </p:cNvPr>
              <p:cNvCxnSpPr/>
              <p:nvPr/>
            </p:nvCxnSpPr>
            <p:spPr>
              <a:xfrm>
                <a:off x="6139787" y="5268606"/>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054C30E-0893-4FF2-B8A7-73A84C4EE2E2}"/>
                  </a:ext>
                </a:extLst>
              </p:cNvPr>
              <p:cNvCxnSpPr/>
              <p:nvPr/>
            </p:nvCxnSpPr>
            <p:spPr>
              <a:xfrm>
                <a:off x="6569872" y="5247406"/>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BDE8468-99CD-46FC-8F78-7539EF6AA691}"/>
                  </a:ext>
                </a:extLst>
              </p:cNvPr>
              <p:cNvCxnSpPr>
                <a:cxnSpLocks/>
              </p:cNvCxnSpPr>
              <p:nvPr/>
            </p:nvCxnSpPr>
            <p:spPr>
              <a:xfrm>
                <a:off x="6009158" y="5848610"/>
                <a:ext cx="0" cy="293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463D295-EB82-423D-B628-F55143127F1A}"/>
                  </a:ext>
                </a:extLst>
              </p:cNvPr>
              <p:cNvCxnSpPr/>
              <p:nvPr/>
            </p:nvCxnSpPr>
            <p:spPr>
              <a:xfrm>
                <a:off x="6319023" y="5800886"/>
                <a:ext cx="0" cy="358117"/>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a:extLst>
              <a:ext uri="{FF2B5EF4-FFF2-40B4-BE49-F238E27FC236}">
                <a16:creationId xmlns:a16="http://schemas.microsoft.com/office/drawing/2014/main" id="{1E6BA64A-7A7F-41AC-8CE0-C47497C14294}"/>
              </a:ext>
            </a:extLst>
          </p:cNvPr>
          <p:cNvCxnSpPr/>
          <p:nvPr/>
        </p:nvCxnSpPr>
        <p:spPr>
          <a:xfrm>
            <a:off x="2362092" y="1831788"/>
            <a:ext cx="6940391" cy="12804"/>
          </a:xfrm>
          <a:prstGeom prst="straightConnector1">
            <a:avLst/>
          </a:prstGeom>
          <a:ln>
            <a:solidFill>
              <a:srgbClr val="00823B"/>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A6BBA97-67D7-4D4F-A8FB-11AE8CE09414}"/>
              </a:ext>
            </a:extLst>
          </p:cNvPr>
          <p:cNvGrpSpPr/>
          <p:nvPr/>
        </p:nvGrpSpPr>
        <p:grpSpPr>
          <a:xfrm>
            <a:off x="1661567" y="3182497"/>
            <a:ext cx="9129740" cy="501113"/>
            <a:chOff x="1267417" y="3442359"/>
            <a:chExt cx="9129740" cy="501113"/>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A002863-2CBE-4435-A459-B01F8C1438E1}"/>
                    </a:ext>
                  </a:extLst>
                </p:cNvPr>
                <p:cNvSpPr txBox="1"/>
                <p:nvPr/>
              </p:nvSpPr>
              <p:spPr>
                <a:xfrm>
                  <a:off x="1267417" y="3574140"/>
                  <a:ext cx="9129740" cy="369332"/>
                </a:xfrm>
                <a:prstGeom prst="rect">
                  <a:avLst/>
                </a:prstGeom>
                <a:noFill/>
              </p:spPr>
              <p:txBody>
                <a:bodyPr wrap="square" rtlCol="0">
                  <a:spAutoFit/>
                </a:bodyPr>
                <a:lstStyle/>
                <a:p>
                  <a:r>
                    <a:rPr lang="en-US" dirty="0"/>
                    <a:t>False: </a:t>
                  </a:r>
                  <a14:m>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i="1">
                              <a:solidFill>
                                <a:srgbClr val="0066FF"/>
                              </a:solidFill>
                              <a:latin typeface="Cambria Math" panose="02040503050406030204" pitchFamily="18" charset="0"/>
                            </a:rPr>
                            <m:t>0</m:t>
                          </m:r>
                        </m:e>
                      </m:d>
                      <m:r>
                        <a:rPr lang="en-US" i="1">
                          <a:latin typeface="Cambria Math" panose="02040503050406030204" pitchFamily="18" charset="0"/>
                        </a:rPr>
                        <m:t>≔</m:t>
                      </m:r>
                      <m:r>
                        <a:rPr lang="en-US" i="1">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0</m:t>
                          </m:r>
                        </m:e>
                      </m:d>
                      <m:r>
                        <a:rPr lang="en-US" i="1">
                          <a:latin typeface="Cambria Math" panose="02040503050406030204" pitchFamily="18" charset="0"/>
                        </a:rPr>
                        <m:t>≔</m:t>
                      </m:r>
                      <m:r>
                        <a:rPr lang="en-US" i="1">
                          <a:latin typeface="Cambria Math" panose="02040503050406030204" pitchFamily="18" charset="0"/>
                        </a:rPr>
                        <m:t>𝐵</m:t>
                      </m:r>
                    </m:oMath>
                  </a14:m>
                  <a:endParaRPr lang="en-US" dirty="0"/>
                </a:p>
              </p:txBody>
            </p:sp>
          </mc:Choice>
          <mc:Fallback xmlns="">
            <p:sp>
              <p:nvSpPr>
                <p:cNvPr id="60" name="TextBox 59">
                  <a:extLst>
                    <a:ext uri="{FF2B5EF4-FFF2-40B4-BE49-F238E27FC236}">
                      <a16:creationId xmlns:a16="http://schemas.microsoft.com/office/drawing/2014/main" id="{7A002863-2CBE-4435-A459-B01F8C1438E1}"/>
                    </a:ext>
                  </a:extLst>
                </p:cNvPr>
                <p:cNvSpPr txBox="1">
                  <a:spLocks noRot="1" noChangeAspect="1" noMove="1" noResize="1" noEditPoints="1" noAdjustHandles="1" noChangeArrowheads="1" noChangeShapeType="1" noTextEdit="1"/>
                </p:cNvSpPr>
                <p:nvPr/>
              </p:nvSpPr>
              <p:spPr>
                <a:xfrm>
                  <a:off x="1267417" y="3574140"/>
                  <a:ext cx="9129740" cy="369332"/>
                </a:xfrm>
                <a:prstGeom prst="rect">
                  <a:avLst/>
                </a:prstGeom>
                <a:blipFill>
                  <a:blip r:embed="rId8"/>
                  <a:stretch>
                    <a:fillRect l="-601" t="-10000" b="-26667"/>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C10EF947-2DCF-47FD-9AD8-4B8E1A5A4771}"/>
                </a:ext>
              </a:extLst>
            </p:cNvPr>
            <p:cNvCxnSpPr>
              <a:cxnSpLocks/>
            </p:cNvCxnSpPr>
            <p:nvPr/>
          </p:nvCxnSpPr>
          <p:spPr>
            <a:xfrm>
              <a:off x="2949044" y="3758806"/>
              <a:ext cx="4292831" cy="0"/>
            </a:xfrm>
            <a:prstGeom prst="straightConnector1">
              <a:avLst/>
            </a:prstGeom>
            <a:ln>
              <a:solidFill>
                <a:srgbClr val="00823B"/>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5ADEEA2-518F-4552-9077-1297B35C2158}"/>
                    </a:ext>
                  </a:extLst>
                </p:cNvPr>
                <p:cNvSpPr txBox="1"/>
                <p:nvPr/>
              </p:nvSpPr>
              <p:spPr>
                <a:xfrm>
                  <a:off x="3779369" y="3442359"/>
                  <a:ext cx="2124891" cy="369332"/>
                </a:xfrm>
                <a:prstGeom prst="rect">
                  <a:avLst/>
                </a:prstGeom>
                <a:noFill/>
              </p:spPr>
              <p:txBody>
                <a:bodyPr wrap="square" rtlCol="0">
                  <a:spAutoFit/>
                </a:bodyPr>
                <a:lstStyle/>
                <a:p>
                  <a:r>
                    <a:rPr lang="en-US" dirty="0"/>
                    <a:t>Sordering: </a:t>
                  </a:r>
                  <a14:m>
                    <m:oMath xmlns:m="http://schemas.openxmlformats.org/officeDocument/2006/math">
                      <m:r>
                        <a:rPr lang="en-US" i="1">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endParaRPr lang="en-US" dirty="0"/>
                </a:p>
              </p:txBody>
            </p:sp>
          </mc:Choice>
          <mc:Fallback xmlns="">
            <p:sp>
              <p:nvSpPr>
                <p:cNvPr id="64" name="TextBox 63">
                  <a:extLst>
                    <a:ext uri="{FF2B5EF4-FFF2-40B4-BE49-F238E27FC236}">
                      <a16:creationId xmlns:a16="http://schemas.microsoft.com/office/drawing/2014/main" id="{75ADEEA2-518F-4552-9077-1297B35C2158}"/>
                    </a:ext>
                  </a:extLst>
                </p:cNvPr>
                <p:cNvSpPr txBox="1">
                  <a:spLocks noRot="1" noChangeAspect="1" noMove="1" noResize="1" noEditPoints="1" noAdjustHandles="1" noChangeArrowheads="1" noChangeShapeType="1" noTextEdit="1"/>
                </p:cNvSpPr>
                <p:nvPr/>
              </p:nvSpPr>
              <p:spPr>
                <a:xfrm>
                  <a:off x="3779369" y="3442359"/>
                  <a:ext cx="2124891" cy="369332"/>
                </a:xfrm>
                <a:prstGeom prst="rect">
                  <a:avLst/>
                </a:prstGeom>
                <a:blipFill>
                  <a:blip r:embed="rId9"/>
                  <a:stretch>
                    <a:fillRect l="-2586" t="-8197" b="-24590"/>
                  </a:stretch>
                </a:blipFill>
              </p:spPr>
              <p:txBody>
                <a:bodyPr/>
                <a:lstStyle/>
                <a:p>
                  <a:r>
                    <a:rPr lang="en-US">
                      <a:noFill/>
                    </a:rPr>
                    <a:t> </a:t>
                  </a:r>
                </a:p>
              </p:txBody>
            </p:sp>
          </mc:Fallback>
        </mc:AlternateContent>
      </p:grpSp>
      <p:grpSp>
        <p:nvGrpSpPr>
          <p:cNvPr id="66" name="Group 65">
            <a:extLst>
              <a:ext uri="{FF2B5EF4-FFF2-40B4-BE49-F238E27FC236}">
                <a16:creationId xmlns:a16="http://schemas.microsoft.com/office/drawing/2014/main" id="{865F15A4-7FCD-4FB9-9748-297D980F4560}"/>
              </a:ext>
            </a:extLst>
          </p:cNvPr>
          <p:cNvGrpSpPr/>
          <p:nvPr/>
        </p:nvGrpSpPr>
        <p:grpSpPr>
          <a:xfrm>
            <a:off x="1661567" y="3738483"/>
            <a:ext cx="9129740" cy="522973"/>
            <a:chOff x="1267417" y="3420499"/>
            <a:chExt cx="9129740" cy="522973"/>
          </a:xfrm>
        </p:grpSpPr>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CBD7B3BB-B4DE-45F0-9174-F736DF32128B}"/>
                    </a:ext>
                  </a:extLst>
                </p:cNvPr>
                <p:cNvSpPr txBox="1"/>
                <p:nvPr/>
              </p:nvSpPr>
              <p:spPr>
                <a:xfrm>
                  <a:off x="1267417" y="3574140"/>
                  <a:ext cx="9129740" cy="369332"/>
                </a:xfrm>
                <a:prstGeom prst="rect">
                  <a:avLst/>
                </a:prstGeom>
                <a:noFill/>
              </p:spPr>
              <p:txBody>
                <a:bodyPr wrap="square" rtlCol="0">
                  <a:spAutoFit/>
                </a:bodyPr>
                <a:lstStyle/>
                <a:p>
                  <a:r>
                    <a:rPr lang="en-US" dirty="0"/>
                    <a:t>True: </a:t>
                  </a:r>
                  <a14:m>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b="0" i="1" smtClean="0">
                              <a:solidFill>
                                <a:srgbClr val="0066FF"/>
                              </a:solidFill>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b>
                        <m:sSubPr>
                          <m:ctrlPr>
                            <a:rPr lang="en-US" i="1" smtClean="0">
                              <a:solidFill>
                                <a:srgbClr val="0066FF"/>
                              </a:solidFill>
                              <a:latin typeface="Cambria Math" panose="02040503050406030204" pitchFamily="18" charset="0"/>
                            </a:rPr>
                          </m:ctrlPr>
                        </m:sSubPr>
                        <m:e>
                          <m:r>
                            <m:rPr>
                              <m:sty m:val="p"/>
                            </m:rPr>
                            <a:rPr lang="en-US">
                              <a:solidFill>
                                <a:srgbClr val="0066FF"/>
                              </a:solidFill>
                              <a:latin typeface="Cambria Math" panose="02040503050406030204" pitchFamily="18" charset="0"/>
                            </a:rPr>
                            <m:t>Δ</m:t>
                          </m:r>
                        </m:e>
                        <m:sub>
                          <m:r>
                            <a:rPr lang="en-US">
                              <a:solidFill>
                                <a:srgbClr val="0066FF"/>
                              </a:solidFill>
                              <a:latin typeface="Cambria Math" panose="02040503050406030204" pitchFamily="18" charset="0"/>
                            </a:rPr>
                            <m:t>1</m:t>
                          </m:r>
                        </m:sub>
                      </m:sSub>
                      <m:r>
                        <a:rPr lang="en-US" b="0" i="1" smtClean="0">
                          <a:solidFill>
                            <a:srgbClr val="009242"/>
                          </a:solidFill>
                          <a:latin typeface="Cambria Math" panose="02040503050406030204" pitchFamily="18" charset="0"/>
                        </a:rPr>
                        <m:t>                                                                                </m:t>
                      </m:r>
                      <m:d>
                        <m:dPr>
                          <m:begChr m:val="⟦"/>
                          <m:endChr m:val="⟧"/>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Δ</m:t>
                          </m:r>
                        </m:e>
                        <m:sub>
                          <m:r>
                            <a:rPr lang="en-US">
                              <a:solidFill>
                                <a:srgbClr val="FF0000"/>
                              </a:solidFill>
                              <a:latin typeface="Cambria Math" panose="02040503050406030204" pitchFamily="18" charset="0"/>
                            </a:rPr>
                            <m:t>2</m:t>
                          </m:r>
                        </m:sub>
                      </m:sSub>
                    </m:oMath>
                  </a14:m>
                  <a:endParaRPr lang="en-US" dirty="0"/>
                </a:p>
              </p:txBody>
            </p:sp>
          </mc:Choice>
          <mc:Fallback xmlns="">
            <p:sp>
              <p:nvSpPr>
                <p:cNvPr id="67" name="TextBox 66">
                  <a:extLst>
                    <a:ext uri="{FF2B5EF4-FFF2-40B4-BE49-F238E27FC236}">
                      <a16:creationId xmlns:a16="http://schemas.microsoft.com/office/drawing/2014/main" id="{CBD7B3BB-B4DE-45F0-9174-F736DF32128B}"/>
                    </a:ext>
                  </a:extLst>
                </p:cNvPr>
                <p:cNvSpPr txBox="1">
                  <a:spLocks noRot="1" noChangeAspect="1" noMove="1" noResize="1" noEditPoints="1" noAdjustHandles="1" noChangeArrowheads="1" noChangeShapeType="1" noTextEdit="1"/>
                </p:cNvSpPr>
                <p:nvPr/>
              </p:nvSpPr>
              <p:spPr>
                <a:xfrm>
                  <a:off x="1267417" y="3574140"/>
                  <a:ext cx="9129740" cy="369332"/>
                </a:xfrm>
                <a:prstGeom prst="rect">
                  <a:avLst/>
                </a:prstGeom>
                <a:blipFill>
                  <a:blip r:embed="rId10"/>
                  <a:stretch>
                    <a:fillRect l="-601" t="-8197" b="-24590"/>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3A3B7068-1FB7-467F-A2CC-725340291D20}"/>
                </a:ext>
              </a:extLst>
            </p:cNvPr>
            <p:cNvCxnSpPr>
              <a:cxnSpLocks/>
            </p:cNvCxnSpPr>
            <p:nvPr/>
          </p:nvCxnSpPr>
          <p:spPr>
            <a:xfrm>
              <a:off x="3445231" y="3758806"/>
              <a:ext cx="3796644" cy="0"/>
            </a:xfrm>
            <a:prstGeom prst="straightConnector1">
              <a:avLst/>
            </a:prstGeom>
            <a:ln>
              <a:solidFill>
                <a:srgbClr val="00924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71FB1E4-584E-4CD8-89D1-DB763A72A5F5}"/>
                    </a:ext>
                  </a:extLst>
                </p:cNvPr>
                <p:cNvSpPr txBox="1"/>
                <p:nvPr/>
              </p:nvSpPr>
              <p:spPr>
                <a:xfrm>
                  <a:off x="3779369" y="3420499"/>
                  <a:ext cx="3230880" cy="369332"/>
                </a:xfrm>
                <a:prstGeom prst="rect">
                  <a:avLst/>
                </a:prstGeom>
                <a:noFill/>
              </p:spPr>
              <p:txBody>
                <a:bodyPr wrap="square" rtlCol="0">
                  <a:spAutoFit/>
                </a:bodyPr>
                <a:lstStyle/>
                <a:p>
                  <a:r>
                    <a:rPr lang="en-US" dirty="0"/>
                    <a:t>Sordering: </a:t>
                  </a:r>
                  <a14:m>
                    <m:oMath xmlns:m="http://schemas.openxmlformats.org/officeDocument/2006/math">
                      <m:r>
                        <a:rPr lang="en-US" i="1">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m:t>
                      </m:r>
                      <m:sSub>
                        <m:sSubPr>
                          <m:ctrlPr>
                            <a:rPr lang="en-US" i="1" smtClean="0">
                              <a:solidFill>
                                <a:srgbClr val="0066FF"/>
                              </a:solidFill>
                              <a:latin typeface="Cambria Math" panose="02040503050406030204" pitchFamily="18" charset="0"/>
                            </a:rPr>
                          </m:ctrlPr>
                        </m:sSubPr>
                        <m:e>
                          <m:r>
                            <m:rPr>
                              <m:sty m:val="p"/>
                            </m:rPr>
                            <a:rPr lang="en-US">
                              <a:solidFill>
                                <a:srgbClr val="0066FF"/>
                              </a:solidFill>
                              <a:latin typeface="Cambria Math" panose="02040503050406030204" pitchFamily="18" charset="0"/>
                            </a:rPr>
                            <m:t>Δ</m:t>
                          </m:r>
                        </m:e>
                        <m:sub>
                          <m:r>
                            <a:rPr lang="en-US">
                              <a:solidFill>
                                <a:srgbClr val="0066FF"/>
                              </a:solidFill>
                              <a:latin typeface="Cambria Math" panose="02040503050406030204" pitchFamily="18" charset="0"/>
                            </a:rPr>
                            <m:t>1</m:t>
                          </m:r>
                        </m:sub>
                      </m:sSub>
                    </m:oMath>
                  </a14:m>
                  <a:r>
                    <a:rPr lang="en-US" dirty="0">
                      <a:solidFill>
                        <a:srgbClr val="0066FF"/>
                      </a:solidFill>
                    </a:rPr>
                    <a:t> </a:t>
                  </a:r>
                  <a14:m>
                    <m:oMath xmlns:m="http://schemas.openxmlformats.org/officeDocument/2006/math">
                      <m:r>
                        <a:rPr lang="en-US" i="1">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Δ</m:t>
                          </m:r>
                        </m:e>
                        <m:sub>
                          <m:r>
                            <a:rPr lang="en-US">
                              <a:solidFill>
                                <a:srgbClr val="FF0000"/>
                              </a:solidFill>
                              <a:latin typeface="Cambria Math" panose="02040503050406030204" pitchFamily="18" charset="0"/>
                            </a:rPr>
                            <m:t>2</m:t>
                          </m:r>
                        </m:sub>
                      </m:sSub>
                    </m:oMath>
                  </a14:m>
                  <a:endParaRPr lang="en-US" dirty="0"/>
                </a:p>
              </p:txBody>
            </p:sp>
          </mc:Choice>
          <mc:Fallback xmlns="">
            <p:sp>
              <p:nvSpPr>
                <p:cNvPr id="69" name="TextBox 68">
                  <a:extLst>
                    <a:ext uri="{FF2B5EF4-FFF2-40B4-BE49-F238E27FC236}">
                      <a16:creationId xmlns:a16="http://schemas.microsoft.com/office/drawing/2014/main" id="{371FB1E4-584E-4CD8-89D1-DB763A72A5F5}"/>
                    </a:ext>
                  </a:extLst>
                </p:cNvPr>
                <p:cNvSpPr txBox="1">
                  <a:spLocks noRot="1" noChangeAspect="1" noMove="1" noResize="1" noEditPoints="1" noAdjustHandles="1" noChangeArrowheads="1" noChangeShapeType="1" noTextEdit="1"/>
                </p:cNvSpPr>
                <p:nvPr/>
              </p:nvSpPr>
              <p:spPr>
                <a:xfrm>
                  <a:off x="3779369" y="3420499"/>
                  <a:ext cx="3230880" cy="369332"/>
                </a:xfrm>
                <a:prstGeom prst="rect">
                  <a:avLst/>
                </a:prstGeom>
                <a:blipFill>
                  <a:blip r:embed="rId11"/>
                  <a:stretch>
                    <a:fillRect l="-1698" t="-8197"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FF3506C2-98E4-4F7E-8E24-AD31958326C7}"/>
                  </a:ext>
                </a:extLst>
              </p:cNvPr>
              <p:cNvSpPr txBox="1"/>
              <p:nvPr/>
            </p:nvSpPr>
            <p:spPr>
              <a:xfrm>
                <a:off x="7841778" y="5236149"/>
                <a:ext cx="1567224"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Sub>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m:oMathPara>
                </a14:m>
                <a:endParaRPr lang="en-US" b="0" dirty="0">
                  <a:solidFill>
                    <a:schemeClr val="tx1"/>
                  </a:solidFill>
                </a:endParaRPr>
              </a:p>
              <a:p>
                <a:pPr/>
                <a14:m>
                  <m:oMathPara xmlns:m="http://schemas.openxmlformats.org/officeDocument/2006/math">
                    <m:oMathParaPr>
                      <m:jc m:val="left"/>
                    </m:oMathParaPr>
                    <m:oMath xmlns:m="http://schemas.openxmlformats.org/officeDocument/2006/math">
                      <m:d>
                        <m:dPr>
                          <m:begChr m:val="⟦"/>
                          <m:endChr m:val="⟧"/>
                          <m:ctrlPr>
                            <a:rPr lang="en-US" i="1">
                              <a:solidFill>
                                <a:srgbClr val="FF0000"/>
                              </a:solidFill>
                              <a:latin typeface="Cambria Math" panose="02040503050406030204" pitchFamily="18" charset="0"/>
                            </a:rPr>
                          </m:ctrlPr>
                        </m:dPr>
                        <m:e>
                          <m:acc>
                            <m:accPr>
                              <m:chr m:val="̅"/>
                              <m:ctrlPr>
                                <a:rPr lang="en-US" b="0" i="1" smtClean="0">
                                  <a:solidFill>
                                    <a:srgbClr val="FF0000"/>
                                  </a:solidFill>
                                  <a:latin typeface="Cambria Math" panose="02040503050406030204" pitchFamily="18" charset="0"/>
                                </a:rPr>
                              </m:ctrlPr>
                            </m:acc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Sub>
                            </m:e>
                          </m:acc>
                        </m:e>
                      </m:d>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m:rPr>
                              <m:sty m:val="p"/>
                            </m:rPr>
                            <a:rPr lang="en-US" smtClean="0">
                              <a:solidFill>
                                <a:srgbClr val="FF0000"/>
                              </a:solidFill>
                              <a:latin typeface="Cambria Math" panose="02040503050406030204" pitchFamily="18" charset="0"/>
                            </a:rPr>
                            <m:t>Δ</m:t>
                          </m:r>
                        </m:e>
                        <m:sub>
                          <m:r>
                            <a:rPr lang="en-US" b="0" i="0"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92" name="TextBox 91">
                <a:extLst>
                  <a:ext uri="{FF2B5EF4-FFF2-40B4-BE49-F238E27FC236}">
                    <a16:creationId xmlns:a16="http://schemas.microsoft.com/office/drawing/2014/main" id="{FF3506C2-98E4-4F7E-8E24-AD31958326C7}"/>
                  </a:ext>
                </a:extLst>
              </p:cNvPr>
              <p:cNvSpPr txBox="1">
                <a:spLocks noRot="1" noChangeAspect="1" noMove="1" noResize="1" noEditPoints="1" noAdjustHandles="1" noChangeArrowheads="1" noChangeShapeType="1" noTextEdit="1"/>
              </p:cNvSpPr>
              <p:nvPr/>
            </p:nvSpPr>
            <p:spPr>
              <a:xfrm>
                <a:off x="7841778" y="5236149"/>
                <a:ext cx="1567224" cy="553998"/>
              </a:xfrm>
              <a:prstGeom prst="rect">
                <a:avLst/>
              </a:prstGeom>
              <a:blipFill>
                <a:blip r:embed="rId12"/>
                <a:stretch>
                  <a:fillRect b="-120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DF0BCEA3-B7D4-42DE-AFD6-82E845747B1F}"/>
                  </a:ext>
                </a:extLst>
              </p:cNvPr>
              <p:cNvSpPr txBox="1"/>
              <p:nvPr/>
            </p:nvSpPr>
            <p:spPr>
              <a:xfrm>
                <a:off x="2121941" y="1878994"/>
                <a:ext cx="1453539"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b="0" i="1" smtClean="0">
                              <a:solidFill>
                                <a:srgbClr val="0066FF"/>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oMath>
                  </m:oMathPara>
                </a14:m>
                <a:endParaRPr lang="en-US" b="0" dirty="0">
                  <a:solidFill>
                    <a:srgbClr val="009242"/>
                  </a:solidFill>
                </a:endParaRPr>
              </a:p>
              <a:p>
                <a:pPr/>
                <a14:m>
                  <m:oMathPara xmlns:m="http://schemas.openxmlformats.org/officeDocument/2006/math">
                    <m:oMathParaPr>
                      <m:jc m:val="left"/>
                    </m:oMathParaPr>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b="0" i="1" smtClean="0">
                              <a:solidFill>
                                <a:srgbClr val="0066FF"/>
                              </a:solidFill>
                              <a:latin typeface="Cambria Math" panose="02040503050406030204" pitchFamily="18" charset="0"/>
                            </a:rPr>
                            <m:t>1</m:t>
                          </m:r>
                        </m:e>
                      </m:d>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sSub>
                        <m:sSubPr>
                          <m:ctrlPr>
                            <a:rPr lang="en-US" b="0" i="1" smtClean="0">
                              <a:solidFill>
                                <a:srgbClr val="009242"/>
                              </a:solidFill>
                              <a:latin typeface="Cambria Math" panose="02040503050406030204" pitchFamily="18" charset="0"/>
                            </a:rPr>
                          </m:ctrlPr>
                        </m:sSubPr>
                        <m:e>
                          <m:r>
                            <m:rPr>
                              <m:sty m:val="p"/>
                            </m:rPr>
                            <a:rPr lang="en-US" smtClean="0">
                              <a:solidFill>
                                <a:srgbClr val="0066FF"/>
                              </a:solidFill>
                              <a:latin typeface="Cambria Math" panose="02040503050406030204" pitchFamily="18" charset="0"/>
                            </a:rPr>
                            <m:t>Δ</m:t>
                          </m:r>
                        </m:e>
                        <m:sub>
                          <m:r>
                            <a:rPr lang="en-US" b="0" i="0" smtClean="0">
                              <a:solidFill>
                                <a:srgbClr val="009242"/>
                              </a:solidFill>
                              <a:latin typeface="Cambria Math" panose="02040503050406030204" pitchFamily="18" charset="0"/>
                            </a:rPr>
                            <m:t>1</m:t>
                          </m:r>
                        </m:sub>
                      </m:sSub>
                    </m:oMath>
                  </m:oMathPara>
                </a14:m>
                <a:endParaRPr lang="en-US" dirty="0">
                  <a:solidFill>
                    <a:srgbClr val="009242"/>
                  </a:solidFill>
                </a:endParaRPr>
              </a:p>
            </p:txBody>
          </p:sp>
        </mc:Choice>
        <mc:Fallback xmlns="">
          <p:sp>
            <p:nvSpPr>
              <p:cNvPr id="93" name="TextBox 92">
                <a:extLst>
                  <a:ext uri="{FF2B5EF4-FFF2-40B4-BE49-F238E27FC236}">
                    <a16:creationId xmlns:a16="http://schemas.microsoft.com/office/drawing/2014/main" id="{DF0BCEA3-B7D4-42DE-AFD6-82E845747B1F}"/>
                  </a:ext>
                </a:extLst>
              </p:cNvPr>
              <p:cNvSpPr txBox="1">
                <a:spLocks noRot="1" noChangeAspect="1" noMove="1" noResize="1" noEditPoints="1" noAdjustHandles="1" noChangeArrowheads="1" noChangeShapeType="1" noTextEdit="1"/>
              </p:cNvSpPr>
              <p:nvPr/>
            </p:nvSpPr>
            <p:spPr>
              <a:xfrm>
                <a:off x="2121941" y="1878994"/>
                <a:ext cx="1453539" cy="553998"/>
              </a:xfrm>
              <a:prstGeom prst="rect">
                <a:avLst/>
              </a:prstGeom>
              <a:blipFill>
                <a:blip r:embed="rId13"/>
                <a:stretch>
                  <a:fillRect b="-131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0B44E8B1-3D2F-497D-85FC-63909A466CAF}"/>
                  </a:ext>
                </a:extLst>
              </p:cNvPr>
              <p:cNvSpPr txBox="1"/>
              <p:nvPr/>
            </p:nvSpPr>
            <p:spPr>
              <a:xfrm>
                <a:off x="7736639" y="1864804"/>
                <a:ext cx="1567224"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Sub>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m:oMathPara>
                </a14:m>
                <a:endParaRPr lang="en-US" b="0" dirty="0">
                  <a:solidFill>
                    <a:schemeClr val="tx1"/>
                  </a:solidFill>
                </a:endParaRPr>
              </a:p>
              <a:p>
                <a:pPr/>
                <a14:m>
                  <m:oMathPara xmlns:m="http://schemas.openxmlformats.org/officeDocument/2006/math">
                    <m:oMathParaPr>
                      <m:jc m:val="left"/>
                    </m:oMathParaPr>
                    <m:oMath xmlns:m="http://schemas.openxmlformats.org/officeDocument/2006/math">
                      <m:d>
                        <m:dPr>
                          <m:begChr m:val="⟦"/>
                          <m:endChr m:val="⟧"/>
                          <m:ctrlPr>
                            <a:rPr lang="en-US" i="1">
                              <a:solidFill>
                                <a:srgbClr val="FF0000"/>
                              </a:solidFill>
                              <a:latin typeface="Cambria Math" panose="02040503050406030204" pitchFamily="18" charset="0"/>
                            </a:rPr>
                          </m:ctrlPr>
                        </m:dPr>
                        <m:e>
                          <m:acc>
                            <m:accPr>
                              <m:chr m:val="̅"/>
                              <m:ctrlPr>
                                <a:rPr lang="en-US" b="0" i="1" smtClean="0">
                                  <a:solidFill>
                                    <a:srgbClr val="FF0000"/>
                                  </a:solidFill>
                                  <a:latin typeface="Cambria Math" panose="02040503050406030204" pitchFamily="18" charset="0"/>
                                </a:rPr>
                              </m:ctrlPr>
                            </m:acc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Sub>
                            </m:e>
                          </m:acc>
                        </m:e>
                      </m:d>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m:rPr>
                              <m:sty m:val="p"/>
                            </m:rPr>
                            <a:rPr lang="en-US" smtClean="0">
                              <a:solidFill>
                                <a:srgbClr val="FF0000"/>
                              </a:solidFill>
                              <a:latin typeface="Cambria Math" panose="02040503050406030204" pitchFamily="18" charset="0"/>
                            </a:rPr>
                            <m:t>Δ</m:t>
                          </m:r>
                        </m:e>
                        <m:sub>
                          <m:r>
                            <a:rPr lang="en-US" b="0" i="0"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94" name="TextBox 93">
                <a:extLst>
                  <a:ext uri="{FF2B5EF4-FFF2-40B4-BE49-F238E27FC236}">
                    <a16:creationId xmlns:a16="http://schemas.microsoft.com/office/drawing/2014/main" id="{0B44E8B1-3D2F-497D-85FC-63909A466CAF}"/>
                  </a:ext>
                </a:extLst>
              </p:cNvPr>
              <p:cNvSpPr txBox="1">
                <a:spLocks noRot="1" noChangeAspect="1" noMove="1" noResize="1" noEditPoints="1" noAdjustHandles="1" noChangeArrowheads="1" noChangeShapeType="1" noTextEdit="1"/>
              </p:cNvSpPr>
              <p:nvPr/>
            </p:nvSpPr>
            <p:spPr>
              <a:xfrm>
                <a:off x="7736639" y="1864804"/>
                <a:ext cx="1567224" cy="553998"/>
              </a:xfrm>
              <a:prstGeom prst="rect">
                <a:avLst/>
              </a:prstGeom>
              <a:blipFill>
                <a:blip r:embed="rId14"/>
                <a:stretch>
                  <a:fillRect b="-120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22629545-1F65-4EA5-9B89-585AEF6DDBF3}"/>
                  </a:ext>
                </a:extLst>
              </p:cNvPr>
              <p:cNvSpPr txBox="1"/>
              <p:nvPr/>
            </p:nvSpPr>
            <p:spPr>
              <a:xfrm>
                <a:off x="2116192" y="1864804"/>
                <a:ext cx="1546193"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66FF"/>
                              </a:solidFill>
                              <a:latin typeface="Cambria Math" panose="02040503050406030204" pitchFamily="18" charset="0"/>
                            </a:rPr>
                          </m:ctrlPr>
                        </m:d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𝜎</m:t>
                              </m:r>
                            </m:e>
                            <m:sub>
                              <m:r>
                                <a:rPr lang="en-US" b="0" i="1" smtClean="0">
                                  <a:solidFill>
                                    <a:srgbClr val="0066FF"/>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oMath>
                  </m:oMathPara>
                </a14:m>
                <a:endParaRPr lang="en-US" b="0" dirty="0">
                  <a:solidFill>
                    <a:srgbClr val="009242"/>
                  </a:solidFill>
                </a:endParaRPr>
              </a:p>
              <a:p>
                <a:pPr/>
                <a14:m>
                  <m:oMathPara xmlns:m="http://schemas.openxmlformats.org/officeDocument/2006/math">
                    <m:oMathParaPr>
                      <m:jc m:val="left"/>
                    </m:oMathParaPr>
                    <m:oMath xmlns:m="http://schemas.openxmlformats.org/officeDocument/2006/math">
                      <m:d>
                        <m:dPr>
                          <m:begChr m:val="⟦"/>
                          <m:endChr m:val="⟧"/>
                          <m:ctrlPr>
                            <a:rPr lang="en-US" i="1" smtClean="0">
                              <a:solidFill>
                                <a:srgbClr val="0066FF"/>
                              </a:solidFill>
                              <a:latin typeface="Cambria Math" panose="02040503050406030204" pitchFamily="18" charset="0"/>
                            </a:rPr>
                          </m:ctrlPr>
                        </m:dPr>
                        <m:e>
                          <m:acc>
                            <m:accPr>
                              <m:chr m:val="̅"/>
                              <m:ctrlPr>
                                <a:rPr lang="en-US" b="0" i="1" smtClean="0">
                                  <a:solidFill>
                                    <a:srgbClr val="0066FF"/>
                                  </a:solidFill>
                                  <a:latin typeface="Cambria Math" panose="02040503050406030204" pitchFamily="18" charset="0"/>
                                </a:rPr>
                              </m:ctrlPr>
                            </m:acc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𝜎</m:t>
                                  </m:r>
                                </m:e>
                                <m:sub>
                                  <m:r>
                                    <a:rPr lang="en-US" b="0" i="1" smtClean="0">
                                      <a:solidFill>
                                        <a:srgbClr val="0066FF"/>
                                      </a:solidFill>
                                      <a:latin typeface="Cambria Math" panose="02040503050406030204" pitchFamily="18" charset="0"/>
                                    </a:rPr>
                                    <m:t>1</m:t>
                                  </m:r>
                                </m:sub>
                              </m:sSub>
                            </m:e>
                          </m:acc>
                        </m:e>
                      </m:d>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sSub>
                        <m:sSubPr>
                          <m:ctrlPr>
                            <a:rPr lang="en-US" b="0" i="1" smtClean="0">
                              <a:solidFill>
                                <a:srgbClr val="0066FF"/>
                              </a:solidFill>
                              <a:latin typeface="Cambria Math" panose="02040503050406030204" pitchFamily="18" charset="0"/>
                            </a:rPr>
                          </m:ctrlPr>
                        </m:sSubPr>
                        <m:e>
                          <m:r>
                            <m:rPr>
                              <m:sty m:val="p"/>
                            </m:rPr>
                            <a:rPr lang="en-US" smtClean="0">
                              <a:solidFill>
                                <a:srgbClr val="0066FF"/>
                              </a:solidFill>
                              <a:latin typeface="Cambria Math" panose="02040503050406030204" pitchFamily="18" charset="0"/>
                            </a:rPr>
                            <m:t>Δ</m:t>
                          </m:r>
                        </m:e>
                        <m:sub>
                          <m:r>
                            <a:rPr lang="en-US" b="0" i="0" smtClean="0">
                              <a:solidFill>
                                <a:srgbClr val="0066FF"/>
                              </a:solidFill>
                              <a:latin typeface="Cambria Math" panose="02040503050406030204" pitchFamily="18" charset="0"/>
                            </a:rPr>
                            <m:t>1</m:t>
                          </m:r>
                        </m:sub>
                      </m:sSub>
                    </m:oMath>
                  </m:oMathPara>
                </a14:m>
                <a:endParaRPr lang="en-US" dirty="0">
                  <a:solidFill>
                    <a:srgbClr val="009242"/>
                  </a:solidFill>
                </a:endParaRPr>
              </a:p>
            </p:txBody>
          </p:sp>
        </mc:Choice>
        <mc:Fallback xmlns="">
          <p:sp>
            <p:nvSpPr>
              <p:cNvPr id="95" name="TextBox 94">
                <a:extLst>
                  <a:ext uri="{FF2B5EF4-FFF2-40B4-BE49-F238E27FC236}">
                    <a16:creationId xmlns:a16="http://schemas.microsoft.com/office/drawing/2014/main" id="{22629545-1F65-4EA5-9B89-585AEF6DDBF3}"/>
                  </a:ext>
                </a:extLst>
              </p:cNvPr>
              <p:cNvSpPr txBox="1">
                <a:spLocks noRot="1" noChangeAspect="1" noMove="1" noResize="1" noEditPoints="1" noAdjustHandles="1" noChangeArrowheads="1" noChangeShapeType="1" noTextEdit="1"/>
              </p:cNvSpPr>
              <p:nvPr/>
            </p:nvSpPr>
            <p:spPr>
              <a:xfrm>
                <a:off x="2116192" y="1864804"/>
                <a:ext cx="1546193" cy="553998"/>
              </a:xfrm>
              <a:prstGeom prst="rect">
                <a:avLst/>
              </a:prstGeom>
              <a:blipFill>
                <a:blip r:embed="rId15"/>
                <a:stretch>
                  <a:fillRect b="-1208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3B441D24-4479-40D6-A59F-6BCCA0C7CCAC}"/>
              </a:ext>
            </a:extLst>
          </p:cNvPr>
          <p:cNvGrpSpPr/>
          <p:nvPr/>
        </p:nvGrpSpPr>
        <p:grpSpPr>
          <a:xfrm>
            <a:off x="1803427" y="921858"/>
            <a:ext cx="809485" cy="926919"/>
            <a:chOff x="1803427" y="921858"/>
            <a:chExt cx="809485" cy="926919"/>
          </a:xfrm>
        </p:grpSpPr>
        <p:grpSp>
          <p:nvGrpSpPr>
            <p:cNvPr id="31" name="Group 30">
              <a:extLst>
                <a:ext uri="{FF2B5EF4-FFF2-40B4-BE49-F238E27FC236}">
                  <a16:creationId xmlns:a16="http://schemas.microsoft.com/office/drawing/2014/main" id="{5C05C895-4CCE-4F66-A4C6-C83A352CE84B}"/>
                </a:ext>
              </a:extLst>
            </p:cNvPr>
            <p:cNvGrpSpPr/>
            <p:nvPr/>
          </p:nvGrpSpPr>
          <p:grpSpPr>
            <a:xfrm>
              <a:off x="1803427" y="921858"/>
              <a:ext cx="809485" cy="926919"/>
              <a:chOff x="5760358" y="5232084"/>
              <a:chExt cx="809485" cy="926919"/>
            </a:xfrm>
          </p:grpSpPr>
          <p:grpSp>
            <p:nvGrpSpPr>
              <p:cNvPr id="33" name="Group 32">
                <a:extLst>
                  <a:ext uri="{FF2B5EF4-FFF2-40B4-BE49-F238E27FC236}">
                    <a16:creationId xmlns:a16="http://schemas.microsoft.com/office/drawing/2014/main" id="{DBF9F129-2568-416A-9618-A9A0DA6259A0}"/>
                  </a:ext>
                </a:extLst>
              </p:cNvPr>
              <p:cNvGrpSpPr/>
              <p:nvPr/>
            </p:nvGrpSpPr>
            <p:grpSpPr>
              <a:xfrm>
                <a:off x="5760358" y="5247406"/>
                <a:ext cx="809485" cy="911597"/>
                <a:chOff x="5760358" y="5247406"/>
                <a:chExt cx="809485" cy="911597"/>
              </a:xfrm>
            </p:grpSpPr>
            <p:cxnSp>
              <p:nvCxnSpPr>
                <p:cNvPr id="35" name="Straight Connector 34">
                  <a:extLst>
                    <a:ext uri="{FF2B5EF4-FFF2-40B4-BE49-F238E27FC236}">
                      <a16:creationId xmlns:a16="http://schemas.microsoft.com/office/drawing/2014/main" id="{CBCE233D-5B5D-43F5-9D41-F824039051F7}"/>
                    </a:ext>
                  </a:extLst>
                </p:cNvPr>
                <p:cNvCxnSpPr/>
                <p:nvPr/>
              </p:nvCxnSpPr>
              <p:spPr>
                <a:xfrm>
                  <a:off x="5760358" y="5247408"/>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A46C38C-DFFA-4BD7-88E6-1228874BFFE5}"/>
                    </a:ext>
                  </a:extLst>
                </p:cNvPr>
                <p:cNvCxnSpPr/>
                <p:nvPr/>
              </p:nvCxnSpPr>
              <p:spPr>
                <a:xfrm>
                  <a:off x="6009158" y="5260210"/>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2C78610-A27C-40FA-877C-E59AE5423700}"/>
                    </a:ext>
                  </a:extLst>
                </p:cNvPr>
                <p:cNvCxnSpPr/>
                <p:nvPr/>
              </p:nvCxnSpPr>
              <p:spPr>
                <a:xfrm>
                  <a:off x="6319023" y="5260210"/>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2BB848-37F0-41A1-81A0-EFEAD2ABF5F2}"/>
                    </a:ext>
                  </a:extLst>
                </p:cNvPr>
                <p:cNvCxnSpPr/>
                <p:nvPr/>
              </p:nvCxnSpPr>
              <p:spPr>
                <a:xfrm>
                  <a:off x="6569843" y="5247406"/>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BB306FC-2A3A-4D63-A563-939D5854435E}"/>
                    </a:ext>
                  </a:extLst>
                </p:cNvPr>
                <p:cNvCxnSpPr>
                  <a:cxnSpLocks/>
                </p:cNvCxnSpPr>
                <p:nvPr/>
              </p:nvCxnSpPr>
              <p:spPr>
                <a:xfrm>
                  <a:off x="6009158" y="5784446"/>
                  <a:ext cx="0" cy="358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8E602E1-F7CD-47E4-8411-33366D540F7B}"/>
                    </a:ext>
                  </a:extLst>
                </p:cNvPr>
                <p:cNvCxnSpPr>
                  <a:cxnSpLocks/>
                </p:cNvCxnSpPr>
                <p:nvPr/>
              </p:nvCxnSpPr>
              <p:spPr>
                <a:xfrm>
                  <a:off x="6319023" y="5800886"/>
                  <a:ext cx="0" cy="3581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Diagonal Stripe 31">
                <a:extLst>
                  <a:ext uri="{FF2B5EF4-FFF2-40B4-BE49-F238E27FC236}">
                    <a16:creationId xmlns:a16="http://schemas.microsoft.com/office/drawing/2014/main" id="{58949417-940F-46E6-A37B-3DDA6444EC1B}"/>
                  </a:ext>
                </a:extLst>
              </p:cNvPr>
              <p:cNvSpPr>
                <a:spLocks/>
              </p:cNvSpPr>
              <p:nvPr/>
            </p:nvSpPr>
            <p:spPr>
              <a:xfrm rot="13483075">
                <a:off x="5785539" y="5232084"/>
                <a:ext cx="772229" cy="746884"/>
              </a:xfrm>
              <a:prstGeom prst="diagStrip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195D5B0-3EBD-4A0D-A1F8-2943CCBFB3B4}"/>
                    </a:ext>
                  </a:extLst>
                </p:cNvPr>
                <p:cNvSpPr/>
                <p:nvPr/>
              </p:nvSpPr>
              <p:spPr>
                <a:xfrm>
                  <a:off x="1878861" y="1223604"/>
                  <a:ext cx="598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8" name="Rectangle 7">
                  <a:extLst>
                    <a:ext uri="{FF2B5EF4-FFF2-40B4-BE49-F238E27FC236}">
                      <a16:creationId xmlns:a16="http://schemas.microsoft.com/office/drawing/2014/main" id="{1195D5B0-3EBD-4A0D-A1F8-2943CCBFB3B4}"/>
                    </a:ext>
                  </a:extLst>
                </p:cNvPr>
                <p:cNvSpPr>
                  <a:spLocks noRot="1" noChangeAspect="1" noMove="1" noResize="1" noEditPoints="1" noAdjustHandles="1" noChangeArrowheads="1" noChangeShapeType="1" noTextEdit="1"/>
                </p:cNvSpPr>
                <p:nvPr/>
              </p:nvSpPr>
              <p:spPr>
                <a:xfrm>
                  <a:off x="1878861" y="1223604"/>
                  <a:ext cx="598818" cy="369332"/>
                </a:xfrm>
                <a:prstGeom prst="rect">
                  <a:avLst/>
                </a:prstGeom>
                <a:blipFill>
                  <a:blip r:embed="rId1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35603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9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p:bldP spid="30" grpId="0"/>
      <p:bldP spid="30" grpId="1"/>
      <p:bldP spid="92" grpId="0"/>
      <p:bldP spid="93" grpId="0"/>
      <p:bldP spid="93" grpId="1"/>
      <p:bldP spid="94" grpId="0"/>
      <p:bldP spid="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59A655D7-5529-4522-916D-8C8E6DF664A0}"/>
              </a:ext>
            </a:extLst>
          </p:cNvPr>
          <p:cNvPicPr>
            <a:picLocks noChangeAspect="1"/>
          </p:cNvPicPr>
          <p:nvPr/>
        </p:nvPicPr>
        <p:blipFill>
          <a:blip r:embed="rId3"/>
          <a:stretch>
            <a:fillRect/>
          </a:stretch>
        </p:blipFill>
        <p:spPr>
          <a:xfrm>
            <a:off x="-67813" y="2165866"/>
            <a:ext cx="3156554" cy="2028663"/>
          </a:xfrm>
          <a:prstGeom prst="rect">
            <a:avLst/>
          </a:prstGeom>
        </p:spPr>
      </p:pic>
      <p:pic>
        <p:nvPicPr>
          <p:cNvPr id="8" name="Picture 7">
            <a:extLst>
              <a:ext uri="{FF2B5EF4-FFF2-40B4-BE49-F238E27FC236}">
                <a16:creationId xmlns:a16="http://schemas.microsoft.com/office/drawing/2014/main" id="{CA5F7018-9C03-4746-9538-9E1DE2DC7DB4}"/>
              </a:ext>
            </a:extLst>
          </p:cNvPr>
          <p:cNvPicPr>
            <a:picLocks noChangeAspect="1"/>
          </p:cNvPicPr>
          <p:nvPr/>
        </p:nvPicPr>
        <p:blipFill>
          <a:blip r:embed="rId4"/>
          <a:stretch>
            <a:fillRect/>
          </a:stretch>
        </p:blipFill>
        <p:spPr>
          <a:xfrm>
            <a:off x="3339483" y="3877281"/>
            <a:ext cx="3576990" cy="1725741"/>
          </a:xfrm>
          <a:prstGeom prst="rect">
            <a:avLst/>
          </a:prstGeom>
        </p:spPr>
      </p:pic>
      <p:sp>
        <p:nvSpPr>
          <p:cNvPr id="2" name="Title 1"/>
          <p:cNvSpPr>
            <a:spLocks noGrp="1"/>
          </p:cNvSpPr>
          <p:nvPr>
            <p:ph type="title"/>
          </p:nvPr>
        </p:nvSpPr>
        <p:spPr>
          <a:xfrm>
            <a:off x="1252728" y="-13252"/>
            <a:ext cx="10058400" cy="1463031"/>
          </a:xfrm>
        </p:spPr>
        <p:txBody>
          <a:bodyPr/>
          <a:lstStyle/>
          <a:p>
            <a:r>
              <a:rPr lang="en-US" dirty="0"/>
              <a:t>A Tool for Program Decomposition</a:t>
            </a:r>
          </a:p>
        </p:txBody>
      </p:sp>
      <p:sp>
        <p:nvSpPr>
          <p:cNvPr id="4" name="Slide Number Placeholder 3"/>
          <p:cNvSpPr>
            <a:spLocks noGrp="1"/>
          </p:cNvSpPr>
          <p:nvPr>
            <p:ph type="sldNum" sz="quarter" idx="12"/>
          </p:nvPr>
        </p:nvSpPr>
        <p:spPr/>
        <p:txBody>
          <a:bodyPr/>
          <a:lstStyle/>
          <a:p>
            <a:fld id="{6113E31D-E2AB-40D1-8B51-AFA5AFEF393A}" type="slidenum">
              <a:rPr lang="en-US" smtClean="0"/>
              <a:t>13</a:t>
            </a:fld>
            <a:endParaRPr lang="en-US" dirty="0"/>
          </a:p>
        </p:txBody>
      </p:sp>
      <p:sp>
        <p:nvSpPr>
          <p:cNvPr id="5" name="TextBox 4"/>
          <p:cNvSpPr txBox="1"/>
          <p:nvPr/>
        </p:nvSpPr>
        <p:spPr>
          <a:xfrm>
            <a:off x="2463828" y="2525413"/>
            <a:ext cx="1570686" cy="369332"/>
          </a:xfrm>
          <a:prstGeom prst="rect">
            <a:avLst/>
          </a:prstGeom>
          <a:noFill/>
        </p:spPr>
        <p:txBody>
          <a:bodyPr wrap="none" rtlCol="0">
            <a:spAutoFit/>
          </a:bodyPr>
          <a:lstStyle/>
          <a:p>
            <a:r>
              <a:rPr lang="en-US" dirty="0"/>
              <a:t>Program.cpp</a:t>
            </a:r>
          </a:p>
        </p:txBody>
      </p:sp>
      <p:cxnSp>
        <p:nvCxnSpPr>
          <p:cNvPr id="7" name="Straight Arrow Connector 6"/>
          <p:cNvCxnSpPr>
            <a:stCxn id="5" idx="3"/>
            <a:endCxn id="9" idx="1"/>
          </p:cNvCxnSpPr>
          <p:nvPr/>
        </p:nvCxnSpPr>
        <p:spPr>
          <a:xfrm flipV="1">
            <a:off x="4034514" y="2699447"/>
            <a:ext cx="496780" cy="10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31294" y="2242247"/>
            <a:ext cx="1872208" cy="914400"/>
          </a:xfrm>
          <a:prstGeom prst="rect">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Frigate</a:t>
            </a:r>
          </a:p>
          <a:p>
            <a:pPr algn="ctr"/>
            <a:r>
              <a:rPr lang="en-US" dirty="0"/>
              <a:t>Extension</a:t>
            </a:r>
          </a:p>
        </p:txBody>
      </p:sp>
      <p:cxnSp>
        <p:nvCxnSpPr>
          <p:cNvPr id="12" name="Straight Arrow Connector 11"/>
          <p:cNvCxnSpPr>
            <a:cxnSpLocks/>
            <a:stCxn id="9" idx="2"/>
          </p:cNvCxnSpPr>
          <p:nvPr/>
        </p:nvCxnSpPr>
        <p:spPr>
          <a:xfrm>
            <a:off x="5467398" y="3156647"/>
            <a:ext cx="0" cy="946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405705" y="3798513"/>
            <a:ext cx="1872208" cy="914400"/>
          </a:xfrm>
          <a:prstGeom prst="rect">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DUPLO</a:t>
            </a:r>
          </a:p>
        </p:txBody>
      </p:sp>
      <mc:AlternateContent xmlns:mc="http://schemas.openxmlformats.org/markup-compatibility/2006" xmlns:a14="http://schemas.microsoft.com/office/drawing/2010/main">
        <mc:Choice Requires="a14">
          <p:sp>
            <p:nvSpPr>
              <p:cNvPr id="16" name="TextBox 15"/>
              <p:cNvSpPr txBox="1"/>
              <p:nvPr/>
            </p:nvSpPr>
            <p:spPr>
              <a:xfrm>
                <a:off x="7685625" y="2607114"/>
                <a:ext cx="2727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𝑃</m:t>
                          </m:r>
                        </m:e>
                        <m:sub>
                          <m:r>
                            <a:rPr lang="en-US" b="0" i="1" smtClean="0">
                              <a:latin typeface="Cambria Math" charset="0"/>
                            </a:rPr>
                            <m:t>1</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685625" y="2607114"/>
                <a:ext cx="272767" cy="276999"/>
              </a:xfrm>
              <a:prstGeom prst="rect">
                <a:avLst/>
              </a:prstGeom>
              <a:blipFill>
                <a:blip r:embed="rId5"/>
                <a:stretch>
                  <a:fillRect l="-22222" r="-666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986216" y="2607114"/>
                <a:ext cx="278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𝑃</m:t>
                          </m:r>
                        </m:e>
                        <m:sub>
                          <m:r>
                            <a:rPr lang="en-US" b="0" i="1" smtClean="0">
                              <a:latin typeface="Cambria Math" charset="0"/>
                            </a:rPr>
                            <m:t>2</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0986216" y="2607114"/>
                <a:ext cx="278088" cy="276999"/>
              </a:xfrm>
              <a:prstGeom prst="rect">
                <a:avLst/>
              </a:prstGeom>
              <a:blipFill>
                <a:blip r:embed="rId6"/>
                <a:stretch>
                  <a:fillRect l="-19565" r="-8696" b="-17778"/>
                </a:stretch>
              </a:blipFill>
            </p:spPr>
            <p:txBody>
              <a:bodyPr/>
              <a:lstStyle/>
              <a:p>
                <a:r>
                  <a:rPr lang="en-US">
                    <a:noFill/>
                  </a:rPr>
                  <a:t> </a:t>
                </a:r>
              </a:p>
            </p:txBody>
          </p:sp>
        </mc:Fallback>
      </mc:AlternateContent>
      <p:cxnSp>
        <p:nvCxnSpPr>
          <p:cNvPr id="19" name="Straight Arrow Connector 18"/>
          <p:cNvCxnSpPr>
            <a:cxnSpLocks/>
            <a:endCxn id="15" idx="1"/>
          </p:cNvCxnSpPr>
          <p:nvPr/>
        </p:nvCxnSpPr>
        <p:spPr>
          <a:xfrm>
            <a:off x="6718046" y="4255713"/>
            <a:ext cx="1687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p:cNvCxnSpPr>
          <p:nvPr/>
        </p:nvCxnSpPr>
        <p:spPr>
          <a:xfrm>
            <a:off x="7822008" y="2884113"/>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9916944" y="2974214"/>
            <a:ext cx="1069272" cy="82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8222385" y="2974214"/>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𝑥</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8222385" y="2974214"/>
                <a:ext cx="183320" cy="276999"/>
              </a:xfrm>
              <a:prstGeom prst="rect">
                <a:avLst/>
              </a:prstGeom>
              <a:blipFill>
                <a:blip r:embed="rId7"/>
                <a:stretch>
                  <a:fillRect l="-20000" r="-13333"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427743" y="2974214"/>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𝑦</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0427743" y="2974214"/>
                <a:ext cx="186718" cy="276999"/>
              </a:xfrm>
              <a:prstGeom prst="rect">
                <a:avLst/>
              </a:prstGeom>
              <a:blipFill>
                <a:blip r:embed="rId8"/>
                <a:stretch>
                  <a:fillRect l="-33333" r="-30000" b="-28889"/>
                </a:stretch>
              </a:blipFill>
            </p:spPr>
            <p:txBody>
              <a:bodyPr/>
              <a:lstStyle/>
              <a:p>
                <a:r>
                  <a:rPr lang="en-US">
                    <a:noFill/>
                  </a:rPr>
                  <a:t> </a:t>
                </a:r>
              </a:p>
            </p:txBody>
          </p:sp>
        </mc:Fallback>
      </mc:AlternateContent>
      <p:cxnSp>
        <p:nvCxnSpPr>
          <p:cNvPr id="33" name="Straight Arrow Connector 32"/>
          <p:cNvCxnSpPr>
            <a:stCxn id="15" idx="2"/>
          </p:cNvCxnSpPr>
          <p:nvPr/>
        </p:nvCxnSpPr>
        <p:spPr>
          <a:xfrm>
            <a:off x="9341809" y="4712913"/>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650113" y="5633390"/>
            <a:ext cx="1383392" cy="369332"/>
          </a:xfrm>
          <a:prstGeom prst="rect">
            <a:avLst/>
          </a:prstGeom>
          <a:noFill/>
        </p:spPr>
        <p:txBody>
          <a:bodyPr wrap="none" rtlCol="0">
            <a:spAutoFit/>
          </a:bodyPr>
          <a:lstStyle/>
          <a:p>
            <a:r>
              <a:rPr lang="en-US" dirty="0"/>
              <a:t>Program(</a:t>
            </a:r>
            <a:r>
              <a:rPr lang="en-US" dirty="0" err="1"/>
              <a:t>x,y</a:t>
            </a:r>
            <a:r>
              <a:rPr lang="en-US" dirty="0"/>
              <a:t>)</a:t>
            </a:r>
          </a:p>
        </p:txBody>
      </p:sp>
      <p:sp>
        <p:nvSpPr>
          <p:cNvPr id="20" name="Content Placeholder 2"/>
          <p:cNvSpPr>
            <a:spLocks noGrp="1"/>
          </p:cNvSpPr>
          <p:nvPr>
            <p:ph idx="1"/>
          </p:nvPr>
        </p:nvSpPr>
        <p:spPr>
          <a:xfrm>
            <a:off x="854963" y="1202380"/>
            <a:ext cx="10853929" cy="840866"/>
          </a:xfrm>
        </p:spPr>
        <p:txBody>
          <a:bodyPr anchor="t">
            <a:normAutofit/>
          </a:bodyPr>
          <a:lstStyle/>
          <a:p>
            <a:r>
              <a:rPr lang="en-US" dirty="0"/>
              <a:t>We extend the recent Frigate compiler [Mood-Gupta-Carter-Butler-Traynor 16] to output circuits in a format suitable for DUPLO. Same input language as Frigate (C-like syntax).</a:t>
            </a:r>
          </a:p>
        </p:txBody>
      </p:sp>
      <p:sp>
        <p:nvSpPr>
          <p:cNvPr id="3" name="TextBox 2"/>
          <p:cNvSpPr txBox="1"/>
          <p:nvPr/>
        </p:nvSpPr>
        <p:spPr>
          <a:xfrm>
            <a:off x="835408" y="5826976"/>
            <a:ext cx="6081065" cy="1200329"/>
          </a:xfrm>
          <a:prstGeom prst="rect">
            <a:avLst/>
          </a:prstGeom>
          <a:noFill/>
        </p:spPr>
        <p:txBody>
          <a:bodyPr wrap="square" rtlCol="0">
            <a:spAutoFit/>
          </a:bodyPr>
          <a:lstStyle/>
          <a:p>
            <a:pPr marL="0" lvl="1"/>
            <a:r>
              <a:rPr lang="en-US" dirty="0"/>
              <a:t>Each function in Program.cpp is translated into a distinct </a:t>
            </a:r>
            <a:r>
              <a:rPr lang="en-US" dirty="0" err="1"/>
              <a:t>boolean</a:t>
            </a:r>
            <a:r>
              <a:rPr lang="en-US" dirty="0"/>
              <a:t> circuit (component). </a:t>
            </a:r>
            <a:r>
              <a:rPr lang="en-US" dirty="0" err="1"/>
              <a:t>Program.GC_duplo</a:t>
            </a:r>
            <a:r>
              <a:rPr lang="en-US" dirty="0"/>
              <a:t> includes “main” function describing how to solder.</a:t>
            </a:r>
          </a:p>
          <a:p>
            <a:endParaRPr lang="en-US" dirty="0"/>
          </a:p>
        </p:txBody>
      </p:sp>
      <p:sp>
        <p:nvSpPr>
          <p:cNvPr id="21" name="Rectangle 49"/>
          <p:cNvSpPr>
            <a:spLocks noChangeArrowheads="1"/>
          </p:cNvSpPr>
          <p:nvPr/>
        </p:nvSpPr>
        <p:spPr bwMode="auto">
          <a:xfrm>
            <a:off x="4245776" y="6596189"/>
            <a:ext cx="72136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r"/>
            <a:r>
              <a:rPr lang="de-DE" altLang="en-US" sz="1000" dirty="0">
                <a:latin typeface="Arial" panose="020B0604020202020204" pitchFamily="34" charset="0"/>
                <a:cs typeface="Arial" panose="020B0604020202020204" pitchFamily="34" charset="0"/>
              </a:rPr>
              <a:t>Credit by </a:t>
            </a:r>
            <a:r>
              <a:rPr lang="en-US" sz="1000" dirty="0"/>
              <a:t>Roberto </a:t>
            </a:r>
            <a:r>
              <a:rPr lang="en-US" sz="1000" dirty="0" err="1"/>
              <a:t>Trifiletti</a:t>
            </a:r>
            <a:r>
              <a:rPr lang="de-DE" altLang="en-US" sz="1000" dirty="0">
                <a:latin typeface="Arial" panose="020B0604020202020204" pitchFamily="34" charset="0"/>
                <a:cs typeface="Arial" panose="020B0604020202020204" pitchFamily="34" charset="0"/>
              </a:rPr>
              <a:t>, Aarhus University</a:t>
            </a:r>
          </a:p>
        </p:txBody>
      </p:sp>
    </p:spTree>
    <p:extLst>
      <p:ext uri="{BB962C8B-B14F-4D97-AF65-F5344CB8AC3E}">
        <p14:creationId xmlns:p14="http://schemas.microsoft.com/office/powerpoint/2010/main" val="45985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up)">
                                      <p:cBhvr>
                                        <p:cTn id="43" dur="500"/>
                                        <p:tgtEl>
                                          <p:spTgt spid="2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up)">
                                      <p:cBhvr>
                                        <p:cTn id="55" dur="500"/>
                                        <p:tgtEl>
                                          <p:spTgt spid="24"/>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up)">
                                      <p:cBhvr>
                                        <p:cTn id="63" dur="500"/>
                                        <p:tgtEl>
                                          <p:spTgt spid="33"/>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up)">
                                      <p:cBhvr>
                                        <p:cTn id="6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5" grpId="0" animBg="1"/>
      <p:bldP spid="16" grpId="0"/>
      <p:bldP spid="17" grpId="0"/>
      <p:bldP spid="26" grpId="0"/>
      <p:bldP spid="27" grpId="0"/>
      <p:bldP spid="3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728" y="60040"/>
            <a:ext cx="10058400" cy="1609344"/>
          </a:xfrm>
        </p:spPr>
        <p:txBody>
          <a:bodyPr/>
          <a:lstStyle/>
          <a:p>
            <a:pPr algn="ctr"/>
            <a:r>
              <a:rPr lang="en-US" dirty="0"/>
              <a:t>Random Circuit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8583" y="1277425"/>
                <a:ext cx="10058400" cy="1295234"/>
              </a:xfrm>
            </p:spPr>
            <p:txBody>
              <a:bodyPr>
                <a:normAutofit fontScale="92500" lnSpcReduction="10000"/>
              </a:bodyPr>
              <a:lstStyle/>
              <a:p>
                <a:r>
                  <a:rPr lang="en-US" dirty="0"/>
                  <a:t>Optimistic evaluation: </a:t>
                </a:r>
              </a:p>
              <a:p>
                <a:pPr lvl="1"/>
                <a:r>
                  <a:rPr lang="en-US" dirty="0">
                    <a:solidFill>
                      <a:srgbClr val="FF0000"/>
                    </a:solidFill>
                  </a:rPr>
                  <a:t>Random</a:t>
                </a:r>
                <a:r>
                  <a:rPr lang="en-US" dirty="0"/>
                  <a:t> circuits consists of </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2</m:t>
                        </m:r>
                      </m:e>
                      <m:sup>
                        <m:r>
                          <a:rPr lang="en-US" i="1">
                            <a:solidFill>
                              <a:srgbClr val="FF0000"/>
                            </a:solidFill>
                            <a:latin typeface="Cambria Math" panose="02040503050406030204" pitchFamily="18" charset="0"/>
                          </a:rPr>
                          <m:t>𝑛</m:t>
                        </m:r>
                      </m:sup>
                    </m:sSup>
                    <m:r>
                      <a:rPr lang="en-US" i="1">
                        <a:solidFill>
                          <a:srgbClr val="FF0000"/>
                        </a:solidFill>
                        <a:latin typeface="Cambria Math" panose="02040503050406030204" pitchFamily="18" charset="0"/>
                      </a:rPr>
                      <m:t> </m:t>
                    </m:r>
                  </m:oMath>
                </a14:m>
                <a:r>
                  <a:rPr lang="en-US" dirty="0"/>
                  <a:t>AND gates divided into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𝑡</m:t>
                        </m:r>
                      </m:sup>
                    </m:sSup>
                  </m:oMath>
                </a14:m>
                <a:r>
                  <a:rPr lang="en-US" dirty="0"/>
                  <a:t> components.</a:t>
                </a:r>
              </a:p>
              <a:p>
                <a:pPr lvl="1"/>
                <a:r>
                  <a:rPr lang="en-US" dirty="0"/>
                  <a:t>Each </a:t>
                </a:r>
                <a:r>
                  <a:rPr lang="en-US" dirty="0">
                    <a:solidFill>
                      <a:srgbClr val="FF0000"/>
                    </a:solidFill>
                  </a:rPr>
                  <a:t>component</a:t>
                </a:r>
                <a:r>
                  <a:rPr lang="en-US" dirty="0"/>
                  <a:t> contains </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𝑡</m:t>
                        </m:r>
                      </m:sup>
                    </m:sSup>
                    <m:r>
                      <a:rPr lang="en-US" i="1">
                        <a:solidFill>
                          <a:srgbClr val="FF0000"/>
                        </a:solidFill>
                        <a:latin typeface="Cambria Math" panose="02040503050406030204" pitchFamily="18" charset="0"/>
                      </a:rPr>
                      <m:t> </m:t>
                    </m:r>
                  </m:oMath>
                </a14:m>
                <a:r>
                  <a:rPr lang="en-US" dirty="0"/>
                  <a:t>AND gates</a:t>
                </a:r>
              </a:p>
              <a:p>
                <a:pPr marL="0"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8583" y="1277425"/>
                <a:ext cx="10058400" cy="1295234"/>
              </a:xfrm>
              <a:blipFill>
                <a:blip r:embed="rId3"/>
                <a:stretch>
                  <a:fillRect l="-242" t="-707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113E31D-E2AB-40D1-8B51-AFA5AFEF393A}" type="slidenum">
              <a:rPr lang="en-US" smtClean="0"/>
              <a:t>14</a:t>
            </a:fld>
            <a:endParaRPr lang="en-US" dirty="0"/>
          </a:p>
        </p:txBody>
      </p:sp>
      <p:graphicFrame>
        <p:nvGraphicFramePr>
          <p:cNvPr id="10" name="Chart 9"/>
          <p:cNvGraphicFramePr/>
          <p:nvPr>
            <p:extLst>
              <p:ext uri="{D42A27DB-BD31-4B8C-83A1-F6EECF244321}">
                <p14:modId xmlns:p14="http://schemas.microsoft.com/office/powerpoint/2010/main" val="661305720"/>
              </p:ext>
            </p:extLst>
          </p:nvPr>
        </p:nvGraphicFramePr>
        <p:xfrm>
          <a:off x="5639798" y="2167511"/>
          <a:ext cx="5873455" cy="4300695"/>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5" name="TextBox 4"/>
              <p:cNvSpPr txBox="1"/>
              <p:nvPr/>
            </p:nvSpPr>
            <p:spPr>
              <a:xfrm>
                <a:off x="6641508" y="6519446"/>
                <a:ext cx="3667910" cy="338554"/>
              </a:xfrm>
              <a:prstGeom prst="rect">
                <a:avLst/>
              </a:prstGeom>
              <a:noFill/>
            </p:spPr>
            <p:txBody>
              <a:bodyPr wrap="square" rtlCol="0">
                <a:spAutoFit/>
              </a:bodyPr>
              <a:lstStyle/>
              <a:p>
                <a:r>
                  <a:rPr lang="en-US" sz="1600" dirty="0"/>
                  <a:t>component size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b="0" i="1" smtClean="0">
                            <a:latin typeface="Cambria Math" panose="02040503050406030204" pitchFamily="18" charset="0"/>
                          </a:rPr>
                          <m:t>𝑡</m:t>
                        </m:r>
                      </m:sup>
                    </m:sSup>
                  </m:oMath>
                </a14:m>
                <a:r>
                  <a:rPr lang="en-US" sz="1600" dirty="0"/>
                  <a:t> AND gates)</a:t>
                </a:r>
              </a:p>
            </p:txBody>
          </p:sp>
        </mc:Choice>
        <mc:Fallback xmlns="">
          <p:sp>
            <p:nvSpPr>
              <p:cNvPr id="5" name="TextBox 4"/>
              <p:cNvSpPr txBox="1">
                <a:spLocks noRot="1" noChangeAspect="1" noMove="1" noResize="1" noEditPoints="1" noAdjustHandles="1" noChangeArrowheads="1" noChangeShapeType="1" noTextEdit="1"/>
              </p:cNvSpPr>
              <p:nvPr/>
            </p:nvSpPr>
            <p:spPr>
              <a:xfrm>
                <a:off x="6641508" y="6519446"/>
                <a:ext cx="3667910" cy="338554"/>
              </a:xfrm>
              <a:prstGeom prst="rect">
                <a:avLst/>
              </a:prstGeom>
              <a:blipFill>
                <a:blip r:embed="rId5"/>
                <a:stretch>
                  <a:fillRect l="-831"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9099FCCC-F77C-4635-8588-E9B0D0D0225A}"/>
                  </a:ext>
                </a:extLst>
              </p:cNvPr>
              <p:cNvSpPr/>
              <p:nvPr/>
            </p:nvSpPr>
            <p:spPr>
              <a:xfrm>
                <a:off x="10798359" y="3607021"/>
                <a:ext cx="102553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2</m:t>
                          </m:r>
                        </m:e>
                        <m:sup>
                          <m:r>
                            <a:rPr lang="en-US" sz="1600" b="0" i="1" smtClean="0">
                              <a:latin typeface="Cambria Math" panose="02040503050406030204" pitchFamily="18" charset="0"/>
                            </a:rPr>
                            <m:t>𝑛</m:t>
                          </m:r>
                        </m:sup>
                      </m:sSup>
                      <m:r>
                        <a:rPr lang="en-US" sz="1600" i="1">
                          <a:latin typeface="Cambria Math" panose="02040503050406030204" pitchFamily="18" charset="0"/>
                        </a:rPr>
                        <m:t> </m:t>
                      </m:r>
                      <m:r>
                        <a:rPr lang="en-US" sz="1600" i="1">
                          <a:latin typeface="Cambria Math" panose="02040503050406030204" pitchFamily="18" charset="0"/>
                        </a:rPr>
                        <m:t>𝐴𝑁𝐷𝑠</m:t>
                      </m:r>
                    </m:oMath>
                  </m:oMathPara>
                </a14:m>
                <a:endParaRPr lang="en-US" sz="1600" dirty="0"/>
              </a:p>
            </p:txBody>
          </p:sp>
        </mc:Choice>
        <mc:Fallback xmlns="">
          <p:sp>
            <p:nvSpPr>
              <p:cNvPr id="42" name="Rectangle 41">
                <a:extLst>
                  <a:ext uri="{FF2B5EF4-FFF2-40B4-BE49-F238E27FC236}">
                    <a16:creationId xmlns:a16="http://schemas.microsoft.com/office/drawing/2014/main" id="{9099FCCC-F77C-4635-8588-E9B0D0D0225A}"/>
                  </a:ext>
                </a:extLst>
              </p:cNvPr>
              <p:cNvSpPr>
                <a:spLocks noRot="1" noChangeAspect="1" noMove="1" noResize="1" noEditPoints="1" noAdjustHandles="1" noChangeArrowheads="1" noChangeShapeType="1" noTextEdit="1"/>
              </p:cNvSpPr>
              <p:nvPr/>
            </p:nvSpPr>
            <p:spPr>
              <a:xfrm>
                <a:off x="10798359" y="3607021"/>
                <a:ext cx="1025537" cy="338554"/>
              </a:xfrm>
              <a:prstGeom prst="rect">
                <a:avLst/>
              </a:prstGeom>
              <a:blipFill>
                <a:blip r:embed="rId9"/>
                <a:stretch>
                  <a:fillRect/>
                </a:stretch>
              </a:blipFill>
            </p:spPr>
            <p:txBody>
              <a:bodyPr/>
              <a:lstStyle/>
              <a:p>
                <a:r>
                  <a:rPr lang="en-US">
                    <a:noFill/>
                  </a:rPr>
                  <a:t> </a:t>
                </a:r>
              </a:p>
            </p:txBody>
          </p:sp>
        </mc:Fallback>
      </mc:AlternateContent>
      <p:sp>
        <p:nvSpPr>
          <p:cNvPr id="9" name="Flowchart: Process 8">
            <a:extLst>
              <a:ext uri="{FF2B5EF4-FFF2-40B4-BE49-F238E27FC236}">
                <a16:creationId xmlns:a16="http://schemas.microsoft.com/office/drawing/2014/main" id="{8CE8F26E-6064-4C06-97CE-70C469AC6B1A}"/>
              </a:ext>
            </a:extLst>
          </p:cNvPr>
          <p:cNvSpPr/>
          <p:nvPr/>
        </p:nvSpPr>
        <p:spPr>
          <a:xfrm>
            <a:off x="3445227" y="2680789"/>
            <a:ext cx="1618361" cy="11896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8E30FB71-F441-431A-BC70-C4871B3C8FBD}"/>
              </a:ext>
            </a:extLst>
          </p:cNvPr>
          <p:cNvCxnSpPr>
            <a:stCxn id="9" idx="0"/>
            <a:endCxn id="9" idx="2"/>
          </p:cNvCxnSpPr>
          <p:nvPr/>
        </p:nvCxnSpPr>
        <p:spPr>
          <a:xfrm>
            <a:off x="4254408" y="2680789"/>
            <a:ext cx="0" cy="1189692"/>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35C0FFA-7ED0-41B3-A67F-88D67B4C5C1D}"/>
                  </a:ext>
                </a:extLst>
              </p:cNvPr>
              <p:cNvSpPr txBox="1"/>
              <p:nvPr/>
            </p:nvSpPr>
            <p:spPr>
              <a:xfrm>
                <a:off x="3445227" y="2934826"/>
                <a:ext cx="1618361" cy="923330"/>
              </a:xfrm>
              <a:prstGeom prst="rect">
                <a:avLst/>
              </a:prstGeom>
              <a:noFill/>
            </p:spPr>
            <p:txBody>
              <a:bodyPr wrap="square" rtlCol="0">
                <a:spAutoFit/>
              </a:bodyPr>
              <a:lstStyle/>
              <a:p>
                <a14:m>
                  <m:oMath xmlns:m="http://schemas.openxmlformats.org/officeDocument/2006/math">
                    <m:sSup>
                      <m:sSupPr>
                        <m:ctrlPr>
                          <a:rPr lang="en-US" i="1" smtClean="0">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−1</m:t>
                        </m:r>
                      </m:sup>
                    </m:sSup>
                  </m:oMath>
                </a14:m>
                <a:r>
                  <a:rPr lang="en-US" dirty="0">
                    <a:solidFill>
                      <a:schemeClr val="bg1"/>
                    </a:solidFill>
                  </a:rPr>
                  <a:t> </a:t>
                </a:r>
                <a14:m>
                  <m:oMath xmlns:m="http://schemas.openxmlformats.org/officeDocument/2006/math">
                    <m:sSup>
                      <m:sSupPr>
                        <m:ctrlPr>
                          <a:rPr lang="en-US" i="1">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      </m:t>
                        </m:r>
                        <m:r>
                          <a:rPr lang="en-US" i="1">
                            <a:solidFill>
                              <a:schemeClr val="bg1"/>
                            </a:solidFill>
                            <a:latin typeface="Cambria Math" panose="02040503050406030204" pitchFamily="18" charset="0"/>
                          </a:rPr>
                          <m:t>2</m:t>
                        </m:r>
                      </m:e>
                      <m:sup>
                        <m:r>
                          <a:rPr lang="en-US" i="1">
                            <a:solidFill>
                              <a:schemeClr val="bg1"/>
                            </a:solidFill>
                            <a:latin typeface="Cambria Math" panose="02040503050406030204" pitchFamily="18" charset="0"/>
                          </a:rPr>
                          <m:t>𝑛</m:t>
                        </m:r>
                        <m:r>
                          <a:rPr lang="en-US" i="1">
                            <a:solidFill>
                              <a:schemeClr val="bg1"/>
                            </a:solidFill>
                            <a:latin typeface="Cambria Math" panose="02040503050406030204" pitchFamily="18" charset="0"/>
                          </a:rPr>
                          <m:t>−1</m:t>
                        </m:r>
                      </m:sup>
                    </m:sSup>
                  </m:oMath>
                </a14:m>
                <a:endParaRPr lang="en-US" dirty="0">
                  <a:solidFill>
                    <a:schemeClr val="bg1"/>
                  </a:solidFill>
                </a:endParaRPr>
              </a:p>
              <a:p>
                <a:r>
                  <a:rPr lang="en-US" dirty="0">
                    <a:solidFill>
                      <a:schemeClr val="bg1"/>
                    </a:solidFill>
                  </a:rPr>
                  <a:t>ANDs    </a:t>
                </a:r>
                <a:r>
                  <a:rPr lang="en-US" dirty="0" err="1">
                    <a:solidFill>
                      <a:schemeClr val="bg1"/>
                    </a:solidFill>
                  </a:rPr>
                  <a:t>ANDs</a:t>
                </a:r>
                <a:endParaRPr lang="en-US" dirty="0">
                  <a:solidFill>
                    <a:schemeClr val="bg1"/>
                  </a:solidFill>
                </a:endParaRPr>
              </a:p>
              <a:p>
                <a:endParaRPr lang="en-US" dirty="0">
                  <a:solidFill>
                    <a:schemeClr val="bg1"/>
                  </a:solidFill>
                </a:endParaRPr>
              </a:p>
            </p:txBody>
          </p:sp>
        </mc:Choice>
        <mc:Fallback xmlns="">
          <p:sp>
            <p:nvSpPr>
              <p:cNvPr id="14" name="TextBox 13">
                <a:extLst>
                  <a:ext uri="{FF2B5EF4-FFF2-40B4-BE49-F238E27FC236}">
                    <a16:creationId xmlns:a16="http://schemas.microsoft.com/office/drawing/2014/main" id="{335C0FFA-7ED0-41B3-A67F-88D67B4C5C1D}"/>
                  </a:ext>
                </a:extLst>
              </p:cNvPr>
              <p:cNvSpPr txBox="1">
                <a:spLocks noRot="1" noChangeAspect="1" noMove="1" noResize="1" noEditPoints="1" noAdjustHandles="1" noChangeArrowheads="1" noChangeShapeType="1" noTextEdit="1"/>
              </p:cNvSpPr>
              <p:nvPr/>
            </p:nvSpPr>
            <p:spPr>
              <a:xfrm>
                <a:off x="3445227" y="2934826"/>
                <a:ext cx="1618361" cy="923330"/>
              </a:xfrm>
              <a:prstGeom prst="rect">
                <a:avLst/>
              </a:prstGeom>
              <a:blipFill>
                <a:blip r:embed="rId10"/>
                <a:stretch>
                  <a:fillRect l="-3008" r="-3008"/>
                </a:stretch>
              </a:blipFill>
            </p:spPr>
            <p:txBody>
              <a:bodyPr/>
              <a:lstStyle/>
              <a:p>
                <a:r>
                  <a:rPr lang="en-US">
                    <a:noFill/>
                  </a:rPr>
                  <a:t> </a:t>
                </a:r>
              </a:p>
            </p:txBody>
          </p:sp>
        </mc:Fallback>
      </mc:AlternateContent>
      <p:sp>
        <p:nvSpPr>
          <p:cNvPr id="31" name="Flowchart: Process 30">
            <a:extLst>
              <a:ext uri="{FF2B5EF4-FFF2-40B4-BE49-F238E27FC236}">
                <a16:creationId xmlns:a16="http://schemas.microsoft.com/office/drawing/2014/main" id="{D2478177-D566-42A7-9FB9-4F8F726DF93B}"/>
              </a:ext>
            </a:extLst>
          </p:cNvPr>
          <p:cNvSpPr/>
          <p:nvPr/>
        </p:nvSpPr>
        <p:spPr>
          <a:xfrm>
            <a:off x="722988" y="4384890"/>
            <a:ext cx="1618361" cy="11896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642959A0-0C08-4309-8A08-BD3785630417}"/>
              </a:ext>
            </a:extLst>
          </p:cNvPr>
          <p:cNvCxnSpPr/>
          <p:nvPr/>
        </p:nvCxnSpPr>
        <p:spPr>
          <a:xfrm>
            <a:off x="1532168" y="4384890"/>
            <a:ext cx="0" cy="1189692"/>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61F94D5-0898-4C6B-BC94-1B5328FF16A8}"/>
              </a:ext>
            </a:extLst>
          </p:cNvPr>
          <p:cNvCxnSpPr>
            <a:cxnSpLocks/>
            <a:endCxn id="31" idx="3"/>
          </p:cNvCxnSpPr>
          <p:nvPr/>
        </p:nvCxnSpPr>
        <p:spPr>
          <a:xfrm>
            <a:off x="722988" y="4962839"/>
            <a:ext cx="1618361" cy="16897"/>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B50F16E-E737-4360-ADC6-786071292DBF}"/>
                  </a:ext>
                </a:extLst>
              </p:cNvPr>
              <p:cNvSpPr/>
              <p:nvPr/>
            </p:nvSpPr>
            <p:spPr>
              <a:xfrm>
                <a:off x="498113" y="4495278"/>
                <a:ext cx="90296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      2</m:t>
                          </m:r>
                        </m:e>
                        <m:sup>
                          <m:r>
                            <a:rPr lang="en-US" i="1">
                              <a:solidFill>
                                <a:schemeClr val="bg1"/>
                              </a:solidFill>
                              <a:latin typeface="Cambria Math" panose="02040503050406030204" pitchFamily="18" charset="0"/>
                            </a:rPr>
                            <m:t>𝑛</m:t>
                          </m:r>
                          <m:r>
                            <a:rPr lang="en-US" i="1">
                              <a:solidFill>
                                <a:schemeClr val="bg1"/>
                              </a:solidFill>
                              <a:latin typeface="Cambria Math" panose="02040503050406030204" pitchFamily="18" charset="0"/>
                            </a:rPr>
                            <m:t>−2</m:t>
                          </m:r>
                        </m:sup>
                      </m:sSup>
                    </m:oMath>
                  </m:oMathPara>
                </a14:m>
                <a:endParaRPr lang="en-US" dirty="0">
                  <a:solidFill>
                    <a:schemeClr val="bg1"/>
                  </a:solidFill>
                </a:endParaRPr>
              </a:p>
            </p:txBody>
          </p:sp>
        </mc:Choice>
        <mc:Fallback xmlns="">
          <p:sp>
            <p:nvSpPr>
              <p:cNvPr id="18" name="Rectangle 17">
                <a:extLst>
                  <a:ext uri="{FF2B5EF4-FFF2-40B4-BE49-F238E27FC236}">
                    <a16:creationId xmlns:a16="http://schemas.microsoft.com/office/drawing/2014/main" id="{AB50F16E-E737-4360-ADC6-786071292DBF}"/>
                  </a:ext>
                </a:extLst>
              </p:cNvPr>
              <p:cNvSpPr>
                <a:spLocks noRot="1" noChangeAspect="1" noMove="1" noResize="1" noEditPoints="1" noAdjustHandles="1" noChangeArrowheads="1" noChangeShapeType="1" noTextEdit="1"/>
              </p:cNvSpPr>
              <p:nvPr/>
            </p:nvSpPr>
            <p:spPr>
              <a:xfrm>
                <a:off x="498113" y="4495278"/>
                <a:ext cx="902967" cy="369332"/>
              </a:xfrm>
              <a:prstGeom prst="rect">
                <a:avLst/>
              </a:prstGeom>
              <a:blipFill>
                <a:blip r:embed="rId11"/>
                <a:stretch>
                  <a:fillRect r="-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FC77E0A0-3348-4E12-BEF9-7A5E68F90842}"/>
                  </a:ext>
                </a:extLst>
              </p:cNvPr>
              <p:cNvSpPr/>
              <p:nvPr/>
            </p:nvSpPr>
            <p:spPr>
              <a:xfrm>
                <a:off x="1307292" y="4514147"/>
                <a:ext cx="90296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      2</m:t>
                          </m:r>
                        </m:e>
                        <m:sup>
                          <m:r>
                            <a:rPr lang="en-US" i="1">
                              <a:solidFill>
                                <a:schemeClr val="bg1"/>
                              </a:solidFill>
                              <a:latin typeface="Cambria Math" panose="02040503050406030204" pitchFamily="18" charset="0"/>
                            </a:rPr>
                            <m:t>𝑛</m:t>
                          </m:r>
                          <m:r>
                            <a:rPr lang="en-US" i="1">
                              <a:solidFill>
                                <a:schemeClr val="bg1"/>
                              </a:solidFill>
                              <a:latin typeface="Cambria Math" panose="02040503050406030204" pitchFamily="18" charset="0"/>
                            </a:rPr>
                            <m:t>−2</m:t>
                          </m:r>
                        </m:sup>
                      </m:sSup>
                    </m:oMath>
                  </m:oMathPara>
                </a14:m>
                <a:endParaRPr lang="en-US" dirty="0"/>
              </a:p>
            </p:txBody>
          </p:sp>
        </mc:Choice>
        <mc:Fallback xmlns="">
          <p:sp>
            <p:nvSpPr>
              <p:cNvPr id="34" name="Rectangle 33">
                <a:extLst>
                  <a:ext uri="{FF2B5EF4-FFF2-40B4-BE49-F238E27FC236}">
                    <a16:creationId xmlns:a16="http://schemas.microsoft.com/office/drawing/2014/main" id="{FC77E0A0-3348-4E12-BEF9-7A5E68F90842}"/>
                  </a:ext>
                </a:extLst>
              </p:cNvPr>
              <p:cNvSpPr>
                <a:spLocks noRot="1" noChangeAspect="1" noMove="1" noResize="1" noEditPoints="1" noAdjustHandles="1" noChangeArrowheads="1" noChangeShapeType="1" noTextEdit="1"/>
              </p:cNvSpPr>
              <p:nvPr/>
            </p:nvSpPr>
            <p:spPr>
              <a:xfrm>
                <a:off x="1307292" y="4514147"/>
                <a:ext cx="902967" cy="369332"/>
              </a:xfrm>
              <a:prstGeom prst="rect">
                <a:avLst/>
              </a:prstGeom>
              <a:blipFill>
                <a:blip r:embed="rId12"/>
                <a:stretch>
                  <a:fillRect r="-6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92142627-91EA-43D6-8C3C-34ECABC70600}"/>
                  </a:ext>
                </a:extLst>
              </p:cNvPr>
              <p:cNvSpPr/>
              <p:nvPr/>
            </p:nvSpPr>
            <p:spPr>
              <a:xfrm>
                <a:off x="516764" y="5077965"/>
                <a:ext cx="90296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      2</m:t>
                          </m:r>
                        </m:e>
                        <m:sup>
                          <m:r>
                            <a:rPr lang="en-US" i="1">
                              <a:solidFill>
                                <a:schemeClr val="bg1"/>
                              </a:solidFill>
                              <a:latin typeface="Cambria Math" panose="02040503050406030204" pitchFamily="18" charset="0"/>
                            </a:rPr>
                            <m:t>𝑛</m:t>
                          </m:r>
                          <m:r>
                            <a:rPr lang="en-US" i="1">
                              <a:solidFill>
                                <a:schemeClr val="bg1"/>
                              </a:solidFill>
                              <a:latin typeface="Cambria Math" panose="02040503050406030204" pitchFamily="18" charset="0"/>
                            </a:rPr>
                            <m:t>−2</m:t>
                          </m:r>
                        </m:sup>
                      </m:sSup>
                    </m:oMath>
                  </m:oMathPara>
                </a14:m>
                <a:endParaRPr lang="en-US" dirty="0"/>
              </a:p>
            </p:txBody>
          </p:sp>
        </mc:Choice>
        <mc:Fallback xmlns="">
          <p:sp>
            <p:nvSpPr>
              <p:cNvPr id="37" name="Rectangle 36">
                <a:extLst>
                  <a:ext uri="{FF2B5EF4-FFF2-40B4-BE49-F238E27FC236}">
                    <a16:creationId xmlns:a16="http://schemas.microsoft.com/office/drawing/2014/main" id="{92142627-91EA-43D6-8C3C-34ECABC70600}"/>
                  </a:ext>
                </a:extLst>
              </p:cNvPr>
              <p:cNvSpPr>
                <a:spLocks noRot="1" noChangeAspect="1" noMove="1" noResize="1" noEditPoints="1" noAdjustHandles="1" noChangeArrowheads="1" noChangeShapeType="1" noTextEdit="1"/>
              </p:cNvSpPr>
              <p:nvPr/>
            </p:nvSpPr>
            <p:spPr>
              <a:xfrm>
                <a:off x="516764" y="5077965"/>
                <a:ext cx="902967" cy="369332"/>
              </a:xfrm>
              <a:prstGeom prst="rect">
                <a:avLst/>
              </a:prstGeom>
              <a:blipFill>
                <a:blip r:embed="rId13"/>
                <a:stretch>
                  <a:fillRect r="-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A06C349-4472-4DAA-8968-D8D45500EB96}"/>
                  </a:ext>
                </a:extLst>
              </p:cNvPr>
              <p:cNvSpPr/>
              <p:nvPr/>
            </p:nvSpPr>
            <p:spPr>
              <a:xfrm>
                <a:off x="1296073" y="5077965"/>
                <a:ext cx="90296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      2</m:t>
                          </m:r>
                        </m:e>
                        <m:sup>
                          <m:r>
                            <a:rPr lang="en-US" i="1">
                              <a:solidFill>
                                <a:schemeClr val="bg1"/>
                              </a:solidFill>
                              <a:latin typeface="Cambria Math" panose="02040503050406030204" pitchFamily="18" charset="0"/>
                            </a:rPr>
                            <m:t>𝑛</m:t>
                          </m:r>
                          <m:r>
                            <a:rPr lang="en-US" i="1">
                              <a:solidFill>
                                <a:schemeClr val="bg1"/>
                              </a:solidFill>
                              <a:latin typeface="Cambria Math" panose="02040503050406030204" pitchFamily="18" charset="0"/>
                            </a:rPr>
                            <m:t>−2</m:t>
                          </m:r>
                        </m:sup>
                      </m:sSup>
                    </m:oMath>
                  </m:oMathPara>
                </a14:m>
                <a:endParaRPr lang="en-US" dirty="0"/>
              </a:p>
            </p:txBody>
          </p:sp>
        </mc:Choice>
        <mc:Fallback xmlns="">
          <p:sp>
            <p:nvSpPr>
              <p:cNvPr id="40" name="Rectangle 39">
                <a:extLst>
                  <a:ext uri="{FF2B5EF4-FFF2-40B4-BE49-F238E27FC236}">
                    <a16:creationId xmlns:a16="http://schemas.microsoft.com/office/drawing/2014/main" id="{BA06C349-4472-4DAA-8968-D8D45500EB96}"/>
                  </a:ext>
                </a:extLst>
              </p:cNvPr>
              <p:cNvSpPr>
                <a:spLocks noRot="1" noChangeAspect="1" noMove="1" noResize="1" noEditPoints="1" noAdjustHandles="1" noChangeArrowheads="1" noChangeShapeType="1" noTextEdit="1"/>
              </p:cNvSpPr>
              <p:nvPr/>
            </p:nvSpPr>
            <p:spPr>
              <a:xfrm>
                <a:off x="1296073" y="5077965"/>
                <a:ext cx="902967" cy="369332"/>
              </a:xfrm>
              <a:prstGeom prst="rect">
                <a:avLst/>
              </a:prstGeom>
              <a:blipFill>
                <a:blip r:embed="rId14"/>
                <a:stretch>
                  <a:fillRect r="-676"/>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E85D7557-6DE4-4A86-B732-971843BD220E}"/>
              </a:ext>
            </a:extLst>
          </p:cNvPr>
          <p:cNvCxnSpPr>
            <a:cxnSpLocks/>
          </p:cNvCxnSpPr>
          <p:nvPr/>
        </p:nvCxnSpPr>
        <p:spPr>
          <a:xfrm>
            <a:off x="731748" y="6026166"/>
            <a:ext cx="1618361" cy="16897"/>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50" name="Flowchart: Process 49">
            <a:extLst>
              <a:ext uri="{FF2B5EF4-FFF2-40B4-BE49-F238E27FC236}">
                <a16:creationId xmlns:a16="http://schemas.microsoft.com/office/drawing/2014/main" id="{046D94E2-FD7B-47AB-8850-82B3E91D28D3}"/>
              </a:ext>
            </a:extLst>
          </p:cNvPr>
          <p:cNvSpPr/>
          <p:nvPr/>
        </p:nvSpPr>
        <p:spPr>
          <a:xfrm>
            <a:off x="3451236" y="4384890"/>
            <a:ext cx="1618361" cy="11896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traight Connector 50">
            <a:extLst>
              <a:ext uri="{FF2B5EF4-FFF2-40B4-BE49-F238E27FC236}">
                <a16:creationId xmlns:a16="http://schemas.microsoft.com/office/drawing/2014/main" id="{3B7DE88B-ADF7-4D0C-A732-1240D752EFD9}"/>
              </a:ext>
            </a:extLst>
          </p:cNvPr>
          <p:cNvCxnSpPr/>
          <p:nvPr/>
        </p:nvCxnSpPr>
        <p:spPr>
          <a:xfrm>
            <a:off x="4257196" y="4384890"/>
            <a:ext cx="0" cy="1189692"/>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ADAE8E2-B69A-4B6D-866D-36E7F4976901}"/>
              </a:ext>
            </a:extLst>
          </p:cNvPr>
          <p:cNvCxnSpPr>
            <a:cxnSpLocks/>
          </p:cNvCxnSpPr>
          <p:nvPr/>
        </p:nvCxnSpPr>
        <p:spPr>
          <a:xfrm>
            <a:off x="3448015" y="4979736"/>
            <a:ext cx="1618361" cy="16897"/>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AC7B8FF-7748-4BC7-B4A5-2EF355F8F066}"/>
              </a:ext>
            </a:extLst>
          </p:cNvPr>
          <p:cNvCxnSpPr/>
          <p:nvPr/>
        </p:nvCxnSpPr>
        <p:spPr>
          <a:xfrm>
            <a:off x="3841425" y="4384890"/>
            <a:ext cx="0" cy="1189692"/>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58FCE73-3106-46B8-8F66-98F778FDB01B}"/>
              </a:ext>
            </a:extLst>
          </p:cNvPr>
          <p:cNvCxnSpPr/>
          <p:nvPr/>
        </p:nvCxnSpPr>
        <p:spPr>
          <a:xfrm>
            <a:off x="4668528" y="4384890"/>
            <a:ext cx="0" cy="1189692"/>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D435DCD8-0660-48F8-AF23-95C1C83A2331}"/>
              </a:ext>
            </a:extLst>
          </p:cNvPr>
          <p:cNvCxnSpPr>
            <a:cxnSpLocks/>
          </p:cNvCxnSpPr>
          <p:nvPr/>
        </p:nvCxnSpPr>
        <p:spPr>
          <a:xfrm>
            <a:off x="3448015" y="5277159"/>
            <a:ext cx="1618361" cy="16897"/>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37AE86FD-1D64-4654-B6C5-1A337C2FBAF4}"/>
              </a:ext>
            </a:extLst>
          </p:cNvPr>
          <p:cNvCxnSpPr>
            <a:cxnSpLocks/>
          </p:cNvCxnSpPr>
          <p:nvPr/>
        </p:nvCxnSpPr>
        <p:spPr>
          <a:xfrm>
            <a:off x="3454457" y="4683593"/>
            <a:ext cx="1618361" cy="16897"/>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CB2A9B87-56D8-4B7B-90D8-243BCEB185D3}"/>
                  </a:ext>
                </a:extLst>
              </p:cNvPr>
              <p:cNvSpPr/>
              <p:nvPr/>
            </p:nvSpPr>
            <p:spPr>
              <a:xfrm>
                <a:off x="3058068" y="4354627"/>
                <a:ext cx="90296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      2</m:t>
                          </m:r>
                        </m:e>
                        <m:sup>
                          <m:r>
                            <a:rPr lang="en-US" b="0" i="1" smtClean="0">
                              <a:solidFill>
                                <a:schemeClr val="bg1"/>
                              </a:solidFill>
                              <a:latin typeface="Cambria Math" panose="02040503050406030204" pitchFamily="18" charset="0"/>
                            </a:rPr>
                            <m:t>𝑡</m:t>
                          </m:r>
                        </m:sup>
                      </m:sSup>
                    </m:oMath>
                  </m:oMathPara>
                </a14:m>
                <a:endParaRPr lang="en-US" dirty="0"/>
              </a:p>
            </p:txBody>
          </p:sp>
        </mc:Choice>
        <mc:Fallback xmlns="">
          <p:sp>
            <p:nvSpPr>
              <p:cNvPr id="62" name="Rectangle 61">
                <a:extLst>
                  <a:ext uri="{FF2B5EF4-FFF2-40B4-BE49-F238E27FC236}">
                    <a16:creationId xmlns:a16="http://schemas.microsoft.com/office/drawing/2014/main" id="{CB2A9B87-56D8-4B7B-90D8-243BCEB185D3}"/>
                  </a:ext>
                </a:extLst>
              </p:cNvPr>
              <p:cNvSpPr>
                <a:spLocks noRot="1" noChangeAspect="1" noMove="1" noResize="1" noEditPoints="1" noAdjustHandles="1" noChangeArrowheads="1" noChangeShapeType="1" noTextEdit="1"/>
              </p:cNvSpPr>
              <p:nvPr/>
            </p:nvSpPr>
            <p:spPr>
              <a:xfrm>
                <a:off x="3058068" y="4354627"/>
                <a:ext cx="902967" cy="369332"/>
              </a:xfrm>
              <a:prstGeom prst="rect">
                <a:avLst/>
              </a:prstGeom>
              <a:blipFill>
                <a:blip r:embed="rId15"/>
                <a:stretch>
                  <a:fillRect/>
                </a:stretch>
              </a:blipFill>
            </p:spPr>
            <p:txBody>
              <a:bodyPr/>
              <a:lstStyle/>
              <a:p>
                <a:r>
                  <a:rPr lang="en-US">
                    <a:noFill/>
                  </a:rPr>
                  <a:t> </a:t>
                </a:r>
              </a:p>
            </p:txBody>
          </p:sp>
        </mc:Fallback>
      </mc:AlternateContent>
      <p:sp>
        <p:nvSpPr>
          <p:cNvPr id="66" name="Flowchart: Process 65">
            <a:extLst>
              <a:ext uri="{FF2B5EF4-FFF2-40B4-BE49-F238E27FC236}">
                <a16:creationId xmlns:a16="http://schemas.microsoft.com/office/drawing/2014/main" id="{9198A04F-F79F-4E00-BE78-DC50634A64B8}"/>
              </a:ext>
            </a:extLst>
          </p:cNvPr>
          <p:cNvSpPr/>
          <p:nvPr/>
        </p:nvSpPr>
        <p:spPr>
          <a:xfrm>
            <a:off x="731748" y="2600352"/>
            <a:ext cx="1618361" cy="11896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00AA8BA8-6CFE-467F-B143-046C0989AF1E}"/>
                  </a:ext>
                </a:extLst>
              </p:cNvPr>
              <p:cNvSpPr txBox="1"/>
              <p:nvPr/>
            </p:nvSpPr>
            <p:spPr>
              <a:xfrm>
                <a:off x="1020234" y="3023656"/>
                <a:ext cx="1618361" cy="646331"/>
              </a:xfrm>
              <a:prstGeom prst="rect">
                <a:avLst/>
              </a:prstGeom>
              <a:noFill/>
            </p:spPr>
            <p:txBody>
              <a:bodyPr wrap="square" rtlCol="0">
                <a:spAutoFit/>
              </a:bodyPr>
              <a:lstStyle/>
              <a:p>
                <a14:m>
                  <m:oMath xmlns:m="http://schemas.openxmlformats.org/officeDocument/2006/math">
                    <m:sSup>
                      <m:sSupPr>
                        <m:ctrlPr>
                          <a:rPr lang="en-US" i="1" smtClean="0">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oMath>
                </a14:m>
                <a:r>
                  <a:rPr lang="en-US" dirty="0">
                    <a:solidFill>
                      <a:schemeClr val="bg1"/>
                    </a:solidFill>
                  </a:rPr>
                  <a:t> ANDs</a:t>
                </a:r>
              </a:p>
              <a:p>
                <a:endParaRPr lang="en-US" dirty="0">
                  <a:solidFill>
                    <a:schemeClr val="bg1"/>
                  </a:solidFill>
                </a:endParaRPr>
              </a:p>
            </p:txBody>
          </p:sp>
        </mc:Choice>
        <mc:Fallback xmlns="">
          <p:sp>
            <p:nvSpPr>
              <p:cNvPr id="67" name="TextBox 66">
                <a:extLst>
                  <a:ext uri="{FF2B5EF4-FFF2-40B4-BE49-F238E27FC236}">
                    <a16:creationId xmlns:a16="http://schemas.microsoft.com/office/drawing/2014/main" id="{00AA8BA8-6CFE-467F-B143-046C0989AF1E}"/>
                  </a:ext>
                </a:extLst>
              </p:cNvPr>
              <p:cNvSpPr txBox="1">
                <a:spLocks noRot="1" noChangeAspect="1" noMove="1" noResize="1" noEditPoints="1" noAdjustHandles="1" noChangeArrowheads="1" noChangeShapeType="1" noTextEdit="1"/>
              </p:cNvSpPr>
              <p:nvPr/>
            </p:nvSpPr>
            <p:spPr>
              <a:xfrm>
                <a:off x="1020234" y="3023656"/>
                <a:ext cx="1618361" cy="646331"/>
              </a:xfrm>
              <a:prstGeom prst="rect">
                <a:avLst/>
              </a:prstGeom>
              <a:blipFill>
                <a:blip r:embed="rId16"/>
                <a:stretch>
                  <a:fillRect t="-4717"/>
                </a:stretch>
              </a:blipFill>
            </p:spPr>
            <p:txBody>
              <a:bodyPr/>
              <a:lstStyle/>
              <a:p>
                <a:r>
                  <a:rPr lang="en-US">
                    <a:noFill/>
                  </a:rPr>
                  <a:t> </a:t>
                </a:r>
              </a:p>
            </p:txBody>
          </p:sp>
        </mc:Fallback>
      </mc:AlternateContent>
      <p:sp>
        <p:nvSpPr>
          <p:cNvPr id="6" name="Explosion: 8 Points 5">
            <a:extLst>
              <a:ext uri="{FF2B5EF4-FFF2-40B4-BE49-F238E27FC236}">
                <a16:creationId xmlns:a16="http://schemas.microsoft.com/office/drawing/2014/main" id="{E60A3BE9-ADD8-4B7F-BD89-51684AB25BAA}"/>
              </a:ext>
            </a:extLst>
          </p:cNvPr>
          <p:cNvSpPr/>
          <p:nvPr/>
        </p:nvSpPr>
        <p:spPr>
          <a:xfrm>
            <a:off x="10670272" y="2318622"/>
            <a:ext cx="231376" cy="362167"/>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xplosion: 14 Points 6">
            <a:extLst>
              <a:ext uri="{FF2B5EF4-FFF2-40B4-BE49-F238E27FC236}">
                <a16:creationId xmlns:a16="http://schemas.microsoft.com/office/drawing/2014/main" id="{72945E86-7A15-4BE8-8F71-0EEBEAB222AC}"/>
              </a:ext>
            </a:extLst>
          </p:cNvPr>
          <p:cNvSpPr/>
          <p:nvPr/>
        </p:nvSpPr>
        <p:spPr>
          <a:xfrm>
            <a:off x="6192806" y="2430892"/>
            <a:ext cx="265628" cy="311228"/>
          </a:xfrm>
          <a:prstGeom prst="irregularSeal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55784F-91AD-4B9E-9329-6795203D34AC}"/>
              </a:ext>
            </a:extLst>
          </p:cNvPr>
          <p:cNvSpPr txBox="1"/>
          <p:nvPr/>
        </p:nvSpPr>
        <p:spPr>
          <a:xfrm>
            <a:off x="10566983" y="2074085"/>
            <a:ext cx="2018439" cy="369332"/>
          </a:xfrm>
          <a:prstGeom prst="rect">
            <a:avLst/>
          </a:prstGeom>
          <a:noFill/>
        </p:spPr>
        <p:txBody>
          <a:bodyPr wrap="square" rtlCol="0">
            <a:spAutoFit/>
          </a:bodyPr>
          <a:lstStyle/>
          <a:p>
            <a:r>
              <a:rPr lang="en-US" dirty="0"/>
              <a:t>Standard C&amp;C</a:t>
            </a:r>
          </a:p>
        </p:txBody>
      </p:sp>
      <p:sp>
        <p:nvSpPr>
          <p:cNvPr id="35" name="TextBox 34">
            <a:extLst>
              <a:ext uri="{FF2B5EF4-FFF2-40B4-BE49-F238E27FC236}">
                <a16:creationId xmlns:a16="http://schemas.microsoft.com/office/drawing/2014/main" id="{7E4CB51A-C4A6-4D0D-A9F5-678368421BDF}"/>
              </a:ext>
            </a:extLst>
          </p:cNvPr>
          <p:cNvSpPr txBox="1"/>
          <p:nvPr/>
        </p:nvSpPr>
        <p:spPr>
          <a:xfrm>
            <a:off x="6019608" y="2072726"/>
            <a:ext cx="2018439" cy="369332"/>
          </a:xfrm>
          <a:prstGeom prst="rect">
            <a:avLst/>
          </a:prstGeom>
          <a:noFill/>
        </p:spPr>
        <p:txBody>
          <a:bodyPr wrap="square" rtlCol="0">
            <a:spAutoFit/>
          </a:bodyPr>
          <a:lstStyle/>
          <a:p>
            <a:r>
              <a:rPr lang="en-US" dirty="0"/>
              <a:t>Lego</a:t>
            </a:r>
          </a:p>
        </p:txBody>
      </p:sp>
      <p:cxnSp>
        <p:nvCxnSpPr>
          <p:cNvPr id="36" name="Straight Arrow Connector 35">
            <a:extLst>
              <a:ext uri="{FF2B5EF4-FFF2-40B4-BE49-F238E27FC236}">
                <a16:creationId xmlns:a16="http://schemas.microsoft.com/office/drawing/2014/main" id="{DE14AD8E-49DD-4EE4-B736-2844FCB1F2DF}"/>
              </a:ext>
            </a:extLst>
          </p:cNvPr>
          <p:cNvCxnSpPr>
            <a:cxnSpLocks/>
          </p:cNvCxnSpPr>
          <p:nvPr/>
        </p:nvCxnSpPr>
        <p:spPr>
          <a:xfrm flipH="1">
            <a:off x="8584685" y="5519750"/>
            <a:ext cx="2726442" cy="583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16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right)">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7"/>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5" grpId="0"/>
      <p:bldP spid="42" grpId="0"/>
      <p:bldP spid="9" grpId="0" animBg="1"/>
      <p:bldP spid="14" grpId="0"/>
      <p:bldP spid="31" grpId="0" animBg="1"/>
      <p:bldP spid="18" grpId="0"/>
      <p:bldP spid="34" grpId="0"/>
      <p:bldP spid="37" grpId="0"/>
      <p:bldP spid="40" grpId="0"/>
      <p:bldP spid="50" grpId="0" animBg="1"/>
      <p:bldP spid="62" grpId="0"/>
      <p:bldP spid="66" grpId="0" animBg="1"/>
      <p:bldP spid="6" grpId="0" animBg="1"/>
      <p:bldP spid="7" grpId="0" animBg="1"/>
      <p:bldP spid="8"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rrow: Right 24">
            <a:extLst>
              <a:ext uri="{FF2B5EF4-FFF2-40B4-BE49-F238E27FC236}">
                <a16:creationId xmlns:a16="http://schemas.microsoft.com/office/drawing/2014/main" id="{58DC028B-D891-4EAF-A91D-643A7A4BDB2C}"/>
              </a:ext>
            </a:extLst>
          </p:cNvPr>
          <p:cNvSpPr/>
          <p:nvPr/>
        </p:nvSpPr>
        <p:spPr>
          <a:xfrm rot="17113255">
            <a:off x="2694938" y="6144575"/>
            <a:ext cx="890951" cy="12556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1309BCDC-AF9D-438D-80CE-D22B01FE285F}"/>
              </a:ext>
            </a:extLst>
          </p:cNvPr>
          <p:cNvSpPr/>
          <p:nvPr/>
        </p:nvSpPr>
        <p:spPr>
          <a:xfrm rot="12933241">
            <a:off x="1935194" y="6009561"/>
            <a:ext cx="1342412" cy="14648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72768" y="32044"/>
            <a:ext cx="10058400" cy="1320296"/>
          </a:xfrm>
        </p:spPr>
        <p:txBody>
          <a:bodyPr/>
          <a:lstStyle/>
          <a:p>
            <a:r>
              <a:rPr lang="en-US" dirty="0"/>
              <a:t>AES-CBC-MAC-16 Decomposition</a:t>
            </a:r>
          </a:p>
        </p:txBody>
      </p:sp>
      <p:sp>
        <p:nvSpPr>
          <p:cNvPr id="3" name="Content Placeholder 2"/>
          <p:cNvSpPr>
            <a:spLocks noGrp="1"/>
          </p:cNvSpPr>
          <p:nvPr>
            <p:ph idx="1"/>
          </p:nvPr>
        </p:nvSpPr>
        <p:spPr>
          <a:xfrm>
            <a:off x="387845" y="1194470"/>
            <a:ext cx="10058400" cy="1928351"/>
          </a:xfrm>
        </p:spPr>
        <p:txBody>
          <a:bodyPr>
            <a:normAutofit/>
          </a:bodyPr>
          <a:lstStyle/>
          <a:p>
            <a:r>
              <a:rPr lang="en-US" dirty="0"/>
              <a:t>AES-CBC-MAC-16  contains of 16 AES</a:t>
            </a:r>
          </a:p>
          <a:p>
            <a:pPr lvl="1"/>
            <a:r>
              <a:rPr lang="en-US" dirty="0"/>
              <a:t>C</a:t>
            </a:r>
            <a:r>
              <a:rPr lang="fi-FI" dirty="0"/>
              <a:t>an naturally be split into: </a:t>
            </a:r>
          </a:p>
          <a:p>
            <a:pPr lvl="2"/>
            <a:r>
              <a:rPr lang="fi-FI" dirty="0"/>
              <a:t>16 components, each contains 1 AES (1x16)</a:t>
            </a:r>
          </a:p>
          <a:p>
            <a:pPr lvl="2"/>
            <a:r>
              <a:rPr lang="fi-FI" dirty="0"/>
              <a:t>8 components, each contains 2 AES (8x2)</a:t>
            </a:r>
          </a:p>
          <a:p>
            <a:pPr lvl="2"/>
            <a:r>
              <a:rPr lang="fi-FI" dirty="0"/>
              <a:t>4 components, each contains 4 AES (4x4)</a:t>
            </a:r>
          </a:p>
          <a:p>
            <a:pPr lvl="2"/>
            <a:r>
              <a:rPr lang="fi-FI" dirty="0"/>
              <a:t>1 components, each contains 16 AES (16x1) &lt;= Stardard C&amp;C</a:t>
            </a:r>
          </a:p>
          <a:p>
            <a:pPr lvl="2"/>
            <a:endParaRPr lang="fi-FI" dirty="0"/>
          </a:p>
          <a:p>
            <a:pPr lvl="2"/>
            <a:endParaRPr lang="en-US" dirty="0"/>
          </a:p>
          <a:p>
            <a:pPr lvl="2"/>
            <a:endParaRPr lang="en-US" dirty="0"/>
          </a:p>
          <a:p>
            <a:endParaRPr lang="en-US" dirty="0"/>
          </a:p>
        </p:txBody>
      </p:sp>
      <p:sp>
        <p:nvSpPr>
          <p:cNvPr id="4" name="Slide Number Placeholder 3"/>
          <p:cNvSpPr>
            <a:spLocks noGrp="1"/>
          </p:cNvSpPr>
          <p:nvPr>
            <p:ph type="sldNum" sz="quarter" idx="12"/>
          </p:nvPr>
        </p:nvSpPr>
        <p:spPr>
          <a:xfrm>
            <a:off x="11311128" y="6272784"/>
            <a:ext cx="640080" cy="365125"/>
          </a:xfrm>
        </p:spPr>
        <p:txBody>
          <a:bodyPr/>
          <a:lstStyle/>
          <a:p>
            <a:fld id="{6113E31D-E2AB-40D1-8B51-AFA5AFEF393A}" type="slidenum">
              <a:rPr lang="en-US" smtClean="0"/>
              <a:t>15</a:t>
            </a:fld>
            <a:endParaRPr lang="en-US" dirty="0"/>
          </a:p>
        </p:txBody>
      </p:sp>
      <p:graphicFrame>
        <p:nvGraphicFramePr>
          <p:cNvPr id="10" name="Chart 9"/>
          <p:cNvGraphicFramePr/>
          <p:nvPr>
            <p:extLst>
              <p:ext uri="{D42A27DB-BD31-4B8C-83A1-F6EECF244321}">
                <p14:modId xmlns:p14="http://schemas.microsoft.com/office/powerpoint/2010/main" val="87947702"/>
              </p:ext>
            </p:extLst>
          </p:nvPr>
        </p:nvGraphicFramePr>
        <p:xfrm>
          <a:off x="6674541" y="2633436"/>
          <a:ext cx="5040000" cy="32364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788266" y="6440340"/>
            <a:ext cx="2812550" cy="338554"/>
          </a:xfrm>
          <a:prstGeom prst="rect">
            <a:avLst/>
          </a:prstGeom>
          <a:noFill/>
        </p:spPr>
        <p:txBody>
          <a:bodyPr wrap="square" rtlCol="0">
            <a:spAutoFit/>
          </a:bodyPr>
          <a:lstStyle/>
          <a:p>
            <a:r>
              <a:rPr lang="en-US" sz="1600" dirty="0">
                <a:solidFill>
                  <a:srgbClr val="FF0000"/>
                </a:solidFill>
              </a:rPr>
              <a:t>4 AES best component</a:t>
            </a:r>
          </a:p>
        </p:txBody>
      </p:sp>
      <p:cxnSp>
        <p:nvCxnSpPr>
          <p:cNvPr id="7" name="Straight Arrow Connector 6"/>
          <p:cNvCxnSpPr>
            <a:cxnSpLocks/>
            <a:stCxn id="11" idx="2"/>
          </p:cNvCxnSpPr>
          <p:nvPr/>
        </p:nvCxnSpPr>
        <p:spPr>
          <a:xfrm flipH="1">
            <a:off x="9286341" y="3002768"/>
            <a:ext cx="2005569" cy="710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51725" y="2633436"/>
            <a:ext cx="880369" cy="369332"/>
          </a:xfrm>
          <a:prstGeom prst="rect">
            <a:avLst/>
          </a:prstGeom>
          <a:noFill/>
        </p:spPr>
        <p:txBody>
          <a:bodyPr wrap="none" rtlCol="0">
            <a:spAutoFit/>
          </a:bodyPr>
          <a:lstStyle/>
          <a:p>
            <a:r>
              <a:rPr lang="is-IS" dirty="0"/>
              <a:t>N=512</a:t>
            </a:r>
            <a:endParaRPr lang="en-US" dirty="0"/>
          </a:p>
        </p:txBody>
      </p:sp>
      <p:cxnSp>
        <p:nvCxnSpPr>
          <p:cNvPr id="12" name="Straight Arrow Connector 11"/>
          <p:cNvCxnSpPr>
            <a:cxnSpLocks/>
            <a:stCxn id="13" idx="2"/>
          </p:cNvCxnSpPr>
          <p:nvPr/>
        </p:nvCxnSpPr>
        <p:spPr>
          <a:xfrm flipH="1">
            <a:off x="9286341" y="3723909"/>
            <a:ext cx="2005569" cy="424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851725" y="3354577"/>
            <a:ext cx="880369" cy="369332"/>
          </a:xfrm>
          <a:prstGeom prst="rect">
            <a:avLst/>
          </a:prstGeom>
          <a:noFill/>
        </p:spPr>
        <p:txBody>
          <a:bodyPr wrap="none" rtlCol="0">
            <a:spAutoFit/>
          </a:bodyPr>
          <a:lstStyle/>
          <a:p>
            <a:r>
              <a:rPr lang="is-IS" dirty="0"/>
              <a:t>N=128</a:t>
            </a:r>
            <a:endParaRPr lang="en-US" dirty="0"/>
          </a:p>
        </p:txBody>
      </p:sp>
      <p:pic>
        <p:nvPicPr>
          <p:cNvPr id="15" name="Picture 2" descr="CBC-MAC structure (en).svg">
            <a:extLst>
              <a:ext uri="{FF2B5EF4-FFF2-40B4-BE49-F238E27FC236}">
                <a16:creationId xmlns:a16="http://schemas.microsoft.com/office/drawing/2014/main" id="{F682CD99-191A-4109-A77B-32C5AB1D5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88" y="3635363"/>
            <a:ext cx="4844533" cy="178482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a:extLst>
              <a:ext uri="{FF2B5EF4-FFF2-40B4-BE49-F238E27FC236}">
                <a16:creationId xmlns:a16="http://schemas.microsoft.com/office/drawing/2014/main" id="{ED46273E-1539-41B9-8587-EAED0EB6A280}"/>
              </a:ext>
            </a:extLst>
          </p:cNvPr>
          <p:cNvSpPr/>
          <p:nvPr/>
        </p:nvSpPr>
        <p:spPr>
          <a:xfrm rot="5400000">
            <a:off x="1020979" y="4857600"/>
            <a:ext cx="552615" cy="983757"/>
          </a:xfrm>
          <a:prstGeom prst="rightBrace">
            <a:avLst>
              <a:gd name="adj1" fmla="val 8333"/>
              <a:gd name="adj2" fmla="val 472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FD1D6FB1-84E3-402B-8340-48DD4C627B52}"/>
              </a:ext>
            </a:extLst>
          </p:cNvPr>
          <p:cNvSpPr/>
          <p:nvPr/>
        </p:nvSpPr>
        <p:spPr>
          <a:xfrm rot="5400000">
            <a:off x="1681048" y="4268243"/>
            <a:ext cx="552615" cy="2303898"/>
          </a:xfrm>
          <a:prstGeom prst="rightBrace">
            <a:avLst>
              <a:gd name="adj1" fmla="val 8333"/>
              <a:gd name="adj2" fmla="val 472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3FFB49C5-170A-4E05-AC61-A4458AB3171B}"/>
              </a:ext>
            </a:extLst>
          </p:cNvPr>
          <p:cNvSpPr/>
          <p:nvPr/>
        </p:nvSpPr>
        <p:spPr>
          <a:xfrm rot="5400000">
            <a:off x="2864107" y="3160225"/>
            <a:ext cx="552615" cy="4670016"/>
          </a:xfrm>
          <a:prstGeom prst="rightBrace">
            <a:avLst>
              <a:gd name="adj1" fmla="val 8333"/>
              <a:gd name="adj2" fmla="val 472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B1F137C5-5014-425E-BC78-A7EA15C63683}"/>
              </a:ext>
            </a:extLst>
          </p:cNvPr>
          <p:cNvSpPr txBox="1"/>
          <p:nvPr/>
        </p:nvSpPr>
        <p:spPr>
          <a:xfrm>
            <a:off x="8873279" y="5749489"/>
            <a:ext cx="2812550" cy="338554"/>
          </a:xfrm>
          <a:prstGeom prst="rect">
            <a:avLst/>
          </a:prstGeom>
          <a:noFill/>
        </p:spPr>
        <p:txBody>
          <a:bodyPr wrap="square" rtlCol="0">
            <a:spAutoFit/>
          </a:bodyPr>
          <a:lstStyle/>
          <a:p>
            <a:r>
              <a:rPr lang="en-US" sz="1600" dirty="0"/>
              <a:t>components</a:t>
            </a:r>
          </a:p>
        </p:txBody>
      </p:sp>
      <p:sp>
        <p:nvSpPr>
          <p:cNvPr id="18" name="Arrow: Right 17">
            <a:extLst>
              <a:ext uri="{FF2B5EF4-FFF2-40B4-BE49-F238E27FC236}">
                <a16:creationId xmlns:a16="http://schemas.microsoft.com/office/drawing/2014/main" id="{2F6906C4-DDD6-4F3F-9989-10BECA738DE7}"/>
              </a:ext>
            </a:extLst>
          </p:cNvPr>
          <p:cNvSpPr/>
          <p:nvPr/>
        </p:nvSpPr>
        <p:spPr>
          <a:xfrm rot="12254907" flipV="1">
            <a:off x="1234549" y="6053306"/>
            <a:ext cx="2072415" cy="13969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8E75135-643E-40A9-AFB4-8AE07A94E773}"/>
              </a:ext>
            </a:extLst>
          </p:cNvPr>
          <p:cNvSpPr/>
          <p:nvPr/>
        </p:nvSpPr>
        <p:spPr>
          <a:xfrm>
            <a:off x="2316517" y="6413503"/>
            <a:ext cx="1585572" cy="2440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Component</a:t>
            </a:r>
          </a:p>
        </p:txBody>
      </p:sp>
    </p:spTree>
    <p:extLst>
      <p:ext uri="{BB962C8B-B14F-4D97-AF65-F5344CB8AC3E}">
        <p14:creationId xmlns:p14="http://schemas.microsoft.com/office/powerpoint/2010/main" val="297069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2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xit" presetSubtype="0" fill="hold" grpId="1" nodeType="withEffect">
                                  <p:stCondLst>
                                    <p:cond delay="0"/>
                                  </p:stCondLst>
                                  <p:childTnLst>
                                    <p:set>
                                      <p:cBhvr>
                                        <p:cTn id="29" dur="1" fill="hold">
                                          <p:stCondLst>
                                            <p:cond delay="0"/>
                                          </p:stCondLst>
                                        </p:cTn>
                                        <p:tgtEl>
                                          <p:spTgt spid="18"/>
                                        </p:tgtEl>
                                        <p:attrNameLst>
                                          <p:attrName>style.visibility</p:attrName>
                                        </p:attrNameLst>
                                      </p:cBhvr>
                                      <p:to>
                                        <p:strVal val="hidden"/>
                                      </p:to>
                                    </p:set>
                                  </p:childTnLst>
                                </p:cTn>
                              </p:par>
                              <p:par>
                                <p:cTn id="30" presetID="22" presetClass="entr" presetSubtype="4"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22" presetClass="entr" presetSubtype="4"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right)">
                                      <p:cBhvr>
                                        <p:cTn id="56" dur="500"/>
                                        <p:tgtEl>
                                          <p:spTgt spid="13"/>
                                        </p:tgtEl>
                                      </p:cBhvr>
                                    </p:animEffect>
                                  </p:childTnLst>
                                </p:cTn>
                              </p:par>
                              <p:par>
                                <p:cTn id="57" presetID="22" presetClass="entr" presetSubtype="2"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right)">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par>
                                <p:cTn id="64" presetID="22" presetClass="entr" presetSubtype="2"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right)">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4" grpId="1" animBg="1"/>
      <p:bldGraphic spid="10" grpId="0">
        <p:bldAsOne/>
      </p:bldGraphic>
      <p:bldP spid="5" grpId="0"/>
      <p:bldP spid="11" grpId="0"/>
      <p:bldP spid="13" grpId="0"/>
      <p:bldP spid="6" grpId="0" animBg="1"/>
      <p:bldP spid="19" grpId="0" animBg="1"/>
      <p:bldP spid="20" grpId="0" animBg="1"/>
      <p:bldP spid="21" grpId="0"/>
      <p:bldP spid="18" grpId="0" animBg="1"/>
      <p:bldP spid="18" grpId="1"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564" y="0"/>
            <a:ext cx="10881360" cy="1609344"/>
          </a:xfrm>
        </p:spPr>
        <p:txBody>
          <a:bodyPr/>
          <a:lstStyle/>
          <a:p>
            <a:r>
              <a:rPr lang="en-US" dirty="0"/>
              <a:t>Comparison (Same hardware, 1Gbit LAN)</a:t>
            </a:r>
          </a:p>
        </p:txBody>
      </p:sp>
      <p:sp>
        <p:nvSpPr>
          <p:cNvPr id="4" name="Slide Number Placeholder 3"/>
          <p:cNvSpPr>
            <a:spLocks noGrp="1"/>
          </p:cNvSpPr>
          <p:nvPr>
            <p:ph type="sldNum" sz="quarter" idx="12"/>
          </p:nvPr>
        </p:nvSpPr>
        <p:spPr/>
        <p:txBody>
          <a:bodyPr/>
          <a:lstStyle/>
          <a:p>
            <a:fld id="{6113E31D-E2AB-40D1-8B51-AFA5AFEF393A}" type="slidenum">
              <a:rPr lang="en-US" smtClean="0"/>
              <a:t>16</a:t>
            </a:fld>
            <a:endParaRPr lang="en-US" dirty="0"/>
          </a:p>
        </p:txBody>
      </p:sp>
      <p:graphicFrame>
        <p:nvGraphicFramePr>
          <p:cNvPr id="5" name="Chart 4"/>
          <p:cNvGraphicFramePr>
            <a:graphicFrameLocks/>
          </p:cNvGraphicFramePr>
          <p:nvPr>
            <p:extLst/>
          </p:nvPr>
        </p:nvGraphicFramePr>
        <p:xfrm>
          <a:off x="1092606" y="1623636"/>
          <a:ext cx="5400000" cy="23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75511104"/>
              </p:ext>
            </p:extLst>
          </p:nvPr>
        </p:nvGraphicFramePr>
        <p:xfrm>
          <a:off x="6755592" y="1943780"/>
          <a:ext cx="4445808" cy="1699712"/>
        </p:xfrm>
        <a:graphic>
          <a:graphicData uri="http://schemas.openxmlformats.org/drawingml/2006/table">
            <a:tbl>
              <a:tblPr firstRow="1" bandRow="1">
                <a:tableStyleId>{9D7B26C5-4107-4FEC-AEDC-1716B250A1EF}</a:tableStyleId>
              </a:tblPr>
              <a:tblGrid>
                <a:gridCol w="770533">
                  <a:extLst>
                    <a:ext uri="{9D8B030D-6E8A-4147-A177-3AD203B41FA5}">
                      <a16:colId xmlns:a16="http://schemas.microsoft.com/office/drawing/2014/main" val="20000"/>
                    </a:ext>
                  </a:extLst>
                </a:gridCol>
                <a:gridCol w="770533">
                  <a:extLst>
                    <a:ext uri="{9D8B030D-6E8A-4147-A177-3AD203B41FA5}">
                      <a16:colId xmlns:a16="http://schemas.microsoft.com/office/drawing/2014/main" val="20001"/>
                    </a:ext>
                  </a:extLst>
                </a:gridCol>
                <a:gridCol w="1055160">
                  <a:extLst>
                    <a:ext uri="{9D8B030D-6E8A-4147-A177-3AD203B41FA5}">
                      <a16:colId xmlns:a16="http://schemas.microsoft.com/office/drawing/2014/main" val="20002"/>
                    </a:ext>
                  </a:extLst>
                </a:gridCol>
                <a:gridCol w="869627">
                  <a:extLst>
                    <a:ext uri="{9D8B030D-6E8A-4147-A177-3AD203B41FA5}">
                      <a16:colId xmlns:a16="http://schemas.microsoft.com/office/drawing/2014/main" val="20003"/>
                    </a:ext>
                  </a:extLst>
                </a:gridCol>
                <a:gridCol w="979955">
                  <a:extLst>
                    <a:ext uri="{9D8B030D-6E8A-4147-A177-3AD203B41FA5}">
                      <a16:colId xmlns:a16="http://schemas.microsoft.com/office/drawing/2014/main" val="20004"/>
                    </a:ext>
                  </a:extLst>
                </a:gridCol>
              </a:tblGrid>
              <a:tr h="316632">
                <a:tc>
                  <a:txBody>
                    <a:bodyPr/>
                    <a:lstStyle/>
                    <a:p>
                      <a:r>
                        <a:rPr lang="en-US" sz="1400" dirty="0"/>
                        <a:t>N</a:t>
                      </a:r>
                    </a:p>
                  </a:txBody>
                  <a:tcPr marL="77687" marR="77687" marT="38845" marB="388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solidFill>
                            <a:srgbClr val="00B0F0"/>
                          </a:solidFill>
                        </a:rPr>
                        <a:t>[RR16]</a:t>
                      </a:r>
                    </a:p>
                  </a:txBody>
                  <a:tcPr marL="77687" marR="77687" marT="38845" marB="388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[WMK17]</a:t>
                      </a:r>
                    </a:p>
                  </a:txBody>
                  <a:tcPr marL="77687" marR="77687" marT="38845" marB="388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solidFill>
                            <a:srgbClr val="00B050"/>
                          </a:solidFill>
                        </a:rPr>
                        <a:t>[NST17]</a:t>
                      </a:r>
                    </a:p>
                  </a:txBody>
                  <a:tcPr marL="77687" marR="77687" marT="38845" marB="388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solidFill>
                            <a:srgbClr val="7030A0"/>
                          </a:solidFill>
                        </a:rPr>
                        <a:t>DUPLO</a:t>
                      </a:r>
                    </a:p>
                  </a:txBody>
                  <a:tcPr marL="77687" marR="77687" marT="38845" marB="3884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6670">
                <a:tc>
                  <a:txBody>
                    <a:bodyPr/>
                    <a:lstStyle/>
                    <a:p>
                      <a:pPr algn="l"/>
                      <a:r>
                        <a:rPr lang="en-US" sz="1400" dirty="0"/>
                        <a:t>1</a:t>
                      </a:r>
                    </a:p>
                  </a:txBody>
                  <a:tcPr marL="77687" marR="77687" marT="38845" marB="388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is-IS" sz="1400" b="0" i="0" u="none" strike="noStrike" dirty="0">
                          <a:solidFill>
                            <a:srgbClr val="000000"/>
                          </a:solidFill>
                          <a:effectLst/>
                          <a:latin typeface="Calibri" charset="0"/>
                        </a:rPr>
                        <a:t>3,531</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cs-CZ" sz="1400" b="0" i="0" u="none" strike="noStrike" dirty="0">
                          <a:solidFill>
                            <a:srgbClr val="000000"/>
                          </a:solidFill>
                          <a:effectLst/>
                          <a:latin typeface="Calibri" charset="0"/>
                        </a:rPr>
                        <a:t>1,177</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is-IS" sz="1400" b="0" i="0" u="none" strike="noStrike" dirty="0">
                          <a:solidFill>
                            <a:srgbClr val="000000"/>
                          </a:solidFill>
                          <a:effectLst/>
                          <a:latin typeface="Calibri" charset="0"/>
                        </a:rPr>
                        <a:t>1,842</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i-FI" sz="1400" b="1" i="0" u="none" strike="noStrike" dirty="0">
                          <a:solidFill>
                            <a:srgbClr val="000000"/>
                          </a:solidFill>
                          <a:effectLst/>
                          <a:latin typeface="Calibri" charset="0"/>
                        </a:rPr>
                        <a:t>871</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16670">
                <a:tc>
                  <a:txBody>
                    <a:bodyPr/>
                    <a:lstStyle/>
                    <a:p>
                      <a:pPr algn="l"/>
                      <a:r>
                        <a:rPr lang="en-US" sz="1400" dirty="0"/>
                        <a:t>32</a:t>
                      </a:r>
                    </a:p>
                  </a:txBody>
                  <a:tcPr marL="77687" marR="77687" marT="38845" marB="388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i-FI" sz="1400" b="0" i="0" u="none" strike="noStrike" dirty="0">
                          <a:solidFill>
                            <a:srgbClr val="000000"/>
                          </a:solidFill>
                          <a:effectLst/>
                          <a:latin typeface="Calibri" charset="0"/>
                        </a:rPr>
                        <a:t>1,317</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cs-CZ" sz="1400" b="0" i="0" u="none" strike="noStrike" dirty="0">
                          <a:solidFill>
                            <a:srgbClr val="000000"/>
                          </a:solidFill>
                          <a:effectLst/>
                          <a:latin typeface="Calibri" charset="0"/>
                        </a:rPr>
                        <a: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i-FI" sz="1400" b="0" i="0" u="none" strike="noStrike" dirty="0">
                          <a:solidFill>
                            <a:srgbClr val="000000"/>
                          </a:solidFill>
                          <a:effectLst/>
                          <a:latin typeface="Calibri" charset="0"/>
                        </a:rPr>
                        <a:t>974</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i-FI" sz="1400" b="1" i="0" u="none" strike="noStrike" dirty="0">
                          <a:solidFill>
                            <a:srgbClr val="000000"/>
                          </a:solidFill>
                          <a:effectLst/>
                          <a:latin typeface="Calibri" charset="0"/>
                        </a:rPr>
                        <a:t>317</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16670">
                <a:tc>
                  <a:txBody>
                    <a:bodyPr/>
                    <a:lstStyle/>
                    <a:p>
                      <a:pPr algn="l"/>
                      <a:r>
                        <a:rPr lang="en-US" sz="1400" dirty="0"/>
                        <a:t>128</a:t>
                      </a:r>
                    </a:p>
                  </a:txBody>
                  <a:tcPr marL="77687" marR="77687" marT="38845" marB="388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i-FI" sz="1400" b="0" i="0" u="none" strike="noStrike" dirty="0">
                          <a:solidFill>
                            <a:srgbClr val="000000"/>
                          </a:solidFill>
                          <a:effectLst/>
                          <a:latin typeface="Calibri" charset="0"/>
                        </a:rPr>
                        <a:t>881</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cs-CZ" sz="1400" b="0" i="0" u="none" strike="noStrike" dirty="0">
                          <a:solidFill>
                            <a:srgbClr val="000000"/>
                          </a:solidFill>
                          <a:effectLst/>
                          <a:latin typeface="Calibri" charset="0"/>
                        </a:rPr>
                        <a: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i-FI" sz="1400" b="0" i="0" u="none" strike="noStrike" dirty="0">
                          <a:solidFill>
                            <a:srgbClr val="000000"/>
                          </a:solidFill>
                          <a:effectLst/>
                          <a:latin typeface="Calibri" charset="0"/>
                        </a:rPr>
                        <a:t>953</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is-IS" sz="1400" b="1" i="0" u="none" strike="noStrike" dirty="0">
                          <a:solidFill>
                            <a:srgbClr val="000000"/>
                          </a:solidFill>
                          <a:effectLst/>
                          <a:latin typeface="Calibri" charset="0"/>
                        </a:rPr>
                        <a:t>227</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16670">
                <a:tc>
                  <a:txBody>
                    <a:bodyPr/>
                    <a:lstStyle/>
                    <a:p>
                      <a:pPr algn="l"/>
                      <a:r>
                        <a:rPr lang="en-US" sz="1400" dirty="0"/>
                        <a:t>1024</a:t>
                      </a:r>
                    </a:p>
                  </a:txBody>
                  <a:tcPr marL="77687" marR="77687" marT="38845" marB="388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400" b="0" i="0" u="none" strike="noStrike" dirty="0">
                          <a:solidFill>
                            <a:srgbClr val="000000"/>
                          </a:solidFill>
                          <a:effectLst/>
                          <a:latin typeface="Calibri" charset="0"/>
                        </a:rPr>
                        <a:t>488</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cs-CZ" sz="1400" b="0" i="0" u="none" strike="noStrike" dirty="0">
                          <a:solidFill>
                            <a:srgbClr val="000000"/>
                          </a:solidFill>
                          <a:effectLst/>
                          <a:latin typeface="Calibri" charset="0"/>
                        </a:rPr>
                        <a: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charset="0"/>
                        </a:rPr>
                        <a:t>Out of memory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i-FI" sz="1400" b="1" i="0" u="none" strike="noStrike" dirty="0">
                          <a:solidFill>
                            <a:srgbClr val="000000"/>
                          </a:solidFill>
                          <a:effectLst/>
                          <a:latin typeface="Calibri" charset="0"/>
                        </a:rPr>
                        <a:t>190</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25042639"/>
              </p:ext>
            </p:extLst>
          </p:nvPr>
        </p:nvGraphicFramePr>
        <p:xfrm>
          <a:off x="7440081" y="4339678"/>
          <a:ext cx="3137863" cy="1583312"/>
        </p:xfrm>
        <a:graphic>
          <a:graphicData uri="http://schemas.openxmlformats.org/drawingml/2006/table">
            <a:tbl>
              <a:tblPr firstRow="1" bandRow="1">
                <a:tableStyleId>{9D7B26C5-4107-4FEC-AEDC-1716B250A1EF}</a:tableStyleId>
              </a:tblPr>
              <a:tblGrid>
                <a:gridCol w="1045954">
                  <a:extLst>
                    <a:ext uri="{9D8B030D-6E8A-4147-A177-3AD203B41FA5}">
                      <a16:colId xmlns:a16="http://schemas.microsoft.com/office/drawing/2014/main" val="20000"/>
                    </a:ext>
                  </a:extLst>
                </a:gridCol>
                <a:gridCol w="1078747">
                  <a:extLst>
                    <a:ext uri="{9D8B030D-6E8A-4147-A177-3AD203B41FA5}">
                      <a16:colId xmlns:a16="http://schemas.microsoft.com/office/drawing/2014/main" val="20001"/>
                    </a:ext>
                  </a:extLst>
                </a:gridCol>
                <a:gridCol w="1013162">
                  <a:extLst>
                    <a:ext uri="{9D8B030D-6E8A-4147-A177-3AD203B41FA5}">
                      <a16:colId xmlns:a16="http://schemas.microsoft.com/office/drawing/2014/main" val="20002"/>
                    </a:ext>
                  </a:extLst>
                </a:gridCol>
              </a:tblGrid>
              <a:tr h="316632">
                <a:tc>
                  <a:txBody>
                    <a:bodyPr/>
                    <a:lstStyle/>
                    <a:p>
                      <a:r>
                        <a:rPr lang="en-US" sz="1400" dirty="0"/>
                        <a:t>N</a:t>
                      </a:r>
                    </a:p>
                  </a:txBody>
                  <a:tcPr marL="77687" marR="77687" marT="38845" marB="388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[WMK17]</a:t>
                      </a:r>
                    </a:p>
                  </a:txBody>
                  <a:tcPr marL="77687" marR="77687" marT="38845" marB="388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solidFill>
                            <a:srgbClr val="7030A0"/>
                          </a:solidFill>
                        </a:rPr>
                        <a:t>DUPLO</a:t>
                      </a:r>
                    </a:p>
                  </a:txBody>
                  <a:tcPr marL="77687" marR="77687" marT="38845" marB="3884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6670">
                <a:tc>
                  <a:txBody>
                    <a:bodyPr/>
                    <a:lstStyle/>
                    <a:p>
                      <a:pPr algn="l"/>
                      <a:r>
                        <a:rPr lang="en-US" sz="1400" dirty="0"/>
                        <a:t>32</a:t>
                      </a:r>
                    </a:p>
                  </a:txBody>
                  <a:tcPr marL="77687" marR="77687" marT="38845" marB="388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is-IS" sz="1400" b="0" i="0" u="none" strike="noStrike" dirty="0">
                          <a:solidFill>
                            <a:srgbClr val="000000"/>
                          </a:solidFill>
                          <a:effectLst/>
                          <a:latin typeface="Calibri" charset="0"/>
                        </a:rPr>
                        <a:t>2,298</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is-IS" sz="1400" b="1" i="0" u="none" strike="noStrike" dirty="0">
                          <a:solidFill>
                            <a:srgbClr val="000000"/>
                          </a:solidFill>
                          <a:effectLst/>
                          <a:latin typeface="Calibri" charset="0"/>
                        </a:rPr>
                        <a:t>1,279</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16670">
                <a:tc>
                  <a:txBody>
                    <a:bodyPr/>
                    <a:lstStyle/>
                    <a:p>
                      <a:pPr algn="l"/>
                      <a:r>
                        <a:rPr lang="en-US" sz="1400" dirty="0"/>
                        <a:t>64</a:t>
                      </a:r>
                    </a:p>
                  </a:txBody>
                  <a:tcPr marL="77687" marR="77687" marT="38845" marB="388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uk-UA" sz="1400" b="0" i="0" u="none" strike="noStrike" dirty="0">
                          <a:solidFill>
                            <a:srgbClr val="000000"/>
                          </a:solidFill>
                          <a:effectLst/>
                          <a:latin typeface="Calibri" charset="0"/>
                        </a:rPr>
                        <a:t>4</a:t>
                      </a:r>
                      <a:r>
                        <a:rPr lang="en-US" sz="1400" b="0" i="0" u="none" strike="noStrike" dirty="0">
                          <a:solidFill>
                            <a:srgbClr val="000000"/>
                          </a:solidFill>
                          <a:effectLst/>
                          <a:latin typeface="Calibri" charset="0"/>
                        </a:rPr>
                        <a:t>,</a:t>
                      </a:r>
                      <a:r>
                        <a:rPr lang="uk-UA" sz="1400" b="0" i="0" u="none" strike="noStrike" dirty="0">
                          <a:solidFill>
                            <a:srgbClr val="000000"/>
                          </a:solidFill>
                          <a:effectLst/>
                          <a:latin typeface="Calibri" charset="0"/>
                        </a:rPr>
                        <a:t>539</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Calibri" charset="0"/>
                        </a:rPr>
                        <a:t>1,981</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16670">
                <a:tc>
                  <a:txBody>
                    <a:bodyPr/>
                    <a:lstStyle/>
                    <a:p>
                      <a:pPr algn="l"/>
                      <a:r>
                        <a:rPr lang="en-US" sz="1400" dirty="0"/>
                        <a:t>128</a:t>
                      </a:r>
                    </a:p>
                  </a:txBody>
                  <a:tcPr marL="77687" marR="77687" marT="38845" marB="388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i-FI" sz="1400" b="0" i="0" u="none" strike="noStrike" dirty="0">
                          <a:solidFill>
                            <a:srgbClr val="000000"/>
                          </a:solidFill>
                          <a:effectLst/>
                          <a:latin typeface="Calibri" charset="0"/>
                        </a:rPr>
                        <a:t>9,029</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fi-FI" sz="1400" b="1" i="0" u="none" strike="noStrike" dirty="0">
                          <a:solidFill>
                            <a:srgbClr val="000000"/>
                          </a:solidFill>
                          <a:effectLst/>
                          <a:latin typeface="Calibri" charset="0"/>
                        </a:rPr>
                        <a:t>3,187</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16670">
                <a:tc>
                  <a:txBody>
                    <a:bodyPr/>
                    <a:lstStyle/>
                    <a:p>
                      <a:pPr algn="l"/>
                      <a:r>
                        <a:rPr lang="en-US" sz="1400" dirty="0"/>
                        <a:t>256</a:t>
                      </a:r>
                    </a:p>
                  </a:txBody>
                  <a:tcPr marL="77687" marR="77687" marT="38845" marB="388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i-FI" sz="1400" b="0" i="0" u="none" strike="noStrike" dirty="0">
                          <a:solidFill>
                            <a:srgbClr val="000000"/>
                          </a:solidFill>
                          <a:effectLst/>
                          <a:latin typeface="Calibri" charset="0"/>
                        </a:rPr>
                        <a:t>18,003</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ru-RU" sz="1400" b="1" i="0" u="none" strike="noStrike" dirty="0">
                          <a:solidFill>
                            <a:srgbClr val="000000"/>
                          </a:solidFill>
                          <a:effectLst/>
                          <a:latin typeface="Calibri" charset="0"/>
                        </a:rPr>
                        <a:t>5</a:t>
                      </a:r>
                      <a:r>
                        <a:rPr lang="en-US" sz="1400" b="1" i="0" u="none" strike="noStrike" dirty="0">
                          <a:solidFill>
                            <a:srgbClr val="000000"/>
                          </a:solidFill>
                          <a:effectLst/>
                          <a:latin typeface="Calibri" charset="0"/>
                        </a:rPr>
                        <a:t>,</a:t>
                      </a:r>
                      <a:r>
                        <a:rPr lang="ru-RU" sz="1400" b="1" i="0" u="none" strike="noStrike" dirty="0">
                          <a:solidFill>
                            <a:srgbClr val="000000"/>
                          </a:solidFill>
                          <a:effectLst/>
                          <a:latin typeface="Calibri" charset="0"/>
                        </a:rPr>
                        <a:t>346</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3" name="Chart 2"/>
          <p:cNvGraphicFramePr/>
          <p:nvPr>
            <p:extLst/>
          </p:nvPr>
        </p:nvGraphicFramePr>
        <p:xfrm>
          <a:off x="1092606" y="3961334"/>
          <a:ext cx="5400000" cy="2340000"/>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49"/>
          <p:cNvSpPr>
            <a:spLocks noChangeArrowheads="1"/>
          </p:cNvSpPr>
          <p:nvPr/>
        </p:nvSpPr>
        <p:spPr bwMode="auto">
          <a:xfrm>
            <a:off x="3818048" y="6557928"/>
            <a:ext cx="72136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r"/>
            <a:r>
              <a:rPr lang="de-DE" altLang="en-US" sz="1000" dirty="0">
                <a:latin typeface="Arial" panose="020B0604020202020204" pitchFamily="34" charset="0"/>
                <a:cs typeface="Arial" panose="020B0604020202020204" pitchFamily="34" charset="0"/>
              </a:rPr>
              <a:t>Credit by </a:t>
            </a:r>
            <a:r>
              <a:rPr lang="en-US" sz="1000" dirty="0"/>
              <a:t>Roberto </a:t>
            </a:r>
            <a:r>
              <a:rPr lang="en-US" sz="1000" dirty="0" err="1"/>
              <a:t>Trifiletti</a:t>
            </a:r>
            <a:r>
              <a:rPr lang="de-DE" altLang="en-US" sz="1000" dirty="0">
                <a:latin typeface="Arial" panose="020B0604020202020204" pitchFamily="34" charset="0"/>
                <a:cs typeface="Arial" panose="020B0604020202020204" pitchFamily="34" charset="0"/>
              </a:rPr>
              <a:t>, Aarhus University</a:t>
            </a:r>
          </a:p>
        </p:txBody>
      </p:sp>
    </p:spTree>
    <p:extLst>
      <p:ext uri="{BB962C8B-B14F-4D97-AF65-F5344CB8AC3E}">
        <p14:creationId xmlns:p14="http://schemas.microsoft.com/office/powerpoint/2010/main" val="150132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F9BC-93CD-4765-BA1D-340E4ABCDD25}"/>
              </a:ext>
            </a:extLst>
          </p:cNvPr>
          <p:cNvSpPr>
            <a:spLocks noGrp="1"/>
          </p:cNvSpPr>
          <p:nvPr>
            <p:ph type="title"/>
          </p:nvPr>
        </p:nvSpPr>
        <p:spPr/>
        <p:txBody>
          <a:bodyPr/>
          <a:lstStyle/>
          <a:p>
            <a:r>
              <a:rPr lang="en-US" dirty="0"/>
              <a:t>Concurrent Work</a:t>
            </a:r>
          </a:p>
        </p:txBody>
      </p:sp>
      <p:sp>
        <p:nvSpPr>
          <p:cNvPr id="4" name="Slide Number Placeholder 3">
            <a:extLst>
              <a:ext uri="{FF2B5EF4-FFF2-40B4-BE49-F238E27FC236}">
                <a16:creationId xmlns:a16="http://schemas.microsoft.com/office/drawing/2014/main" id="{9846D2CC-093B-468C-BE2D-4A8E2C417BE9}"/>
              </a:ext>
            </a:extLst>
          </p:cNvPr>
          <p:cNvSpPr>
            <a:spLocks noGrp="1"/>
          </p:cNvSpPr>
          <p:nvPr>
            <p:ph type="sldNum" sz="quarter" idx="12"/>
          </p:nvPr>
        </p:nvSpPr>
        <p:spPr/>
        <p:txBody>
          <a:bodyPr/>
          <a:lstStyle/>
          <a:p>
            <a:fld id="{350EA957-4397-44F1-B25F-D3F24BF8AEF9}" type="slidenum">
              <a:rPr lang="en-US" smtClean="0"/>
              <a:pPr/>
              <a:t>17</a:t>
            </a:fld>
            <a:endParaRPr lang="en-US"/>
          </a:p>
        </p:txBody>
      </p:sp>
      <p:sp>
        <p:nvSpPr>
          <p:cNvPr id="5" name="Date Placeholder 4">
            <a:extLst>
              <a:ext uri="{FF2B5EF4-FFF2-40B4-BE49-F238E27FC236}">
                <a16:creationId xmlns:a16="http://schemas.microsoft.com/office/drawing/2014/main" id="{DE52D40B-AC85-4D66-B70F-634CDCE48187}"/>
              </a:ext>
            </a:extLst>
          </p:cNvPr>
          <p:cNvSpPr>
            <a:spLocks noGrp="1"/>
          </p:cNvSpPr>
          <p:nvPr>
            <p:ph type="dt" sz="half" idx="10"/>
          </p:nvPr>
        </p:nvSpPr>
        <p:spPr/>
        <p:txBody>
          <a:bodyPr/>
          <a:lstStyle/>
          <a:p>
            <a:fld id="{DF0C4065-BB2A-4CEB-8F51-C7DEA518B784}" type="datetime1">
              <a:rPr lang="en-US" smtClean="0"/>
              <a:pPr/>
              <a:t>11/1/2017</a:t>
            </a:fld>
            <a:endParaRPr lang="en-US"/>
          </a:p>
        </p:txBody>
      </p:sp>
      <p:sp>
        <p:nvSpPr>
          <p:cNvPr id="6" name="Rectangle 1">
            <a:extLst>
              <a:ext uri="{FF2B5EF4-FFF2-40B4-BE49-F238E27FC236}">
                <a16:creationId xmlns:a16="http://schemas.microsoft.com/office/drawing/2014/main" id="{4865015A-3F9F-43C7-8073-437A75460EAA}"/>
              </a:ext>
            </a:extLst>
          </p:cNvPr>
          <p:cNvSpPr>
            <a:spLocks noGrp="1" noChangeArrowheads="1"/>
          </p:cNvSpPr>
          <p:nvPr>
            <p:ph idx="1"/>
          </p:nvPr>
        </p:nvSpPr>
        <p:spPr bwMode="auto">
          <a:xfrm>
            <a:off x="945670" y="2627016"/>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411C6264-5666-4E6B-A41B-73E987D8A0F2}"/>
              </a:ext>
            </a:extLst>
          </p:cNvPr>
          <p:cNvSpPr>
            <a:spLocks noChangeArrowheads="1"/>
          </p:cNvSpPr>
          <p:nvPr/>
        </p:nvSpPr>
        <p:spPr bwMode="auto">
          <a:xfrm>
            <a:off x="945670" y="2424417"/>
            <a:ext cx="875989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Authenticated Garbling and Efficient Maliciously Secure Two-Party Computation</a:t>
            </a:r>
            <a:endParaRPr lang="en-US" altLang="en-US" dirty="0">
              <a:solidFill>
                <a:srgbClr val="000000"/>
              </a:solidFill>
              <a:latin typeface="Times New Roman" panose="02020603050405020304" pitchFamily="18" charset="0"/>
              <a:cs typeface="Times New Roman" panose="02020603050405020304" pitchFamily="18" charset="0"/>
            </a:endParaRPr>
          </a:p>
          <a:p>
            <a:pPr lvl="1" indent="-457200" defTabSz="914400" eaLnBrk="0" fontAlgn="base" hangingPunct="0">
              <a:spcBef>
                <a:spcPct val="0"/>
              </a:spcBef>
              <a:spcAft>
                <a:spcPct val="0"/>
              </a:spcAft>
            </a:pPr>
            <a:r>
              <a:rPr lang="en-US" altLang="en-US" i="1" dirty="0">
                <a:solidFill>
                  <a:srgbClr val="000000"/>
                </a:solidFill>
                <a:latin typeface="Times New Roman" panose="02020603050405020304" pitchFamily="18" charset="0"/>
                <a:cs typeface="Times New Roman" panose="02020603050405020304" pitchFamily="18" charset="0"/>
              </a:rPr>
              <a:t>Xiao Wang and Samuel </a:t>
            </a:r>
            <a:r>
              <a:rPr lang="en-US" altLang="en-US" i="1" dirty="0" err="1">
                <a:solidFill>
                  <a:srgbClr val="000000"/>
                </a:solidFill>
                <a:latin typeface="Times New Roman" panose="02020603050405020304" pitchFamily="18" charset="0"/>
                <a:cs typeface="Times New Roman" panose="02020603050405020304" pitchFamily="18" charset="0"/>
              </a:rPr>
              <a:t>Ranellucci</a:t>
            </a:r>
            <a:r>
              <a:rPr lang="en-US" altLang="en-US" i="1" dirty="0">
                <a:solidFill>
                  <a:srgbClr val="000000"/>
                </a:solidFill>
                <a:latin typeface="Times New Roman" panose="02020603050405020304" pitchFamily="18" charset="0"/>
                <a:cs typeface="Times New Roman" panose="02020603050405020304" pitchFamily="18" charset="0"/>
              </a:rPr>
              <a:t> and Jonathan Katz</a:t>
            </a:r>
          </a:p>
          <a:p>
            <a:pPr lvl="1" indent="-457200" defTabSz="914400" eaLnBrk="0" fontAlgn="base" hangingPunct="0">
              <a:spcBef>
                <a:spcPct val="0"/>
              </a:spcBef>
              <a:spcAft>
                <a:spcPct val="0"/>
              </a:spcAft>
            </a:pPr>
            <a:r>
              <a:rPr lang="en-US" altLang="en-US" i="1" dirty="0">
                <a:solidFill>
                  <a:srgbClr val="000000"/>
                </a:solidFill>
                <a:latin typeface="Times New Roman" panose="02020603050405020304" pitchFamily="18" charset="0"/>
                <a:cs typeface="Times New Roman" panose="02020603050405020304" pitchFamily="18" charset="0"/>
              </a:rPr>
              <a:t>CCS 2017 (next talk)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lvl="1" indent="-457200" defTabSz="914400"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Pool: Scalable On-Demand Secure Computation Service Against Malicious Adversaries</a:t>
            </a:r>
          </a:p>
          <a:p>
            <a:pPr lvl="1" indent="-457200" defTabSz="914400" eaLnBrk="0" fontAlgn="base" hangingPunct="0">
              <a:spcBef>
                <a:spcPct val="0"/>
              </a:spcBef>
              <a:spcAft>
                <a:spcPct val="0"/>
              </a:spcAft>
            </a:pPr>
            <a:r>
              <a:rPr lang="en-US" dirty="0" err="1">
                <a:latin typeface="Times New Roman" panose="02020603050405020304" pitchFamily="18" charset="0"/>
                <a:cs typeface="Times New Roman" panose="02020603050405020304" pitchFamily="18" charset="0"/>
              </a:rPr>
              <a:t>Ruiyu</a:t>
            </a:r>
            <a:r>
              <a:rPr lang="en-US" dirty="0">
                <a:latin typeface="Times New Roman" panose="02020603050405020304" pitchFamily="18" charset="0"/>
                <a:cs typeface="Times New Roman" panose="02020603050405020304" pitchFamily="18" charset="0"/>
              </a:rPr>
              <a:t> Zhu, Yan Huang, Darion Cassel</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i="1" dirty="0">
                <a:solidFill>
                  <a:srgbClr val="000000"/>
                </a:solidFill>
                <a:latin typeface="Times New Roman" panose="02020603050405020304" pitchFamily="18" charset="0"/>
                <a:cs typeface="Times New Roman" panose="02020603050405020304" pitchFamily="18" charset="0"/>
              </a:rPr>
              <a:t>CCS 2017 (afternoon talk)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7225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18</a:t>
            </a:fld>
            <a:endParaRPr lang="en-US" dirty="0"/>
          </a:p>
        </p:txBody>
      </p:sp>
      <p:sp>
        <p:nvSpPr>
          <p:cNvPr id="4" name="Content Placeholder 4"/>
          <p:cNvSpPr txBox="1">
            <a:spLocks/>
          </p:cNvSpPr>
          <p:nvPr/>
        </p:nvSpPr>
        <p:spPr>
          <a:xfrm>
            <a:off x="0" y="1196752"/>
            <a:ext cx="12192000" cy="4023360"/>
          </a:xfrm>
          <a:prstGeom prst="rect">
            <a:avLst/>
          </a:prstGeom>
        </p:spPr>
        <p:txBody>
          <a:bodyPr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8000" dirty="0"/>
              <a:t>Thank you</a:t>
            </a:r>
          </a:p>
        </p:txBody>
      </p:sp>
    </p:spTree>
    <p:extLst>
      <p:ext uri="{BB962C8B-B14F-4D97-AF65-F5344CB8AC3E}">
        <p14:creationId xmlns:p14="http://schemas.microsoft.com/office/powerpoint/2010/main" val="87899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5761818" y="1770848"/>
            <a:ext cx="933450" cy="8001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2PC</a:t>
            </a:r>
          </a:p>
        </p:txBody>
      </p:sp>
      <p:sp>
        <p:nvSpPr>
          <p:cNvPr id="2" name="Title 1"/>
          <p:cNvSpPr>
            <a:spLocks noGrp="1"/>
          </p:cNvSpPr>
          <p:nvPr>
            <p:ph type="title"/>
          </p:nvPr>
        </p:nvSpPr>
        <p:spPr>
          <a:xfrm>
            <a:off x="1057968" y="6268"/>
            <a:ext cx="10058400" cy="1609344"/>
          </a:xfrm>
        </p:spPr>
        <p:txBody>
          <a:bodyPr/>
          <a:lstStyle/>
          <a:p>
            <a:pPr algn="ctr"/>
            <a:r>
              <a:rPr lang="en-US" dirty="0"/>
              <a:t>Secure Two-party Computation</a:t>
            </a:r>
          </a:p>
        </p:txBody>
      </p:sp>
      <mc:AlternateContent xmlns:mc="http://schemas.openxmlformats.org/markup-compatibility/2006" xmlns:a14="http://schemas.microsoft.com/office/drawing/2010/main">
        <mc:Choice Requires="a14">
          <p:sp>
            <p:nvSpPr>
              <p:cNvPr id="9" name="TextBox 8"/>
              <p:cNvSpPr txBox="1"/>
              <p:nvPr/>
            </p:nvSpPr>
            <p:spPr>
              <a:xfrm>
                <a:off x="1341082" y="1316866"/>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341082" y="1316866"/>
                <a:ext cx="485775"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flipH="1">
                <a:off x="10578529" y="1435514"/>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flipH="1">
                <a:off x="10578529" y="1435514"/>
                <a:ext cx="485775" cy="461665"/>
              </a:xfrm>
              <a:prstGeom prst="rect">
                <a:avLst/>
              </a:prstGeom>
              <a:blipFill>
                <a:blip r:embed="rId7"/>
                <a:stretch>
                  <a:fillRect b="-11842"/>
                </a:stretch>
              </a:blipFill>
            </p:spPr>
            <p:txBody>
              <a:bodyPr/>
              <a:lstStyle/>
              <a:p>
                <a:r>
                  <a:rPr lang="en-US">
                    <a:noFill/>
                  </a:rPr>
                  <a:t> </a:t>
                </a:r>
              </a:p>
            </p:txBody>
          </p:sp>
        </mc:Fallback>
      </mc:AlternateContent>
      <p:cxnSp>
        <p:nvCxnSpPr>
          <p:cNvPr id="22" name="Straight Arrow Connector 21"/>
          <p:cNvCxnSpPr/>
          <p:nvPr/>
        </p:nvCxnSpPr>
        <p:spPr>
          <a:xfrm>
            <a:off x="3075709" y="2048294"/>
            <a:ext cx="2677056" cy="23783"/>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4609549" y="1625204"/>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4609549" y="1625204"/>
                <a:ext cx="485775" cy="461665"/>
              </a:xfrm>
              <a:prstGeom prst="rect">
                <a:avLst/>
              </a:prstGeom>
              <a:blipFill>
                <a:blip r:embed="rId8"/>
                <a:stretch>
                  <a:fillRect/>
                </a:stretch>
              </a:blipFill>
            </p:spPr>
            <p:txBody>
              <a:bodyPr/>
              <a:lstStyle/>
              <a:p>
                <a:r>
                  <a:rPr lang="en-US">
                    <a:noFill/>
                  </a:rPr>
                  <a:t> </a:t>
                </a:r>
              </a:p>
            </p:txBody>
          </p:sp>
        </mc:Fallback>
      </mc:AlternateContent>
      <p:cxnSp>
        <p:nvCxnSpPr>
          <p:cNvPr id="25" name="Straight Arrow Connector 24"/>
          <p:cNvCxnSpPr/>
          <p:nvPr/>
        </p:nvCxnSpPr>
        <p:spPr>
          <a:xfrm flipH="1" flipV="1">
            <a:off x="3075709" y="2322488"/>
            <a:ext cx="2677056" cy="20547"/>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flipH="1">
                <a:off x="7416370" y="1586629"/>
                <a:ext cx="7704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flipH="1">
                <a:off x="7416370" y="1586629"/>
                <a:ext cx="770446" cy="461665"/>
              </a:xfrm>
              <a:prstGeom prst="rect">
                <a:avLst/>
              </a:prstGeom>
              <a:blipFill>
                <a:blip r:embed="rId9"/>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flipH="1">
                <a:off x="560229" y="2960885"/>
                <a:ext cx="3391878" cy="461665"/>
              </a:xfrm>
              <a:prstGeom prst="rect">
                <a:avLst/>
              </a:prstGeom>
              <a:noFill/>
            </p:spPr>
            <p:txBody>
              <a:bodyPr wrap="square" rtlCol="0">
                <a:spAutoFit/>
              </a:bodyPr>
              <a:lstStyle/>
              <a:p>
                <a:r>
                  <a:rPr lang="en-US" sz="2400" b="0" dirty="0"/>
                  <a:t>Alice does not know  </a:t>
                </a:r>
                <a14:m>
                  <m:oMath xmlns:m="http://schemas.openxmlformats.org/officeDocument/2006/math">
                    <m:r>
                      <a:rPr lang="en-US" sz="2400" i="1">
                        <a:latin typeface="Cambria Math" panose="02040503050406030204" pitchFamily="18" charset="0"/>
                      </a:rPr>
                      <m:t>𝑦</m:t>
                    </m:r>
                  </m:oMath>
                </a14:m>
                <a:endParaRPr lang="en-US" sz="2400" dirty="0"/>
              </a:p>
            </p:txBody>
          </p:sp>
        </mc:Choice>
        <mc:Fallback xmlns="">
          <p:sp>
            <p:nvSpPr>
              <p:cNvPr id="27" name="TextBox 26"/>
              <p:cNvSpPr txBox="1">
                <a:spLocks noRot="1" noChangeAspect="1" noMove="1" noResize="1" noEditPoints="1" noAdjustHandles="1" noChangeArrowheads="1" noChangeShapeType="1" noTextEdit="1"/>
              </p:cNvSpPr>
              <p:nvPr/>
            </p:nvSpPr>
            <p:spPr>
              <a:xfrm flipH="1">
                <a:off x="560229" y="2960885"/>
                <a:ext cx="3391878" cy="461665"/>
              </a:xfrm>
              <a:prstGeom prst="rect">
                <a:avLst/>
              </a:prstGeom>
              <a:blipFill>
                <a:blip r:embed="rId10"/>
                <a:stretch>
                  <a:fillRect l="-2878" t="-12000"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414237" y="2352274"/>
                <a:ext cx="9140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𝑓</m:t>
                      </m:r>
                      <m:r>
                        <a:rPr lang="en-US" b="0" i="1" smtClean="0">
                          <a:latin typeface="Cambria Math" charset="0"/>
                        </a:rPr>
                        <m:t>(</m:t>
                      </m:r>
                      <m:r>
                        <a:rPr lang="en-US" b="0" i="1" smtClean="0">
                          <a:latin typeface="Cambria Math" charset="0"/>
                        </a:rPr>
                        <m:t>𝑥</m:t>
                      </m:r>
                      <m:r>
                        <a:rPr lang="en-US" b="0" i="1" smtClean="0">
                          <a:latin typeface="Cambria Math" charset="0"/>
                        </a:rPr>
                        <m:t>,</m:t>
                      </m:r>
                      <m:r>
                        <a:rPr lang="en-US" b="0" i="1" smtClean="0">
                          <a:latin typeface="Cambria Math" charset="0"/>
                        </a:rPr>
                        <m:t>𝑦</m:t>
                      </m:r>
                      <m:r>
                        <a:rPr lang="en-US" b="0" i="1" smtClean="0">
                          <a:latin typeface="Cambria Math" charset="0"/>
                        </a:rPr>
                        <m:t>)</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414237" y="2352274"/>
                <a:ext cx="914096" cy="369332"/>
              </a:xfrm>
              <a:prstGeom prst="rect">
                <a:avLst/>
              </a:prstGeom>
              <a:blipFill>
                <a:blip r:embed="rId12"/>
                <a:stretch>
                  <a:fillRect b="-15000"/>
                </a:stretch>
              </a:blipFill>
            </p:spPr>
            <p:txBody>
              <a:bodyPr/>
              <a:lstStyle/>
              <a:p>
                <a:r>
                  <a:rPr lang="en-US">
                    <a:noFill/>
                  </a:rPr>
                  <a:t> </a:t>
                </a:r>
              </a:p>
            </p:txBody>
          </p:sp>
        </mc:Fallback>
      </mc:AlternateContent>
      <p:pic>
        <p:nvPicPr>
          <p:cNvPr id="39" name="Picture 38">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668948" y="1401871"/>
            <a:ext cx="1186705" cy="117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9376823" y="1457255"/>
            <a:ext cx="1217668" cy="122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1" name="TextBox 40"/>
              <p:cNvSpPr txBox="1"/>
              <p:nvPr/>
            </p:nvSpPr>
            <p:spPr>
              <a:xfrm flipH="1">
                <a:off x="8524459" y="2964908"/>
                <a:ext cx="3391878" cy="461665"/>
              </a:xfrm>
              <a:prstGeom prst="rect">
                <a:avLst/>
              </a:prstGeom>
              <a:noFill/>
            </p:spPr>
            <p:txBody>
              <a:bodyPr wrap="square" rtlCol="0">
                <a:spAutoFit/>
              </a:bodyPr>
              <a:lstStyle/>
              <a:p>
                <a:r>
                  <a:rPr lang="en-US" sz="2400" b="0" dirty="0"/>
                  <a:t>Bob does not know  </a:t>
                </a:r>
                <a14:m>
                  <m:oMath xmlns:m="http://schemas.openxmlformats.org/officeDocument/2006/math">
                    <m:r>
                      <a:rPr lang="en-US" sz="2400" b="0" i="1" smtClean="0">
                        <a:latin typeface="Cambria Math" panose="02040503050406030204" pitchFamily="18" charset="0"/>
                      </a:rPr>
                      <m:t>𝑥</m:t>
                    </m:r>
                  </m:oMath>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flipH="1">
                <a:off x="8524459" y="2964908"/>
                <a:ext cx="3391878" cy="461665"/>
              </a:xfrm>
              <a:prstGeom prst="rect">
                <a:avLst/>
              </a:prstGeom>
              <a:blipFill>
                <a:blip r:embed="rId15"/>
                <a:stretch>
                  <a:fillRect l="-2693" t="-11842" b="-27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Content Placeholder 2"/>
              <p:cNvSpPr txBox="1">
                <a:spLocks/>
              </p:cNvSpPr>
              <p:nvPr/>
            </p:nvSpPr>
            <p:spPr>
              <a:xfrm>
                <a:off x="785020" y="3569234"/>
                <a:ext cx="10604296" cy="328876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Nothing but the output </a:t>
                </a:r>
                <a14:m>
                  <m:oMath xmlns:m="http://schemas.openxmlformats.org/officeDocument/2006/math">
                    <m:r>
                      <a:rPr lang="en-US" i="1" smtClean="0">
                        <a:latin typeface="Cambria Math" charset="0"/>
                      </a:rPr>
                      <m:t>𝑓</m:t>
                    </m:r>
                    <m:r>
                      <a:rPr lang="en-US" i="1" smtClean="0">
                        <a:latin typeface="Cambria Math" charset="0"/>
                      </a:rPr>
                      <m:t>(</m:t>
                    </m:r>
                    <m:r>
                      <a:rPr lang="en-US" i="1" smtClean="0">
                        <a:latin typeface="Cambria Math" charset="0"/>
                      </a:rPr>
                      <m:t>𝑥</m:t>
                    </m:r>
                    <m:r>
                      <a:rPr lang="en-US" i="1" smtClean="0">
                        <a:latin typeface="Cambria Math" charset="0"/>
                      </a:rPr>
                      <m:t>,</m:t>
                    </m:r>
                    <m:r>
                      <a:rPr lang="en-US" i="1" smtClean="0">
                        <a:latin typeface="Cambria Math" charset="0"/>
                      </a:rPr>
                      <m:t>𝑦</m:t>
                    </m:r>
                    <m:r>
                      <a:rPr lang="en-US" i="1" smtClean="0">
                        <a:latin typeface="Cambria Math" charset="0"/>
                      </a:rPr>
                      <m:t>)</m:t>
                    </m:r>
                  </m:oMath>
                </a14:m>
                <a:r>
                  <a:rPr lang="en-US" dirty="0"/>
                  <a:t> is revealed to the parties.</a:t>
                </a:r>
              </a:p>
              <a:p>
                <a:r>
                  <a:rPr lang="en-US" dirty="0"/>
                  <a:t> Application: </a:t>
                </a:r>
              </a:p>
              <a:p>
                <a:pPr lvl="1"/>
                <a:r>
                  <a:rPr lang="en-US" dirty="0"/>
                  <a:t>Private data queries (</a:t>
                </a:r>
                <a:r>
                  <a:rPr lang="en-US" dirty="0" err="1"/>
                  <a:t>BlindSeer</a:t>
                </a:r>
                <a:r>
                  <a:rPr lang="en-US" dirty="0"/>
                  <a:t>): </a:t>
                </a:r>
              </a:p>
              <a:p>
                <a:pPr lvl="2"/>
                <a:r>
                  <a:rPr lang="en-US" dirty="0">
                    <a:solidFill>
                      <a:schemeClr val="tx1"/>
                    </a:solidFill>
                  </a:rPr>
                  <a:t>Database </a:t>
                </a:r>
                <a14:m>
                  <m:oMath xmlns:m="http://schemas.openxmlformats.org/officeDocument/2006/math">
                    <m:r>
                      <a:rPr lang="en-US" i="1">
                        <a:solidFill>
                          <a:schemeClr val="tx1"/>
                        </a:solidFill>
                        <a:latin typeface="Cambria Math" panose="02040503050406030204" pitchFamily="18" charset="0"/>
                      </a:rPr>
                      <m:t>𝑥</m:t>
                    </m:r>
                  </m:oMath>
                </a14:m>
                <a:r>
                  <a:rPr lang="en-US" dirty="0">
                    <a:solidFill>
                      <a:schemeClr val="tx1"/>
                    </a:solidFill>
                  </a:rPr>
                  <a:t> (</a:t>
                </a:r>
                <a:r>
                  <a:rPr lang="en-US" dirty="0"/>
                  <a:t>user’s biometric and personal data)</a:t>
                </a:r>
                <a:endParaRPr lang="en-US" dirty="0">
                  <a:solidFill>
                    <a:schemeClr val="tx1"/>
                  </a:solidFill>
                </a:endParaRPr>
              </a:p>
              <a:p>
                <a:pPr lvl="2"/>
                <a:r>
                  <a:rPr lang="en-US" dirty="0">
                    <a:solidFill>
                      <a:schemeClr val="tx1"/>
                    </a:solidFill>
                  </a:rPr>
                  <a:t>Query </a:t>
                </a:r>
                <a14:m>
                  <m:oMath xmlns:m="http://schemas.openxmlformats.org/officeDocument/2006/math">
                    <m:r>
                      <a:rPr lang="en-US" i="1">
                        <a:solidFill>
                          <a:schemeClr val="tx1"/>
                        </a:solidFill>
                        <a:latin typeface="Cambria Math" panose="02040503050406030204" pitchFamily="18" charset="0"/>
                      </a:rPr>
                      <m:t>𝑦</m:t>
                    </m:r>
                  </m:oMath>
                </a14:m>
                <a:r>
                  <a:rPr lang="en-US" dirty="0">
                    <a:solidFill>
                      <a:schemeClr val="tx1"/>
                    </a:solidFill>
                  </a:rPr>
                  <a:t> (</a:t>
                </a:r>
                <a:r>
                  <a:rPr lang="en-US" dirty="0"/>
                  <a:t>correlations between age, location, biometrics)</a:t>
                </a:r>
                <a:endParaRPr lang="en-US" dirty="0">
                  <a:solidFill>
                    <a:schemeClr val="tx1"/>
                  </a:solidFill>
                </a:endParaRPr>
              </a:p>
            </p:txBody>
          </p:sp>
        </mc:Choice>
        <mc:Fallback xmlns="">
          <p:sp>
            <p:nvSpPr>
              <p:cNvPr id="43" name="Content Placeholder 2"/>
              <p:cNvSpPr txBox="1">
                <a:spLocks noRot="1" noChangeAspect="1" noMove="1" noResize="1" noEditPoints="1" noAdjustHandles="1" noChangeArrowheads="1" noChangeShapeType="1" noTextEdit="1"/>
              </p:cNvSpPr>
              <p:nvPr/>
            </p:nvSpPr>
            <p:spPr>
              <a:xfrm>
                <a:off x="785020" y="3569234"/>
                <a:ext cx="10604296" cy="3288765"/>
              </a:xfrm>
              <a:prstGeom prst="rect">
                <a:avLst/>
              </a:prstGeom>
              <a:blipFill>
                <a:blip r:embed="rId16"/>
                <a:stretch>
                  <a:fillRect l="-288" t="-2041"/>
                </a:stretch>
              </a:blipFill>
            </p:spPr>
            <p:txBody>
              <a:bodyPr/>
              <a:lstStyle/>
              <a:p>
                <a:r>
                  <a:rPr lang="en-US">
                    <a:noFill/>
                  </a:rPr>
                  <a:t> </a:t>
                </a:r>
              </a:p>
            </p:txBody>
          </p:sp>
        </mc:Fallback>
      </mc:AlternateContent>
      <p:cxnSp>
        <p:nvCxnSpPr>
          <p:cNvPr id="26" name="Straight Arrow Connector 25"/>
          <p:cNvCxnSpPr/>
          <p:nvPr/>
        </p:nvCxnSpPr>
        <p:spPr>
          <a:xfrm flipH="1" flipV="1">
            <a:off x="6704322" y="2048294"/>
            <a:ext cx="2677056" cy="20547"/>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722429" y="2341425"/>
            <a:ext cx="2658949" cy="31337"/>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7410676" y="2358442"/>
                <a:ext cx="9140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𝑓</m:t>
                      </m:r>
                      <m:r>
                        <a:rPr lang="en-US" b="0" i="1" smtClean="0">
                          <a:latin typeface="Cambria Math" charset="0"/>
                        </a:rPr>
                        <m:t>(</m:t>
                      </m:r>
                      <m:r>
                        <a:rPr lang="en-US" b="0" i="1" smtClean="0">
                          <a:latin typeface="Cambria Math" charset="0"/>
                        </a:rPr>
                        <m:t>𝑥</m:t>
                      </m:r>
                      <m:r>
                        <a:rPr lang="en-US" b="0" i="1" smtClean="0">
                          <a:latin typeface="Cambria Math" charset="0"/>
                        </a:rPr>
                        <m:t>,</m:t>
                      </m:r>
                      <m:r>
                        <a:rPr lang="en-US" b="0" i="1" smtClean="0">
                          <a:latin typeface="Cambria Math" charset="0"/>
                        </a:rPr>
                        <m:t>𝑦</m:t>
                      </m:r>
                      <m:r>
                        <a:rPr lang="en-US" b="0" i="1" smtClean="0">
                          <a:latin typeface="Cambria Math" charset="0"/>
                        </a:rPr>
                        <m:t>)</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410676" y="2358442"/>
                <a:ext cx="914096" cy="369332"/>
              </a:xfrm>
              <a:prstGeom prst="rect">
                <a:avLst/>
              </a:prstGeom>
              <a:blipFill>
                <a:blip r:embed="rId17"/>
                <a:stretch>
                  <a:fillRect b="-1500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5FA748C-D8D1-4345-B1E4-D81AA856E017}"/>
              </a:ext>
            </a:extLst>
          </p:cNvPr>
          <p:cNvPicPr>
            <a:picLocks noChangeAspect="1"/>
          </p:cNvPicPr>
          <p:nvPr/>
        </p:nvPicPr>
        <p:blipFill>
          <a:blip r:embed="rId18"/>
          <a:stretch>
            <a:fillRect/>
          </a:stretch>
        </p:blipFill>
        <p:spPr>
          <a:xfrm>
            <a:off x="7576936" y="4672256"/>
            <a:ext cx="3812380" cy="1620496"/>
          </a:xfrm>
          <a:prstGeom prst="rect">
            <a:avLst/>
          </a:prstGeom>
        </p:spPr>
      </p:pic>
      <p:sp>
        <p:nvSpPr>
          <p:cNvPr id="20" name="Slide Number Placeholder 3">
            <a:extLst>
              <a:ext uri="{FF2B5EF4-FFF2-40B4-BE49-F238E27FC236}">
                <a16:creationId xmlns:a16="http://schemas.microsoft.com/office/drawing/2014/main" id="{E535692C-A4F3-4439-BDAC-8F55C92F3904}"/>
              </a:ext>
            </a:extLst>
          </p:cNvPr>
          <p:cNvSpPr>
            <a:spLocks noGrp="1"/>
          </p:cNvSpPr>
          <p:nvPr>
            <p:ph type="sldNum" sz="quarter" idx="12"/>
          </p:nvPr>
        </p:nvSpPr>
        <p:spPr>
          <a:xfrm>
            <a:off x="11311128" y="6272784"/>
            <a:ext cx="640080" cy="365125"/>
          </a:xfrm>
        </p:spPr>
        <p:txBody>
          <a:bodyPr/>
          <a:lstStyle/>
          <a:p>
            <a:fld id="{6113E31D-E2AB-40D1-8B51-AFA5AFEF393A}" type="slidenum">
              <a:rPr lang="en-US" smtClean="0"/>
              <a:t>2</a:t>
            </a:fld>
            <a:endParaRPr lang="en-US" dirty="0"/>
          </a:p>
        </p:txBody>
      </p:sp>
    </p:spTree>
    <p:custDataLst>
      <p:tags r:id="rId1"/>
    </p:custDataLst>
    <p:extLst>
      <p:ext uri="{BB962C8B-B14F-4D97-AF65-F5344CB8AC3E}">
        <p14:creationId xmlns:p14="http://schemas.microsoft.com/office/powerpoint/2010/main" val="3368848341"/>
      </p:ext>
    </p:extLst>
  </p:cSld>
  <p:clrMapOvr>
    <a:masterClrMapping/>
  </p:clrMapOvr>
  <mc:AlternateContent xmlns:mc="http://schemas.openxmlformats.org/markup-compatibility/2006" xmlns:p14="http://schemas.microsoft.com/office/powerpoint/2010/main">
    <mc:Choice Requires="p14">
      <p:transition spd="slow" p14:dur="2000" advTm="14296"/>
    </mc:Choice>
    <mc:Fallback xmlns="">
      <p:transition spd="slow" advTm="142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par>
                                <p:cTn id="22" presetID="22" presetClass="entr" presetSubtype="8"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par>
                                <p:cTn id="25" presetID="22" presetClass="entr" presetSubtype="2"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right)">
                                      <p:cBhvr>
                                        <p:cTn id="27" dur="500"/>
                                        <p:tgtEl>
                                          <p:spTgt spid="2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par>
                                <p:cTn id="38" presetID="22" presetClass="entr" presetSubtype="2"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right)">
                                      <p:cBhvr>
                                        <p:cTn id="43" dur="500"/>
                                        <p:tgtEl>
                                          <p:spTgt spid="38"/>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3">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9" grpId="0"/>
      <p:bldP spid="16" grpId="0"/>
      <p:bldP spid="23" grpId="0"/>
      <p:bldP spid="35" grpId="0"/>
      <p:bldP spid="27" grpId="0"/>
      <p:bldP spid="38" grpId="0"/>
      <p:bldP spid="41"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68" y="6268"/>
            <a:ext cx="10058400" cy="904074"/>
          </a:xfrm>
        </p:spPr>
        <p:txBody>
          <a:bodyPr/>
          <a:lstStyle/>
          <a:p>
            <a:pPr algn="ctr"/>
            <a:r>
              <a:rPr lang="en-US" dirty="0"/>
              <a:t>Yao’s Protocol</a:t>
            </a:r>
          </a:p>
        </p:txBody>
      </p:sp>
      <mc:AlternateContent xmlns:mc="http://schemas.openxmlformats.org/markup-compatibility/2006" xmlns:a14="http://schemas.microsoft.com/office/drawing/2010/main">
        <mc:Choice Requires="a14">
          <p:sp>
            <p:nvSpPr>
              <p:cNvPr id="9" name="TextBox 8"/>
              <p:cNvSpPr txBox="1"/>
              <p:nvPr/>
            </p:nvSpPr>
            <p:spPr>
              <a:xfrm>
                <a:off x="1448458" y="1117891"/>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448458" y="1117891"/>
                <a:ext cx="48577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flipH="1">
                <a:off x="10860751" y="1024095"/>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flipH="1">
                <a:off x="10860751" y="1024095"/>
                <a:ext cx="485775" cy="461665"/>
              </a:xfrm>
              <a:prstGeom prst="rect">
                <a:avLst/>
              </a:prstGeom>
              <a:blipFill>
                <a:blip r:embed="rId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flipH="1">
                <a:off x="7711778" y="1038279"/>
                <a:ext cx="2378544" cy="461665"/>
              </a:xfrm>
              <a:prstGeom prst="rect">
                <a:avLst/>
              </a:prstGeom>
              <a:noFill/>
            </p:spPr>
            <p:txBody>
              <a:bodyPr wrap="square" rtlCol="0">
                <a:spAutoFit/>
              </a:bodyPr>
              <a:lstStyle/>
              <a:p>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e>
                    </m:d>
                  </m:oMath>
                </a14:m>
                <a:r>
                  <a:rPr lang="en-US" sz="2400" dirty="0"/>
                  <a:t>, </a:t>
                </a:r>
                <a14:m>
                  <m:oMath xmlns:m="http://schemas.openxmlformats.org/officeDocument/2006/math">
                    <m:d>
                      <m:dPr>
                        <m:begChr m:val="⟦"/>
                        <m:endChr m:val="⟧"/>
                        <m:ctrlPr>
                          <a:rPr lang="en-US" sz="2400" i="1" smtClean="0">
                            <a:solidFill>
                              <a:srgbClr val="0066FF"/>
                            </a:solidFill>
                            <a:latin typeface="Cambria Math" panose="02040503050406030204" pitchFamily="18" charset="0"/>
                          </a:rPr>
                        </m:ctrlPr>
                      </m:dPr>
                      <m:e>
                        <m:r>
                          <a:rPr lang="en-US" sz="2400" b="0" i="1" smtClean="0">
                            <a:solidFill>
                              <a:srgbClr val="0066FF"/>
                            </a:solidFill>
                            <a:latin typeface="Cambria Math" panose="02040503050406030204" pitchFamily="18" charset="0"/>
                          </a:rPr>
                          <m:t>𝑦</m:t>
                        </m:r>
                      </m:e>
                    </m:d>
                  </m:oMath>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flipH="1">
                <a:off x="7711778" y="1038279"/>
                <a:ext cx="2378544" cy="461665"/>
              </a:xfrm>
              <a:prstGeom prst="rect">
                <a:avLst/>
              </a:prstGeom>
              <a:blipFill>
                <a:blip r:embed="rId6"/>
                <a:stretch>
                  <a:fillRect t="-11842" b="-27632"/>
                </a:stretch>
              </a:blipFill>
            </p:spPr>
            <p:txBody>
              <a:bodyPr/>
              <a:lstStyle/>
              <a:p>
                <a:r>
                  <a:rPr lang="en-US">
                    <a:noFill/>
                  </a:rPr>
                  <a:t> </a:t>
                </a:r>
              </a:p>
            </p:txBody>
          </p:sp>
        </mc:Fallback>
      </mc:AlternateContent>
      <p:pic>
        <p:nvPicPr>
          <p:cNvPr id="39" name="Picture 38">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51170" y="990452"/>
            <a:ext cx="1186705" cy="117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659045" y="1045836"/>
            <a:ext cx="1217668" cy="122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3" name="Content Placeholder 2"/>
              <p:cNvSpPr txBox="1">
                <a:spLocks/>
              </p:cNvSpPr>
              <p:nvPr/>
            </p:nvSpPr>
            <p:spPr>
              <a:xfrm>
                <a:off x="516773" y="3503470"/>
                <a:ext cx="11434435" cy="335453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Bob constructs a garbled circuit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m:t>
                        </m:r>
                      </m:e>
                    </m:d>
                  </m:oMath>
                </a14:m>
                <a:r>
                  <a:rPr lang="en-US" dirty="0"/>
                  <a:t>, and send it to Alice</a:t>
                </a:r>
              </a:p>
              <a:p>
                <a:r>
                  <a:rPr lang="en-US" dirty="0"/>
                  <a:t>Bob sends Alice the keys associate with its input </a:t>
                </a:r>
                <a14:m>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i="1">
                            <a:solidFill>
                              <a:srgbClr val="0066FF"/>
                            </a:solidFill>
                            <a:latin typeface="Cambria Math" panose="02040503050406030204" pitchFamily="18" charset="0"/>
                          </a:rPr>
                          <m:t>𝑦</m:t>
                        </m:r>
                      </m:e>
                    </m:d>
                  </m:oMath>
                </a14:m>
                <a:endParaRPr lang="en-US" dirty="0"/>
              </a:p>
              <a:p>
                <a:pPr lvl="1"/>
                <a:r>
                  <a:rPr lang="en-US" dirty="0"/>
                  <a:t>Alice sees only </a:t>
                </a:r>
                <a14:m>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i="1">
                            <a:solidFill>
                              <a:srgbClr val="0066FF"/>
                            </a:solidFill>
                            <a:latin typeface="Cambria Math" panose="02040503050406030204" pitchFamily="18" charset="0"/>
                          </a:rPr>
                          <m:t>𝑦</m:t>
                        </m:r>
                      </m:e>
                    </m:d>
                  </m:oMath>
                </a14:m>
                <a:r>
                  <a:rPr lang="en-US" dirty="0"/>
                  <a:t> =&gt; can’t guess the actual input </a:t>
                </a:r>
                <a14:m>
                  <m:oMath xmlns:m="http://schemas.openxmlformats.org/officeDocument/2006/math">
                    <m:r>
                      <a:rPr lang="en-US" i="1">
                        <a:latin typeface="Cambria Math" panose="02040503050406030204" pitchFamily="18" charset="0"/>
                      </a:rPr>
                      <m:t>𝑦</m:t>
                    </m:r>
                  </m:oMath>
                </a14:m>
                <a:endParaRPr lang="en-US" dirty="0"/>
              </a:p>
              <a:p>
                <a:r>
                  <a:rPr lang="en-US" dirty="0"/>
                  <a:t> Bob and Alice perform Oblivious Transfer such that:</a:t>
                </a:r>
              </a:p>
              <a:p>
                <a:pPr lvl="1"/>
                <a:r>
                  <a:rPr lang="en-US" dirty="0"/>
                  <a:t>Alice obtains the correct keys associate with its input </a:t>
                </a:r>
                <a14:m>
                  <m:oMath xmlns:m="http://schemas.openxmlformats.org/officeDocument/2006/math">
                    <m:d>
                      <m:dPr>
                        <m:begChr m:val="⟦"/>
                        <m:endChr m:val="⟧"/>
                        <m:ctrlPr>
                          <a:rPr lang="en-US"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e>
                    </m:d>
                  </m:oMath>
                </a14:m>
                <a:endParaRPr lang="en-US" dirty="0"/>
              </a:p>
              <a:p>
                <a:pPr lvl="1"/>
                <a:r>
                  <a:rPr lang="en-US" dirty="0"/>
                  <a:t>Bob learns nothing about Alice’s input</a:t>
                </a:r>
              </a:p>
              <a:p>
                <a:r>
                  <a:rPr lang="en-US" dirty="0"/>
                  <a:t>Alice computes the circuit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d>
                    <m:r>
                      <a:rPr lang="en-US" i="1">
                        <a:latin typeface="Cambria Math" panose="02040503050406030204" pitchFamily="18" charset="0"/>
                      </a:rPr>
                      <m:t> </m:t>
                    </m:r>
                  </m:oMath>
                </a14:m>
                <a:r>
                  <a:rPr lang="en-US" dirty="0"/>
                  <a:t>on gabled </a:t>
                </a:r>
                <a14:m>
                  <m:oMath xmlns:m="http://schemas.openxmlformats.org/officeDocument/2006/math">
                    <m:d>
                      <m:dPr>
                        <m:begChr m:val="⟦"/>
                        <m:endChr m:val="⟧"/>
                        <m:ctrlPr>
                          <a:rPr lang="en-US" i="1" smtClean="0">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𝑥</m:t>
                        </m:r>
                      </m:e>
                    </m:d>
                  </m:oMath>
                </a14:m>
                <a:r>
                  <a:rPr lang="en-US" dirty="0"/>
                  <a:t>, </a:t>
                </a:r>
                <a14:m>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i="1">
                            <a:solidFill>
                              <a:srgbClr val="0066FF"/>
                            </a:solidFill>
                            <a:latin typeface="Cambria Math" panose="02040503050406030204" pitchFamily="18" charset="0"/>
                          </a:rPr>
                          <m:t>𝑦</m:t>
                        </m:r>
                      </m:e>
                    </m:d>
                  </m:oMath>
                </a14:m>
                <a:r>
                  <a:rPr lang="en-US" dirty="0"/>
                  <a:t>, </a:t>
                </a:r>
              </a:p>
              <a:p>
                <a:pPr marL="0" indent="0">
                  <a:buNone/>
                </a:pPr>
                <a:r>
                  <a:rPr lang="en-US" dirty="0"/>
                  <a:t>  receives the outputs (e.g. </a:t>
                </a:r>
                <a14:m>
                  <m:oMath xmlns:m="http://schemas.openxmlformats.org/officeDocument/2006/math">
                    <m:d>
                      <m:dPr>
                        <m:begChr m:val="⟦"/>
                        <m:endChr m:val="⟧"/>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0</m:t>
                        </m:r>
                      </m:e>
                    </m:d>
                  </m:oMath>
                </a14:m>
                <a:r>
                  <a:rPr lang="en-US" dirty="0"/>
                  <a:t>) and sends it back to Bob.</a:t>
                </a:r>
              </a:p>
              <a:p>
                <a:r>
                  <a:rPr lang="en-US" dirty="0"/>
                  <a:t>If adversary follows protocol =&gt; semi-honest model</a:t>
                </a:r>
              </a:p>
              <a:p>
                <a:r>
                  <a:rPr lang="en-US" dirty="0"/>
                  <a:t>If adversary deviates from protocol=&gt; malicious model</a:t>
                </a:r>
              </a:p>
              <a:p>
                <a:pPr marL="0" indent="0">
                  <a:buNone/>
                </a:pPr>
                <a:endParaRPr lang="en-US" dirty="0"/>
              </a:p>
              <a:p>
                <a:endParaRPr lang="en-US" dirty="0"/>
              </a:p>
            </p:txBody>
          </p:sp>
        </mc:Choice>
        <mc:Fallback xmlns="">
          <p:sp>
            <p:nvSpPr>
              <p:cNvPr id="43" name="Content Placeholder 2"/>
              <p:cNvSpPr txBox="1">
                <a:spLocks noRot="1" noChangeAspect="1" noMove="1" noResize="1" noEditPoints="1" noAdjustHandles="1" noChangeArrowheads="1" noChangeShapeType="1" noTextEdit="1"/>
              </p:cNvSpPr>
              <p:nvPr/>
            </p:nvSpPr>
            <p:spPr>
              <a:xfrm>
                <a:off x="516773" y="3503470"/>
                <a:ext cx="11434435" cy="3354530"/>
              </a:xfrm>
              <a:prstGeom prst="rect">
                <a:avLst/>
              </a:prstGeom>
              <a:blipFill>
                <a:blip r:embed="rId9"/>
                <a:stretch>
                  <a:fillRect l="-267" t="-3455"/>
                </a:stretch>
              </a:blipFill>
            </p:spPr>
            <p:txBody>
              <a:bodyPr/>
              <a:lstStyle/>
              <a:p>
                <a:r>
                  <a:rPr lang="en-US">
                    <a:noFill/>
                  </a:rPr>
                  <a:t> </a:t>
                </a:r>
              </a:p>
            </p:txBody>
          </p:sp>
        </mc:Fallback>
      </mc:AlternateContent>
      <p:cxnSp>
        <p:nvCxnSpPr>
          <p:cNvPr id="26" name="Straight Arrow Connector 25"/>
          <p:cNvCxnSpPr/>
          <p:nvPr/>
        </p:nvCxnSpPr>
        <p:spPr>
          <a:xfrm flipH="1" flipV="1">
            <a:off x="3353376" y="1499297"/>
            <a:ext cx="6305669" cy="20548"/>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DC947326-86F1-46CC-B01B-F740A56BA889}"/>
              </a:ext>
            </a:extLst>
          </p:cNvPr>
          <p:cNvGrpSpPr/>
          <p:nvPr/>
        </p:nvGrpSpPr>
        <p:grpSpPr>
          <a:xfrm>
            <a:off x="-132303" y="355219"/>
            <a:ext cx="5353650" cy="608397"/>
            <a:chOff x="-104848" y="706551"/>
            <a:chExt cx="5353650" cy="608397"/>
          </a:xfrm>
        </p:grpSpPr>
        <mc:AlternateContent xmlns:mc="http://schemas.openxmlformats.org/markup-compatibility/2006" xmlns:a14="http://schemas.microsoft.com/office/drawing/2010/main">
          <mc:Choice Requires="a14">
            <p:sp>
              <p:nvSpPr>
                <p:cNvPr id="20" name="TextBox 19"/>
                <p:cNvSpPr txBox="1"/>
                <p:nvPr/>
              </p:nvSpPr>
              <p:spPr>
                <a:xfrm>
                  <a:off x="-104848" y="770493"/>
                  <a:ext cx="122850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oMath>
                    </m:oMathPara>
                  </a14:m>
                  <a:endParaRPr lang="en-US"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04848" y="770493"/>
                  <a:ext cx="1228509" cy="461665"/>
                </a:xfrm>
                <a:prstGeom prst="rect">
                  <a:avLst/>
                </a:prstGeom>
                <a:blipFill>
                  <a:blip r:embed="rId10"/>
                  <a:stretch>
                    <a:fillRect/>
                  </a:stretch>
                </a:blipFill>
              </p:spPr>
              <p:txBody>
                <a:bodyPr/>
                <a:lstStyle/>
                <a:p>
                  <a:r>
                    <a:rPr lang="en-US">
                      <a:noFill/>
                    </a:rPr>
                    <a:t> </a:t>
                  </a:r>
                </a:p>
              </p:txBody>
            </p:sp>
          </mc:Fallback>
        </mc:AlternateContent>
        <p:grpSp>
          <p:nvGrpSpPr>
            <p:cNvPr id="24" name="Group 23"/>
            <p:cNvGrpSpPr/>
            <p:nvPr/>
          </p:nvGrpSpPr>
          <p:grpSpPr>
            <a:xfrm>
              <a:off x="785020" y="706551"/>
              <a:ext cx="4463782" cy="608397"/>
              <a:chOff x="2157070" y="4125573"/>
              <a:chExt cx="4463782" cy="608397"/>
            </a:xfrm>
          </p:grpSpPr>
          <mc:AlternateContent xmlns:mc="http://schemas.openxmlformats.org/markup-compatibility/2006" xmlns:a14="http://schemas.microsoft.com/office/drawing/2010/main">
            <mc:Choice Requires="a14">
              <p:sp>
                <p:nvSpPr>
                  <p:cNvPr id="28" name="TextBox 27"/>
                  <p:cNvSpPr txBox="1"/>
                  <p:nvPr/>
                </p:nvSpPr>
                <p:spPr>
                  <a:xfrm>
                    <a:off x="2216733" y="4230910"/>
                    <a:ext cx="4404119" cy="461665"/>
                  </a:xfrm>
                  <a:prstGeom prst="rect">
                    <a:avLst/>
                  </a:prstGeom>
                  <a:noFill/>
                </p:spPr>
                <p:txBody>
                  <a:bodyPr wrap="square" rtlCol="0">
                    <a:spAutoFit/>
                  </a:bodyPr>
                  <a:lstStyle/>
                  <a:p>
                    <a:r>
                      <a:rPr lang="en-US" sz="2400" dirty="0"/>
                      <a:t>     garbled </a:t>
                    </a:r>
                    <a14:m>
                      <m:oMath xmlns:m="http://schemas.openxmlformats.org/officeDocument/2006/math">
                        <m:r>
                          <m:rPr>
                            <m:sty m:val="p"/>
                          </m:rPr>
                          <a:rPr lang="en-US" sz="2400" i="1">
                            <a:latin typeface="Cambria Math" panose="02040503050406030204" pitchFamily="18" charset="0"/>
                          </a:rPr>
                          <m:t>A</m:t>
                        </m:r>
                        <m:r>
                          <a:rPr lang="en-US" sz="2400" b="0" i="1" smtClean="0">
                            <a:latin typeface="Cambria Math" panose="02040503050406030204" pitchFamily="18" charset="0"/>
                          </a:rPr>
                          <m:t> </m:t>
                        </m:r>
                      </m:oMath>
                    </a14:m>
                    <a:endParaRPr lang="en-US"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216733" y="4230910"/>
                    <a:ext cx="4404119" cy="461665"/>
                  </a:xfrm>
                  <a:prstGeom prst="rect">
                    <a:avLst/>
                  </a:prstGeom>
                  <a:blipFill>
                    <a:blip r:embed="rId14"/>
                    <a:stretch>
                      <a:fillRect t="-11842" b="-27632"/>
                    </a:stretch>
                  </a:blipFill>
                </p:spPr>
                <p:txBody>
                  <a:bodyPr/>
                  <a:lstStyle/>
                  <a:p>
                    <a:r>
                      <a:rPr lang="en-US">
                        <a:noFill/>
                      </a:rPr>
                      <a:t> </a:t>
                    </a:r>
                  </a:p>
                </p:txBody>
              </p:sp>
            </mc:Fallback>
          </mc:AlternateContent>
          <p:sp>
            <p:nvSpPr>
              <p:cNvPr id="29" name="TextBox 28"/>
              <p:cNvSpPr txBox="1"/>
              <p:nvPr/>
            </p:nvSpPr>
            <p:spPr>
              <a:xfrm>
                <a:off x="2228327" y="4125573"/>
                <a:ext cx="407484" cy="307777"/>
              </a:xfrm>
              <a:prstGeom prst="rect">
                <a:avLst/>
              </a:prstGeom>
              <a:noFill/>
            </p:spPr>
            <p:txBody>
              <a:bodyPr wrap="none" rtlCol="0">
                <a:spAutoFit/>
              </a:bodyPr>
              <a:lstStyle/>
              <a:p>
                <a:r>
                  <a:rPr lang="en-US" sz="1400" dirty="0" err="1"/>
                  <a:t>def</a:t>
                </a:r>
                <a:endParaRPr lang="en-US" sz="1400" dirty="0"/>
              </a:p>
            </p:txBody>
          </p:sp>
          <mc:AlternateContent xmlns:mc="http://schemas.openxmlformats.org/markup-compatibility/2006" xmlns:a14="http://schemas.microsoft.com/office/drawing/2010/main">
            <mc:Choice Requires="a14">
              <p:sp>
                <p:nvSpPr>
                  <p:cNvPr id="30" name="Rectangle 29"/>
                  <p:cNvSpPr/>
                  <p:nvPr/>
                </p:nvSpPr>
                <p:spPr>
                  <a:xfrm>
                    <a:off x="2157070" y="4210750"/>
                    <a:ext cx="6303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prstClr val="black"/>
                              </a:solidFill>
                              <a:latin typeface="Cambria Math" panose="02040503050406030204" pitchFamily="18" charset="0"/>
                            </a:rPr>
                            <m:t>= </m:t>
                          </m:r>
                        </m:oMath>
                      </m:oMathPara>
                    </a14:m>
                    <a:endParaRPr lang="en-US" sz="2000" dirty="0"/>
                  </a:p>
                </p:txBody>
              </p:sp>
            </mc:Choice>
            <mc:Fallback xmlns="">
              <p:sp>
                <p:nvSpPr>
                  <p:cNvPr id="30" name="Rectangle 29"/>
                  <p:cNvSpPr>
                    <a:spLocks noRot="1" noChangeAspect="1" noMove="1" noResize="1" noEditPoints="1" noAdjustHandles="1" noChangeArrowheads="1" noChangeShapeType="1" noTextEdit="1"/>
                  </p:cNvSpPr>
                  <p:nvPr/>
                </p:nvSpPr>
                <p:spPr>
                  <a:xfrm>
                    <a:off x="2157070" y="4210750"/>
                    <a:ext cx="630301" cy="523220"/>
                  </a:xfrm>
                  <a:prstGeom prst="rect">
                    <a:avLst/>
                  </a:prstGeom>
                  <a:blipFill>
                    <a:blip r:embed="rId15"/>
                    <a:stretch>
                      <a:fillRect/>
                    </a:stretch>
                  </a:blipFill>
                </p:spPr>
                <p:txBody>
                  <a:bodyPr/>
                  <a:lstStyle/>
                  <a:p>
                    <a:r>
                      <a:rPr lang="en-US">
                        <a:noFill/>
                      </a:rPr>
                      <a:t> </a:t>
                    </a:r>
                  </a:p>
                </p:txBody>
              </p:sp>
            </mc:Fallback>
          </mc:AlternateContent>
        </p:grpSp>
      </p:grpSp>
      <p:sp>
        <p:nvSpPr>
          <p:cNvPr id="34" name="Rounded Rectangle 32"/>
          <p:cNvSpPr/>
          <p:nvPr/>
        </p:nvSpPr>
        <p:spPr>
          <a:xfrm>
            <a:off x="6068113" y="1960962"/>
            <a:ext cx="933450" cy="8001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a:t>
            </a:r>
          </a:p>
        </p:txBody>
      </p:sp>
      <p:cxnSp>
        <p:nvCxnSpPr>
          <p:cNvPr id="36" name="Straight Arrow Connector 35"/>
          <p:cNvCxnSpPr>
            <a:cxnSpLocks/>
          </p:cNvCxnSpPr>
          <p:nvPr/>
        </p:nvCxnSpPr>
        <p:spPr>
          <a:xfrm>
            <a:off x="3439008" y="2231004"/>
            <a:ext cx="2591424" cy="21579"/>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flipV="1">
                <a:off x="4830427" y="1876357"/>
                <a:ext cx="3434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flipV="1">
                <a:off x="4830427" y="1876357"/>
                <a:ext cx="343460" cy="461665"/>
              </a:xfrm>
              <a:prstGeom prst="rect">
                <a:avLst/>
              </a:prstGeom>
              <a:blipFill>
                <a:blip r:embed="rId16"/>
                <a:stretch>
                  <a:fillRect/>
                </a:stretch>
              </a:blipFill>
            </p:spPr>
            <p:txBody>
              <a:bodyPr/>
              <a:lstStyle/>
              <a:p>
                <a:r>
                  <a:rPr lang="en-US">
                    <a:noFill/>
                  </a:rPr>
                  <a:t> </a:t>
                </a:r>
              </a:p>
            </p:txBody>
          </p:sp>
        </mc:Fallback>
      </mc:AlternateContent>
      <p:cxnSp>
        <p:nvCxnSpPr>
          <p:cNvPr id="42" name="Straight Arrow Connector 41"/>
          <p:cNvCxnSpPr>
            <a:cxnSpLocks/>
          </p:cNvCxnSpPr>
          <p:nvPr/>
        </p:nvCxnSpPr>
        <p:spPr>
          <a:xfrm flipH="1" flipV="1">
            <a:off x="3353376" y="2502994"/>
            <a:ext cx="2677056" cy="20547"/>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flipH="1">
                <a:off x="7306533" y="1767135"/>
                <a:ext cx="23785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0,1</m:t>
                              </m:r>
                            </m:e>
                          </m:d>
                        </m:e>
                        <m:sup>
                          <m:r>
                            <a:rPr lang="en-US" sz="2400" i="1">
                              <a:latin typeface="Cambria Math" panose="02040503050406030204" pitchFamily="18" charset="0"/>
                            </a:rPr>
                            <m:t>∗</m:t>
                          </m:r>
                        </m:sup>
                      </m:sSup>
                    </m:oMath>
                  </m:oMathPara>
                </a14:m>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flipH="1">
                <a:off x="7306533" y="1767135"/>
                <a:ext cx="2378544" cy="461665"/>
              </a:xfrm>
              <a:prstGeom prst="rect">
                <a:avLst/>
              </a:prstGeom>
              <a:blipFill>
                <a:blip r:embed="rId17"/>
                <a:stretch>
                  <a:fillRect/>
                </a:stretch>
              </a:blipFill>
            </p:spPr>
            <p:txBody>
              <a:bodyPr/>
              <a:lstStyle/>
              <a:p>
                <a:r>
                  <a:rPr lang="en-US">
                    <a:noFill/>
                  </a:rPr>
                  <a:t> </a:t>
                </a:r>
              </a:p>
            </p:txBody>
          </p:sp>
        </mc:Fallback>
      </mc:AlternateContent>
      <p:cxnSp>
        <p:nvCxnSpPr>
          <p:cNvPr id="46" name="Straight Arrow Connector 45"/>
          <p:cNvCxnSpPr>
            <a:cxnSpLocks/>
          </p:cNvCxnSpPr>
          <p:nvPr/>
        </p:nvCxnSpPr>
        <p:spPr>
          <a:xfrm flipH="1" flipV="1">
            <a:off x="6981989" y="2228800"/>
            <a:ext cx="2677056" cy="20547"/>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flipH="1">
                <a:off x="0" y="2907690"/>
                <a:ext cx="4590380" cy="400110"/>
              </a:xfrm>
              <a:prstGeom prst="rect">
                <a:avLst/>
              </a:prstGeom>
              <a:noFill/>
            </p:spPr>
            <p:txBody>
              <a:bodyPr wrap="square" rtlCol="0">
                <a:spAutoFit/>
              </a:bodyPr>
              <a:lstStyle/>
              <a:p>
                <a:r>
                  <a:rPr lang="en-US" sz="2000" dirty="0"/>
                  <a:t>Evaluates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𝑓</m:t>
                        </m:r>
                        <m:r>
                          <a:rPr lang="en-US" sz="2000" i="1">
                            <a:latin typeface="Cambria Math" panose="02040503050406030204" pitchFamily="18" charset="0"/>
                          </a:rPr>
                          <m:t>(</m:t>
                        </m:r>
                        <m:r>
                          <a:rPr lang="en-US" sz="2000" b="0" i="1" smtClean="0">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e>
                    </m:d>
                    <m:r>
                      <a:rPr lang="en-US" sz="2000" b="0" i="1" smtClean="0">
                        <a:latin typeface="Cambria Math" panose="02040503050406030204" pitchFamily="18" charset="0"/>
                      </a:rPr>
                      <m:t> </m:t>
                    </m:r>
                  </m:oMath>
                </a14:m>
                <a:r>
                  <a:rPr lang="en-US" sz="2000" dirty="0"/>
                  <a:t>on gabled </a:t>
                </a:r>
                <a14:m>
                  <m:oMath xmlns:m="http://schemas.openxmlformats.org/officeDocument/2006/math">
                    <m:d>
                      <m:dPr>
                        <m:begChr m:val="⟦"/>
                        <m:endChr m:val="⟧"/>
                        <m:ctrlPr>
                          <a:rPr lang="en-US" sz="2000" i="1" smtClean="0">
                            <a:solidFill>
                              <a:srgbClr val="FF0000"/>
                            </a:solidFill>
                            <a:latin typeface="Cambria Math" panose="02040503050406030204" pitchFamily="18" charset="0"/>
                          </a:rPr>
                        </m:ctrlPr>
                      </m:dPr>
                      <m:e>
                        <m:r>
                          <a:rPr lang="en-US" sz="2000" i="1">
                            <a:solidFill>
                              <a:srgbClr val="FF0000"/>
                            </a:solidFill>
                            <a:latin typeface="Cambria Math" panose="02040503050406030204" pitchFamily="18" charset="0"/>
                          </a:rPr>
                          <m:t>𝑥</m:t>
                        </m:r>
                      </m:e>
                    </m:d>
                  </m:oMath>
                </a14:m>
                <a:r>
                  <a:rPr lang="en-US" sz="2000" dirty="0"/>
                  <a:t>, </a:t>
                </a:r>
                <a14:m>
                  <m:oMath xmlns:m="http://schemas.openxmlformats.org/officeDocument/2006/math">
                    <m:d>
                      <m:dPr>
                        <m:begChr m:val="⟦"/>
                        <m:endChr m:val="⟧"/>
                        <m:ctrlPr>
                          <a:rPr lang="en-US" sz="2000" i="1" smtClean="0">
                            <a:solidFill>
                              <a:srgbClr val="0066FF"/>
                            </a:solidFill>
                            <a:latin typeface="Cambria Math" panose="02040503050406030204" pitchFamily="18" charset="0"/>
                          </a:rPr>
                        </m:ctrlPr>
                      </m:dPr>
                      <m:e>
                        <m:r>
                          <a:rPr lang="en-US" sz="2000" b="0" i="1" smtClean="0">
                            <a:solidFill>
                              <a:srgbClr val="0066FF"/>
                            </a:solidFill>
                            <a:latin typeface="Cambria Math" panose="02040503050406030204" pitchFamily="18" charset="0"/>
                          </a:rPr>
                          <m:t>𝑦</m:t>
                        </m:r>
                      </m:e>
                    </m:d>
                  </m:oMath>
                </a14:m>
                <a:r>
                  <a:rPr lang="en-US" sz="2000" dirty="0">
                    <a:solidFill>
                      <a:srgbClr val="0066FF"/>
                    </a:solidFill>
                  </a:rPr>
                  <a:t>   </a:t>
                </a:r>
                <a:endParaRPr lang="en-US" sz="2000" dirty="0"/>
              </a:p>
            </p:txBody>
          </p:sp>
        </mc:Choice>
        <mc:Fallback xmlns="">
          <p:sp>
            <p:nvSpPr>
              <p:cNvPr id="47" name="TextBox 46"/>
              <p:cNvSpPr txBox="1">
                <a:spLocks noRot="1" noChangeAspect="1" noMove="1" noResize="1" noEditPoints="1" noAdjustHandles="1" noChangeArrowheads="1" noChangeShapeType="1" noTextEdit="1"/>
              </p:cNvSpPr>
              <p:nvPr/>
            </p:nvSpPr>
            <p:spPr>
              <a:xfrm flipH="1">
                <a:off x="0" y="2907690"/>
                <a:ext cx="4590380" cy="400110"/>
              </a:xfrm>
              <a:prstGeom prst="rect">
                <a:avLst/>
              </a:prstGeom>
              <a:blipFill>
                <a:blip r:embed="rId18"/>
                <a:stretch>
                  <a:fillRect l="-1328" t="-909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flipH="1">
                <a:off x="4577443" y="2442827"/>
                <a:ext cx="110531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oMath>
                  </m:oMathPara>
                </a14:m>
                <a:endParaRPr lang="en-US" sz="2400" dirty="0"/>
              </a:p>
            </p:txBody>
          </p:sp>
        </mc:Choice>
        <mc:Fallback xmlns="">
          <p:sp>
            <p:nvSpPr>
              <p:cNvPr id="48" name="TextBox 47"/>
              <p:cNvSpPr txBox="1">
                <a:spLocks noRot="1" noChangeAspect="1" noMove="1" noResize="1" noEditPoints="1" noAdjustHandles="1" noChangeArrowheads="1" noChangeShapeType="1" noTextEdit="1"/>
              </p:cNvSpPr>
              <p:nvPr/>
            </p:nvSpPr>
            <p:spPr>
              <a:xfrm flipH="1">
                <a:off x="4577443" y="2442827"/>
                <a:ext cx="1105319" cy="461665"/>
              </a:xfrm>
              <a:prstGeom prst="rect">
                <a:avLst/>
              </a:prstGeom>
              <a:blipFill>
                <a:blip r:embed="rId19"/>
                <a:stretch>
                  <a:fillRect/>
                </a:stretch>
              </a:blipFill>
            </p:spPr>
            <p:txBody>
              <a:bodyPr/>
              <a:lstStyle/>
              <a:p>
                <a:r>
                  <a:rPr lang="en-US">
                    <a:noFill/>
                  </a:rPr>
                  <a:t> </a:t>
                </a:r>
              </a:p>
            </p:txBody>
          </p:sp>
        </mc:Fallback>
      </mc:AlternateContent>
      <p:sp>
        <p:nvSpPr>
          <p:cNvPr id="25" name="Slide Number Placeholder 3">
            <a:extLst>
              <a:ext uri="{FF2B5EF4-FFF2-40B4-BE49-F238E27FC236}">
                <a16:creationId xmlns:a16="http://schemas.microsoft.com/office/drawing/2014/main" id="{ECA4E964-6A24-4374-AD22-60B1260E4904}"/>
              </a:ext>
            </a:extLst>
          </p:cNvPr>
          <p:cNvSpPr>
            <a:spLocks noGrp="1"/>
          </p:cNvSpPr>
          <p:nvPr>
            <p:ph type="sldNum" sz="quarter" idx="12"/>
          </p:nvPr>
        </p:nvSpPr>
        <p:spPr>
          <a:xfrm>
            <a:off x="11311128" y="6246640"/>
            <a:ext cx="640080" cy="365125"/>
          </a:xfrm>
        </p:spPr>
        <p:txBody>
          <a:bodyPr/>
          <a:lstStyle/>
          <a:p>
            <a:fld id="{6113E31D-E2AB-40D1-8B51-AFA5AFEF393A}" type="slidenum">
              <a:rPr lang="en-US" smtClean="0"/>
              <a:t>3</a:t>
            </a:fld>
            <a:endParaRPr lang="en-US" dirty="0"/>
          </a:p>
        </p:txBody>
      </p:sp>
      <p:grpSp>
        <p:nvGrpSpPr>
          <p:cNvPr id="5" name="Group 4">
            <a:extLst>
              <a:ext uri="{FF2B5EF4-FFF2-40B4-BE49-F238E27FC236}">
                <a16:creationId xmlns:a16="http://schemas.microsoft.com/office/drawing/2014/main" id="{C3E267C1-E1AD-4016-B2D1-5229B80EE0AE}"/>
              </a:ext>
            </a:extLst>
          </p:cNvPr>
          <p:cNvGrpSpPr/>
          <p:nvPr/>
        </p:nvGrpSpPr>
        <p:grpSpPr>
          <a:xfrm>
            <a:off x="7814567" y="3100831"/>
            <a:ext cx="4295155" cy="3029094"/>
            <a:chOff x="6054793" y="2844676"/>
            <a:chExt cx="3848280" cy="2759319"/>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503C9AF-2CD4-4FC9-A618-52B81E8A492C}"/>
                    </a:ext>
                  </a:extLst>
                </p:cNvPr>
                <p:cNvSpPr/>
                <p:nvPr/>
              </p:nvSpPr>
              <p:spPr>
                <a:xfrm>
                  <a:off x="6054793" y="2844676"/>
                  <a:ext cx="3848280" cy="275931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d>
                          <m:dPr>
                            <m:begChr m:val="⟦"/>
                            <m:endChr m:val="⟧"/>
                            <m:ctrlPr>
                              <a:rPr lang="en-US" i="1" smtClean="0">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𝑓</m:t>
                            </m:r>
                            <m:r>
                              <a:rPr lang="en-US" i="1">
                                <a:solidFill>
                                  <a:schemeClr val="tx1"/>
                                </a:solidFill>
                                <a:latin typeface="Cambria Math" panose="02040503050406030204" pitchFamily="18" charset="0"/>
                              </a:rPr>
                              <m:t>(⋅,⋅)</m:t>
                            </m:r>
                          </m:e>
                        </m:d>
                        <m:r>
                          <a:rPr lang="en-US" b="0" i="1" smtClean="0">
                            <a:solidFill>
                              <a:schemeClr val="tx1"/>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E503C9AF-2CD4-4FC9-A618-52B81E8A492C}"/>
                    </a:ext>
                  </a:extLst>
                </p:cNvPr>
                <p:cNvSpPr>
                  <a:spLocks noRot="1" noChangeAspect="1" noMove="1" noResize="1" noEditPoints="1" noAdjustHandles="1" noChangeArrowheads="1" noChangeShapeType="1" noTextEdit="1"/>
                </p:cNvSpPr>
                <p:nvPr/>
              </p:nvSpPr>
              <p:spPr>
                <a:xfrm>
                  <a:off x="6054793" y="2844676"/>
                  <a:ext cx="3848280" cy="2759319"/>
                </a:xfrm>
                <a:prstGeom prst="rect">
                  <a:avLst/>
                </a:prstGeom>
                <a:blipFill>
                  <a:blip r:embed="rId20"/>
                  <a:stretch>
                    <a:fillRect/>
                  </a:stretch>
                </a:blipFill>
              </p:spPr>
              <p:txBody>
                <a:bodyPr/>
                <a:lstStyle/>
                <a:p>
                  <a:r>
                    <a:rPr lang="en-US">
                      <a:noFill/>
                    </a:rPr>
                    <a:t> </a:t>
                  </a:r>
                </a:p>
              </p:txBody>
            </p:sp>
          </mc:Fallback>
        </mc:AlternateContent>
        <p:pic>
          <p:nvPicPr>
            <p:cNvPr id="27" name="Picture 2" descr="Image result for and gate">
              <a:extLst>
                <a:ext uri="{FF2B5EF4-FFF2-40B4-BE49-F238E27FC236}">
                  <a16:creationId xmlns:a16="http://schemas.microsoft.com/office/drawing/2014/main" id="{B98C05DF-1B4B-49CE-BEF4-1AFDA6E38E41}"/>
                </a:ext>
              </a:extLst>
            </p:cNvPr>
            <p:cNvPicPr>
              <a:picLocks noChangeAspect="1" noChangeArrowheads="1"/>
            </p:cNvPicPr>
            <p:nvPr/>
          </p:nvPicPr>
          <p:blipFill>
            <a:blip r:embed="rId2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7486604" y="3869183"/>
              <a:ext cx="538193" cy="723224"/>
            </a:xfrm>
            <a:prstGeom prst="rect">
              <a:avLst/>
            </a:prstGeom>
            <a:noFill/>
            <a:ln>
              <a:noFill/>
            </a:ln>
            <a:extLst/>
          </p:spPr>
        </p:pic>
        <p:pic>
          <p:nvPicPr>
            <p:cNvPr id="31" name="Picture 2" descr="Image result for and gate">
              <a:extLst>
                <a:ext uri="{FF2B5EF4-FFF2-40B4-BE49-F238E27FC236}">
                  <a16:creationId xmlns:a16="http://schemas.microsoft.com/office/drawing/2014/main" id="{FADC0B39-1B31-4903-A485-1D5D9BE5DD48}"/>
                </a:ext>
              </a:extLst>
            </p:cNvPr>
            <p:cNvPicPr>
              <a:picLocks noChangeAspect="1" noChangeArrowheads="1"/>
            </p:cNvPicPr>
            <p:nvPr/>
          </p:nvPicPr>
          <p:blipFill>
            <a:blip r:embed="rId2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8663277" y="3902131"/>
              <a:ext cx="538193" cy="723224"/>
            </a:xfrm>
            <a:prstGeom prst="rect">
              <a:avLst/>
            </a:prstGeom>
            <a:noFill/>
            <a:ln>
              <a:noFill/>
            </a:ln>
            <a:extLst/>
          </p:spPr>
        </p:pic>
        <p:pic>
          <p:nvPicPr>
            <p:cNvPr id="32" name="Picture 2" descr="Image result for and gate">
              <a:extLst>
                <a:ext uri="{FF2B5EF4-FFF2-40B4-BE49-F238E27FC236}">
                  <a16:creationId xmlns:a16="http://schemas.microsoft.com/office/drawing/2014/main" id="{76F5390E-A40B-4EE5-9B2B-385E75217102}"/>
                </a:ext>
              </a:extLst>
            </p:cNvPr>
            <p:cNvPicPr>
              <a:picLocks noChangeAspect="1" noChangeArrowheads="1"/>
            </p:cNvPicPr>
            <p:nvPr/>
          </p:nvPicPr>
          <p:blipFill>
            <a:blip r:embed="rId2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8154866" y="4694156"/>
              <a:ext cx="538193" cy="723224"/>
            </a:xfrm>
            <a:prstGeom prst="rect">
              <a:avLst/>
            </a:prstGeom>
            <a:noFill/>
            <a:ln>
              <a:noFill/>
            </a:ln>
            <a:extLst/>
          </p:spPr>
        </p:pic>
        <p:cxnSp>
          <p:nvCxnSpPr>
            <p:cNvPr id="33" name="Straight Connector 32">
              <a:extLst>
                <a:ext uri="{FF2B5EF4-FFF2-40B4-BE49-F238E27FC236}">
                  <a16:creationId xmlns:a16="http://schemas.microsoft.com/office/drawing/2014/main" id="{095BFC39-0E2B-4F2F-9F73-12AC18CEA4A4}"/>
                </a:ext>
              </a:extLst>
            </p:cNvPr>
            <p:cNvCxnSpPr>
              <a:cxnSpLocks/>
            </p:cNvCxnSpPr>
            <p:nvPr/>
          </p:nvCxnSpPr>
          <p:spPr>
            <a:xfrm>
              <a:off x="7076797" y="3653771"/>
              <a:ext cx="486768" cy="285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95F01F-36C1-4656-A36D-077580C457B1}"/>
                </a:ext>
              </a:extLst>
            </p:cNvPr>
            <p:cNvCxnSpPr>
              <a:cxnSpLocks/>
            </p:cNvCxnSpPr>
            <p:nvPr/>
          </p:nvCxnSpPr>
          <p:spPr>
            <a:xfrm>
              <a:off x="8346773" y="3646957"/>
              <a:ext cx="426124" cy="347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A65934F-7C82-4F80-8514-31D7C0E76A15}"/>
                </a:ext>
              </a:extLst>
            </p:cNvPr>
            <p:cNvCxnSpPr>
              <a:cxnSpLocks/>
            </p:cNvCxnSpPr>
            <p:nvPr/>
          </p:nvCxnSpPr>
          <p:spPr>
            <a:xfrm flipH="1">
              <a:off x="9053623" y="3646957"/>
              <a:ext cx="435412" cy="396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D567B96-FA75-4669-93C9-85A7F9AA970A}"/>
                </a:ext>
              </a:extLst>
            </p:cNvPr>
            <p:cNvCxnSpPr/>
            <p:nvPr/>
          </p:nvCxnSpPr>
          <p:spPr>
            <a:xfrm flipH="1">
              <a:off x="7902984" y="3653771"/>
              <a:ext cx="434906" cy="285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6923B1-63A8-4972-A191-B9E491A3179A}"/>
                </a:ext>
              </a:extLst>
            </p:cNvPr>
            <p:cNvCxnSpPr>
              <a:cxnSpLocks/>
              <a:stCxn id="27" idx="3"/>
            </p:cNvCxnSpPr>
            <p:nvPr/>
          </p:nvCxnSpPr>
          <p:spPr>
            <a:xfrm>
              <a:off x="7755701" y="4499892"/>
              <a:ext cx="463551" cy="278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E48D641-EC11-40EA-8D4D-134ADD1E3398}"/>
                </a:ext>
              </a:extLst>
            </p:cNvPr>
            <p:cNvCxnSpPr>
              <a:cxnSpLocks/>
              <a:stCxn id="31" idx="3"/>
            </p:cNvCxnSpPr>
            <p:nvPr/>
          </p:nvCxnSpPr>
          <p:spPr>
            <a:xfrm flipH="1">
              <a:off x="8623136" y="4532840"/>
              <a:ext cx="309238" cy="235511"/>
            </a:xfrm>
            <a:prstGeom prst="line">
              <a:avLst/>
            </a:prstGeom>
          </p:spPr>
          <p:style>
            <a:lnRef idx="1">
              <a:schemeClr val="accent1"/>
            </a:lnRef>
            <a:fillRef idx="0">
              <a:schemeClr val="accent1"/>
            </a:fillRef>
            <a:effectRef idx="0">
              <a:schemeClr val="accent1"/>
            </a:effectRef>
            <a:fontRef idx="minor">
              <a:schemeClr val="tx1"/>
            </a:fontRef>
          </p:style>
        </p:cxnSp>
        <p:pic>
          <p:nvPicPr>
            <p:cNvPr id="55" name="Picture 2" descr="Image result for and gate">
              <a:extLst>
                <a:ext uri="{FF2B5EF4-FFF2-40B4-BE49-F238E27FC236}">
                  <a16:creationId xmlns:a16="http://schemas.microsoft.com/office/drawing/2014/main" id="{11A54A0B-061A-4324-98B0-7294BCBEB4B4}"/>
                </a:ext>
              </a:extLst>
            </p:cNvPr>
            <p:cNvPicPr>
              <a:picLocks noChangeAspect="1" noChangeArrowheads="1"/>
            </p:cNvPicPr>
            <p:nvPr/>
          </p:nvPicPr>
          <p:blipFill>
            <a:blip r:embed="rId2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6819411" y="3038455"/>
              <a:ext cx="538193" cy="723224"/>
            </a:xfrm>
            <a:prstGeom prst="rect">
              <a:avLst/>
            </a:prstGeom>
            <a:noFill/>
            <a:ln>
              <a:noFill/>
            </a:ln>
            <a:extLst/>
          </p:spPr>
        </p:pic>
        <p:pic>
          <p:nvPicPr>
            <p:cNvPr id="57" name="Picture 2" descr="Image result for and gate">
              <a:extLst>
                <a:ext uri="{FF2B5EF4-FFF2-40B4-BE49-F238E27FC236}">
                  <a16:creationId xmlns:a16="http://schemas.microsoft.com/office/drawing/2014/main" id="{5CDA8A26-1070-48B5-B621-36B436477B97}"/>
                </a:ext>
              </a:extLst>
            </p:cNvPr>
            <p:cNvPicPr>
              <a:picLocks noChangeAspect="1" noChangeArrowheads="1"/>
            </p:cNvPicPr>
            <p:nvPr/>
          </p:nvPicPr>
          <p:blipFill>
            <a:blip r:embed="rId2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8091725" y="3020188"/>
              <a:ext cx="538193" cy="723224"/>
            </a:xfrm>
            <a:prstGeom prst="rect">
              <a:avLst/>
            </a:prstGeom>
            <a:noFill/>
            <a:ln>
              <a:noFill/>
            </a:ln>
            <a:extLst/>
          </p:spPr>
        </p:pic>
        <p:pic>
          <p:nvPicPr>
            <p:cNvPr id="59" name="Picture 2" descr="Image result for and gate">
              <a:extLst>
                <a:ext uri="{FF2B5EF4-FFF2-40B4-BE49-F238E27FC236}">
                  <a16:creationId xmlns:a16="http://schemas.microsoft.com/office/drawing/2014/main" id="{B2C84ADF-C1ED-41BA-AB2F-02F24D4B1629}"/>
                </a:ext>
              </a:extLst>
            </p:cNvPr>
            <p:cNvPicPr>
              <a:picLocks noChangeAspect="1" noChangeArrowheads="1"/>
            </p:cNvPicPr>
            <p:nvPr/>
          </p:nvPicPr>
          <p:blipFill>
            <a:blip r:embed="rId2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9219938" y="3024122"/>
              <a:ext cx="538193" cy="723224"/>
            </a:xfrm>
            <a:prstGeom prst="rect">
              <a:avLst/>
            </a:prstGeom>
            <a:noFill/>
            <a:ln>
              <a:noFill/>
            </a:ln>
            <a:extLst/>
          </p:spPr>
        </p:pic>
      </p:gr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4604736-0815-4F70-AA10-2B33F2DDC787}"/>
                  </a:ext>
                </a:extLst>
              </p:cNvPr>
              <p:cNvSpPr/>
              <p:nvPr/>
            </p:nvSpPr>
            <p:spPr>
              <a:xfrm>
                <a:off x="8407317" y="3074709"/>
                <a:ext cx="54456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0</m:t>
                          </m:r>
                        </m:e>
                      </m:d>
                    </m:oMath>
                  </m:oMathPara>
                </a14:m>
                <a:endParaRPr lang="en-US" dirty="0"/>
              </a:p>
            </p:txBody>
          </p:sp>
        </mc:Choice>
        <mc:Fallback xmlns="">
          <p:sp>
            <p:nvSpPr>
              <p:cNvPr id="10" name="Rectangle 9">
                <a:extLst>
                  <a:ext uri="{FF2B5EF4-FFF2-40B4-BE49-F238E27FC236}">
                    <a16:creationId xmlns:a16="http://schemas.microsoft.com/office/drawing/2014/main" id="{C4604736-0815-4F70-AA10-2B33F2DDC787}"/>
                  </a:ext>
                </a:extLst>
              </p:cNvPr>
              <p:cNvSpPr>
                <a:spLocks noRot="1" noChangeAspect="1" noMove="1" noResize="1" noEditPoints="1" noAdjustHandles="1" noChangeArrowheads="1" noChangeShapeType="1" noTextEdit="1"/>
              </p:cNvSpPr>
              <p:nvPr/>
            </p:nvSpPr>
            <p:spPr>
              <a:xfrm>
                <a:off x="8407317" y="3074709"/>
                <a:ext cx="544566"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6247A206-C504-4F0D-AC24-2165A1CE47FB}"/>
                  </a:ext>
                </a:extLst>
              </p:cNvPr>
              <p:cNvSpPr/>
              <p:nvPr/>
            </p:nvSpPr>
            <p:spPr>
              <a:xfrm>
                <a:off x="9813417" y="3063829"/>
                <a:ext cx="54456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1</m:t>
                          </m:r>
                        </m:e>
                      </m:d>
                    </m:oMath>
                  </m:oMathPara>
                </a14:m>
                <a:endParaRPr lang="en-US" dirty="0"/>
              </a:p>
            </p:txBody>
          </p:sp>
        </mc:Choice>
        <mc:Fallback xmlns="">
          <p:sp>
            <p:nvSpPr>
              <p:cNvPr id="77" name="Rectangle 76">
                <a:extLst>
                  <a:ext uri="{FF2B5EF4-FFF2-40B4-BE49-F238E27FC236}">
                    <a16:creationId xmlns:a16="http://schemas.microsoft.com/office/drawing/2014/main" id="{6247A206-C504-4F0D-AC24-2165A1CE47FB}"/>
                  </a:ext>
                </a:extLst>
              </p:cNvPr>
              <p:cNvSpPr>
                <a:spLocks noRot="1" noChangeAspect="1" noMove="1" noResize="1" noEditPoints="1" noAdjustHandles="1" noChangeArrowheads="1" noChangeShapeType="1" noTextEdit="1"/>
              </p:cNvSpPr>
              <p:nvPr/>
            </p:nvSpPr>
            <p:spPr>
              <a:xfrm>
                <a:off x="9813417" y="3063829"/>
                <a:ext cx="544566"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55F2DD65-CDD1-4631-94C3-35282CA0CC7D}"/>
                  </a:ext>
                </a:extLst>
              </p:cNvPr>
              <p:cNvSpPr/>
              <p:nvPr/>
            </p:nvSpPr>
            <p:spPr>
              <a:xfrm>
                <a:off x="11102868" y="3063070"/>
                <a:ext cx="54456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0</m:t>
                          </m:r>
                        </m:e>
                      </m:d>
                    </m:oMath>
                  </m:oMathPara>
                </a14:m>
                <a:endParaRPr lang="en-US" dirty="0"/>
              </a:p>
            </p:txBody>
          </p:sp>
        </mc:Choice>
        <mc:Fallback xmlns="">
          <p:sp>
            <p:nvSpPr>
              <p:cNvPr id="78" name="Rectangle 77">
                <a:extLst>
                  <a:ext uri="{FF2B5EF4-FFF2-40B4-BE49-F238E27FC236}">
                    <a16:creationId xmlns:a16="http://schemas.microsoft.com/office/drawing/2014/main" id="{55F2DD65-CDD1-4631-94C3-35282CA0CC7D}"/>
                  </a:ext>
                </a:extLst>
              </p:cNvPr>
              <p:cNvSpPr>
                <a:spLocks noRot="1" noChangeAspect="1" noMove="1" noResize="1" noEditPoints="1" noAdjustHandles="1" noChangeArrowheads="1" noChangeShapeType="1" noTextEdit="1"/>
              </p:cNvSpPr>
              <p:nvPr/>
            </p:nvSpPr>
            <p:spPr>
              <a:xfrm>
                <a:off x="11102868" y="3063070"/>
                <a:ext cx="544566"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1248D501-66C9-469A-98B4-2A1D62740F95}"/>
                  </a:ext>
                </a:extLst>
              </p:cNvPr>
              <p:cNvSpPr/>
              <p:nvPr/>
            </p:nvSpPr>
            <p:spPr>
              <a:xfrm>
                <a:off x="8941918" y="3081367"/>
                <a:ext cx="54456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b="0" i="1" smtClean="0">
                              <a:solidFill>
                                <a:srgbClr val="0066FF"/>
                              </a:solidFill>
                              <a:latin typeface="Cambria Math" panose="02040503050406030204" pitchFamily="18" charset="0"/>
                            </a:rPr>
                            <m:t>1</m:t>
                          </m:r>
                        </m:e>
                      </m:d>
                    </m:oMath>
                  </m:oMathPara>
                </a14:m>
                <a:endParaRPr lang="en-US" dirty="0"/>
              </a:p>
            </p:txBody>
          </p:sp>
        </mc:Choice>
        <mc:Fallback xmlns="">
          <p:sp>
            <p:nvSpPr>
              <p:cNvPr id="79" name="Rectangle 78">
                <a:extLst>
                  <a:ext uri="{FF2B5EF4-FFF2-40B4-BE49-F238E27FC236}">
                    <a16:creationId xmlns:a16="http://schemas.microsoft.com/office/drawing/2014/main" id="{1248D501-66C9-469A-98B4-2A1D62740F95}"/>
                  </a:ext>
                </a:extLst>
              </p:cNvPr>
              <p:cNvSpPr>
                <a:spLocks noRot="1" noChangeAspect="1" noMove="1" noResize="1" noEditPoints="1" noAdjustHandles="1" noChangeArrowheads="1" noChangeShapeType="1" noTextEdit="1"/>
              </p:cNvSpPr>
              <p:nvPr/>
            </p:nvSpPr>
            <p:spPr>
              <a:xfrm>
                <a:off x="8941918" y="3081367"/>
                <a:ext cx="544566"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E6945526-7C41-4C00-B86B-F5A851885E01}"/>
                  </a:ext>
                </a:extLst>
              </p:cNvPr>
              <p:cNvSpPr/>
              <p:nvPr/>
            </p:nvSpPr>
            <p:spPr>
              <a:xfrm>
                <a:off x="10379822" y="3071270"/>
                <a:ext cx="54456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b="0" i="1" smtClean="0">
                              <a:solidFill>
                                <a:srgbClr val="0066FF"/>
                              </a:solidFill>
                              <a:latin typeface="Cambria Math" panose="02040503050406030204" pitchFamily="18" charset="0"/>
                            </a:rPr>
                            <m:t>1</m:t>
                          </m:r>
                        </m:e>
                      </m:d>
                    </m:oMath>
                  </m:oMathPara>
                </a14:m>
                <a:endParaRPr lang="en-US" dirty="0"/>
              </a:p>
            </p:txBody>
          </p:sp>
        </mc:Choice>
        <mc:Fallback xmlns="">
          <p:sp>
            <p:nvSpPr>
              <p:cNvPr id="80" name="Rectangle 79">
                <a:extLst>
                  <a:ext uri="{FF2B5EF4-FFF2-40B4-BE49-F238E27FC236}">
                    <a16:creationId xmlns:a16="http://schemas.microsoft.com/office/drawing/2014/main" id="{E6945526-7C41-4C00-B86B-F5A851885E01}"/>
                  </a:ext>
                </a:extLst>
              </p:cNvPr>
              <p:cNvSpPr>
                <a:spLocks noRot="1" noChangeAspect="1" noMove="1" noResize="1" noEditPoints="1" noAdjustHandles="1" noChangeArrowheads="1" noChangeShapeType="1" noTextEdit="1"/>
              </p:cNvSpPr>
              <p:nvPr/>
            </p:nvSpPr>
            <p:spPr>
              <a:xfrm>
                <a:off x="10379822" y="3071270"/>
                <a:ext cx="544566"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9E084A7-D0ED-49B4-BE87-905D7B51F9D5}"/>
                  </a:ext>
                </a:extLst>
              </p:cNvPr>
              <p:cNvSpPr/>
              <p:nvPr/>
            </p:nvSpPr>
            <p:spPr>
              <a:xfrm>
                <a:off x="11647434" y="3063070"/>
                <a:ext cx="54456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0066FF"/>
                              </a:solidFill>
                              <a:latin typeface="Cambria Math" panose="02040503050406030204" pitchFamily="18" charset="0"/>
                            </a:rPr>
                          </m:ctrlPr>
                        </m:dPr>
                        <m:e>
                          <m:r>
                            <a:rPr lang="en-US" b="0" i="1" smtClean="0">
                              <a:solidFill>
                                <a:srgbClr val="0066FF"/>
                              </a:solidFill>
                              <a:latin typeface="Cambria Math" panose="02040503050406030204" pitchFamily="18" charset="0"/>
                            </a:rPr>
                            <m:t>0</m:t>
                          </m:r>
                        </m:e>
                      </m:d>
                    </m:oMath>
                  </m:oMathPara>
                </a14:m>
                <a:endParaRPr lang="en-US" dirty="0"/>
              </a:p>
            </p:txBody>
          </p:sp>
        </mc:Choice>
        <mc:Fallback xmlns="">
          <p:sp>
            <p:nvSpPr>
              <p:cNvPr id="81" name="Rectangle 80">
                <a:extLst>
                  <a:ext uri="{FF2B5EF4-FFF2-40B4-BE49-F238E27FC236}">
                    <a16:creationId xmlns:a16="http://schemas.microsoft.com/office/drawing/2014/main" id="{59E084A7-D0ED-49B4-BE87-905D7B51F9D5}"/>
                  </a:ext>
                </a:extLst>
              </p:cNvPr>
              <p:cNvSpPr>
                <a:spLocks noRot="1" noChangeAspect="1" noMove="1" noResize="1" noEditPoints="1" noAdjustHandles="1" noChangeArrowheads="1" noChangeShapeType="1" noTextEdit="1"/>
              </p:cNvSpPr>
              <p:nvPr/>
            </p:nvSpPr>
            <p:spPr>
              <a:xfrm>
                <a:off x="11647434" y="3063070"/>
                <a:ext cx="544566"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2D8187B9-DF92-4DFB-A540-E275EE95E1A3}"/>
                  </a:ext>
                </a:extLst>
              </p:cNvPr>
              <p:cNvSpPr/>
              <p:nvPr/>
            </p:nvSpPr>
            <p:spPr>
              <a:xfrm>
                <a:off x="10230370" y="5776479"/>
                <a:ext cx="54456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0</m:t>
                          </m:r>
                        </m:e>
                      </m:d>
                    </m:oMath>
                  </m:oMathPara>
                </a14:m>
                <a:endParaRPr lang="en-US" dirty="0"/>
              </a:p>
            </p:txBody>
          </p:sp>
        </mc:Choice>
        <mc:Fallback xmlns="">
          <p:sp>
            <p:nvSpPr>
              <p:cNvPr id="82" name="Rectangle 81">
                <a:extLst>
                  <a:ext uri="{FF2B5EF4-FFF2-40B4-BE49-F238E27FC236}">
                    <a16:creationId xmlns:a16="http://schemas.microsoft.com/office/drawing/2014/main" id="{2D8187B9-DF92-4DFB-A540-E275EE95E1A3}"/>
                  </a:ext>
                </a:extLst>
              </p:cNvPr>
              <p:cNvSpPr>
                <a:spLocks noRot="1" noChangeAspect="1" noMove="1" noResize="1" noEditPoints="1" noAdjustHandles="1" noChangeArrowheads="1" noChangeShapeType="1" noTextEdit="1"/>
              </p:cNvSpPr>
              <p:nvPr/>
            </p:nvSpPr>
            <p:spPr>
              <a:xfrm>
                <a:off x="10230370" y="5776479"/>
                <a:ext cx="544566" cy="369332"/>
              </a:xfrm>
              <a:prstGeom prst="rect">
                <a:avLst/>
              </a:prstGeom>
              <a:blipFill>
                <a:blip r:embed="rId28"/>
                <a:stretch>
                  <a:fillRect/>
                </a:stretch>
              </a:blipFill>
            </p:spPr>
            <p:txBody>
              <a:bodyPr/>
              <a:lstStyle/>
              <a:p>
                <a:r>
                  <a:rPr lang="en-US">
                    <a:noFill/>
                  </a:rPr>
                  <a:t> </a:t>
                </a:r>
              </a:p>
            </p:txBody>
          </p:sp>
        </mc:Fallback>
      </mc:AlternateContent>
      <p:pic>
        <p:nvPicPr>
          <p:cNvPr id="51" name="Picture 2" descr="Related image">
            <a:extLst>
              <a:ext uri="{FF2B5EF4-FFF2-40B4-BE49-F238E27FC236}">
                <a16:creationId xmlns:a16="http://schemas.microsoft.com/office/drawing/2014/main" id="{52A1B842-604F-4651-BADF-9181D13BE41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861005" y="1078280"/>
            <a:ext cx="738730" cy="73873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02699937"/>
      </p:ext>
    </p:extLst>
  </p:cSld>
  <p:clrMapOvr>
    <a:masterClrMapping/>
  </p:clrMapOvr>
  <mc:AlternateContent xmlns:mc="http://schemas.openxmlformats.org/markup-compatibility/2006" xmlns:p14="http://schemas.microsoft.com/office/powerpoint/2010/main">
    <mc:Choice Requires="p14">
      <p:transition spd="slow" p14:dur="2000" advTm="14296"/>
    </mc:Choice>
    <mc:Fallback xmlns="">
      <p:transition spd="slow" advTm="142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right)">
                                      <p:cBhvr>
                                        <p:cTn id="15" dur="500"/>
                                        <p:tgtEl>
                                          <p:spTgt spid="2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right)">
                                      <p:cBhvr>
                                        <p:cTn id="18" dur="500"/>
                                        <p:tgtEl>
                                          <p:spTgt spid="35"/>
                                        </p:tgtEl>
                                      </p:cBhvr>
                                    </p:animEffect>
                                  </p:childTnLst>
                                </p:cTn>
                              </p:par>
                              <p:par>
                                <p:cTn id="19" presetID="1" presetClass="entr" presetSubtype="0" fill="hold" nodeType="withEffect">
                                  <p:stCondLst>
                                    <p:cond delay="0"/>
                                  </p:stCondLst>
                                  <p:childTnLst>
                                    <p:set>
                                      <p:cBhvr>
                                        <p:cTn id="20" dur="1" fill="hold">
                                          <p:stCondLst>
                                            <p:cond delay="0"/>
                                          </p:stCondLst>
                                        </p:cTn>
                                        <p:tgtEl>
                                          <p:spTgt spid="43">
                                            <p:txEl>
                                              <p:pRg st="0" end="0"/>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43">
                                            <p:txEl>
                                              <p:pRg st="1" end="1"/>
                                            </p:txEl>
                                          </p:spTgt>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4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22" presetClass="entr" presetSubtype="2"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right)">
                                      <p:cBhvr>
                                        <p:cTn id="41" dur="500"/>
                                        <p:tgtEl>
                                          <p:spTgt spid="4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down)">
                                      <p:cBhvr>
                                        <p:cTn id="44" dur="500"/>
                                        <p:tgtEl>
                                          <p:spTgt spid="37"/>
                                        </p:tgtEl>
                                      </p:cBhvr>
                                    </p:animEffect>
                                  </p:childTnLst>
                                </p:cTn>
                              </p:par>
                              <p:par>
                                <p:cTn id="45" presetID="22" presetClass="entr" presetSubtype="8"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par>
                                <p:cTn id="48" presetID="22" presetClass="entr" presetSubtype="2"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right)">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right)">
                                      <p:cBhvr>
                                        <p:cTn id="55" dur="500"/>
                                        <p:tgtEl>
                                          <p:spTgt spid="42"/>
                                        </p:tgtEl>
                                      </p:cBhvr>
                                    </p:animEffect>
                                  </p:childTnLst>
                                </p:cTn>
                              </p:par>
                              <p:par>
                                <p:cTn id="56" presetID="1" presetClass="entr" presetSubtype="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7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7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43">
                                            <p:txEl>
                                              <p:pRg st="4" end="4"/>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par>
                                <p:cTn id="73" presetID="1" presetClass="entr" presetSubtype="0" fill="hold" nodeType="withEffect">
                                  <p:stCondLst>
                                    <p:cond delay="0"/>
                                  </p:stCondLst>
                                  <p:childTnLst>
                                    <p:set>
                                      <p:cBhvr>
                                        <p:cTn id="74" dur="1" fill="hold">
                                          <p:stCondLst>
                                            <p:cond delay="0"/>
                                          </p:stCondLst>
                                        </p:cTn>
                                        <p:tgtEl>
                                          <p:spTgt spid="43">
                                            <p:txEl>
                                              <p:pRg st="6" end="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3">
                                            <p:txEl>
                                              <p:pRg st="7" end="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3">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3">
                                            <p:txEl>
                                              <p:pRg st="9" end="9"/>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animBg="1"/>
      <p:bldP spid="37" grpId="0"/>
      <p:bldP spid="44" grpId="0"/>
      <p:bldP spid="47" grpId="0"/>
      <p:bldP spid="48" grpId="0"/>
      <p:bldP spid="10" grpId="0"/>
      <p:bldP spid="77" grpId="0"/>
      <p:bldP spid="78" grpId="0"/>
      <p:bldP spid="79" grpId="0"/>
      <p:bldP spid="80" grpId="0"/>
      <p:bldP spid="81" grpId="0"/>
      <p:bldP spid="8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68" y="6268"/>
            <a:ext cx="10058400" cy="1043599"/>
          </a:xfrm>
        </p:spPr>
        <p:txBody>
          <a:bodyPr/>
          <a:lstStyle/>
          <a:p>
            <a:pPr algn="ctr"/>
            <a:r>
              <a:rPr lang="en-US" dirty="0"/>
              <a:t>Malicious adversary</a:t>
            </a:r>
          </a:p>
        </p:txBody>
      </p:sp>
      <mc:AlternateContent xmlns:mc="http://schemas.openxmlformats.org/markup-compatibility/2006" xmlns:a14="http://schemas.microsoft.com/office/drawing/2010/main">
        <mc:Choice Requires="a14">
          <p:sp>
            <p:nvSpPr>
              <p:cNvPr id="43" name="Content Placeholder 2"/>
              <p:cNvSpPr txBox="1">
                <a:spLocks/>
              </p:cNvSpPr>
              <p:nvPr/>
            </p:nvSpPr>
            <p:spPr>
              <a:xfrm>
                <a:off x="785020" y="4258131"/>
                <a:ext cx="10604296" cy="265608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solidFill>
                      <a:srgbClr val="FF0000"/>
                    </a:solidFill>
                  </a:rPr>
                  <a:t>Malicious</a:t>
                </a:r>
                <a:r>
                  <a:rPr lang="en-US" dirty="0"/>
                  <a:t> Bob can construct an </a:t>
                </a:r>
                <a:r>
                  <a:rPr lang="en-US" dirty="0">
                    <a:solidFill>
                      <a:srgbClr val="FF0000"/>
                    </a:solidFill>
                  </a:rPr>
                  <a:t>incorrect</a:t>
                </a:r>
                <a:r>
                  <a:rPr lang="en-US" dirty="0"/>
                  <a:t> circuit </a:t>
                </a:r>
                <a14:m>
                  <m:oMath xmlns:m="http://schemas.openxmlformats.org/officeDocument/2006/math">
                    <m:d>
                      <m:dPr>
                        <m:begChr m:val="⟦"/>
                        <m:endChr m:val="⟧"/>
                        <m:ctrlPr>
                          <a:rPr lang="en-US" i="1">
                            <a:latin typeface="Cambria Math" panose="02040503050406030204" pitchFamily="18" charset="0"/>
                          </a:rPr>
                        </m:ctrlPr>
                      </m:dPr>
                      <m:e>
                        <m:r>
                          <a:rPr lang="en-US" i="1">
                            <a:solidFill>
                              <a:srgbClr val="FF0000"/>
                            </a:solidFill>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𝑦</m:t>
                            </m:r>
                          </m:e>
                        </m:d>
                      </m:e>
                    </m:d>
                  </m:oMath>
                </a14:m>
                <a:r>
                  <a:rPr lang="en-US"/>
                  <a:t>.  Alice </a:t>
                </a:r>
                <a:r>
                  <a:rPr lang="en-US" dirty="0"/>
                  <a:t>would never know!</a:t>
                </a:r>
              </a:p>
              <a:p>
                <a:pPr lvl="1"/>
                <a:r>
                  <a:rPr lang="en-US" dirty="0"/>
                  <a:t>E.g.      </a:t>
                </a:r>
                <a14:m>
                  <m:oMath xmlns:m="http://schemas.openxmlformats.org/officeDocument/2006/math">
                    <m:r>
                      <a:rPr lang="en-US" i="1">
                        <a:solidFill>
                          <a:srgbClr val="C00000"/>
                        </a:solidFill>
                        <a:latin typeface="Cambria Math" panose="02040503050406030204" pitchFamily="18" charset="0"/>
                      </a:rPr>
                      <m:t>𝑔</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oMath>
                </a14:m>
                <a:endParaRPr lang="en-US" dirty="0"/>
              </a:p>
              <a:p>
                <a:r>
                  <a:rPr lang="en-US" dirty="0"/>
                  <a:t>Bob learns Alice’s input =&gt; violating privacy as well as correctness</a:t>
                </a:r>
              </a:p>
              <a:p>
                <a:endParaRPr lang="en-US" dirty="0"/>
              </a:p>
            </p:txBody>
          </p:sp>
        </mc:Choice>
        <mc:Fallback xmlns="">
          <p:sp>
            <p:nvSpPr>
              <p:cNvPr id="43" name="Content Placeholder 2"/>
              <p:cNvSpPr txBox="1">
                <a:spLocks noRot="1" noChangeAspect="1" noMove="1" noResize="1" noEditPoints="1" noAdjustHandles="1" noChangeArrowheads="1" noChangeShapeType="1" noTextEdit="1"/>
              </p:cNvSpPr>
              <p:nvPr/>
            </p:nvSpPr>
            <p:spPr>
              <a:xfrm>
                <a:off x="785020" y="4258131"/>
                <a:ext cx="10604296" cy="2656086"/>
              </a:xfrm>
              <a:prstGeom prst="rect">
                <a:avLst/>
              </a:prstGeom>
              <a:blipFill>
                <a:blip r:embed="rId4"/>
                <a:stretch>
                  <a:fillRect l="-288" t="-2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8104CE-EF27-4617-942F-92A3251CBA4E}"/>
                  </a:ext>
                </a:extLst>
              </p:cNvPr>
              <p:cNvSpPr txBox="1"/>
              <p:nvPr/>
            </p:nvSpPr>
            <p:spPr>
              <a:xfrm>
                <a:off x="1519893" y="1118098"/>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31" name="TextBox 30">
                <a:extLst>
                  <a:ext uri="{FF2B5EF4-FFF2-40B4-BE49-F238E27FC236}">
                    <a16:creationId xmlns:a16="http://schemas.microsoft.com/office/drawing/2014/main" id="{708104CE-EF27-4617-942F-92A3251CBA4E}"/>
                  </a:ext>
                </a:extLst>
              </p:cNvPr>
              <p:cNvSpPr txBox="1">
                <a:spLocks noRot="1" noChangeAspect="1" noMove="1" noResize="1" noEditPoints="1" noAdjustHandles="1" noChangeArrowheads="1" noChangeShapeType="1" noTextEdit="1"/>
              </p:cNvSpPr>
              <p:nvPr/>
            </p:nvSpPr>
            <p:spPr>
              <a:xfrm>
                <a:off x="1519893" y="1118098"/>
                <a:ext cx="485775"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0BF44F1-7497-4301-879B-946D279B7E90}"/>
                  </a:ext>
                </a:extLst>
              </p:cNvPr>
              <p:cNvSpPr txBox="1"/>
              <p:nvPr/>
            </p:nvSpPr>
            <p:spPr>
              <a:xfrm flipH="1">
                <a:off x="10860751" y="1024095"/>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3" name="TextBox 32">
                <a:extLst>
                  <a:ext uri="{FF2B5EF4-FFF2-40B4-BE49-F238E27FC236}">
                    <a16:creationId xmlns:a16="http://schemas.microsoft.com/office/drawing/2014/main" id="{E0BF44F1-7497-4301-879B-946D279B7E90}"/>
                  </a:ext>
                </a:extLst>
              </p:cNvPr>
              <p:cNvSpPr txBox="1">
                <a:spLocks noRot="1" noChangeAspect="1" noMove="1" noResize="1" noEditPoints="1" noAdjustHandles="1" noChangeArrowheads="1" noChangeShapeType="1" noTextEdit="1"/>
              </p:cNvSpPr>
              <p:nvPr/>
            </p:nvSpPr>
            <p:spPr>
              <a:xfrm flipH="1">
                <a:off x="10860751" y="1024095"/>
                <a:ext cx="485775" cy="461665"/>
              </a:xfrm>
              <a:prstGeom prst="rect">
                <a:avLst/>
              </a:prstGeom>
              <a:blipFill>
                <a:blip r:embed="rId6"/>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1B484BD-B50F-4529-B08B-EB84E3F5E0FD}"/>
                  </a:ext>
                </a:extLst>
              </p:cNvPr>
              <p:cNvSpPr txBox="1"/>
              <p:nvPr/>
            </p:nvSpPr>
            <p:spPr>
              <a:xfrm flipH="1">
                <a:off x="7711778" y="1038279"/>
                <a:ext cx="2378544" cy="461665"/>
              </a:xfrm>
              <a:prstGeom prst="rect">
                <a:avLst/>
              </a:prstGeom>
              <a:noFill/>
            </p:spPr>
            <p:txBody>
              <a:bodyPr wrap="square" rtlCol="0">
                <a:spAutoFit/>
              </a:bodyPr>
              <a:lstStyle/>
              <a:p>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e>
                    </m:d>
                  </m:oMath>
                </a14:m>
                <a:r>
                  <a:rPr lang="en-US" sz="2400" dirty="0"/>
                  <a:t>, </a:t>
                </a:r>
                <a14:m>
                  <m:oMath xmlns:m="http://schemas.openxmlformats.org/officeDocument/2006/math">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𝑦</m:t>
                        </m:r>
                      </m:e>
                    </m:d>
                  </m:oMath>
                </a14:m>
                <a:endParaRPr lang="en-US" sz="2400" dirty="0"/>
              </a:p>
            </p:txBody>
          </p:sp>
        </mc:Choice>
        <mc:Fallback xmlns="">
          <p:sp>
            <p:nvSpPr>
              <p:cNvPr id="41" name="TextBox 40">
                <a:extLst>
                  <a:ext uri="{FF2B5EF4-FFF2-40B4-BE49-F238E27FC236}">
                    <a16:creationId xmlns:a16="http://schemas.microsoft.com/office/drawing/2014/main" id="{21B484BD-B50F-4529-B08B-EB84E3F5E0FD}"/>
                  </a:ext>
                </a:extLst>
              </p:cNvPr>
              <p:cNvSpPr txBox="1">
                <a:spLocks noRot="1" noChangeAspect="1" noMove="1" noResize="1" noEditPoints="1" noAdjustHandles="1" noChangeArrowheads="1" noChangeShapeType="1" noTextEdit="1"/>
              </p:cNvSpPr>
              <p:nvPr/>
            </p:nvSpPr>
            <p:spPr>
              <a:xfrm flipH="1">
                <a:off x="7711778" y="1038279"/>
                <a:ext cx="2378544" cy="461665"/>
              </a:xfrm>
              <a:prstGeom prst="rect">
                <a:avLst/>
              </a:prstGeom>
              <a:blipFill>
                <a:blip r:embed="rId7"/>
                <a:stretch>
                  <a:fillRect t="-11842" b="-27632"/>
                </a:stretch>
              </a:blipFill>
            </p:spPr>
            <p:txBody>
              <a:bodyPr/>
              <a:lstStyle/>
              <a:p>
                <a:r>
                  <a:rPr lang="en-US">
                    <a:noFill/>
                  </a:rPr>
                  <a:t> </a:t>
                </a:r>
              </a:p>
            </p:txBody>
          </p:sp>
        </mc:Fallback>
      </mc:AlternateContent>
      <p:pic>
        <p:nvPicPr>
          <p:cNvPr id="45" name="Picture 44">
            <a:extLst>
              <a:ext uri="{FF2B5EF4-FFF2-40B4-BE49-F238E27FC236}">
                <a16:creationId xmlns:a16="http://schemas.microsoft.com/office/drawing/2014/main" id="{934CB8FA-A43C-407B-A80B-C6773C8C8AB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51170" y="990452"/>
            <a:ext cx="1186705" cy="117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a:extLst>
              <a:ext uri="{FF2B5EF4-FFF2-40B4-BE49-F238E27FC236}">
                <a16:creationId xmlns:a16="http://schemas.microsoft.com/office/drawing/2014/main" id="{DE4250C2-1D5B-40A7-8324-4B4E378B83E4}"/>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659045" y="1045836"/>
            <a:ext cx="1217668" cy="122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a:extLst>
              <a:ext uri="{FF2B5EF4-FFF2-40B4-BE49-F238E27FC236}">
                <a16:creationId xmlns:a16="http://schemas.microsoft.com/office/drawing/2014/main" id="{1C9D6284-3BB6-4E3C-8F30-4D5BCD813460}"/>
              </a:ext>
            </a:extLst>
          </p:cNvPr>
          <p:cNvCxnSpPr/>
          <p:nvPr/>
        </p:nvCxnSpPr>
        <p:spPr>
          <a:xfrm flipH="1" flipV="1">
            <a:off x="3353376" y="1499297"/>
            <a:ext cx="6305669" cy="20548"/>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7D736991-118B-4E64-B86D-430339953795}"/>
              </a:ext>
            </a:extLst>
          </p:cNvPr>
          <p:cNvGrpSpPr/>
          <p:nvPr/>
        </p:nvGrpSpPr>
        <p:grpSpPr>
          <a:xfrm>
            <a:off x="-132303" y="355219"/>
            <a:ext cx="5353650" cy="608397"/>
            <a:chOff x="-104848" y="706551"/>
            <a:chExt cx="5353650" cy="608397"/>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4829415-9CB2-4333-8B39-607862F52F91}"/>
                    </a:ext>
                  </a:extLst>
                </p:cNvPr>
                <p:cNvSpPr txBox="1"/>
                <p:nvPr/>
              </p:nvSpPr>
              <p:spPr>
                <a:xfrm>
                  <a:off x="-104848" y="770493"/>
                  <a:ext cx="122850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oMath>
                    </m:oMathPara>
                  </a14:m>
                  <a:endParaRPr lang="en-US" sz="2400" dirty="0"/>
                </a:p>
              </p:txBody>
            </p:sp>
          </mc:Choice>
          <mc:Fallback xmlns="">
            <p:sp>
              <p:nvSpPr>
                <p:cNvPr id="51" name="TextBox 50">
                  <a:extLst>
                    <a:ext uri="{FF2B5EF4-FFF2-40B4-BE49-F238E27FC236}">
                      <a16:creationId xmlns:a16="http://schemas.microsoft.com/office/drawing/2014/main" id="{64829415-9CB2-4333-8B39-607862F52F91}"/>
                    </a:ext>
                  </a:extLst>
                </p:cNvPr>
                <p:cNvSpPr txBox="1">
                  <a:spLocks noRot="1" noChangeAspect="1" noMove="1" noResize="1" noEditPoints="1" noAdjustHandles="1" noChangeArrowheads="1" noChangeShapeType="1" noTextEdit="1"/>
                </p:cNvSpPr>
                <p:nvPr/>
              </p:nvSpPr>
              <p:spPr>
                <a:xfrm>
                  <a:off x="-104848" y="770493"/>
                  <a:ext cx="1228509" cy="461665"/>
                </a:xfrm>
                <a:prstGeom prst="rect">
                  <a:avLst/>
                </a:prstGeom>
                <a:blipFill>
                  <a:blip r:embed="rId10"/>
                  <a:stretch>
                    <a:fillRect/>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B3289040-D517-4030-BF8B-E3293289BCF8}"/>
                </a:ext>
              </a:extLst>
            </p:cNvPr>
            <p:cNvGrpSpPr/>
            <p:nvPr/>
          </p:nvGrpSpPr>
          <p:grpSpPr>
            <a:xfrm>
              <a:off x="785020" y="706551"/>
              <a:ext cx="4463782" cy="608397"/>
              <a:chOff x="2157070" y="4125573"/>
              <a:chExt cx="4463782" cy="608397"/>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F363449-5F73-454C-B3F0-3311627581C4}"/>
                      </a:ext>
                    </a:extLst>
                  </p:cNvPr>
                  <p:cNvSpPr txBox="1"/>
                  <p:nvPr/>
                </p:nvSpPr>
                <p:spPr>
                  <a:xfrm>
                    <a:off x="2216733" y="4230910"/>
                    <a:ext cx="4404119" cy="461665"/>
                  </a:xfrm>
                  <a:prstGeom prst="rect">
                    <a:avLst/>
                  </a:prstGeom>
                  <a:noFill/>
                </p:spPr>
                <p:txBody>
                  <a:bodyPr wrap="square" rtlCol="0">
                    <a:spAutoFit/>
                  </a:bodyPr>
                  <a:lstStyle/>
                  <a:p>
                    <a:r>
                      <a:rPr lang="en-US" sz="2400" dirty="0"/>
                      <a:t>     garbled </a:t>
                    </a:r>
                    <a14:m>
                      <m:oMath xmlns:m="http://schemas.openxmlformats.org/officeDocument/2006/math">
                        <m:r>
                          <m:rPr>
                            <m:sty m:val="p"/>
                          </m:rPr>
                          <a:rPr lang="en-US" sz="2400" i="1">
                            <a:latin typeface="Cambria Math" panose="02040503050406030204" pitchFamily="18" charset="0"/>
                          </a:rPr>
                          <m:t>A</m:t>
                        </m:r>
                        <m:r>
                          <a:rPr lang="en-US" sz="2400" b="0" i="1" smtClean="0">
                            <a:latin typeface="Cambria Math" panose="02040503050406030204" pitchFamily="18" charset="0"/>
                          </a:rPr>
                          <m:t> </m:t>
                        </m:r>
                      </m:oMath>
                    </a14:m>
                    <a:endParaRPr lang="en-US"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216733" y="4230910"/>
                    <a:ext cx="4404119" cy="461665"/>
                  </a:xfrm>
                  <a:prstGeom prst="rect">
                    <a:avLst/>
                  </a:prstGeom>
                  <a:blipFill>
                    <a:blip r:embed="rId14"/>
                    <a:stretch>
                      <a:fillRect t="-11842" b="-27632"/>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FFA010F7-3083-46ED-B319-0B2811B7FE3A}"/>
                  </a:ext>
                </a:extLst>
              </p:cNvPr>
              <p:cNvSpPr txBox="1"/>
              <p:nvPr/>
            </p:nvSpPr>
            <p:spPr>
              <a:xfrm>
                <a:off x="2228327" y="4125573"/>
                <a:ext cx="407484" cy="307777"/>
              </a:xfrm>
              <a:prstGeom prst="rect">
                <a:avLst/>
              </a:prstGeom>
              <a:noFill/>
            </p:spPr>
            <p:txBody>
              <a:bodyPr wrap="none" rtlCol="0">
                <a:spAutoFit/>
              </a:bodyPr>
              <a:lstStyle/>
              <a:p>
                <a:r>
                  <a:rPr lang="en-US" sz="1400" dirty="0" err="1"/>
                  <a:t>def</a:t>
                </a:r>
                <a:endParaRPr lang="en-US" sz="1400" dirty="0"/>
              </a:p>
            </p:txBody>
          </p: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09E7ECB6-E9BF-4F94-B352-6D81F231DA4C}"/>
                      </a:ext>
                    </a:extLst>
                  </p:cNvPr>
                  <p:cNvSpPr/>
                  <p:nvPr/>
                </p:nvSpPr>
                <p:spPr>
                  <a:xfrm>
                    <a:off x="2157070" y="4210750"/>
                    <a:ext cx="6303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prstClr val="black"/>
                              </a:solidFill>
                              <a:latin typeface="Cambria Math" panose="02040503050406030204" pitchFamily="18" charset="0"/>
                            </a:rPr>
                            <m:t>= </m:t>
                          </m:r>
                        </m:oMath>
                      </m:oMathPara>
                    </a14:m>
                    <a:endParaRPr lang="en-US" sz="2000" dirty="0"/>
                  </a:p>
                </p:txBody>
              </p:sp>
            </mc:Choice>
            <mc:Fallback xmlns="">
              <p:sp>
                <p:nvSpPr>
                  <p:cNvPr id="30" name="Rectangle 29"/>
                  <p:cNvSpPr>
                    <a:spLocks noRot="1" noChangeAspect="1" noMove="1" noResize="1" noEditPoints="1" noAdjustHandles="1" noChangeArrowheads="1" noChangeShapeType="1" noTextEdit="1"/>
                  </p:cNvSpPr>
                  <p:nvPr/>
                </p:nvSpPr>
                <p:spPr>
                  <a:xfrm>
                    <a:off x="2157070" y="4210750"/>
                    <a:ext cx="630301" cy="523220"/>
                  </a:xfrm>
                  <a:prstGeom prst="rect">
                    <a:avLst/>
                  </a:prstGeom>
                  <a:blipFill>
                    <a:blip r:embed="rId15"/>
                    <a:stretch>
                      <a:fillRect/>
                    </a:stretch>
                  </a:blipFill>
                </p:spPr>
                <p:txBody>
                  <a:bodyPr/>
                  <a:lstStyle/>
                  <a:p>
                    <a:r>
                      <a:rPr lang="en-US">
                        <a:noFill/>
                      </a:rPr>
                      <a:t> </a:t>
                    </a:r>
                  </a:p>
                </p:txBody>
              </p:sp>
            </mc:Fallback>
          </mc:AlternateContent>
        </p:grpSp>
      </p:grpSp>
      <p:sp>
        <p:nvSpPr>
          <p:cNvPr id="56" name="Rounded Rectangle 32">
            <a:extLst>
              <a:ext uri="{FF2B5EF4-FFF2-40B4-BE49-F238E27FC236}">
                <a16:creationId xmlns:a16="http://schemas.microsoft.com/office/drawing/2014/main" id="{08B0FB9A-0ECE-4865-8978-06B6050588D2}"/>
              </a:ext>
            </a:extLst>
          </p:cNvPr>
          <p:cNvSpPr/>
          <p:nvPr/>
        </p:nvSpPr>
        <p:spPr>
          <a:xfrm>
            <a:off x="6068113" y="1960962"/>
            <a:ext cx="933450" cy="800100"/>
          </a:xfrm>
          <a:prstGeom prst="roundRect">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OT</a:t>
            </a:r>
          </a:p>
        </p:txBody>
      </p:sp>
      <p:cxnSp>
        <p:nvCxnSpPr>
          <p:cNvPr id="57" name="Straight Arrow Connector 56">
            <a:extLst>
              <a:ext uri="{FF2B5EF4-FFF2-40B4-BE49-F238E27FC236}">
                <a16:creationId xmlns:a16="http://schemas.microsoft.com/office/drawing/2014/main" id="{4DE1E266-FBB3-46EF-BA90-916D767BB2D1}"/>
              </a:ext>
            </a:extLst>
          </p:cNvPr>
          <p:cNvCxnSpPr>
            <a:cxnSpLocks/>
          </p:cNvCxnSpPr>
          <p:nvPr/>
        </p:nvCxnSpPr>
        <p:spPr>
          <a:xfrm>
            <a:off x="3439008" y="2231004"/>
            <a:ext cx="2591424" cy="21579"/>
          </a:xfrm>
          <a:prstGeom prst="straightConnector1">
            <a:avLst/>
          </a:prstGeom>
          <a:ln w="381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6BA827C-F12B-42E0-8A37-AB67A5A724B5}"/>
                  </a:ext>
                </a:extLst>
              </p:cNvPr>
              <p:cNvSpPr txBox="1"/>
              <p:nvPr/>
            </p:nvSpPr>
            <p:spPr>
              <a:xfrm flipV="1">
                <a:off x="4830427" y="1876357"/>
                <a:ext cx="3434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50000"/>
                            </a:schemeClr>
                          </a:solidFill>
                          <a:latin typeface="Cambria Math" panose="02040503050406030204" pitchFamily="18" charset="0"/>
                        </a:rPr>
                        <m:t>𝑥</m:t>
                      </m:r>
                    </m:oMath>
                  </m:oMathPara>
                </a14:m>
                <a:endParaRPr lang="en-US" sz="2400" dirty="0">
                  <a:solidFill>
                    <a:schemeClr val="bg1">
                      <a:lumMod val="50000"/>
                    </a:schemeClr>
                  </a:solidFill>
                </a:endParaRPr>
              </a:p>
            </p:txBody>
          </p:sp>
        </mc:Choice>
        <mc:Fallback xmlns="">
          <p:sp>
            <p:nvSpPr>
              <p:cNvPr id="58" name="TextBox 57">
                <a:extLst>
                  <a:ext uri="{FF2B5EF4-FFF2-40B4-BE49-F238E27FC236}">
                    <a16:creationId xmlns:a16="http://schemas.microsoft.com/office/drawing/2014/main" id="{F6BA827C-F12B-42E0-8A37-AB67A5A724B5}"/>
                  </a:ext>
                </a:extLst>
              </p:cNvPr>
              <p:cNvSpPr txBox="1">
                <a:spLocks noRot="1" noChangeAspect="1" noMove="1" noResize="1" noEditPoints="1" noAdjustHandles="1" noChangeArrowheads="1" noChangeShapeType="1" noTextEdit="1"/>
              </p:cNvSpPr>
              <p:nvPr/>
            </p:nvSpPr>
            <p:spPr>
              <a:xfrm flipV="1">
                <a:off x="4830427" y="1876357"/>
                <a:ext cx="343460" cy="461665"/>
              </a:xfrm>
              <a:prstGeom prst="rect">
                <a:avLst/>
              </a:prstGeom>
              <a:blipFill>
                <a:blip r:embed="rId16"/>
                <a:stretch>
                  <a:fillRect/>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C654B470-EB32-442C-A902-376453E9E0D2}"/>
              </a:ext>
            </a:extLst>
          </p:cNvPr>
          <p:cNvCxnSpPr>
            <a:cxnSpLocks/>
          </p:cNvCxnSpPr>
          <p:nvPr/>
        </p:nvCxnSpPr>
        <p:spPr>
          <a:xfrm flipH="1" flipV="1">
            <a:off x="3353376" y="2502994"/>
            <a:ext cx="2677056" cy="20547"/>
          </a:xfrm>
          <a:prstGeom prst="straightConnector1">
            <a:avLst/>
          </a:prstGeom>
          <a:ln w="381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4E554291-E0C3-4298-A50F-A25D2138C7F7}"/>
                  </a:ext>
                </a:extLst>
              </p:cNvPr>
              <p:cNvSpPr txBox="1"/>
              <p:nvPr/>
            </p:nvSpPr>
            <p:spPr>
              <a:xfrm flipH="1">
                <a:off x="7306533" y="1767135"/>
                <a:ext cx="23785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chemeClr val="bg1">
                                  <a:lumMod val="50000"/>
                                </a:schemeClr>
                              </a:solidFill>
                              <a:latin typeface="Cambria Math" panose="02040503050406030204" pitchFamily="18" charset="0"/>
                            </a:rPr>
                          </m:ctrlPr>
                        </m:dPr>
                        <m:e>
                          <m:r>
                            <a:rPr lang="en-US" sz="2400" i="1">
                              <a:solidFill>
                                <a:schemeClr val="bg1">
                                  <a:lumMod val="50000"/>
                                </a:schemeClr>
                              </a:solidFill>
                              <a:latin typeface="Cambria Math" panose="02040503050406030204" pitchFamily="18" charset="0"/>
                            </a:rPr>
                            <m:t>𝑥</m:t>
                          </m:r>
                        </m:e>
                      </m:d>
                      <m:r>
                        <a:rPr lang="en-US" sz="2400" i="1">
                          <a:solidFill>
                            <a:schemeClr val="bg1">
                              <a:lumMod val="50000"/>
                            </a:schemeClr>
                          </a:solidFill>
                          <a:latin typeface="Cambria Math" panose="02040503050406030204" pitchFamily="18" charset="0"/>
                        </a:rPr>
                        <m:t>, </m:t>
                      </m:r>
                      <m:r>
                        <a:rPr lang="en-US" sz="2400" i="1">
                          <a:solidFill>
                            <a:schemeClr val="bg1">
                              <a:lumMod val="50000"/>
                            </a:schemeClr>
                          </a:solidFill>
                          <a:latin typeface="Cambria Math" panose="02040503050406030204" pitchFamily="18" charset="0"/>
                        </a:rPr>
                        <m:t>𝑥</m:t>
                      </m:r>
                      <m:r>
                        <a:rPr lang="en-US" sz="2400" i="1">
                          <a:solidFill>
                            <a:schemeClr val="bg1">
                              <a:lumMod val="50000"/>
                            </a:schemeClr>
                          </a:solidFill>
                          <a:latin typeface="Cambria Math" panose="02040503050406030204" pitchFamily="18" charset="0"/>
                        </a:rPr>
                        <m:t>∈</m:t>
                      </m:r>
                      <m:sSup>
                        <m:sSupPr>
                          <m:ctrlPr>
                            <a:rPr lang="en-US" sz="2400" i="1">
                              <a:solidFill>
                                <a:schemeClr val="bg1">
                                  <a:lumMod val="50000"/>
                                </a:schemeClr>
                              </a:solidFill>
                              <a:latin typeface="Cambria Math" panose="02040503050406030204" pitchFamily="18" charset="0"/>
                            </a:rPr>
                          </m:ctrlPr>
                        </m:sSupPr>
                        <m:e>
                          <m:d>
                            <m:dPr>
                              <m:begChr m:val="{"/>
                              <m:endChr m:val="}"/>
                              <m:ctrlPr>
                                <a:rPr lang="en-US" sz="2400" i="1">
                                  <a:solidFill>
                                    <a:schemeClr val="bg1">
                                      <a:lumMod val="50000"/>
                                    </a:schemeClr>
                                  </a:solidFill>
                                  <a:latin typeface="Cambria Math" panose="02040503050406030204" pitchFamily="18" charset="0"/>
                                </a:rPr>
                              </m:ctrlPr>
                            </m:dPr>
                            <m:e>
                              <m:r>
                                <a:rPr lang="en-US" sz="2400" i="1">
                                  <a:solidFill>
                                    <a:schemeClr val="bg1">
                                      <a:lumMod val="50000"/>
                                    </a:schemeClr>
                                  </a:solidFill>
                                  <a:latin typeface="Cambria Math" panose="02040503050406030204" pitchFamily="18" charset="0"/>
                                </a:rPr>
                                <m:t>0,1</m:t>
                              </m:r>
                            </m:e>
                          </m:d>
                        </m:e>
                        <m:sup>
                          <m:r>
                            <a:rPr lang="en-US" sz="2400" i="1">
                              <a:solidFill>
                                <a:schemeClr val="bg1">
                                  <a:lumMod val="50000"/>
                                </a:schemeClr>
                              </a:solidFill>
                              <a:latin typeface="Cambria Math" panose="02040503050406030204" pitchFamily="18" charset="0"/>
                            </a:rPr>
                            <m:t>∗</m:t>
                          </m:r>
                        </m:sup>
                      </m:sSup>
                    </m:oMath>
                  </m:oMathPara>
                </a14:m>
                <a:endParaRPr lang="en-US" sz="2400" dirty="0">
                  <a:solidFill>
                    <a:schemeClr val="bg1">
                      <a:lumMod val="50000"/>
                    </a:schemeClr>
                  </a:solidFill>
                </a:endParaRPr>
              </a:p>
            </p:txBody>
          </p:sp>
        </mc:Choice>
        <mc:Fallback xmlns="">
          <p:sp>
            <p:nvSpPr>
              <p:cNvPr id="60" name="TextBox 59">
                <a:extLst>
                  <a:ext uri="{FF2B5EF4-FFF2-40B4-BE49-F238E27FC236}">
                    <a16:creationId xmlns:a16="http://schemas.microsoft.com/office/drawing/2014/main" id="{4E554291-E0C3-4298-A50F-A25D2138C7F7}"/>
                  </a:ext>
                </a:extLst>
              </p:cNvPr>
              <p:cNvSpPr txBox="1">
                <a:spLocks noRot="1" noChangeAspect="1" noMove="1" noResize="1" noEditPoints="1" noAdjustHandles="1" noChangeArrowheads="1" noChangeShapeType="1" noTextEdit="1"/>
              </p:cNvSpPr>
              <p:nvPr/>
            </p:nvSpPr>
            <p:spPr>
              <a:xfrm flipH="1">
                <a:off x="7306533" y="1767135"/>
                <a:ext cx="2378544" cy="461665"/>
              </a:xfrm>
              <a:prstGeom prst="rect">
                <a:avLst/>
              </a:prstGeom>
              <a:blipFill>
                <a:blip r:embed="rId17"/>
                <a:stretch>
                  <a:fillRect/>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999448C3-A816-432F-97C4-1CD975A2C801}"/>
              </a:ext>
            </a:extLst>
          </p:cNvPr>
          <p:cNvCxnSpPr>
            <a:cxnSpLocks/>
          </p:cNvCxnSpPr>
          <p:nvPr/>
        </p:nvCxnSpPr>
        <p:spPr>
          <a:xfrm flipH="1" flipV="1">
            <a:off x="6981989" y="2228800"/>
            <a:ext cx="2677056" cy="20547"/>
          </a:xfrm>
          <a:prstGeom prst="straightConnector1">
            <a:avLst/>
          </a:prstGeom>
          <a:ln w="381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9076C49F-6ACD-4888-87F0-02B1202E5758}"/>
                  </a:ext>
                </a:extLst>
              </p:cNvPr>
              <p:cNvSpPr txBox="1"/>
              <p:nvPr/>
            </p:nvSpPr>
            <p:spPr>
              <a:xfrm flipH="1">
                <a:off x="4577443" y="2442827"/>
                <a:ext cx="110531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chemeClr val="bg1">
                                  <a:lumMod val="50000"/>
                                </a:schemeClr>
                              </a:solidFill>
                              <a:latin typeface="Cambria Math" panose="02040503050406030204" pitchFamily="18" charset="0"/>
                            </a:rPr>
                          </m:ctrlPr>
                        </m:dPr>
                        <m:e>
                          <m:r>
                            <a:rPr lang="en-US" sz="2400" i="1">
                              <a:solidFill>
                                <a:schemeClr val="bg1">
                                  <a:lumMod val="50000"/>
                                </a:schemeClr>
                              </a:solidFill>
                              <a:latin typeface="Cambria Math" panose="02040503050406030204" pitchFamily="18" charset="0"/>
                            </a:rPr>
                            <m:t>𝑥</m:t>
                          </m:r>
                        </m:e>
                      </m:d>
                    </m:oMath>
                  </m:oMathPara>
                </a14:m>
                <a:endParaRPr lang="en-US" sz="2400" dirty="0">
                  <a:solidFill>
                    <a:schemeClr val="bg1">
                      <a:lumMod val="50000"/>
                    </a:schemeClr>
                  </a:solidFill>
                </a:endParaRPr>
              </a:p>
            </p:txBody>
          </p:sp>
        </mc:Choice>
        <mc:Fallback xmlns="">
          <p:sp>
            <p:nvSpPr>
              <p:cNvPr id="62" name="TextBox 61">
                <a:extLst>
                  <a:ext uri="{FF2B5EF4-FFF2-40B4-BE49-F238E27FC236}">
                    <a16:creationId xmlns:a16="http://schemas.microsoft.com/office/drawing/2014/main" id="{9076C49F-6ACD-4888-87F0-02B1202E5758}"/>
                  </a:ext>
                </a:extLst>
              </p:cNvPr>
              <p:cNvSpPr txBox="1">
                <a:spLocks noRot="1" noChangeAspect="1" noMove="1" noResize="1" noEditPoints="1" noAdjustHandles="1" noChangeArrowheads="1" noChangeShapeType="1" noTextEdit="1"/>
              </p:cNvSpPr>
              <p:nvPr/>
            </p:nvSpPr>
            <p:spPr>
              <a:xfrm flipH="1">
                <a:off x="4577443" y="2442827"/>
                <a:ext cx="1105319" cy="46166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flipH="1">
                <a:off x="7694996" y="1038278"/>
                <a:ext cx="1724393" cy="461665"/>
              </a:xfrm>
              <a:prstGeom prst="rect">
                <a:avLst/>
              </a:prstGeom>
              <a:solidFill>
                <a:schemeClr val="bg2"/>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solidFill>
                                <a:srgbClr val="FF0000"/>
                              </a:solidFill>
                              <a:latin typeface="Cambria Math" panose="02040503050406030204" pitchFamily="18" charset="0"/>
                            </a:rPr>
                            <m:t>𝑔</m:t>
                          </m:r>
                          <m:r>
                            <a:rPr lang="en-US" sz="2400" b="0" i="1" smtClean="0">
                              <a:latin typeface="Cambria Math" panose="02040503050406030204" pitchFamily="18" charset="0"/>
                            </a:rPr>
                            <m:t>(</m:t>
                          </m:r>
                          <m:r>
                            <a:rPr lang="en-US" sz="2400" i="1">
                              <a:latin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d>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flipH="1">
                <a:off x="7694996" y="1038278"/>
                <a:ext cx="1724393" cy="461665"/>
              </a:xfrm>
              <a:prstGeom prst="rect">
                <a:avLst/>
              </a:prstGeom>
              <a:blipFill>
                <a:blip r:embed="rId19"/>
                <a:stretch>
                  <a:fillRect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B3AD5E8-FD72-4C56-80A8-A878F791C3EE}"/>
                  </a:ext>
                </a:extLst>
              </p:cNvPr>
              <p:cNvSpPr txBox="1"/>
              <p:nvPr/>
            </p:nvSpPr>
            <p:spPr>
              <a:xfrm flipH="1">
                <a:off x="0" y="2907690"/>
                <a:ext cx="4590380" cy="400110"/>
              </a:xfrm>
              <a:prstGeom prst="rect">
                <a:avLst/>
              </a:prstGeom>
              <a:noFill/>
            </p:spPr>
            <p:txBody>
              <a:bodyPr wrap="square" rtlCol="0">
                <a:spAutoFit/>
              </a:bodyPr>
              <a:lstStyle/>
              <a:p>
                <a:r>
                  <a:rPr lang="en-US" sz="2000" dirty="0"/>
                  <a:t>Evaluates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𝑓</m:t>
                        </m:r>
                        <m:r>
                          <a:rPr lang="en-US" sz="2000" i="1">
                            <a:latin typeface="Cambria Math" panose="02040503050406030204" pitchFamily="18" charset="0"/>
                          </a:rPr>
                          <m:t>(</m:t>
                        </m:r>
                        <m:r>
                          <a:rPr lang="en-US" sz="2000" b="0" i="1" smtClean="0">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e>
                    </m:d>
                    <m:r>
                      <a:rPr lang="en-US" sz="2000" b="0" i="1" smtClean="0">
                        <a:latin typeface="Cambria Math" panose="02040503050406030204" pitchFamily="18" charset="0"/>
                      </a:rPr>
                      <m:t> </m:t>
                    </m:r>
                  </m:oMath>
                </a14:m>
                <a:r>
                  <a:rPr lang="en-US" sz="2000" dirty="0"/>
                  <a:t>on gabled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14:m>
                  <m:oMath xmlns:m="http://schemas.openxmlformats.org/officeDocument/2006/math">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𝑦</m:t>
                        </m:r>
                      </m:e>
                    </m:d>
                  </m:oMath>
                </a14:m>
                <a:r>
                  <a:rPr lang="en-US" sz="2000" dirty="0"/>
                  <a:t>   </a:t>
                </a:r>
              </a:p>
            </p:txBody>
          </p:sp>
        </mc:Choice>
        <mc:Fallback xmlns="">
          <p:sp>
            <p:nvSpPr>
              <p:cNvPr id="63" name="TextBox 62">
                <a:extLst>
                  <a:ext uri="{FF2B5EF4-FFF2-40B4-BE49-F238E27FC236}">
                    <a16:creationId xmlns:a16="http://schemas.microsoft.com/office/drawing/2014/main" id="{4B3AD5E8-FD72-4C56-80A8-A878F791C3EE}"/>
                  </a:ext>
                </a:extLst>
              </p:cNvPr>
              <p:cNvSpPr txBox="1">
                <a:spLocks noRot="1" noChangeAspect="1" noMove="1" noResize="1" noEditPoints="1" noAdjustHandles="1" noChangeArrowheads="1" noChangeShapeType="1" noTextEdit="1"/>
              </p:cNvSpPr>
              <p:nvPr/>
            </p:nvSpPr>
            <p:spPr>
              <a:xfrm flipH="1">
                <a:off x="0" y="2907690"/>
                <a:ext cx="4590380" cy="400110"/>
              </a:xfrm>
              <a:prstGeom prst="rect">
                <a:avLst/>
              </a:prstGeom>
              <a:blipFill>
                <a:blip r:embed="rId20"/>
                <a:stretch>
                  <a:fillRect l="-1328" t="-909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4E0E848-B889-4876-885F-31106AE228AC}"/>
                  </a:ext>
                </a:extLst>
              </p:cNvPr>
              <p:cNvSpPr/>
              <p:nvPr/>
            </p:nvSpPr>
            <p:spPr>
              <a:xfrm>
                <a:off x="1236306" y="2932739"/>
                <a:ext cx="1001194" cy="369332"/>
              </a:xfrm>
              <a:prstGeom prst="rect">
                <a:avLst/>
              </a:prstGeom>
              <a:solidFill>
                <a:schemeClr val="bg2"/>
              </a:solid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solidFill>
                                <a:srgbClr val="FF0000"/>
                              </a:solidFill>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d>
                    </m:oMath>
                  </m:oMathPara>
                </a14:m>
                <a:endParaRPr lang="en-US" dirty="0"/>
              </a:p>
            </p:txBody>
          </p:sp>
        </mc:Choice>
        <mc:Fallback xmlns="">
          <p:sp>
            <p:nvSpPr>
              <p:cNvPr id="3" name="Rectangle 2">
                <a:extLst>
                  <a:ext uri="{FF2B5EF4-FFF2-40B4-BE49-F238E27FC236}">
                    <a16:creationId xmlns:a16="http://schemas.microsoft.com/office/drawing/2014/main" id="{64E0E848-B889-4876-885F-31106AE228AC}"/>
                  </a:ext>
                </a:extLst>
              </p:cNvPr>
              <p:cNvSpPr>
                <a:spLocks noRot="1" noChangeAspect="1" noMove="1" noResize="1" noEditPoints="1" noAdjustHandles="1" noChangeArrowheads="1" noChangeShapeType="1" noTextEdit="1"/>
              </p:cNvSpPr>
              <p:nvPr/>
            </p:nvSpPr>
            <p:spPr>
              <a:xfrm>
                <a:off x="1236306" y="2932739"/>
                <a:ext cx="1001194" cy="369332"/>
              </a:xfrm>
              <a:prstGeom prst="rect">
                <a:avLst/>
              </a:prstGeom>
              <a:blipFill>
                <a:blip r:embed="rId21"/>
                <a:stretch>
                  <a:fillRect b="-14754"/>
                </a:stretch>
              </a:blipFill>
            </p:spPr>
            <p:txBody>
              <a:bodyPr/>
              <a:lstStyle/>
              <a:p>
                <a:r>
                  <a:rPr lang="en-US">
                    <a:noFill/>
                  </a:rPr>
                  <a:t> </a:t>
                </a:r>
              </a:p>
            </p:txBody>
          </p:sp>
        </mc:Fallback>
      </mc:AlternateContent>
      <p:sp>
        <p:nvSpPr>
          <p:cNvPr id="26" name="Slide Number Placeholder 3">
            <a:extLst>
              <a:ext uri="{FF2B5EF4-FFF2-40B4-BE49-F238E27FC236}">
                <a16:creationId xmlns:a16="http://schemas.microsoft.com/office/drawing/2014/main" id="{EFECC7EE-BE52-4CDF-B158-DD02B641FEBD}"/>
              </a:ext>
            </a:extLst>
          </p:cNvPr>
          <p:cNvSpPr>
            <a:spLocks noGrp="1"/>
          </p:cNvSpPr>
          <p:nvPr>
            <p:ph type="sldNum" sz="quarter" idx="12"/>
          </p:nvPr>
        </p:nvSpPr>
        <p:spPr>
          <a:xfrm>
            <a:off x="11311128" y="6272784"/>
            <a:ext cx="640080" cy="365125"/>
          </a:xfrm>
        </p:spPr>
        <p:txBody>
          <a:bodyPr/>
          <a:lstStyle/>
          <a:p>
            <a:fld id="{6113E31D-E2AB-40D1-8B51-AFA5AFEF393A}" type="slidenum">
              <a:rPr lang="en-US" smtClean="0"/>
              <a:t>4</a:t>
            </a:fld>
            <a:endParaRPr lang="en-US" dirty="0"/>
          </a:p>
        </p:txBody>
      </p:sp>
      <mc:AlternateContent xmlns:mc="http://schemas.openxmlformats.org/markup-compatibility/2006" xmlns:a14="http://schemas.microsoft.com/office/drawing/2010/main">
        <mc:Choice Requires="a14">
          <p:sp>
            <p:nvSpPr>
              <p:cNvPr id="4" name="Cloud 3">
                <a:extLst>
                  <a:ext uri="{FF2B5EF4-FFF2-40B4-BE49-F238E27FC236}">
                    <a16:creationId xmlns:a16="http://schemas.microsoft.com/office/drawing/2014/main" id="{38D46270-EF06-4F88-A30E-708971D99F61}"/>
                  </a:ext>
                </a:extLst>
              </p:cNvPr>
              <p:cNvSpPr/>
              <p:nvPr/>
            </p:nvSpPr>
            <p:spPr>
              <a:xfrm>
                <a:off x="10042404" y="380736"/>
                <a:ext cx="2101678" cy="65754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𝒈</m:t>
                      </m:r>
                      <m:d>
                        <m:dPr>
                          <m:ctrlPr>
                            <a:rPr lang="en-US" b="1" i="1">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𝒙</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𝒚</m:t>
                          </m:r>
                        </m:e>
                      </m:d>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𝒙</m:t>
                      </m:r>
                    </m:oMath>
                  </m:oMathPara>
                </a14:m>
                <a:endParaRPr lang="en-US" b="1" dirty="0">
                  <a:solidFill>
                    <a:srgbClr val="FF0000"/>
                  </a:solidFill>
                </a:endParaRPr>
              </a:p>
            </p:txBody>
          </p:sp>
        </mc:Choice>
        <mc:Fallback xmlns="">
          <p:sp>
            <p:nvSpPr>
              <p:cNvPr id="4" name="Cloud 3">
                <a:extLst>
                  <a:ext uri="{FF2B5EF4-FFF2-40B4-BE49-F238E27FC236}">
                    <a16:creationId xmlns:a16="http://schemas.microsoft.com/office/drawing/2014/main" id="{38D46270-EF06-4F88-A30E-708971D99F61}"/>
                  </a:ext>
                </a:extLst>
              </p:cNvPr>
              <p:cNvSpPr>
                <a:spLocks noRot="1" noChangeAspect="1" noMove="1" noResize="1" noEditPoints="1" noAdjustHandles="1" noChangeArrowheads="1" noChangeShapeType="1" noTextEdit="1"/>
              </p:cNvSpPr>
              <p:nvPr/>
            </p:nvSpPr>
            <p:spPr>
              <a:xfrm>
                <a:off x="10042404" y="380736"/>
                <a:ext cx="2101678" cy="657542"/>
              </a:xfrm>
              <a:prstGeom prst="cloud">
                <a:avLst/>
              </a:prstGeom>
              <a:blipFill>
                <a:blip r:embed="rId22"/>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230673161"/>
      </p:ext>
    </p:extLst>
  </p:cSld>
  <p:clrMapOvr>
    <a:masterClrMapping/>
  </p:clrMapOvr>
  <mc:AlternateContent xmlns:mc="http://schemas.openxmlformats.org/markup-compatibility/2006" xmlns:p14="http://schemas.microsoft.com/office/powerpoint/2010/main">
    <mc:Choice Requires="p14">
      <p:transition spd="slow" p14:dur="2000" advTm="14296"/>
    </mc:Choice>
    <mc:Fallback xmlns="">
      <p:transition spd="slow" advTm="142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68" y="6268"/>
            <a:ext cx="10058400" cy="1030504"/>
          </a:xfrm>
        </p:spPr>
        <p:txBody>
          <a:bodyPr/>
          <a:lstStyle/>
          <a:p>
            <a:pPr algn="ctr"/>
            <a:r>
              <a:rPr lang="en-US" dirty="0"/>
              <a:t>Malicious: “Standard” Cut-and-choose</a:t>
            </a:r>
          </a:p>
        </p:txBody>
      </p:sp>
      <mc:AlternateContent xmlns:mc="http://schemas.openxmlformats.org/markup-compatibility/2006" xmlns:a14="http://schemas.microsoft.com/office/drawing/2010/main">
        <mc:Choice Requires="a14">
          <p:sp>
            <p:nvSpPr>
              <p:cNvPr id="9" name="TextBox 8"/>
              <p:cNvSpPr txBox="1"/>
              <p:nvPr/>
            </p:nvSpPr>
            <p:spPr>
              <a:xfrm>
                <a:off x="1332926" y="1396378"/>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332926" y="1396378"/>
                <a:ext cx="48577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flipH="1">
                <a:off x="10578529" y="1435514"/>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flipH="1">
                <a:off x="10578529" y="1435514"/>
                <a:ext cx="485775" cy="461665"/>
              </a:xfrm>
              <a:prstGeom prst="rect">
                <a:avLst/>
              </a:prstGeom>
              <a:blipFill>
                <a:blip r:embed="rId5"/>
                <a:stretch>
                  <a:fillRect b="-11842"/>
                </a:stretch>
              </a:blipFill>
            </p:spPr>
            <p:txBody>
              <a:bodyPr/>
              <a:lstStyle/>
              <a:p>
                <a:r>
                  <a:rPr lang="en-US">
                    <a:noFill/>
                  </a:rPr>
                  <a:t> </a:t>
                </a:r>
              </a:p>
            </p:txBody>
          </p:sp>
        </mc:Fallback>
      </mc:AlternateContent>
      <p:pic>
        <p:nvPicPr>
          <p:cNvPr id="39" name="Picture 38">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68948" y="1401871"/>
            <a:ext cx="1186705" cy="117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384845" y="1316866"/>
            <a:ext cx="1217668" cy="122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3" name="Content Placeholder 2"/>
              <p:cNvSpPr txBox="1">
                <a:spLocks/>
              </p:cNvSpPr>
              <p:nvPr/>
            </p:nvSpPr>
            <p:spPr>
              <a:xfrm>
                <a:off x="539629" y="3221874"/>
                <a:ext cx="11319894" cy="347923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Main idea from [Lindell &amp; </a:t>
                </a:r>
                <a:r>
                  <a:rPr lang="en-US" dirty="0" err="1"/>
                  <a:t>Pinkas</a:t>
                </a:r>
                <a:r>
                  <a:rPr lang="en-US" dirty="0"/>
                  <a:t> 07]: </a:t>
                </a:r>
              </a:p>
              <a:p>
                <a:pPr lvl="1"/>
                <a:r>
                  <a:rPr lang="en-US" dirty="0"/>
                  <a:t>Send multiple garbled </a:t>
                </a:r>
                <a:r>
                  <a:rPr lang="en-US" b="1" dirty="0"/>
                  <a:t>functions </a:t>
                </a:r>
                <a14:m>
                  <m:oMath xmlns:m="http://schemas.openxmlformats.org/officeDocument/2006/math">
                    <m:d>
                      <m:dPr>
                        <m:begChr m:val="⟦"/>
                        <m:endChr m:val="⟧"/>
                        <m:ctrlPr>
                          <a:rPr lang="en-US" i="1">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a14:m>
                <a:endParaRPr lang="en-US" b="1" dirty="0"/>
              </a:p>
              <a:p>
                <a:pPr lvl="1"/>
                <a:r>
                  <a:rPr lang="en-US" dirty="0"/>
                  <a:t>Check some</a:t>
                </a:r>
              </a:p>
              <a:p>
                <a:pPr lvl="1"/>
                <a:r>
                  <a:rPr lang="en-US" dirty="0"/>
                  <a:t>Evaluate the remaining and take majority output</a:t>
                </a:r>
              </a:p>
              <a:p>
                <a:r>
                  <a:rPr lang="en-US" dirty="0"/>
                  <a:t>Replication cost (number of </a:t>
                </a:r>
                <a14:m>
                  <m:oMath xmlns:m="http://schemas.openxmlformats.org/officeDocument/2006/math">
                    <m:d>
                      <m:dPr>
                        <m:begChr m:val="⟦"/>
                        <m:endChr m:val="⟧"/>
                        <m:ctrlPr>
                          <a:rPr lang="en-US" i="1">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a14:m>
                <a:r>
                  <a:rPr lang="en-US" dirty="0"/>
                  <a:t> sent)</a:t>
                </a:r>
              </a:p>
              <a:p>
                <a:pPr lvl="1"/>
                <a:r>
                  <a:rPr lang="en-US" dirty="0"/>
                  <a:t>[Huang-Katz-Evans13, Lindell13]: </a:t>
                </a:r>
                <a14:m>
                  <m:oMath xmlns:m="http://schemas.openxmlformats.org/officeDocument/2006/math">
                    <m:r>
                      <a:rPr lang="en-US" i="1">
                        <a:latin typeface="Cambria Math" charset="0"/>
                      </a:rPr>
                      <m:t>𝑠</m:t>
                    </m:r>
                  </m:oMath>
                </a14:m>
                <a:r>
                  <a:rPr lang="en-US" dirty="0"/>
                  <a:t> circuits gives </a:t>
                </a:r>
                <a14:m>
                  <m:oMath xmlns:m="http://schemas.openxmlformats.org/officeDocument/2006/math">
                    <m:sSup>
                      <m:sSupPr>
                        <m:ctrlPr>
                          <a:rPr lang="en-US" i="1" dirty="0">
                            <a:latin typeface="Cambria Math" panose="02040503050406030204" pitchFamily="18" charset="0"/>
                          </a:rPr>
                        </m:ctrlPr>
                      </m:sSupPr>
                      <m:e>
                        <m:r>
                          <a:rPr lang="en-US" dirty="0">
                            <a:latin typeface="Cambria Math" charset="0"/>
                          </a:rPr>
                          <m:t>2</m:t>
                        </m:r>
                      </m:e>
                      <m:sup>
                        <m:r>
                          <a:rPr lang="en-US" i="1" dirty="0">
                            <a:latin typeface="Cambria Math" charset="0"/>
                          </a:rPr>
                          <m:t>−</m:t>
                        </m:r>
                        <m:r>
                          <a:rPr lang="en-US" i="1" dirty="0">
                            <a:latin typeface="Cambria Math" charset="0"/>
                          </a:rPr>
                          <m:t>𝑠</m:t>
                        </m:r>
                      </m:sup>
                    </m:sSup>
                    <m:r>
                      <a:rPr lang="en-US" dirty="0">
                        <a:latin typeface="Cambria Math" charset="0"/>
                      </a:rPr>
                      <m:t> </m:t>
                    </m:r>
                  </m:oMath>
                </a14:m>
                <a:r>
                  <a:rPr lang="en-US" dirty="0"/>
                  <a:t>security.</a:t>
                </a:r>
              </a:p>
              <a:p>
                <a:pPr lvl="1"/>
                <a:r>
                  <a:rPr lang="en-US" dirty="0"/>
                  <a:t>[Huang-Katz-Kolesnikov-Kumaresan-Malozemoff14,Lindel-Riva14, Lindel-Riva15, RindalRosulek16]: </a:t>
                </a:r>
                <a:endParaRPr lang="en-US" i="1" dirty="0">
                  <a:latin typeface="Cambria Math" charset="0"/>
                </a:endParaRPr>
              </a:p>
              <a:p>
                <a:pPr marL="274320" lvl="1" indent="0" algn="ctr">
                  <a:buNone/>
                </a:pPr>
                <a14:m>
                  <m:oMath xmlns:m="http://schemas.openxmlformats.org/officeDocument/2006/math">
                    <m:r>
                      <a:rPr lang="en-US" i="1">
                        <a:latin typeface="Cambria Math" charset="0"/>
                      </a:rPr>
                      <m:t>𝑂</m:t>
                    </m:r>
                    <m:d>
                      <m:dPr>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f>
                      <m:fPr>
                        <m:type m:val="skw"/>
                        <m:ctrlPr>
                          <a:rPr lang="en-US" i="1">
                            <a:latin typeface="Cambria Math" panose="02040503050406030204" pitchFamily="18" charset="0"/>
                          </a:rPr>
                        </m:ctrlPr>
                      </m:fPr>
                      <m:num>
                        <m:r>
                          <a:rPr lang="en-US" i="1">
                            <a:latin typeface="Cambria Math" charset="0"/>
                          </a:rPr>
                          <m:t>𝑠</m:t>
                        </m:r>
                      </m:num>
                      <m:den>
                        <m:r>
                          <m:rPr>
                            <m:sty m:val="p"/>
                          </m:rPr>
                          <a:rPr lang="en-US">
                            <a:latin typeface="Cambria Math" charset="0"/>
                          </a:rPr>
                          <m:t>log</m:t>
                        </m:r>
                        <m:r>
                          <a:rPr lang="en-US" i="1">
                            <a:latin typeface="Cambria Math"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den>
                    </m:f>
                    <m:r>
                      <a:rPr lang="en-US" i="1">
                        <a:latin typeface="Cambria Math" charset="0"/>
                      </a:rPr>
                      <m:t>)</m:t>
                    </m:r>
                  </m:oMath>
                </a14:m>
                <a:r>
                  <a:rPr lang="en-US" dirty="0"/>
                  <a:t> circuits gives </a:t>
                </a:r>
                <a14:m>
                  <m:oMath xmlns:m="http://schemas.openxmlformats.org/officeDocument/2006/math">
                    <m:sSup>
                      <m:sSupPr>
                        <m:ctrlPr>
                          <a:rPr lang="en-US" i="1" dirty="0">
                            <a:latin typeface="Cambria Math" panose="02040503050406030204" pitchFamily="18" charset="0"/>
                          </a:rPr>
                        </m:ctrlPr>
                      </m:sSupPr>
                      <m:e>
                        <m:r>
                          <a:rPr lang="en-US" dirty="0">
                            <a:latin typeface="Cambria Math" charset="0"/>
                          </a:rPr>
                          <m:t>2</m:t>
                        </m:r>
                      </m:e>
                      <m:sup>
                        <m:r>
                          <a:rPr lang="en-US" i="1" dirty="0">
                            <a:latin typeface="Cambria Math" charset="0"/>
                          </a:rPr>
                          <m:t>−</m:t>
                        </m:r>
                        <m:r>
                          <a:rPr lang="en-US" i="1" dirty="0">
                            <a:latin typeface="Cambria Math" charset="0"/>
                          </a:rPr>
                          <m:t>𝑠</m:t>
                        </m:r>
                      </m:sup>
                    </m:sSup>
                  </m:oMath>
                </a14:m>
                <a:r>
                  <a:rPr lang="en-US" dirty="0"/>
                  <a:t> in </a:t>
                </a:r>
                <a:r>
                  <a:rPr lang="en-US" dirty="0">
                    <a:solidFill>
                      <a:srgbClr val="FF0000"/>
                    </a:solidFill>
                  </a:rPr>
                  <a:t>amortized</a:t>
                </a:r>
                <a:r>
                  <a:rPr lang="en-US" dirty="0"/>
                  <a:t> setting</a:t>
                </a:r>
              </a:p>
              <a:p>
                <a:pPr lvl="1"/>
                <a:r>
                  <a:rPr lang="en-US" dirty="0"/>
                  <a:t>E.g. </a:t>
                </a:r>
                <a14:m>
                  <m:oMath xmlns:m="http://schemas.openxmlformats.org/officeDocument/2006/math">
                    <m:r>
                      <a:rPr lang="en-US" i="1">
                        <a:latin typeface="Cambria Math" panose="02040503050406030204" pitchFamily="18" charset="0"/>
                      </a:rPr>
                      <m:t>1024</m:t>
                    </m:r>
                  </m:oMath>
                </a14:m>
                <a:r>
                  <a:rPr lang="en-US" dirty="0"/>
                  <a:t> executions + </a:t>
                </a:r>
                <a14:m>
                  <m:oMath xmlns:m="http://schemas.openxmlformats.org/officeDocument/2006/math">
                    <m:sSup>
                      <m:sSupPr>
                        <m:ctrlPr>
                          <a:rPr lang="en-US" i="1" dirty="0">
                            <a:latin typeface="Cambria Math" panose="02040503050406030204" pitchFamily="18" charset="0"/>
                          </a:rPr>
                        </m:ctrlPr>
                      </m:sSupPr>
                      <m:e>
                        <m:r>
                          <a:rPr lang="en-US" dirty="0">
                            <a:latin typeface="Cambria Math" charset="0"/>
                          </a:rPr>
                          <m:t>2</m:t>
                        </m:r>
                      </m:e>
                      <m:sup>
                        <m:r>
                          <a:rPr lang="en-US" i="1" dirty="0">
                            <a:latin typeface="Cambria Math" charset="0"/>
                          </a:rPr>
                          <m:t>−</m:t>
                        </m:r>
                        <m:r>
                          <a:rPr lang="en-US" b="0" i="1" dirty="0" smtClean="0">
                            <a:latin typeface="Cambria Math" panose="02040503050406030204" pitchFamily="18" charset="0"/>
                          </a:rPr>
                          <m:t>40</m:t>
                        </m:r>
                      </m:sup>
                    </m:sSup>
                    <m:r>
                      <a:rPr lang="en-US" dirty="0">
                        <a:latin typeface="Cambria Math" charset="0"/>
                      </a:rPr>
                      <m:t> </m:t>
                    </m:r>
                  </m:oMath>
                </a14:m>
                <a:r>
                  <a:rPr lang="en-US" dirty="0"/>
                  <a:t>security :  need to send 5 garbled functions </a:t>
                </a:r>
                <a14:m>
                  <m:oMath xmlns:m="http://schemas.openxmlformats.org/officeDocument/2006/math">
                    <m:d>
                      <m:dPr>
                        <m:begChr m:val="⟦"/>
                        <m:endChr m:val="⟧"/>
                        <m:ctrlPr>
                          <a:rPr lang="en-US" i="1">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a14:m>
                <a:r>
                  <a:rPr lang="en-US" dirty="0"/>
                  <a:t> in </a:t>
                </a:r>
                <a:r>
                  <a:rPr lang="en-US" dirty="0">
                    <a:solidFill>
                      <a:srgbClr val="FF0000"/>
                    </a:solidFill>
                  </a:rPr>
                  <a:t>amortized setting</a:t>
                </a:r>
                <a:r>
                  <a:rPr lang="en-US" dirty="0">
                    <a:solidFill>
                      <a:srgbClr val="FF0000"/>
                    </a:solidFill>
                    <a:sym typeface="Wingdings" panose="05000000000000000000" pitchFamily="2" charset="2"/>
                  </a:rPr>
                  <a:t> </a:t>
                </a:r>
                <a:endParaRPr lang="en-US" dirty="0"/>
              </a:p>
            </p:txBody>
          </p:sp>
        </mc:Choice>
        <mc:Fallback xmlns="">
          <p:sp>
            <p:nvSpPr>
              <p:cNvPr id="43" name="Content Placeholder 2"/>
              <p:cNvSpPr txBox="1">
                <a:spLocks noRot="1" noChangeAspect="1" noMove="1" noResize="1" noEditPoints="1" noAdjustHandles="1" noChangeArrowheads="1" noChangeShapeType="1" noTextEdit="1"/>
              </p:cNvSpPr>
              <p:nvPr/>
            </p:nvSpPr>
            <p:spPr>
              <a:xfrm>
                <a:off x="539629" y="3221874"/>
                <a:ext cx="11319894" cy="3479237"/>
              </a:xfrm>
              <a:prstGeom prst="rect">
                <a:avLst/>
              </a:prstGeom>
              <a:blipFill>
                <a:blip r:embed="rId8"/>
                <a:stretch>
                  <a:fillRect l="-269" t="-1930"/>
                </a:stretch>
              </a:blipFill>
            </p:spPr>
            <p:txBody>
              <a:bodyPr/>
              <a:lstStyle/>
              <a:p>
                <a:r>
                  <a:rPr lang="en-US">
                    <a:noFill/>
                  </a:rPr>
                  <a:t> </a:t>
                </a:r>
              </a:p>
            </p:txBody>
          </p:sp>
        </mc:Fallback>
      </mc:AlternateContent>
      <p:cxnSp>
        <p:nvCxnSpPr>
          <p:cNvPr id="26" name="Straight Arrow Connector 25"/>
          <p:cNvCxnSpPr/>
          <p:nvPr/>
        </p:nvCxnSpPr>
        <p:spPr>
          <a:xfrm flipH="1" flipV="1">
            <a:off x="3046742" y="2313948"/>
            <a:ext cx="6305669" cy="20548"/>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693E6824-0430-4D01-9A66-F10AAFF10B5C}"/>
              </a:ext>
            </a:extLst>
          </p:cNvPr>
          <p:cNvGrpSpPr/>
          <p:nvPr/>
        </p:nvGrpSpPr>
        <p:grpSpPr>
          <a:xfrm>
            <a:off x="5467988" y="960279"/>
            <a:ext cx="2055771" cy="1836171"/>
            <a:chOff x="5177327" y="1110719"/>
            <a:chExt cx="1867694" cy="1658002"/>
          </a:xfrm>
        </p:grpSpPr>
        <p:sp>
          <p:nvSpPr>
            <p:cNvPr id="27" name="Rectangle 26"/>
            <p:cNvSpPr/>
            <p:nvPr/>
          </p:nvSpPr>
          <p:spPr>
            <a:xfrm>
              <a:off x="5177327" y="1110719"/>
              <a:ext cx="1867694" cy="1658002"/>
            </a:xfrm>
            <a:prstGeom prst="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Rectangle 49">
                  <a:extLst/>
                </p:cNvPr>
                <p:cNvSpPr/>
                <p:nvPr/>
              </p:nvSpPr>
              <p:spPr>
                <a:xfrm>
                  <a:off x="5432879" y="2154474"/>
                  <a:ext cx="4154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lumMod val="85000"/>
                                <a:lumOff val="15000"/>
                              </a:schemeClr>
                            </a:solidFill>
                            <a:latin typeface="Cambria Math" panose="02040503050406030204" pitchFamily="18" charset="0"/>
                          </a:rPr>
                          <m:t>…</m:t>
                        </m:r>
                      </m:oMath>
                    </m:oMathPara>
                  </a14:m>
                  <a:endParaRPr lang="en-US" dirty="0">
                    <a:solidFill>
                      <a:schemeClr val="tx1">
                        <a:lumMod val="85000"/>
                        <a:lumOff val="15000"/>
                      </a:schemeClr>
                    </a:solidFill>
                  </a:endParaRPr>
                </a:p>
              </p:txBody>
            </p:sp>
          </mc:Choice>
          <mc:Fallback xmlns="">
            <p:sp>
              <p:nvSpPr>
                <p:cNvPr id="50" name="Rectangle 49">
                  <a:extLst/>
                </p:cNvPr>
                <p:cNvSpPr>
                  <a:spLocks noRot="1" noChangeAspect="1" noMove="1" noResize="1" noEditPoints="1" noAdjustHandles="1" noChangeArrowheads="1" noChangeShapeType="1" noTextEdit="1"/>
                </p:cNvSpPr>
                <p:nvPr/>
              </p:nvSpPr>
              <p:spPr>
                <a:xfrm>
                  <a:off x="5432879" y="2154474"/>
                  <a:ext cx="415498"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a:extLst/>
                </p:cNvPr>
                <p:cNvSpPr/>
                <p:nvPr/>
              </p:nvSpPr>
              <p:spPr>
                <a:xfrm>
                  <a:off x="6429437" y="2162575"/>
                  <a:ext cx="4154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56" name="Rectangle 55">
                  <a:extLst/>
                </p:cNvPr>
                <p:cNvSpPr>
                  <a:spLocks noRot="1" noChangeAspect="1" noMove="1" noResize="1" noEditPoints="1" noAdjustHandles="1" noChangeArrowheads="1" noChangeShapeType="1" noTextEdit="1"/>
                </p:cNvSpPr>
                <p:nvPr/>
              </p:nvSpPr>
              <p:spPr>
                <a:xfrm>
                  <a:off x="6429437" y="2162575"/>
                  <a:ext cx="415498" cy="369332"/>
                </a:xfrm>
                <a:prstGeom prst="rect">
                  <a:avLst/>
                </a:prstGeom>
                <a:blipFill>
                  <a:blip r:embed="rId10"/>
                  <a:stretch>
                    <a:fillRect/>
                  </a:stretch>
                </a:blipFill>
              </p:spPr>
              <p:txBody>
                <a:bodyPr/>
                <a:lstStyle/>
                <a:p>
                  <a:r>
                    <a:rPr lang="en-US">
                      <a:noFill/>
                    </a:rPr>
                    <a:t> </a:t>
                  </a:r>
                </a:p>
              </p:txBody>
            </p:sp>
          </mc:Fallback>
        </mc:AlternateContent>
      </p:grpSp>
      <p:sp>
        <p:nvSpPr>
          <p:cNvPr id="35" name="Rectangle: Rounded Corners 34">
            <a:extLst>
              <a:ext uri="{FF2B5EF4-FFF2-40B4-BE49-F238E27FC236}">
                <a16:creationId xmlns:a16="http://schemas.microsoft.com/office/drawing/2014/main" id="{D25A1C9B-1361-4F7A-BB57-91FA96E84A08}"/>
              </a:ext>
            </a:extLst>
          </p:cNvPr>
          <p:cNvSpPr/>
          <p:nvPr/>
        </p:nvSpPr>
        <p:spPr>
          <a:xfrm>
            <a:off x="5526586" y="1074951"/>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E808F9F0-B3F8-43CD-BAFF-0D1393D9AFDB}"/>
                  </a:ext>
                </a:extLst>
              </p:cNvPr>
              <p:cNvSpPr/>
              <p:nvPr/>
            </p:nvSpPr>
            <p:spPr>
              <a:xfrm>
                <a:off x="5421592" y="1032539"/>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36" name="Rectangle 35">
                <a:extLst>
                  <a:ext uri="{FF2B5EF4-FFF2-40B4-BE49-F238E27FC236}">
                    <a16:creationId xmlns:a16="http://schemas.microsoft.com/office/drawing/2014/main" id="{E808F9F0-B3F8-43CD-BAFF-0D1393D9AFDB}"/>
                  </a:ext>
                </a:extLst>
              </p:cNvPr>
              <p:cNvSpPr>
                <a:spLocks noRot="1" noChangeAspect="1" noMove="1" noResize="1" noEditPoints="1" noAdjustHandles="1" noChangeArrowheads="1" noChangeShapeType="1" noTextEdit="1"/>
              </p:cNvSpPr>
              <p:nvPr/>
            </p:nvSpPr>
            <p:spPr>
              <a:xfrm>
                <a:off x="5421592" y="1032539"/>
                <a:ext cx="1078180" cy="369332"/>
              </a:xfrm>
              <a:prstGeom prst="rect">
                <a:avLst/>
              </a:prstGeom>
              <a:blipFill>
                <a:blip r:embed="rId11"/>
                <a:stretch>
                  <a:fillRect b="-14754"/>
                </a:stretch>
              </a:blipFill>
            </p:spPr>
            <p:txBody>
              <a:bodyPr/>
              <a:lstStyle/>
              <a:p>
                <a:r>
                  <a:rPr lang="en-US">
                    <a:noFill/>
                  </a:rPr>
                  <a:t> </a:t>
                </a:r>
              </a:p>
            </p:txBody>
          </p:sp>
        </mc:Fallback>
      </mc:AlternateContent>
      <p:sp>
        <p:nvSpPr>
          <p:cNvPr id="42" name="Rectangle: Rounded Corners 41">
            <a:extLst>
              <a:ext uri="{FF2B5EF4-FFF2-40B4-BE49-F238E27FC236}">
                <a16:creationId xmlns:a16="http://schemas.microsoft.com/office/drawing/2014/main" id="{EED8C16E-C67E-4CE9-B4C9-0794D47492DC}"/>
              </a:ext>
            </a:extLst>
          </p:cNvPr>
          <p:cNvSpPr/>
          <p:nvPr/>
        </p:nvSpPr>
        <p:spPr>
          <a:xfrm>
            <a:off x="6560213" y="1074951"/>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200C8442-6B5E-4FC8-A684-ECE8F81D470C}"/>
                  </a:ext>
                </a:extLst>
              </p:cNvPr>
              <p:cNvSpPr/>
              <p:nvPr/>
            </p:nvSpPr>
            <p:spPr>
              <a:xfrm>
                <a:off x="6455219" y="1032539"/>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44" name="Rectangle 43">
                <a:extLst>
                  <a:ext uri="{FF2B5EF4-FFF2-40B4-BE49-F238E27FC236}">
                    <a16:creationId xmlns:a16="http://schemas.microsoft.com/office/drawing/2014/main" id="{200C8442-6B5E-4FC8-A684-ECE8F81D470C}"/>
                  </a:ext>
                </a:extLst>
              </p:cNvPr>
              <p:cNvSpPr>
                <a:spLocks noRot="1" noChangeAspect="1" noMove="1" noResize="1" noEditPoints="1" noAdjustHandles="1" noChangeArrowheads="1" noChangeShapeType="1" noTextEdit="1"/>
              </p:cNvSpPr>
              <p:nvPr/>
            </p:nvSpPr>
            <p:spPr>
              <a:xfrm>
                <a:off x="6455219" y="1032539"/>
                <a:ext cx="1078180" cy="369332"/>
              </a:xfrm>
              <a:prstGeom prst="rect">
                <a:avLst/>
              </a:prstGeom>
              <a:blipFill>
                <a:blip r:embed="rId12"/>
                <a:stretch>
                  <a:fillRect b="-14754"/>
                </a:stretch>
              </a:blipFill>
            </p:spPr>
            <p:txBody>
              <a:bodyPr/>
              <a:lstStyle/>
              <a:p>
                <a:r>
                  <a:rPr lang="en-US">
                    <a:noFill/>
                  </a:rPr>
                  <a:t> </a:t>
                </a:r>
              </a:p>
            </p:txBody>
          </p:sp>
        </mc:Fallback>
      </mc:AlternateContent>
      <p:sp>
        <p:nvSpPr>
          <p:cNvPr id="47" name="Rectangle: Rounded Corners 46">
            <a:extLst>
              <a:ext uri="{FF2B5EF4-FFF2-40B4-BE49-F238E27FC236}">
                <a16:creationId xmlns:a16="http://schemas.microsoft.com/office/drawing/2014/main" id="{D70DD624-E912-4D9A-A41E-4D2F3C018AFD}"/>
              </a:ext>
            </a:extLst>
          </p:cNvPr>
          <p:cNvSpPr/>
          <p:nvPr/>
        </p:nvSpPr>
        <p:spPr>
          <a:xfrm>
            <a:off x="5543848" y="1471247"/>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FFE11866-3846-4E29-A49C-37AC5F06E692}"/>
                  </a:ext>
                </a:extLst>
              </p:cNvPr>
              <p:cNvSpPr/>
              <p:nvPr/>
            </p:nvSpPr>
            <p:spPr>
              <a:xfrm>
                <a:off x="5438854" y="1428835"/>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48" name="Rectangle 47">
                <a:extLst>
                  <a:ext uri="{FF2B5EF4-FFF2-40B4-BE49-F238E27FC236}">
                    <a16:creationId xmlns:a16="http://schemas.microsoft.com/office/drawing/2014/main" id="{FFE11866-3846-4E29-A49C-37AC5F06E692}"/>
                  </a:ext>
                </a:extLst>
              </p:cNvPr>
              <p:cNvSpPr>
                <a:spLocks noRot="1" noChangeAspect="1" noMove="1" noResize="1" noEditPoints="1" noAdjustHandles="1" noChangeArrowheads="1" noChangeShapeType="1" noTextEdit="1"/>
              </p:cNvSpPr>
              <p:nvPr/>
            </p:nvSpPr>
            <p:spPr>
              <a:xfrm>
                <a:off x="5438854" y="1428835"/>
                <a:ext cx="1078180" cy="369332"/>
              </a:xfrm>
              <a:prstGeom prst="rect">
                <a:avLst/>
              </a:prstGeom>
              <a:blipFill>
                <a:blip r:embed="rId13"/>
                <a:stretch>
                  <a:fillRect b="-14754"/>
                </a:stretch>
              </a:blipFill>
            </p:spPr>
            <p:txBody>
              <a:bodyPr/>
              <a:lstStyle/>
              <a:p>
                <a:r>
                  <a:rPr lang="en-US">
                    <a:noFill/>
                  </a:rPr>
                  <a:t> </a:t>
                </a:r>
              </a:p>
            </p:txBody>
          </p:sp>
        </mc:Fallback>
      </mc:AlternateContent>
      <p:sp>
        <p:nvSpPr>
          <p:cNvPr id="58" name="Rectangle: Rounded Corners 57">
            <a:extLst>
              <a:ext uri="{FF2B5EF4-FFF2-40B4-BE49-F238E27FC236}">
                <a16:creationId xmlns:a16="http://schemas.microsoft.com/office/drawing/2014/main" id="{65A4BB4C-7A42-4674-B26F-A08C70E93152}"/>
              </a:ext>
            </a:extLst>
          </p:cNvPr>
          <p:cNvSpPr/>
          <p:nvPr/>
        </p:nvSpPr>
        <p:spPr>
          <a:xfrm>
            <a:off x="6562433" y="1499045"/>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99EEA9A6-5DD0-47BF-B956-0D397B0EB76D}"/>
                  </a:ext>
                </a:extLst>
              </p:cNvPr>
              <p:cNvSpPr/>
              <p:nvPr/>
            </p:nvSpPr>
            <p:spPr>
              <a:xfrm>
                <a:off x="6457439" y="1456633"/>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59" name="Rectangle 58">
                <a:extLst>
                  <a:ext uri="{FF2B5EF4-FFF2-40B4-BE49-F238E27FC236}">
                    <a16:creationId xmlns:a16="http://schemas.microsoft.com/office/drawing/2014/main" id="{99EEA9A6-5DD0-47BF-B956-0D397B0EB76D}"/>
                  </a:ext>
                </a:extLst>
              </p:cNvPr>
              <p:cNvSpPr>
                <a:spLocks noRot="1" noChangeAspect="1" noMove="1" noResize="1" noEditPoints="1" noAdjustHandles="1" noChangeArrowheads="1" noChangeShapeType="1" noTextEdit="1"/>
              </p:cNvSpPr>
              <p:nvPr/>
            </p:nvSpPr>
            <p:spPr>
              <a:xfrm>
                <a:off x="6457439" y="1456633"/>
                <a:ext cx="1078180" cy="369332"/>
              </a:xfrm>
              <a:prstGeom prst="rect">
                <a:avLst/>
              </a:prstGeom>
              <a:blipFill>
                <a:blip r:embed="rId14"/>
                <a:stretch>
                  <a:fillRect b="-13115"/>
                </a:stretch>
              </a:blipFill>
            </p:spPr>
            <p:txBody>
              <a:bodyPr/>
              <a:lstStyle/>
              <a:p>
                <a:r>
                  <a:rPr lang="en-US">
                    <a:noFill/>
                  </a:rPr>
                  <a:t> </a:t>
                </a:r>
              </a:p>
            </p:txBody>
          </p:sp>
        </mc:Fallback>
      </mc:AlternateContent>
      <p:sp>
        <p:nvSpPr>
          <p:cNvPr id="67" name="Rectangle: Rounded Corners 66">
            <a:extLst>
              <a:ext uri="{FF2B5EF4-FFF2-40B4-BE49-F238E27FC236}">
                <a16:creationId xmlns:a16="http://schemas.microsoft.com/office/drawing/2014/main" id="{3F4ADE69-C8E3-4A45-977C-42FDED5C727B}"/>
              </a:ext>
            </a:extLst>
          </p:cNvPr>
          <p:cNvSpPr/>
          <p:nvPr/>
        </p:nvSpPr>
        <p:spPr>
          <a:xfrm>
            <a:off x="6582016" y="1863045"/>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3E6F4586-E056-4670-8AE4-A4FF0FC0B71F}"/>
                  </a:ext>
                </a:extLst>
              </p:cNvPr>
              <p:cNvSpPr/>
              <p:nvPr/>
            </p:nvSpPr>
            <p:spPr>
              <a:xfrm>
                <a:off x="6477022" y="1820633"/>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68" name="Rectangle 67">
                <a:extLst>
                  <a:ext uri="{FF2B5EF4-FFF2-40B4-BE49-F238E27FC236}">
                    <a16:creationId xmlns:a16="http://schemas.microsoft.com/office/drawing/2014/main" id="{3E6F4586-E056-4670-8AE4-A4FF0FC0B71F}"/>
                  </a:ext>
                </a:extLst>
              </p:cNvPr>
              <p:cNvSpPr>
                <a:spLocks noRot="1" noChangeAspect="1" noMove="1" noResize="1" noEditPoints="1" noAdjustHandles="1" noChangeArrowheads="1" noChangeShapeType="1" noTextEdit="1"/>
              </p:cNvSpPr>
              <p:nvPr/>
            </p:nvSpPr>
            <p:spPr>
              <a:xfrm>
                <a:off x="6477022" y="1820633"/>
                <a:ext cx="1078180" cy="369332"/>
              </a:xfrm>
              <a:prstGeom prst="rect">
                <a:avLst/>
              </a:prstGeom>
              <a:blipFill>
                <a:blip r:embed="rId15"/>
                <a:stretch>
                  <a:fillRect b="-15000"/>
                </a:stretch>
              </a:blipFill>
            </p:spPr>
            <p:txBody>
              <a:bodyPr/>
              <a:lstStyle/>
              <a:p>
                <a:r>
                  <a:rPr lang="en-US">
                    <a:noFill/>
                  </a:rPr>
                  <a:t> </a:t>
                </a:r>
              </a:p>
            </p:txBody>
          </p:sp>
        </mc:Fallback>
      </mc:AlternateContent>
      <p:sp>
        <p:nvSpPr>
          <p:cNvPr id="70" name="Rectangle: Rounded Corners 69">
            <a:extLst>
              <a:ext uri="{FF2B5EF4-FFF2-40B4-BE49-F238E27FC236}">
                <a16:creationId xmlns:a16="http://schemas.microsoft.com/office/drawing/2014/main" id="{C4F8A68C-AF42-4F41-8016-88DD0949E728}"/>
              </a:ext>
            </a:extLst>
          </p:cNvPr>
          <p:cNvSpPr/>
          <p:nvPr/>
        </p:nvSpPr>
        <p:spPr>
          <a:xfrm>
            <a:off x="5561603" y="1853447"/>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7C739F9C-822E-4C07-A3E8-323C978C152C}"/>
                  </a:ext>
                </a:extLst>
              </p:cNvPr>
              <p:cNvSpPr/>
              <p:nvPr/>
            </p:nvSpPr>
            <p:spPr>
              <a:xfrm>
                <a:off x="5456609" y="1811035"/>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71" name="Rectangle 70">
                <a:extLst>
                  <a:ext uri="{FF2B5EF4-FFF2-40B4-BE49-F238E27FC236}">
                    <a16:creationId xmlns:a16="http://schemas.microsoft.com/office/drawing/2014/main" id="{7C739F9C-822E-4C07-A3E8-323C978C152C}"/>
                  </a:ext>
                </a:extLst>
              </p:cNvPr>
              <p:cNvSpPr>
                <a:spLocks noRot="1" noChangeAspect="1" noMove="1" noResize="1" noEditPoints="1" noAdjustHandles="1" noChangeArrowheads="1" noChangeShapeType="1" noTextEdit="1"/>
              </p:cNvSpPr>
              <p:nvPr/>
            </p:nvSpPr>
            <p:spPr>
              <a:xfrm>
                <a:off x="5456609" y="1811035"/>
                <a:ext cx="1078180" cy="369332"/>
              </a:xfrm>
              <a:prstGeom prst="rect">
                <a:avLst/>
              </a:prstGeom>
              <a:blipFill>
                <a:blip r:embed="rId16"/>
                <a:stretch>
                  <a:fillRect b="-14754"/>
                </a:stretch>
              </a:blipFill>
            </p:spPr>
            <p:txBody>
              <a:bodyPr/>
              <a:lstStyle/>
              <a:p>
                <a:r>
                  <a:rPr lang="en-US">
                    <a:noFill/>
                  </a:rPr>
                  <a:t> </a:t>
                </a:r>
              </a:p>
            </p:txBody>
          </p:sp>
        </mc:Fallback>
      </mc:AlternateContent>
      <p:sp>
        <p:nvSpPr>
          <p:cNvPr id="73" name="Rectangle: Rounded Corners 72">
            <a:extLst>
              <a:ext uri="{FF2B5EF4-FFF2-40B4-BE49-F238E27FC236}">
                <a16:creationId xmlns:a16="http://schemas.microsoft.com/office/drawing/2014/main" id="{A490B119-F275-4F1F-8861-B844BF7A2062}"/>
              </a:ext>
            </a:extLst>
          </p:cNvPr>
          <p:cNvSpPr/>
          <p:nvPr/>
        </p:nvSpPr>
        <p:spPr>
          <a:xfrm>
            <a:off x="5561603" y="2420370"/>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5A7EE5DB-86C9-4451-8C4C-794C8D7F38DE}"/>
                  </a:ext>
                </a:extLst>
              </p:cNvPr>
              <p:cNvSpPr/>
              <p:nvPr/>
            </p:nvSpPr>
            <p:spPr>
              <a:xfrm>
                <a:off x="5456609" y="2377958"/>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74" name="Rectangle 73">
                <a:extLst>
                  <a:ext uri="{FF2B5EF4-FFF2-40B4-BE49-F238E27FC236}">
                    <a16:creationId xmlns:a16="http://schemas.microsoft.com/office/drawing/2014/main" id="{5A7EE5DB-86C9-4451-8C4C-794C8D7F38DE}"/>
                  </a:ext>
                </a:extLst>
              </p:cNvPr>
              <p:cNvSpPr>
                <a:spLocks noRot="1" noChangeAspect="1" noMove="1" noResize="1" noEditPoints="1" noAdjustHandles="1" noChangeArrowheads="1" noChangeShapeType="1" noTextEdit="1"/>
              </p:cNvSpPr>
              <p:nvPr/>
            </p:nvSpPr>
            <p:spPr>
              <a:xfrm>
                <a:off x="5456609" y="2377958"/>
                <a:ext cx="1078180" cy="369332"/>
              </a:xfrm>
              <a:prstGeom prst="rect">
                <a:avLst/>
              </a:prstGeom>
              <a:blipFill>
                <a:blip r:embed="rId17"/>
                <a:stretch>
                  <a:fillRect b="-14754"/>
                </a:stretch>
              </a:blipFill>
            </p:spPr>
            <p:txBody>
              <a:bodyPr/>
              <a:lstStyle/>
              <a:p>
                <a:r>
                  <a:rPr lang="en-US">
                    <a:noFill/>
                  </a:rPr>
                  <a:t> </a:t>
                </a:r>
              </a:p>
            </p:txBody>
          </p:sp>
        </mc:Fallback>
      </mc:AlternateContent>
      <p:sp>
        <p:nvSpPr>
          <p:cNvPr id="76" name="Rectangle: Rounded Corners 75">
            <a:extLst>
              <a:ext uri="{FF2B5EF4-FFF2-40B4-BE49-F238E27FC236}">
                <a16:creationId xmlns:a16="http://schemas.microsoft.com/office/drawing/2014/main" id="{34E1485C-A3DA-490E-95D4-E3058E3F75E1}"/>
              </a:ext>
            </a:extLst>
          </p:cNvPr>
          <p:cNvSpPr/>
          <p:nvPr/>
        </p:nvSpPr>
        <p:spPr>
          <a:xfrm>
            <a:off x="6582016" y="2421970"/>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E2E9A8A7-C996-423C-AB3B-D10FA9931C2B}"/>
                  </a:ext>
                </a:extLst>
              </p:cNvPr>
              <p:cNvSpPr/>
              <p:nvPr/>
            </p:nvSpPr>
            <p:spPr>
              <a:xfrm>
                <a:off x="6477022" y="2379558"/>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77" name="Rectangle 76">
                <a:extLst>
                  <a:ext uri="{FF2B5EF4-FFF2-40B4-BE49-F238E27FC236}">
                    <a16:creationId xmlns:a16="http://schemas.microsoft.com/office/drawing/2014/main" id="{E2E9A8A7-C996-423C-AB3B-D10FA9931C2B}"/>
                  </a:ext>
                </a:extLst>
              </p:cNvPr>
              <p:cNvSpPr>
                <a:spLocks noRot="1" noChangeAspect="1" noMove="1" noResize="1" noEditPoints="1" noAdjustHandles="1" noChangeArrowheads="1" noChangeShapeType="1" noTextEdit="1"/>
              </p:cNvSpPr>
              <p:nvPr/>
            </p:nvSpPr>
            <p:spPr>
              <a:xfrm>
                <a:off x="6477022" y="2379558"/>
                <a:ext cx="1078180" cy="369332"/>
              </a:xfrm>
              <a:prstGeom prst="rect">
                <a:avLst/>
              </a:prstGeom>
              <a:blipFill>
                <a:blip r:embed="rId18"/>
                <a:stretch>
                  <a:fillRect b="-14754"/>
                </a:stretch>
              </a:blipFill>
            </p:spPr>
            <p:txBody>
              <a:bodyPr/>
              <a:lstStyle/>
              <a:p>
                <a:r>
                  <a:rPr lang="en-US">
                    <a:noFill/>
                  </a:rPr>
                  <a:t> </a:t>
                </a:r>
              </a:p>
            </p:txBody>
          </p:sp>
        </mc:Fallback>
      </mc:AlternateContent>
      <p:sp>
        <p:nvSpPr>
          <p:cNvPr id="29" name="Slide Number Placeholder 3">
            <a:extLst>
              <a:ext uri="{FF2B5EF4-FFF2-40B4-BE49-F238E27FC236}">
                <a16:creationId xmlns:a16="http://schemas.microsoft.com/office/drawing/2014/main" id="{84A8DAD2-6E9B-46A2-911C-202A757B555F}"/>
              </a:ext>
            </a:extLst>
          </p:cNvPr>
          <p:cNvSpPr>
            <a:spLocks noGrp="1"/>
          </p:cNvSpPr>
          <p:nvPr>
            <p:ph type="sldNum" sz="quarter" idx="12"/>
          </p:nvPr>
        </p:nvSpPr>
        <p:spPr>
          <a:xfrm>
            <a:off x="11311128" y="6272784"/>
            <a:ext cx="640080" cy="365125"/>
          </a:xfrm>
        </p:spPr>
        <p:txBody>
          <a:bodyPr/>
          <a:lstStyle/>
          <a:p>
            <a:fld id="{6113E31D-E2AB-40D1-8B51-AFA5AFEF393A}" type="slidenum">
              <a:rPr lang="en-US" smtClean="0"/>
              <a:t>5</a:t>
            </a:fld>
            <a:endParaRPr lang="en-US" dirty="0"/>
          </a:p>
        </p:txBody>
      </p:sp>
    </p:spTree>
    <p:custDataLst>
      <p:tags r:id="rId1"/>
    </p:custDataLst>
    <p:extLst>
      <p:ext uri="{BB962C8B-B14F-4D97-AF65-F5344CB8AC3E}">
        <p14:creationId xmlns:p14="http://schemas.microsoft.com/office/powerpoint/2010/main" val="2563099787"/>
      </p:ext>
    </p:extLst>
  </p:cSld>
  <p:clrMapOvr>
    <a:masterClrMapping/>
  </p:clrMapOvr>
  <mc:AlternateContent xmlns:mc="http://schemas.openxmlformats.org/markup-compatibility/2006" xmlns:p14="http://schemas.microsoft.com/office/powerpoint/2010/main">
    <mc:Choice Requires="p14">
      <p:transition spd="slow" p14:dur="2000" advTm="14296"/>
    </mc:Choice>
    <mc:Fallback xmlns="">
      <p:transition spd="slow" advTm="142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xEl>
                                              <p:pRg st="1" end="1"/>
                                            </p:txEl>
                                          </p:spTgt>
                                        </p:tgtEl>
                                        <p:attrNameLst>
                                          <p:attrName>style.visibility</p:attrName>
                                        </p:attrNameLst>
                                      </p:cBhvr>
                                      <p:to>
                                        <p:strVal val="visible"/>
                                      </p:to>
                                    </p:set>
                                  </p:childTnLst>
                                </p:cTn>
                              </p:par>
                              <p:par>
                                <p:cTn id="9" presetID="2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right)">
                                      <p:cBhvr>
                                        <p:cTn id="11" dur="900"/>
                                        <p:tgtEl>
                                          <p:spTgt spid="2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right)">
                                      <p:cBhvr>
                                        <p:cTn id="14" dur="500"/>
                                        <p:tgtEl>
                                          <p:spTgt spid="6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right)">
                                      <p:cBhvr>
                                        <p:cTn id="17" dur="500"/>
                                        <p:tgtEl>
                                          <p:spTgt spid="35"/>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wipe(right)">
                                      <p:cBhvr>
                                        <p:cTn id="20" dur="500"/>
                                        <p:tgtEl>
                                          <p:spTgt spid="73"/>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wipe(right)">
                                      <p:cBhvr>
                                        <p:cTn id="23" dur="500"/>
                                        <p:tgtEl>
                                          <p:spTgt spid="58"/>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right)">
                                      <p:cBhvr>
                                        <p:cTn id="26" dur="500"/>
                                        <p:tgtEl>
                                          <p:spTgt spid="42"/>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right)">
                                      <p:cBhvr>
                                        <p:cTn id="29" dur="500"/>
                                        <p:tgtEl>
                                          <p:spTgt spid="47"/>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right)">
                                      <p:cBhvr>
                                        <p:cTn id="32" dur="500"/>
                                        <p:tgtEl>
                                          <p:spTgt spid="70"/>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right)">
                                      <p:cBhvr>
                                        <p:cTn id="35" dur="500"/>
                                        <p:tgtEl>
                                          <p:spTgt spid="76"/>
                                        </p:tgtEl>
                                      </p:cBhvr>
                                    </p:animEffect>
                                  </p:childTnLst>
                                </p:cTn>
                              </p:par>
                              <p:par>
                                <p:cTn id="36" presetID="22" presetClass="entr" presetSubtype="2"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right)">
                                      <p:cBhvr>
                                        <p:cTn id="38" dur="500"/>
                                        <p:tgtEl>
                                          <p:spTgt spid="4"/>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right)">
                                      <p:cBhvr>
                                        <p:cTn id="41" dur="500"/>
                                        <p:tgtEl>
                                          <p:spTgt spid="36"/>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right)">
                                      <p:cBhvr>
                                        <p:cTn id="44" dur="500"/>
                                        <p:tgtEl>
                                          <p:spTgt spid="44"/>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right)">
                                      <p:cBhvr>
                                        <p:cTn id="47" dur="500"/>
                                        <p:tgtEl>
                                          <p:spTgt spid="48"/>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right)">
                                      <p:cBhvr>
                                        <p:cTn id="50" dur="500"/>
                                        <p:tgtEl>
                                          <p:spTgt spid="59"/>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wipe(right)">
                                      <p:cBhvr>
                                        <p:cTn id="53" dur="500"/>
                                        <p:tgtEl>
                                          <p:spTgt spid="68"/>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right)">
                                      <p:cBhvr>
                                        <p:cTn id="56" dur="500"/>
                                        <p:tgtEl>
                                          <p:spTgt spid="71"/>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right)">
                                      <p:cBhvr>
                                        <p:cTn id="59" dur="500"/>
                                        <p:tgtEl>
                                          <p:spTgt spid="74"/>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wipe(right)">
                                      <p:cBhvr>
                                        <p:cTn id="62" dur="500"/>
                                        <p:tgtEl>
                                          <p:spTgt spid="7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
                                            <p:txEl>
                                              <p:pRg st="2" end="2"/>
                                            </p:txEl>
                                          </p:spTgt>
                                        </p:tgtEl>
                                        <p:attrNameLst>
                                          <p:attrName>style.visibility</p:attrName>
                                        </p:attrNameLst>
                                      </p:cBhvr>
                                      <p:to>
                                        <p:strVal val="visible"/>
                                      </p:to>
                                    </p:set>
                                  </p:childTnLst>
                                </p:cTn>
                              </p:par>
                              <p:par>
                                <p:cTn id="67" presetID="1" presetClass="emph" presetSubtype="6" fill="hold" nodeType="withEffect">
                                  <p:stCondLst>
                                    <p:cond delay="0"/>
                                  </p:stCondLst>
                                  <p:childTnLst>
                                    <p:animClr clrSpc="hsl" dir="cw">
                                      <p:cBhvr>
                                        <p:cTn id="68" dur="2000" fill="hold"/>
                                        <p:tgtEl>
                                          <p:spTgt spid="67"/>
                                        </p:tgtEl>
                                        <p:attrNameLst>
                                          <p:attrName>fillcolor</p:attrName>
                                        </p:attrNameLst>
                                      </p:cBhvr>
                                      <p:to>
                                        <a:srgbClr val="FEC4A0"/>
                                      </p:to>
                                    </p:animClr>
                                    <p:set>
                                      <p:cBhvr>
                                        <p:cTn id="69" dur="2000" fill="hold"/>
                                        <p:tgtEl>
                                          <p:spTgt spid="67"/>
                                        </p:tgtEl>
                                        <p:attrNameLst>
                                          <p:attrName>fill.type</p:attrName>
                                        </p:attrNameLst>
                                      </p:cBhvr>
                                      <p:to>
                                        <p:strVal val="solid"/>
                                      </p:to>
                                    </p:set>
                                    <p:set>
                                      <p:cBhvr>
                                        <p:cTn id="70" dur="2000" fill="hold"/>
                                        <p:tgtEl>
                                          <p:spTgt spid="67"/>
                                        </p:tgtEl>
                                        <p:attrNameLst>
                                          <p:attrName>fill.on</p:attrName>
                                        </p:attrNameLst>
                                      </p:cBhvr>
                                      <p:to>
                                        <p:strVal val="true"/>
                                      </p:to>
                                    </p:set>
                                  </p:childTnLst>
                                </p:cTn>
                              </p:par>
                            </p:childTnLst>
                          </p:cTn>
                        </p:par>
                        <p:par>
                          <p:cTn id="71" fill="hold">
                            <p:stCondLst>
                              <p:cond delay="2000"/>
                            </p:stCondLst>
                            <p:childTnLst>
                              <p:par>
                                <p:cTn id="72" presetID="1" presetClass="emph" presetSubtype="2" fill="hold" nodeType="afterEffect">
                                  <p:stCondLst>
                                    <p:cond delay="0"/>
                                  </p:stCondLst>
                                  <p:childTnLst>
                                    <p:animClr clrSpc="rgb" dir="cw">
                                      <p:cBhvr>
                                        <p:cTn id="73" dur="2000" fill="hold"/>
                                        <p:tgtEl>
                                          <p:spTgt spid="35"/>
                                        </p:tgtEl>
                                        <p:attrNameLst>
                                          <p:attrName>fillcolor</p:attrName>
                                        </p:attrNameLst>
                                      </p:cBhvr>
                                      <p:to>
                                        <a:srgbClr val="FEC4A0"/>
                                      </p:to>
                                    </p:animClr>
                                    <p:set>
                                      <p:cBhvr>
                                        <p:cTn id="74" dur="2000" fill="hold"/>
                                        <p:tgtEl>
                                          <p:spTgt spid="35"/>
                                        </p:tgtEl>
                                        <p:attrNameLst>
                                          <p:attrName>fill.type</p:attrName>
                                        </p:attrNameLst>
                                      </p:cBhvr>
                                      <p:to>
                                        <p:strVal val="solid"/>
                                      </p:to>
                                    </p:set>
                                    <p:set>
                                      <p:cBhvr>
                                        <p:cTn id="75" dur="2000" fill="hold"/>
                                        <p:tgtEl>
                                          <p:spTgt spid="35"/>
                                        </p:tgtEl>
                                        <p:attrNameLst>
                                          <p:attrName>fill.on</p:attrName>
                                        </p:attrNameLst>
                                      </p:cBhvr>
                                      <p:to>
                                        <p:strVal val="true"/>
                                      </p:to>
                                    </p:set>
                                  </p:childTnLst>
                                </p:cTn>
                              </p:par>
                              <p:par>
                                <p:cTn id="76" presetID="1" presetClass="emph" presetSubtype="2" fill="hold" nodeType="withEffect">
                                  <p:stCondLst>
                                    <p:cond delay="0"/>
                                  </p:stCondLst>
                                  <p:childTnLst>
                                    <p:animClr clrSpc="rgb" dir="cw">
                                      <p:cBhvr>
                                        <p:cTn id="77" dur="2000" fill="hold"/>
                                        <p:tgtEl>
                                          <p:spTgt spid="73"/>
                                        </p:tgtEl>
                                        <p:attrNameLst>
                                          <p:attrName>fillcolor</p:attrName>
                                        </p:attrNameLst>
                                      </p:cBhvr>
                                      <p:to>
                                        <a:srgbClr val="FEC4A0"/>
                                      </p:to>
                                    </p:animClr>
                                    <p:set>
                                      <p:cBhvr>
                                        <p:cTn id="78" dur="2000" fill="hold"/>
                                        <p:tgtEl>
                                          <p:spTgt spid="73"/>
                                        </p:tgtEl>
                                        <p:attrNameLst>
                                          <p:attrName>fill.type</p:attrName>
                                        </p:attrNameLst>
                                      </p:cBhvr>
                                      <p:to>
                                        <p:strVal val="solid"/>
                                      </p:to>
                                    </p:set>
                                    <p:set>
                                      <p:cBhvr>
                                        <p:cTn id="79" dur="2000" fill="hold"/>
                                        <p:tgtEl>
                                          <p:spTgt spid="73"/>
                                        </p:tgtEl>
                                        <p:attrNameLst>
                                          <p:attrName>fill.on</p:attrName>
                                        </p:attrNameLst>
                                      </p:cBhvr>
                                      <p:to>
                                        <p:strVal val="true"/>
                                      </p:to>
                                    </p:set>
                                  </p:childTnLst>
                                </p:cTn>
                              </p:par>
                              <p:par>
                                <p:cTn id="80" presetID="1" presetClass="emph" presetSubtype="2" fill="hold" nodeType="withEffect">
                                  <p:stCondLst>
                                    <p:cond delay="0"/>
                                  </p:stCondLst>
                                  <p:childTnLst>
                                    <p:animClr clrSpc="rgb" dir="cw">
                                      <p:cBhvr>
                                        <p:cTn id="81" dur="2000" fill="hold"/>
                                        <p:tgtEl>
                                          <p:spTgt spid="58"/>
                                        </p:tgtEl>
                                        <p:attrNameLst>
                                          <p:attrName>fillcolor</p:attrName>
                                        </p:attrNameLst>
                                      </p:cBhvr>
                                      <p:to>
                                        <a:srgbClr val="FEC4A0"/>
                                      </p:to>
                                    </p:animClr>
                                    <p:set>
                                      <p:cBhvr>
                                        <p:cTn id="82" dur="2000" fill="hold"/>
                                        <p:tgtEl>
                                          <p:spTgt spid="58"/>
                                        </p:tgtEl>
                                        <p:attrNameLst>
                                          <p:attrName>fill.type</p:attrName>
                                        </p:attrNameLst>
                                      </p:cBhvr>
                                      <p:to>
                                        <p:strVal val="solid"/>
                                      </p:to>
                                    </p:set>
                                    <p:set>
                                      <p:cBhvr>
                                        <p:cTn id="83" dur="2000" fill="hold"/>
                                        <p:tgtEl>
                                          <p:spTgt spid="58"/>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3">
                                            <p:txEl>
                                              <p:pRg st="3" end="3"/>
                                            </p:txEl>
                                          </p:spTgt>
                                        </p:tgtEl>
                                        <p:attrNameLst>
                                          <p:attrName>style.visibility</p:attrName>
                                        </p:attrNameLst>
                                      </p:cBhvr>
                                      <p:to>
                                        <p:strVal val="visible"/>
                                      </p:to>
                                    </p:set>
                                  </p:childTnLst>
                                </p:cTn>
                              </p:par>
                              <p:par>
                                <p:cTn id="88" presetID="1" presetClass="emph" presetSubtype="2" fill="hold" nodeType="withEffect">
                                  <p:stCondLst>
                                    <p:cond delay="0"/>
                                  </p:stCondLst>
                                  <p:childTnLst>
                                    <p:animClr clrSpc="rgb" dir="cw">
                                      <p:cBhvr>
                                        <p:cTn id="89" dur="2000" fill="hold"/>
                                        <p:tgtEl>
                                          <p:spTgt spid="42"/>
                                        </p:tgtEl>
                                        <p:attrNameLst>
                                          <p:attrName>fillcolor</p:attrName>
                                        </p:attrNameLst>
                                      </p:cBhvr>
                                      <p:to>
                                        <a:srgbClr val="CCFFFF"/>
                                      </p:to>
                                    </p:animClr>
                                    <p:set>
                                      <p:cBhvr>
                                        <p:cTn id="90" dur="2000" fill="hold"/>
                                        <p:tgtEl>
                                          <p:spTgt spid="42"/>
                                        </p:tgtEl>
                                        <p:attrNameLst>
                                          <p:attrName>fill.type</p:attrName>
                                        </p:attrNameLst>
                                      </p:cBhvr>
                                      <p:to>
                                        <p:strVal val="solid"/>
                                      </p:to>
                                    </p:set>
                                    <p:set>
                                      <p:cBhvr>
                                        <p:cTn id="91" dur="2000" fill="hold"/>
                                        <p:tgtEl>
                                          <p:spTgt spid="42"/>
                                        </p:tgtEl>
                                        <p:attrNameLst>
                                          <p:attrName>fill.on</p:attrName>
                                        </p:attrNameLst>
                                      </p:cBhvr>
                                      <p:to>
                                        <p:strVal val="true"/>
                                      </p:to>
                                    </p:set>
                                  </p:childTnLst>
                                </p:cTn>
                              </p:par>
                              <p:par>
                                <p:cTn id="92" presetID="1" presetClass="emph" presetSubtype="2" fill="hold" nodeType="withEffect">
                                  <p:stCondLst>
                                    <p:cond delay="0"/>
                                  </p:stCondLst>
                                  <p:childTnLst>
                                    <p:animClr clrSpc="rgb" dir="cw">
                                      <p:cBhvr>
                                        <p:cTn id="93" dur="2000" fill="hold"/>
                                        <p:tgtEl>
                                          <p:spTgt spid="47"/>
                                        </p:tgtEl>
                                        <p:attrNameLst>
                                          <p:attrName>fillcolor</p:attrName>
                                        </p:attrNameLst>
                                      </p:cBhvr>
                                      <p:to>
                                        <a:srgbClr val="CCFFFF"/>
                                      </p:to>
                                    </p:animClr>
                                    <p:set>
                                      <p:cBhvr>
                                        <p:cTn id="94" dur="2000" fill="hold"/>
                                        <p:tgtEl>
                                          <p:spTgt spid="47"/>
                                        </p:tgtEl>
                                        <p:attrNameLst>
                                          <p:attrName>fill.type</p:attrName>
                                        </p:attrNameLst>
                                      </p:cBhvr>
                                      <p:to>
                                        <p:strVal val="solid"/>
                                      </p:to>
                                    </p:set>
                                    <p:set>
                                      <p:cBhvr>
                                        <p:cTn id="95" dur="2000" fill="hold"/>
                                        <p:tgtEl>
                                          <p:spTgt spid="47"/>
                                        </p:tgtEl>
                                        <p:attrNameLst>
                                          <p:attrName>fill.on</p:attrName>
                                        </p:attrNameLst>
                                      </p:cBhvr>
                                      <p:to>
                                        <p:strVal val="true"/>
                                      </p:to>
                                    </p:set>
                                  </p:childTnLst>
                                </p:cTn>
                              </p:par>
                              <p:par>
                                <p:cTn id="96" presetID="1" presetClass="emph" presetSubtype="2" fill="hold" nodeType="withEffect">
                                  <p:stCondLst>
                                    <p:cond delay="0"/>
                                  </p:stCondLst>
                                  <p:childTnLst>
                                    <p:animClr clrSpc="rgb" dir="cw">
                                      <p:cBhvr>
                                        <p:cTn id="97" dur="2000" fill="hold"/>
                                        <p:tgtEl>
                                          <p:spTgt spid="70"/>
                                        </p:tgtEl>
                                        <p:attrNameLst>
                                          <p:attrName>fillcolor</p:attrName>
                                        </p:attrNameLst>
                                      </p:cBhvr>
                                      <p:to>
                                        <a:srgbClr val="CCFFFF"/>
                                      </p:to>
                                    </p:animClr>
                                    <p:set>
                                      <p:cBhvr>
                                        <p:cTn id="98" dur="2000" fill="hold"/>
                                        <p:tgtEl>
                                          <p:spTgt spid="70"/>
                                        </p:tgtEl>
                                        <p:attrNameLst>
                                          <p:attrName>fill.type</p:attrName>
                                        </p:attrNameLst>
                                      </p:cBhvr>
                                      <p:to>
                                        <p:strVal val="solid"/>
                                      </p:to>
                                    </p:set>
                                    <p:set>
                                      <p:cBhvr>
                                        <p:cTn id="99" dur="2000" fill="hold"/>
                                        <p:tgtEl>
                                          <p:spTgt spid="70"/>
                                        </p:tgtEl>
                                        <p:attrNameLst>
                                          <p:attrName>fill.on</p:attrName>
                                        </p:attrNameLst>
                                      </p:cBhvr>
                                      <p:to>
                                        <p:strVal val="true"/>
                                      </p:to>
                                    </p:set>
                                  </p:childTnLst>
                                </p:cTn>
                              </p:par>
                              <p:par>
                                <p:cTn id="100" presetID="1" presetClass="emph" presetSubtype="2" fill="hold" nodeType="withEffect">
                                  <p:stCondLst>
                                    <p:cond delay="0"/>
                                  </p:stCondLst>
                                  <p:childTnLst>
                                    <p:animClr clrSpc="rgb" dir="cw">
                                      <p:cBhvr>
                                        <p:cTn id="101" dur="2000" fill="hold"/>
                                        <p:tgtEl>
                                          <p:spTgt spid="76"/>
                                        </p:tgtEl>
                                        <p:attrNameLst>
                                          <p:attrName>fillcolor</p:attrName>
                                        </p:attrNameLst>
                                      </p:cBhvr>
                                      <p:to>
                                        <a:srgbClr val="CCFFFF"/>
                                      </p:to>
                                    </p:animClr>
                                    <p:set>
                                      <p:cBhvr>
                                        <p:cTn id="102" dur="2000" fill="hold"/>
                                        <p:tgtEl>
                                          <p:spTgt spid="76"/>
                                        </p:tgtEl>
                                        <p:attrNameLst>
                                          <p:attrName>fill.type</p:attrName>
                                        </p:attrNameLst>
                                      </p:cBhvr>
                                      <p:to>
                                        <p:strVal val="solid"/>
                                      </p:to>
                                    </p:set>
                                    <p:set>
                                      <p:cBhvr>
                                        <p:cTn id="103" dur="2000" fill="hold"/>
                                        <p:tgtEl>
                                          <p:spTgt spid="76"/>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43">
                                            <p:txEl>
                                              <p:pRg st="6" end="6"/>
                                            </p:txEl>
                                          </p:spTgt>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43">
                                            <p:txEl>
                                              <p:pRg st="7" end="7"/>
                                            </p:txEl>
                                          </p:spTgt>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42" grpId="0" animBg="1"/>
      <p:bldP spid="44" grpId="0"/>
      <p:bldP spid="47" grpId="0" animBg="1"/>
      <p:bldP spid="48" grpId="0"/>
      <p:bldP spid="58" grpId="0" animBg="1"/>
      <p:bldP spid="59" grpId="0"/>
      <p:bldP spid="67" grpId="0" animBg="1"/>
      <p:bldP spid="68" grpId="0"/>
      <p:bldP spid="70" grpId="0" animBg="1"/>
      <p:bldP spid="71" grpId="0"/>
      <p:bldP spid="73" grpId="0" animBg="1"/>
      <p:bldP spid="74" grpId="0"/>
      <p:bldP spid="76" grpId="0" animBg="1"/>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2" descr="Image result for and gate">
            <a:extLst>
              <a:ext uri="{FF2B5EF4-FFF2-40B4-BE49-F238E27FC236}">
                <a16:creationId xmlns:a16="http://schemas.microsoft.com/office/drawing/2014/main" id="{E1ACCBB6-B260-47B9-AC1B-27F4F2ADC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9778011" y="4773192"/>
            <a:ext cx="538193" cy="723224"/>
          </a:xfrm>
          <a:prstGeom prst="rect">
            <a:avLst/>
          </a:prstGeom>
          <a:solidFill>
            <a:srgbClr val="CCFFFF"/>
          </a:solidFill>
          <a:extLst/>
        </p:spPr>
      </p:pic>
      <p:pic>
        <p:nvPicPr>
          <p:cNvPr id="75" name="Picture 2" descr="Image result for and gate">
            <a:extLst>
              <a:ext uri="{FF2B5EF4-FFF2-40B4-BE49-F238E27FC236}">
                <a16:creationId xmlns:a16="http://schemas.microsoft.com/office/drawing/2014/main" id="{B23CDFE0-0C40-482D-BBA3-F101A42AB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954684" y="4806140"/>
            <a:ext cx="538193" cy="723224"/>
          </a:xfrm>
          <a:prstGeom prst="rect">
            <a:avLst/>
          </a:prstGeom>
          <a:solidFill>
            <a:srgbClr val="CCFFFF"/>
          </a:solidFill>
          <a:extLst/>
        </p:spPr>
      </p:pic>
      <p:pic>
        <p:nvPicPr>
          <p:cNvPr id="76" name="Picture 2" descr="Image result for and gate">
            <a:extLst>
              <a:ext uri="{FF2B5EF4-FFF2-40B4-BE49-F238E27FC236}">
                <a16:creationId xmlns:a16="http://schemas.microsoft.com/office/drawing/2014/main" id="{D9564EE4-CDD7-4223-A468-C771680C1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446273" y="5598165"/>
            <a:ext cx="538193" cy="723224"/>
          </a:xfrm>
          <a:prstGeom prst="rect">
            <a:avLst/>
          </a:prstGeom>
          <a:solidFill>
            <a:srgbClr val="CCFFFF"/>
          </a:solidFill>
          <a:extLst/>
        </p:spPr>
      </p:pic>
      <p:sp>
        <p:nvSpPr>
          <p:cNvPr id="2" name="Title 1"/>
          <p:cNvSpPr>
            <a:spLocks noGrp="1"/>
          </p:cNvSpPr>
          <p:nvPr>
            <p:ph type="title"/>
          </p:nvPr>
        </p:nvSpPr>
        <p:spPr>
          <a:xfrm>
            <a:off x="1057968" y="6268"/>
            <a:ext cx="10058400" cy="1170698"/>
          </a:xfrm>
        </p:spPr>
        <p:txBody>
          <a:bodyPr/>
          <a:lstStyle/>
          <a:p>
            <a:pPr algn="ctr"/>
            <a:r>
              <a:rPr lang="en-US" dirty="0"/>
              <a:t>Malicious: “LEGO” Cut-and-choose</a:t>
            </a:r>
          </a:p>
        </p:txBody>
      </p:sp>
      <mc:AlternateContent xmlns:mc="http://schemas.openxmlformats.org/markup-compatibility/2006" xmlns:a14="http://schemas.microsoft.com/office/drawing/2010/main">
        <mc:Choice Requires="a14">
          <p:sp>
            <p:nvSpPr>
              <p:cNvPr id="9" name="TextBox 8"/>
              <p:cNvSpPr txBox="1"/>
              <p:nvPr/>
            </p:nvSpPr>
            <p:spPr>
              <a:xfrm>
                <a:off x="1341082" y="1316866"/>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341082" y="1316866"/>
                <a:ext cx="485775"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flipH="1">
                <a:off x="10578529" y="1435514"/>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flipH="1">
                <a:off x="10578529" y="1435514"/>
                <a:ext cx="485775" cy="461665"/>
              </a:xfrm>
              <a:prstGeom prst="rect">
                <a:avLst/>
              </a:prstGeom>
              <a:blipFill>
                <a:blip r:embed="rId6"/>
                <a:stretch>
                  <a:fillRect b="-11842"/>
                </a:stretch>
              </a:blipFill>
            </p:spPr>
            <p:txBody>
              <a:bodyPr/>
              <a:lstStyle/>
              <a:p>
                <a:r>
                  <a:rPr lang="en-US">
                    <a:noFill/>
                  </a:rPr>
                  <a:t> </a:t>
                </a:r>
              </a:p>
            </p:txBody>
          </p:sp>
        </mc:Fallback>
      </mc:AlternateContent>
      <p:pic>
        <p:nvPicPr>
          <p:cNvPr id="39" name="Picture 38">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668948" y="1401871"/>
            <a:ext cx="1186705" cy="117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376823" y="1457255"/>
            <a:ext cx="1217668" cy="122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Arrow Connector 25"/>
          <p:cNvCxnSpPr/>
          <p:nvPr/>
        </p:nvCxnSpPr>
        <p:spPr>
          <a:xfrm flipH="1" flipV="1">
            <a:off x="3046742" y="2313948"/>
            <a:ext cx="6305669" cy="20548"/>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007965" y="1047565"/>
            <a:ext cx="2111926" cy="1784412"/>
          </a:xfrm>
          <a:prstGeom prst="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Rectangle 57">
                <a:extLst/>
              </p:cNvPr>
              <p:cNvSpPr/>
              <p:nvPr/>
            </p:nvSpPr>
            <p:spPr>
              <a:xfrm>
                <a:off x="5875685" y="1722109"/>
                <a:ext cx="4154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58" name="Rectangle 57">
                <a:extLst/>
              </p:cNvPr>
              <p:cNvSpPr>
                <a:spLocks noRot="1" noChangeAspect="1" noMove="1" noResize="1" noEditPoints="1" noAdjustHandles="1" noChangeArrowheads="1" noChangeShapeType="1" noTextEdit="1"/>
              </p:cNvSpPr>
              <p:nvPr/>
            </p:nvSpPr>
            <p:spPr>
              <a:xfrm>
                <a:off x="5875685" y="1722109"/>
                <a:ext cx="415498" cy="369332"/>
              </a:xfrm>
              <a:prstGeom prst="rect">
                <a:avLst/>
              </a:prstGeom>
              <a:blipFill>
                <a:blip r:embed="rId9"/>
                <a:stretch>
                  <a:fillRect/>
                </a:stretch>
              </a:blipFill>
            </p:spPr>
            <p:txBody>
              <a:bodyPr/>
              <a:lstStyle/>
              <a:p>
                <a:r>
                  <a:rPr lang="en-US">
                    <a:noFill/>
                  </a:rPr>
                  <a:t> </a:t>
                </a:r>
              </a:p>
            </p:txBody>
          </p:sp>
        </mc:Fallback>
      </mc:AlternateContent>
      <p:pic>
        <p:nvPicPr>
          <p:cNvPr id="60" name="Picture 2" descr="Image result for and g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205099" y="2169610"/>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1" name="Rectangle 60"/>
              <p:cNvSpPr/>
              <p:nvPr/>
            </p:nvSpPr>
            <p:spPr>
              <a:xfrm>
                <a:off x="5053461" y="2335273"/>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61" name="Rectangle 60"/>
              <p:cNvSpPr>
                <a:spLocks noRot="1" noChangeAspect="1" noMove="1" noResize="1" noEditPoints="1" noAdjustHandles="1" noChangeArrowheads="1" noChangeShapeType="1" noTextEdit="1"/>
              </p:cNvSpPr>
              <p:nvPr/>
            </p:nvSpPr>
            <p:spPr>
              <a:xfrm>
                <a:off x="5053461" y="2335273"/>
                <a:ext cx="845744" cy="338554"/>
              </a:xfrm>
              <a:prstGeom prst="rect">
                <a:avLst/>
              </a:prstGeom>
              <a:blipFill>
                <a:blip r:embed="rId10"/>
                <a:stretch>
                  <a:fillRect/>
                </a:stretch>
              </a:blipFill>
            </p:spPr>
            <p:txBody>
              <a:bodyPr/>
              <a:lstStyle/>
              <a:p>
                <a:r>
                  <a:rPr lang="en-US">
                    <a:noFill/>
                  </a:rPr>
                  <a:t> </a:t>
                </a:r>
              </a:p>
            </p:txBody>
          </p:sp>
        </mc:Fallback>
      </mc:AlternateContent>
      <p:pic>
        <p:nvPicPr>
          <p:cNvPr id="63" name="Picture 2" descr="Image result for and g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205100" y="1009674"/>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4" name="Rectangle 63"/>
              <p:cNvSpPr/>
              <p:nvPr/>
            </p:nvSpPr>
            <p:spPr>
              <a:xfrm>
                <a:off x="5040013" y="1146780"/>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smtClean="0">
                              <a:latin typeface="Cambria Math" panose="02040503050406030204" pitchFamily="18" charset="0"/>
                            </a:rPr>
                            <m:t>𝐴𝑁𝐷</m:t>
                          </m:r>
                        </m:e>
                      </m:d>
                    </m:oMath>
                  </m:oMathPara>
                </a14:m>
                <a:endParaRPr lang="en-US" sz="1600" dirty="0"/>
              </a:p>
            </p:txBody>
          </p:sp>
        </mc:Choice>
        <mc:Fallback xmlns="">
          <p:sp>
            <p:nvSpPr>
              <p:cNvPr id="64" name="Rectangle 63"/>
              <p:cNvSpPr>
                <a:spLocks noRot="1" noChangeAspect="1" noMove="1" noResize="1" noEditPoints="1" noAdjustHandles="1" noChangeArrowheads="1" noChangeShapeType="1" noTextEdit="1"/>
              </p:cNvSpPr>
              <p:nvPr/>
            </p:nvSpPr>
            <p:spPr>
              <a:xfrm>
                <a:off x="5040013" y="1146780"/>
                <a:ext cx="845744" cy="338554"/>
              </a:xfrm>
              <a:prstGeom prst="rect">
                <a:avLst/>
              </a:prstGeom>
              <a:blipFill>
                <a:blip r:embed="rId11"/>
                <a:stretch>
                  <a:fillRect/>
                </a:stretch>
              </a:blipFill>
            </p:spPr>
            <p:txBody>
              <a:bodyPr/>
              <a:lstStyle/>
              <a:p>
                <a:r>
                  <a:rPr lang="en-US">
                    <a:noFill/>
                  </a:rPr>
                  <a:t> </a:t>
                </a:r>
              </a:p>
            </p:txBody>
          </p:sp>
        </mc:Fallback>
      </mc:AlternateContent>
      <p:pic>
        <p:nvPicPr>
          <p:cNvPr id="66" name="Picture 2" descr="Image result for and g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424188" y="999655"/>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7" name="Rectangle 66"/>
              <p:cNvSpPr/>
              <p:nvPr/>
            </p:nvSpPr>
            <p:spPr>
              <a:xfrm>
                <a:off x="6259101" y="1136762"/>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67" name="Rectangle 66"/>
              <p:cNvSpPr>
                <a:spLocks noRot="1" noChangeAspect="1" noMove="1" noResize="1" noEditPoints="1" noAdjustHandles="1" noChangeArrowheads="1" noChangeShapeType="1" noTextEdit="1"/>
              </p:cNvSpPr>
              <p:nvPr/>
            </p:nvSpPr>
            <p:spPr>
              <a:xfrm>
                <a:off x="6259101" y="1136762"/>
                <a:ext cx="845744" cy="338554"/>
              </a:xfrm>
              <a:prstGeom prst="rect">
                <a:avLst/>
              </a:prstGeom>
              <a:blipFill>
                <a:blip r:embed="rId12"/>
                <a:stretch>
                  <a:fillRect/>
                </a:stretch>
              </a:blipFill>
            </p:spPr>
            <p:txBody>
              <a:bodyPr/>
              <a:lstStyle/>
              <a:p>
                <a:r>
                  <a:rPr lang="en-US">
                    <a:noFill/>
                  </a:rPr>
                  <a:t> </a:t>
                </a:r>
              </a:p>
            </p:txBody>
          </p:sp>
        </mc:Fallback>
      </mc:AlternateContent>
      <p:pic>
        <p:nvPicPr>
          <p:cNvPr id="69" name="Picture 2" descr="Image result for and g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438318" y="2169611"/>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0" name="Rectangle 69"/>
              <p:cNvSpPr/>
              <p:nvPr/>
            </p:nvSpPr>
            <p:spPr>
              <a:xfrm>
                <a:off x="6335121" y="2320041"/>
                <a:ext cx="796976"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70" name="Rectangle 69"/>
              <p:cNvSpPr>
                <a:spLocks noRot="1" noChangeAspect="1" noMove="1" noResize="1" noEditPoints="1" noAdjustHandles="1" noChangeArrowheads="1" noChangeShapeType="1" noTextEdit="1"/>
              </p:cNvSpPr>
              <p:nvPr/>
            </p:nvSpPr>
            <p:spPr>
              <a:xfrm>
                <a:off x="6335121" y="2320041"/>
                <a:ext cx="796976" cy="338554"/>
              </a:xfrm>
              <a:prstGeom prst="rect">
                <a:avLst/>
              </a:prstGeom>
              <a:blipFill>
                <a:blip r:embed="rId13"/>
                <a:stretch>
                  <a:fillRect/>
                </a:stretch>
              </a:blipFill>
            </p:spPr>
            <p:txBody>
              <a:bodyPr/>
              <a:lstStyle/>
              <a:p>
                <a:r>
                  <a:rPr lang="en-US">
                    <a:noFill/>
                  </a:rPr>
                  <a:t> </a:t>
                </a:r>
              </a:p>
            </p:txBody>
          </p:sp>
        </mc:Fallback>
      </mc:AlternateContent>
      <p:pic>
        <p:nvPicPr>
          <p:cNvPr id="72" name="Picture 2" descr="Image result for and g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189742" y="1607557"/>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3" name="Rectangle 72"/>
              <p:cNvSpPr/>
              <p:nvPr/>
            </p:nvSpPr>
            <p:spPr>
              <a:xfrm>
                <a:off x="5041992" y="1790577"/>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73" name="Rectangle 72"/>
              <p:cNvSpPr>
                <a:spLocks noRot="1" noChangeAspect="1" noMove="1" noResize="1" noEditPoints="1" noAdjustHandles="1" noChangeArrowheads="1" noChangeShapeType="1" noTextEdit="1"/>
              </p:cNvSpPr>
              <p:nvPr/>
            </p:nvSpPr>
            <p:spPr>
              <a:xfrm>
                <a:off x="5041992" y="1790577"/>
                <a:ext cx="845744" cy="3385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Content Placeholder 2"/>
              <p:cNvSpPr txBox="1">
                <a:spLocks/>
              </p:cNvSpPr>
              <p:nvPr/>
            </p:nvSpPr>
            <p:spPr>
              <a:xfrm>
                <a:off x="740734" y="3619490"/>
                <a:ext cx="10604296" cy="2656086"/>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Main idea from [Nielsen-Orlandi09]:  considers </a:t>
                </a:r>
                <a:r>
                  <a:rPr lang="en-US" b="1" dirty="0"/>
                  <a:t>gates</a:t>
                </a:r>
                <a:r>
                  <a:rPr lang="en-US" dirty="0"/>
                  <a:t> instead of circuits for C&amp;C</a:t>
                </a:r>
              </a:p>
              <a:p>
                <a:pPr lvl="1"/>
                <a:r>
                  <a:rPr lang="en-US" dirty="0"/>
                  <a:t>Send multiple garbled </a:t>
                </a:r>
                <a:r>
                  <a:rPr lang="en-US" b="1" dirty="0"/>
                  <a:t>AND gates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𝐴𝑁𝐷</m:t>
                        </m:r>
                      </m:e>
                    </m:d>
                  </m:oMath>
                </a14:m>
                <a:endParaRPr lang="en-US" b="1" dirty="0"/>
              </a:p>
              <a:p>
                <a:pPr lvl="1"/>
                <a:r>
                  <a:rPr lang="en-US" dirty="0"/>
                  <a:t>Check some</a:t>
                </a:r>
              </a:p>
              <a:p>
                <a:pPr lvl="1"/>
                <a:r>
                  <a:rPr lang="en-US" dirty="0"/>
                  <a:t>Soldering the remaining gates to get </a:t>
                </a:r>
                <a14:m>
                  <m:oMath xmlns:m="http://schemas.openxmlformats.org/officeDocument/2006/math">
                    <m:d>
                      <m:dPr>
                        <m:begChr m:val="⟦"/>
                        <m:endChr m:val="⟧"/>
                        <m:ctrlPr>
                          <a:rPr lang="en-US" i="1">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𝑥</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a14:m>
                <a:endParaRPr lang="en-US" dirty="0"/>
              </a:p>
              <a:p>
                <a:pPr lvl="1"/>
                <a:r>
                  <a:rPr lang="en-US" dirty="0"/>
                  <a:t>Allows preprocessing that is independent of</a:t>
                </a:r>
                <a14:m>
                  <m:oMath xmlns:m="http://schemas.openxmlformats.org/officeDocument/2006/math">
                    <m:r>
                      <a:rPr lang="en-US">
                        <a:solidFill>
                          <a:schemeClr val="tx1">
                            <a:lumMod val="85000"/>
                            <a:lumOff val="15000"/>
                          </a:schemeClr>
                        </a:solidFill>
                        <a:latin typeface="Cambria Math" panose="02040503050406030204" pitchFamily="18" charset="0"/>
                      </a:rPr>
                      <m:t> </m:t>
                    </m:r>
                    <m:d>
                      <m:dPr>
                        <m:begChr m:val="⟦"/>
                        <m:endChr m:val="⟧"/>
                        <m:ctrlPr>
                          <a:rPr lang="en-US" i="1">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𝑥</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a14:m>
                <a:endParaRPr lang="en-US" dirty="0"/>
              </a:p>
              <a:p>
                <a:r>
                  <a:rPr lang="en-US" dirty="0"/>
                  <a:t>Total cost:</a:t>
                </a:r>
              </a:p>
              <a:p>
                <a:pPr lvl="1"/>
                <a:r>
                  <a:rPr lang="en-US" dirty="0"/>
                  <a:t>Replication factor:  Asymptotic improvement, </a:t>
                </a:r>
                <a14:m>
                  <m:oMath xmlns:m="http://schemas.openxmlformats.org/officeDocument/2006/math">
                    <m:r>
                      <a:rPr lang="en-US" i="1">
                        <a:latin typeface="Cambria Math" charset="0"/>
                      </a:rPr>
                      <m:t>𝒪</m:t>
                    </m:r>
                    <m:r>
                      <a:rPr lang="en-US" i="1">
                        <a:latin typeface="Cambria Math" charset="0"/>
                      </a:rPr>
                      <m:t>(</m:t>
                    </m:r>
                    <m:f>
                      <m:fPr>
                        <m:type m:val="skw"/>
                        <m:ctrlPr>
                          <a:rPr lang="en-US" i="1">
                            <a:latin typeface="Cambria Math" panose="02040503050406030204" pitchFamily="18" charset="0"/>
                          </a:rPr>
                        </m:ctrlPr>
                      </m:fPr>
                      <m:num>
                        <m:r>
                          <a:rPr lang="en-US" i="1">
                            <a:latin typeface="Cambria Math" charset="0"/>
                          </a:rPr>
                          <m:t>𝑠</m:t>
                        </m:r>
                      </m:num>
                      <m:den>
                        <m:func>
                          <m:funcPr>
                            <m:ctrlPr>
                              <a:rPr lang="en-US" i="1">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charset="0"/>
                                      </a:rPr>
                                      <m:t>𝐶</m:t>
                                    </m:r>
                                  </m:e>
                                </m:d>
                              </m:e>
                            </m:d>
                          </m:e>
                        </m:func>
                      </m:den>
                    </m:f>
                    <m:r>
                      <a:rPr lang="en-US" i="1">
                        <a:latin typeface="Cambria Math" charset="0"/>
                      </a:rPr>
                      <m:t>)</m:t>
                    </m:r>
                  </m:oMath>
                </a14:m>
                <a:r>
                  <a:rPr lang="en-US" dirty="0"/>
                  <a:t> vs </a:t>
                </a:r>
                <a14:m>
                  <m:oMath xmlns:m="http://schemas.openxmlformats.org/officeDocument/2006/math">
                    <m:r>
                      <a:rPr lang="en-US" i="1">
                        <a:latin typeface="Cambria Math" charset="0"/>
                      </a:rPr>
                      <m:t>𝒪</m:t>
                    </m:r>
                    <m:d>
                      <m:dPr>
                        <m:ctrlPr>
                          <a:rPr lang="en-US" i="1">
                            <a:latin typeface="Cambria Math" panose="02040503050406030204" pitchFamily="18" charset="0"/>
                          </a:rPr>
                        </m:ctrlPr>
                      </m:dPr>
                      <m:e>
                        <m:r>
                          <a:rPr lang="en-US" i="1">
                            <a:latin typeface="Cambria Math" charset="0"/>
                          </a:rPr>
                          <m:t>𝑠</m:t>
                        </m:r>
                      </m:e>
                    </m:d>
                  </m:oMath>
                </a14:m>
                <a:r>
                  <a:rPr lang="en-US" dirty="0"/>
                  <a:t>.</a:t>
                </a:r>
              </a:p>
              <a:p>
                <a:pPr lvl="1"/>
                <a:r>
                  <a:rPr lang="en-US" dirty="0"/>
                  <a:t>Soldering: for each wire</a:t>
                </a:r>
              </a:p>
            </p:txBody>
          </p:sp>
        </mc:Choice>
        <mc:Fallback xmlns="">
          <p:sp>
            <p:nvSpPr>
              <p:cNvPr id="74" name="Content Placeholder 2"/>
              <p:cNvSpPr txBox="1">
                <a:spLocks noRot="1" noChangeAspect="1" noMove="1" noResize="1" noEditPoints="1" noAdjustHandles="1" noChangeArrowheads="1" noChangeShapeType="1" noTextEdit="1"/>
              </p:cNvSpPr>
              <p:nvPr/>
            </p:nvSpPr>
            <p:spPr>
              <a:xfrm>
                <a:off x="740734" y="3619490"/>
                <a:ext cx="10604296" cy="2656086"/>
              </a:xfrm>
              <a:prstGeom prst="rect">
                <a:avLst/>
              </a:prstGeom>
              <a:blipFill>
                <a:blip r:embed="rId15"/>
                <a:stretch>
                  <a:fillRect l="-288" t="-3678" b="-17471"/>
                </a:stretch>
              </a:blipFill>
            </p:spPr>
            <p:txBody>
              <a:bodyPr/>
              <a:lstStyle/>
              <a:p>
                <a:r>
                  <a:rPr lang="en-US">
                    <a:noFill/>
                  </a:rPr>
                  <a:t> </a:t>
                </a:r>
              </a:p>
            </p:txBody>
          </p:sp>
        </mc:Fallback>
      </mc:AlternateContent>
      <p:cxnSp>
        <p:nvCxnSpPr>
          <p:cNvPr id="150" name="Straight Connector 149"/>
          <p:cNvCxnSpPr>
            <a:cxnSpLocks/>
          </p:cNvCxnSpPr>
          <p:nvPr/>
        </p:nvCxnSpPr>
        <p:spPr>
          <a:xfrm>
            <a:off x="9368204" y="4557780"/>
            <a:ext cx="486768" cy="285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cxnSpLocks/>
          </p:cNvCxnSpPr>
          <p:nvPr/>
        </p:nvCxnSpPr>
        <p:spPr>
          <a:xfrm>
            <a:off x="10638180" y="4550966"/>
            <a:ext cx="426124" cy="347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cxnSpLocks/>
            <a:endCxn id="74" idx="3"/>
          </p:cNvCxnSpPr>
          <p:nvPr/>
        </p:nvCxnSpPr>
        <p:spPr>
          <a:xfrm flipH="1">
            <a:off x="11345030" y="4550966"/>
            <a:ext cx="435412" cy="396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10194391" y="4557780"/>
            <a:ext cx="434906" cy="285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a:cxnSpLocks/>
            <a:stCxn id="57" idx="3"/>
          </p:cNvCxnSpPr>
          <p:nvPr/>
        </p:nvCxnSpPr>
        <p:spPr>
          <a:xfrm>
            <a:off x="10047108" y="5403901"/>
            <a:ext cx="463551" cy="278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a:cxnSpLocks/>
            <a:stCxn id="75" idx="3"/>
          </p:cNvCxnSpPr>
          <p:nvPr/>
        </p:nvCxnSpPr>
        <p:spPr>
          <a:xfrm flipH="1">
            <a:off x="10914543" y="5436849"/>
            <a:ext cx="309238" cy="23551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TextBox 130"/>
              <p:cNvSpPr txBox="1"/>
              <p:nvPr/>
            </p:nvSpPr>
            <p:spPr>
              <a:xfrm>
                <a:off x="8106996" y="5025950"/>
                <a:ext cx="11746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smtClean="0">
                              <a:solidFill>
                                <a:schemeClr val="tx1">
                                  <a:lumMod val="85000"/>
                                  <a:lumOff val="15000"/>
                                </a:schemeClr>
                              </a:solidFill>
                              <a:latin typeface="Cambria Math" panose="02040503050406030204" pitchFamily="18" charset="0"/>
                            </a:rPr>
                            <m:t>𝑥</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r>
                        <a:rPr lang="en-US" b="0" i="1" smtClean="0">
                          <a:latin typeface="Cambria Math" charset="0"/>
                        </a:rPr>
                        <m:t>=</m:t>
                      </m:r>
                    </m:oMath>
                  </m:oMathPara>
                </a14:m>
                <a:endParaRPr lang="en-US" dirty="0"/>
              </a:p>
            </p:txBody>
          </p:sp>
        </mc:Choice>
        <mc:Fallback xmlns="">
          <p:sp>
            <p:nvSpPr>
              <p:cNvPr id="131" name="TextBox 130"/>
              <p:cNvSpPr txBox="1">
                <a:spLocks noRot="1" noChangeAspect="1" noMove="1" noResize="1" noEditPoints="1" noAdjustHandles="1" noChangeArrowheads="1" noChangeShapeType="1" noTextEdit="1"/>
              </p:cNvSpPr>
              <p:nvPr/>
            </p:nvSpPr>
            <p:spPr>
              <a:xfrm>
                <a:off x="8106996" y="5025950"/>
                <a:ext cx="1174617" cy="276999"/>
              </a:xfrm>
              <a:prstGeom prst="rect">
                <a:avLst/>
              </a:prstGeom>
              <a:blipFill>
                <a:blip r:embed="rId16"/>
                <a:stretch>
                  <a:fillRect r="-1036"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Rectangle 142"/>
              <p:cNvSpPr/>
              <p:nvPr/>
            </p:nvSpPr>
            <p:spPr>
              <a:xfrm>
                <a:off x="9597940" y="4940695"/>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143" name="Rectangle 142"/>
              <p:cNvSpPr>
                <a:spLocks noRot="1" noChangeAspect="1" noMove="1" noResize="1" noEditPoints="1" noAdjustHandles="1" noChangeArrowheads="1" noChangeShapeType="1" noTextEdit="1"/>
              </p:cNvSpPr>
              <p:nvPr/>
            </p:nvSpPr>
            <p:spPr>
              <a:xfrm>
                <a:off x="9597940" y="4940695"/>
                <a:ext cx="845744" cy="33855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p:cNvSpPr/>
              <p:nvPr/>
            </p:nvSpPr>
            <p:spPr>
              <a:xfrm>
                <a:off x="10780275" y="4967623"/>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141" name="Rectangle 140"/>
              <p:cNvSpPr>
                <a:spLocks noRot="1" noChangeAspect="1" noMove="1" noResize="1" noEditPoints="1" noAdjustHandles="1" noChangeArrowheads="1" noChangeShapeType="1" noTextEdit="1"/>
              </p:cNvSpPr>
              <p:nvPr/>
            </p:nvSpPr>
            <p:spPr>
              <a:xfrm>
                <a:off x="10780275" y="4967623"/>
                <a:ext cx="845744" cy="33855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p:cNvSpPr/>
              <p:nvPr/>
            </p:nvSpPr>
            <p:spPr>
              <a:xfrm>
                <a:off x="10283665" y="5739529"/>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139" name="Rectangle 138"/>
              <p:cNvSpPr>
                <a:spLocks noRot="1" noChangeAspect="1" noMove="1" noResize="1" noEditPoints="1" noAdjustHandles="1" noChangeArrowheads="1" noChangeShapeType="1" noTextEdit="1"/>
              </p:cNvSpPr>
              <p:nvPr/>
            </p:nvSpPr>
            <p:spPr>
              <a:xfrm>
                <a:off x="10283665" y="5739529"/>
                <a:ext cx="845744" cy="338554"/>
              </a:xfrm>
              <a:prstGeom prst="rect">
                <a:avLst/>
              </a:prstGeom>
              <a:blipFill>
                <a:blip r:embed="rId19"/>
                <a:stretch>
                  <a:fillRect/>
                </a:stretch>
              </a:blipFill>
            </p:spPr>
            <p:txBody>
              <a:bodyPr/>
              <a:lstStyle/>
              <a:p>
                <a:r>
                  <a:rPr lang="en-US">
                    <a:noFill/>
                  </a:rPr>
                  <a:t> </a:t>
                </a:r>
              </a:p>
            </p:txBody>
          </p:sp>
        </mc:Fallback>
      </mc:AlternateContent>
      <p:pic>
        <p:nvPicPr>
          <p:cNvPr id="77" name="Picture 2" descr="Image result for and gate">
            <a:extLst>
              <a:ext uri="{FF2B5EF4-FFF2-40B4-BE49-F238E27FC236}">
                <a16:creationId xmlns:a16="http://schemas.microsoft.com/office/drawing/2014/main" id="{A4688D52-39F1-4941-863F-8E99E70D4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422762" y="1554666"/>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B21EBB60-897B-48AF-A65E-DAEAE645DD78}"/>
                  </a:ext>
                </a:extLst>
              </p:cNvPr>
              <p:cNvSpPr/>
              <p:nvPr/>
            </p:nvSpPr>
            <p:spPr>
              <a:xfrm>
                <a:off x="6282406" y="1718837"/>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78" name="Rectangle 77">
                <a:extLst>
                  <a:ext uri="{FF2B5EF4-FFF2-40B4-BE49-F238E27FC236}">
                    <a16:creationId xmlns:a16="http://schemas.microsoft.com/office/drawing/2014/main" id="{B21EBB60-897B-48AF-A65E-DAEAE645DD78}"/>
                  </a:ext>
                </a:extLst>
              </p:cNvPr>
              <p:cNvSpPr>
                <a:spLocks noRot="1" noChangeAspect="1" noMove="1" noResize="1" noEditPoints="1" noAdjustHandles="1" noChangeArrowheads="1" noChangeShapeType="1" noTextEdit="1"/>
              </p:cNvSpPr>
              <p:nvPr/>
            </p:nvSpPr>
            <p:spPr>
              <a:xfrm>
                <a:off x="6282406" y="1718837"/>
                <a:ext cx="845744" cy="338554"/>
              </a:xfrm>
              <a:prstGeom prst="rect">
                <a:avLst/>
              </a:prstGeom>
              <a:blipFill>
                <a:blip r:embed="rId20"/>
                <a:stretch>
                  <a:fillRect/>
                </a:stretch>
              </a:blipFill>
            </p:spPr>
            <p:txBody>
              <a:bodyPr/>
              <a:lstStyle/>
              <a:p>
                <a:r>
                  <a:rPr lang="en-US">
                    <a:noFill/>
                  </a:rPr>
                  <a:t> </a:t>
                </a:r>
              </a:p>
            </p:txBody>
          </p:sp>
        </mc:Fallback>
      </mc:AlternateContent>
      <p:sp>
        <p:nvSpPr>
          <p:cNvPr id="36" name="Slide Number Placeholder 3">
            <a:extLst>
              <a:ext uri="{FF2B5EF4-FFF2-40B4-BE49-F238E27FC236}">
                <a16:creationId xmlns:a16="http://schemas.microsoft.com/office/drawing/2014/main" id="{879C93FD-D326-47C4-802B-4D7679DB4468}"/>
              </a:ext>
            </a:extLst>
          </p:cNvPr>
          <p:cNvSpPr>
            <a:spLocks noGrp="1"/>
          </p:cNvSpPr>
          <p:nvPr>
            <p:ph type="sldNum" sz="quarter" idx="12"/>
          </p:nvPr>
        </p:nvSpPr>
        <p:spPr>
          <a:xfrm>
            <a:off x="11311128" y="6272784"/>
            <a:ext cx="640080" cy="365125"/>
          </a:xfrm>
        </p:spPr>
        <p:txBody>
          <a:bodyPr/>
          <a:lstStyle/>
          <a:p>
            <a:fld id="{6113E31D-E2AB-40D1-8B51-AFA5AFEF393A}" type="slidenum">
              <a:rPr lang="en-US" smtClean="0"/>
              <a:t>6</a:t>
            </a:fld>
            <a:endParaRPr lang="en-US" dirty="0"/>
          </a:p>
        </p:txBody>
      </p:sp>
    </p:spTree>
    <p:custDataLst>
      <p:tags r:id="rId1"/>
    </p:custDataLst>
    <p:extLst>
      <p:ext uri="{BB962C8B-B14F-4D97-AF65-F5344CB8AC3E}">
        <p14:creationId xmlns:p14="http://schemas.microsoft.com/office/powerpoint/2010/main" val="1909465440"/>
      </p:ext>
    </p:extLst>
  </p:cSld>
  <p:clrMapOvr>
    <a:masterClrMapping/>
  </p:clrMapOvr>
  <mc:AlternateContent xmlns:mc="http://schemas.openxmlformats.org/markup-compatibility/2006" xmlns:p14="http://schemas.microsoft.com/office/powerpoint/2010/main">
    <mc:Choice Requires="p14">
      <p:transition spd="slow" p14:dur="2000" advTm="14296"/>
    </mc:Choice>
    <mc:Fallback xmlns="">
      <p:transition spd="slow" advTm="142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right)">
                                      <p:cBhvr>
                                        <p:cTn id="7" dur="500"/>
                                        <p:tgtEl>
                                          <p:spTgt spid="58"/>
                                        </p:tgtEl>
                                      </p:cBhvr>
                                    </p:animEffect>
                                  </p:childTnLst>
                                </p:cTn>
                              </p:par>
                              <p:par>
                                <p:cTn id="8" presetID="22" presetClass="entr" presetSubtype="2"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par>
                                <p:cTn id="11" presetID="1" presetClass="entr" presetSubtype="0" fill="hold" nodeType="withEffect">
                                  <p:stCondLst>
                                    <p:cond delay="0"/>
                                  </p:stCondLst>
                                  <p:childTnLst>
                                    <p:set>
                                      <p:cBhvr>
                                        <p:cTn id="12" dur="1" fill="hold">
                                          <p:stCondLst>
                                            <p:cond delay="0"/>
                                          </p:stCondLst>
                                        </p:cTn>
                                        <p:tgtEl>
                                          <p:spTgt spid="7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xEl>
                                              <p:pRg st="1" end="1"/>
                                            </p:txEl>
                                          </p:spTgt>
                                        </p:tgtEl>
                                        <p:attrNameLst>
                                          <p:attrName>style.visibility</p:attrName>
                                        </p:attrNameLst>
                                      </p:cBhvr>
                                      <p:to>
                                        <p:strVal val="visible"/>
                                      </p:to>
                                    </p:set>
                                  </p:childTnLst>
                                </p:cTn>
                              </p:par>
                              <p:par>
                                <p:cTn id="15" presetID="22" presetClass="entr" presetSubtype="2"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right)">
                                      <p:cBhvr>
                                        <p:cTn id="17" dur="500"/>
                                        <p:tgtEl>
                                          <p:spTgt spid="27"/>
                                        </p:tgtEl>
                                      </p:cBhvr>
                                    </p:animEffect>
                                  </p:childTnLst>
                                </p:cTn>
                              </p:par>
                              <p:par>
                                <p:cTn id="18" presetID="22" presetClass="entr" presetSubtype="2" fill="hold" nodeType="with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right)">
                                      <p:cBhvr>
                                        <p:cTn id="20" dur="500"/>
                                        <p:tgtEl>
                                          <p:spTgt spid="6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right)">
                                      <p:cBhvr>
                                        <p:cTn id="23" dur="500"/>
                                        <p:tgtEl>
                                          <p:spTgt spid="61"/>
                                        </p:tgtEl>
                                      </p:cBhvr>
                                    </p:animEffect>
                                  </p:childTnLst>
                                </p:cTn>
                              </p:par>
                              <p:par>
                                <p:cTn id="24" presetID="22" presetClass="entr" presetSubtype="2" fill="hold"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right)">
                                      <p:cBhvr>
                                        <p:cTn id="26" dur="500"/>
                                        <p:tgtEl>
                                          <p:spTgt spid="63"/>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right)">
                                      <p:cBhvr>
                                        <p:cTn id="29" dur="500"/>
                                        <p:tgtEl>
                                          <p:spTgt spid="64"/>
                                        </p:tgtEl>
                                      </p:cBhvr>
                                    </p:animEffect>
                                  </p:childTnLst>
                                </p:cTn>
                              </p:par>
                              <p:par>
                                <p:cTn id="30" presetID="22" presetClass="entr" presetSubtype="2" fill="hold" nodeType="with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right)">
                                      <p:cBhvr>
                                        <p:cTn id="32" dur="500"/>
                                        <p:tgtEl>
                                          <p:spTgt spid="66"/>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right)">
                                      <p:cBhvr>
                                        <p:cTn id="35" dur="500"/>
                                        <p:tgtEl>
                                          <p:spTgt spid="67"/>
                                        </p:tgtEl>
                                      </p:cBhvr>
                                    </p:animEffect>
                                  </p:childTnLst>
                                </p:cTn>
                              </p:par>
                              <p:par>
                                <p:cTn id="36" presetID="2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right)">
                                      <p:cBhvr>
                                        <p:cTn id="38" dur="500"/>
                                        <p:tgtEl>
                                          <p:spTgt spid="69"/>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right)">
                                      <p:cBhvr>
                                        <p:cTn id="41" dur="500"/>
                                        <p:tgtEl>
                                          <p:spTgt spid="70"/>
                                        </p:tgtEl>
                                      </p:cBhvr>
                                    </p:animEffect>
                                  </p:childTnLst>
                                </p:cTn>
                              </p:par>
                              <p:par>
                                <p:cTn id="42" presetID="22" presetClass="entr" presetSubtype="2" fill="hold"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wipe(right)">
                                      <p:cBhvr>
                                        <p:cTn id="44" dur="500"/>
                                        <p:tgtEl>
                                          <p:spTgt spid="72"/>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wipe(right)">
                                      <p:cBhvr>
                                        <p:cTn id="47" dur="500"/>
                                        <p:tgtEl>
                                          <p:spTgt spid="73"/>
                                        </p:tgtEl>
                                      </p:cBhvr>
                                    </p:animEffect>
                                  </p:childTnLst>
                                </p:cTn>
                              </p:par>
                              <p:par>
                                <p:cTn id="48" presetID="22" presetClass="entr" presetSubtype="2" fill="hold"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ipe(right)">
                                      <p:cBhvr>
                                        <p:cTn id="50" dur="500"/>
                                        <p:tgtEl>
                                          <p:spTgt spid="77"/>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wipe(right)">
                                      <p:cBhvr>
                                        <p:cTn id="53" dur="500"/>
                                        <p:tgtEl>
                                          <p:spTgt spid="78"/>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mph" presetSubtype="2" fill="hold" nodeType="clickEffect">
                                  <p:stCondLst>
                                    <p:cond delay="0"/>
                                  </p:stCondLst>
                                  <p:childTnLst>
                                    <p:animClr clrSpc="rgb" dir="cw">
                                      <p:cBhvr>
                                        <p:cTn id="61" dur="2000" fill="hold"/>
                                        <p:tgtEl>
                                          <p:spTgt spid="66"/>
                                        </p:tgtEl>
                                        <p:attrNameLst>
                                          <p:attrName>fillcolor</p:attrName>
                                        </p:attrNameLst>
                                      </p:cBhvr>
                                      <p:to>
                                        <a:srgbClr val="FEC4A0"/>
                                      </p:to>
                                    </p:animClr>
                                    <p:set>
                                      <p:cBhvr>
                                        <p:cTn id="62" dur="2000" fill="hold"/>
                                        <p:tgtEl>
                                          <p:spTgt spid="66"/>
                                        </p:tgtEl>
                                        <p:attrNameLst>
                                          <p:attrName>fill.type</p:attrName>
                                        </p:attrNameLst>
                                      </p:cBhvr>
                                      <p:to>
                                        <p:strVal val="solid"/>
                                      </p:to>
                                    </p:set>
                                    <p:set>
                                      <p:cBhvr>
                                        <p:cTn id="63" dur="2000" fill="hold"/>
                                        <p:tgtEl>
                                          <p:spTgt spid="66"/>
                                        </p:tgtEl>
                                        <p:attrNameLst>
                                          <p:attrName>fill.on</p:attrName>
                                        </p:attrNameLst>
                                      </p:cBhvr>
                                      <p:to>
                                        <p:strVal val="true"/>
                                      </p:to>
                                    </p:set>
                                  </p:childTnLst>
                                </p:cTn>
                              </p:par>
                              <p:par>
                                <p:cTn id="64" presetID="1" presetClass="emph" presetSubtype="2" fill="hold" nodeType="withEffect">
                                  <p:stCondLst>
                                    <p:cond delay="0"/>
                                  </p:stCondLst>
                                  <p:childTnLst>
                                    <p:animClr clrSpc="rgb" dir="cw">
                                      <p:cBhvr>
                                        <p:cTn id="65" dur="2000" fill="hold"/>
                                        <p:tgtEl>
                                          <p:spTgt spid="77"/>
                                        </p:tgtEl>
                                        <p:attrNameLst>
                                          <p:attrName>fillcolor</p:attrName>
                                        </p:attrNameLst>
                                      </p:cBhvr>
                                      <p:to>
                                        <a:srgbClr val="FEC4A0"/>
                                      </p:to>
                                    </p:animClr>
                                    <p:set>
                                      <p:cBhvr>
                                        <p:cTn id="66" dur="2000" fill="hold"/>
                                        <p:tgtEl>
                                          <p:spTgt spid="77"/>
                                        </p:tgtEl>
                                        <p:attrNameLst>
                                          <p:attrName>fill.type</p:attrName>
                                        </p:attrNameLst>
                                      </p:cBhvr>
                                      <p:to>
                                        <p:strVal val="solid"/>
                                      </p:to>
                                    </p:set>
                                    <p:set>
                                      <p:cBhvr>
                                        <p:cTn id="67" dur="2000" fill="hold"/>
                                        <p:tgtEl>
                                          <p:spTgt spid="77"/>
                                        </p:tgtEl>
                                        <p:attrNameLst>
                                          <p:attrName>fill.on</p:attrName>
                                        </p:attrNameLst>
                                      </p:cBhvr>
                                      <p:to>
                                        <p:strVal val="true"/>
                                      </p:to>
                                    </p:set>
                                  </p:childTnLst>
                                </p:cTn>
                              </p:par>
                              <p:par>
                                <p:cTn id="68" presetID="1" presetClass="emph" presetSubtype="2" fill="hold" nodeType="withEffect">
                                  <p:stCondLst>
                                    <p:cond delay="0"/>
                                  </p:stCondLst>
                                  <p:childTnLst>
                                    <p:animClr clrSpc="rgb" dir="cw">
                                      <p:cBhvr>
                                        <p:cTn id="69" dur="2000" fill="hold"/>
                                        <p:tgtEl>
                                          <p:spTgt spid="60"/>
                                        </p:tgtEl>
                                        <p:attrNameLst>
                                          <p:attrName>fillcolor</p:attrName>
                                        </p:attrNameLst>
                                      </p:cBhvr>
                                      <p:to>
                                        <a:srgbClr val="FEC4A0"/>
                                      </p:to>
                                    </p:animClr>
                                    <p:set>
                                      <p:cBhvr>
                                        <p:cTn id="70" dur="2000" fill="hold"/>
                                        <p:tgtEl>
                                          <p:spTgt spid="60"/>
                                        </p:tgtEl>
                                        <p:attrNameLst>
                                          <p:attrName>fill.type</p:attrName>
                                        </p:attrNameLst>
                                      </p:cBhvr>
                                      <p:to>
                                        <p:strVal val="solid"/>
                                      </p:to>
                                    </p:set>
                                    <p:set>
                                      <p:cBhvr>
                                        <p:cTn id="71" dur="2000" fill="hold"/>
                                        <p:tgtEl>
                                          <p:spTgt spid="60"/>
                                        </p:tgtEl>
                                        <p:attrNameLst>
                                          <p:attrName>fill.on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74">
                                            <p:txEl>
                                              <p:pRg st="3" end="3"/>
                                            </p:txEl>
                                          </p:spTgt>
                                        </p:tgtEl>
                                        <p:attrNameLst>
                                          <p:attrName>style.visibility</p:attrName>
                                        </p:attrNameLst>
                                      </p:cBhvr>
                                      <p:to>
                                        <p:strVal val="visible"/>
                                      </p:to>
                                    </p:set>
                                  </p:childTnLst>
                                </p:cTn>
                              </p:par>
                              <p:par>
                                <p:cTn id="76" presetID="1" presetClass="emph" presetSubtype="2" fill="hold" nodeType="withEffect">
                                  <p:stCondLst>
                                    <p:cond delay="0"/>
                                  </p:stCondLst>
                                  <p:childTnLst>
                                    <p:animClr clrSpc="rgb" dir="cw">
                                      <p:cBhvr>
                                        <p:cTn id="77" dur="500" fill="hold"/>
                                        <p:tgtEl>
                                          <p:spTgt spid="63"/>
                                        </p:tgtEl>
                                        <p:attrNameLst>
                                          <p:attrName>fillcolor</p:attrName>
                                        </p:attrNameLst>
                                      </p:cBhvr>
                                      <p:to>
                                        <a:srgbClr val="CCFFFF"/>
                                      </p:to>
                                    </p:animClr>
                                    <p:set>
                                      <p:cBhvr>
                                        <p:cTn id="78" dur="500" fill="hold"/>
                                        <p:tgtEl>
                                          <p:spTgt spid="63"/>
                                        </p:tgtEl>
                                        <p:attrNameLst>
                                          <p:attrName>fill.type</p:attrName>
                                        </p:attrNameLst>
                                      </p:cBhvr>
                                      <p:to>
                                        <p:strVal val="solid"/>
                                      </p:to>
                                    </p:set>
                                    <p:set>
                                      <p:cBhvr>
                                        <p:cTn id="79" dur="500" fill="hold"/>
                                        <p:tgtEl>
                                          <p:spTgt spid="63"/>
                                        </p:tgtEl>
                                        <p:attrNameLst>
                                          <p:attrName>fill.on</p:attrName>
                                        </p:attrNameLst>
                                      </p:cBhvr>
                                      <p:to>
                                        <p:strVal val="true"/>
                                      </p:to>
                                    </p:set>
                                  </p:childTnLst>
                                </p:cTn>
                              </p:par>
                              <p:par>
                                <p:cTn id="80" presetID="1" presetClass="emph" presetSubtype="2" fill="hold" nodeType="withEffect">
                                  <p:stCondLst>
                                    <p:cond delay="0"/>
                                  </p:stCondLst>
                                  <p:childTnLst>
                                    <p:animClr clrSpc="rgb" dir="cw">
                                      <p:cBhvr>
                                        <p:cTn id="81" dur="500" fill="hold"/>
                                        <p:tgtEl>
                                          <p:spTgt spid="69"/>
                                        </p:tgtEl>
                                        <p:attrNameLst>
                                          <p:attrName>fillcolor</p:attrName>
                                        </p:attrNameLst>
                                      </p:cBhvr>
                                      <p:to>
                                        <a:srgbClr val="CCFFFF"/>
                                      </p:to>
                                    </p:animClr>
                                    <p:set>
                                      <p:cBhvr>
                                        <p:cTn id="82" dur="500" fill="hold"/>
                                        <p:tgtEl>
                                          <p:spTgt spid="69"/>
                                        </p:tgtEl>
                                        <p:attrNameLst>
                                          <p:attrName>fill.type</p:attrName>
                                        </p:attrNameLst>
                                      </p:cBhvr>
                                      <p:to>
                                        <p:strVal val="solid"/>
                                      </p:to>
                                    </p:set>
                                    <p:set>
                                      <p:cBhvr>
                                        <p:cTn id="83" dur="500" fill="hold"/>
                                        <p:tgtEl>
                                          <p:spTgt spid="69"/>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500" fill="hold"/>
                                        <p:tgtEl>
                                          <p:spTgt spid="72"/>
                                        </p:tgtEl>
                                        <p:attrNameLst>
                                          <p:attrName>fillcolor</p:attrName>
                                        </p:attrNameLst>
                                      </p:cBhvr>
                                      <p:to>
                                        <a:srgbClr val="CCFFFF"/>
                                      </p:to>
                                    </p:animClr>
                                    <p:set>
                                      <p:cBhvr>
                                        <p:cTn id="86" dur="500" fill="hold"/>
                                        <p:tgtEl>
                                          <p:spTgt spid="72"/>
                                        </p:tgtEl>
                                        <p:attrNameLst>
                                          <p:attrName>fill.type</p:attrName>
                                        </p:attrNameLst>
                                      </p:cBhvr>
                                      <p:to>
                                        <p:strVal val="solid"/>
                                      </p:to>
                                    </p:set>
                                    <p:set>
                                      <p:cBhvr>
                                        <p:cTn id="87" dur="500" fill="hold"/>
                                        <p:tgtEl>
                                          <p:spTgt spid="72"/>
                                        </p:tgtEl>
                                        <p:attrNameLst>
                                          <p:attrName>fill.on</p:attrName>
                                        </p:attrNameLst>
                                      </p:cBhvr>
                                      <p:to>
                                        <p:strVal val="true"/>
                                      </p:to>
                                    </p:set>
                                  </p:childTnLst>
                                </p:cTn>
                              </p:par>
                            </p:childTnLst>
                          </p:cTn>
                        </p:par>
                        <p:par>
                          <p:cTn id="88" fill="hold">
                            <p:stCondLst>
                              <p:cond delay="500"/>
                            </p:stCondLst>
                            <p:childTnLst>
                              <p:par>
                                <p:cTn id="89" presetID="50" presetClass="path" presetSubtype="0" accel="50000" decel="50000" fill="hold" nodeType="afterEffect">
                                  <p:stCondLst>
                                    <p:cond delay="0"/>
                                  </p:stCondLst>
                                  <p:childTnLst>
                                    <p:animMotion origin="layout" path="M -2.08333E-7 -1.48148E-6 L 0.1099 -1.48148E-6 C 0.15911 -1.48148E-6 0.21992 0.0713 0.21992 0.1294 L 0.21992 0.2588 " pathEditMode="relative" rAng="0" ptsTypes="AAAA">
                                      <p:cBhvr>
                                        <p:cTn id="90" dur="2000" fill="hold"/>
                                        <p:tgtEl>
                                          <p:spTgt spid="69"/>
                                        </p:tgtEl>
                                        <p:attrNameLst>
                                          <p:attrName>ppt_x</p:attrName>
                                          <p:attrName>ppt_y</p:attrName>
                                        </p:attrNameLst>
                                      </p:cBhvr>
                                      <p:rCtr x="10990" y="12940"/>
                                    </p:animMotion>
                                  </p:childTnLst>
                                </p:cTn>
                              </p:par>
                              <p:par>
                                <p:cTn id="91" presetID="50" presetClass="path" presetSubtype="0" accel="50000" decel="50000" fill="hold" grpId="1" nodeType="withEffect">
                                  <p:stCondLst>
                                    <p:cond delay="0"/>
                                  </p:stCondLst>
                                  <p:childTnLst>
                                    <p:animMotion origin="layout" path="M -3.75E-6 -2.96296E-6 L 0.1099 -2.96296E-6 C 0.15912 -2.96296E-6 0.21993 0.0713 0.21993 0.1294 L 0.21993 0.2588 " pathEditMode="relative" rAng="0" ptsTypes="AAAA">
                                      <p:cBhvr>
                                        <p:cTn id="92" dur="2000" fill="hold"/>
                                        <p:tgtEl>
                                          <p:spTgt spid="70"/>
                                        </p:tgtEl>
                                        <p:attrNameLst>
                                          <p:attrName>ppt_x</p:attrName>
                                          <p:attrName>ppt_y</p:attrName>
                                        </p:attrNameLst>
                                      </p:cBhvr>
                                      <p:rCtr x="10990" y="12940"/>
                                    </p:animMotion>
                                  </p:childTnLst>
                                </p:cTn>
                              </p:par>
                              <p:par>
                                <p:cTn id="93" presetID="50" presetClass="path" presetSubtype="0" accel="50000" decel="50000" fill="hold" nodeType="withEffect">
                                  <p:stCondLst>
                                    <p:cond delay="0"/>
                                  </p:stCondLst>
                                  <p:childTnLst>
                                    <p:animMotion origin="layout" path="M 3.75E-6 2.96296E-6 L 0.21237 2.96296E-6 C 0.30755 2.96296E-6 0.42487 0.0919 0.42487 0.16666 L 0.42487 0.33356 " pathEditMode="relative" rAng="0" ptsTypes="AAAA">
                                      <p:cBhvr>
                                        <p:cTn id="94" dur="2000" fill="hold"/>
                                        <p:tgtEl>
                                          <p:spTgt spid="72"/>
                                        </p:tgtEl>
                                        <p:attrNameLst>
                                          <p:attrName>ppt_x</p:attrName>
                                          <p:attrName>ppt_y</p:attrName>
                                        </p:attrNameLst>
                                      </p:cBhvr>
                                      <p:rCtr x="21237" y="16667"/>
                                    </p:animMotion>
                                  </p:childTnLst>
                                </p:cTn>
                              </p:par>
                              <p:par>
                                <p:cTn id="95" presetID="50" presetClass="path" presetSubtype="0" accel="50000" decel="50000" fill="hold" grpId="1" nodeType="withEffect">
                                  <p:stCondLst>
                                    <p:cond delay="0"/>
                                  </p:stCondLst>
                                  <p:childTnLst>
                                    <p:animMotion origin="layout" path="M 2.91667E-6 1.85185E-6 L 0.21237 1.85185E-6 C 0.30755 1.85185E-6 0.42487 0.0919 0.42487 0.16666 L 0.42487 0.33356 " pathEditMode="relative" rAng="0" ptsTypes="AAAA">
                                      <p:cBhvr>
                                        <p:cTn id="96" dur="2000" fill="hold"/>
                                        <p:tgtEl>
                                          <p:spTgt spid="73"/>
                                        </p:tgtEl>
                                        <p:attrNameLst>
                                          <p:attrName>ppt_x</p:attrName>
                                          <p:attrName>ppt_y</p:attrName>
                                        </p:attrNameLst>
                                      </p:cBhvr>
                                      <p:rCtr x="21237" y="16667"/>
                                    </p:animMotion>
                                  </p:childTnLst>
                                </p:cTn>
                              </p:par>
                              <p:par>
                                <p:cTn id="97" presetID="50" presetClass="path" presetSubtype="0" accel="50000" decel="50000" fill="hold" nodeType="withEffect">
                                  <p:stCondLst>
                                    <p:cond delay="0"/>
                                  </p:stCondLst>
                                  <p:childTnLst>
                                    <p:animMotion origin="layout" path="M 1.66667E-6 0 L 0.25859 0 C 0.37448 0 0.51732 0.1169 0.51732 0.21204 L 0.51732 0.42407 " pathEditMode="relative" rAng="0" ptsTypes="AAAA">
                                      <p:cBhvr>
                                        <p:cTn id="98" dur="2000" fill="hold"/>
                                        <p:tgtEl>
                                          <p:spTgt spid="63"/>
                                        </p:tgtEl>
                                        <p:attrNameLst>
                                          <p:attrName>ppt_x</p:attrName>
                                          <p:attrName>ppt_y</p:attrName>
                                        </p:attrNameLst>
                                      </p:cBhvr>
                                      <p:rCtr x="25859" y="21204"/>
                                    </p:animMotion>
                                  </p:childTnLst>
                                </p:cTn>
                              </p:par>
                              <p:par>
                                <p:cTn id="99" presetID="50" presetClass="path" presetSubtype="0" accel="50000" decel="50000" fill="hold" grpId="1" nodeType="withEffect">
                                  <p:stCondLst>
                                    <p:cond delay="0"/>
                                  </p:stCondLst>
                                  <p:childTnLst>
                                    <p:animMotion origin="layout" path="M 3.125E-6 1.85185E-6 L 0.25859 1.85185E-6 C 0.37448 1.85185E-6 0.51731 0.1169 0.51731 0.21204 L 0.51731 0.42407 " pathEditMode="relative" rAng="0" ptsTypes="AAAA">
                                      <p:cBhvr>
                                        <p:cTn id="100" dur="2000" fill="hold"/>
                                        <p:tgtEl>
                                          <p:spTgt spid="64"/>
                                        </p:tgtEl>
                                        <p:attrNameLst>
                                          <p:attrName>ppt_x</p:attrName>
                                          <p:attrName>ppt_y</p:attrName>
                                        </p:attrNameLst>
                                      </p:cBhvr>
                                      <p:rCtr x="25859" y="21204"/>
                                    </p:animMotion>
                                  </p:childTnLst>
                                </p:cTn>
                              </p:par>
                            </p:childTnLst>
                          </p:cTn>
                        </p:par>
                        <p:par>
                          <p:cTn id="101" fill="hold">
                            <p:stCondLst>
                              <p:cond delay="2500"/>
                            </p:stCondLst>
                            <p:childTnLst>
                              <p:par>
                                <p:cTn id="102" presetID="1" presetClass="entr" presetSubtype="0" fill="hold" grpId="0" nodeType="afterEffect">
                                  <p:stCondLst>
                                    <p:cond delay="0"/>
                                  </p:stCondLst>
                                  <p:childTnLst>
                                    <p:set>
                                      <p:cBhvr>
                                        <p:cTn id="103" dur="1" fill="hold">
                                          <p:stCondLst>
                                            <p:cond delay="0"/>
                                          </p:stCondLst>
                                        </p:cTn>
                                        <p:tgtEl>
                                          <p:spTgt spid="143"/>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57"/>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41"/>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7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39"/>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7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150"/>
                                        </p:tgtEl>
                                        <p:attrNameLst>
                                          <p:attrName>style.visibility</p:attrName>
                                        </p:attrNameLst>
                                      </p:cBhvr>
                                      <p:to>
                                        <p:strVal val="visible"/>
                                      </p:to>
                                    </p:set>
                                    <p:animEffect transition="in" filter="wipe(up)">
                                      <p:cBhvr>
                                        <p:cTn id="118" dur="500"/>
                                        <p:tgtEl>
                                          <p:spTgt spid="150"/>
                                        </p:tgtEl>
                                      </p:cBhvr>
                                    </p:animEffect>
                                  </p:childTnLst>
                                </p:cTn>
                              </p:par>
                              <p:par>
                                <p:cTn id="119" presetID="22" presetClass="entr" presetSubtype="1" fill="hold" nodeType="withEffect">
                                  <p:stCondLst>
                                    <p:cond delay="0"/>
                                  </p:stCondLst>
                                  <p:childTnLst>
                                    <p:set>
                                      <p:cBhvr>
                                        <p:cTn id="120" dur="1" fill="hold">
                                          <p:stCondLst>
                                            <p:cond delay="0"/>
                                          </p:stCondLst>
                                        </p:cTn>
                                        <p:tgtEl>
                                          <p:spTgt spid="153"/>
                                        </p:tgtEl>
                                        <p:attrNameLst>
                                          <p:attrName>style.visibility</p:attrName>
                                        </p:attrNameLst>
                                      </p:cBhvr>
                                      <p:to>
                                        <p:strVal val="visible"/>
                                      </p:to>
                                    </p:set>
                                    <p:animEffect transition="in" filter="wipe(up)">
                                      <p:cBhvr>
                                        <p:cTn id="121" dur="500"/>
                                        <p:tgtEl>
                                          <p:spTgt spid="153"/>
                                        </p:tgtEl>
                                      </p:cBhvr>
                                    </p:animEffect>
                                  </p:childTnLst>
                                </p:cTn>
                              </p:par>
                              <p:par>
                                <p:cTn id="122" presetID="22" presetClass="entr" presetSubtype="1" fill="hold" nodeType="withEffect">
                                  <p:stCondLst>
                                    <p:cond delay="0"/>
                                  </p:stCondLst>
                                  <p:childTnLst>
                                    <p:set>
                                      <p:cBhvr>
                                        <p:cTn id="123" dur="1" fill="hold">
                                          <p:stCondLst>
                                            <p:cond delay="0"/>
                                          </p:stCondLst>
                                        </p:cTn>
                                        <p:tgtEl>
                                          <p:spTgt spid="151"/>
                                        </p:tgtEl>
                                        <p:attrNameLst>
                                          <p:attrName>style.visibility</p:attrName>
                                        </p:attrNameLst>
                                      </p:cBhvr>
                                      <p:to>
                                        <p:strVal val="visible"/>
                                      </p:to>
                                    </p:set>
                                    <p:animEffect transition="in" filter="wipe(up)">
                                      <p:cBhvr>
                                        <p:cTn id="124" dur="500"/>
                                        <p:tgtEl>
                                          <p:spTgt spid="151"/>
                                        </p:tgtEl>
                                      </p:cBhvr>
                                    </p:animEffect>
                                  </p:childTnLst>
                                </p:cTn>
                              </p:par>
                              <p:par>
                                <p:cTn id="125" presetID="22" presetClass="entr" presetSubtype="1" fill="hold" nodeType="withEffect">
                                  <p:stCondLst>
                                    <p:cond delay="0"/>
                                  </p:stCondLst>
                                  <p:childTnLst>
                                    <p:set>
                                      <p:cBhvr>
                                        <p:cTn id="126" dur="1" fill="hold">
                                          <p:stCondLst>
                                            <p:cond delay="0"/>
                                          </p:stCondLst>
                                        </p:cTn>
                                        <p:tgtEl>
                                          <p:spTgt spid="152"/>
                                        </p:tgtEl>
                                        <p:attrNameLst>
                                          <p:attrName>style.visibility</p:attrName>
                                        </p:attrNameLst>
                                      </p:cBhvr>
                                      <p:to>
                                        <p:strVal val="visible"/>
                                      </p:to>
                                    </p:set>
                                    <p:animEffect transition="in" filter="wipe(up)">
                                      <p:cBhvr>
                                        <p:cTn id="127" dur="500"/>
                                        <p:tgtEl>
                                          <p:spTgt spid="15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54"/>
                                        </p:tgtEl>
                                        <p:attrNameLst>
                                          <p:attrName>style.visibility</p:attrName>
                                        </p:attrNameLst>
                                      </p:cBhvr>
                                      <p:to>
                                        <p:strVal val="visible"/>
                                      </p:to>
                                    </p:set>
                                    <p:animEffect transition="in" filter="wipe(up)">
                                      <p:cBhvr>
                                        <p:cTn id="132" dur="500"/>
                                        <p:tgtEl>
                                          <p:spTgt spid="154"/>
                                        </p:tgtEl>
                                      </p:cBhvr>
                                    </p:animEffect>
                                  </p:childTnLst>
                                </p:cTn>
                              </p:par>
                              <p:par>
                                <p:cTn id="133" presetID="22" presetClass="entr" presetSubtype="1" fill="hold" nodeType="withEffect">
                                  <p:stCondLst>
                                    <p:cond delay="0"/>
                                  </p:stCondLst>
                                  <p:childTnLst>
                                    <p:set>
                                      <p:cBhvr>
                                        <p:cTn id="134" dur="1" fill="hold">
                                          <p:stCondLst>
                                            <p:cond delay="0"/>
                                          </p:stCondLst>
                                        </p:cTn>
                                        <p:tgtEl>
                                          <p:spTgt spid="155"/>
                                        </p:tgtEl>
                                        <p:attrNameLst>
                                          <p:attrName>style.visibility</p:attrName>
                                        </p:attrNameLst>
                                      </p:cBhvr>
                                      <p:to>
                                        <p:strVal val="visible"/>
                                      </p:to>
                                    </p:set>
                                    <p:animEffect transition="in" filter="wipe(up)">
                                      <p:cBhvr>
                                        <p:cTn id="135" dur="500"/>
                                        <p:tgtEl>
                                          <p:spTgt spid="155"/>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3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74">
                                            <p:txEl>
                                              <p:pRg st="5" end="5"/>
                                            </p:txEl>
                                          </p:spTgt>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8" grpId="0"/>
      <p:bldP spid="61" grpId="0"/>
      <p:bldP spid="64" grpId="0"/>
      <p:bldP spid="64" grpId="1"/>
      <p:bldP spid="67" grpId="0"/>
      <p:bldP spid="70" grpId="0"/>
      <p:bldP spid="70" grpId="1"/>
      <p:bldP spid="73" grpId="0"/>
      <p:bldP spid="73" grpId="1"/>
      <p:bldP spid="131" grpId="0"/>
      <p:bldP spid="143" grpId="0"/>
      <p:bldP spid="141" grpId="0"/>
      <p:bldP spid="139" grpId="0"/>
      <p:bldP spid="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68" y="6268"/>
            <a:ext cx="10058400" cy="1135070"/>
          </a:xfrm>
        </p:spPr>
        <p:txBody>
          <a:bodyPr/>
          <a:lstStyle/>
          <a:p>
            <a:pPr algn="ctr"/>
            <a:r>
              <a:rPr lang="en-US" dirty="0"/>
              <a:t>This Paper: “DUPLO” Cut-and-choose</a:t>
            </a:r>
          </a:p>
        </p:txBody>
      </p:sp>
      <mc:AlternateContent xmlns:mc="http://schemas.openxmlformats.org/markup-compatibility/2006" xmlns:a14="http://schemas.microsoft.com/office/drawing/2010/main">
        <mc:Choice Requires="a14">
          <p:sp>
            <p:nvSpPr>
              <p:cNvPr id="9" name="TextBox 8"/>
              <p:cNvSpPr txBox="1"/>
              <p:nvPr/>
            </p:nvSpPr>
            <p:spPr>
              <a:xfrm>
                <a:off x="1341082" y="1316866"/>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341082" y="1316866"/>
                <a:ext cx="48577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flipH="1">
                <a:off x="10578529" y="1435514"/>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flipH="1">
                <a:off x="10578529" y="1435514"/>
                <a:ext cx="485775" cy="461665"/>
              </a:xfrm>
              <a:prstGeom prst="rect">
                <a:avLst/>
              </a:prstGeom>
              <a:blipFill>
                <a:blip r:embed="rId5"/>
                <a:stretch>
                  <a:fillRect b="-11842"/>
                </a:stretch>
              </a:blipFill>
            </p:spPr>
            <p:txBody>
              <a:bodyPr/>
              <a:lstStyle/>
              <a:p>
                <a:r>
                  <a:rPr lang="en-US">
                    <a:noFill/>
                  </a:rPr>
                  <a:t> </a:t>
                </a:r>
              </a:p>
            </p:txBody>
          </p:sp>
        </mc:Fallback>
      </mc:AlternateContent>
      <p:pic>
        <p:nvPicPr>
          <p:cNvPr id="39" name="Picture 38">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68948" y="1401871"/>
            <a:ext cx="1186705" cy="117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376823" y="1457255"/>
            <a:ext cx="1217668" cy="122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Arrow Connector 25"/>
          <p:cNvCxnSpPr/>
          <p:nvPr/>
        </p:nvCxnSpPr>
        <p:spPr>
          <a:xfrm flipH="1" flipV="1">
            <a:off x="3046742" y="2313948"/>
            <a:ext cx="6305669" cy="20548"/>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txBox="1">
            <a:spLocks/>
          </p:cNvSpPr>
          <p:nvPr/>
        </p:nvSpPr>
        <p:spPr>
          <a:xfrm>
            <a:off x="785020" y="4068268"/>
            <a:ext cx="11406980" cy="265608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Main idea: </a:t>
            </a:r>
          </a:p>
          <a:p>
            <a:pPr lvl="1"/>
            <a:r>
              <a:rPr lang="en-US" dirty="0"/>
              <a:t>Considers </a:t>
            </a:r>
            <a:r>
              <a:rPr lang="en-US" dirty="0">
                <a:solidFill>
                  <a:srgbClr val="FF0000"/>
                </a:solidFill>
              </a:rPr>
              <a:t>component</a:t>
            </a:r>
            <a:r>
              <a:rPr lang="en-US" dirty="0"/>
              <a:t> instead of circuit or gate for C&amp;C</a:t>
            </a:r>
          </a:p>
          <a:p>
            <a:pPr lvl="1"/>
            <a:r>
              <a:rPr lang="en-US" dirty="0"/>
              <a:t>E.g. AES-CBC-MAC-16 contains of 16 AES </a:t>
            </a:r>
          </a:p>
          <a:p>
            <a:pPr marL="274320" lvl="1" indent="0">
              <a:buNone/>
            </a:pPr>
            <a:r>
              <a:rPr lang="en-US" dirty="0"/>
              <a:t>    =&gt; AES is considered as component</a:t>
            </a:r>
          </a:p>
          <a:p>
            <a:pPr lvl="1"/>
            <a:r>
              <a:rPr lang="en-US" dirty="0"/>
              <a:t>Many programs consists of many identical component (e.g. loops)</a:t>
            </a:r>
          </a:p>
          <a:p>
            <a:pPr lvl="1"/>
            <a:r>
              <a:rPr lang="en-US" dirty="0"/>
              <a:t>Similar idea considered in [</a:t>
            </a:r>
            <a:r>
              <a:rPr lang="en-US" dirty="0" err="1"/>
              <a:t>Groce</a:t>
            </a:r>
            <a:r>
              <a:rPr lang="en-US" dirty="0"/>
              <a:t>-Ledger- </a:t>
            </a:r>
            <a:r>
              <a:rPr lang="en-US" dirty="0" err="1"/>
              <a:t>Malozemoff</a:t>
            </a:r>
            <a:r>
              <a:rPr lang="en-US" dirty="0"/>
              <a:t>- Yerukhimovich16] for semi-honest setting </a:t>
            </a:r>
          </a:p>
        </p:txBody>
      </p:sp>
      <p:grpSp>
        <p:nvGrpSpPr>
          <p:cNvPr id="55" name="Group 54"/>
          <p:cNvGrpSpPr/>
          <p:nvPr/>
        </p:nvGrpSpPr>
        <p:grpSpPr>
          <a:xfrm>
            <a:off x="227282" y="2616665"/>
            <a:ext cx="6068046" cy="869438"/>
            <a:chOff x="227282" y="2616665"/>
            <a:chExt cx="6068046" cy="869438"/>
          </a:xfrm>
        </p:grpSpPr>
        <p:grpSp>
          <p:nvGrpSpPr>
            <p:cNvPr id="56" name="Group 55"/>
            <p:cNvGrpSpPr/>
            <p:nvPr/>
          </p:nvGrpSpPr>
          <p:grpSpPr>
            <a:xfrm>
              <a:off x="227282" y="2616665"/>
              <a:ext cx="904199" cy="869438"/>
              <a:chOff x="419547" y="2772397"/>
              <a:chExt cx="904199" cy="869438"/>
            </a:xfrm>
          </p:grpSpPr>
          <p:sp>
            <p:nvSpPr>
              <p:cNvPr id="78" name="Diagonal Stripe 77"/>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9" name="Rectangle 78">
                    <a:extLst/>
                  </p:cNvPr>
                  <p:cNvSpPr/>
                  <p:nvPr/>
                </p:nvSpPr>
                <p:spPr>
                  <a:xfrm>
                    <a:off x="620284" y="3155948"/>
                    <a:ext cx="598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solidFill>
                        <a:schemeClr val="bg1"/>
                      </a:solidFill>
                    </a:endParaRPr>
                  </a:p>
                </p:txBody>
              </p:sp>
            </mc:Choice>
            <mc:Fallback xmlns="">
              <p:sp>
                <p:nvSpPr>
                  <p:cNvPr id="79" name="Rectangle 78">
                    <a:extLst/>
                  </p:cNvPr>
                  <p:cNvSpPr>
                    <a:spLocks noRot="1" noChangeAspect="1" noMove="1" noResize="1" noEditPoints="1" noAdjustHandles="1" noChangeArrowheads="1" noChangeShapeType="1" noTextEdit="1"/>
                  </p:cNvSpPr>
                  <p:nvPr/>
                </p:nvSpPr>
                <p:spPr>
                  <a:xfrm>
                    <a:off x="620284" y="3155948"/>
                    <a:ext cx="598817" cy="369332"/>
                  </a:xfrm>
                  <a:prstGeom prst="rect">
                    <a:avLst/>
                  </a:prstGeom>
                  <a:blipFill>
                    <a:blip r:embed="rId8"/>
                    <a:stretch>
                      <a:fillRect/>
                    </a:stretch>
                  </a:blipFill>
                </p:spPr>
                <p:txBody>
                  <a:bodyPr/>
                  <a:lstStyle/>
                  <a:p>
                    <a:r>
                      <a:rPr lang="en-US">
                        <a:noFill/>
                      </a:rPr>
                      <a:t> </a:t>
                    </a:r>
                  </a:p>
                </p:txBody>
              </p:sp>
            </mc:Fallback>
          </mc:AlternateContent>
        </p:grpSp>
        <p:grpSp>
          <p:nvGrpSpPr>
            <p:cNvPr id="57" name="Group 56"/>
            <p:cNvGrpSpPr/>
            <p:nvPr/>
          </p:nvGrpSpPr>
          <p:grpSpPr>
            <a:xfrm>
              <a:off x="1167943" y="2848713"/>
              <a:ext cx="5127385" cy="608397"/>
              <a:chOff x="2157070" y="4125573"/>
              <a:chExt cx="4463782" cy="608397"/>
            </a:xfrm>
          </p:grpSpPr>
          <mc:AlternateContent xmlns:mc="http://schemas.openxmlformats.org/markup-compatibility/2006" xmlns:a14="http://schemas.microsoft.com/office/drawing/2010/main">
            <mc:Choice Requires="a14">
              <p:sp>
                <p:nvSpPr>
                  <p:cNvPr id="75" name="TextBox 74"/>
                  <p:cNvSpPr txBox="1"/>
                  <p:nvPr/>
                </p:nvSpPr>
                <p:spPr>
                  <a:xfrm>
                    <a:off x="2216733" y="4230910"/>
                    <a:ext cx="4404119" cy="461665"/>
                  </a:xfrm>
                  <a:prstGeom prst="rect">
                    <a:avLst/>
                  </a:prstGeom>
                  <a:noFill/>
                </p:spPr>
                <p:txBody>
                  <a:bodyPr wrap="square" rtlCol="0">
                    <a:spAutoFit/>
                  </a:bodyPr>
                  <a:lstStyle/>
                  <a:p>
                    <a:r>
                      <a:rPr lang="en-US" sz="2400" dirty="0"/>
                      <a:t>     </a:t>
                    </a:r>
                    <a:r>
                      <a:rPr lang="en-US" sz="2000" dirty="0"/>
                      <a:t>garbled component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 </m:t>
                        </m:r>
                      </m:oMath>
                    </a14:m>
                    <a:endParaRPr lang="en-US" sz="2000" dirty="0"/>
                  </a:p>
                </p:txBody>
              </p:sp>
            </mc:Choice>
            <mc:Fallback xmlns="">
              <p:sp>
                <p:nvSpPr>
                  <p:cNvPr id="75" name="TextBox 74"/>
                  <p:cNvSpPr txBox="1">
                    <a:spLocks noRot="1" noChangeAspect="1" noMove="1" noResize="1" noEditPoints="1" noAdjustHandles="1" noChangeArrowheads="1" noChangeShapeType="1" noTextEdit="1"/>
                  </p:cNvSpPr>
                  <p:nvPr/>
                </p:nvSpPr>
                <p:spPr>
                  <a:xfrm>
                    <a:off x="2216733" y="4230910"/>
                    <a:ext cx="4404119" cy="461665"/>
                  </a:xfrm>
                  <a:prstGeom prst="rect">
                    <a:avLst/>
                  </a:prstGeom>
                  <a:blipFill>
                    <a:blip r:embed="rId9"/>
                    <a:stretch>
                      <a:fillRect b="-21333"/>
                    </a:stretch>
                  </a:blipFill>
                </p:spPr>
                <p:txBody>
                  <a:bodyPr/>
                  <a:lstStyle/>
                  <a:p>
                    <a:r>
                      <a:rPr lang="en-US">
                        <a:noFill/>
                      </a:rPr>
                      <a:t> </a:t>
                    </a:r>
                  </a:p>
                </p:txBody>
              </p:sp>
            </mc:Fallback>
          </mc:AlternateContent>
          <p:sp>
            <p:nvSpPr>
              <p:cNvPr id="76" name="TextBox 75"/>
              <p:cNvSpPr txBox="1"/>
              <p:nvPr/>
            </p:nvSpPr>
            <p:spPr>
              <a:xfrm>
                <a:off x="2228327" y="4125573"/>
                <a:ext cx="407484" cy="307777"/>
              </a:xfrm>
              <a:prstGeom prst="rect">
                <a:avLst/>
              </a:prstGeom>
              <a:noFill/>
            </p:spPr>
            <p:txBody>
              <a:bodyPr wrap="none" rtlCol="0">
                <a:spAutoFit/>
              </a:bodyPr>
              <a:lstStyle/>
              <a:p>
                <a:r>
                  <a:rPr lang="en-US" sz="1400" dirty="0" err="1"/>
                  <a:t>def</a:t>
                </a:r>
                <a:endParaRPr lang="en-US" sz="1400" dirty="0"/>
              </a:p>
            </p:txBody>
          </p:sp>
          <mc:AlternateContent xmlns:mc="http://schemas.openxmlformats.org/markup-compatibility/2006" xmlns:a14="http://schemas.microsoft.com/office/drawing/2010/main">
            <mc:Choice Requires="a14">
              <p:sp>
                <p:nvSpPr>
                  <p:cNvPr id="77" name="Rectangle 76"/>
                  <p:cNvSpPr/>
                  <p:nvPr/>
                </p:nvSpPr>
                <p:spPr>
                  <a:xfrm>
                    <a:off x="2157070" y="4210750"/>
                    <a:ext cx="6303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prstClr val="black"/>
                              </a:solidFill>
                              <a:latin typeface="Cambria Math" panose="02040503050406030204" pitchFamily="18" charset="0"/>
                            </a:rPr>
                            <m:t>= </m:t>
                          </m:r>
                        </m:oMath>
                      </m:oMathPara>
                    </a14:m>
                    <a:endParaRPr lang="en-US" sz="2000" dirty="0"/>
                  </a:p>
                </p:txBody>
              </p:sp>
            </mc:Choice>
            <mc:Fallback xmlns="">
              <p:sp>
                <p:nvSpPr>
                  <p:cNvPr id="77" name="Rectangle 76"/>
                  <p:cNvSpPr>
                    <a:spLocks noRot="1" noChangeAspect="1" noMove="1" noResize="1" noEditPoints="1" noAdjustHandles="1" noChangeArrowheads="1" noChangeShapeType="1" noTextEdit="1"/>
                  </p:cNvSpPr>
                  <p:nvPr/>
                </p:nvSpPr>
                <p:spPr>
                  <a:xfrm>
                    <a:off x="2157070" y="4210750"/>
                    <a:ext cx="630301" cy="523220"/>
                  </a:xfrm>
                  <a:prstGeom prst="rect">
                    <a:avLst/>
                  </a:prstGeom>
                  <a:blipFill>
                    <a:blip r:embed="rId11"/>
                    <a:stretch>
                      <a:fillRect/>
                    </a:stretch>
                  </a:blipFill>
                </p:spPr>
                <p:txBody>
                  <a:bodyPr/>
                  <a:lstStyle/>
                  <a:p>
                    <a:r>
                      <a:rPr lang="en-US">
                        <a:noFill/>
                      </a:rPr>
                      <a:t> </a:t>
                    </a:r>
                  </a:p>
                </p:txBody>
              </p:sp>
            </mc:Fallback>
          </mc:AlternateContent>
        </p:grpSp>
      </p:grpSp>
      <p:grpSp>
        <p:nvGrpSpPr>
          <p:cNvPr id="3" name="Group 2">
            <a:extLst>
              <a:ext uri="{FF2B5EF4-FFF2-40B4-BE49-F238E27FC236}">
                <a16:creationId xmlns:a16="http://schemas.microsoft.com/office/drawing/2014/main" id="{1EB4C9B7-8A98-4CCD-B0F0-25CCD81039B4}"/>
              </a:ext>
            </a:extLst>
          </p:cNvPr>
          <p:cNvGrpSpPr/>
          <p:nvPr/>
        </p:nvGrpSpPr>
        <p:grpSpPr>
          <a:xfrm>
            <a:off x="5086318" y="795623"/>
            <a:ext cx="2552584" cy="2077155"/>
            <a:chOff x="5086318" y="795623"/>
            <a:chExt cx="2552584" cy="2077155"/>
          </a:xfrm>
        </p:grpSpPr>
        <p:grpSp>
          <p:nvGrpSpPr>
            <p:cNvPr id="4" name="Group 3"/>
            <p:cNvGrpSpPr/>
            <p:nvPr/>
          </p:nvGrpSpPr>
          <p:grpSpPr>
            <a:xfrm>
              <a:off x="5086318" y="795623"/>
              <a:ext cx="2552584" cy="2077155"/>
              <a:chOff x="5522885" y="1173231"/>
              <a:chExt cx="2552584" cy="2077155"/>
            </a:xfrm>
            <a:solidFill>
              <a:schemeClr val="accent6">
                <a:lumMod val="20000"/>
                <a:lumOff val="80000"/>
              </a:schemeClr>
            </a:solidFill>
          </p:grpSpPr>
          <p:sp>
            <p:nvSpPr>
              <p:cNvPr id="80" name="Rectangle 79"/>
              <p:cNvSpPr/>
              <p:nvPr/>
            </p:nvSpPr>
            <p:spPr>
              <a:xfrm>
                <a:off x="5522885" y="1524515"/>
                <a:ext cx="2552584" cy="1658002"/>
              </a:xfrm>
              <a:prstGeom prst="rect">
                <a:avLst/>
              </a:prstGeom>
              <a:grp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1" name="Rectangle 80">
                    <a:extLst/>
                  </p:cNvPr>
                  <p:cNvSpPr/>
                  <p:nvPr/>
                </p:nvSpPr>
                <p:spPr>
                  <a:xfrm>
                    <a:off x="5901126" y="2392788"/>
                    <a:ext cx="415498" cy="369332"/>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1" name="Rectangle 80">
                    <a:extLst/>
                  </p:cNvPr>
                  <p:cNvSpPr>
                    <a:spLocks noRot="1" noChangeAspect="1" noMove="1" noResize="1" noEditPoints="1" noAdjustHandles="1" noChangeArrowheads="1" noChangeShapeType="1" noTextEdit="1"/>
                  </p:cNvSpPr>
                  <p:nvPr/>
                </p:nvSpPr>
                <p:spPr>
                  <a:xfrm>
                    <a:off x="5901126" y="2392788"/>
                    <a:ext cx="415498" cy="369332"/>
                  </a:xfrm>
                  <a:prstGeom prst="rect">
                    <a:avLst/>
                  </a:prstGeom>
                  <a:blipFill>
                    <a:blip r:embed="rId12"/>
                    <a:stretch>
                      <a:fillRect/>
                    </a:stretch>
                  </a:blipFill>
                </p:spPr>
                <p:txBody>
                  <a:bodyPr/>
                  <a:lstStyle/>
                  <a:p>
                    <a:r>
                      <a:rPr lang="en-US">
                        <a:noFill/>
                      </a:rPr>
                      <a:t> </a:t>
                    </a:r>
                  </a:p>
                </p:txBody>
              </p:sp>
            </mc:Fallback>
          </mc:AlternateContent>
          <p:grpSp>
            <p:nvGrpSpPr>
              <p:cNvPr id="82" name="Group 81"/>
              <p:cNvGrpSpPr/>
              <p:nvPr/>
            </p:nvGrpSpPr>
            <p:grpSpPr>
              <a:xfrm>
                <a:off x="5714016" y="1173231"/>
                <a:ext cx="904199" cy="869438"/>
                <a:chOff x="419547" y="2772397"/>
                <a:chExt cx="904199" cy="869438"/>
              </a:xfrm>
              <a:grpFill/>
            </p:grpSpPr>
            <p:sp>
              <p:nvSpPr>
                <p:cNvPr id="83" name="Diagonal Stripe 82"/>
                <p:cNvSpPr>
                  <a:spLocks/>
                </p:cNvSpPr>
                <p:nvPr/>
              </p:nvSpPr>
              <p:spPr>
                <a:xfrm rot="13584034">
                  <a:off x="436928" y="2755016"/>
                  <a:ext cx="869438" cy="904199"/>
                </a:xfrm>
                <a:prstGeom prst="diagStrip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84" name="Rectangle 83">
                      <a:extLst/>
                    </p:cNvPr>
                    <p:cNvSpPr/>
                    <p:nvPr/>
                  </p:nvSpPr>
                  <p:spPr>
                    <a:xfrm>
                      <a:off x="580528" y="3172390"/>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84" name="Rectangle 83">
                      <a:extLst/>
                    </p:cNvPr>
                    <p:cNvSpPr>
                      <a:spLocks noRot="1" noChangeAspect="1" noMove="1" noResize="1" noEditPoints="1" noAdjustHandles="1" noChangeArrowheads="1" noChangeShapeType="1" noTextEdit="1"/>
                    </p:cNvSpPr>
                    <p:nvPr/>
                  </p:nvSpPr>
                  <p:spPr>
                    <a:xfrm>
                      <a:off x="580528" y="3172390"/>
                      <a:ext cx="598817" cy="369332"/>
                    </a:xfrm>
                    <a:prstGeom prst="rect">
                      <a:avLst/>
                    </a:prstGeom>
                    <a:blipFill>
                      <a:blip r:embed="rId13"/>
                      <a:stretch>
                        <a:fillRect/>
                      </a:stretch>
                    </a:blipFill>
                  </p:spPr>
                  <p:txBody>
                    <a:bodyPr/>
                    <a:lstStyle/>
                    <a:p>
                      <a:r>
                        <a:rPr lang="en-US">
                          <a:noFill/>
                        </a:rPr>
                        <a:t> </a:t>
                      </a:r>
                    </a:p>
                  </p:txBody>
                </p:sp>
              </mc:Fallback>
            </mc:AlternateContent>
          </p:grpSp>
          <p:grpSp>
            <p:nvGrpSpPr>
              <p:cNvPr id="85" name="Group 84"/>
              <p:cNvGrpSpPr/>
              <p:nvPr/>
            </p:nvGrpSpPr>
            <p:grpSpPr>
              <a:xfrm>
                <a:off x="6996676" y="1187120"/>
                <a:ext cx="904199" cy="869438"/>
                <a:chOff x="419547" y="2772397"/>
                <a:chExt cx="904199" cy="869438"/>
              </a:xfrm>
              <a:grpFill/>
            </p:grpSpPr>
            <p:sp>
              <p:nvSpPr>
                <p:cNvPr id="86" name="Diagonal Stripe 85"/>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87" name="Rectangle 86">
                      <a:extLst/>
                    </p:cNvPr>
                    <p:cNvSpPr/>
                    <p:nvPr/>
                  </p:nvSpPr>
                  <p:spPr>
                    <a:xfrm>
                      <a:off x="591865" y="3154763"/>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87" name="Rectangle 86">
                      <a:extLst/>
                    </p:cNvPr>
                    <p:cNvSpPr>
                      <a:spLocks noRot="1" noChangeAspect="1" noMove="1" noResize="1" noEditPoints="1" noAdjustHandles="1" noChangeArrowheads="1" noChangeShapeType="1" noTextEdit="1"/>
                    </p:cNvSpPr>
                    <p:nvPr/>
                  </p:nvSpPr>
                  <p:spPr>
                    <a:xfrm>
                      <a:off x="591865" y="3154763"/>
                      <a:ext cx="598817" cy="369332"/>
                    </a:xfrm>
                    <a:prstGeom prst="rect">
                      <a:avLst/>
                    </a:prstGeom>
                    <a:blipFill>
                      <a:blip r:embed="rId14"/>
                      <a:stretch>
                        <a:fillRect/>
                      </a:stretch>
                    </a:blipFill>
                  </p:spPr>
                  <p:txBody>
                    <a:bodyPr/>
                    <a:lstStyle/>
                    <a:p>
                      <a:r>
                        <a:rPr lang="en-US">
                          <a:noFill/>
                        </a:rPr>
                        <a:t> </a:t>
                      </a:r>
                    </a:p>
                  </p:txBody>
                </p:sp>
              </mc:Fallback>
            </mc:AlternateContent>
          </p:grpSp>
          <p:grpSp>
            <p:nvGrpSpPr>
              <p:cNvPr id="88" name="Group 87"/>
              <p:cNvGrpSpPr/>
              <p:nvPr/>
            </p:nvGrpSpPr>
            <p:grpSpPr>
              <a:xfrm>
                <a:off x="5714016" y="1621777"/>
                <a:ext cx="904199" cy="869438"/>
                <a:chOff x="419547" y="2772397"/>
                <a:chExt cx="904199" cy="869438"/>
              </a:xfrm>
              <a:grpFill/>
            </p:grpSpPr>
            <p:sp>
              <p:nvSpPr>
                <p:cNvPr id="89" name="Diagonal Stripe 88"/>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90" name="Rectangle 89">
                      <a:extLst/>
                    </p:cNvPr>
                    <p:cNvSpPr/>
                    <p:nvPr/>
                  </p:nvSpPr>
                  <p:spPr>
                    <a:xfrm>
                      <a:off x="598398" y="3189784"/>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90" name="Rectangle 89">
                      <a:extLst/>
                    </p:cNvPr>
                    <p:cNvSpPr>
                      <a:spLocks noRot="1" noChangeAspect="1" noMove="1" noResize="1" noEditPoints="1" noAdjustHandles="1" noChangeArrowheads="1" noChangeShapeType="1" noTextEdit="1"/>
                    </p:cNvSpPr>
                    <p:nvPr/>
                  </p:nvSpPr>
                  <p:spPr>
                    <a:xfrm>
                      <a:off x="598398" y="3189784"/>
                      <a:ext cx="598817" cy="369332"/>
                    </a:xfrm>
                    <a:prstGeom prst="rect">
                      <a:avLst/>
                    </a:prstGeom>
                    <a:blipFill>
                      <a:blip r:embed="rId15"/>
                      <a:stretch>
                        <a:fillRect/>
                      </a:stretch>
                    </a:blipFill>
                  </p:spPr>
                  <p:txBody>
                    <a:bodyPr/>
                    <a:lstStyle/>
                    <a:p>
                      <a:r>
                        <a:rPr lang="en-US">
                          <a:noFill/>
                        </a:rPr>
                        <a:t> </a:t>
                      </a:r>
                    </a:p>
                  </p:txBody>
                </p:sp>
              </mc:Fallback>
            </mc:AlternateContent>
          </p:grpSp>
          <p:grpSp>
            <p:nvGrpSpPr>
              <p:cNvPr id="91" name="Group 90"/>
              <p:cNvGrpSpPr/>
              <p:nvPr/>
            </p:nvGrpSpPr>
            <p:grpSpPr>
              <a:xfrm>
                <a:off x="5724566" y="2362935"/>
                <a:ext cx="904199" cy="869438"/>
                <a:chOff x="419547" y="2772397"/>
                <a:chExt cx="904199" cy="869438"/>
              </a:xfrm>
              <a:grpFill/>
            </p:grpSpPr>
            <p:sp>
              <p:nvSpPr>
                <p:cNvPr id="92" name="Diagonal Stripe 91"/>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93" name="Rectangle 92">
                      <a:extLst/>
                    </p:cNvPr>
                    <p:cNvSpPr/>
                    <p:nvPr/>
                  </p:nvSpPr>
                  <p:spPr>
                    <a:xfrm>
                      <a:off x="587848" y="3191596"/>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93" name="Rectangle 92">
                      <a:extLst/>
                    </p:cNvPr>
                    <p:cNvSpPr>
                      <a:spLocks noRot="1" noChangeAspect="1" noMove="1" noResize="1" noEditPoints="1" noAdjustHandles="1" noChangeArrowheads="1" noChangeShapeType="1" noTextEdit="1"/>
                    </p:cNvSpPr>
                    <p:nvPr/>
                  </p:nvSpPr>
                  <p:spPr>
                    <a:xfrm>
                      <a:off x="587848" y="3191596"/>
                      <a:ext cx="598817" cy="369332"/>
                    </a:xfrm>
                    <a:prstGeom prst="rect">
                      <a:avLst/>
                    </a:prstGeom>
                    <a:blipFill>
                      <a:blip r:embed="rId16"/>
                      <a:stretch>
                        <a:fillRect/>
                      </a:stretch>
                    </a:blipFill>
                  </p:spPr>
                  <p:txBody>
                    <a:bodyPr/>
                    <a:lstStyle/>
                    <a:p>
                      <a:r>
                        <a:rPr lang="en-US">
                          <a:noFill/>
                        </a:rPr>
                        <a:t> </a:t>
                      </a:r>
                    </a:p>
                  </p:txBody>
                </p:sp>
              </mc:Fallback>
            </mc:AlternateContent>
          </p:grpSp>
          <p:grpSp>
            <p:nvGrpSpPr>
              <p:cNvPr id="94" name="Group 93"/>
              <p:cNvGrpSpPr/>
              <p:nvPr/>
            </p:nvGrpSpPr>
            <p:grpSpPr>
              <a:xfrm>
                <a:off x="6993419" y="2380948"/>
                <a:ext cx="904199" cy="869438"/>
                <a:chOff x="419547" y="2772397"/>
                <a:chExt cx="904199" cy="869438"/>
              </a:xfrm>
              <a:grpFill/>
            </p:grpSpPr>
            <p:sp>
              <p:nvSpPr>
                <p:cNvPr id="95" name="Diagonal Stripe 94"/>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96" name="Rectangle 95">
                      <a:extLst/>
                    </p:cNvPr>
                    <p:cNvSpPr/>
                    <p:nvPr/>
                  </p:nvSpPr>
                  <p:spPr>
                    <a:xfrm>
                      <a:off x="607151" y="3173583"/>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96" name="Rectangle 95">
                      <a:extLst/>
                    </p:cNvPr>
                    <p:cNvSpPr>
                      <a:spLocks noRot="1" noChangeAspect="1" noMove="1" noResize="1" noEditPoints="1" noAdjustHandles="1" noChangeArrowheads="1" noChangeShapeType="1" noTextEdit="1"/>
                    </p:cNvSpPr>
                    <p:nvPr/>
                  </p:nvSpPr>
                  <p:spPr>
                    <a:xfrm>
                      <a:off x="607151" y="3173583"/>
                      <a:ext cx="598817" cy="369332"/>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7" name="Rectangle 96">
                    <a:extLst/>
                  </p:cNvPr>
                  <p:cNvSpPr/>
                  <p:nvPr/>
                </p:nvSpPr>
                <p:spPr>
                  <a:xfrm>
                    <a:off x="7288491" y="2369169"/>
                    <a:ext cx="415498" cy="369332"/>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7" name="Rectangle 96">
                    <a:extLst/>
                  </p:cNvPr>
                  <p:cNvSpPr>
                    <a:spLocks noRot="1" noChangeAspect="1" noMove="1" noResize="1" noEditPoints="1" noAdjustHandles="1" noChangeArrowheads="1" noChangeShapeType="1" noTextEdit="1"/>
                  </p:cNvSpPr>
                  <p:nvPr/>
                </p:nvSpPr>
                <p:spPr>
                  <a:xfrm>
                    <a:off x="7288491" y="2369169"/>
                    <a:ext cx="415498" cy="369332"/>
                  </a:xfrm>
                  <a:prstGeom prst="rect">
                    <a:avLst/>
                  </a:prstGeom>
                  <a:blipFill>
                    <a:blip r:embed="rId18"/>
                    <a:stretch>
                      <a:fillRect/>
                    </a:stretch>
                  </a:blipFill>
                </p:spPr>
                <p:txBody>
                  <a:bodyPr/>
                  <a:lstStyle/>
                  <a:p>
                    <a:r>
                      <a:rPr lang="en-US">
                        <a:noFill/>
                      </a:rPr>
                      <a:t> </a:t>
                    </a:r>
                  </a:p>
                </p:txBody>
              </p:sp>
            </mc:Fallback>
          </mc:AlternateContent>
        </p:grpSp>
        <p:sp>
          <p:nvSpPr>
            <p:cNvPr id="98" name="Diagonal Stripe 97"/>
            <p:cNvSpPr>
              <a:spLocks/>
            </p:cNvSpPr>
            <p:nvPr/>
          </p:nvSpPr>
          <p:spPr>
            <a:xfrm rot="13584034">
              <a:off x="6568496" y="1233697"/>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99" name="Rectangle 98">
                  <a:extLst/>
                </p:cNvPr>
                <p:cNvSpPr/>
                <p:nvPr/>
              </p:nvSpPr>
              <p:spPr>
                <a:xfrm>
                  <a:off x="6719299" y="1659452"/>
                  <a:ext cx="598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99" name="Rectangle 98">
                  <a:extLst/>
                </p:cNvPr>
                <p:cNvSpPr>
                  <a:spLocks noRot="1" noChangeAspect="1" noMove="1" noResize="1" noEditPoints="1" noAdjustHandles="1" noChangeArrowheads="1" noChangeShapeType="1" noTextEdit="1"/>
                </p:cNvSpPr>
                <p:nvPr/>
              </p:nvSpPr>
              <p:spPr>
                <a:xfrm>
                  <a:off x="6719299" y="1659452"/>
                  <a:ext cx="598817" cy="369332"/>
                </a:xfrm>
                <a:prstGeom prst="rect">
                  <a:avLst/>
                </a:prstGeom>
                <a:blipFill>
                  <a:blip r:embed="rId19"/>
                  <a:stretch>
                    <a:fillRect/>
                  </a:stretch>
                </a:blipFill>
              </p:spPr>
              <p:txBody>
                <a:bodyPr/>
                <a:lstStyle/>
                <a:p>
                  <a:r>
                    <a:rPr lang="en-US">
                      <a:noFill/>
                    </a:rPr>
                    <a:t> </a:t>
                  </a:r>
                </a:p>
              </p:txBody>
            </p:sp>
          </mc:Fallback>
        </mc:AlternateContent>
      </p:grpSp>
      <p:pic>
        <p:nvPicPr>
          <p:cNvPr id="41" name="Picture 2" descr="CBC-MAC structure (en).svg">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31244" y="2814139"/>
            <a:ext cx="4844533" cy="1784829"/>
          </a:xfrm>
          <a:prstGeom prst="rect">
            <a:avLst/>
          </a:prstGeom>
          <a:noFill/>
          <a:extLst>
            <a:ext uri="{909E8E84-426E-40DD-AFC4-6F175D3DCCD1}">
              <a14:hiddenFill xmlns:a14="http://schemas.microsoft.com/office/drawing/2010/main">
                <a:solidFill>
                  <a:srgbClr val="FFFFFF"/>
                </a:solidFill>
              </a14:hiddenFill>
            </a:ext>
          </a:extLst>
        </p:spPr>
      </p:pic>
      <p:sp>
        <p:nvSpPr>
          <p:cNvPr id="42" name="Arrow: Right 41">
            <a:extLst/>
          </p:cNvPr>
          <p:cNvSpPr/>
          <p:nvPr/>
        </p:nvSpPr>
        <p:spPr>
          <a:xfrm rot="13183345" flipV="1">
            <a:off x="8034665" y="4930313"/>
            <a:ext cx="1144949" cy="15569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Right Brace 43">
            <a:extLst>
              <a:ext uri="{FF2B5EF4-FFF2-40B4-BE49-F238E27FC236}">
                <a16:creationId xmlns:a16="http://schemas.microsoft.com/office/drawing/2014/main" id="{E74A1773-37CA-4932-9B8A-A12A810F227B}"/>
              </a:ext>
            </a:extLst>
          </p:cNvPr>
          <p:cNvSpPr/>
          <p:nvPr/>
        </p:nvSpPr>
        <p:spPr>
          <a:xfrm rot="5400000">
            <a:off x="7887545" y="4151649"/>
            <a:ext cx="398952" cy="673087"/>
          </a:xfrm>
          <a:prstGeom prst="rightBrace">
            <a:avLst>
              <a:gd name="adj1" fmla="val 8333"/>
              <a:gd name="adj2" fmla="val 472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ight Brace 44">
            <a:extLst>
              <a:ext uri="{FF2B5EF4-FFF2-40B4-BE49-F238E27FC236}">
                <a16:creationId xmlns:a16="http://schemas.microsoft.com/office/drawing/2014/main" id="{851A374F-662B-47E1-A28E-49CC6D56C561}"/>
              </a:ext>
            </a:extLst>
          </p:cNvPr>
          <p:cNvSpPr/>
          <p:nvPr/>
        </p:nvSpPr>
        <p:spPr>
          <a:xfrm rot="5400000">
            <a:off x="8471113" y="3556936"/>
            <a:ext cx="552615" cy="1993886"/>
          </a:xfrm>
          <a:prstGeom prst="rightBrace">
            <a:avLst>
              <a:gd name="adj1" fmla="val 8333"/>
              <a:gd name="adj2" fmla="val 472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row: Right 45">
            <a:extLst>
              <a:ext uri="{FF2B5EF4-FFF2-40B4-BE49-F238E27FC236}">
                <a16:creationId xmlns:a16="http://schemas.microsoft.com/office/drawing/2014/main" id="{77872C7D-2CE2-483F-9C21-E2105198F55A}"/>
              </a:ext>
            </a:extLst>
          </p:cNvPr>
          <p:cNvSpPr/>
          <p:nvPr/>
        </p:nvSpPr>
        <p:spPr>
          <a:xfrm rot="15311586" flipV="1">
            <a:off x="8595190" y="5002937"/>
            <a:ext cx="665912" cy="17371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Rectangle 42">
            <a:extLst/>
          </p:cNvPr>
          <p:cNvSpPr/>
          <p:nvPr/>
        </p:nvSpPr>
        <p:spPr>
          <a:xfrm>
            <a:off x="8940800" y="5279919"/>
            <a:ext cx="1585572" cy="2440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Component</a:t>
            </a:r>
          </a:p>
        </p:txBody>
      </p:sp>
      <p:sp>
        <p:nvSpPr>
          <p:cNvPr id="47" name="Slide Number Placeholder 3">
            <a:extLst>
              <a:ext uri="{FF2B5EF4-FFF2-40B4-BE49-F238E27FC236}">
                <a16:creationId xmlns:a16="http://schemas.microsoft.com/office/drawing/2014/main" id="{1BF0A612-2958-493E-9DA8-CC7A3BF7CE42}"/>
              </a:ext>
            </a:extLst>
          </p:cNvPr>
          <p:cNvSpPr>
            <a:spLocks noGrp="1"/>
          </p:cNvSpPr>
          <p:nvPr>
            <p:ph type="sldNum" sz="quarter" idx="12"/>
          </p:nvPr>
        </p:nvSpPr>
        <p:spPr>
          <a:xfrm>
            <a:off x="11311128" y="6272784"/>
            <a:ext cx="640080" cy="365125"/>
          </a:xfrm>
        </p:spPr>
        <p:txBody>
          <a:bodyPr/>
          <a:lstStyle/>
          <a:p>
            <a:fld id="{6113E31D-E2AB-40D1-8B51-AFA5AFEF393A}" type="slidenum">
              <a:rPr lang="en-US" smtClean="0"/>
              <a:t>7</a:t>
            </a:fld>
            <a:endParaRPr lang="en-US" dirty="0"/>
          </a:p>
        </p:txBody>
      </p:sp>
    </p:spTree>
    <p:custDataLst>
      <p:tags r:id="rId1"/>
    </p:custDataLst>
    <p:extLst>
      <p:ext uri="{BB962C8B-B14F-4D97-AF65-F5344CB8AC3E}">
        <p14:creationId xmlns:p14="http://schemas.microsoft.com/office/powerpoint/2010/main" val="2469809051"/>
      </p:ext>
    </p:extLst>
  </p:cSld>
  <p:clrMapOvr>
    <a:masterClrMapping/>
  </p:clrMapOvr>
  <mc:AlternateContent xmlns:mc="http://schemas.openxmlformats.org/markup-compatibility/2006" xmlns:p14="http://schemas.microsoft.com/office/powerpoint/2010/main">
    <mc:Choice Requires="p14">
      <p:transition spd="slow" p14:dur="2000" advTm="14296"/>
    </mc:Choice>
    <mc:Fallback xmlns="">
      <p:transition spd="slow" advTm="142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2"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par>
                                <p:cTn id="11" presetID="1" presetClass="entr" presetSubtype="0" fill="hold" nodeType="withEffect">
                                  <p:stCondLst>
                                    <p:cond delay="0"/>
                                  </p:stCondLst>
                                  <p:childTnLst>
                                    <p:set>
                                      <p:cBhvr>
                                        <p:cTn id="12" dur="1" fill="hold">
                                          <p:stCondLst>
                                            <p:cond delay="0"/>
                                          </p:stCondLst>
                                        </p:cTn>
                                        <p:tgtEl>
                                          <p:spTgt spid="7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down)">
                                      <p:cBhvr>
                                        <p:cTn id="31" dur="500"/>
                                        <p:tgtEl>
                                          <p:spTgt spid="42"/>
                                        </p:tgtEl>
                                      </p:cBhvr>
                                    </p:animEffect>
                                  </p:childTnLst>
                                </p:cTn>
                              </p:par>
                              <p:par>
                                <p:cTn id="32" presetID="1" presetClass="entr" presetSubtype="0" fill="hold" nodeType="withEffect">
                                  <p:stCondLst>
                                    <p:cond delay="0"/>
                                  </p:stCondLst>
                                  <p:childTnLst>
                                    <p:set>
                                      <p:cBhvr>
                                        <p:cTn id="33"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5"/>
                                        </p:tgtEl>
                                        <p:attrNameLst>
                                          <p:attrName>style.visibility</p:attrName>
                                        </p:attrNameLst>
                                      </p:cBhvr>
                                      <p:to>
                                        <p:strVal val="visible"/>
                                      </p:to>
                                    </p:set>
                                  </p:childTnLst>
                                </p:cTn>
                              </p:par>
                              <p:par>
                                <p:cTn id="38" presetID="1" presetClass="exit" presetSubtype="0" fill="hold" grpId="1" nodeType="withEffect">
                                  <p:stCondLst>
                                    <p:cond delay="0"/>
                                  </p:stCondLst>
                                  <p:childTnLst>
                                    <p:set>
                                      <p:cBhvr>
                                        <p:cTn id="39" dur="1" fill="hold">
                                          <p:stCondLst>
                                            <p:cond delay="0"/>
                                          </p:stCondLst>
                                        </p:cTn>
                                        <p:tgtEl>
                                          <p:spTgt spid="44"/>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4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4" grpId="0" animBg="1"/>
      <p:bldP spid="44" grpId="1" animBg="1"/>
      <p:bldP spid="45" grpId="0" animBg="1"/>
      <p:bldP spid="46"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68" y="6268"/>
            <a:ext cx="10058400" cy="1135070"/>
          </a:xfrm>
        </p:spPr>
        <p:txBody>
          <a:bodyPr/>
          <a:lstStyle/>
          <a:p>
            <a:pPr algn="ctr"/>
            <a:r>
              <a:rPr lang="en-US" dirty="0"/>
              <a:t>malicious Yao protocol</a:t>
            </a:r>
          </a:p>
        </p:txBody>
      </p:sp>
      <p:sp>
        <p:nvSpPr>
          <p:cNvPr id="74" name="Content Placeholder 2"/>
          <p:cNvSpPr txBox="1">
            <a:spLocks/>
          </p:cNvSpPr>
          <p:nvPr/>
        </p:nvSpPr>
        <p:spPr>
          <a:xfrm>
            <a:off x="645683" y="3276246"/>
            <a:ext cx="11406980" cy="334226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Two effects on the performance of malicious Yao protocol:</a:t>
            </a:r>
          </a:p>
          <a:p>
            <a:pPr lvl="1"/>
            <a:r>
              <a:rPr lang="en-US" dirty="0"/>
              <a:t>Replication factor: more components is better </a:t>
            </a:r>
          </a:p>
          <a:p>
            <a:pPr lvl="1"/>
            <a:r>
              <a:rPr lang="en-US" dirty="0"/>
              <a:t>Soldering cost:  less components is better </a:t>
            </a:r>
          </a:p>
          <a:p>
            <a:endParaRPr lang="en-US" dirty="0"/>
          </a:p>
          <a:p>
            <a:endParaRPr lang="en-US" dirty="0"/>
          </a:p>
          <a:p>
            <a:endParaRPr lang="en-US" dirty="0"/>
          </a:p>
          <a:p>
            <a:endParaRPr lang="en-US" dirty="0"/>
          </a:p>
          <a:p>
            <a:r>
              <a:rPr lang="en-US" dirty="0"/>
              <a:t>Our main idea: balance between replication factor and soldering cost</a:t>
            </a:r>
          </a:p>
          <a:p>
            <a:endParaRPr lang="en-US" dirty="0"/>
          </a:p>
          <a:p>
            <a:endParaRPr lang="en-US" dirty="0"/>
          </a:p>
          <a:p>
            <a:endParaRPr lang="en-US" dirty="0"/>
          </a:p>
        </p:txBody>
      </p:sp>
      <p:graphicFrame>
        <p:nvGraphicFramePr>
          <p:cNvPr id="3" name="Table 2">
            <a:extLst>
              <a:ext uri="{FF2B5EF4-FFF2-40B4-BE49-F238E27FC236}">
                <a16:creationId xmlns:a16="http://schemas.microsoft.com/office/drawing/2014/main" id="{24063F82-5F16-44BC-8DD8-FA99312DDF71}"/>
              </a:ext>
            </a:extLst>
          </p:cNvPr>
          <p:cNvGraphicFramePr>
            <a:graphicFrameLocks noGrp="1"/>
          </p:cNvGraphicFramePr>
          <p:nvPr>
            <p:extLst>
              <p:ext uri="{D42A27DB-BD31-4B8C-83A1-F6EECF244321}">
                <p14:modId xmlns:p14="http://schemas.microsoft.com/office/powerpoint/2010/main" val="2154910250"/>
              </p:ext>
            </p:extLst>
          </p:nvPr>
        </p:nvGraphicFramePr>
        <p:xfrm>
          <a:off x="2024824" y="4338310"/>
          <a:ext cx="8127999" cy="147828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3164639345"/>
                    </a:ext>
                  </a:extLst>
                </a:gridCol>
                <a:gridCol w="2709333">
                  <a:extLst>
                    <a:ext uri="{9D8B030D-6E8A-4147-A177-3AD203B41FA5}">
                      <a16:colId xmlns:a16="http://schemas.microsoft.com/office/drawing/2014/main" val="234442872"/>
                    </a:ext>
                  </a:extLst>
                </a:gridCol>
                <a:gridCol w="2709333">
                  <a:extLst>
                    <a:ext uri="{9D8B030D-6E8A-4147-A177-3AD203B41FA5}">
                      <a16:colId xmlns:a16="http://schemas.microsoft.com/office/drawing/2014/main" val="3400932369"/>
                    </a:ext>
                  </a:extLst>
                </a:gridCol>
              </a:tblGrid>
              <a:tr h="280758">
                <a:tc>
                  <a:txBody>
                    <a:bodyPr/>
                    <a:lstStyle/>
                    <a:p>
                      <a:endParaRPr lang="en-US" dirty="0"/>
                    </a:p>
                  </a:txBody>
                  <a:tcPr/>
                </a:tc>
                <a:tc>
                  <a:txBody>
                    <a:bodyPr/>
                    <a:lstStyle/>
                    <a:p>
                      <a:r>
                        <a:rPr lang="en-US" dirty="0"/>
                        <a:t>Replication factor</a:t>
                      </a:r>
                    </a:p>
                  </a:txBody>
                  <a:tcPr/>
                </a:tc>
                <a:tc>
                  <a:txBody>
                    <a:bodyPr/>
                    <a:lstStyle/>
                    <a:p>
                      <a:r>
                        <a:rPr lang="en-US" dirty="0"/>
                        <a:t>Soldering cost</a:t>
                      </a:r>
                    </a:p>
                  </a:txBody>
                  <a:tcPr/>
                </a:tc>
                <a:extLst>
                  <a:ext uri="{0D108BD9-81ED-4DB2-BD59-A6C34878D82A}">
                    <a16:rowId xmlns:a16="http://schemas.microsoft.com/office/drawing/2014/main" val="3782813950"/>
                  </a:ext>
                </a:extLst>
              </a:tr>
              <a:tr h="370840">
                <a:tc>
                  <a:txBody>
                    <a:bodyPr/>
                    <a:lstStyle/>
                    <a:p>
                      <a:r>
                        <a:rPr lang="en-US" dirty="0"/>
                        <a:t>Standard C&amp;C</a:t>
                      </a:r>
                    </a:p>
                  </a:txBody>
                  <a:tcPr/>
                </a:tc>
                <a:tc>
                  <a:txBody>
                    <a:bodyPr/>
                    <a:lstStyle/>
                    <a:p>
                      <a:endParaRPr lang="en-US" dirty="0">
                        <a:solidFill>
                          <a:srgbClr val="FF0000"/>
                        </a:solidFill>
                      </a:endParaRPr>
                    </a:p>
                  </a:txBody>
                  <a:tcPr/>
                </a:tc>
                <a:tc>
                  <a:txBody>
                    <a:bodyPr/>
                    <a:lstStyle/>
                    <a:p>
                      <a:endParaRPr lang="en-US" dirty="0">
                        <a:solidFill>
                          <a:srgbClr val="009242"/>
                        </a:solidFill>
                      </a:endParaRPr>
                    </a:p>
                  </a:txBody>
                  <a:tcPr/>
                </a:tc>
                <a:extLst>
                  <a:ext uri="{0D108BD9-81ED-4DB2-BD59-A6C34878D82A}">
                    <a16:rowId xmlns:a16="http://schemas.microsoft.com/office/drawing/2014/main" val="3196060069"/>
                  </a:ext>
                </a:extLst>
              </a:tr>
              <a:tr h="370840">
                <a:tc>
                  <a:txBody>
                    <a:bodyPr/>
                    <a:lstStyle/>
                    <a:p>
                      <a:r>
                        <a:rPr lang="en-US" dirty="0"/>
                        <a:t>Lego C&amp;C</a:t>
                      </a:r>
                    </a:p>
                  </a:txBody>
                  <a:tcPr/>
                </a:tc>
                <a:tc>
                  <a:txBody>
                    <a:bodyPr/>
                    <a:lstStyle/>
                    <a:p>
                      <a:endParaRPr lang="en-US" dirty="0">
                        <a:solidFill>
                          <a:srgbClr val="00924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a:txBody>
                  <a:tcPr/>
                </a:tc>
                <a:extLst>
                  <a:ext uri="{0D108BD9-81ED-4DB2-BD59-A6C34878D82A}">
                    <a16:rowId xmlns:a16="http://schemas.microsoft.com/office/drawing/2014/main" val="3945662878"/>
                  </a:ext>
                </a:extLst>
              </a:tr>
              <a:tr h="370840">
                <a:tc>
                  <a:txBody>
                    <a:bodyPr/>
                    <a:lstStyle/>
                    <a:p>
                      <a:r>
                        <a:rPr lang="en-US" dirty="0"/>
                        <a:t>DUPLO</a:t>
                      </a:r>
                    </a:p>
                  </a:txBody>
                  <a:tcPr/>
                </a:tc>
                <a:tc>
                  <a:txBody>
                    <a:bodyPr/>
                    <a:lstStyle/>
                    <a:p>
                      <a:endParaRPr lang="en-US" dirty="0">
                        <a:solidFill>
                          <a:srgbClr val="00924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a:txBody>
                  <a:tcPr/>
                </a:tc>
                <a:extLst>
                  <a:ext uri="{0D108BD9-81ED-4DB2-BD59-A6C34878D82A}">
                    <a16:rowId xmlns:a16="http://schemas.microsoft.com/office/drawing/2014/main" val="139548611"/>
                  </a:ext>
                </a:extLst>
              </a:tr>
            </a:tbl>
          </a:graphicData>
        </a:graphic>
      </p:graphicFrame>
      <p:grpSp>
        <p:nvGrpSpPr>
          <p:cNvPr id="5" name="Group 4">
            <a:extLst>
              <a:ext uri="{FF2B5EF4-FFF2-40B4-BE49-F238E27FC236}">
                <a16:creationId xmlns:a16="http://schemas.microsoft.com/office/drawing/2014/main" id="{9C34CEDC-F215-4CC6-9444-FE6442C9A392}"/>
              </a:ext>
            </a:extLst>
          </p:cNvPr>
          <p:cNvGrpSpPr/>
          <p:nvPr/>
        </p:nvGrpSpPr>
        <p:grpSpPr>
          <a:xfrm>
            <a:off x="9531043" y="1355321"/>
            <a:ext cx="2124132" cy="1784412"/>
            <a:chOff x="9236680" y="1122974"/>
            <a:chExt cx="2124132" cy="1784412"/>
          </a:xfrm>
        </p:grpSpPr>
        <p:sp>
          <p:nvSpPr>
            <p:cNvPr id="86" name="Rectangle 85">
              <a:extLst>
                <a:ext uri="{FF2B5EF4-FFF2-40B4-BE49-F238E27FC236}">
                  <a16:creationId xmlns:a16="http://schemas.microsoft.com/office/drawing/2014/main" id="{1D93E032-18E0-48E7-9C60-7DA26064B4BD}"/>
                </a:ext>
              </a:extLst>
            </p:cNvPr>
            <p:cNvSpPr/>
            <p:nvPr/>
          </p:nvSpPr>
          <p:spPr>
            <a:xfrm>
              <a:off x="9236680" y="1122974"/>
              <a:ext cx="2111926" cy="1784412"/>
            </a:xfrm>
            <a:prstGeom prst="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63C5FCB-A433-41EC-B30B-2598A5F35957}"/>
                    </a:ext>
                  </a:extLst>
                </p:cNvPr>
                <p:cNvSpPr/>
                <p:nvPr/>
              </p:nvSpPr>
              <p:spPr>
                <a:xfrm>
                  <a:off x="10104400" y="1797518"/>
                  <a:ext cx="4154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7" name="Rectangle 86">
                  <a:extLst>
                    <a:ext uri="{FF2B5EF4-FFF2-40B4-BE49-F238E27FC236}">
                      <a16:creationId xmlns:a16="http://schemas.microsoft.com/office/drawing/2014/main" id="{F63C5FCB-A433-41EC-B30B-2598A5F35957}"/>
                    </a:ext>
                  </a:extLst>
                </p:cNvPr>
                <p:cNvSpPr>
                  <a:spLocks noRot="1" noChangeAspect="1" noMove="1" noResize="1" noEditPoints="1" noAdjustHandles="1" noChangeArrowheads="1" noChangeShapeType="1" noTextEdit="1"/>
                </p:cNvSpPr>
                <p:nvPr/>
              </p:nvSpPr>
              <p:spPr>
                <a:xfrm>
                  <a:off x="10104400" y="1797518"/>
                  <a:ext cx="415498" cy="369332"/>
                </a:xfrm>
                <a:prstGeom prst="rect">
                  <a:avLst/>
                </a:prstGeom>
                <a:blipFill>
                  <a:blip r:embed="rId4"/>
                  <a:stretch>
                    <a:fillRect/>
                  </a:stretch>
                </a:blipFill>
              </p:spPr>
              <p:txBody>
                <a:bodyPr/>
                <a:lstStyle/>
                <a:p>
                  <a:r>
                    <a:rPr lang="en-US">
                      <a:noFill/>
                    </a:rPr>
                    <a:t> </a:t>
                  </a:r>
                </a:p>
              </p:txBody>
            </p:sp>
          </mc:Fallback>
        </mc:AlternateContent>
        <p:pic>
          <p:nvPicPr>
            <p:cNvPr id="88" name="Picture 2" descr="Image result for and gate">
              <a:extLst>
                <a:ext uri="{FF2B5EF4-FFF2-40B4-BE49-F238E27FC236}">
                  <a16:creationId xmlns:a16="http://schemas.microsoft.com/office/drawing/2014/main" id="{F2F0F7A8-B07E-4A20-BD93-B3D81048F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9433814" y="2245019"/>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06540DA3-743A-433B-AAF6-DA934AFA8D11}"/>
                    </a:ext>
                  </a:extLst>
                </p:cNvPr>
                <p:cNvSpPr/>
                <p:nvPr/>
              </p:nvSpPr>
              <p:spPr>
                <a:xfrm>
                  <a:off x="9282176" y="2410682"/>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89" name="Rectangle 88">
                  <a:extLst>
                    <a:ext uri="{FF2B5EF4-FFF2-40B4-BE49-F238E27FC236}">
                      <a16:creationId xmlns:a16="http://schemas.microsoft.com/office/drawing/2014/main" id="{06540DA3-743A-433B-AAF6-DA934AFA8D11}"/>
                    </a:ext>
                  </a:extLst>
                </p:cNvPr>
                <p:cNvSpPr>
                  <a:spLocks noRot="1" noChangeAspect="1" noMove="1" noResize="1" noEditPoints="1" noAdjustHandles="1" noChangeArrowheads="1" noChangeShapeType="1" noTextEdit="1"/>
                </p:cNvSpPr>
                <p:nvPr/>
              </p:nvSpPr>
              <p:spPr>
                <a:xfrm>
                  <a:off x="9282176" y="2410682"/>
                  <a:ext cx="845744" cy="338554"/>
                </a:xfrm>
                <a:prstGeom prst="rect">
                  <a:avLst/>
                </a:prstGeom>
                <a:blipFill>
                  <a:blip r:embed="rId6"/>
                  <a:stretch>
                    <a:fillRect/>
                  </a:stretch>
                </a:blipFill>
              </p:spPr>
              <p:txBody>
                <a:bodyPr/>
                <a:lstStyle/>
                <a:p>
                  <a:r>
                    <a:rPr lang="en-US">
                      <a:noFill/>
                    </a:rPr>
                    <a:t> </a:t>
                  </a:r>
                </a:p>
              </p:txBody>
            </p:sp>
          </mc:Fallback>
        </mc:AlternateContent>
        <p:pic>
          <p:nvPicPr>
            <p:cNvPr id="90" name="Picture 2" descr="Image result for and gate">
              <a:extLst>
                <a:ext uri="{FF2B5EF4-FFF2-40B4-BE49-F238E27FC236}">
                  <a16:creationId xmlns:a16="http://schemas.microsoft.com/office/drawing/2014/main" id="{0CA46D84-D813-4DDF-BEE4-C647CF638A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9433815" y="1085083"/>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ABC54B7A-6F6F-4017-9123-6F3131EDD0F2}"/>
                    </a:ext>
                  </a:extLst>
                </p:cNvPr>
                <p:cNvSpPr/>
                <p:nvPr/>
              </p:nvSpPr>
              <p:spPr>
                <a:xfrm>
                  <a:off x="9268728" y="1222189"/>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smtClean="0">
                                <a:latin typeface="Cambria Math" panose="02040503050406030204" pitchFamily="18" charset="0"/>
                              </a:rPr>
                              <m:t>𝐴𝑁𝐷</m:t>
                            </m:r>
                          </m:e>
                        </m:d>
                      </m:oMath>
                    </m:oMathPara>
                  </a14:m>
                  <a:endParaRPr lang="en-US" sz="1600" dirty="0"/>
                </a:p>
              </p:txBody>
            </p:sp>
          </mc:Choice>
          <mc:Fallback xmlns="">
            <p:sp>
              <p:nvSpPr>
                <p:cNvPr id="91" name="Rectangle 90">
                  <a:extLst>
                    <a:ext uri="{FF2B5EF4-FFF2-40B4-BE49-F238E27FC236}">
                      <a16:creationId xmlns:a16="http://schemas.microsoft.com/office/drawing/2014/main" id="{ABC54B7A-6F6F-4017-9123-6F3131EDD0F2}"/>
                    </a:ext>
                  </a:extLst>
                </p:cNvPr>
                <p:cNvSpPr>
                  <a:spLocks noRot="1" noChangeAspect="1" noMove="1" noResize="1" noEditPoints="1" noAdjustHandles="1" noChangeArrowheads="1" noChangeShapeType="1" noTextEdit="1"/>
                </p:cNvSpPr>
                <p:nvPr/>
              </p:nvSpPr>
              <p:spPr>
                <a:xfrm>
                  <a:off x="9268728" y="1222189"/>
                  <a:ext cx="845744" cy="338554"/>
                </a:xfrm>
                <a:prstGeom prst="rect">
                  <a:avLst/>
                </a:prstGeom>
                <a:blipFill>
                  <a:blip r:embed="rId7"/>
                  <a:stretch>
                    <a:fillRect/>
                  </a:stretch>
                </a:blipFill>
              </p:spPr>
              <p:txBody>
                <a:bodyPr/>
                <a:lstStyle/>
                <a:p>
                  <a:r>
                    <a:rPr lang="en-US">
                      <a:noFill/>
                    </a:rPr>
                    <a:t> </a:t>
                  </a:r>
                </a:p>
              </p:txBody>
            </p:sp>
          </mc:Fallback>
        </mc:AlternateContent>
        <p:pic>
          <p:nvPicPr>
            <p:cNvPr id="92" name="Picture 2" descr="Image result for and gate">
              <a:extLst>
                <a:ext uri="{FF2B5EF4-FFF2-40B4-BE49-F238E27FC236}">
                  <a16:creationId xmlns:a16="http://schemas.microsoft.com/office/drawing/2014/main" id="{DA50AEC8-CFDD-4615-A24F-7DD394CDA1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0652903" y="1075064"/>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3" name="Rectangle 92">
                  <a:extLst>
                    <a:ext uri="{FF2B5EF4-FFF2-40B4-BE49-F238E27FC236}">
                      <a16:creationId xmlns:a16="http://schemas.microsoft.com/office/drawing/2014/main" id="{3820C271-528A-460D-B9AA-EF24DE102740}"/>
                    </a:ext>
                  </a:extLst>
                </p:cNvPr>
                <p:cNvSpPr/>
                <p:nvPr/>
              </p:nvSpPr>
              <p:spPr>
                <a:xfrm>
                  <a:off x="10487816" y="1212171"/>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93" name="Rectangle 92">
                  <a:extLst>
                    <a:ext uri="{FF2B5EF4-FFF2-40B4-BE49-F238E27FC236}">
                      <a16:creationId xmlns:a16="http://schemas.microsoft.com/office/drawing/2014/main" id="{3820C271-528A-460D-B9AA-EF24DE102740}"/>
                    </a:ext>
                  </a:extLst>
                </p:cNvPr>
                <p:cNvSpPr>
                  <a:spLocks noRot="1" noChangeAspect="1" noMove="1" noResize="1" noEditPoints="1" noAdjustHandles="1" noChangeArrowheads="1" noChangeShapeType="1" noTextEdit="1"/>
                </p:cNvSpPr>
                <p:nvPr/>
              </p:nvSpPr>
              <p:spPr>
                <a:xfrm>
                  <a:off x="10487816" y="1212171"/>
                  <a:ext cx="845744" cy="338554"/>
                </a:xfrm>
                <a:prstGeom prst="rect">
                  <a:avLst/>
                </a:prstGeom>
                <a:blipFill>
                  <a:blip r:embed="rId8"/>
                  <a:stretch>
                    <a:fillRect/>
                  </a:stretch>
                </a:blipFill>
              </p:spPr>
              <p:txBody>
                <a:bodyPr/>
                <a:lstStyle/>
                <a:p>
                  <a:r>
                    <a:rPr lang="en-US">
                      <a:noFill/>
                    </a:rPr>
                    <a:t> </a:t>
                  </a:r>
                </a:p>
              </p:txBody>
            </p:sp>
          </mc:Fallback>
        </mc:AlternateContent>
        <p:pic>
          <p:nvPicPr>
            <p:cNvPr id="94" name="Picture 2" descr="Image result for and gate">
              <a:extLst>
                <a:ext uri="{FF2B5EF4-FFF2-40B4-BE49-F238E27FC236}">
                  <a16:creationId xmlns:a16="http://schemas.microsoft.com/office/drawing/2014/main" id="{C7C0531B-3957-48C5-81AB-37DE528CF8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0667033" y="2245020"/>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56C17F28-6B6B-4038-8241-F75C7DDBCB34}"/>
                    </a:ext>
                  </a:extLst>
                </p:cNvPr>
                <p:cNvSpPr/>
                <p:nvPr/>
              </p:nvSpPr>
              <p:spPr>
                <a:xfrm>
                  <a:off x="10563836" y="2395450"/>
                  <a:ext cx="796976"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95" name="Rectangle 94">
                  <a:extLst>
                    <a:ext uri="{FF2B5EF4-FFF2-40B4-BE49-F238E27FC236}">
                      <a16:creationId xmlns:a16="http://schemas.microsoft.com/office/drawing/2014/main" id="{56C17F28-6B6B-4038-8241-F75C7DDBCB34}"/>
                    </a:ext>
                  </a:extLst>
                </p:cNvPr>
                <p:cNvSpPr>
                  <a:spLocks noRot="1" noChangeAspect="1" noMove="1" noResize="1" noEditPoints="1" noAdjustHandles="1" noChangeArrowheads="1" noChangeShapeType="1" noTextEdit="1"/>
                </p:cNvSpPr>
                <p:nvPr/>
              </p:nvSpPr>
              <p:spPr>
                <a:xfrm>
                  <a:off x="10563836" y="2395450"/>
                  <a:ext cx="796976" cy="338554"/>
                </a:xfrm>
                <a:prstGeom prst="rect">
                  <a:avLst/>
                </a:prstGeom>
                <a:blipFill>
                  <a:blip r:embed="rId9"/>
                  <a:stretch>
                    <a:fillRect/>
                  </a:stretch>
                </a:blipFill>
              </p:spPr>
              <p:txBody>
                <a:bodyPr/>
                <a:lstStyle/>
                <a:p>
                  <a:r>
                    <a:rPr lang="en-US">
                      <a:noFill/>
                    </a:rPr>
                    <a:t> </a:t>
                  </a:r>
                </a:p>
              </p:txBody>
            </p:sp>
          </mc:Fallback>
        </mc:AlternateContent>
        <p:pic>
          <p:nvPicPr>
            <p:cNvPr id="96" name="Picture 2" descr="Image result for and gate">
              <a:extLst>
                <a:ext uri="{FF2B5EF4-FFF2-40B4-BE49-F238E27FC236}">
                  <a16:creationId xmlns:a16="http://schemas.microsoft.com/office/drawing/2014/main" id="{B342D76B-74E0-498C-B13B-A8A063B4B1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9418457" y="1682966"/>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DC41F0E1-3E28-4A54-A3AE-021B5DC99E47}"/>
                    </a:ext>
                  </a:extLst>
                </p:cNvPr>
                <p:cNvSpPr/>
                <p:nvPr/>
              </p:nvSpPr>
              <p:spPr>
                <a:xfrm>
                  <a:off x="9270707" y="1865986"/>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97" name="Rectangle 96">
                  <a:extLst>
                    <a:ext uri="{FF2B5EF4-FFF2-40B4-BE49-F238E27FC236}">
                      <a16:creationId xmlns:a16="http://schemas.microsoft.com/office/drawing/2014/main" id="{DC41F0E1-3E28-4A54-A3AE-021B5DC99E47}"/>
                    </a:ext>
                  </a:extLst>
                </p:cNvPr>
                <p:cNvSpPr>
                  <a:spLocks noRot="1" noChangeAspect="1" noMove="1" noResize="1" noEditPoints="1" noAdjustHandles="1" noChangeArrowheads="1" noChangeShapeType="1" noTextEdit="1"/>
                </p:cNvSpPr>
                <p:nvPr/>
              </p:nvSpPr>
              <p:spPr>
                <a:xfrm>
                  <a:off x="9270707" y="1865986"/>
                  <a:ext cx="845744" cy="338554"/>
                </a:xfrm>
                <a:prstGeom prst="rect">
                  <a:avLst/>
                </a:prstGeom>
                <a:blipFill>
                  <a:blip r:embed="rId10"/>
                  <a:stretch>
                    <a:fillRect/>
                  </a:stretch>
                </a:blipFill>
              </p:spPr>
              <p:txBody>
                <a:bodyPr/>
                <a:lstStyle/>
                <a:p>
                  <a:r>
                    <a:rPr lang="en-US">
                      <a:noFill/>
                    </a:rPr>
                    <a:t> </a:t>
                  </a:r>
                </a:p>
              </p:txBody>
            </p:sp>
          </mc:Fallback>
        </mc:AlternateContent>
        <p:pic>
          <p:nvPicPr>
            <p:cNvPr id="98" name="Picture 2" descr="Image result for and gate">
              <a:extLst>
                <a:ext uri="{FF2B5EF4-FFF2-40B4-BE49-F238E27FC236}">
                  <a16:creationId xmlns:a16="http://schemas.microsoft.com/office/drawing/2014/main" id="{0EF90C5E-380C-4D66-8C51-7BD5250924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0651477" y="1630075"/>
              <a:ext cx="538193" cy="723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9" name="Rectangle 98">
                  <a:extLst>
                    <a:ext uri="{FF2B5EF4-FFF2-40B4-BE49-F238E27FC236}">
                      <a16:creationId xmlns:a16="http://schemas.microsoft.com/office/drawing/2014/main" id="{1345E734-6078-410F-97F8-30AF22477284}"/>
                    </a:ext>
                  </a:extLst>
                </p:cNvPr>
                <p:cNvSpPr/>
                <p:nvPr/>
              </p:nvSpPr>
              <p:spPr>
                <a:xfrm>
                  <a:off x="10511121" y="1794246"/>
                  <a:ext cx="8457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𝐴𝑁𝐷</m:t>
                            </m:r>
                          </m:e>
                        </m:d>
                      </m:oMath>
                    </m:oMathPara>
                  </a14:m>
                  <a:endParaRPr lang="en-US" sz="1600" dirty="0"/>
                </a:p>
              </p:txBody>
            </p:sp>
          </mc:Choice>
          <mc:Fallback xmlns="">
            <p:sp>
              <p:nvSpPr>
                <p:cNvPr id="99" name="Rectangle 98">
                  <a:extLst>
                    <a:ext uri="{FF2B5EF4-FFF2-40B4-BE49-F238E27FC236}">
                      <a16:creationId xmlns:a16="http://schemas.microsoft.com/office/drawing/2014/main" id="{1345E734-6078-410F-97F8-30AF22477284}"/>
                    </a:ext>
                  </a:extLst>
                </p:cNvPr>
                <p:cNvSpPr>
                  <a:spLocks noRot="1" noChangeAspect="1" noMove="1" noResize="1" noEditPoints="1" noAdjustHandles="1" noChangeArrowheads="1" noChangeShapeType="1" noTextEdit="1"/>
                </p:cNvSpPr>
                <p:nvPr/>
              </p:nvSpPr>
              <p:spPr>
                <a:xfrm>
                  <a:off x="10511121" y="1794246"/>
                  <a:ext cx="845744" cy="338554"/>
                </a:xfrm>
                <a:prstGeom prst="rect">
                  <a:avLst/>
                </a:prstGeom>
                <a:blipFill>
                  <a:blip r:embed="rId11"/>
                  <a:stretch>
                    <a:fillRect/>
                  </a:stretch>
                </a:blipFill>
              </p:spPr>
              <p:txBody>
                <a:bodyPr/>
                <a:lstStyle/>
                <a:p>
                  <a:r>
                    <a:rPr lang="en-US">
                      <a:noFill/>
                    </a:rPr>
                    <a:t> </a:t>
                  </a:r>
                </a:p>
              </p:txBody>
            </p:sp>
          </mc:Fallback>
        </mc:AlternateContent>
      </p:grpSp>
      <p:grpSp>
        <p:nvGrpSpPr>
          <p:cNvPr id="104" name="Group 103">
            <a:extLst>
              <a:ext uri="{FF2B5EF4-FFF2-40B4-BE49-F238E27FC236}">
                <a16:creationId xmlns:a16="http://schemas.microsoft.com/office/drawing/2014/main" id="{5074C288-E336-45A8-AC98-80C7C319549B}"/>
              </a:ext>
            </a:extLst>
          </p:cNvPr>
          <p:cNvGrpSpPr/>
          <p:nvPr/>
        </p:nvGrpSpPr>
        <p:grpSpPr>
          <a:xfrm>
            <a:off x="5189226" y="1091736"/>
            <a:ext cx="2552584" cy="2077155"/>
            <a:chOff x="5086318" y="795623"/>
            <a:chExt cx="2552584" cy="2077155"/>
          </a:xfrm>
        </p:grpSpPr>
        <p:grpSp>
          <p:nvGrpSpPr>
            <p:cNvPr id="105" name="Group 104">
              <a:extLst>
                <a:ext uri="{FF2B5EF4-FFF2-40B4-BE49-F238E27FC236}">
                  <a16:creationId xmlns:a16="http://schemas.microsoft.com/office/drawing/2014/main" id="{2B2F1D38-B392-4AA4-9C42-CFFD4EBCD2C1}"/>
                </a:ext>
              </a:extLst>
            </p:cNvPr>
            <p:cNvGrpSpPr/>
            <p:nvPr/>
          </p:nvGrpSpPr>
          <p:grpSpPr>
            <a:xfrm>
              <a:off x="5086318" y="795623"/>
              <a:ext cx="2552584" cy="2077155"/>
              <a:chOff x="5522885" y="1173231"/>
              <a:chExt cx="2552584" cy="2077155"/>
            </a:xfrm>
            <a:solidFill>
              <a:schemeClr val="accent6">
                <a:lumMod val="20000"/>
                <a:lumOff val="80000"/>
              </a:schemeClr>
            </a:solidFill>
          </p:grpSpPr>
          <p:sp>
            <p:nvSpPr>
              <p:cNvPr id="108" name="Rectangle 107">
                <a:extLst>
                  <a:ext uri="{FF2B5EF4-FFF2-40B4-BE49-F238E27FC236}">
                    <a16:creationId xmlns:a16="http://schemas.microsoft.com/office/drawing/2014/main" id="{B5EFB7D7-BEFC-4BF6-9CB6-4A63605E4518}"/>
                  </a:ext>
                </a:extLst>
              </p:cNvPr>
              <p:cNvSpPr/>
              <p:nvPr/>
            </p:nvSpPr>
            <p:spPr>
              <a:xfrm>
                <a:off x="5522885" y="1524515"/>
                <a:ext cx="2552584" cy="1658002"/>
              </a:xfrm>
              <a:prstGeom prst="rect">
                <a:avLst/>
              </a:prstGeom>
              <a:grp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9" name="Rectangle 108">
                    <a:extLst>
                      <a:ext uri="{FF2B5EF4-FFF2-40B4-BE49-F238E27FC236}">
                        <a16:creationId xmlns:a16="http://schemas.microsoft.com/office/drawing/2014/main" id="{82AC3379-752F-4F96-BDD0-424F581FE7CD}"/>
                      </a:ext>
                    </a:extLst>
                  </p:cNvPr>
                  <p:cNvSpPr/>
                  <p:nvPr/>
                </p:nvSpPr>
                <p:spPr>
                  <a:xfrm>
                    <a:off x="5901126" y="2392788"/>
                    <a:ext cx="415498" cy="369332"/>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1" name="Rectangle 80">
                    <a:extLst/>
                  </p:cNvPr>
                  <p:cNvSpPr>
                    <a:spLocks noRot="1" noChangeAspect="1" noMove="1" noResize="1" noEditPoints="1" noAdjustHandles="1" noChangeArrowheads="1" noChangeShapeType="1" noTextEdit="1"/>
                  </p:cNvSpPr>
                  <p:nvPr/>
                </p:nvSpPr>
                <p:spPr>
                  <a:xfrm>
                    <a:off x="5901126" y="2392788"/>
                    <a:ext cx="415498" cy="369332"/>
                  </a:xfrm>
                  <a:prstGeom prst="rect">
                    <a:avLst/>
                  </a:prstGeom>
                  <a:blipFill>
                    <a:blip r:embed="rId12"/>
                    <a:stretch>
                      <a:fillRect/>
                    </a:stretch>
                  </a:blipFill>
                </p:spPr>
                <p:txBody>
                  <a:bodyPr/>
                  <a:lstStyle/>
                  <a:p>
                    <a:r>
                      <a:rPr lang="en-US">
                        <a:noFill/>
                      </a:rPr>
                      <a:t> </a:t>
                    </a:r>
                  </a:p>
                </p:txBody>
              </p:sp>
            </mc:Fallback>
          </mc:AlternateContent>
          <p:grpSp>
            <p:nvGrpSpPr>
              <p:cNvPr id="110" name="Group 109">
                <a:extLst>
                  <a:ext uri="{FF2B5EF4-FFF2-40B4-BE49-F238E27FC236}">
                    <a16:creationId xmlns:a16="http://schemas.microsoft.com/office/drawing/2014/main" id="{C81244E9-4806-4457-B416-B3596CDA9A54}"/>
                  </a:ext>
                </a:extLst>
              </p:cNvPr>
              <p:cNvGrpSpPr/>
              <p:nvPr/>
            </p:nvGrpSpPr>
            <p:grpSpPr>
              <a:xfrm>
                <a:off x="5714016" y="1173231"/>
                <a:ext cx="904199" cy="869438"/>
                <a:chOff x="419547" y="2772397"/>
                <a:chExt cx="904199" cy="869438"/>
              </a:xfrm>
              <a:grpFill/>
            </p:grpSpPr>
            <p:sp>
              <p:nvSpPr>
                <p:cNvPr id="124" name="Diagonal Stripe 123">
                  <a:extLst>
                    <a:ext uri="{FF2B5EF4-FFF2-40B4-BE49-F238E27FC236}">
                      <a16:creationId xmlns:a16="http://schemas.microsoft.com/office/drawing/2014/main" id="{EAFB556E-7D5E-4FA4-9A97-7801459847E6}"/>
                    </a:ext>
                  </a:extLst>
                </p:cNvPr>
                <p:cNvSpPr>
                  <a:spLocks/>
                </p:cNvSpPr>
                <p:nvPr/>
              </p:nvSpPr>
              <p:spPr>
                <a:xfrm rot="13584034">
                  <a:off x="436928" y="2755016"/>
                  <a:ext cx="869438" cy="904199"/>
                </a:xfrm>
                <a:prstGeom prst="diagStrip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DCDADBF5-B682-4A6E-8401-24567EC219BF}"/>
                        </a:ext>
                      </a:extLst>
                    </p:cNvPr>
                    <p:cNvSpPr/>
                    <p:nvPr/>
                  </p:nvSpPr>
                  <p:spPr>
                    <a:xfrm>
                      <a:off x="580528" y="3172390"/>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125" name="Rectangle 124">
                      <a:extLst>
                        <a:ext uri="{FF2B5EF4-FFF2-40B4-BE49-F238E27FC236}">
                          <a16:creationId xmlns:a16="http://schemas.microsoft.com/office/drawing/2014/main" id="{DCDADBF5-B682-4A6E-8401-24567EC219BF}"/>
                        </a:ext>
                      </a:extLst>
                    </p:cNvPr>
                    <p:cNvSpPr>
                      <a:spLocks noRot="1" noChangeAspect="1" noMove="1" noResize="1" noEditPoints="1" noAdjustHandles="1" noChangeArrowheads="1" noChangeShapeType="1" noTextEdit="1"/>
                    </p:cNvSpPr>
                    <p:nvPr/>
                  </p:nvSpPr>
                  <p:spPr>
                    <a:xfrm>
                      <a:off x="580528" y="3172390"/>
                      <a:ext cx="598817" cy="369332"/>
                    </a:xfrm>
                    <a:prstGeom prst="rect">
                      <a:avLst/>
                    </a:prstGeom>
                    <a:blipFill>
                      <a:blip r:embed="rId13"/>
                      <a:stretch>
                        <a:fillRect/>
                      </a:stretch>
                    </a:blipFill>
                  </p:spPr>
                  <p:txBody>
                    <a:bodyPr/>
                    <a:lstStyle/>
                    <a:p>
                      <a:r>
                        <a:rPr lang="en-US">
                          <a:noFill/>
                        </a:rPr>
                        <a:t> </a:t>
                      </a:r>
                    </a:p>
                  </p:txBody>
                </p:sp>
              </mc:Fallback>
            </mc:AlternateContent>
          </p:grpSp>
          <p:grpSp>
            <p:nvGrpSpPr>
              <p:cNvPr id="111" name="Group 110">
                <a:extLst>
                  <a:ext uri="{FF2B5EF4-FFF2-40B4-BE49-F238E27FC236}">
                    <a16:creationId xmlns:a16="http://schemas.microsoft.com/office/drawing/2014/main" id="{69AD2066-4B0D-475D-86BE-5B972DEF667A}"/>
                  </a:ext>
                </a:extLst>
              </p:cNvPr>
              <p:cNvGrpSpPr/>
              <p:nvPr/>
            </p:nvGrpSpPr>
            <p:grpSpPr>
              <a:xfrm>
                <a:off x="6996676" y="1187120"/>
                <a:ext cx="904199" cy="869438"/>
                <a:chOff x="419547" y="2772397"/>
                <a:chExt cx="904199" cy="869438"/>
              </a:xfrm>
              <a:grpFill/>
            </p:grpSpPr>
            <p:sp>
              <p:nvSpPr>
                <p:cNvPr id="122" name="Diagonal Stripe 121">
                  <a:extLst>
                    <a:ext uri="{FF2B5EF4-FFF2-40B4-BE49-F238E27FC236}">
                      <a16:creationId xmlns:a16="http://schemas.microsoft.com/office/drawing/2014/main" id="{B141C6AE-1C9C-4EDF-A0A4-2B907A0D0D31}"/>
                    </a:ext>
                  </a:extLst>
                </p:cNvPr>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3" name="Rectangle 122">
                      <a:extLst>
                        <a:ext uri="{FF2B5EF4-FFF2-40B4-BE49-F238E27FC236}">
                          <a16:creationId xmlns:a16="http://schemas.microsoft.com/office/drawing/2014/main" id="{FADB9A92-0D2C-4F23-9C4D-C9E06392492F}"/>
                        </a:ext>
                      </a:extLst>
                    </p:cNvPr>
                    <p:cNvSpPr/>
                    <p:nvPr/>
                  </p:nvSpPr>
                  <p:spPr>
                    <a:xfrm>
                      <a:off x="591865" y="3154763"/>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123" name="Rectangle 122">
                      <a:extLst>
                        <a:ext uri="{FF2B5EF4-FFF2-40B4-BE49-F238E27FC236}">
                          <a16:creationId xmlns:a16="http://schemas.microsoft.com/office/drawing/2014/main" id="{FADB9A92-0D2C-4F23-9C4D-C9E06392492F}"/>
                        </a:ext>
                      </a:extLst>
                    </p:cNvPr>
                    <p:cNvSpPr>
                      <a:spLocks noRot="1" noChangeAspect="1" noMove="1" noResize="1" noEditPoints="1" noAdjustHandles="1" noChangeArrowheads="1" noChangeShapeType="1" noTextEdit="1"/>
                    </p:cNvSpPr>
                    <p:nvPr/>
                  </p:nvSpPr>
                  <p:spPr>
                    <a:xfrm>
                      <a:off x="591865" y="3154763"/>
                      <a:ext cx="598817" cy="369332"/>
                    </a:xfrm>
                    <a:prstGeom prst="rect">
                      <a:avLst/>
                    </a:prstGeom>
                    <a:blipFill>
                      <a:blip r:embed="rId14"/>
                      <a:stretch>
                        <a:fillRect/>
                      </a:stretch>
                    </a:blipFill>
                  </p:spPr>
                  <p:txBody>
                    <a:bodyPr/>
                    <a:lstStyle/>
                    <a:p>
                      <a:r>
                        <a:rPr lang="en-US">
                          <a:noFill/>
                        </a:rPr>
                        <a:t> </a:t>
                      </a:r>
                    </a:p>
                  </p:txBody>
                </p:sp>
              </mc:Fallback>
            </mc:AlternateContent>
          </p:grpSp>
          <p:grpSp>
            <p:nvGrpSpPr>
              <p:cNvPr id="112" name="Group 111">
                <a:extLst>
                  <a:ext uri="{FF2B5EF4-FFF2-40B4-BE49-F238E27FC236}">
                    <a16:creationId xmlns:a16="http://schemas.microsoft.com/office/drawing/2014/main" id="{B4458E23-82E3-4A32-867C-018B24981B24}"/>
                  </a:ext>
                </a:extLst>
              </p:cNvPr>
              <p:cNvGrpSpPr/>
              <p:nvPr/>
            </p:nvGrpSpPr>
            <p:grpSpPr>
              <a:xfrm>
                <a:off x="5714016" y="1621777"/>
                <a:ext cx="904199" cy="869438"/>
                <a:chOff x="419547" y="2772397"/>
                <a:chExt cx="904199" cy="869438"/>
              </a:xfrm>
              <a:grpFill/>
            </p:grpSpPr>
            <p:sp>
              <p:nvSpPr>
                <p:cNvPr id="120" name="Diagonal Stripe 119">
                  <a:extLst>
                    <a:ext uri="{FF2B5EF4-FFF2-40B4-BE49-F238E27FC236}">
                      <a16:creationId xmlns:a16="http://schemas.microsoft.com/office/drawing/2014/main" id="{C5C63943-4653-42C7-9523-5321E5A24131}"/>
                    </a:ext>
                  </a:extLst>
                </p:cNvPr>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7B193315-3CF5-4AEA-B6AC-4231F220F473}"/>
                        </a:ext>
                      </a:extLst>
                    </p:cNvPr>
                    <p:cNvSpPr/>
                    <p:nvPr/>
                  </p:nvSpPr>
                  <p:spPr>
                    <a:xfrm>
                      <a:off x="598398" y="3189784"/>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121" name="Rectangle 120">
                      <a:extLst>
                        <a:ext uri="{FF2B5EF4-FFF2-40B4-BE49-F238E27FC236}">
                          <a16:creationId xmlns:a16="http://schemas.microsoft.com/office/drawing/2014/main" id="{7B193315-3CF5-4AEA-B6AC-4231F220F473}"/>
                        </a:ext>
                      </a:extLst>
                    </p:cNvPr>
                    <p:cNvSpPr>
                      <a:spLocks noRot="1" noChangeAspect="1" noMove="1" noResize="1" noEditPoints="1" noAdjustHandles="1" noChangeArrowheads="1" noChangeShapeType="1" noTextEdit="1"/>
                    </p:cNvSpPr>
                    <p:nvPr/>
                  </p:nvSpPr>
                  <p:spPr>
                    <a:xfrm>
                      <a:off x="598398" y="3189784"/>
                      <a:ext cx="598817" cy="369332"/>
                    </a:xfrm>
                    <a:prstGeom prst="rect">
                      <a:avLst/>
                    </a:prstGeom>
                    <a:blipFill>
                      <a:blip r:embed="rId15"/>
                      <a:stretch>
                        <a:fillRect/>
                      </a:stretch>
                    </a:blipFill>
                  </p:spPr>
                  <p:txBody>
                    <a:bodyPr/>
                    <a:lstStyle/>
                    <a:p>
                      <a:r>
                        <a:rPr lang="en-US">
                          <a:noFill/>
                        </a:rPr>
                        <a:t> </a:t>
                      </a:r>
                    </a:p>
                  </p:txBody>
                </p:sp>
              </mc:Fallback>
            </mc:AlternateContent>
          </p:grpSp>
          <p:grpSp>
            <p:nvGrpSpPr>
              <p:cNvPr id="113" name="Group 112">
                <a:extLst>
                  <a:ext uri="{FF2B5EF4-FFF2-40B4-BE49-F238E27FC236}">
                    <a16:creationId xmlns:a16="http://schemas.microsoft.com/office/drawing/2014/main" id="{5B2F22DE-2493-4963-B46A-43935F20F152}"/>
                  </a:ext>
                </a:extLst>
              </p:cNvPr>
              <p:cNvGrpSpPr/>
              <p:nvPr/>
            </p:nvGrpSpPr>
            <p:grpSpPr>
              <a:xfrm>
                <a:off x="5724566" y="2362935"/>
                <a:ext cx="904199" cy="869438"/>
                <a:chOff x="419547" y="2772397"/>
                <a:chExt cx="904199" cy="869438"/>
              </a:xfrm>
              <a:grpFill/>
            </p:grpSpPr>
            <p:sp>
              <p:nvSpPr>
                <p:cNvPr id="118" name="Diagonal Stripe 117">
                  <a:extLst>
                    <a:ext uri="{FF2B5EF4-FFF2-40B4-BE49-F238E27FC236}">
                      <a16:creationId xmlns:a16="http://schemas.microsoft.com/office/drawing/2014/main" id="{D2D8FDC0-6C6E-471C-AAA4-C421572037F9}"/>
                    </a:ext>
                  </a:extLst>
                </p:cNvPr>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331444CF-3A82-4A24-BF2D-FE175896343A}"/>
                        </a:ext>
                      </a:extLst>
                    </p:cNvPr>
                    <p:cNvSpPr/>
                    <p:nvPr/>
                  </p:nvSpPr>
                  <p:spPr>
                    <a:xfrm>
                      <a:off x="587848" y="3191596"/>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119" name="Rectangle 118">
                      <a:extLst>
                        <a:ext uri="{FF2B5EF4-FFF2-40B4-BE49-F238E27FC236}">
                          <a16:creationId xmlns:a16="http://schemas.microsoft.com/office/drawing/2014/main" id="{331444CF-3A82-4A24-BF2D-FE175896343A}"/>
                        </a:ext>
                      </a:extLst>
                    </p:cNvPr>
                    <p:cNvSpPr>
                      <a:spLocks noRot="1" noChangeAspect="1" noMove="1" noResize="1" noEditPoints="1" noAdjustHandles="1" noChangeArrowheads="1" noChangeShapeType="1" noTextEdit="1"/>
                    </p:cNvSpPr>
                    <p:nvPr/>
                  </p:nvSpPr>
                  <p:spPr>
                    <a:xfrm>
                      <a:off x="587848" y="3191596"/>
                      <a:ext cx="598817" cy="369332"/>
                    </a:xfrm>
                    <a:prstGeom prst="rect">
                      <a:avLst/>
                    </a:prstGeom>
                    <a:blipFill>
                      <a:blip r:embed="rId16"/>
                      <a:stretch>
                        <a:fillRect/>
                      </a:stretch>
                    </a:blipFill>
                  </p:spPr>
                  <p:txBody>
                    <a:bodyPr/>
                    <a:lstStyle/>
                    <a:p>
                      <a:r>
                        <a:rPr lang="en-US">
                          <a:noFill/>
                        </a:rPr>
                        <a:t> </a:t>
                      </a:r>
                    </a:p>
                  </p:txBody>
                </p:sp>
              </mc:Fallback>
            </mc:AlternateContent>
          </p:grpSp>
          <p:grpSp>
            <p:nvGrpSpPr>
              <p:cNvPr id="114" name="Group 113">
                <a:extLst>
                  <a:ext uri="{FF2B5EF4-FFF2-40B4-BE49-F238E27FC236}">
                    <a16:creationId xmlns:a16="http://schemas.microsoft.com/office/drawing/2014/main" id="{8FB6D4BB-E5DE-4FDB-AF9A-C596B0FF96C6}"/>
                  </a:ext>
                </a:extLst>
              </p:cNvPr>
              <p:cNvGrpSpPr/>
              <p:nvPr/>
            </p:nvGrpSpPr>
            <p:grpSpPr>
              <a:xfrm>
                <a:off x="6993419" y="2380948"/>
                <a:ext cx="904199" cy="869438"/>
                <a:chOff x="419547" y="2772397"/>
                <a:chExt cx="904199" cy="869438"/>
              </a:xfrm>
              <a:grpFill/>
            </p:grpSpPr>
            <p:sp>
              <p:nvSpPr>
                <p:cNvPr id="116" name="Diagonal Stripe 115">
                  <a:extLst>
                    <a:ext uri="{FF2B5EF4-FFF2-40B4-BE49-F238E27FC236}">
                      <a16:creationId xmlns:a16="http://schemas.microsoft.com/office/drawing/2014/main" id="{D4709F64-3837-46D7-9D92-95C34C658688}"/>
                    </a:ext>
                  </a:extLst>
                </p:cNvPr>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026EA36E-3E76-4D95-A640-111EE9FD74E6}"/>
                        </a:ext>
                      </a:extLst>
                    </p:cNvPr>
                    <p:cNvSpPr/>
                    <p:nvPr/>
                  </p:nvSpPr>
                  <p:spPr>
                    <a:xfrm>
                      <a:off x="607151" y="3173583"/>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117" name="Rectangle 116">
                      <a:extLst>
                        <a:ext uri="{FF2B5EF4-FFF2-40B4-BE49-F238E27FC236}">
                          <a16:creationId xmlns:a16="http://schemas.microsoft.com/office/drawing/2014/main" id="{026EA36E-3E76-4D95-A640-111EE9FD74E6}"/>
                        </a:ext>
                      </a:extLst>
                    </p:cNvPr>
                    <p:cNvSpPr>
                      <a:spLocks noRot="1" noChangeAspect="1" noMove="1" noResize="1" noEditPoints="1" noAdjustHandles="1" noChangeArrowheads="1" noChangeShapeType="1" noTextEdit="1"/>
                    </p:cNvSpPr>
                    <p:nvPr/>
                  </p:nvSpPr>
                  <p:spPr>
                    <a:xfrm>
                      <a:off x="607151" y="3173583"/>
                      <a:ext cx="598817" cy="369332"/>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7CF8E828-002D-4094-92DA-58D40EE2D569}"/>
                      </a:ext>
                    </a:extLst>
                  </p:cNvPr>
                  <p:cNvSpPr/>
                  <p:nvPr/>
                </p:nvSpPr>
                <p:spPr>
                  <a:xfrm>
                    <a:off x="7288491" y="2369169"/>
                    <a:ext cx="415498" cy="369332"/>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7" name="Rectangle 96">
                    <a:extLst/>
                  </p:cNvPr>
                  <p:cNvSpPr>
                    <a:spLocks noRot="1" noChangeAspect="1" noMove="1" noResize="1" noEditPoints="1" noAdjustHandles="1" noChangeArrowheads="1" noChangeShapeType="1" noTextEdit="1"/>
                  </p:cNvSpPr>
                  <p:nvPr/>
                </p:nvSpPr>
                <p:spPr>
                  <a:xfrm>
                    <a:off x="7288491" y="2369169"/>
                    <a:ext cx="415498" cy="369332"/>
                  </a:xfrm>
                  <a:prstGeom prst="rect">
                    <a:avLst/>
                  </a:prstGeom>
                  <a:blipFill>
                    <a:blip r:embed="rId18"/>
                    <a:stretch>
                      <a:fillRect/>
                    </a:stretch>
                  </a:blipFill>
                </p:spPr>
                <p:txBody>
                  <a:bodyPr/>
                  <a:lstStyle/>
                  <a:p>
                    <a:r>
                      <a:rPr lang="en-US">
                        <a:noFill/>
                      </a:rPr>
                      <a:t> </a:t>
                    </a:r>
                  </a:p>
                </p:txBody>
              </p:sp>
            </mc:Fallback>
          </mc:AlternateContent>
        </p:grpSp>
        <p:sp>
          <p:nvSpPr>
            <p:cNvPr id="106" name="Diagonal Stripe 105">
              <a:extLst>
                <a:ext uri="{FF2B5EF4-FFF2-40B4-BE49-F238E27FC236}">
                  <a16:creationId xmlns:a16="http://schemas.microsoft.com/office/drawing/2014/main" id="{761105ED-C97F-4ADC-9FD9-92941912E84A}"/>
                </a:ext>
              </a:extLst>
            </p:cNvPr>
            <p:cNvSpPr>
              <a:spLocks/>
            </p:cNvSpPr>
            <p:nvPr/>
          </p:nvSpPr>
          <p:spPr>
            <a:xfrm rot="13584034">
              <a:off x="6568496" y="1233697"/>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07" name="Rectangle 106">
                  <a:extLst>
                    <a:ext uri="{FF2B5EF4-FFF2-40B4-BE49-F238E27FC236}">
                      <a16:creationId xmlns:a16="http://schemas.microsoft.com/office/drawing/2014/main" id="{93179479-EDFF-4D0A-958E-8AA5A494E29A}"/>
                    </a:ext>
                  </a:extLst>
                </p:cNvPr>
                <p:cNvSpPr/>
                <p:nvPr/>
              </p:nvSpPr>
              <p:spPr>
                <a:xfrm>
                  <a:off x="6719299" y="1659452"/>
                  <a:ext cx="598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107" name="Rectangle 106">
                  <a:extLst>
                    <a:ext uri="{FF2B5EF4-FFF2-40B4-BE49-F238E27FC236}">
                      <a16:creationId xmlns:a16="http://schemas.microsoft.com/office/drawing/2014/main" id="{93179479-EDFF-4D0A-958E-8AA5A494E29A}"/>
                    </a:ext>
                  </a:extLst>
                </p:cNvPr>
                <p:cNvSpPr>
                  <a:spLocks noRot="1" noChangeAspect="1" noMove="1" noResize="1" noEditPoints="1" noAdjustHandles="1" noChangeArrowheads="1" noChangeShapeType="1" noTextEdit="1"/>
                </p:cNvSpPr>
                <p:nvPr/>
              </p:nvSpPr>
              <p:spPr>
                <a:xfrm>
                  <a:off x="6719299" y="1659452"/>
                  <a:ext cx="598817" cy="369332"/>
                </a:xfrm>
                <a:prstGeom prst="rect">
                  <a:avLst/>
                </a:prstGeom>
                <a:blipFill>
                  <a:blip r:embed="rId19"/>
                  <a:stretch>
                    <a:fillRect/>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B3C833FC-6ADE-42B7-A006-EFA2384852E2}"/>
              </a:ext>
            </a:extLst>
          </p:cNvPr>
          <p:cNvGrpSpPr/>
          <p:nvPr/>
        </p:nvGrpSpPr>
        <p:grpSpPr>
          <a:xfrm>
            <a:off x="1246002" y="1424625"/>
            <a:ext cx="2133610" cy="1732861"/>
            <a:chOff x="1153588" y="1040998"/>
            <a:chExt cx="2133610" cy="1732861"/>
          </a:xfrm>
        </p:grpSpPr>
        <p:grpSp>
          <p:nvGrpSpPr>
            <p:cNvPr id="126" name="Group 125">
              <a:extLst>
                <a:ext uri="{FF2B5EF4-FFF2-40B4-BE49-F238E27FC236}">
                  <a16:creationId xmlns:a16="http://schemas.microsoft.com/office/drawing/2014/main" id="{6A0C8519-1B7B-40B0-999D-38264AD91D89}"/>
                </a:ext>
              </a:extLst>
            </p:cNvPr>
            <p:cNvGrpSpPr/>
            <p:nvPr/>
          </p:nvGrpSpPr>
          <p:grpSpPr>
            <a:xfrm>
              <a:off x="1199984" y="1040999"/>
              <a:ext cx="2055771" cy="1732860"/>
              <a:chOff x="5177327" y="1110719"/>
              <a:chExt cx="1867694" cy="1658002"/>
            </a:xfrm>
          </p:grpSpPr>
          <p:sp>
            <p:nvSpPr>
              <p:cNvPr id="127" name="Rectangle 126">
                <a:extLst>
                  <a:ext uri="{FF2B5EF4-FFF2-40B4-BE49-F238E27FC236}">
                    <a16:creationId xmlns:a16="http://schemas.microsoft.com/office/drawing/2014/main" id="{90778061-5291-4A89-BAE1-48D63E5BA947}"/>
                  </a:ext>
                </a:extLst>
              </p:cNvPr>
              <p:cNvSpPr/>
              <p:nvPr/>
            </p:nvSpPr>
            <p:spPr>
              <a:xfrm>
                <a:off x="5177327" y="1110719"/>
                <a:ext cx="1867694" cy="1658002"/>
              </a:xfrm>
              <a:prstGeom prst="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25CC5E77-B292-4FC6-948F-28E44DEDD490}"/>
                      </a:ext>
                    </a:extLst>
                  </p:cNvPr>
                  <p:cNvSpPr/>
                  <p:nvPr/>
                </p:nvSpPr>
                <p:spPr>
                  <a:xfrm>
                    <a:off x="5449725" y="2101914"/>
                    <a:ext cx="4154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lumMod val="85000"/>
                                  <a:lumOff val="15000"/>
                                </a:schemeClr>
                              </a:solidFill>
                              <a:latin typeface="Cambria Math" panose="02040503050406030204" pitchFamily="18" charset="0"/>
                            </a:rPr>
                            <m:t>…</m:t>
                          </m:r>
                        </m:oMath>
                      </m:oMathPara>
                    </a14:m>
                    <a:endParaRPr lang="en-US" dirty="0">
                      <a:solidFill>
                        <a:schemeClr val="tx1">
                          <a:lumMod val="85000"/>
                          <a:lumOff val="15000"/>
                        </a:schemeClr>
                      </a:solidFill>
                    </a:endParaRPr>
                  </a:p>
                </p:txBody>
              </p:sp>
            </mc:Choice>
            <mc:Fallback xmlns="">
              <p:sp>
                <p:nvSpPr>
                  <p:cNvPr id="128" name="Rectangle 127">
                    <a:extLst>
                      <a:ext uri="{FF2B5EF4-FFF2-40B4-BE49-F238E27FC236}">
                        <a16:creationId xmlns:a16="http://schemas.microsoft.com/office/drawing/2014/main" id="{25CC5E77-B292-4FC6-948F-28E44DEDD490}"/>
                      </a:ext>
                    </a:extLst>
                  </p:cNvPr>
                  <p:cNvSpPr>
                    <a:spLocks noRot="1" noChangeAspect="1" noMove="1" noResize="1" noEditPoints="1" noAdjustHandles="1" noChangeArrowheads="1" noChangeShapeType="1" noTextEdit="1"/>
                  </p:cNvSpPr>
                  <p:nvPr/>
                </p:nvSpPr>
                <p:spPr>
                  <a:xfrm>
                    <a:off x="5449725" y="2101914"/>
                    <a:ext cx="415498"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614963DB-CA59-4B1D-AB76-55BD863632E3}"/>
                      </a:ext>
                    </a:extLst>
                  </p:cNvPr>
                  <p:cNvSpPr/>
                  <p:nvPr/>
                </p:nvSpPr>
                <p:spPr>
                  <a:xfrm>
                    <a:off x="6428349" y="2084281"/>
                    <a:ext cx="4154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29" name="Rectangle 128">
                    <a:extLst>
                      <a:ext uri="{FF2B5EF4-FFF2-40B4-BE49-F238E27FC236}">
                        <a16:creationId xmlns:a16="http://schemas.microsoft.com/office/drawing/2014/main" id="{614963DB-CA59-4B1D-AB76-55BD863632E3}"/>
                      </a:ext>
                    </a:extLst>
                  </p:cNvPr>
                  <p:cNvSpPr>
                    <a:spLocks noRot="1" noChangeAspect="1" noMove="1" noResize="1" noEditPoints="1" noAdjustHandles="1" noChangeArrowheads="1" noChangeShapeType="1" noTextEdit="1"/>
                  </p:cNvSpPr>
                  <p:nvPr/>
                </p:nvSpPr>
                <p:spPr>
                  <a:xfrm>
                    <a:off x="6428349" y="2084281"/>
                    <a:ext cx="415498" cy="369332"/>
                  </a:xfrm>
                  <a:prstGeom prst="rect">
                    <a:avLst/>
                  </a:prstGeom>
                  <a:blipFill>
                    <a:blip r:embed="rId21"/>
                    <a:stretch>
                      <a:fillRect/>
                    </a:stretch>
                  </a:blipFill>
                </p:spPr>
                <p:txBody>
                  <a:bodyPr/>
                  <a:lstStyle/>
                  <a:p>
                    <a:r>
                      <a:rPr lang="en-US">
                        <a:noFill/>
                      </a:rPr>
                      <a:t> </a:t>
                    </a:r>
                  </a:p>
                </p:txBody>
              </p:sp>
            </mc:Fallback>
          </mc:AlternateContent>
        </p:grpSp>
        <p:sp>
          <p:nvSpPr>
            <p:cNvPr id="130" name="Rectangle: Rounded Corners 129">
              <a:extLst>
                <a:ext uri="{FF2B5EF4-FFF2-40B4-BE49-F238E27FC236}">
                  <a16:creationId xmlns:a16="http://schemas.microsoft.com/office/drawing/2014/main" id="{02BA63B9-46CD-4554-96D5-3B454B58B9D0}"/>
                </a:ext>
              </a:extLst>
            </p:cNvPr>
            <p:cNvSpPr/>
            <p:nvPr/>
          </p:nvSpPr>
          <p:spPr>
            <a:xfrm>
              <a:off x="1258582" y="1083410"/>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2AC3BC32-FDB7-4961-9FBF-048B71732AD5}"/>
                    </a:ext>
                  </a:extLst>
                </p:cNvPr>
                <p:cNvSpPr/>
                <p:nvPr/>
              </p:nvSpPr>
              <p:spPr>
                <a:xfrm>
                  <a:off x="1153588" y="1040998"/>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131" name="Rectangle 130">
                  <a:extLst>
                    <a:ext uri="{FF2B5EF4-FFF2-40B4-BE49-F238E27FC236}">
                      <a16:creationId xmlns:a16="http://schemas.microsoft.com/office/drawing/2014/main" id="{2AC3BC32-FDB7-4961-9FBF-048B71732AD5}"/>
                    </a:ext>
                  </a:extLst>
                </p:cNvPr>
                <p:cNvSpPr>
                  <a:spLocks noRot="1" noChangeAspect="1" noMove="1" noResize="1" noEditPoints="1" noAdjustHandles="1" noChangeArrowheads="1" noChangeShapeType="1" noTextEdit="1"/>
                </p:cNvSpPr>
                <p:nvPr/>
              </p:nvSpPr>
              <p:spPr>
                <a:xfrm>
                  <a:off x="1153588" y="1040998"/>
                  <a:ext cx="1078180" cy="369332"/>
                </a:xfrm>
                <a:prstGeom prst="rect">
                  <a:avLst/>
                </a:prstGeom>
                <a:blipFill>
                  <a:blip r:embed="rId22"/>
                  <a:stretch>
                    <a:fillRect b="-15000"/>
                  </a:stretch>
                </a:blipFill>
              </p:spPr>
              <p:txBody>
                <a:bodyPr/>
                <a:lstStyle/>
                <a:p>
                  <a:r>
                    <a:rPr lang="en-US">
                      <a:noFill/>
                    </a:rPr>
                    <a:t> </a:t>
                  </a:r>
                </a:p>
              </p:txBody>
            </p:sp>
          </mc:Fallback>
        </mc:AlternateContent>
        <p:sp>
          <p:nvSpPr>
            <p:cNvPr id="132" name="Rectangle: Rounded Corners 131">
              <a:extLst>
                <a:ext uri="{FF2B5EF4-FFF2-40B4-BE49-F238E27FC236}">
                  <a16:creationId xmlns:a16="http://schemas.microsoft.com/office/drawing/2014/main" id="{BDC75A8D-D2B4-4863-AFF7-B69A6CEEFC11}"/>
                </a:ext>
              </a:extLst>
            </p:cNvPr>
            <p:cNvSpPr/>
            <p:nvPr/>
          </p:nvSpPr>
          <p:spPr>
            <a:xfrm>
              <a:off x="2292209" y="1083410"/>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3" name="Rectangle 132">
                  <a:extLst>
                    <a:ext uri="{FF2B5EF4-FFF2-40B4-BE49-F238E27FC236}">
                      <a16:creationId xmlns:a16="http://schemas.microsoft.com/office/drawing/2014/main" id="{A0C6A9DC-AC56-4BB2-915B-DC75C6EC4A79}"/>
                    </a:ext>
                  </a:extLst>
                </p:cNvPr>
                <p:cNvSpPr/>
                <p:nvPr/>
              </p:nvSpPr>
              <p:spPr>
                <a:xfrm>
                  <a:off x="2187215" y="1040998"/>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133" name="Rectangle 132">
                  <a:extLst>
                    <a:ext uri="{FF2B5EF4-FFF2-40B4-BE49-F238E27FC236}">
                      <a16:creationId xmlns:a16="http://schemas.microsoft.com/office/drawing/2014/main" id="{A0C6A9DC-AC56-4BB2-915B-DC75C6EC4A79}"/>
                    </a:ext>
                  </a:extLst>
                </p:cNvPr>
                <p:cNvSpPr>
                  <a:spLocks noRot="1" noChangeAspect="1" noMove="1" noResize="1" noEditPoints="1" noAdjustHandles="1" noChangeArrowheads="1" noChangeShapeType="1" noTextEdit="1"/>
                </p:cNvSpPr>
                <p:nvPr/>
              </p:nvSpPr>
              <p:spPr>
                <a:xfrm>
                  <a:off x="2187215" y="1040998"/>
                  <a:ext cx="1078180" cy="369332"/>
                </a:xfrm>
                <a:prstGeom prst="rect">
                  <a:avLst/>
                </a:prstGeom>
                <a:blipFill>
                  <a:blip r:embed="rId23"/>
                  <a:stretch>
                    <a:fillRect b="-15000"/>
                  </a:stretch>
                </a:blipFill>
              </p:spPr>
              <p:txBody>
                <a:bodyPr/>
                <a:lstStyle/>
                <a:p>
                  <a:r>
                    <a:rPr lang="en-US">
                      <a:noFill/>
                    </a:rPr>
                    <a:t> </a:t>
                  </a:r>
                </a:p>
              </p:txBody>
            </p:sp>
          </mc:Fallback>
        </mc:AlternateContent>
        <p:sp>
          <p:nvSpPr>
            <p:cNvPr id="134" name="Rectangle: Rounded Corners 133">
              <a:extLst>
                <a:ext uri="{FF2B5EF4-FFF2-40B4-BE49-F238E27FC236}">
                  <a16:creationId xmlns:a16="http://schemas.microsoft.com/office/drawing/2014/main" id="{43DDAD5A-4F8D-4B88-B47E-4BABF6EA68AA}"/>
                </a:ext>
              </a:extLst>
            </p:cNvPr>
            <p:cNvSpPr/>
            <p:nvPr/>
          </p:nvSpPr>
          <p:spPr>
            <a:xfrm>
              <a:off x="1275844" y="1479706"/>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5" name="Rectangle 134">
                  <a:extLst>
                    <a:ext uri="{FF2B5EF4-FFF2-40B4-BE49-F238E27FC236}">
                      <a16:creationId xmlns:a16="http://schemas.microsoft.com/office/drawing/2014/main" id="{AD58A918-1F4E-49D2-AB4E-832C83F1ACDB}"/>
                    </a:ext>
                  </a:extLst>
                </p:cNvPr>
                <p:cNvSpPr/>
                <p:nvPr/>
              </p:nvSpPr>
              <p:spPr>
                <a:xfrm>
                  <a:off x="1170850" y="1437294"/>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135" name="Rectangle 134">
                  <a:extLst>
                    <a:ext uri="{FF2B5EF4-FFF2-40B4-BE49-F238E27FC236}">
                      <a16:creationId xmlns:a16="http://schemas.microsoft.com/office/drawing/2014/main" id="{AD58A918-1F4E-49D2-AB4E-832C83F1ACDB}"/>
                    </a:ext>
                  </a:extLst>
                </p:cNvPr>
                <p:cNvSpPr>
                  <a:spLocks noRot="1" noChangeAspect="1" noMove="1" noResize="1" noEditPoints="1" noAdjustHandles="1" noChangeArrowheads="1" noChangeShapeType="1" noTextEdit="1"/>
                </p:cNvSpPr>
                <p:nvPr/>
              </p:nvSpPr>
              <p:spPr>
                <a:xfrm>
                  <a:off x="1170850" y="1437294"/>
                  <a:ext cx="1078180" cy="369332"/>
                </a:xfrm>
                <a:prstGeom prst="rect">
                  <a:avLst/>
                </a:prstGeom>
                <a:blipFill>
                  <a:blip r:embed="rId24"/>
                  <a:stretch>
                    <a:fillRect b="-15000"/>
                  </a:stretch>
                </a:blipFill>
              </p:spPr>
              <p:txBody>
                <a:bodyPr/>
                <a:lstStyle/>
                <a:p>
                  <a:r>
                    <a:rPr lang="en-US">
                      <a:noFill/>
                    </a:rPr>
                    <a:t> </a:t>
                  </a:r>
                </a:p>
              </p:txBody>
            </p:sp>
          </mc:Fallback>
        </mc:AlternateContent>
        <p:sp>
          <p:nvSpPr>
            <p:cNvPr id="136" name="Rectangle: Rounded Corners 135">
              <a:extLst>
                <a:ext uri="{FF2B5EF4-FFF2-40B4-BE49-F238E27FC236}">
                  <a16:creationId xmlns:a16="http://schemas.microsoft.com/office/drawing/2014/main" id="{E2050212-4183-4246-93D3-5F2C2B8F86E1}"/>
                </a:ext>
              </a:extLst>
            </p:cNvPr>
            <p:cNvSpPr/>
            <p:nvPr/>
          </p:nvSpPr>
          <p:spPr>
            <a:xfrm>
              <a:off x="2294429" y="1507504"/>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13ED3675-4D95-4A75-A38D-1DA981A8CE17}"/>
                    </a:ext>
                  </a:extLst>
                </p:cNvPr>
                <p:cNvSpPr/>
                <p:nvPr/>
              </p:nvSpPr>
              <p:spPr>
                <a:xfrm>
                  <a:off x="2189435" y="1465092"/>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137" name="Rectangle 136">
                  <a:extLst>
                    <a:ext uri="{FF2B5EF4-FFF2-40B4-BE49-F238E27FC236}">
                      <a16:creationId xmlns:a16="http://schemas.microsoft.com/office/drawing/2014/main" id="{13ED3675-4D95-4A75-A38D-1DA981A8CE17}"/>
                    </a:ext>
                  </a:extLst>
                </p:cNvPr>
                <p:cNvSpPr>
                  <a:spLocks noRot="1" noChangeAspect="1" noMove="1" noResize="1" noEditPoints="1" noAdjustHandles="1" noChangeArrowheads="1" noChangeShapeType="1" noTextEdit="1"/>
                </p:cNvSpPr>
                <p:nvPr/>
              </p:nvSpPr>
              <p:spPr>
                <a:xfrm>
                  <a:off x="2189435" y="1465092"/>
                  <a:ext cx="1078180" cy="369332"/>
                </a:xfrm>
                <a:prstGeom prst="rect">
                  <a:avLst/>
                </a:prstGeom>
                <a:blipFill>
                  <a:blip r:embed="rId25"/>
                  <a:stretch>
                    <a:fillRect b="-14754"/>
                  </a:stretch>
                </a:blipFill>
              </p:spPr>
              <p:txBody>
                <a:bodyPr/>
                <a:lstStyle/>
                <a:p>
                  <a:r>
                    <a:rPr lang="en-US">
                      <a:noFill/>
                    </a:rPr>
                    <a:t> </a:t>
                  </a:r>
                </a:p>
              </p:txBody>
            </p:sp>
          </mc:Fallback>
        </mc:AlternateContent>
        <p:sp>
          <p:nvSpPr>
            <p:cNvPr id="138" name="Rectangle: Rounded Corners 137">
              <a:extLst>
                <a:ext uri="{FF2B5EF4-FFF2-40B4-BE49-F238E27FC236}">
                  <a16:creationId xmlns:a16="http://schemas.microsoft.com/office/drawing/2014/main" id="{9C9CDC9F-4715-46D4-A637-E693D4CA8FFE}"/>
                </a:ext>
              </a:extLst>
            </p:cNvPr>
            <p:cNvSpPr/>
            <p:nvPr/>
          </p:nvSpPr>
          <p:spPr>
            <a:xfrm>
              <a:off x="2314012" y="1871504"/>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FC2A4AC7-7D2A-4200-8623-E40DD912B51D}"/>
                    </a:ext>
                  </a:extLst>
                </p:cNvPr>
                <p:cNvSpPr/>
                <p:nvPr/>
              </p:nvSpPr>
              <p:spPr>
                <a:xfrm>
                  <a:off x="2209018" y="1829092"/>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139" name="Rectangle 138">
                  <a:extLst>
                    <a:ext uri="{FF2B5EF4-FFF2-40B4-BE49-F238E27FC236}">
                      <a16:creationId xmlns:a16="http://schemas.microsoft.com/office/drawing/2014/main" id="{FC2A4AC7-7D2A-4200-8623-E40DD912B51D}"/>
                    </a:ext>
                  </a:extLst>
                </p:cNvPr>
                <p:cNvSpPr>
                  <a:spLocks noRot="1" noChangeAspect="1" noMove="1" noResize="1" noEditPoints="1" noAdjustHandles="1" noChangeArrowheads="1" noChangeShapeType="1" noTextEdit="1"/>
                </p:cNvSpPr>
                <p:nvPr/>
              </p:nvSpPr>
              <p:spPr>
                <a:xfrm>
                  <a:off x="2209018" y="1829092"/>
                  <a:ext cx="1078180" cy="369332"/>
                </a:xfrm>
                <a:prstGeom prst="rect">
                  <a:avLst/>
                </a:prstGeom>
                <a:blipFill>
                  <a:blip r:embed="rId26"/>
                  <a:stretch>
                    <a:fillRect b="-13115"/>
                  </a:stretch>
                </a:blipFill>
              </p:spPr>
              <p:txBody>
                <a:bodyPr/>
                <a:lstStyle/>
                <a:p>
                  <a:r>
                    <a:rPr lang="en-US">
                      <a:noFill/>
                    </a:rPr>
                    <a:t> </a:t>
                  </a:r>
                </a:p>
              </p:txBody>
            </p:sp>
          </mc:Fallback>
        </mc:AlternateContent>
        <p:sp>
          <p:nvSpPr>
            <p:cNvPr id="140" name="Rectangle: Rounded Corners 139">
              <a:extLst>
                <a:ext uri="{FF2B5EF4-FFF2-40B4-BE49-F238E27FC236}">
                  <a16:creationId xmlns:a16="http://schemas.microsoft.com/office/drawing/2014/main" id="{F7509D05-827A-4AAA-9AEB-8ADA9F0F7E7A}"/>
                </a:ext>
              </a:extLst>
            </p:cNvPr>
            <p:cNvSpPr/>
            <p:nvPr/>
          </p:nvSpPr>
          <p:spPr>
            <a:xfrm>
              <a:off x="1293599" y="1861906"/>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5212ADCC-6F6E-4A6E-95BA-DED930C625CA}"/>
                    </a:ext>
                  </a:extLst>
                </p:cNvPr>
                <p:cNvSpPr/>
                <p:nvPr/>
              </p:nvSpPr>
              <p:spPr>
                <a:xfrm>
                  <a:off x="1188605" y="1819494"/>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141" name="Rectangle 140">
                  <a:extLst>
                    <a:ext uri="{FF2B5EF4-FFF2-40B4-BE49-F238E27FC236}">
                      <a16:creationId xmlns:a16="http://schemas.microsoft.com/office/drawing/2014/main" id="{5212ADCC-6F6E-4A6E-95BA-DED930C625CA}"/>
                    </a:ext>
                  </a:extLst>
                </p:cNvPr>
                <p:cNvSpPr>
                  <a:spLocks noRot="1" noChangeAspect="1" noMove="1" noResize="1" noEditPoints="1" noAdjustHandles="1" noChangeArrowheads="1" noChangeShapeType="1" noTextEdit="1"/>
                </p:cNvSpPr>
                <p:nvPr/>
              </p:nvSpPr>
              <p:spPr>
                <a:xfrm>
                  <a:off x="1188605" y="1819494"/>
                  <a:ext cx="1078180" cy="369332"/>
                </a:xfrm>
                <a:prstGeom prst="rect">
                  <a:avLst/>
                </a:prstGeom>
                <a:blipFill>
                  <a:blip r:embed="rId27"/>
                  <a:stretch>
                    <a:fillRect b="-14754"/>
                  </a:stretch>
                </a:blipFill>
              </p:spPr>
              <p:txBody>
                <a:bodyPr/>
                <a:lstStyle/>
                <a:p>
                  <a:r>
                    <a:rPr lang="en-US">
                      <a:noFill/>
                    </a:rPr>
                    <a:t> </a:t>
                  </a:r>
                </a:p>
              </p:txBody>
            </p:sp>
          </mc:Fallback>
        </mc:AlternateContent>
        <p:sp>
          <p:nvSpPr>
            <p:cNvPr id="142" name="Rectangle: Rounded Corners 141">
              <a:extLst>
                <a:ext uri="{FF2B5EF4-FFF2-40B4-BE49-F238E27FC236}">
                  <a16:creationId xmlns:a16="http://schemas.microsoft.com/office/drawing/2014/main" id="{38CF802C-9858-4C68-BDE1-B6E82D436155}"/>
                </a:ext>
              </a:extLst>
            </p:cNvPr>
            <p:cNvSpPr/>
            <p:nvPr/>
          </p:nvSpPr>
          <p:spPr>
            <a:xfrm>
              <a:off x="1293599" y="2428829"/>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3" name="Rectangle 142">
                  <a:extLst>
                    <a:ext uri="{FF2B5EF4-FFF2-40B4-BE49-F238E27FC236}">
                      <a16:creationId xmlns:a16="http://schemas.microsoft.com/office/drawing/2014/main" id="{AE230A83-5B2B-415F-BD0B-F4EF51B8A630}"/>
                    </a:ext>
                  </a:extLst>
                </p:cNvPr>
                <p:cNvSpPr/>
                <p:nvPr/>
              </p:nvSpPr>
              <p:spPr>
                <a:xfrm>
                  <a:off x="1188605" y="2386417"/>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143" name="Rectangle 142">
                  <a:extLst>
                    <a:ext uri="{FF2B5EF4-FFF2-40B4-BE49-F238E27FC236}">
                      <a16:creationId xmlns:a16="http://schemas.microsoft.com/office/drawing/2014/main" id="{AE230A83-5B2B-415F-BD0B-F4EF51B8A630}"/>
                    </a:ext>
                  </a:extLst>
                </p:cNvPr>
                <p:cNvSpPr>
                  <a:spLocks noRot="1" noChangeAspect="1" noMove="1" noResize="1" noEditPoints="1" noAdjustHandles="1" noChangeArrowheads="1" noChangeShapeType="1" noTextEdit="1"/>
                </p:cNvSpPr>
                <p:nvPr/>
              </p:nvSpPr>
              <p:spPr>
                <a:xfrm>
                  <a:off x="1188605" y="2386417"/>
                  <a:ext cx="1078180" cy="369332"/>
                </a:xfrm>
                <a:prstGeom prst="rect">
                  <a:avLst/>
                </a:prstGeom>
                <a:blipFill>
                  <a:blip r:embed="rId28"/>
                  <a:stretch>
                    <a:fillRect b="-14754"/>
                  </a:stretch>
                </a:blipFill>
              </p:spPr>
              <p:txBody>
                <a:bodyPr/>
                <a:lstStyle/>
                <a:p>
                  <a:r>
                    <a:rPr lang="en-US">
                      <a:noFill/>
                    </a:rPr>
                    <a:t> </a:t>
                  </a:r>
                </a:p>
              </p:txBody>
            </p:sp>
          </mc:Fallback>
        </mc:AlternateContent>
        <p:sp>
          <p:nvSpPr>
            <p:cNvPr id="144" name="Rectangle: Rounded Corners 143">
              <a:extLst>
                <a:ext uri="{FF2B5EF4-FFF2-40B4-BE49-F238E27FC236}">
                  <a16:creationId xmlns:a16="http://schemas.microsoft.com/office/drawing/2014/main" id="{2573291B-97F8-4A0A-83EA-DC19E6FE679A}"/>
                </a:ext>
              </a:extLst>
            </p:cNvPr>
            <p:cNvSpPr/>
            <p:nvPr/>
          </p:nvSpPr>
          <p:spPr>
            <a:xfrm>
              <a:off x="2314012" y="2430429"/>
              <a:ext cx="868192" cy="2986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5" name="Rectangle 144">
                  <a:extLst>
                    <a:ext uri="{FF2B5EF4-FFF2-40B4-BE49-F238E27FC236}">
                      <a16:creationId xmlns:a16="http://schemas.microsoft.com/office/drawing/2014/main" id="{25D5C2ED-8549-4336-A367-4B2A6CA4C913}"/>
                    </a:ext>
                  </a:extLst>
                </p:cNvPr>
                <p:cNvSpPr/>
                <p:nvPr/>
              </p:nvSpPr>
              <p:spPr>
                <a:xfrm>
                  <a:off x="2209018" y="2388017"/>
                  <a:ext cx="1078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oMath>
                    </m:oMathPara>
                  </a14:m>
                  <a:endParaRPr lang="en-US" dirty="0">
                    <a:solidFill>
                      <a:schemeClr val="tx1">
                        <a:lumMod val="85000"/>
                        <a:lumOff val="15000"/>
                      </a:schemeClr>
                    </a:solidFill>
                  </a:endParaRPr>
                </a:p>
              </p:txBody>
            </p:sp>
          </mc:Choice>
          <mc:Fallback xmlns="">
            <p:sp>
              <p:nvSpPr>
                <p:cNvPr id="145" name="Rectangle 144">
                  <a:extLst>
                    <a:ext uri="{FF2B5EF4-FFF2-40B4-BE49-F238E27FC236}">
                      <a16:creationId xmlns:a16="http://schemas.microsoft.com/office/drawing/2014/main" id="{25D5C2ED-8549-4336-A367-4B2A6CA4C913}"/>
                    </a:ext>
                  </a:extLst>
                </p:cNvPr>
                <p:cNvSpPr>
                  <a:spLocks noRot="1" noChangeAspect="1" noMove="1" noResize="1" noEditPoints="1" noAdjustHandles="1" noChangeArrowheads="1" noChangeShapeType="1" noTextEdit="1"/>
                </p:cNvSpPr>
                <p:nvPr/>
              </p:nvSpPr>
              <p:spPr>
                <a:xfrm>
                  <a:off x="2209018" y="2388017"/>
                  <a:ext cx="1078180" cy="369332"/>
                </a:xfrm>
                <a:prstGeom prst="rect">
                  <a:avLst/>
                </a:prstGeom>
                <a:blipFill>
                  <a:blip r:embed="rId29"/>
                  <a:stretch>
                    <a:fillRect b="-15000"/>
                  </a:stretch>
                </a:blipFill>
              </p:spPr>
              <p:txBody>
                <a:bodyPr/>
                <a:lstStyle/>
                <a:p>
                  <a:r>
                    <a:rPr lang="en-US">
                      <a:noFill/>
                    </a:rPr>
                    <a:t> </a:t>
                  </a:r>
                </a:p>
              </p:txBody>
            </p:sp>
          </mc:Fallback>
        </mc:AlternateContent>
      </p:grpSp>
      <p:sp>
        <p:nvSpPr>
          <p:cNvPr id="6" name="TextBox 5">
            <a:extLst>
              <a:ext uri="{FF2B5EF4-FFF2-40B4-BE49-F238E27FC236}">
                <a16:creationId xmlns:a16="http://schemas.microsoft.com/office/drawing/2014/main" id="{AB20CD2C-898C-41DE-AF8A-5A6C3660D2F9}"/>
              </a:ext>
            </a:extLst>
          </p:cNvPr>
          <p:cNvSpPr txBox="1"/>
          <p:nvPr/>
        </p:nvSpPr>
        <p:spPr>
          <a:xfrm>
            <a:off x="1477247" y="1044545"/>
            <a:ext cx="1708917" cy="646331"/>
          </a:xfrm>
          <a:prstGeom prst="rect">
            <a:avLst/>
          </a:prstGeom>
          <a:noFill/>
        </p:spPr>
        <p:txBody>
          <a:bodyPr wrap="square" rtlCol="0">
            <a:spAutoFit/>
          </a:bodyPr>
          <a:lstStyle/>
          <a:p>
            <a:r>
              <a:rPr lang="en-US" dirty="0"/>
              <a:t>Standard C&amp;C</a:t>
            </a:r>
          </a:p>
          <a:p>
            <a:endParaRPr lang="en-US" dirty="0"/>
          </a:p>
        </p:txBody>
      </p:sp>
      <p:sp>
        <p:nvSpPr>
          <p:cNvPr id="146" name="TextBox 145">
            <a:extLst>
              <a:ext uri="{FF2B5EF4-FFF2-40B4-BE49-F238E27FC236}">
                <a16:creationId xmlns:a16="http://schemas.microsoft.com/office/drawing/2014/main" id="{C2F5F157-DA22-4086-B7A1-CBB9B5187CF5}"/>
              </a:ext>
            </a:extLst>
          </p:cNvPr>
          <p:cNvSpPr txBox="1"/>
          <p:nvPr/>
        </p:nvSpPr>
        <p:spPr>
          <a:xfrm>
            <a:off x="5598591" y="1085701"/>
            <a:ext cx="1708917" cy="646331"/>
          </a:xfrm>
          <a:prstGeom prst="rect">
            <a:avLst/>
          </a:prstGeom>
          <a:noFill/>
        </p:spPr>
        <p:txBody>
          <a:bodyPr wrap="square" rtlCol="0">
            <a:spAutoFit/>
          </a:bodyPr>
          <a:lstStyle/>
          <a:p>
            <a:r>
              <a:rPr lang="en-US" dirty="0"/>
              <a:t>DUPLO C&amp;C</a:t>
            </a:r>
          </a:p>
          <a:p>
            <a:endParaRPr lang="en-US" dirty="0"/>
          </a:p>
        </p:txBody>
      </p:sp>
      <p:sp>
        <p:nvSpPr>
          <p:cNvPr id="147" name="TextBox 146">
            <a:extLst>
              <a:ext uri="{FF2B5EF4-FFF2-40B4-BE49-F238E27FC236}">
                <a16:creationId xmlns:a16="http://schemas.microsoft.com/office/drawing/2014/main" id="{87B60541-09EE-4B2B-B0D3-9BE412A78E4F}"/>
              </a:ext>
            </a:extLst>
          </p:cNvPr>
          <p:cNvSpPr txBox="1"/>
          <p:nvPr/>
        </p:nvSpPr>
        <p:spPr>
          <a:xfrm>
            <a:off x="9826730" y="997956"/>
            <a:ext cx="1708917" cy="646331"/>
          </a:xfrm>
          <a:prstGeom prst="rect">
            <a:avLst/>
          </a:prstGeom>
          <a:noFill/>
        </p:spPr>
        <p:txBody>
          <a:bodyPr wrap="square" rtlCol="0">
            <a:spAutoFit/>
          </a:bodyPr>
          <a:lstStyle/>
          <a:p>
            <a:r>
              <a:rPr lang="en-US" dirty="0"/>
              <a:t>LEGO C&amp;C</a:t>
            </a:r>
          </a:p>
          <a:p>
            <a:endParaRPr lang="en-US" dirty="0"/>
          </a:p>
        </p:txBody>
      </p:sp>
      <p:sp>
        <p:nvSpPr>
          <p:cNvPr id="7" name="TextBox 6">
            <a:extLst>
              <a:ext uri="{FF2B5EF4-FFF2-40B4-BE49-F238E27FC236}">
                <a16:creationId xmlns:a16="http://schemas.microsoft.com/office/drawing/2014/main" id="{A4B3F168-8EC7-44A2-AC6C-E76EF1C2920A}"/>
              </a:ext>
            </a:extLst>
          </p:cNvPr>
          <p:cNvSpPr txBox="1"/>
          <p:nvPr/>
        </p:nvSpPr>
        <p:spPr>
          <a:xfrm>
            <a:off x="4744132" y="4708118"/>
            <a:ext cx="854459" cy="369332"/>
          </a:xfrm>
          <a:prstGeom prst="rect">
            <a:avLst/>
          </a:prstGeom>
          <a:noFill/>
        </p:spPr>
        <p:txBody>
          <a:bodyPr wrap="square" rtlCol="0">
            <a:spAutoFit/>
          </a:bodyPr>
          <a:lstStyle/>
          <a:p>
            <a:r>
              <a:rPr lang="en-US" dirty="0">
                <a:solidFill>
                  <a:srgbClr val="FF0000"/>
                </a:solidFill>
              </a:rPr>
              <a:t>High</a:t>
            </a:r>
            <a:endParaRPr lang="en-US" dirty="0"/>
          </a:p>
        </p:txBody>
      </p:sp>
      <p:sp>
        <p:nvSpPr>
          <p:cNvPr id="67" name="TextBox 66">
            <a:extLst>
              <a:ext uri="{FF2B5EF4-FFF2-40B4-BE49-F238E27FC236}">
                <a16:creationId xmlns:a16="http://schemas.microsoft.com/office/drawing/2014/main" id="{898EFCE5-F4CF-4E5B-81C4-DC454A6E6E48}"/>
              </a:ext>
            </a:extLst>
          </p:cNvPr>
          <p:cNvSpPr txBox="1"/>
          <p:nvPr/>
        </p:nvSpPr>
        <p:spPr>
          <a:xfrm>
            <a:off x="7475779" y="5051264"/>
            <a:ext cx="854459" cy="369332"/>
          </a:xfrm>
          <a:prstGeom prst="rect">
            <a:avLst/>
          </a:prstGeom>
          <a:noFill/>
        </p:spPr>
        <p:txBody>
          <a:bodyPr wrap="square" rtlCol="0">
            <a:spAutoFit/>
          </a:bodyPr>
          <a:lstStyle/>
          <a:p>
            <a:r>
              <a:rPr lang="en-US" dirty="0">
                <a:solidFill>
                  <a:srgbClr val="FF0000"/>
                </a:solidFill>
              </a:rPr>
              <a:t>High</a:t>
            </a:r>
            <a:endParaRPr lang="en-US" dirty="0"/>
          </a:p>
        </p:txBody>
      </p:sp>
      <p:sp>
        <p:nvSpPr>
          <p:cNvPr id="68" name="TextBox 67">
            <a:extLst>
              <a:ext uri="{FF2B5EF4-FFF2-40B4-BE49-F238E27FC236}">
                <a16:creationId xmlns:a16="http://schemas.microsoft.com/office/drawing/2014/main" id="{881EDAD3-FDC7-441E-AA57-068185872CD2}"/>
              </a:ext>
            </a:extLst>
          </p:cNvPr>
          <p:cNvSpPr txBox="1"/>
          <p:nvPr/>
        </p:nvSpPr>
        <p:spPr>
          <a:xfrm>
            <a:off x="4750432" y="5447258"/>
            <a:ext cx="1090314" cy="369332"/>
          </a:xfrm>
          <a:prstGeom prst="rect">
            <a:avLst/>
          </a:prstGeom>
          <a:noFill/>
        </p:spPr>
        <p:txBody>
          <a:bodyPr wrap="square" rtlCol="0">
            <a:spAutoFit/>
          </a:bodyPr>
          <a:lstStyle/>
          <a:p>
            <a:r>
              <a:rPr lang="en-US" dirty="0">
                <a:solidFill>
                  <a:srgbClr val="009242"/>
                </a:solidFill>
              </a:rPr>
              <a:t>Medium</a:t>
            </a:r>
            <a:endParaRPr lang="en-US" dirty="0"/>
          </a:p>
        </p:txBody>
      </p:sp>
      <p:sp>
        <p:nvSpPr>
          <p:cNvPr id="69" name="TextBox 68">
            <a:extLst>
              <a:ext uri="{FF2B5EF4-FFF2-40B4-BE49-F238E27FC236}">
                <a16:creationId xmlns:a16="http://schemas.microsoft.com/office/drawing/2014/main" id="{D9CD9EE1-4276-4782-88E7-FB21BF0C927A}"/>
              </a:ext>
            </a:extLst>
          </p:cNvPr>
          <p:cNvSpPr txBox="1"/>
          <p:nvPr/>
        </p:nvSpPr>
        <p:spPr>
          <a:xfrm>
            <a:off x="4713008" y="5067491"/>
            <a:ext cx="854459" cy="369332"/>
          </a:xfrm>
          <a:prstGeom prst="rect">
            <a:avLst/>
          </a:prstGeom>
          <a:noFill/>
        </p:spPr>
        <p:txBody>
          <a:bodyPr wrap="square" rtlCol="0">
            <a:spAutoFit/>
          </a:bodyPr>
          <a:lstStyle/>
          <a:p>
            <a:r>
              <a:rPr lang="en-US" dirty="0">
                <a:solidFill>
                  <a:srgbClr val="009242"/>
                </a:solidFill>
              </a:rPr>
              <a:t>Low</a:t>
            </a:r>
            <a:endParaRPr lang="en-US" dirty="0"/>
          </a:p>
        </p:txBody>
      </p:sp>
      <p:sp>
        <p:nvSpPr>
          <p:cNvPr id="70" name="TextBox 69">
            <a:extLst>
              <a:ext uri="{FF2B5EF4-FFF2-40B4-BE49-F238E27FC236}">
                <a16:creationId xmlns:a16="http://schemas.microsoft.com/office/drawing/2014/main" id="{6358399A-587F-4F30-94BA-0951FF30CE9F}"/>
              </a:ext>
            </a:extLst>
          </p:cNvPr>
          <p:cNvSpPr txBox="1"/>
          <p:nvPr/>
        </p:nvSpPr>
        <p:spPr>
          <a:xfrm>
            <a:off x="7444655" y="4681932"/>
            <a:ext cx="854459" cy="369332"/>
          </a:xfrm>
          <a:prstGeom prst="rect">
            <a:avLst/>
          </a:prstGeom>
          <a:noFill/>
        </p:spPr>
        <p:txBody>
          <a:bodyPr wrap="square" rtlCol="0">
            <a:spAutoFit/>
          </a:bodyPr>
          <a:lstStyle/>
          <a:p>
            <a:r>
              <a:rPr lang="en-US" dirty="0">
                <a:solidFill>
                  <a:srgbClr val="009242"/>
                </a:solidFill>
              </a:rPr>
              <a:t>0</a:t>
            </a:r>
            <a:endParaRPr lang="en-US" dirty="0"/>
          </a:p>
        </p:txBody>
      </p:sp>
      <p:sp>
        <p:nvSpPr>
          <p:cNvPr id="71" name="TextBox 70">
            <a:extLst>
              <a:ext uri="{FF2B5EF4-FFF2-40B4-BE49-F238E27FC236}">
                <a16:creationId xmlns:a16="http://schemas.microsoft.com/office/drawing/2014/main" id="{A6232CBE-66FC-4416-A0B1-F09DD78E09F5}"/>
              </a:ext>
            </a:extLst>
          </p:cNvPr>
          <p:cNvSpPr txBox="1"/>
          <p:nvPr/>
        </p:nvSpPr>
        <p:spPr>
          <a:xfrm>
            <a:off x="7476040" y="5432695"/>
            <a:ext cx="1090314" cy="369332"/>
          </a:xfrm>
          <a:prstGeom prst="rect">
            <a:avLst/>
          </a:prstGeom>
          <a:noFill/>
        </p:spPr>
        <p:txBody>
          <a:bodyPr wrap="square" rtlCol="0">
            <a:spAutoFit/>
          </a:bodyPr>
          <a:lstStyle/>
          <a:p>
            <a:r>
              <a:rPr lang="en-US" dirty="0">
                <a:solidFill>
                  <a:srgbClr val="009242"/>
                </a:solidFill>
              </a:rPr>
              <a:t>Medium</a:t>
            </a:r>
            <a:endParaRPr lang="en-US" dirty="0"/>
          </a:p>
        </p:txBody>
      </p:sp>
      <p:sp>
        <p:nvSpPr>
          <p:cNvPr id="72" name="Slide Number Placeholder 3">
            <a:extLst>
              <a:ext uri="{FF2B5EF4-FFF2-40B4-BE49-F238E27FC236}">
                <a16:creationId xmlns:a16="http://schemas.microsoft.com/office/drawing/2014/main" id="{C5DA65FF-0067-468F-B49E-C1E63DA99CED}"/>
              </a:ext>
            </a:extLst>
          </p:cNvPr>
          <p:cNvSpPr>
            <a:spLocks noGrp="1"/>
          </p:cNvSpPr>
          <p:nvPr>
            <p:ph type="sldNum" sz="quarter" idx="12"/>
          </p:nvPr>
        </p:nvSpPr>
        <p:spPr>
          <a:xfrm>
            <a:off x="11311128" y="6272784"/>
            <a:ext cx="640080" cy="365125"/>
          </a:xfrm>
        </p:spPr>
        <p:txBody>
          <a:bodyPr/>
          <a:lstStyle/>
          <a:p>
            <a:fld id="{6113E31D-E2AB-40D1-8B51-AFA5AFEF393A}" type="slidenum">
              <a:rPr lang="en-US" smtClean="0"/>
              <a:t>8</a:t>
            </a:fld>
            <a:endParaRPr lang="en-US" dirty="0"/>
          </a:p>
        </p:txBody>
      </p:sp>
    </p:spTree>
    <p:custDataLst>
      <p:tags r:id="rId1"/>
    </p:custDataLst>
    <p:extLst>
      <p:ext uri="{BB962C8B-B14F-4D97-AF65-F5344CB8AC3E}">
        <p14:creationId xmlns:p14="http://schemas.microsoft.com/office/powerpoint/2010/main" val="1105423587"/>
      </p:ext>
    </p:extLst>
  </p:cSld>
  <p:clrMapOvr>
    <a:masterClrMapping/>
  </p:clrMapOvr>
  <mc:AlternateContent xmlns:mc="http://schemas.openxmlformats.org/markup-compatibility/2006" xmlns:p14="http://schemas.microsoft.com/office/powerpoint/2010/main">
    <mc:Choice Requires="p14">
      <p:transition spd="slow" p14:dur="2000" advTm="14296"/>
    </mc:Choice>
    <mc:Fallback xmlns="">
      <p:transition spd="slow" advTm="142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6" grpId="0"/>
      <p:bldP spid="147" grpId="0"/>
      <p:bldP spid="7" grpId="0"/>
      <p:bldP spid="67" grpId="0"/>
      <p:bldP spid="68" grpId="0"/>
      <p:bldP spid="69" grpId="0"/>
      <p:bldP spid="70" grpId="0"/>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68" y="6268"/>
            <a:ext cx="10058400" cy="1609344"/>
          </a:xfrm>
        </p:spPr>
        <p:txBody>
          <a:bodyPr/>
          <a:lstStyle/>
          <a:p>
            <a:pPr algn="ctr"/>
            <a:r>
              <a:rPr lang="en-US" dirty="0"/>
              <a:t>This Paper: “DUPLO” Cut-and-choose</a:t>
            </a:r>
          </a:p>
        </p:txBody>
      </p:sp>
      <mc:AlternateContent xmlns:mc="http://schemas.openxmlformats.org/markup-compatibility/2006" xmlns:a14="http://schemas.microsoft.com/office/drawing/2010/main">
        <mc:Choice Requires="a14">
          <p:sp>
            <p:nvSpPr>
              <p:cNvPr id="9" name="TextBox 8"/>
              <p:cNvSpPr txBox="1"/>
              <p:nvPr/>
            </p:nvSpPr>
            <p:spPr>
              <a:xfrm>
                <a:off x="1341082" y="1316866"/>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341082" y="1316866"/>
                <a:ext cx="48577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flipH="1">
                <a:off x="10578529" y="1435514"/>
                <a:ext cx="485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flipH="1">
                <a:off x="10578529" y="1435514"/>
                <a:ext cx="485775" cy="461665"/>
              </a:xfrm>
              <a:prstGeom prst="rect">
                <a:avLst/>
              </a:prstGeom>
              <a:blipFill>
                <a:blip r:embed="rId5"/>
                <a:stretch>
                  <a:fillRect b="-11842"/>
                </a:stretch>
              </a:blipFill>
            </p:spPr>
            <p:txBody>
              <a:bodyPr/>
              <a:lstStyle/>
              <a:p>
                <a:r>
                  <a:rPr lang="en-US">
                    <a:noFill/>
                  </a:rPr>
                  <a:t> </a:t>
                </a:r>
              </a:p>
            </p:txBody>
          </p:sp>
        </mc:Fallback>
      </mc:AlternateContent>
      <p:pic>
        <p:nvPicPr>
          <p:cNvPr id="39" name="Picture 38">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68948" y="1401871"/>
            <a:ext cx="1186705" cy="117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376823" y="1457255"/>
            <a:ext cx="1217668" cy="122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Arrow Connector 25"/>
          <p:cNvCxnSpPr/>
          <p:nvPr/>
        </p:nvCxnSpPr>
        <p:spPr>
          <a:xfrm flipH="1" flipV="1">
            <a:off x="3046742" y="2313948"/>
            <a:ext cx="6305669" cy="20548"/>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txBox="1">
            <a:spLocks/>
          </p:cNvSpPr>
          <p:nvPr/>
        </p:nvSpPr>
        <p:spPr>
          <a:xfrm>
            <a:off x="785019" y="3792855"/>
            <a:ext cx="11136887" cy="265608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Main idea: Considers component for C&amp;C</a:t>
            </a:r>
          </a:p>
          <a:p>
            <a:r>
              <a:rPr lang="en-US" dirty="0"/>
              <a:t>Results:</a:t>
            </a:r>
          </a:p>
          <a:p>
            <a:pPr lvl="1"/>
            <a:r>
              <a:rPr lang="en-US" dirty="0"/>
              <a:t>Lower</a:t>
            </a:r>
            <a:r>
              <a:rPr lang="en-US" i="1" dirty="0"/>
              <a:t> </a:t>
            </a:r>
            <a:r>
              <a:rPr lang="en-US" dirty="0"/>
              <a:t>replication factor due to more number components than standard C&amp;C.</a:t>
            </a:r>
          </a:p>
          <a:p>
            <a:pPr lvl="1"/>
            <a:r>
              <a:rPr lang="en-US" dirty="0"/>
              <a:t>Lower soldering cost due to fewer overall input/output wires than LEGO C&amp;C</a:t>
            </a:r>
          </a:p>
          <a:p>
            <a:pPr lvl="1"/>
            <a:r>
              <a:rPr lang="en-US" dirty="0"/>
              <a:t>Garble several </a:t>
            </a:r>
            <a:r>
              <a:rPr lang="en-US" i="1" dirty="0"/>
              <a:t>different</a:t>
            </a:r>
            <a:r>
              <a:rPr lang="en-US" dirty="0"/>
              <a:t> flavor of components in single circuit</a:t>
            </a:r>
          </a:p>
          <a:p>
            <a:pPr lvl="1"/>
            <a:r>
              <a:rPr lang="en-US" dirty="0"/>
              <a:t>Efficient protocol for programs comprised of many identical components (e.g. loops)</a:t>
            </a:r>
          </a:p>
          <a:p>
            <a:pPr lvl="1"/>
            <a:r>
              <a:rPr lang="en-US" dirty="0">
                <a:solidFill>
                  <a:srgbClr val="FF0000"/>
                </a:solidFill>
              </a:rPr>
              <a:t>7x</a:t>
            </a:r>
            <a:r>
              <a:rPr lang="en-US" dirty="0"/>
              <a:t> faster than [Wang-Malozemoff-Katz17] and </a:t>
            </a:r>
            <a:r>
              <a:rPr lang="en-US" dirty="0">
                <a:solidFill>
                  <a:srgbClr val="FF0000"/>
                </a:solidFill>
              </a:rPr>
              <a:t>5x</a:t>
            </a:r>
            <a:r>
              <a:rPr lang="en-US" dirty="0"/>
              <a:t> faster than [Rindal-Rosulek16] for certain circuits.</a:t>
            </a:r>
          </a:p>
        </p:txBody>
      </p:sp>
      <p:grpSp>
        <p:nvGrpSpPr>
          <p:cNvPr id="55" name="Group 54"/>
          <p:cNvGrpSpPr/>
          <p:nvPr/>
        </p:nvGrpSpPr>
        <p:grpSpPr>
          <a:xfrm>
            <a:off x="227282" y="2616665"/>
            <a:ext cx="6068046" cy="869438"/>
            <a:chOff x="227282" y="2616665"/>
            <a:chExt cx="6068046" cy="869438"/>
          </a:xfrm>
        </p:grpSpPr>
        <p:grpSp>
          <p:nvGrpSpPr>
            <p:cNvPr id="56" name="Group 55"/>
            <p:cNvGrpSpPr/>
            <p:nvPr/>
          </p:nvGrpSpPr>
          <p:grpSpPr>
            <a:xfrm>
              <a:off x="227282" y="2616665"/>
              <a:ext cx="904199" cy="869438"/>
              <a:chOff x="419547" y="2772397"/>
              <a:chExt cx="904199" cy="869438"/>
            </a:xfrm>
          </p:grpSpPr>
          <p:sp>
            <p:nvSpPr>
              <p:cNvPr id="78" name="Diagonal Stripe 77"/>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9" name="Rectangle 78">
                    <a:extLst/>
                  </p:cNvPr>
                  <p:cNvSpPr/>
                  <p:nvPr/>
                </p:nvSpPr>
                <p:spPr>
                  <a:xfrm>
                    <a:off x="554654" y="3166566"/>
                    <a:ext cx="598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solidFill>
                        <a:schemeClr val="bg1"/>
                      </a:solidFill>
                    </a:endParaRPr>
                  </a:p>
                </p:txBody>
              </p:sp>
            </mc:Choice>
            <mc:Fallback xmlns="">
              <p:sp>
                <p:nvSpPr>
                  <p:cNvPr id="79" name="Rectangle 78">
                    <a:extLst/>
                  </p:cNvPr>
                  <p:cNvSpPr>
                    <a:spLocks noRot="1" noChangeAspect="1" noMove="1" noResize="1" noEditPoints="1" noAdjustHandles="1" noChangeArrowheads="1" noChangeShapeType="1" noTextEdit="1"/>
                  </p:cNvSpPr>
                  <p:nvPr/>
                </p:nvSpPr>
                <p:spPr>
                  <a:xfrm>
                    <a:off x="554654" y="3166566"/>
                    <a:ext cx="598817" cy="369332"/>
                  </a:xfrm>
                  <a:prstGeom prst="rect">
                    <a:avLst/>
                  </a:prstGeom>
                  <a:blipFill>
                    <a:blip r:embed="rId8"/>
                    <a:stretch>
                      <a:fillRect/>
                    </a:stretch>
                  </a:blipFill>
                </p:spPr>
                <p:txBody>
                  <a:bodyPr/>
                  <a:lstStyle/>
                  <a:p>
                    <a:r>
                      <a:rPr lang="en-US">
                        <a:noFill/>
                      </a:rPr>
                      <a:t> </a:t>
                    </a:r>
                  </a:p>
                </p:txBody>
              </p:sp>
            </mc:Fallback>
          </mc:AlternateContent>
        </p:grpSp>
        <p:grpSp>
          <p:nvGrpSpPr>
            <p:cNvPr id="57" name="Group 56"/>
            <p:cNvGrpSpPr/>
            <p:nvPr/>
          </p:nvGrpSpPr>
          <p:grpSpPr>
            <a:xfrm>
              <a:off x="1167943" y="2848713"/>
              <a:ext cx="5127385" cy="608397"/>
              <a:chOff x="2157070" y="4125573"/>
              <a:chExt cx="4463782" cy="608397"/>
            </a:xfrm>
          </p:grpSpPr>
          <mc:AlternateContent xmlns:mc="http://schemas.openxmlformats.org/markup-compatibility/2006" xmlns:a14="http://schemas.microsoft.com/office/drawing/2010/main">
            <mc:Choice Requires="a14">
              <p:sp>
                <p:nvSpPr>
                  <p:cNvPr id="75" name="TextBox 74"/>
                  <p:cNvSpPr txBox="1"/>
                  <p:nvPr/>
                </p:nvSpPr>
                <p:spPr>
                  <a:xfrm>
                    <a:off x="2216733" y="4230910"/>
                    <a:ext cx="4404119" cy="461665"/>
                  </a:xfrm>
                  <a:prstGeom prst="rect">
                    <a:avLst/>
                  </a:prstGeom>
                  <a:noFill/>
                </p:spPr>
                <p:txBody>
                  <a:bodyPr wrap="square" rtlCol="0">
                    <a:spAutoFit/>
                  </a:bodyPr>
                  <a:lstStyle/>
                  <a:p>
                    <a:r>
                      <a:rPr lang="en-US" sz="2400" dirty="0"/>
                      <a:t>     </a:t>
                    </a:r>
                    <a:r>
                      <a:rPr lang="en-US" sz="2000" dirty="0"/>
                      <a:t>garbled sub-function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 </m:t>
                        </m:r>
                      </m:oMath>
                    </a14:m>
                    <a:endParaRPr lang="en-US" sz="2000" dirty="0"/>
                  </a:p>
                </p:txBody>
              </p:sp>
            </mc:Choice>
            <mc:Fallback xmlns="">
              <p:sp>
                <p:nvSpPr>
                  <p:cNvPr id="75" name="TextBox 74"/>
                  <p:cNvSpPr txBox="1">
                    <a:spLocks noRot="1" noChangeAspect="1" noMove="1" noResize="1" noEditPoints="1" noAdjustHandles="1" noChangeArrowheads="1" noChangeShapeType="1" noTextEdit="1"/>
                  </p:cNvSpPr>
                  <p:nvPr/>
                </p:nvSpPr>
                <p:spPr>
                  <a:xfrm>
                    <a:off x="2216733" y="4230910"/>
                    <a:ext cx="4404119" cy="461665"/>
                  </a:xfrm>
                  <a:prstGeom prst="rect">
                    <a:avLst/>
                  </a:prstGeom>
                  <a:blipFill>
                    <a:blip r:embed="rId9"/>
                    <a:stretch>
                      <a:fillRect b="-21333"/>
                    </a:stretch>
                  </a:blipFill>
                </p:spPr>
                <p:txBody>
                  <a:bodyPr/>
                  <a:lstStyle/>
                  <a:p>
                    <a:r>
                      <a:rPr lang="en-US">
                        <a:noFill/>
                      </a:rPr>
                      <a:t> </a:t>
                    </a:r>
                  </a:p>
                </p:txBody>
              </p:sp>
            </mc:Fallback>
          </mc:AlternateContent>
          <p:sp>
            <p:nvSpPr>
              <p:cNvPr id="76" name="TextBox 75"/>
              <p:cNvSpPr txBox="1"/>
              <p:nvPr/>
            </p:nvSpPr>
            <p:spPr>
              <a:xfrm>
                <a:off x="2228327" y="4125573"/>
                <a:ext cx="407484" cy="307777"/>
              </a:xfrm>
              <a:prstGeom prst="rect">
                <a:avLst/>
              </a:prstGeom>
              <a:noFill/>
            </p:spPr>
            <p:txBody>
              <a:bodyPr wrap="none" rtlCol="0">
                <a:spAutoFit/>
              </a:bodyPr>
              <a:lstStyle/>
              <a:p>
                <a:r>
                  <a:rPr lang="en-US" sz="1400" dirty="0" err="1"/>
                  <a:t>def</a:t>
                </a:r>
                <a:endParaRPr lang="en-US" sz="1400" dirty="0"/>
              </a:p>
            </p:txBody>
          </p:sp>
          <mc:AlternateContent xmlns:mc="http://schemas.openxmlformats.org/markup-compatibility/2006" xmlns:a14="http://schemas.microsoft.com/office/drawing/2010/main">
            <mc:Choice Requires="a14">
              <p:sp>
                <p:nvSpPr>
                  <p:cNvPr id="77" name="Rectangle 76"/>
                  <p:cNvSpPr/>
                  <p:nvPr/>
                </p:nvSpPr>
                <p:spPr>
                  <a:xfrm>
                    <a:off x="2157070" y="4210750"/>
                    <a:ext cx="6303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prstClr val="black"/>
                              </a:solidFill>
                              <a:latin typeface="Cambria Math" panose="02040503050406030204" pitchFamily="18" charset="0"/>
                            </a:rPr>
                            <m:t>= </m:t>
                          </m:r>
                        </m:oMath>
                      </m:oMathPara>
                    </a14:m>
                    <a:endParaRPr lang="en-US" sz="2000" dirty="0"/>
                  </a:p>
                </p:txBody>
              </p:sp>
            </mc:Choice>
            <mc:Fallback xmlns="">
              <p:sp>
                <p:nvSpPr>
                  <p:cNvPr id="77" name="Rectangle 76"/>
                  <p:cNvSpPr>
                    <a:spLocks noRot="1" noChangeAspect="1" noMove="1" noResize="1" noEditPoints="1" noAdjustHandles="1" noChangeArrowheads="1" noChangeShapeType="1" noTextEdit="1"/>
                  </p:cNvSpPr>
                  <p:nvPr/>
                </p:nvSpPr>
                <p:spPr>
                  <a:xfrm>
                    <a:off x="2157070" y="4210750"/>
                    <a:ext cx="630301" cy="523220"/>
                  </a:xfrm>
                  <a:prstGeom prst="rect">
                    <a:avLst/>
                  </a:prstGeom>
                  <a:blipFill>
                    <a:blip r:embed="rId10"/>
                    <a:stretch>
                      <a:fillRect/>
                    </a:stretch>
                  </a:blipFill>
                </p:spPr>
                <p:txBody>
                  <a:bodyPr/>
                  <a:lstStyle/>
                  <a:p>
                    <a:r>
                      <a:rPr lang="en-US">
                        <a:noFill/>
                      </a:rPr>
                      <a:t> </a:t>
                    </a:r>
                  </a:p>
                </p:txBody>
              </p:sp>
            </mc:Fallback>
          </mc:AlternateContent>
        </p:grpSp>
      </p:grpSp>
      <p:sp>
        <p:nvSpPr>
          <p:cNvPr id="45" name="Diagonal Stripe 44"/>
          <p:cNvSpPr>
            <a:spLocks/>
          </p:cNvSpPr>
          <p:nvPr/>
        </p:nvSpPr>
        <p:spPr>
          <a:xfrm rot="13483075">
            <a:off x="10128938" y="2555292"/>
            <a:ext cx="772229" cy="746884"/>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Diagonal Stripe 45"/>
          <p:cNvSpPr>
            <a:spLocks/>
          </p:cNvSpPr>
          <p:nvPr/>
        </p:nvSpPr>
        <p:spPr>
          <a:xfrm rot="13483075">
            <a:off x="11234877" y="2555292"/>
            <a:ext cx="772229" cy="746884"/>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Diagonal Stripe 46"/>
          <p:cNvSpPr>
            <a:spLocks/>
          </p:cNvSpPr>
          <p:nvPr/>
        </p:nvSpPr>
        <p:spPr>
          <a:xfrm rot="13483075">
            <a:off x="8867846" y="2555292"/>
            <a:ext cx="772229" cy="746884"/>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Diagonal Stripe 47"/>
          <p:cNvSpPr>
            <a:spLocks/>
          </p:cNvSpPr>
          <p:nvPr/>
        </p:nvSpPr>
        <p:spPr>
          <a:xfrm rot="13483075">
            <a:off x="9595505" y="3381304"/>
            <a:ext cx="602279" cy="60227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Diagonal Stripe 48"/>
          <p:cNvSpPr>
            <a:spLocks/>
          </p:cNvSpPr>
          <p:nvPr/>
        </p:nvSpPr>
        <p:spPr>
          <a:xfrm rot="13483075">
            <a:off x="10701444" y="3413924"/>
            <a:ext cx="602279" cy="60227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Diagonal Stripe 49"/>
          <p:cNvSpPr>
            <a:spLocks/>
          </p:cNvSpPr>
          <p:nvPr/>
        </p:nvSpPr>
        <p:spPr>
          <a:xfrm rot="13483075">
            <a:off x="10149631" y="3926269"/>
            <a:ext cx="602279" cy="60227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1" name="Straight Connector 50"/>
          <p:cNvCxnSpPr/>
          <p:nvPr/>
        </p:nvCxnSpPr>
        <p:spPr>
          <a:xfrm>
            <a:off x="9149212" y="3208651"/>
            <a:ext cx="540128" cy="454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5" idx="2"/>
            <a:endCxn id="49" idx="0"/>
          </p:cNvCxnSpPr>
          <p:nvPr/>
        </p:nvCxnSpPr>
        <p:spPr>
          <a:xfrm>
            <a:off x="10520855" y="3197253"/>
            <a:ext cx="481728" cy="517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2"/>
          </p:cNvCxnSpPr>
          <p:nvPr/>
        </p:nvCxnSpPr>
        <p:spPr>
          <a:xfrm flipH="1">
            <a:off x="11345479" y="3231300"/>
            <a:ext cx="277020" cy="478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2"/>
          </p:cNvCxnSpPr>
          <p:nvPr/>
        </p:nvCxnSpPr>
        <p:spPr>
          <a:xfrm flipH="1">
            <a:off x="10024902" y="3197253"/>
            <a:ext cx="495953" cy="465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896644" y="3885877"/>
            <a:ext cx="378612" cy="360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10623972" y="3937051"/>
            <a:ext cx="378611" cy="309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10450770" y="4444081"/>
            <a:ext cx="5467" cy="2091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7988950" y="3687390"/>
                <a:ext cx="11746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𝑓</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𝑥</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𝑦</m:t>
                          </m:r>
                          <m:r>
                            <a:rPr lang="en-US" i="1">
                              <a:solidFill>
                                <a:schemeClr val="tx1">
                                  <a:lumMod val="85000"/>
                                  <a:lumOff val="15000"/>
                                </a:schemeClr>
                              </a:solidFill>
                              <a:latin typeface="Cambria Math" panose="02040503050406030204" pitchFamily="18" charset="0"/>
                            </a:rPr>
                            <m:t>)</m:t>
                          </m:r>
                        </m:e>
                      </m:d>
                      <m:r>
                        <a:rPr lang="en-US" b="0" i="1" smtClean="0">
                          <a:latin typeface="Cambria Math" charset="0"/>
                        </a:rPr>
                        <m:t>=</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7988950" y="3687390"/>
                <a:ext cx="1174617" cy="276999"/>
              </a:xfrm>
              <a:prstGeom prst="rect">
                <a:avLst/>
              </a:prstGeom>
              <a:blipFill>
                <a:blip r:embed="rId11"/>
                <a:stretch>
                  <a:fillRect r="-1563"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p:cNvPr>
              <p:cNvSpPr/>
              <p:nvPr/>
            </p:nvSpPr>
            <p:spPr>
              <a:xfrm>
                <a:off x="8962371" y="2856113"/>
                <a:ext cx="598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42" name="Rectangle 41">
                <a:extLst/>
              </p:cNvPr>
              <p:cNvSpPr>
                <a:spLocks noRot="1" noChangeAspect="1" noMove="1" noResize="1" noEditPoints="1" noAdjustHandles="1" noChangeArrowheads="1" noChangeShapeType="1" noTextEdit="1"/>
              </p:cNvSpPr>
              <p:nvPr/>
            </p:nvSpPr>
            <p:spPr>
              <a:xfrm>
                <a:off x="8962371" y="2856113"/>
                <a:ext cx="598817"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p:cNvPr>
              <p:cNvSpPr/>
              <p:nvPr/>
            </p:nvSpPr>
            <p:spPr>
              <a:xfrm>
                <a:off x="10179858" y="2860458"/>
                <a:ext cx="598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FFFF75"/>
                              </a:solidFill>
                              <a:latin typeface="Cambria Math" panose="02040503050406030204" pitchFamily="18" charset="0"/>
                            </a:rPr>
                          </m:ctrlPr>
                        </m:dPr>
                        <m:e>
                          <m:r>
                            <a:rPr lang="en-US" b="0" i="1" smtClean="0">
                              <a:solidFill>
                                <a:srgbClr val="FFFF75"/>
                              </a:solidFill>
                              <a:latin typeface="Cambria Math" panose="02040503050406030204" pitchFamily="18" charset="0"/>
                            </a:rPr>
                            <m:t>𝐸</m:t>
                          </m:r>
                        </m:e>
                      </m:d>
                    </m:oMath>
                  </m:oMathPara>
                </a14:m>
                <a:endParaRPr lang="en-US" dirty="0"/>
              </a:p>
            </p:txBody>
          </p:sp>
        </mc:Choice>
        <mc:Fallback xmlns="">
          <p:sp>
            <p:nvSpPr>
              <p:cNvPr id="43" name="Rectangle 42">
                <a:extLst/>
              </p:cNvPr>
              <p:cNvSpPr>
                <a:spLocks noRot="1" noChangeAspect="1" noMove="1" noResize="1" noEditPoints="1" noAdjustHandles="1" noChangeArrowheads="1" noChangeShapeType="1" noTextEdit="1"/>
              </p:cNvSpPr>
              <p:nvPr/>
            </p:nvSpPr>
            <p:spPr>
              <a:xfrm>
                <a:off x="10179858" y="2860458"/>
                <a:ext cx="598817"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p:cNvPr>
              <p:cNvSpPr/>
              <p:nvPr/>
            </p:nvSpPr>
            <p:spPr>
              <a:xfrm>
                <a:off x="11323090" y="2861968"/>
                <a:ext cx="598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00FFFF"/>
                              </a:solidFill>
                              <a:latin typeface="Cambria Math" panose="02040503050406030204" pitchFamily="18" charset="0"/>
                            </a:rPr>
                          </m:ctrlPr>
                        </m:dPr>
                        <m:e>
                          <m:r>
                            <a:rPr lang="en-US" b="0" i="1" smtClean="0">
                              <a:solidFill>
                                <a:srgbClr val="00FFFF"/>
                              </a:solidFill>
                              <a:latin typeface="Cambria Math" panose="02040503050406030204" pitchFamily="18" charset="0"/>
                            </a:rPr>
                            <m:t>𝐸</m:t>
                          </m:r>
                        </m:e>
                      </m:d>
                    </m:oMath>
                  </m:oMathPara>
                </a14:m>
                <a:endParaRPr lang="en-US" dirty="0"/>
              </a:p>
            </p:txBody>
          </p:sp>
        </mc:Choice>
        <mc:Fallback xmlns="">
          <p:sp>
            <p:nvSpPr>
              <p:cNvPr id="44" name="Rectangle 43">
                <a:extLst/>
              </p:cNvPr>
              <p:cNvSpPr>
                <a:spLocks noRot="1" noChangeAspect="1" noMove="1" noResize="1" noEditPoints="1" noAdjustHandles="1" noChangeArrowheads="1" noChangeShapeType="1" noTextEdit="1"/>
              </p:cNvSpPr>
              <p:nvPr/>
            </p:nvSpPr>
            <p:spPr>
              <a:xfrm>
                <a:off x="11323090" y="2861968"/>
                <a:ext cx="598817" cy="369332"/>
              </a:xfrm>
              <a:prstGeom prst="rect">
                <a:avLst/>
              </a:prstGeom>
              <a:blipFill>
                <a:blip r:embed="rId14"/>
                <a:stretch>
                  <a:fillRect/>
                </a:stretch>
              </a:blipFill>
            </p:spPr>
            <p:txBody>
              <a:bodyPr/>
              <a:lstStyle/>
              <a:p>
                <a:r>
                  <a:rPr lang="en-US">
                    <a:noFill/>
                  </a:rPr>
                  <a:t> </a:t>
                </a:r>
              </a:p>
            </p:txBody>
          </p:sp>
        </mc:Fallback>
      </mc:AlternateContent>
      <p:cxnSp>
        <p:nvCxnSpPr>
          <p:cNvPr id="63" name="Straight Connector 62"/>
          <p:cNvCxnSpPr/>
          <p:nvPr/>
        </p:nvCxnSpPr>
        <p:spPr>
          <a:xfrm>
            <a:off x="9465024" y="3227051"/>
            <a:ext cx="1238604" cy="462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3" idx="2"/>
            <a:endCxn id="50" idx="0"/>
          </p:cNvCxnSpPr>
          <p:nvPr/>
        </p:nvCxnSpPr>
        <p:spPr>
          <a:xfrm flipH="1">
            <a:off x="10450770" y="3229790"/>
            <a:ext cx="28497" cy="99761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06163149-4F1F-4C64-8A8C-88A1479B27C1}"/>
                  </a:ext>
                </a:extLst>
              </p:cNvPr>
              <p:cNvSpPr/>
              <p:nvPr/>
            </p:nvSpPr>
            <p:spPr>
              <a:xfrm>
                <a:off x="6719299" y="1659452"/>
                <a:ext cx="598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148" name="Rectangle 147">
                <a:extLst>
                  <a:ext uri="{FF2B5EF4-FFF2-40B4-BE49-F238E27FC236}">
                    <a16:creationId xmlns:a16="http://schemas.microsoft.com/office/drawing/2014/main" id="{06163149-4F1F-4C64-8A8C-88A1479B27C1}"/>
                  </a:ext>
                </a:extLst>
              </p:cNvPr>
              <p:cNvSpPr>
                <a:spLocks noRot="1" noChangeAspect="1" noMove="1" noResize="1" noEditPoints="1" noAdjustHandles="1" noChangeArrowheads="1" noChangeShapeType="1" noTextEdit="1"/>
              </p:cNvSpPr>
              <p:nvPr/>
            </p:nvSpPr>
            <p:spPr>
              <a:xfrm>
                <a:off x="6719299" y="1659452"/>
                <a:ext cx="598817" cy="369332"/>
              </a:xfrm>
              <a:prstGeom prst="rect">
                <a:avLst/>
              </a:prstGeom>
              <a:blipFill>
                <a:blip r:embed="rId28"/>
                <a:stretch>
                  <a:fillRect/>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A6351130-F5F6-4044-9E99-2C9DE6994A2A}"/>
              </a:ext>
            </a:extLst>
          </p:cNvPr>
          <p:cNvGrpSpPr/>
          <p:nvPr/>
        </p:nvGrpSpPr>
        <p:grpSpPr>
          <a:xfrm>
            <a:off x="5086318" y="795623"/>
            <a:ext cx="2552584" cy="2077155"/>
            <a:chOff x="5086318" y="795623"/>
            <a:chExt cx="2552584" cy="2077155"/>
          </a:xfrm>
        </p:grpSpPr>
        <p:grpSp>
          <p:nvGrpSpPr>
            <p:cNvPr id="62" name="Group 61">
              <a:extLst>
                <a:ext uri="{FF2B5EF4-FFF2-40B4-BE49-F238E27FC236}">
                  <a16:creationId xmlns:a16="http://schemas.microsoft.com/office/drawing/2014/main" id="{3BA3FBAD-7AB7-496E-85E1-297DAC81AAC6}"/>
                </a:ext>
              </a:extLst>
            </p:cNvPr>
            <p:cNvGrpSpPr/>
            <p:nvPr/>
          </p:nvGrpSpPr>
          <p:grpSpPr>
            <a:xfrm>
              <a:off x="5086318" y="795623"/>
              <a:ext cx="2552584" cy="2077155"/>
              <a:chOff x="5522885" y="1173231"/>
              <a:chExt cx="2552584" cy="2077155"/>
            </a:xfrm>
            <a:solidFill>
              <a:schemeClr val="accent6">
                <a:lumMod val="20000"/>
                <a:lumOff val="80000"/>
              </a:schemeClr>
            </a:solidFill>
          </p:grpSpPr>
          <p:sp>
            <p:nvSpPr>
              <p:cNvPr id="67" name="Rectangle 66">
                <a:extLst>
                  <a:ext uri="{FF2B5EF4-FFF2-40B4-BE49-F238E27FC236}">
                    <a16:creationId xmlns:a16="http://schemas.microsoft.com/office/drawing/2014/main" id="{B692FC3C-A522-4475-807E-2AFCFAC0CBE0}"/>
                  </a:ext>
                </a:extLst>
              </p:cNvPr>
              <p:cNvSpPr/>
              <p:nvPr/>
            </p:nvSpPr>
            <p:spPr>
              <a:xfrm>
                <a:off x="5522885" y="1524515"/>
                <a:ext cx="2552584" cy="1658002"/>
              </a:xfrm>
              <a:prstGeom prst="rect">
                <a:avLst/>
              </a:prstGeom>
              <a:grp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A091FD12-518B-49E4-BF95-E0C7AB46813C}"/>
                      </a:ext>
                    </a:extLst>
                  </p:cNvPr>
                  <p:cNvSpPr/>
                  <p:nvPr/>
                </p:nvSpPr>
                <p:spPr>
                  <a:xfrm>
                    <a:off x="5901126" y="2392788"/>
                    <a:ext cx="415498" cy="369332"/>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1" name="Rectangle 80">
                    <a:extLst/>
                  </p:cNvPr>
                  <p:cNvSpPr>
                    <a:spLocks noRot="1" noChangeAspect="1" noMove="1" noResize="1" noEditPoints="1" noAdjustHandles="1" noChangeArrowheads="1" noChangeShapeType="1" noTextEdit="1"/>
                  </p:cNvSpPr>
                  <p:nvPr/>
                </p:nvSpPr>
                <p:spPr>
                  <a:xfrm>
                    <a:off x="5901126" y="2392788"/>
                    <a:ext cx="415498" cy="369332"/>
                  </a:xfrm>
                  <a:prstGeom prst="rect">
                    <a:avLst/>
                  </a:prstGeom>
                  <a:blipFill>
                    <a:blip r:embed="rId29"/>
                    <a:stretch>
                      <a:fillRect/>
                    </a:stretch>
                  </a:blipFill>
                </p:spPr>
                <p:txBody>
                  <a:bodyPr/>
                  <a:lstStyle/>
                  <a:p>
                    <a:r>
                      <a:rPr lang="en-US">
                        <a:noFill/>
                      </a:rPr>
                      <a:t> </a:t>
                    </a:r>
                  </a:p>
                </p:txBody>
              </p:sp>
            </mc:Fallback>
          </mc:AlternateContent>
          <p:grpSp>
            <p:nvGrpSpPr>
              <p:cNvPr id="69" name="Group 68">
                <a:extLst>
                  <a:ext uri="{FF2B5EF4-FFF2-40B4-BE49-F238E27FC236}">
                    <a16:creationId xmlns:a16="http://schemas.microsoft.com/office/drawing/2014/main" id="{B554AA7D-78DF-4261-A055-799527613AF5}"/>
                  </a:ext>
                </a:extLst>
              </p:cNvPr>
              <p:cNvGrpSpPr/>
              <p:nvPr/>
            </p:nvGrpSpPr>
            <p:grpSpPr>
              <a:xfrm>
                <a:off x="5714016" y="1173231"/>
                <a:ext cx="904199" cy="869438"/>
                <a:chOff x="419547" y="2772397"/>
                <a:chExt cx="904199" cy="869438"/>
              </a:xfrm>
              <a:grpFill/>
            </p:grpSpPr>
            <p:sp>
              <p:nvSpPr>
                <p:cNvPr id="89" name="Diagonal Stripe 88">
                  <a:extLst>
                    <a:ext uri="{FF2B5EF4-FFF2-40B4-BE49-F238E27FC236}">
                      <a16:creationId xmlns:a16="http://schemas.microsoft.com/office/drawing/2014/main" id="{B54B52BE-8AE9-4C45-8BBA-12CDA702B041}"/>
                    </a:ext>
                  </a:extLst>
                </p:cNvPr>
                <p:cNvSpPr>
                  <a:spLocks/>
                </p:cNvSpPr>
                <p:nvPr/>
              </p:nvSpPr>
              <p:spPr>
                <a:xfrm rot="13584034">
                  <a:off x="436928" y="2755016"/>
                  <a:ext cx="869438" cy="904199"/>
                </a:xfrm>
                <a:prstGeom prst="diagStrip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73E97FE2-1E7B-42ED-B2DD-7CD9FE8E6B65}"/>
                        </a:ext>
                      </a:extLst>
                    </p:cNvPr>
                    <p:cNvSpPr/>
                    <p:nvPr/>
                  </p:nvSpPr>
                  <p:spPr>
                    <a:xfrm>
                      <a:off x="580528" y="3172390"/>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90" name="Rectangle 89">
                      <a:extLst>
                        <a:ext uri="{FF2B5EF4-FFF2-40B4-BE49-F238E27FC236}">
                          <a16:creationId xmlns:a16="http://schemas.microsoft.com/office/drawing/2014/main" id="{73E97FE2-1E7B-42ED-B2DD-7CD9FE8E6B65}"/>
                        </a:ext>
                      </a:extLst>
                    </p:cNvPr>
                    <p:cNvSpPr>
                      <a:spLocks noRot="1" noChangeAspect="1" noMove="1" noResize="1" noEditPoints="1" noAdjustHandles="1" noChangeArrowheads="1" noChangeShapeType="1" noTextEdit="1"/>
                    </p:cNvSpPr>
                    <p:nvPr/>
                  </p:nvSpPr>
                  <p:spPr>
                    <a:xfrm>
                      <a:off x="580528" y="3172390"/>
                      <a:ext cx="598817" cy="369332"/>
                    </a:xfrm>
                    <a:prstGeom prst="rect">
                      <a:avLst/>
                    </a:prstGeom>
                    <a:blipFill>
                      <a:blip r:embed="rId30"/>
                      <a:stretch>
                        <a:fillRect/>
                      </a:stretch>
                    </a:blipFill>
                  </p:spPr>
                  <p:txBody>
                    <a:bodyPr/>
                    <a:lstStyle/>
                    <a:p>
                      <a:r>
                        <a:rPr lang="en-US">
                          <a:noFill/>
                        </a:rPr>
                        <a:t> </a:t>
                      </a:r>
                    </a:p>
                  </p:txBody>
                </p:sp>
              </mc:Fallback>
            </mc:AlternateContent>
          </p:grpSp>
          <p:grpSp>
            <p:nvGrpSpPr>
              <p:cNvPr id="70" name="Group 69">
                <a:extLst>
                  <a:ext uri="{FF2B5EF4-FFF2-40B4-BE49-F238E27FC236}">
                    <a16:creationId xmlns:a16="http://schemas.microsoft.com/office/drawing/2014/main" id="{64C7F7F9-3BA4-410A-9ADD-24409C405FB8}"/>
                  </a:ext>
                </a:extLst>
              </p:cNvPr>
              <p:cNvGrpSpPr/>
              <p:nvPr/>
            </p:nvGrpSpPr>
            <p:grpSpPr>
              <a:xfrm>
                <a:off x="6996676" y="1187120"/>
                <a:ext cx="904199" cy="869438"/>
                <a:chOff x="419547" y="2772397"/>
                <a:chExt cx="904199" cy="869438"/>
              </a:xfrm>
              <a:grpFill/>
            </p:grpSpPr>
            <p:sp>
              <p:nvSpPr>
                <p:cNvPr id="87" name="Diagonal Stripe 86">
                  <a:extLst>
                    <a:ext uri="{FF2B5EF4-FFF2-40B4-BE49-F238E27FC236}">
                      <a16:creationId xmlns:a16="http://schemas.microsoft.com/office/drawing/2014/main" id="{14F892CA-85E8-4205-A460-984CFFE44F1B}"/>
                    </a:ext>
                  </a:extLst>
                </p:cNvPr>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0FAB9BAD-228B-4D48-8425-1AD79706996F}"/>
                        </a:ext>
                      </a:extLst>
                    </p:cNvPr>
                    <p:cNvSpPr/>
                    <p:nvPr/>
                  </p:nvSpPr>
                  <p:spPr>
                    <a:xfrm>
                      <a:off x="591865" y="3154763"/>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88" name="Rectangle 87">
                      <a:extLst>
                        <a:ext uri="{FF2B5EF4-FFF2-40B4-BE49-F238E27FC236}">
                          <a16:creationId xmlns:a16="http://schemas.microsoft.com/office/drawing/2014/main" id="{0FAB9BAD-228B-4D48-8425-1AD79706996F}"/>
                        </a:ext>
                      </a:extLst>
                    </p:cNvPr>
                    <p:cNvSpPr>
                      <a:spLocks noRot="1" noChangeAspect="1" noMove="1" noResize="1" noEditPoints="1" noAdjustHandles="1" noChangeArrowheads="1" noChangeShapeType="1" noTextEdit="1"/>
                    </p:cNvSpPr>
                    <p:nvPr/>
                  </p:nvSpPr>
                  <p:spPr>
                    <a:xfrm>
                      <a:off x="591865" y="3154763"/>
                      <a:ext cx="598817" cy="369332"/>
                    </a:xfrm>
                    <a:prstGeom prst="rect">
                      <a:avLst/>
                    </a:prstGeom>
                    <a:blipFill>
                      <a:blip r:embed="rId31"/>
                      <a:stretch>
                        <a:fillRect/>
                      </a:stretch>
                    </a:blipFill>
                  </p:spPr>
                  <p:txBody>
                    <a:bodyPr/>
                    <a:lstStyle/>
                    <a:p>
                      <a:r>
                        <a:rPr lang="en-US">
                          <a:noFill/>
                        </a:rPr>
                        <a:t> </a:t>
                      </a:r>
                    </a:p>
                  </p:txBody>
                </p:sp>
              </mc:Fallback>
            </mc:AlternateContent>
          </p:grpSp>
          <p:grpSp>
            <p:nvGrpSpPr>
              <p:cNvPr id="71" name="Group 70">
                <a:extLst>
                  <a:ext uri="{FF2B5EF4-FFF2-40B4-BE49-F238E27FC236}">
                    <a16:creationId xmlns:a16="http://schemas.microsoft.com/office/drawing/2014/main" id="{723D920D-0E7D-4BF8-8CD4-80C4D04E78E4}"/>
                  </a:ext>
                </a:extLst>
              </p:cNvPr>
              <p:cNvGrpSpPr/>
              <p:nvPr/>
            </p:nvGrpSpPr>
            <p:grpSpPr>
              <a:xfrm>
                <a:off x="5714016" y="1621777"/>
                <a:ext cx="904199" cy="869438"/>
                <a:chOff x="419547" y="2772397"/>
                <a:chExt cx="904199" cy="869438"/>
              </a:xfrm>
              <a:grpFill/>
            </p:grpSpPr>
            <p:sp>
              <p:nvSpPr>
                <p:cNvPr id="85" name="Diagonal Stripe 84">
                  <a:extLst>
                    <a:ext uri="{FF2B5EF4-FFF2-40B4-BE49-F238E27FC236}">
                      <a16:creationId xmlns:a16="http://schemas.microsoft.com/office/drawing/2014/main" id="{C45CFB34-5C22-48F0-881F-4978A22B4068}"/>
                    </a:ext>
                  </a:extLst>
                </p:cNvPr>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08A9115E-6DDF-4791-9612-103729DB91DA}"/>
                        </a:ext>
                      </a:extLst>
                    </p:cNvPr>
                    <p:cNvSpPr/>
                    <p:nvPr/>
                  </p:nvSpPr>
                  <p:spPr>
                    <a:xfrm>
                      <a:off x="598398" y="3189784"/>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86" name="Rectangle 85">
                      <a:extLst>
                        <a:ext uri="{FF2B5EF4-FFF2-40B4-BE49-F238E27FC236}">
                          <a16:creationId xmlns:a16="http://schemas.microsoft.com/office/drawing/2014/main" id="{08A9115E-6DDF-4791-9612-103729DB91DA}"/>
                        </a:ext>
                      </a:extLst>
                    </p:cNvPr>
                    <p:cNvSpPr>
                      <a:spLocks noRot="1" noChangeAspect="1" noMove="1" noResize="1" noEditPoints="1" noAdjustHandles="1" noChangeArrowheads="1" noChangeShapeType="1" noTextEdit="1"/>
                    </p:cNvSpPr>
                    <p:nvPr/>
                  </p:nvSpPr>
                  <p:spPr>
                    <a:xfrm>
                      <a:off x="598398" y="3189784"/>
                      <a:ext cx="598817" cy="369332"/>
                    </a:xfrm>
                    <a:prstGeom prst="rect">
                      <a:avLst/>
                    </a:prstGeom>
                    <a:blipFill>
                      <a:blip r:embed="rId32"/>
                      <a:stretch>
                        <a:fillRect/>
                      </a:stretch>
                    </a:blipFill>
                  </p:spPr>
                  <p:txBody>
                    <a:bodyPr/>
                    <a:lstStyle/>
                    <a:p>
                      <a:r>
                        <a:rPr lang="en-US">
                          <a:noFill/>
                        </a:rPr>
                        <a:t> </a:t>
                      </a:r>
                    </a:p>
                  </p:txBody>
                </p:sp>
              </mc:Fallback>
            </mc:AlternateContent>
          </p:grpSp>
          <p:grpSp>
            <p:nvGrpSpPr>
              <p:cNvPr id="72" name="Group 71">
                <a:extLst>
                  <a:ext uri="{FF2B5EF4-FFF2-40B4-BE49-F238E27FC236}">
                    <a16:creationId xmlns:a16="http://schemas.microsoft.com/office/drawing/2014/main" id="{D14A77CE-2927-4748-81F1-F3818D93AD3F}"/>
                  </a:ext>
                </a:extLst>
              </p:cNvPr>
              <p:cNvGrpSpPr/>
              <p:nvPr/>
            </p:nvGrpSpPr>
            <p:grpSpPr>
              <a:xfrm>
                <a:off x="5724566" y="2362935"/>
                <a:ext cx="904199" cy="869438"/>
                <a:chOff x="419547" y="2772397"/>
                <a:chExt cx="904199" cy="869438"/>
              </a:xfrm>
              <a:grpFill/>
            </p:grpSpPr>
            <p:sp>
              <p:nvSpPr>
                <p:cNvPr id="83" name="Diagonal Stripe 82">
                  <a:extLst>
                    <a:ext uri="{FF2B5EF4-FFF2-40B4-BE49-F238E27FC236}">
                      <a16:creationId xmlns:a16="http://schemas.microsoft.com/office/drawing/2014/main" id="{055FE93F-F206-46E9-857A-A45E586A3401}"/>
                    </a:ext>
                  </a:extLst>
                </p:cNvPr>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2619E4A1-29BD-4649-A033-CA278FDCFCF6}"/>
                        </a:ext>
                      </a:extLst>
                    </p:cNvPr>
                    <p:cNvSpPr/>
                    <p:nvPr/>
                  </p:nvSpPr>
                  <p:spPr>
                    <a:xfrm>
                      <a:off x="587848" y="3191596"/>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00FFFF"/>
                                    </a:solidFill>
                                    <a:latin typeface="Cambria Math" panose="02040503050406030204" pitchFamily="18" charset="0"/>
                                  </a:rPr>
                                </m:ctrlPr>
                              </m:dPr>
                              <m:e>
                                <m:r>
                                  <a:rPr lang="en-US" b="0" i="1" smtClean="0">
                                    <a:solidFill>
                                      <a:srgbClr val="00FFFF"/>
                                    </a:solidFill>
                                    <a:latin typeface="Cambria Math" panose="02040503050406030204" pitchFamily="18" charset="0"/>
                                  </a:rPr>
                                  <m:t>𝐸</m:t>
                                </m:r>
                              </m:e>
                            </m:d>
                          </m:oMath>
                        </m:oMathPara>
                      </a14:m>
                      <a:endParaRPr lang="en-US" dirty="0"/>
                    </a:p>
                  </p:txBody>
                </p:sp>
              </mc:Choice>
              <mc:Fallback xmlns="">
                <p:sp>
                  <p:nvSpPr>
                    <p:cNvPr id="84" name="Rectangle 83">
                      <a:extLst>
                        <a:ext uri="{FF2B5EF4-FFF2-40B4-BE49-F238E27FC236}">
                          <a16:creationId xmlns:a16="http://schemas.microsoft.com/office/drawing/2014/main" id="{2619E4A1-29BD-4649-A033-CA278FDCFCF6}"/>
                        </a:ext>
                      </a:extLst>
                    </p:cNvPr>
                    <p:cNvSpPr>
                      <a:spLocks noRot="1" noChangeAspect="1" noMove="1" noResize="1" noEditPoints="1" noAdjustHandles="1" noChangeArrowheads="1" noChangeShapeType="1" noTextEdit="1"/>
                    </p:cNvSpPr>
                    <p:nvPr/>
                  </p:nvSpPr>
                  <p:spPr>
                    <a:xfrm>
                      <a:off x="587848" y="3191596"/>
                      <a:ext cx="598817" cy="369332"/>
                    </a:xfrm>
                    <a:prstGeom prst="rect">
                      <a:avLst/>
                    </a:prstGeom>
                    <a:blipFill>
                      <a:blip r:embed="rId33"/>
                      <a:stretch>
                        <a:fillRect/>
                      </a:stretch>
                    </a:blipFill>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52DA402E-3B9A-4937-80AE-FB8CF2E205FD}"/>
                  </a:ext>
                </a:extLst>
              </p:cNvPr>
              <p:cNvGrpSpPr/>
              <p:nvPr/>
            </p:nvGrpSpPr>
            <p:grpSpPr>
              <a:xfrm>
                <a:off x="6993419" y="2380948"/>
                <a:ext cx="904199" cy="869438"/>
                <a:chOff x="419547" y="2772397"/>
                <a:chExt cx="904199" cy="869438"/>
              </a:xfrm>
              <a:grpFill/>
            </p:grpSpPr>
            <p:sp>
              <p:nvSpPr>
                <p:cNvPr id="81" name="Diagonal Stripe 80">
                  <a:extLst>
                    <a:ext uri="{FF2B5EF4-FFF2-40B4-BE49-F238E27FC236}">
                      <a16:creationId xmlns:a16="http://schemas.microsoft.com/office/drawing/2014/main" id="{5313ADB4-DA5D-46E3-8F3B-DEA11777A9A4}"/>
                    </a:ext>
                  </a:extLst>
                </p:cNvPr>
                <p:cNvSpPr>
                  <a:spLocks/>
                </p:cNvSpPr>
                <p:nvPr/>
              </p:nvSpPr>
              <p:spPr>
                <a:xfrm rot="13584034">
                  <a:off x="436928" y="2755016"/>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4BCA519C-F083-44F4-B4FE-43B60A3DA98A}"/>
                        </a:ext>
                      </a:extLst>
                    </p:cNvPr>
                    <p:cNvSpPr/>
                    <p:nvPr/>
                  </p:nvSpPr>
                  <p:spPr>
                    <a:xfrm>
                      <a:off x="607151" y="3173583"/>
                      <a:ext cx="598817"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𝐸</m:t>
                                </m:r>
                              </m:e>
                            </m:d>
                          </m:oMath>
                        </m:oMathPara>
                      </a14:m>
                      <a:endParaRPr lang="en-US" dirty="0"/>
                    </a:p>
                  </p:txBody>
                </p:sp>
              </mc:Choice>
              <mc:Fallback xmlns="">
                <p:sp>
                  <p:nvSpPr>
                    <p:cNvPr id="82" name="Rectangle 81">
                      <a:extLst>
                        <a:ext uri="{FF2B5EF4-FFF2-40B4-BE49-F238E27FC236}">
                          <a16:creationId xmlns:a16="http://schemas.microsoft.com/office/drawing/2014/main" id="{4BCA519C-F083-44F4-B4FE-43B60A3DA98A}"/>
                        </a:ext>
                      </a:extLst>
                    </p:cNvPr>
                    <p:cNvSpPr>
                      <a:spLocks noRot="1" noChangeAspect="1" noMove="1" noResize="1" noEditPoints="1" noAdjustHandles="1" noChangeArrowheads="1" noChangeShapeType="1" noTextEdit="1"/>
                    </p:cNvSpPr>
                    <p:nvPr/>
                  </p:nvSpPr>
                  <p:spPr>
                    <a:xfrm>
                      <a:off x="607151" y="3173583"/>
                      <a:ext cx="598817" cy="369332"/>
                    </a:xfrm>
                    <a:prstGeom prst="rect">
                      <a:avLst/>
                    </a:prstGeom>
                    <a:blipFill>
                      <a:blip r:embed="rId3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BC15A63B-3E05-40FF-9509-B3474BC819A6}"/>
                      </a:ext>
                    </a:extLst>
                  </p:cNvPr>
                  <p:cNvSpPr/>
                  <p:nvPr/>
                </p:nvSpPr>
                <p:spPr>
                  <a:xfrm>
                    <a:off x="7288491" y="2369169"/>
                    <a:ext cx="415498" cy="369332"/>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7" name="Rectangle 96">
                    <a:extLst/>
                  </p:cNvPr>
                  <p:cNvSpPr>
                    <a:spLocks noRot="1" noChangeAspect="1" noMove="1" noResize="1" noEditPoints="1" noAdjustHandles="1" noChangeArrowheads="1" noChangeShapeType="1" noTextEdit="1"/>
                  </p:cNvSpPr>
                  <p:nvPr/>
                </p:nvSpPr>
                <p:spPr>
                  <a:xfrm>
                    <a:off x="7288491" y="2369169"/>
                    <a:ext cx="415498" cy="369332"/>
                  </a:xfrm>
                  <a:prstGeom prst="rect">
                    <a:avLst/>
                  </a:prstGeom>
                  <a:blipFill>
                    <a:blip r:embed="rId18"/>
                    <a:stretch>
                      <a:fillRect/>
                    </a:stretch>
                  </a:blipFill>
                </p:spPr>
                <p:txBody>
                  <a:bodyPr/>
                  <a:lstStyle/>
                  <a:p>
                    <a:r>
                      <a:rPr lang="en-US">
                        <a:noFill/>
                      </a:rPr>
                      <a:t> </a:t>
                    </a:r>
                  </a:p>
                </p:txBody>
              </p:sp>
            </mc:Fallback>
          </mc:AlternateContent>
        </p:grpSp>
        <p:sp>
          <p:nvSpPr>
            <p:cNvPr id="64" name="Diagonal Stripe 63">
              <a:extLst>
                <a:ext uri="{FF2B5EF4-FFF2-40B4-BE49-F238E27FC236}">
                  <a16:creationId xmlns:a16="http://schemas.microsoft.com/office/drawing/2014/main" id="{02028813-4433-42EE-8181-08B0B78A4012}"/>
                </a:ext>
              </a:extLst>
            </p:cNvPr>
            <p:cNvSpPr>
              <a:spLocks/>
            </p:cNvSpPr>
            <p:nvPr/>
          </p:nvSpPr>
          <p:spPr>
            <a:xfrm rot="13584034">
              <a:off x="6568496" y="1233697"/>
              <a:ext cx="869438" cy="90419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4ED3224B-C810-4A43-983A-7A55B9C40B29}"/>
                    </a:ext>
                  </a:extLst>
                </p:cNvPr>
                <p:cNvSpPr/>
                <p:nvPr/>
              </p:nvSpPr>
              <p:spPr>
                <a:xfrm>
                  <a:off x="6719299" y="1659452"/>
                  <a:ext cx="598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FFFF75"/>
                                </a:solidFill>
                                <a:latin typeface="Cambria Math" panose="02040503050406030204" pitchFamily="18" charset="0"/>
                              </a:rPr>
                            </m:ctrlPr>
                          </m:dPr>
                          <m:e>
                            <m:r>
                              <a:rPr lang="en-US" b="0" i="1" smtClean="0">
                                <a:solidFill>
                                  <a:srgbClr val="FFFF75"/>
                                </a:solidFill>
                                <a:latin typeface="Cambria Math" panose="02040503050406030204" pitchFamily="18" charset="0"/>
                              </a:rPr>
                              <m:t>𝐸</m:t>
                            </m:r>
                          </m:e>
                        </m:d>
                      </m:oMath>
                    </m:oMathPara>
                  </a14:m>
                  <a:endParaRPr lang="en-US" dirty="0"/>
                </a:p>
              </p:txBody>
            </p:sp>
          </mc:Choice>
          <mc:Fallback xmlns="">
            <p:sp>
              <p:nvSpPr>
                <p:cNvPr id="66" name="Rectangle 65">
                  <a:extLst>
                    <a:ext uri="{FF2B5EF4-FFF2-40B4-BE49-F238E27FC236}">
                      <a16:creationId xmlns:a16="http://schemas.microsoft.com/office/drawing/2014/main" id="{4ED3224B-C810-4A43-983A-7A55B9C40B29}"/>
                    </a:ext>
                  </a:extLst>
                </p:cNvPr>
                <p:cNvSpPr>
                  <a:spLocks noRot="1" noChangeAspect="1" noMove="1" noResize="1" noEditPoints="1" noAdjustHandles="1" noChangeArrowheads="1" noChangeShapeType="1" noTextEdit="1"/>
                </p:cNvSpPr>
                <p:nvPr/>
              </p:nvSpPr>
              <p:spPr>
                <a:xfrm>
                  <a:off x="6719299" y="1659452"/>
                  <a:ext cx="598817" cy="369332"/>
                </a:xfrm>
                <a:prstGeom prst="rect">
                  <a:avLst/>
                </a:prstGeom>
                <a:blipFill>
                  <a:blip r:embed="rId35"/>
                  <a:stretch>
                    <a:fillRect/>
                  </a:stretch>
                </a:blipFill>
              </p:spPr>
              <p:txBody>
                <a:bodyPr/>
                <a:lstStyle/>
                <a:p>
                  <a:r>
                    <a:rPr lang="en-US">
                      <a:noFill/>
                    </a:rPr>
                    <a:t> </a:t>
                  </a:r>
                </a:p>
              </p:txBody>
            </p:sp>
          </mc:Fallback>
        </mc:AlternateContent>
      </p:grpSp>
      <p:sp>
        <p:nvSpPr>
          <p:cNvPr id="91" name="Slide Number Placeholder 3">
            <a:extLst>
              <a:ext uri="{FF2B5EF4-FFF2-40B4-BE49-F238E27FC236}">
                <a16:creationId xmlns:a16="http://schemas.microsoft.com/office/drawing/2014/main" id="{DD7376F5-E596-4083-8FFB-2F538D4B3E89}"/>
              </a:ext>
            </a:extLst>
          </p:cNvPr>
          <p:cNvSpPr>
            <a:spLocks noGrp="1"/>
          </p:cNvSpPr>
          <p:nvPr>
            <p:ph type="sldNum" sz="quarter" idx="12"/>
          </p:nvPr>
        </p:nvSpPr>
        <p:spPr>
          <a:xfrm>
            <a:off x="11311128" y="6272784"/>
            <a:ext cx="640080" cy="365125"/>
          </a:xfrm>
        </p:spPr>
        <p:txBody>
          <a:bodyPr/>
          <a:lstStyle/>
          <a:p>
            <a:fld id="{6113E31D-E2AB-40D1-8B51-AFA5AFEF393A}" type="slidenum">
              <a:rPr lang="en-US" smtClean="0"/>
              <a:t>9</a:t>
            </a:fld>
            <a:endParaRPr lang="en-US" dirty="0"/>
          </a:p>
        </p:txBody>
      </p:sp>
    </p:spTree>
    <p:custDataLst>
      <p:tags r:id="rId1"/>
    </p:custDataLst>
    <p:extLst>
      <p:ext uri="{BB962C8B-B14F-4D97-AF65-F5344CB8AC3E}">
        <p14:creationId xmlns:p14="http://schemas.microsoft.com/office/powerpoint/2010/main" val="516252244"/>
      </p:ext>
    </p:extLst>
  </p:cSld>
  <p:clrMapOvr>
    <a:masterClrMapping/>
  </p:clrMapOvr>
  <mc:AlternateContent xmlns:mc="http://schemas.openxmlformats.org/markup-compatibility/2006" xmlns:p14="http://schemas.microsoft.com/office/powerpoint/2010/main">
    <mc:Choice Requires="p14">
      <p:transition spd="slow" p14:dur="2000" advTm="14296"/>
    </mc:Choice>
    <mc:Fallback xmlns="">
      <p:transition spd="slow" advTm="142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up)">
                                      <p:cBhvr>
                                        <p:cTn id="33" dur="500"/>
                                        <p:tgtEl>
                                          <p:spTgt spid="51"/>
                                        </p:tgtEl>
                                      </p:cBhvr>
                                    </p:animEffect>
                                  </p:childTnLst>
                                </p:cTn>
                              </p:par>
                              <p:par>
                                <p:cTn id="34" presetID="22" presetClass="entr" presetSubtype="1"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up)">
                                      <p:cBhvr>
                                        <p:cTn id="36" dur="500"/>
                                        <p:tgtEl>
                                          <p:spTgt spid="63"/>
                                        </p:tgtEl>
                                      </p:cBhvr>
                                    </p:animEffect>
                                  </p:childTnLst>
                                </p:cTn>
                              </p:par>
                              <p:par>
                                <p:cTn id="37" presetID="22" presetClass="entr" presetSubtype="1"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par>
                                <p:cTn id="40" presetID="22" presetClass="entr" presetSubtype="1"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wipe(up)">
                                      <p:cBhvr>
                                        <p:cTn id="42" dur="500"/>
                                        <p:tgtEl>
                                          <p:spTgt spid="65"/>
                                        </p:tgtEl>
                                      </p:cBhvr>
                                    </p:animEffect>
                                  </p:childTnLst>
                                </p:cTn>
                              </p:par>
                              <p:par>
                                <p:cTn id="43" presetID="22" presetClass="entr" presetSubtype="1"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up)">
                                      <p:cBhvr>
                                        <p:cTn id="45" dur="500"/>
                                        <p:tgtEl>
                                          <p:spTgt spid="52"/>
                                        </p:tgtEl>
                                      </p:cBhvr>
                                    </p:animEffect>
                                  </p:childTnLst>
                                </p:cTn>
                              </p:par>
                              <p:par>
                                <p:cTn id="46" presetID="22" presetClass="entr" presetSubtype="1"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up)">
                                      <p:cBhvr>
                                        <p:cTn id="48" dur="500"/>
                                        <p:tgtEl>
                                          <p:spTgt spid="53"/>
                                        </p:tgtEl>
                                      </p:cBhvr>
                                    </p:animEffect>
                                  </p:childTnLst>
                                </p:cTn>
                              </p:par>
                              <p:par>
                                <p:cTn id="49" presetID="22" presetClass="entr" presetSubtype="1"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up)">
                                      <p:cBhvr>
                                        <p:cTn id="51" dur="500"/>
                                        <p:tgtEl>
                                          <p:spTgt spid="58"/>
                                        </p:tgtEl>
                                      </p:cBhvr>
                                    </p:animEffect>
                                  </p:childTnLst>
                                </p:cTn>
                              </p:par>
                              <p:par>
                                <p:cTn id="52" presetID="22" presetClass="entr" presetSubtype="1"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up)">
                                      <p:cBhvr>
                                        <p:cTn id="54" dur="500"/>
                                        <p:tgtEl>
                                          <p:spTgt spid="59"/>
                                        </p:tgtEl>
                                      </p:cBhvr>
                                    </p:animEffect>
                                  </p:childTnLst>
                                </p:cTn>
                              </p:par>
                              <p:par>
                                <p:cTn id="55" presetID="22" presetClass="entr" presetSubtype="1"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up)">
                                      <p:cBhvr>
                                        <p:cTn id="57" dur="500"/>
                                        <p:tgtEl>
                                          <p:spTgt spid="60"/>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49" grpId="0" animBg="1"/>
      <p:bldP spid="50" grpId="0" animBg="1"/>
      <p:bldP spid="41" grpId="0"/>
      <p:bldP spid="42" grpId="0"/>
      <p:bldP spid="43" grpId="0"/>
      <p:bldP spid="4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
</p:tagLst>
</file>

<file path=ppt/tags/tag2.xml><?xml version="1.0" encoding="utf-8"?>
<p:tagLst xmlns:a="http://schemas.openxmlformats.org/drawingml/2006/main" xmlns:r="http://schemas.openxmlformats.org/officeDocument/2006/relationships" xmlns:p="http://schemas.openxmlformats.org/presentationml/2006/main">
  <p:tag name="TIMING" val="|5"/>
</p:tagLst>
</file>

<file path=ppt/tags/tag3.xml><?xml version="1.0" encoding="utf-8"?>
<p:tagLst xmlns:a="http://schemas.openxmlformats.org/drawingml/2006/main" xmlns:r="http://schemas.openxmlformats.org/officeDocument/2006/relationships" xmlns:p="http://schemas.openxmlformats.org/presentationml/2006/main">
  <p:tag name="TIMING" val="|5"/>
</p:tagLst>
</file>

<file path=ppt/tags/tag4.xml><?xml version="1.0" encoding="utf-8"?>
<p:tagLst xmlns:a="http://schemas.openxmlformats.org/drawingml/2006/main" xmlns:r="http://schemas.openxmlformats.org/officeDocument/2006/relationships" xmlns:p="http://schemas.openxmlformats.org/presentationml/2006/main">
  <p:tag name="TIMING" val="|5"/>
</p:tagLst>
</file>

<file path=ppt/tags/tag5.xml><?xml version="1.0" encoding="utf-8"?>
<p:tagLst xmlns:a="http://schemas.openxmlformats.org/drawingml/2006/main" xmlns:r="http://schemas.openxmlformats.org/officeDocument/2006/relationships" xmlns:p="http://schemas.openxmlformats.org/presentationml/2006/main">
  <p:tag name="TIMING" val="|5"/>
</p:tagLst>
</file>

<file path=ppt/tags/tag6.xml><?xml version="1.0" encoding="utf-8"?>
<p:tagLst xmlns:a="http://schemas.openxmlformats.org/drawingml/2006/main" xmlns:r="http://schemas.openxmlformats.org/officeDocument/2006/relationships" xmlns:p="http://schemas.openxmlformats.org/presentationml/2006/main">
  <p:tag name="TIMING" val="|5"/>
</p:tagLst>
</file>

<file path=ppt/tags/tag7.xml><?xml version="1.0" encoding="utf-8"?>
<p:tagLst xmlns:a="http://schemas.openxmlformats.org/drawingml/2006/main" xmlns:r="http://schemas.openxmlformats.org/officeDocument/2006/relationships" xmlns:p="http://schemas.openxmlformats.org/presentationml/2006/main">
  <p:tag name="TIMING" val="|5"/>
</p:tagLst>
</file>

<file path=ppt/tags/tag8.xml><?xml version="1.0" encoding="utf-8"?>
<p:tagLst xmlns:a="http://schemas.openxmlformats.org/drawingml/2006/main" xmlns:r="http://schemas.openxmlformats.org/officeDocument/2006/relationships" xmlns:p="http://schemas.openxmlformats.org/presentationml/2006/main">
  <p:tag name="TIMING" val="|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8923</TotalTime>
  <Words>3698</Words>
  <Application>Microsoft Office PowerPoint</Application>
  <PresentationFormat>Widescreen</PresentationFormat>
  <Paragraphs>536</Paragraphs>
  <Slides>18</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Arial</vt:lpstr>
      <vt:lpstr>Calibri</vt:lpstr>
      <vt:lpstr>Calibri Light</vt:lpstr>
      <vt:lpstr>Cambria Math</vt:lpstr>
      <vt:lpstr>DejaVu Sans</vt:lpstr>
      <vt:lpstr>Gill Sans</vt:lpstr>
      <vt:lpstr>Rockwell</vt:lpstr>
      <vt:lpstr>Rockwell Condensed</vt:lpstr>
      <vt:lpstr>Times New Roman</vt:lpstr>
      <vt:lpstr>Wingdings</vt:lpstr>
      <vt:lpstr>Wood Type</vt:lpstr>
      <vt:lpstr>Custom Design</vt:lpstr>
      <vt:lpstr>DUPLO: Unifying Cut-and-Choose  for Garbled Circuits</vt:lpstr>
      <vt:lpstr>Secure Two-party Computation</vt:lpstr>
      <vt:lpstr>Yao’s Protocol</vt:lpstr>
      <vt:lpstr>Malicious adversary</vt:lpstr>
      <vt:lpstr>Malicious: “Standard” Cut-and-choose</vt:lpstr>
      <vt:lpstr>Malicious: “LEGO” Cut-and-choose</vt:lpstr>
      <vt:lpstr>This Paper: “DUPLO” Cut-and-choose</vt:lpstr>
      <vt:lpstr>malicious Yao protocol</vt:lpstr>
      <vt:lpstr>This Paper: “DUPLO” Cut-and-choose</vt:lpstr>
      <vt:lpstr>LEGO: Soldering</vt:lpstr>
      <vt:lpstr>DUPLO: Soldering with distinct differences</vt:lpstr>
      <vt:lpstr>DUPLO: Soldering with distinct differences</vt:lpstr>
      <vt:lpstr>A Tool for Program Decomposition</vt:lpstr>
      <vt:lpstr>Random Circuit Decomposition</vt:lpstr>
      <vt:lpstr>AES-CBC-MAC-16 Decomposition</vt:lpstr>
      <vt:lpstr>Comparison (Same hardware, 1Gbit LAN)</vt:lpstr>
      <vt:lpstr>Concurrent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Duplo</dc:title>
  <dc:creator>Thi Ni Ni Trieu</dc:creator>
  <cp:lastModifiedBy>Trieu, Thi Ni Ni</cp:lastModifiedBy>
  <cp:revision>831</cp:revision>
  <dcterms:created xsi:type="dcterms:W3CDTF">2016-07-23T14:31:30Z</dcterms:created>
  <dcterms:modified xsi:type="dcterms:W3CDTF">2017-11-01T22:25:18Z</dcterms:modified>
</cp:coreProperties>
</file>