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04" r:id="rId2"/>
  </p:sldMasterIdLst>
  <p:notesMasterIdLst>
    <p:notesMasterId r:id="rId28"/>
  </p:notesMasterIdLst>
  <p:handoutMasterIdLst>
    <p:handoutMasterId r:id="rId29"/>
  </p:handoutMasterIdLst>
  <p:sldIdLst>
    <p:sldId id="257" r:id="rId3"/>
    <p:sldId id="323" r:id="rId4"/>
    <p:sldId id="392" r:id="rId5"/>
    <p:sldId id="311" r:id="rId6"/>
    <p:sldId id="399" r:id="rId7"/>
    <p:sldId id="330" r:id="rId8"/>
    <p:sldId id="417" r:id="rId9"/>
    <p:sldId id="331" r:id="rId10"/>
    <p:sldId id="333" r:id="rId11"/>
    <p:sldId id="397" r:id="rId12"/>
    <p:sldId id="367" r:id="rId13"/>
    <p:sldId id="361" r:id="rId14"/>
    <p:sldId id="351" r:id="rId15"/>
    <p:sldId id="395" r:id="rId16"/>
    <p:sldId id="373" r:id="rId17"/>
    <p:sldId id="409" r:id="rId18"/>
    <p:sldId id="400" r:id="rId19"/>
    <p:sldId id="391" r:id="rId20"/>
    <p:sldId id="408" r:id="rId21"/>
    <p:sldId id="381" r:id="rId22"/>
    <p:sldId id="410" r:id="rId23"/>
    <p:sldId id="411" r:id="rId24"/>
    <p:sldId id="394" r:id="rId25"/>
    <p:sldId id="415" r:id="rId26"/>
    <p:sldId id="286" r:id="rId27"/>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14" clrIdx="0"/>
  <p:cmAuthor id="2" name="yuvali" initials="y" lastIdx="18" clrIdx="1"/>
  <p:cmAuthor id="3" name="Thi Ni Ni Trieu" initials="TNNT" lastIdx="1" clrIdx="2">
    <p:extLst>
      <p:ext uri="{19B8F6BF-5375-455C-9EA6-DF929625EA0E}">
        <p15:presenceInfo xmlns:p15="http://schemas.microsoft.com/office/powerpoint/2012/main" userId="22c3a55c6c5d44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823B"/>
    <a:srgbClr val="009242"/>
    <a:srgbClr val="005024"/>
    <a:srgbClr val="FFFF75"/>
    <a:srgbClr val="66FF66"/>
    <a:srgbClr val="74B230"/>
    <a:srgbClr val="00421E"/>
    <a:srgbClr val="99FFCC"/>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0424" autoAdjust="0"/>
  </p:normalViewPr>
  <p:slideViewPr>
    <p:cSldViewPr snapToGrid="0">
      <p:cViewPr varScale="1">
        <p:scale>
          <a:sx n="48" d="100"/>
          <a:sy n="48" d="100"/>
        </p:scale>
        <p:origin x="1824" y="-5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5" d="100"/>
          <a:sy n="95" d="100"/>
        </p:scale>
        <p:origin x="35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7834ADD-FF0C-40AD-A81F-ACDDFCB0506B}" type="datetimeFigureOut">
              <a:rPr lang="en-US" smtClean="0"/>
              <a:t>6/13/2017</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7A812E13-98EE-442F-818A-8F7601486112}" type="slidenum">
              <a:rPr lang="en-US" smtClean="0"/>
              <a:t>‹#›</a:t>
            </a:fld>
            <a:endParaRPr lang="en-US"/>
          </a:p>
        </p:txBody>
      </p:sp>
    </p:spTree>
    <p:extLst>
      <p:ext uri="{BB962C8B-B14F-4D97-AF65-F5344CB8AC3E}">
        <p14:creationId xmlns:p14="http://schemas.microsoft.com/office/powerpoint/2010/main" val="3442545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B16838E-9A2A-47D4-8BA6-C098070FABEA}" type="datetimeFigureOut">
              <a:rPr lang="en-US" smtClean="0"/>
              <a:pPr/>
              <a:t>6/13/2017</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7511809-E8D7-4326-8BBD-D003164A638D}" type="slidenum">
              <a:rPr lang="en-US" smtClean="0"/>
              <a:pPr/>
              <a:t>‹#›</a:t>
            </a:fld>
            <a:endParaRPr lang="en-US"/>
          </a:p>
        </p:txBody>
      </p:sp>
    </p:spTree>
    <p:extLst>
      <p:ext uri="{BB962C8B-B14F-4D97-AF65-F5344CB8AC3E}">
        <p14:creationId xmlns:p14="http://schemas.microsoft.com/office/powerpoint/2010/main" val="2989001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p:sp>
        <p:nvSpPr>
          <p:cNvPr id="3" name="Notes Placeholder 2"/>
          <p:cNvSpPr>
            <a:spLocks noGrp="1"/>
          </p:cNvSpPr>
          <p:nvPr>
            <p:ph type="body" idx="1"/>
          </p:nvPr>
        </p:nvSpPr>
        <p:spPr/>
        <p:txBody>
          <a:bodyPr/>
          <a:lstStyle/>
          <a:p>
            <a:r>
              <a:rPr lang="en-US" dirty="0"/>
              <a:t>Thank you for</a:t>
            </a:r>
            <a:r>
              <a:rPr lang="en-US" baseline="0" dirty="0"/>
              <a:t> introduction. I am glad to be here today to present our paper “</a:t>
            </a:r>
            <a:r>
              <a:rPr lang="en-US" sz="1200" b="1" dirty="0"/>
              <a:t>Efficient Batched Oblivious Pseudo</a:t>
            </a:r>
            <a:r>
              <a:rPr lang="en-US" sz="1200" b="1" baseline="0" dirty="0"/>
              <a:t> Random function </a:t>
            </a:r>
            <a:r>
              <a:rPr lang="en-US" sz="1200" b="1" dirty="0"/>
              <a:t>with Applications to Private Set Intersection</a:t>
            </a:r>
            <a:r>
              <a:rPr lang="en-US" baseline="0" dirty="0"/>
              <a:t>”. This is the joint work with </a:t>
            </a:r>
            <a:r>
              <a:rPr lang="sv-SE" dirty="0"/>
              <a:t>Vladimir Kolesnikov (Bell Labs), Ranjit Kumaresan (MIT),  Mike Rosulek (Oregon State University)</a:t>
            </a:r>
          </a:p>
          <a:p>
            <a:endParaRPr lang="en-US" sz="1300" dirty="0"/>
          </a:p>
          <a:p>
            <a:endParaRPr lang="en-US" sz="1300"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1</a:t>
            </a:fld>
            <a:endParaRPr lang="en-US"/>
          </a:p>
        </p:txBody>
      </p:sp>
    </p:spTree>
    <p:extLst>
      <p:ext uri="{BB962C8B-B14F-4D97-AF65-F5344CB8AC3E}">
        <p14:creationId xmlns:p14="http://schemas.microsoft.com/office/powerpoint/2010/main" val="901233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p:sp>
        <p:nvSpPr>
          <p:cNvPr id="3" name="Notes Placeholder 2"/>
          <p:cNvSpPr>
            <a:spLocks noGrp="1"/>
          </p:cNvSpPr>
          <p:nvPr>
            <p:ph type="body" idx="1"/>
          </p:nvPr>
        </p:nvSpPr>
        <p:spPr/>
        <p:txBody>
          <a:bodyPr/>
          <a:lstStyle/>
          <a:p>
            <a:r>
              <a:rPr lang="en-US" dirty="0"/>
              <a:t>OT extension</a:t>
            </a:r>
            <a:r>
              <a:rPr lang="en-US" baseline="0" dirty="0"/>
              <a:t> is first </a:t>
            </a:r>
            <a:r>
              <a:rPr lang="en-US" baseline="0" dirty="0" err="1"/>
              <a:t>prosped</a:t>
            </a:r>
            <a:r>
              <a:rPr lang="en-US" baseline="0" dirty="0"/>
              <a:t> by Beaver decade ago</a:t>
            </a:r>
            <a:endParaRPr lang="en-US" dirty="0"/>
          </a:p>
          <a:p>
            <a:r>
              <a:rPr lang="en-US" dirty="0"/>
              <a:t>OT is ex[</a:t>
            </a:r>
            <a:r>
              <a:rPr lang="en-US" dirty="0" err="1"/>
              <a:t>ersiove</a:t>
            </a:r>
            <a:r>
              <a:rPr lang="en-US" dirty="0"/>
              <a:t> since they use PK</a:t>
            </a:r>
          </a:p>
          <a:p>
            <a:r>
              <a:rPr lang="en-US" baseline="0" dirty="0"/>
              <a:t>His main idea of Beaver 1996 is that doing few OT and then using </a:t>
            </a:r>
            <a:r>
              <a:rPr lang="en-US" baseline="0" dirty="0" err="1"/>
              <a:t>sysm</a:t>
            </a:r>
            <a:r>
              <a:rPr lang="en-US" baseline="0" dirty="0"/>
              <a:t> keys to get  </a:t>
            </a:r>
            <a:r>
              <a:rPr lang="en-US" baseline="0" dirty="0" err="1"/>
              <a:t>manyOTs</a:t>
            </a:r>
            <a:r>
              <a:rPr lang="en-US" baseline="0" dirty="0"/>
              <a:t>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10</a:t>
            </a:fld>
            <a:endParaRPr lang="en-US"/>
          </a:p>
        </p:txBody>
      </p:sp>
    </p:spTree>
    <p:extLst>
      <p:ext uri="{BB962C8B-B14F-4D97-AF65-F5344CB8AC3E}">
        <p14:creationId xmlns:p14="http://schemas.microsoft.com/office/powerpoint/2010/main" val="2964090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p:sp>
        <p:nvSpPr>
          <p:cNvPr id="3" name="Notes Placeholder 2"/>
          <p:cNvSpPr>
            <a:spLocks noGrp="1"/>
          </p:cNvSpPr>
          <p:nvPr>
            <p:ph type="body" idx="1"/>
          </p:nvPr>
        </p:nvSpPr>
        <p:spPr/>
        <p:txBody>
          <a:bodyPr/>
          <a:lstStyle/>
          <a:p>
            <a:r>
              <a:rPr lang="en-US" dirty="0"/>
              <a:t>I</a:t>
            </a:r>
            <a:r>
              <a:rPr lang="en-US" baseline="0" dirty="0"/>
              <a:t> want to review</a:t>
            </a:r>
            <a:r>
              <a:rPr lang="en-US" dirty="0"/>
              <a:t> the graphic description of OT ext.</a:t>
            </a:r>
            <a:r>
              <a:rPr lang="en-US" baseline="0" dirty="0"/>
              <a:t> Base OT is that Sender, here is Alice, choose a random string t1, and compute other column by </a:t>
            </a:r>
            <a:r>
              <a:rPr lang="en-US" baseline="0" dirty="0" err="1"/>
              <a:t>xor</a:t>
            </a:r>
            <a:r>
              <a:rPr lang="en-US" baseline="0" dirty="0"/>
              <a:t> t1 and r. On the other hand, we </a:t>
            </a:r>
            <a:r>
              <a:rPr lang="en-US" baseline="0" dirty="0" err="1"/>
              <a:t>hve</a:t>
            </a:r>
            <a:r>
              <a:rPr lang="en-US" baseline="0" dirty="0"/>
              <a:t> Receiver, here is Bob, with a 1  bit choice s1, s1=0, or 1. After running OT, Bob gets the column t1 if s1=0, and gets the second column if s1=1. I means that Bob receive the column q1 which </a:t>
            </a:r>
            <a:r>
              <a:rPr lang="en-US" baseline="0" dirty="0" err="1"/>
              <a:t>vaule</a:t>
            </a:r>
            <a:r>
              <a:rPr lang="en-US" baseline="0" dirty="0"/>
              <a:t> depends on his bit choice s1. This steps is done based on OT.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a:t>
            </a:r>
            <a:r>
              <a:rPr lang="en-US" baseline="0" dirty="0"/>
              <a:t> simply repeat the above step for kappa times, where kappa is the security parameter, and r is the same</a:t>
            </a:r>
          </a:p>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11</a:t>
            </a:fld>
            <a:endParaRPr lang="en-US"/>
          </a:p>
        </p:txBody>
      </p:sp>
    </p:spTree>
    <p:extLst>
      <p:ext uri="{BB962C8B-B14F-4D97-AF65-F5344CB8AC3E}">
        <p14:creationId xmlns:p14="http://schemas.microsoft.com/office/powerpoint/2010/main" val="2031082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Using cheap PRF to extend </a:t>
            </a:r>
            <a:r>
              <a:rPr lang="en-US" sz="1200" dirty="0" err="1"/>
              <a:t>Ots</a:t>
            </a:r>
            <a:r>
              <a:rPr lang="en-US" sz="1200" dirty="0"/>
              <a:t> column</a:t>
            </a:r>
            <a:r>
              <a:rPr lang="en-US" sz="1200" baseline="0" dirty="0"/>
              <a:t> to n, note that n&gt;&gt;k</a:t>
            </a:r>
            <a:endParaRPr lang="en-US" sz="1200" dirty="0"/>
          </a:p>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12</a:t>
            </a:fld>
            <a:endParaRPr lang="en-US"/>
          </a:p>
        </p:txBody>
      </p:sp>
    </p:spTree>
    <p:extLst>
      <p:ext uri="{BB962C8B-B14F-4D97-AF65-F5344CB8AC3E}">
        <p14:creationId xmlns:p14="http://schemas.microsoft.com/office/powerpoint/2010/main" val="4106844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p:sp>
        <p:nvSpPr>
          <p:cNvPr id="3" name="Notes Placeholder 2"/>
          <p:cNvSpPr>
            <a:spLocks noGrp="1"/>
          </p:cNvSpPr>
          <p:nvPr>
            <p:ph type="body" idx="1"/>
          </p:nvPr>
        </p:nvSpPr>
        <p:spPr/>
        <p:txBody>
          <a:bodyPr/>
          <a:lstStyle/>
          <a:p>
            <a:r>
              <a:rPr lang="en-US" dirty="0"/>
              <a:t>If we</a:t>
            </a:r>
            <a:r>
              <a:rPr lang="en-US" baseline="0" dirty="0"/>
              <a:t> see the OT matrices by row, </a:t>
            </a:r>
          </a:p>
          <a:p>
            <a:r>
              <a:rPr lang="en-US" baseline="0" dirty="0"/>
              <a:t>Denote </a:t>
            </a:r>
            <a:r>
              <a:rPr lang="en-US" baseline="0" dirty="0" err="1"/>
              <a:t>ti</a:t>
            </a:r>
            <a:r>
              <a:rPr lang="en-US" baseline="0" dirty="0"/>
              <a:t> is the </a:t>
            </a:r>
            <a:r>
              <a:rPr lang="en-US" baseline="0" dirty="0" err="1"/>
              <a:t>ith</a:t>
            </a:r>
            <a:r>
              <a:rPr lang="en-US" baseline="0" dirty="0"/>
              <a:t> row of 1</a:t>
            </a:r>
            <a:r>
              <a:rPr lang="en-US" baseline="30000" dirty="0"/>
              <a:t>st</a:t>
            </a:r>
            <a:r>
              <a:rPr lang="en-US" baseline="0" dirty="0"/>
              <a:t> matrix, </a:t>
            </a:r>
            <a:r>
              <a:rPr lang="en-US" baseline="0" dirty="0" err="1"/>
              <a:t>ri</a:t>
            </a:r>
            <a:r>
              <a:rPr lang="en-US" baseline="0" dirty="0"/>
              <a:t> is a </a:t>
            </a:r>
            <a:r>
              <a:rPr lang="en-US" baseline="0" dirty="0" err="1"/>
              <a:t>ith</a:t>
            </a:r>
            <a:r>
              <a:rPr lang="en-US" baseline="0" dirty="0"/>
              <a:t> bit of r. so the </a:t>
            </a:r>
            <a:r>
              <a:rPr lang="en-US" baseline="0" dirty="0" err="1"/>
              <a:t>ith</a:t>
            </a:r>
            <a:r>
              <a:rPr lang="en-US" baseline="0" dirty="0"/>
              <a:t> row of second </a:t>
            </a:r>
            <a:r>
              <a:rPr lang="en-US" baseline="0" dirty="0" err="1"/>
              <a:t>matix</a:t>
            </a:r>
            <a:r>
              <a:rPr lang="en-US" baseline="0" dirty="0"/>
              <a:t> is equal to </a:t>
            </a:r>
            <a:r>
              <a:rPr lang="en-US" baseline="0" dirty="0" err="1"/>
              <a:t>ti</a:t>
            </a:r>
            <a:r>
              <a:rPr lang="en-US" baseline="0" dirty="0"/>
              <a:t> </a:t>
            </a:r>
            <a:r>
              <a:rPr lang="en-US" baseline="0" dirty="0" err="1"/>
              <a:t>xor</a:t>
            </a:r>
            <a:r>
              <a:rPr lang="en-US" baseline="0" dirty="0"/>
              <a:t> the repetition encoding </a:t>
            </a:r>
            <a:r>
              <a:rPr lang="en-US" baseline="0" dirty="0" err="1"/>
              <a:t>ri</a:t>
            </a:r>
            <a:r>
              <a:rPr lang="en-US" baseline="0" dirty="0"/>
              <a:t>. After OT, we have qi=…</a:t>
            </a:r>
          </a:p>
          <a:p>
            <a:r>
              <a:rPr lang="en-US" baseline="0" dirty="0"/>
              <a:t>Particularly, if </a:t>
            </a:r>
            <a:r>
              <a:rPr lang="en-US" baseline="0" dirty="0" err="1"/>
              <a:t>ri</a:t>
            </a:r>
            <a:r>
              <a:rPr lang="en-US" baseline="0" dirty="0"/>
              <a:t>=0…</a:t>
            </a:r>
          </a:p>
          <a:p>
            <a:r>
              <a:rPr lang="en-US" baseline="0" dirty="0"/>
              <a:t>If </a:t>
            </a:r>
            <a:r>
              <a:rPr lang="en-US" baseline="0" dirty="0" err="1"/>
              <a:t>ri</a:t>
            </a:r>
            <a:r>
              <a:rPr lang="en-US" baseline="0" dirty="0"/>
              <a:t>=1</a:t>
            </a:r>
          </a:p>
          <a:p>
            <a:r>
              <a:rPr lang="en-US" baseline="0" dirty="0"/>
              <a:t>we can get a very good property: qi=</a:t>
            </a:r>
            <a:r>
              <a:rPr lang="en-US" baseline="0" dirty="0" err="1"/>
              <a:t>ti</a:t>
            </a:r>
            <a:r>
              <a:rPr lang="en-US" baseline="0" dirty="0"/>
              <a:t> if </a:t>
            </a:r>
            <a:r>
              <a:rPr lang="en-US" baseline="0" dirty="0" err="1"/>
              <a:t>ri</a:t>
            </a:r>
            <a:r>
              <a:rPr lang="en-US" baseline="0" dirty="0"/>
              <a:t>=0, ….</a:t>
            </a:r>
          </a:p>
          <a:p>
            <a:endParaRPr lang="en-US" dirty="0"/>
          </a:p>
          <a:p>
            <a:endParaRPr lang="en-US" dirty="0"/>
          </a:p>
          <a:p>
            <a:r>
              <a:rPr lang="en-US" dirty="0"/>
              <a:t>Example</a:t>
            </a:r>
            <a:r>
              <a:rPr lang="en-US" baseline="0" dirty="0"/>
              <a:t> 1st</a:t>
            </a:r>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13</a:t>
            </a:fld>
            <a:endParaRPr lang="en-US"/>
          </a:p>
        </p:txBody>
      </p:sp>
    </p:spTree>
    <p:extLst>
      <p:ext uri="{BB962C8B-B14F-4D97-AF65-F5344CB8AC3E}">
        <p14:creationId xmlns:p14="http://schemas.microsoft.com/office/powerpoint/2010/main" val="2199709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Here is the whole</a:t>
                </a:r>
                <a:r>
                  <a:rPr lang="en-US" baseline="0" dirty="0"/>
                  <a:t> picture of OT extension protocol. Now we focus on the row of all these </a:t>
                </a:r>
                <a:r>
                  <a:rPr lang="en-US" baseline="0" dirty="0" err="1"/>
                  <a:t>matriecs</a:t>
                </a:r>
                <a:r>
                  <a:rPr lang="en-US" baseline="0" dirty="0"/>
                  <a:t>. We can see that </a:t>
                </a:r>
              </a:p>
              <a:p>
                <a:r>
                  <a:rPr lang="en-US" baseline="0" dirty="0"/>
                  <a:t>Alice input </a:t>
                </a:r>
                <a:r>
                  <a:rPr lang="en-US" baseline="0" dirty="0" err="1"/>
                  <a:t>ri</a:t>
                </a:r>
                <a:r>
                  <a:rPr lang="en-US" baseline="0" dirty="0"/>
                  <a:t>, Bob input s, After the OT </a:t>
                </a:r>
                <a:r>
                  <a:rPr lang="en-US" baseline="0" dirty="0" err="1"/>
                  <a:t>extenstion</a:t>
                </a:r>
                <a:r>
                  <a:rPr lang="en-US" baseline="0" dirty="0"/>
                  <a:t>, Alice knows </a:t>
                </a:r>
                <a:r>
                  <a:rPr lang="en-US" baseline="0" dirty="0" err="1"/>
                  <a:t>ti</a:t>
                </a:r>
                <a:r>
                  <a:rPr lang="en-US" baseline="0" dirty="0"/>
                  <a:t> and computes H(</a:t>
                </a:r>
                <a:r>
                  <a:rPr lang="en-US" baseline="0" dirty="0" err="1"/>
                  <a:t>ti</a:t>
                </a:r>
                <a:r>
                  <a:rPr lang="en-US" baseline="0" dirty="0"/>
                  <a:t>), and Bob gets qi. He compute H(qi), H(</a:t>
                </a:r>
                <a:r>
                  <a:rPr lang="en-US" baseline="0" dirty="0" err="1"/>
                  <a:t>qi+s</a:t>
                </a:r>
                <a:r>
                  <a:rPr lang="en-US" baseline="0" dirty="0"/>
                  <a:t>). </a:t>
                </a:r>
              </a:p>
              <a:p>
                <a:r>
                  <a:rPr lang="en-US" dirty="0"/>
                  <a:t>depends on a</a:t>
                </a:r>
                <a:r>
                  <a:rPr lang="en-US" baseline="0" dirty="0"/>
                  <a:t> bit </a:t>
                </a:r>
                <a:r>
                  <a:rPr lang="en-US" baseline="0" dirty="0" err="1"/>
                  <a:t>ri</a:t>
                </a:r>
                <a:r>
                  <a:rPr lang="en-US" baseline="0" dirty="0"/>
                  <a:t>, </a:t>
                </a:r>
                <a:r>
                  <a:rPr lang="en-US" dirty="0"/>
                  <a:t>one of two </a:t>
                </a:r>
                <a:r>
                  <a:rPr lang="en-US" dirty="0" err="1"/>
                  <a:t>bOb</a:t>
                </a:r>
                <a:r>
                  <a:rPr lang="en-US" dirty="0"/>
                  <a:t> has</a:t>
                </a:r>
                <a:r>
                  <a:rPr lang="en-US" baseline="0" dirty="0"/>
                  <a:t> value is equal to Alice hash value. Thus, if bob sends 2 hash values </a:t>
                </a:r>
                <a14:m>
                  <m:oMath xmlns:m="http://schemas.openxmlformats.org/officeDocument/2006/math">
                    <m:r>
                      <a:rPr lang="en-US" sz="1200" i="1" smtClean="0">
                        <a:latin typeface="Cambria Math" panose="02040503050406030204" pitchFamily="18" charset="0"/>
                      </a:rPr>
                      <m:t>𝐻</m:t>
                    </m:r>
                    <m:d>
                      <m:dPr>
                        <m:ctrlPr>
                          <a:rPr lang="en-US" sz="1200" i="1">
                            <a:latin typeface="Cambria Math" panose="02040503050406030204" pitchFamily="18" charset="0"/>
                          </a:rPr>
                        </m:ctrlPr>
                      </m:dPr>
                      <m:e>
                        <m:sSub>
                          <m:sSubPr>
                            <m:ctrlPr>
                              <a:rPr lang="en-US" sz="1200" b="1"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𝒒</m:t>
                            </m:r>
                          </m:e>
                          <m:sub>
                            <m:r>
                              <a:rPr lang="en-US" sz="1200" b="1" i="1">
                                <a:solidFill>
                                  <a:srgbClr val="FF0000"/>
                                </a:solidFill>
                                <a:latin typeface="Cambria Math" panose="02040503050406030204" pitchFamily="18" charset="0"/>
                              </a:rPr>
                              <m:t>𝒊</m:t>
                            </m:r>
                          </m:sub>
                        </m:sSub>
                      </m:e>
                    </m:d>
                  </m:oMath>
                </a14:m>
                <a:r>
                  <a:rPr lang="en-US" sz="1200" dirty="0"/>
                  <a:t> and </a:t>
                </a:r>
                <a14:m>
                  <m:oMath xmlns:m="http://schemas.openxmlformats.org/officeDocument/2006/math">
                    <m:r>
                      <a:rPr lang="en-US" sz="1200" i="1">
                        <a:latin typeface="Cambria Math" panose="02040503050406030204" pitchFamily="18" charset="0"/>
                      </a:rPr>
                      <m:t>𝐻</m:t>
                    </m:r>
                    <m:d>
                      <m:dPr>
                        <m:ctrlPr>
                          <a:rPr lang="en-US" sz="1200" i="1">
                            <a:latin typeface="Cambria Math" panose="02040503050406030204" pitchFamily="18" charset="0"/>
                          </a:rPr>
                        </m:ctrlPr>
                      </m:dPr>
                      <m:e>
                        <m:sSub>
                          <m:sSubPr>
                            <m:ctrlPr>
                              <a:rPr lang="en-US" sz="1200" b="1"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𝒒</m:t>
                            </m:r>
                          </m:e>
                          <m:sub>
                            <m:r>
                              <a:rPr lang="en-US" sz="1200" b="1" i="1">
                                <a:solidFill>
                                  <a:srgbClr val="FF0000"/>
                                </a:solidFill>
                                <a:latin typeface="Cambria Math" panose="02040503050406030204" pitchFamily="18" charset="0"/>
                              </a:rPr>
                              <m:t>𝒊</m:t>
                            </m:r>
                          </m:sub>
                        </m:sSub>
                        <m:r>
                          <a:rPr lang="en-US" sz="1200" b="1"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𝑠</m:t>
                        </m:r>
                      </m:e>
                    </m:d>
                  </m:oMath>
                </a14:m>
                <a:r>
                  <a:rPr lang="en-US" dirty="0"/>
                  <a:t> to Alice. </a:t>
                </a:r>
                <a:r>
                  <a:rPr lang="en-US" sz="1200" dirty="0"/>
                  <a:t>She knows one of them. Other hash value </a:t>
                </a:r>
                <a14:m>
                  <m:oMath xmlns:m="http://schemas.openxmlformats.org/officeDocument/2006/math">
                    <m:r>
                      <a:rPr lang="en-US" sz="1200" i="1">
                        <a:latin typeface="Cambria Math" panose="02040503050406030204" pitchFamily="18" charset="0"/>
                      </a:rPr>
                      <m:t>𝐻</m:t>
                    </m:r>
                    <m:r>
                      <a:rPr lang="en-US" sz="1200" i="1">
                        <a:latin typeface="Cambria Math" panose="02040503050406030204" pitchFamily="18" charset="0"/>
                      </a:rPr>
                      <m:t>(</m:t>
                    </m:r>
                    <m:sSub>
                      <m:sSubPr>
                        <m:ctrlPr>
                          <a:rPr lang="en-US" sz="1200" b="1"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𝒕</m:t>
                        </m:r>
                      </m:e>
                      <m:sub>
                        <m:r>
                          <a:rPr lang="en-US" sz="1200" b="1" i="1">
                            <a:solidFill>
                              <a:srgbClr val="FF0000"/>
                            </a:solidFill>
                            <a:latin typeface="Cambria Math" panose="02040503050406030204" pitchFamily="18" charset="0"/>
                          </a:rPr>
                          <m:t>𝒊</m:t>
                        </m:r>
                      </m:sub>
                    </m:sSub>
                    <m:r>
                      <a:rPr lang="en-US" sz="1200" b="1"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𝑠</m:t>
                    </m:r>
                    <m:r>
                      <a:rPr lang="en-US" sz="1200" i="1">
                        <a:latin typeface="Cambria Math" panose="02040503050406030204" pitchFamily="18" charset="0"/>
                      </a:rPr>
                      <m:t>)</m:t>
                    </m:r>
                  </m:oMath>
                </a14:m>
                <a:r>
                  <a:rPr lang="en-US" sz="1200" dirty="0"/>
                  <a:t> looks random on the Alice’s side since </a:t>
                </a:r>
                <a14:m>
                  <m:oMath xmlns:m="http://schemas.openxmlformats.org/officeDocument/2006/math">
                    <m:r>
                      <a:rPr lang="en-US" sz="1200" i="1">
                        <a:latin typeface="Cambria Math" panose="02040503050406030204" pitchFamily="18" charset="0"/>
                        <a:ea typeface="Cambria Math" panose="02040503050406030204" pitchFamily="18" charset="0"/>
                      </a:rPr>
                      <m:t>𝑠</m:t>
                    </m:r>
                  </m:oMath>
                </a14:m>
                <a:r>
                  <a:rPr lang="en-US" sz="1200" dirty="0"/>
                  <a:t> is secret</a:t>
                </a:r>
              </a:p>
              <a:p>
                <a:endParaRPr lang="en-US" sz="1200" dirty="0"/>
              </a:p>
              <a:p>
                <a:r>
                  <a:rPr lang="en-US" sz="1200" dirty="0"/>
                  <a:t>This</a:t>
                </a:r>
                <a:r>
                  <a:rPr lang="en-US" sz="1200" baseline="0" dirty="0"/>
                  <a:t> is OT, where…</a:t>
                </a:r>
                <a:r>
                  <a:rPr lang="en-US" sz="1200" baseline="0" dirty="0" err="1"/>
                  <a:t>Alcie</a:t>
                </a:r>
                <a:r>
                  <a:rPr lang="en-US" sz="1200" baseline="0" dirty="0"/>
                  <a:t> know 1 value, Bob knows 2 values, other value looks random. And each row of matrix gives 1 OT…so we have a million OT now</a:t>
                </a:r>
                <a:endParaRPr lang="en-US" sz="1200" dirty="0"/>
              </a:p>
              <a:p>
                <a:pPr marL="0" indent="0">
                  <a:buNone/>
                </a:pPr>
                <a:endParaRPr lang="en-US" sz="1400" dirty="0"/>
              </a:p>
              <a:p>
                <a:endParaRPr lang="en-US" dirty="0"/>
              </a:p>
            </p:txBody>
          </p:sp>
        </mc:Choice>
        <mc:Fallback xmlns="">
          <p:sp>
            <p:nvSpPr>
              <p:cNvPr id="3" name="Notes Placeholder 2"/>
              <p:cNvSpPr>
                <a:spLocks noGrp="1"/>
              </p:cNvSpPr>
              <p:nvPr>
                <p:ph type="body" idx="1"/>
              </p:nvPr>
            </p:nvSpPr>
            <p:spPr/>
            <p:txBody>
              <a:bodyPr/>
              <a:lstStyle/>
              <a:p>
                <a:r>
                  <a:rPr lang="en-US" dirty="0"/>
                  <a:t>Therefore, depend on a</a:t>
                </a:r>
                <a:r>
                  <a:rPr lang="en-US" baseline="0" dirty="0"/>
                  <a:t> bit </a:t>
                </a:r>
                <a:r>
                  <a:rPr lang="en-US" baseline="0" dirty="0" err="1"/>
                  <a:t>ri</a:t>
                </a:r>
                <a:r>
                  <a:rPr lang="en-US" baseline="0" dirty="0"/>
                  <a:t>, </a:t>
                </a:r>
                <a:r>
                  <a:rPr lang="en-US" dirty="0"/>
                  <a:t>one of the value </a:t>
                </a:r>
                <a:r>
                  <a:rPr lang="en-US" dirty="0" err="1"/>
                  <a:t>qi+s</a:t>
                </a:r>
                <a:r>
                  <a:rPr lang="en-US" dirty="0"/>
                  <a:t> ,</a:t>
                </a:r>
                <a:r>
                  <a:rPr lang="en-US" baseline="0" dirty="0"/>
                  <a:t> and qi is equal to </a:t>
                </a:r>
                <a:r>
                  <a:rPr lang="en-US" baseline="0" dirty="0" err="1"/>
                  <a:t>ti</a:t>
                </a:r>
                <a:r>
                  <a:rPr lang="en-US" baseline="0" dirty="0"/>
                  <a:t>. Thus, if bob sends 2 hash values </a:t>
                </a:r>
                <a:r>
                  <a:rPr lang="en-US" sz="1200" i="0">
                    <a:latin typeface="Cambria Math" panose="02040503050406030204" pitchFamily="18" charset="0"/>
                  </a:rPr>
                  <a:t>𝐻(</a:t>
                </a:r>
                <a:r>
                  <a:rPr lang="en-US" sz="1200" b="1" i="0">
                    <a:solidFill>
                      <a:srgbClr val="FF0000"/>
                    </a:solidFill>
                    <a:latin typeface="Cambria Math" panose="02040503050406030204" pitchFamily="18" charset="0"/>
                  </a:rPr>
                  <a:t>𝒒_𝒊 )</a:t>
                </a:r>
                <a:r>
                  <a:rPr lang="en-US" sz="1200" dirty="0"/>
                  <a:t> and </a:t>
                </a:r>
                <a:r>
                  <a:rPr lang="en-US" sz="1200" i="0">
                    <a:latin typeface="Cambria Math" panose="02040503050406030204" pitchFamily="18" charset="0"/>
                  </a:rPr>
                  <a:t>𝐻(</a:t>
                </a:r>
                <a:r>
                  <a:rPr lang="en-US" sz="1200" b="1" i="0">
                    <a:solidFill>
                      <a:srgbClr val="FF0000"/>
                    </a:solidFill>
                    <a:latin typeface="Cambria Math" panose="02040503050406030204" pitchFamily="18" charset="0"/>
                  </a:rPr>
                  <a:t>𝒒_𝒊</a:t>
                </a:r>
                <a:r>
                  <a:rPr lang="en-US" sz="1200" b="1"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𝑠)</a:t>
                </a:r>
                <a:r>
                  <a:rPr lang="en-US" dirty="0"/>
                  <a:t> to Alice. </a:t>
                </a:r>
                <a:r>
                  <a:rPr lang="en-US" sz="1200" dirty="0"/>
                  <a:t>One of </a:t>
                </a:r>
                <a:r>
                  <a:rPr lang="en-US" sz="1200" i="0">
                    <a:latin typeface="Cambria Math" panose="02040503050406030204" pitchFamily="18" charset="0"/>
                  </a:rPr>
                  <a:t>𝐻(</a:t>
                </a:r>
                <a:r>
                  <a:rPr lang="en-US" sz="1200" b="1" i="0">
                    <a:solidFill>
                      <a:srgbClr val="FF0000"/>
                    </a:solidFill>
                    <a:latin typeface="Cambria Math" panose="02040503050406030204" pitchFamily="18" charset="0"/>
                  </a:rPr>
                  <a:t>𝒒_𝒊 )</a:t>
                </a:r>
                <a:r>
                  <a:rPr lang="en-US" sz="1200" dirty="0"/>
                  <a:t> and </a:t>
                </a:r>
                <a:r>
                  <a:rPr lang="en-US" sz="1200" i="0">
                    <a:latin typeface="Cambria Math" panose="02040503050406030204" pitchFamily="18" charset="0"/>
                  </a:rPr>
                  <a:t>𝐻(</a:t>
                </a:r>
                <a:r>
                  <a:rPr lang="en-US" sz="1200" b="1" i="0">
                    <a:solidFill>
                      <a:srgbClr val="FF0000"/>
                    </a:solidFill>
                    <a:latin typeface="Cambria Math" panose="02040503050406030204" pitchFamily="18" charset="0"/>
                  </a:rPr>
                  <a:t>𝒒_𝒊</a:t>
                </a:r>
                <a:r>
                  <a:rPr lang="en-US" sz="1200" b="1"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𝑠)</a:t>
                </a:r>
                <a:r>
                  <a:rPr lang="en-US" sz="1200" dirty="0"/>
                  <a:t> is equal to </a:t>
                </a:r>
                <a:r>
                  <a:rPr lang="en-US" sz="1200" i="0">
                    <a:latin typeface="Cambria Math" panose="02040503050406030204" pitchFamily="18" charset="0"/>
                  </a:rPr>
                  <a:t>𝐻(</a:t>
                </a:r>
                <a:r>
                  <a:rPr lang="en-US" sz="1200" b="1" i="0">
                    <a:solidFill>
                      <a:srgbClr val="FF0000"/>
                    </a:solidFill>
                    <a:latin typeface="Cambria Math" panose="02040503050406030204" pitchFamily="18" charset="0"/>
                  </a:rPr>
                  <a:t>𝒕_𝒊 )</a:t>
                </a:r>
                <a:r>
                  <a:rPr lang="en-US" sz="1200" b="0" i="0">
                    <a:latin typeface="Cambria Math" panose="02040503050406030204" pitchFamily="18" charset="0"/>
                  </a:rPr>
                  <a:t>,</a:t>
                </a:r>
                <a:r>
                  <a:rPr lang="en-US" sz="1200" dirty="0"/>
                  <a:t> which is Alice knows. Other hash value </a:t>
                </a:r>
                <a:r>
                  <a:rPr lang="en-US" sz="1200" i="0">
                    <a:latin typeface="Cambria Math" panose="02040503050406030204" pitchFamily="18" charset="0"/>
                  </a:rPr>
                  <a:t>𝐻(</a:t>
                </a:r>
                <a:r>
                  <a:rPr lang="en-US" sz="1200" b="1" i="0">
                    <a:solidFill>
                      <a:srgbClr val="FF0000"/>
                    </a:solidFill>
                    <a:latin typeface="Cambria Math" panose="02040503050406030204" pitchFamily="18" charset="0"/>
                  </a:rPr>
                  <a:t>𝒕_𝒊</a:t>
                </a:r>
                <a:r>
                  <a:rPr lang="en-US" sz="1200" b="1"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𝑠</a:t>
                </a:r>
                <a:r>
                  <a:rPr lang="en-US" sz="1200" i="0">
                    <a:latin typeface="Cambria Math" panose="02040503050406030204" pitchFamily="18" charset="0"/>
                  </a:rPr>
                  <a:t>)</a:t>
                </a:r>
                <a:r>
                  <a:rPr lang="en-US" sz="1200" dirty="0"/>
                  <a:t> looks random on the Alice’s side since </a:t>
                </a:r>
                <a:r>
                  <a:rPr lang="en-US" sz="1200" i="0">
                    <a:latin typeface="Cambria Math" panose="02040503050406030204" pitchFamily="18" charset="0"/>
                    <a:ea typeface="Cambria Math" panose="02040503050406030204" pitchFamily="18" charset="0"/>
                  </a:rPr>
                  <a:t>𝑠</a:t>
                </a:r>
                <a:r>
                  <a:rPr lang="en-US" sz="1200" dirty="0"/>
                  <a:t> is secret</a:t>
                </a:r>
              </a:p>
              <a:p>
                <a:pPr marL="0" indent="0">
                  <a:buNone/>
                </a:pPr>
                <a:endParaRPr lang="en-US" sz="1400" dirty="0"/>
              </a:p>
              <a:p>
                <a:endParaRPr lang="en-US" dirty="0"/>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14</a:t>
            </a:fld>
            <a:endParaRPr lang="en-US"/>
          </a:p>
        </p:txBody>
      </p:sp>
    </p:spTree>
    <p:extLst>
      <p:ext uri="{BB962C8B-B14F-4D97-AF65-F5344CB8AC3E}">
        <p14:creationId xmlns:p14="http://schemas.microsoft.com/office/powerpoint/2010/main" val="1347983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2013,</a:t>
            </a:r>
            <a:r>
              <a:rPr lang="en-US" baseline="0" dirty="0"/>
              <a:t> KK found that r is presented as the repetition code in IKNP protocol.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Instead of 1 bit </a:t>
            </a:r>
            <a:r>
              <a:rPr lang="en-US" sz="1200" baseline="0" dirty="0" err="1"/>
              <a:t>ri</a:t>
            </a:r>
            <a:r>
              <a:rPr lang="en-US" sz="1200" baseline="0" dirty="0"/>
              <a:t>, their protocol can works for </a:t>
            </a:r>
            <a:r>
              <a:rPr lang="en-US" sz="1200" baseline="0" dirty="0" err="1"/>
              <a:t>ri</a:t>
            </a:r>
            <a:r>
              <a:rPr lang="en-US" sz="1200" baseline="0" dirty="0"/>
              <a:t> &lt;m. </a:t>
            </a:r>
            <a:r>
              <a:rPr lang="en-US" baseline="0" dirty="0"/>
              <a:t>They replaced the repetition code  of </a:t>
            </a:r>
            <a:r>
              <a:rPr lang="en-US" baseline="0" dirty="0" err="1"/>
              <a:t>ri</a:t>
            </a:r>
            <a:r>
              <a:rPr lang="en-US" baseline="0" dirty="0"/>
              <a:t> by C(</a:t>
            </a:r>
            <a:r>
              <a:rPr lang="en-US" baseline="0" dirty="0" err="1"/>
              <a:t>ri</a:t>
            </a:r>
            <a:r>
              <a:rPr lang="en-US" baseline="0" dirty="0"/>
              <a:t>), where C is a kind </a:t>
            </a:r>
            <a:r>
              <a:rPr lang="en-US" sz="1200" dirty="0"/>
              <a:t>of Error Correcting code.,</a:t>
            </a:r>
            <a:r>
              <a:rPr lang="en-US" sz="1200" baseline="0"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Alice view: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By</a:t>
            </a:r>
            <a:r>
              <a:rPr lang="en-US" sz="1200" baseline="0" dirty="0"/>
              <a:t> doing this, qi are updated. For example, m=8, he has 8 hash values on the slides.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Alice still has 1 hash value while Bob have m hash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property is that hash value that Bob computes is equal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So, if r=</a:t>
            </a:r>
            <a:r>
              <a:rPr lang="en-US" sz="1200" baseline="0" dirty="0" err="1"/>
              <a:t>ri</a:t>
            </a:r>
            <a:r>
              <a:rPr lang="en-US" sz="1200" baseline="0" dirty="0"/>
              <a:t>, Alice hash value is equal to </a:t>
            </a:r>
            <a:r>
              <a:rPr lang="en-US" sz="1200" dirty="0"/>
              <a:t>one of Bob</a:t>
            </a:r>
            <a:r>
              <a:rPr lang="en-US" sz="1200" baseline="0" dirty="0"/>
              <a:t> </a:t>
            </a:r>
            <a:r>
              <a:rPr lang="en-US" sz="1200" dirty="0"/>
              <a:t>hash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a:t>
            </a:r>
            <a:r>
              <a:rPr lang="en-US" sz="1200" baseline="0" dirty="0"/>
              <a:t>ir protocol is called 1-out-out N 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color</a:t>
            </a:r>
            <a:endParaRPr lang="en-US" sz="1200"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15</a:t>
            </a:fld>
            <a:endParaRPr lang="en-US"/>
          </a:p>
        </p:txBody>
      </p:sp>
    </p:spTree>
    <p:extLst>
      <p:ext uri="{BB962C8B-B14F-4D97-AF65-F5344CB8AC3E}">
        <p14:creationId xmlns:p14="http://schemas.microsoft.com/office/powerpoint/2010/main" val="1674544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For </a:t>
                </a:r>
                <a:r>
                  <a:rPr lang="en-US" sz="1200" dirty="0"/>
                  <a:t>Security &amp; Privacy: we need</a:t>
                </a:r>
                <a:r>
                  <a:rPr lang="en-US" sz="1200" baseline="0" dirty="0"/>
                  <a:t> the </a:t>
                </a:r>
                <a:r>
                  <a:rPr lang="en-US" sz="1200" dirty="0">
                    <a:solidFill>
                      <a:srgbClr val="FF0000"/>
                    </a:solidFill>
                  </a:rPr>
                  <a:t>Hamming distance btw C(x) and C(y) is larger</a:t>
                </a:r>
                <a:r>
                  <a:rPr lang="en-US" sz="1200" dirty="0"/>
                  <a:t> </a:t>
                </a:r>
                <a:r>
                  <a:rPr lang="en-US" sz="1200" dirty="0">
                    <a:solidFill>
                      <a:srgbClr val="FF0000"/>
                    </a:solidFill>
                  </a:rPr>
                  <a:t>enough</a:t>
                </a:r>
                <a:endParaRPr lang="en-US" sz="1200" dirty="0"/>
              </a:p>
              <a:p>
                <a:r>
                  <a:rPr lang="en-US" dirty="0"/>
                  <a:t>Lets</a:t>
                </a:r>
                <a:r>
                  <a:rPr lang="en-US" baseline="0" dirty="0"/>
                  <a:t> look the high level of the protocol. If Bob sends Alice all his hash functions. Actually, Alice got </a:t>
                </a:r>
                <a14:m>
                  <m:oMath xmlns:m="http://schemas.openxmlformats.org/officeDocument/2006/math">
                    <m:r>
                      <a:rPr lang="en-US" i="1" smtClean="0">
                        <a:latin typeface="Cambria Math" panose="02040503050406030204" pitchFamily="18" charset="0"/>
                      </a:rPr>
                      <m:t>𝐻</m:t>
                    </m:r>
                    <m:r>
                      <a:rPr lang="en-US" i="1" smtClean="0">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𝒕</m:t>
                        </m:r>
                      </m:e>
                      <m:sub>
                        <m:r>
                          <a:rPr lang="en-US" b="1" i="1">
                            <a:solidFill>
                              <a:srgbClr val="FF0000"/>
                            </a:solidFill>
                            <a:latin typeface="Cambria Math" panose="02040503050406030204" pitchFamily="18" charset="0"/>
                          </a:rPr>
                          <m:t>𝒊</m:t>
                        </m:r>
                      </m:sub>
                    </m:sSub>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rPr>
                      <m:t>𝑪</m:t>
                    </m:r>
                    <m:d>
                      <m:dPr>
                        <m:ctrlPr>
                          <a:rPr lang="en-US" b="1" i="1">
                            <a:latin typeface="Cambria Math" panose="02040503050406030204" pitchFamily="18" charset="0"/>
                          </a:rPr>
                        </m:ctrlPr>
                      </m:dPr>
                      <m:e>
                        <m:r>
                          <a:rPr lang="en-US" b="1" i="1">
                            <a:solidFill>
                              <a:srgbClr val="FF0000"/>
                            </a:solidFill>
                            <a:latin typeface="Cambria Math" panose="02040503050406030204" pitchFamily="18" charset="0"/>
                          </a:rPr>
                          <m:t>𝒙</m:t>
                        </m:r>
                      </m:e>
                    </m:d>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rPr>
                      <m:t>𝑪</m:t>
                    </m:r>
                    <m:d>
                      <m:dPr>
                        <m:ctrlPr>
                          <a:rPr lang="en-US" b="1" i="1">
                            <a:latin typeface="Cambria Math" panose="02040503050406030204" pitchFamily="18" charset="0"/>
                          </a:rPr>
                        </m:ctrlPr>
                      </m:dPr>
                      <m:e>
                        <m:r>
                          <a:rPr lang="en-US" b="1" i="1">
                            <a:solidFill>
                              <a:srgbClr val="0066FF"/>
                            </a:solidFill>
                            <a:latin typeface="Cambria Math" panose="02040503050406030204" pitchFamily="18" charset="0"/>
                          </a:rPr>
                          <m:t>𝒚</m:t>
                        </m:r>
                      </m:e>
                    </m:d>
                    <m:r>
                      <a:rPr lang="en-US" b="1" i="1">
                        <a:latin typeface="Cambria Math" panose="02040503050406030204" pitchFamily="18" charset="0"/>
                      </a:rPr>
                      <m:t>]⨀</m:t>
                    </m:r>
                    <m:r>
                      <a:rPr lang="en-US" b="1" i="1">
                        <a:solidFill>
                          <a:srgbClr val="0066FF"/>
                        </a:solidFill>
                        <a:latin typeface="Cambria Math" panose="02040503050406030204" pitchFamily="18" charset="0"/>
                        <a:ea typeface="Cambria Math" panose="02040503050406030204" pitchFamily="18" charset="0"/>
                      </a:rPr>
                      <m:t>𝒔</m:t>
                    </m:r>
                    <m:r>
                      <m:rPr>
                        <m:nor/>
                      </m:rPr>
                      <a:rPr lang="en-US" dirty="0"/>
                      <m:t>)</m:t>
                    </m:r>
                    <m:r>
                      <m:rPr>
                        <m:nor/>
                      </m:rPr>
                      <a:rPr lang="en-US" b="0" i="0" dirty="0" smtClean="0"/>
                      <m:t> </m:t>
                    </m:r>
                  </m:oMath>
                </a14:m>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a:t>
                </a:r>
                <a:r>
                  <a:rPr lang="en-US" baseline="0" dirty="0"/>
                  <a:t> Alice tries to learn y. </a:t>
                </a:r>
                <a:r>
                  <a:rPr lang="en-US" dirty="0"/>
                  <a:t>She knows everything</a:t>
                </a:r>
                <a14:m>
                  <m:oMath xmlns:m="http://schemas.openxmlformats.org/officeDocument/2006/math">
                    <m:r>
                      <a:rPr lang="en-US" b="0" i="0" smtClean="0">
                        <a:solidFill>
                          <a:srgbClr val="FF0000"/>
                        </a:solidFill>
                        <a:latin typeface="Cambria Math" panose="02040503050406030204" pitchFamily="18" charset="0"/>
                      </a:rPr>
                      <m:t> </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𝒕</m:t>
                        </m:r>
                      </m:e>
                      <m:sub>
                        <m:r>
                          <a:rPr lang="en-US" b="1" i="1">
                            <a:solidFill>
                              <a:srgbClr val="FF0000"/>
                            </a:solidFill>
                            <a:latin typeface="Cambria Math" panose="02040503050406030204" pitchFamily="18" charset="0"/>
                          </a:rPr>
                          <m:t>𝒊</m:t>
                        </m:r>
                      </m:sub>
                    </m:sSub>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𝒚</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𝒙</m:t>
                    </m:r>
                    <m:r>
                      <a:rPr lang="en-US" b="1" i="1" smtClean="0">
                        <a:solidFill>
                          <a:srgbClr val="FF0000"/>
                        </a:solidFill>
                        <a:latin typeface="Cambria Math" panose="02040503050406030204" pitchFamily="18" charset="0"/>
                      </a:rPr>
                      <m:t> </m:t>
                    </m:r>
                  </m:oMath>
                </a14:m>
                <a:r>
                  <a:rPr lang="en-US" dirty="0"/>
                  <a:t>in this expression,</a:t>
                </a:r>
                <a:r>
                  <a:rPr lang="en-US" baseline="0" dirty="0"/>
                  <a:t> </a:t>
                </a:r>
                <a:r>
                  <a:rPr lang="en-US" dirty="0"/>
                  <a:t>except the bits of </a:t>
                </a:r>
                <a14:m>
                  <m:oMath xmlns:m="http://schemas.openxmlformats.org/officeDocument/2006/math">
                    <m:r>
                      <a:rPr lang="en-US" b="1" i="1">
                        <a:solidFill>
                          <a:srgbClr val="0066FF"/>
                        </a:solidFill>
                        <a:latin typeface="Cambria Math" panose="02040503050406030204" pitchFamily="18" charset="0"/>
                        <a:ea typeface="Cambria Math" panose="02040503050406030204" pitchFamily="18" charset="0"/>
                      </a:rPr>
                      <m:t>𝒔</m:t>
                    </m:r>
                  </m:oMath>
                </a14:m>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For security, we need: </a:t>
                </a:r>
                <a14:m>
                  <m:oMath xmlns:m="http://schemas.openxmlformats.org/officeDocument/2006/math">
                    <m:r>
                      <a:rPr lang="en-US" b="1" i="1">
                        <a:solidFill>
                          <a:srgbClr val="FF5050"/>
                        </a:solidFill>
                        <a:latin typeface="Cambria Math" panose="02040503050406030204" pitchFamily="18" charset="0"/>
                      </a:rPr>
                      <m:t>𝑪</m:t>
                    </m:r>
                    <m:d>
                      <m:dPr>
                        <m:ctrlPr>
                          <a:rPr lang="en-US" b="1" i="1">
                            <a:solidFill>
                              <a:srgbClr val="FF5050"/>
                            </a:solidFill>
                            <a:latin typeface="Cambria Math" panose="02040503050406030204" pitchFamily="18" charset="0"/>
                          </a:rPr>
                        </m:ctrlPr>
                      </m:dPr>
                      <m:e>
                        <m:r>
                          <a:rPr lang="en-US" b="1" i="1">
                            <a:solidFill>
                              <a:srgbClr val="FF5050"/>
                            </a:solidFill>
                            <a:latin typeface="Cambria Math" panose="02040503050406030204" pitchFamily="18" charset="0"/>
                          </a:rPr>
                          <m:t>𝒙</m:t>
                        </m:r>
                      </m:e>
                    </m:d>
                    <m:r>
                      <a:rPr lang="en-US" b="1" i="1">
                        <a:solidFill>
                          <a:srgbClr val="FF5050"/>
                        </a:solidFill>
                        <a:latin typeface="Cambria Math" panose="02040503050406030204" pitchFamily="18" charset="0"/>
                        <a:ea typeface="Cambria Math" panose="02040503050406030204" pitchFamily="18" charset="0"/>
                      </a:rPr>
                      <m:t>⊕</m:t>
                    </m:r>
                    <m:r>
                      <a:rPr lang="en-US" b="1" i="1">
                        <a:solidFill>
                          <a:srgbClr val="FF5050"/>
                        </a:solidFill>
                        <a:latin typeface="Cambria Math" panose="02040503050406030204" pitchFamily="18" charset="0"/>
                      </a:rPr>
                      <m:t>𝑪</m:t>
                    </m:r>
                    <m:d>
                      <m:dPr>
                        <m:ctrlPr>
                          <a:rPr lang="en-US" b="1" i="1">
                            <a:solidFill>
                              <a:srgbClr val="FF5050"/>
                            </a:solidFill>
                            <a:latin typeface="Cambria Math" panose="02040503050406030204" pitchFamily="18" charset="0"/>
                          </a:rPr>
                        </m:ctrlPr>
                      </m:dPr>
                      <m:e>
                        <m:r>
                          <a:rPr lang="en-US" b="1" i="1">
                            <a:solidFill>
                              <a:srgbClr val="FF5050"/>
                            </a:solidFill>
                            <a:latin typeface="Cambria Math" panose="02040503050406030204" pitchFamily="18" charset="0"/>
                          </a:rPr>
                          <m:t>𝒚</m:t>
                        </m:r>
                      </m:e>
                    </m:d>
                  </m:oMath>
                </a14:m>
                <a:r>
                  <a:rPr lang="en-US" dirty="0"/>
                  <a:t> has Hamming weight at least </a:t>
                </a:r>
                <a:r>
                  <a:rPr lang="en-US" sz="1400" dirty="0">
                    <a:solidFill>
                      <a:srgbClr val="C00000"/>
                    </a:solidFill>
                  </a:rPr>
                  <a:t>κ</a:t>
                </a:r>
                <a:r>
                  <a:rPr lang="en-US" dirty="0"/>
                  <a:t>, where κ is security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compute</a:t>
                </a:r>
                <a:r>
                  <a:rPr lang="en-US" baseline="0" dirty="0"/>
                  <a:t> the output length of C, and we get that this length is 3x more than the </a:t>
                </a:r>
                <a:r>
                  <a:rPr lang="en-US" sz="1200" dirty="0"/>
                  <a:t>security parameter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KK13 S&amp;P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Pr</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Ta</a:t>
                </a:r>
                <a:r>
                  <a:rPr lang="en-US" sz="1200" baseline="0" dirty="0"/>
                  <a:t>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t>
                </a:r>
                <a:r>
                  <a:rPr lang="en-US" sz="1200" dirty="0"/>
                  <a:t>Security &amp; Privacy: we need</a:t>
                </a:r>
                <a:r>
                  <a:rPr lang="en-US" sz="1200" baseline="0" dirty="0"/>
                  <a:t> the </a:t>
                </a:r>
                <a:r>
                  <a:rPr lang="en-US" sz="1200" dirty="0">
                    <a:solidFill>
                      <a:srgbClr val="FF0000"/>
                    </a:solidFill>
                  </a:rPr>
                  <a:t>Hamming distance of C(x) and C(y) is larger</a:t>
                </a:r>
                <a:r>
                  <a:rPr lang="en-US" sz="1200" dirty="0"/>
                  <a:t> </a:t>
                </a:r>
                <a:r>
                  <a:rPr lang="en-US" sz="1200" dirty="0">
                    <a:solidFill>
                      <a:srgbClr val="FF0000"/>
                    </a:solidFill>
                  </a:rPr>
                  <a:t>enough</a:t>
                </a:r>
                <a:endParaRPr lang="en-US" sz="1200" dirty="0"/>
              </a:p>
              <a:p>
                <a:r>
                  <a:rPr lang="en-US" dirty="0"/>
                  <a:t>Lets</a:t>
                </a:r>
                <a:r>
                  <a:rPr lang="en-US" baseline="0" dirty="0"/>
                  <a:t> look the high level of the protocol. If Bob sends Alice all his hash functions. Actually, Alice got </a:t>
                </a:r>
                <a:r>
                  <a:rPr lang="en-US" i="0">
                    <a:latin typeface="Cambria Math" panose="02040503050406030204" pitchFamily="18" charset="0"/>
                  </a:rPr>
                  <a:t>𝐻(</a:t>
                </a:r>
                <a:r>
                  <a:rPr lang="en-US" b="1" i="0">
                    <a:solidFill>
                      <a:srgbClr val="FF0000"/>
                    </a:solidFill>
                    <a:latin typeface="Cambria Math" panose="02040503050406030204" pitchFamily="18" charset="0"/>
                  </a:rPr>
                  <a:t>𝒕_𝒊</a:t>
                </a:r>
                <a:r>
                  <a:rPr lang="en-US" b="1" i="0">
                    <a:latin typeface="Cambria Math" panose="02040503050406030204" pitchFamily="18" charset="0"/>
                    <a:ea typeface="Cambria Math" panose="02040503050406030204" pitchFamily="18" charset="0"/>
                  </a:rPr>
                  <a:t>⊕[</a:t>
                </a:r>
                <a:r>
                  <a:rPr lang="en-US" b="1" i="0">
                    <a:latin typeface="Cambria Math" panose="02040503050406030204" pitchFamily="18" charset="0"/>
                  </a:rPr>
                  <a:t>𝑪(</a:t>
                </a:r>
                <a:r>
                  <a:rPr lang="en-US" b="1" i="0">
                    <a:solidFill>
                      <a:srgbClr val="FF0000"/>
                    </a:solidFill>
                    <a:latin typeface="Cambria Math" panose="02040503050406030204" pitchFamily="18" charset="0"/>
                  </a:rPr>
                  <a:t>𝒙)</a:t>
                </a:r>
                <a:r>
                  <a:rPr lang="en-US" b="1" i="0">
                    <a:latin typeface="Cambria Math" panose="02040503050406030204" pitchFamily="18" charset="0"/>
                    <a:ea typeface="Cambria Math" panose="02040503050406030204" pitchFamily="18" charset="0"/>
                  </a:rPr>
                  <a:t>⊕</a:t>
                </a:r>
                <a:r>
                  <a:rPr lang="en-US" b="1" i="0">
                    <a:latin typeface="Cambria Math" panose="02040503050406030204" pitchFamily="18" charset="0"/>
                  </a:rPr>
                  <a:t>𝑪(</a:t>
                </a:r>
                <a:r>
                  <a:rPr lang="en-US" b="1" i="0">
                    <a:solidFill>
                      <a:srgbClr val="0066FF"/>
                    </a:solidFill>
                    <a:latin typeface="Cambria Math" panose="02040503050406030204" pitchFamily="18" charset="0"/>
                  </a:rPr>
                  <a:t>𝒚)</a:t>
                </a:r>
                <a:r>
                  <a:rPr lang="en-US" b="1" i="0">
                    <a:latin typeface="Cambria Math" panose="02040503050406030204" pitchFamily="18" charset="0"/>
                  </a:rPr>
                  <a:t>]⨀</a:t>
                </a:r>
                <a:r>
                  <a:rPr lang="en-US" b="1" i="0">
                    <a:solidFill>
                      <a:srgbClr val="0066FF"/>
                    </a:solidFill>
                    <a:latin typeface="Cambria Math" panose="02040503050406030204" pitchFamily="18" charset="0"/>
                    <a:ea typeface="Cambria Math" panose="02040503050406030204" pitchFamily="18" charset="0"/>
                  </a:rPr>
                  <a:t>𝒔</a:t>
                </a:r>
                <a:r>
                  <a:rPr lang="en-US" b="1" i="0" dirty="0">
                    <a:solidFill>
                      <a:srgbClr val="0066FF"/>
                    </a:solidFill>
                    <a:latin typeface="Cambria Math" panose="02040503050406030204" pitchFamily="18" charset="0"/>
                    <a:ea typeface="Cambria Math" panose="02040503050406030204" pitchFamily="18" charset="0"/>
                  </a:rPr>
                  <a:t>"</a:t>
                </a:r>
                <a:r>
                  <a:rPr lang="en-US" i="0" dirty="0">
                    <a:latin typeface="Cambria Math" panose="02040503050406030204" pitchFamily="18" charset="0"/>
                  </a:rPr>
                  <a:t>)</a:t>
                </a:r>
                <a:r>
                  <a:rPr lang="en-US" b="0" i="0" dirty="0">
                    <a:latin typeface="Cambria Math" panose="02040503050406030204" pitchFamily="18" charset="0"/>
                  </a:rPr>
                  <a:t> </a:t>
                </a:r>
                <a:r>
                  <a:rPr lang="en-US" b="0" i="0" dirty="0"/>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a:t>
                </a:r>
                <a:r>
                  <a:rPr lang="en-US" baseline="0" dirty="0"/>
                  <a:t> Alice tries to learn y. </a:t>
                </a:r>
                <a:r>
                  <a:rPr lang="en-US" dirty="0"/>
                  <a:t>She knows everything</a:t>
                </a:r>
                <a:r>
                  <a:rPr lang="en-US" b="0" i="0">
                    <a:solidFill>
                      <a:srgbClr val="FF0000"/>
                    </a:solidFill>
                    <a:latin typeface="Cambria Math" panose="02040503050406030204" pitchFamily="18" charset="0"/>
                  </a:rPr>
                  <a:t> </a:t>
                </a:r>
                <a:r>
                  <a:rPr lang="en-US" b="1" i="0">
                    <a:solidFill>
                      <a:srgbClr val="FF0000"/>
                    </a:solidFill>
                    <a:latin typeface="Cambria Math" panose="02040503050406030204" pitchFamily="18" charset="0"/>
                  </a:rPr>
                  <a:t>𝒕_𝒊, 𝒚, 𝒙 </a:t>
                </a:r>
                <a:r>
                  <a:rPr lang="en-US" dirty="0"/>
                  <a:t>in this expression,</a:t>
                </a:r>
                <a:r>
                  <a:rPr lang="en-US" baseline="0" dirty="0"/>
                  <a:t> </a:t>
                </a:r>
                <a:r>
                  <a:rPr lang="en-US" dirty="0"/>
                  <a:t>except the bits of </a:t>
                </a:r>
                <a:r>
                  <a:rPr lang="en-US" b="1" i="0">
                    <a:solidFill>
                      <a:srgbClr val="0066FF"/>
                    </a:solidFill>
                    <a:latin typeface="Cambria Math" panose="02040503050406030204" pitchFamily="18" charset="0"/>
                    <a:ea typeface="Cambria Math" panose="02040503050406030204" pitchFamily="18" charset="0"/>
                  </a:rPr>
                  <a:t>𝒔</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For security, we need: </a:t>
                </a:r>
                <a:r>
                  <a:rPr lang="en-US" b="1" i="0">
                    <a:solidFill>
                      <a:srgbClr val="FF5050"/>
                    </a:solidFill>
                    <a:latin typeface="Cambria Math" panose="02040503050406030204" pitchFamily="18" charset="0"/>
                  </a:rPr>
                  <a:t>𝑪(𝒙)</a:t>
                </a:r>
                <a:r>
                  <a:rPr lang="en-US" b="1" i="0">
                    <a:solidFill>
                      <a:srgbClr val="FF5050"/>
                    </a:solidFill>
                    <a:latin typeface="Cambria Math" panose="02040503050406030204" pitchFamily="18" charset="0"/>
                    <a:ea typeface="Cambria Math" panose="02040503050406030204" pitchFamily="18" charset="0"/>
                  </a:rPr>
                  <a:t>⊕</a:t>
                </a:r>
                <a:r>
                  <a:rPr lang="en-US" b="1" i="0">
                    <a:solidFill>
                      <a:srgbClr val="FF5050"/>
                    </a:solidFill>
                    <a:latin typeface="Cambria Math" panose="02040503050406030204" pitchFamily="18" charset="0"/>
                  </a:rPr>
                  <a:t>𝑪(𝒚)</a:t>
                </a:r>
                <a:r>
                  <a:rPr lang="en-US" dirty="0"/>
                  <a:t> has Hamming weight at least </a:t>
                </a:r>
                <a:r>
                  <a:rPr lang="en-US" sz="1400" dirty="0">
                    <a:solidFill>
                      <a:srgbClr val="C00000"/>
                    </a:solidFill>
                  </a:rPr>
                  <a:t>κ</a:t>
                </a:r>
                <a:r>
                  <a:rPr lang="en-US" dirty="0"/>
                  <a:t>, where κ is security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compute</a:t>
                </a:r>
                <a:r>
                  <a:rPr lang="en-US" baseline="0" dirty="0"/>
                  <a:t> the output length of C, and we get the this length is 3x more than the </a:t>
                </a:r>
                <a:r>
                  <a:rPr lang="en-US" sz="1200" dirty="0"/>
                  <a:t>security parameter</a:t>
                </a:r>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16</a:t>
            </a:fld>
            <a:endParaRPr lang="en-US"/>
          </a:p>
        </p:txBody>
      </p:sp>
    </p:spTree>
    <p:extLst>
      <p:ext uri="{BB962C8B-B14F-4D97-AF65-F5344CB8AC3E}">
        <p14:creationId xmlns:p14="http://schemas.microsoft.com/office/powerpoint/2010/main" val="481315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We realize that</a:t>
                </a:r>
                <a:r>
                  <a:rPr lang="en-US" baseline="0" dirty="0"/>
                  <a:t> C function </a:t>
                </a:r>
                <a:r>
                  <a:rPr lang="en-US" baseline="0" dirty="0" err="1"/>
                  <a:t>doestnt</a:t>
                </a:r>
                <a:r>
                  <a:rPr lang="en-US" baseline="0" dirty="0"/>
                  <a:t> need decoding in KK protocol. So We can replace C as any random function. Moreover, if Alice input is r with any length of string, so all </a:t>
                </a:r>
                <a:r>
                  <a:rPr lang="en-US" baseline="0" dirty="0" err="1"/>
                  <a:t>formular</a:t>
                </a:r>
                <a:r>
                  <a:rPr lang="en-US" baseline="0" dirty="0"/>
                  <a:t> are updated. And Now, for any r’, Bob computes </a:t>
                </a:r>
                <a14:m>
                  <m:oMath xmlns:m="http://schemas.openxmlformats.org/officeDocument/2006/math">
                    <m:r>
                      <a:rPr lang="en-US" sz="1200" i="1" smtClean="0">
                        <a:latin typeface="Cambria Math" panose="02040503050406030204" pitchFamily="18" charset="0"/>
                      </a:rPr>
                      <m:t>𝐻</m:t>
                    </m:r>
                    <m:r>
                      <a:rPr lang="en-US" sz="1200" i="1" smtClean="0">
                        <a:latin typeface="Cambria Math" panose="02040503050406030204" pitchFamily="18" charset="0"/>
                      </a:rPr>
                      <m:t>(</m:t>
                    </m:r>
                    <m:sSub>
                      <m:sSubPr>
                        <m:ctrlPr>
                          <a:rPr lang="en-US" sz="1200" b="1"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𝒒</m:t>
                        </m:r>
                      </m:e>
                      <m:sub>
                        <m:r>
                          <a:rPr lang="en-US" sz="1200" b="1" i="1">
                            <a:solidFill>
                              <a:srgbClr val="FF0000"/>
                            </a:solidFill>
                            <a:latin typeface="Cambria Math" panose="02040503050406030204" pitchFamily="18" charset="0"/>
                          </a:rPr>
                          <m:t>𝒊</m:t>
                        </m:r>
                      </m:sub>
                    </m:sSub>
                    <m:r>
                      <a:rPr lang="en-US" sz="1200" b="1" i="1">
                        <a:latin typeface="Cambria Math" panose="02040503050406030204" pitchFamily="18" charset="0"/>
                        <a:ea typeface="Cambria Math" panose="02040503050406030204" pitchFamily="18" charset="0"/>
                      </a:rPr>
                      <m:t>⊕</m:t>
                    </m:r>
                    <m:r>
                      <a:rPr lang="en-US" sz="1200" b="1" i="1">
                        <a:latin typeface="Cambria Math" panose="02040503050406030204" pitchFamily="18" charset="0"/>
                      </a:rPr>
                      <m:t>𝑪</m:t>
                    </m:r>
                    <m:r>
                      <a:rPr lang="en-US" sz="1200" b="1" i="1">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a:latin typeface="Cambria Math" panose="02040503050406030204" pitchFamily="18" charset="0"/>
                        <a:ea typeface="Cambria Math" panose="02040503050406030204" pitchFamily="18" charset="0"/>
                      </a:rPr>
                      <m:t>𝒔</m:t>
                    </m:r>
                    <m:r>
                      <m:rPr>
                        <m:nor/>
                      </m:rPr>
                      <a:rPr lang="en-US" sz="1200" dirty="0"/>
                      <m:t>)</m:t>
                    </m:r>
                  </m:oMath>
                </a14:m>
                <a:r>
                  <a:rPr lang="en-US" baseline="0" dirty="0"/>
                  <a:t>  finally, the hash values of bob is equal to …</a:t>
                </a:r>
              </a:p>
              <a:p>
                <a:r>
                  <a:rPr lang="en-US" baseline="0" dirty="0"/>
                  <a:t>And if </a:t>
                </a:r>
                <a:r>
                  <a:rPr lang="en-US" baseline="0" dirty="0" err="1"/>
                  <a:t>ri</a:t>
                </a:r>
                <a:r>
                  <a:rPr lang="en-US" baseline="0" dirty="0"/>
                  <a:t>==r’, we have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question now is how </a:t>
                </a:r>
                <a:r>
                  <a:rPr lang="en-US" sz="1200" dirty="0"/>
                  <a:t>about </a:t>
                </a:r>
                <a:r>
                  <a:rPr lang="en-US" sz="1200" dirty="0">
                    <a:solidFill>
                      <a:srgbClr val="FF0000"/>
                    </a:solidFill>
                  </a:rPr>
                  <a:t>Security &amp; Privacy</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solidFill>
                    <a:srgbClr val="7030A0"/>
                  </a:solidFill>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solidFill>
                      <a:srgbClr val="7030A0"/>
                    </a:solidFill>
                    <a:latin typeface="Cambria Math" panose="02040503050406030204" pitchFamily="18" charset="0"/>
                    <a:ea typeface="Cambria Math" panose="02040503050406030204" pitchFamily="18" charset="0"/>
                  </a:rPr>
                  <a:t>Simple</a:t>
                </a:r>
                <a:r>
                  <a:rPr lang="en-US" sz="1200" b="1" i="1" baseline="0" dirty="0">
                    <a:solidFill>
                      <a:srgbClr val="7030A0"/>
                    </a:solidFill>
                    <a:latin typeface="Cambria Math" panose="02040503050406030204" pitchFamily="18" charset="0"/>
                    <a:ea typeface="Cambria Math" panose="02040503050406030204" pitchFamily="18" charset="0"/>
                  </a:rPr>
                  <a:t> change, but very </a:t>
                </a:r>
                <a:r>
                  <a:rPr lang="en-US" sz="1200" b="1" i="1" baseline="0" dirty="0" err="1">
                    <a:solidFill>
                      <a:srgbClr val="7030A0"/>
                    </a:solidFill>
                    <a:latin typeface="Cambria Math" panose="02040503050406030204" pitchFamily="18" charset="0"/>
                    <a:ea typeface="Cambria Math" panose="02040503050406030204" pitchFamily="18" charset="0"/>
                  </a:rPr>
                  <a:t>powerfull</a:t>
                </a:r>
                <a:endParaRPr lang="en-US" sz="1200" b="1" i="1" dirty="0">
                  <a:solidFill>
                    <a:srgbClr val="7030A0"/>
                  </a:solidFill>
                  <a:latin typeface="Cambria Math" panose="02040503050406030204" pitchFamily="18" charset="0"/>
                  <a:ea typeface="Cambria Math" panose="02040503050406030204" pitchFamily="18" charset="0"/>
                </a:endParaRPr>
              </a:p>
            </p:txBody>
          </p:sp>
        </mc:Choice>
        <mc:Fallback xmlns="">
          <p:sp>
            <p:nvSpPr>
              <p:cNvPr id="3" name="Notes Placeholder 2"/>
              <p:cNvSpPr>
                <a:spLocks noGrp="1"/>
              </p:cNvSpPr>
              <p:nvPr>
                <p:ph type="body" idx="1"/>
              </p:nvPr>
            </p:nvSpPr>
            <p:spPr/>
            <p:txBody>
              <a:bodyPr/>
              <a:lstStyle/>
              <a:p>
                <a:r>
                  <a:rPr lang="en-US" dirty="0"/>
                  <a:t>We realize that</a:t>
                </a:r>
                <a:r>
                  <a:rPr lang="en-US" baseline="0" dirty="0"/>
                  <a:t> C function </a:t>
                </a:r>
                <a:r>
                  <a:rPr lang="en-US" baseline="0" dirty="0" err="1"/>
                  <a:t>doestnt</a:t>
                </a:r>
                <a:r>
                  <a:rPr lang="en-US" baseline="0" dirty="0"/>
                  <a:t> need decoding in KK protocol. So We can replace C as any random function. Moreover, if Alice input is x with any length of string, so all </a:t>
                </a:r>
                <a:r>
                  <a:rPr lang="en-US" baseline="0" dirty="0" err="1"/>
                  <a:t>formular</a:t>
                </a:r>
                <a:r>
                  <a:rPr lang="en-US" baseline="0" dirty="0"/>
                  <a:t> are updated. And Now, for any y, Bob computes </a:t>
                </a:r>
                <a:r>
                  <a:rPr lang="en-US" sz="1200" i="0">
                    <a:latin typeface="Cambria Math" panose="02040503050406030204" pitchFamily="18" charset="0"/>
                  </a:rPr>
                  <a:t>𝐻(</a:t>
                </a:r>
                <a:r>
                  <a:rPr lang="en-US" sz="1200" b="1" i="0">
                    <a:solidFill>
                      <a:srgbClr val="FF0000"/>
                    </a:solidFill>
                    <a:latin typeface="Cambria Math" panose="02040503050406030204" pitchFamily="18" charset="0"/>
                  </a:rPr>
                  <a:t>𝒒_𝒊</a:t>
                </a:r>
                <a:r>
                  <a:rPr lang="en-US" sz="1200" b="1" i="0">
                    <a:latin typeface="Cambria Math" panose="02040503050406030204" pitchFamily="18" charset="0"/>
                    <a:ea typeface="Cambria Math" panose="02040503050406030204" pitchFamily="18" charset="0"/>
                  </a:rPr>
                  <a:t>⊕</a:t>
                </a:r>
                <a:r>
                  <a:rPr lang="en-US" sz="1200" b="1" i="0">
                    <a:latin typeface="Cambria Math" panose="02040503050406030204" pitchFamily="18" charset="0"/>
                  </a:rPr>
                  <a:t>𝑪(𝒚)⨀</a:t>
                </a:r>
                <a:r>
                  <a:rPr lang="en-US" sz="1200" b="1" i="0">
                    <a:latin typeface="Cambria Math" panose="02040503050406030204" pitchFamily="18" charset="0"/>
                    <a:ea typeface="Cambria Math" panose="02040503050406030204" pitchFamily="18" charset="0"/>
                  </a:rPr>
                  <a:t>𝒔</a:t>
                </a:r>
                <a:r>
                  <a:rPr lang="en-US" sz="1200" b="1"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a:t>
                </a:r>
                <a:r>
                  <a:rPr lang="en-US" sz="1200" i="0" dirty="0"/>
                  <a:t>"</a:t>
                </a:r>
                <a:r>
                  <a:rPr lang="en-US" baseline="0" dirty="0"/>
                  <a:t>  finally, the hash values of bob is equal to …</a:t>
                </a:r>
              </a:p>
              <a:p>
                <a:r>
                  <a:rPr lang="en-US" baseline="0" dirty="0"/>
                  <a:t>And if x=y, we have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question now is how </a:t>
                </a:r>
                <a:r>
                  <a:rPr lang="en-US" sz="1200" dirty="0"/>
                  <a:t>about </a:t>
                </a:r>
                <a:r>
                  <a:rPr lang="en-US" sz="1200" dirty="0">
                    <a:solidFill>
                      <a:srgbClr val="FF0000"/>
                    </a:solidFill>
                  </a:rPr>
                  <a:t>Security &amp; Privacy</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solidFill>
                    <a:srgbClr val="7030A0"/>
                  </a:solidFill>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solidFill>
                      <a:srgbClr val="7030A0"/>
                    </a:solidFill>
                    <a:latin typeface="Cambria Math" panose="02040503050406030204" pitchFamily="18" charset="0"/>
                    <a:ea typeface="Cambria Math" panose="02040503050406030204" pitchFamily="18" charset="0"/>
                  </a:rPr>
                  <a:t>Simple</a:t>
                </a:r>
                <a:r>
                  <a:rPr lang="en-US" sz="1200" b="1" i="1" baseline="0" dirty="0">
                    <a:solidFill>
                      <a:srgbClr val="7030A0"/>
                    </a:solidFill>
                    <a:latin typeface="Cambria Math" panose="02040503050406030204" pitchFamily="18" charset="0"/>
                    <a:ea typeface="Cambria Math" panose="02040503050406030204" pitchFamily="18" charset="0"/>
                  </a:rPr>
                  <a:t> change, but very </a:t>
                </a:r>
                <a:r>
                  <a:rPr lang="en-US" sz="1200" b="1" i="1" baseline="0" dirty="0" err="1">
                    <a:solidFill>
                      <a:srgbClr val="7030A0"/>
                    </a:solidFill>
                    <a:latin typeface="Cambria Math" panose="02040503050406030204" pitchFamily="18" charset="0"/>
                    <a:ea typeface="Cambria Math" panose="02040503050406030204" pitchFamily="18" charset="0"/>
                  </a:rPr>
                  <a:t>powerfull</a:t>
                </a:r>
                <a:endParaRPr lang="en-US" sz="1200" b="1" i="1" dirty="0">
                  <a:solidFill>
                    <a:srgbClr val="7030A0"/>
                  </a:solidFill>
                  <a:latin typeface="Cambria Math" panose="02040503050406030204" pitchFamily="18" charset="0"/>
                  <a:ea typeface="Cambria Math" panose="02040503050406030204" pitchFamily="18" charset="0"/>
                </a:endParaRPr>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17</a:t>
            </a:fld>
            <a:endParaRPr lang="en-US"/>
          </a:p>
        </p:txBody>
      </p:sp>
    </p:spTree>
    <p:extLst>
      <p:ext uri="{BB962C8B-B14F-4D97-AF65-F5344CB8AC3E}">
        <p14:creationId xmlns:p14="http://schemas.microsoft.com/office/powerpoint/2010/main" val="2258326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For </a:t>
                </a:r>
                <a:r>
                  <a:rPr lang="en-US" sz="1200" dirty="0"/>
                  <a:t>Security &amp; Privacy: we need</a:t>
                </a:r>
                <a:r>
                  <a:rPr lang="en-US" sz="1200" baseline="0" dirty="0"/>
                  <a:t> the </a:t>
                </a:r>
                <a:r>
                  <a:rPr lang="en-US" sz="1200" dirty="0">
                    <a:solidFill>
                      <a:srgbClr val="FF0000"/>
                    </a:solidFill>
                  </a:rPr>
                  <a:t>Hamming distance btw C(x) and C(y) is larger</a:t>
                </a:r>
                <a:r>
                  <a:rPr lang="en-US" sz="1200" dirty="0"/>
                  <a:t> </a:t>
                </a:r>
                <a:r>
                  <a:rPr lang="en-US" sz="1200" dirty="0">
                    <a:solidFill>
                      <a:srgbClr val="FF0000"/>
                    </a:solidFill>
                  </a:rPr>
                  <a:t>enough</a:t>
                </a:r>
                <a:endParaRPr lang="en-US" sz="1200" dirty="0"/>
              </a:p>
              <a:p>
                <a:r>
                  <a:rPr lang="en-US" dirty="0"/>
                  <a:t>Lets</a:t>
                </a:r>
                <a:r>
                  <a:rPr lang="en-US" baseline="0" dirty="0"/>
                  <a:t> look the high level of the protocol. If Bob sends Alice all his hash functions. Actually, Alice got </a:t>
                </a:r>
                <a14:m>
                  <m:oMath xmlns:m="http://schemas.openxmlformats.org/officeDocument/2006/math">
                    <m:r>
                      <a:rPr lang="en-US" i="1" smtClean="0">
                        <a:latin typeface="Cambria Math" panose="02040503050406030204" pitchFamily="18" charset="0"/>
                      </a:rPr>
                      <m:t>𝐻</m:t>
                    </m:r>
                    <m:r>
                      <a:rPr lang="en-US" i="1" smtClean="0">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𝒕</m:t>
                        </m:r>
                      </m:e>
                      <m:sub>
                        <m:r>
                          <a:rPr lang="en-US" b="1" i="1">
                            <a:solidFill>
                              <a:srgbClr val="FF0000"/>
                            </a:solidFill>
                            <a:latin typeface="Cambria Math" panose="02040503050406030204" pitchFamily="18" charset="0"/>
                          </a:rPr>
                          <m:t>𝒊</m:t>
                        </m:r>
                      </m:sub>
                    </m:sSub>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rPr>
                      <m:t>𝑪</m:t>
                    </m:r>
                    <m:d>
                      <m:dPr>
                        <m:ctrlPr>
                          <a:rPr lang="en-US" b="1" i="1">
                            <a:latin typeface="Cambria Math" panose="02040503050406030204" pitchFamily="18" charset="0"/>
                          </a:rPr>
                        </m:ctrlPr>
                      </m:dPr>
                      <m:e>
                        <m:r>
                          <a:rPr lang="en-US" b="1" i="1">
                            <a:solidFill>
                              <a:srgbClr val="FF0000"/>
                            </a:solidFill>
                            <a:latin typeface="Cambria Math" panose="02040503050406030204" pitchFamily="18" charset="0"/>
                          </a:rPr>
                          <m:t>𝒙</m:t>
                        </m:r>
                      </m:e>
                    </m:d>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rPr>
                      <m:t>𝑪</m:t>
                    </m:r>
                    <m:d>
                      <m:dPr>
                        <m:ctrlPr>
                          <a:rPr lang="en-US" b="1" i="1">
                            <a:latin typeface="Cambria Math" panose="02040503050406030204" pitchFamily="18" charset="0"/>
                          </a:rPr>
                        </m:ctrlPr>
                      </m:dPr>
                      <m:e>
                        <m:r>
                          <a:rPr lang="en-US" b="1" i="1">
                            <a:solidFill>
                              <a:srgbClr val="0066FF"/>
                            </a:solidFill>
                            <a:latin typeface="Cambria Math" panose="02040503050406030204" pitchFamily="18" charset="0"/>
                          </a:rPr>
                          <m:t>𝒚</m:t>
                        </m:r>
                      </m:e>
                    </m:d>
                    <m:r>
                      <a:rPr lang="en-US" b="1" i="1">
                        <a:latin typeface="Cambria Math" panose="02040503050406030204" pitchFamily="18" charset="0"/>
                      </a:rPr>
                      <m:t>]⨀</m:t>
                    </m:r>
                    <m:r>
                      <a:rPr lang="en-US" b="1" i="1">
                        <a:solidFill>
                          <a:srgbClr val="0066FF"/>
                        </a:solidFill>
                        <a:latin typeface="Cambria Math" panose="02040503050406030204" pitchFamily="18" charset="0"/>
                        <a:ea typeface="Cambria Math" panose="02040503050406030204" pitchFamily="18" charset="0"/>
                      </a:rPr>
                      <m:t>𝒔</m:t>
                    </m:r>
                    <m:r>
                      <m:rPr>
                        <m:nor/>
                      </m:rPr>
                      <a:rPr lang="en-US" dirty="0"/>
                      <m:t>)</m:t>
                    </m:r>
                    <m:r>
                      <m:rPr>
                        <m:nor/>
                      </m:rPr>
                      <a:rPr lang="en-US" b="0" i="0" dirty="0" smtClean="0"/>
                      <m:t> </m:t>
                    </m:r>
                  </m:oMath>
                </a14:m>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a:t>
                </a:r>
                <a:r>
                  <a:rPr lang="en-US" baseline="0" dirty="0"/>
                  <a:t> Alice tries to learn y. </a:t>
                </a:r>
                <a:r>
                  <a:rPr lang="en-US" dirty="0"/>
                  <a:t>She knows everything</a:t>
                </a:r>
                <a14:m>
                  <m:oMath xmlns:m="http://schemas.openxmlformats.org/officeDocument/2006/math">
                    <m:r>
                      <a:rPr lang="en-US" b="0" i="0" smtClean="0">
                        <a:solidFill>
                          <a:srgbClr val="FF0000"/>
                        </a:solidFill>
                        <a:latin typeface="Cambria Math" panose="02040503050406030204" pitchFamily="18" charset="0"/>
                      </a:rPr>
                      <m:t> </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𝒕</m:t>
                        </m:r>
                      </m:e>
                      <m:sub>
                        <m:r>
                          <a:rPr lang="en-US" b="1" i="1">
                            <a:solidFill>
                              <a:srgbClr val="FF0000"/>
                            </a:solidFill>
                            <a:latin typeface="Cambria Math" panose="02040503050406030204" pitchFamily="18" charset="0"/>
                          </a:rPr>
                          <m:t>𝒊</m:t>
                        </m:r>
                      </m:sub>
                    </m:sSub>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𝒚</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𝒙</m:t>
                    </m:r>
                    <m:r>
                      <a:rPr lang="en-US" b="1" i="1" smtClean="0">
                        <a:solidFill>
                          <a:srgbClr val="FF0000"/>
                        </a:solidFill>
                        <a:latin typeface="Cambria Math" panose="02040503050406030204" pitchFamily="18" charset="0"/>
                      </a:rPr>
                      <m:t> </m:t>
                    </m:r>
                  </m:oMath>
                </a14:m>
                <a:r>
                  <a:rPr lang="en-US" dirty="0"/>
                  <a:t>in this expression,</a:t>
                </a:r>
                <a:r>
                  <a:rPr lang="en-US" baseline="0" dirty="0"/>
                  <a:t> </a:t>
                </a:r>
                <a:r>
                  <a:rPr lang="en-US" dirty="0"/>
                  <a:t>except the bits of </a:t>
                </a:r>
                <a14:m>
                  <m:oMath xmlns:m="http://schemas.openxmlformats.org/officeDocument/2006/math">
                    <m:r>
                      <a:rPr lang="en-US" b="1" i="1">
                        <a:solidFill>
                          <a:srgbClr val="0066FF"/>
                        </a:solidFill>
                        <a:latin typeface="Cambria Math" panose="02040503050406030204" pitchFamily="18" charset="0"/>
                        <a:ea typeface="Cambria Math" panose="02040503050406030204" pitchFamily="18" charset="0"/>
                      </a:rPr>
                      <m:t>𝒔</m:t>
                    </m:r>
                  </m:oMath>
                </a14:m>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For security, we need: </a:t>
                </a:r>
                <a14:m>
                  <m:oMath xmlns:m="http://schemas.openxmlformats.org/officeDocument/2006/math">
                    <m:r>
                      <a:rPr lang="en-US" b="1" i="1">
                        <a:solidFill>
                          <a:srgbClr val="FF5050"/>
                        </a:solidFill>
                        <a:latin typeface="Cambria Math" panose="02040503050406030204" pitchFamily="18" charset="0"/>
                      </a:rPr>
                      <m:t>𝑪</m:t>
                    </m:r>
                    <m:d>
                      <m:dPr>
                        <m:ctrlPr>
                          <a:rPr lang="en-US" b="1" i="1">
                            <a:solidFill>
                              <a:srgbClr val="FF5050"/>
                            </a:solidFill>
                            <a:latin typeface="Cambria Math" panose="02040503050406030204" pitchFamily="18" charset="0"/>
                          </a:rPr>
                        </m:ctrlPr>
                      </m:dPr>
                      <m:e>
                        <m:r>
                          <a:rPr lang="en-US" b="1" i="1">
                            <a:solidFill>
                              <a:srgbClr val="FF5050"/>
                            </a:solidFill>
                            <a:latin typeface="Cambria Math" panose="02040503050406030204" pitchFamily="18" charset="0"/>
                          </a:rPr>
                          <m:t>𝒙</m:t>
                        </m:r>
                      </m:e>
                    </m:d>
                    <m:r>
                      <a:rPr lang="en-US" b="1" i="1">
                        <a:solidFill>
                          <a:srgbClr val="FF5050"/>
                        </a:solidFill>
                        <a:latin typeface="Cambria Math" panose="02040503050406030204" pitchFamily="18" charset="0"/>
                        <a:ea typeface="Cambria Math" panose="02040503050406030204" pitchFamily="18" charset="0"/>
                      </a:rPr>
                      <m:t>⊕</m:t>
                    </m:r>
                    <m:r>
                      <a:rPr lang="en-US" b="1" i="1">
                        <a:solidFill>
                          <a:srgbClr val="FF5050"/>
                        </a:solidFill>
                        <a:latin typeface="Cambria Math" panose="02040503050406030204" pitchFamily="18" charset="0"/>
                      </a:rPr>
                      <m:t>𝑪</m:t>
                    </m:r>
                    <m:d>
                      <m:dPr>
                        <m:ctrlPr>
                          <a:rPr lang="en-US" b="1" i="1">
                            <a:solidFill>
                              <a:srgbClr val="FF5050"/>
                            </a:solidFill>
                            <a:latin typeface="Cambria Math" panose="02040503050406030204" pitchFamily="18" charset="0"/>
                          </a:rPr>
                        </m:ctrlPr>
                      </m:dPr>
                      <m:e>
                        <m:r>
                          <a:rPr lang="en-US" b="1" i="1">
                            <a:solidFill>
                              <a:srgbClr val="FF5050"/>
                            </a:solidFill>
                            <a:latin typeface="Cambria Math" panose="02040503050406030204" pitchFamily="18" charset="0"/>
                          </a:rPr>
                          <m:t>𝒚</m:t>
                        </m:r>
                      </m:e>
                    </m:d>
                  </m:oMath>
                </a14:m>
                <a:r>
                  <a:rPr lang="en-US" dirty="0"/>
                  <a:t> has Hamming weight at least </a:t>
                </a:r>
                <a:r>
                  <a:rPr lang="en-US" sz="1400" dirty="0">
                    <a:solidFill>
                      <a:srgbClr val="C00000"/>
                    </a:solidFill>
                  </a:rPr>
                  <a:t>κ</a:t>
                </a:r>
                <a:r>
                  <a:rPr lang="en-US" dirty="0"/>
                  <a:t>, where κ is security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compute</a:t>
                </a:r>
                <a:r>
                  <a:rPr lang="en-US" baseline="0" dirty="0"/>
                  <a:t> the output length of C, and we get that this length is 3x more than the </a:t>
                </a:r>
                <a:r>
                  <a:rPr lang="en-US" sz="1200" dirty="0"/>
                  <a:t>security parameter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KK13 S&amp;P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Pr</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Ta</a:t>
                </a:r>
                <a:r>
                  <a:rPr lang="en-US" sz="1200" baseline="0" dirty="0"/>
                  <a:t>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t>
                </a:r>
                <a:r>
                  <a:rPr lang="en-US" sz="1200" dirty="0"/>
                  <a:t>Security &amp; Privacy: we need</a:t>
                </a:r>
                <a:r>
                  <a:rPr lang="en-US" sz="1200" baseline="0" dirty="0"/>
                  <a:t> the </a:t>
                </a:r>
                <a:r>
                  <a:rPr lang="en-US" sz="1200" dirty="0">
                    <a:solidFill>
                      <a:srgbClr val="FF0000"/>
                    </a:solidFill>
                  </a:rPr>
                  <a:t>Hamming distance of C(x) and C(y) is larger</a:t>
                </a:r>
                <a:r>
                  <a:rPr lang="en-US" sz="1200" dirty="0"/>
                  <a:t> </a:t>
                </a:r>
                <a:r>
                  <a:rPr lang="en-US" sz="1200" dirty="0">
                    <a:solidFill>
                      <a:srgbClr val="FF0000"/>
                    </a:solidFill>
                  </a:rPr>
                  <a:t>enough</a:t>
                </a:r>
                <a:endParaRPr lang="en-US" sz="1200" dirty="0"/>
              </a:p>
              <a:p>
                <a:r>
                  <a:rPr lang="en-US" dirty="0"/>
                  <a:t>Lets</a:t>
                </a:r>
                <a:r>
                  <a:rPr lang="en-US" baseline="0" dirty="0"/>
                  <a:t> look the high level of the protocol. If Bob sends Alice all his hash functions. Actually, Alice got </a:t>
                </a:r>
                <a:r>
                  <a:rPr lang="en-US" i="0">
                    <a:latin typeface="Cambria Math" panose="02040503050406030204" pitchFamily="18" charset="0"/>
                  </a:rPr>
                  <a:t>𝐻(</a:t>
                </a:r>
                <a:r>
                  <a:rPr lang="en-US" b="1" i="0">
                    <a:solidFill>
                      <a:srgbClr val="FF0000"/>
                    </a:solidFill>
                    <a:latin typeface="Cambria Math" panose="02040503050406030204" pitchFamily="18" charset="0"/>
                  </a:rPr>
                  <a:t>𝒕_𝒊</a:t>
                </a:r>
                <a:r>
                  <a:rPr lang="en-US" b="1" i="0">
                    <a:latin typeface="Cambria Math" panose="02040503050406030204" pitchFamily="18" charset="0"/>
                    <a:ea typeface="Cambria Math" panose="02040503050406030204" pitchFamily="18" charset="0"/>
                  </a:rPr>
                  <a:t>⊕[</a:t>
                </a:r>
                <a:r>
                  <a:rPr lang="en-US" b="1" i="0">
                    <a:latin typeface="Cambria Math" panose="02040503050406030204" pitchFamily="18" charset="0"/>
                  </a:rPr>
                  <a:t>𝑪(</a:t>
                </a:r>
                <a:r>
                  <a:rPr lang="en-US" b="1" i="0">
                    <a:solidFill>
                      <a:srgbClr val="FF0000"/>
                    </a:solidFill>
                    <a:latin typeface="Cambria Math" panose="02040503050406030204" pitchFamily="18" charset="0"/>
                  </a:rPr>
                  <a:t>𝒙)</a:t>
                </a:r>
                <a:r>
                  <a:rPr lang="en-US" b="1" i="0">
                    <a:latin typeface="Cambria Math" panose="02040503050406030204" pitchFamily="18" charset="0"/>
                    <a:ea typeface="Cambria Math" panose="02040503050406030204" pitchFamily="18" charset="0"/>
                  </a:rPr>
                  <a:t>⊕</a:t>
                </a:r>
                <a:r>
                  <a:rPr lang="en-US" b="1" i="0">
                    <a:latin typeface="Cambria Math" panose="02040503050406030204" pitchFamily="18" charset="0"/>
                  </a:rPr>
                  <a:t>𝑪(</a:t>
                </a:r>
                <a:r>
                  <a:rPr lang="en-US" b="1" i="0">
                    <a:solidFill>
                      <a:srgbClr val="0066FF"/>
                    </a:solidFill>
                    <a:latin typeface="Cambria Math" panose="02040503050406030204" pitchFamily="18" charset="0"/>
                  </a:rPr>
                  <a:t>𝒚)</a:t>
                </a:r>
                <a:r>
                  <a:rPr lang="en-US" b="1" i="0">
                    <a:latin typeface="Cambria Math" panose="02040503050406030204" pitchFamily="18" charset="0"/>
                  </a:rPr>
                  <a:t>]⨀</a:t>
                </a:r>
                <a:r>
                  <a:rPr lang="en-US" b="1" i="0">
                    <a:solidFill>
                      <a:srgbClr val="0066FF"/>
                    </a:solidFill>
                    <a:latin typeface="Cambria Math" panose="02040503050406030204" pitchFamily="18" charset="0"/>
                    <a:ea typeface="Cambria Math" panose="02040503050406030204" pitchFamily="18" charset="0"/>
                  </a:rPr>
                  <a:t>𝒔</a:t>
                </a:r>
                <a:r>
                  <a:rPr lang="en-US" b="1" i="0" dirty="0">
                    <a:solidFill>
                      <a:srgbClr val="0066FF"/>
                    </a:solidFill>
                    <a:latin typeface="Cambria Math" panose="02040503050406030204" pitchFamily="18" charset="0"/>
                    <a:ea typeface="Cambria Math" panose="02040503050406030204" pitchFamily="18" charset="0"/>
                  </a:rPr>
                  <a:t>"</a:t>
                </a:r>
                <a:r>
                  <a:rPr lang="en-US" i="0" dirty="0">
                    <a:latin typeface="Cambria Math" panose="02040503050406030204" pitchFamily="18" charset="0"/>
                  </a:rPr>
                  <a:t>)</a:t>
                </a:r>
                <a:r>
                  <a:rPr lang="en-US" b="0" i="0" dirty="0">
                    <a:latin typeface="Cambria Math" panose="02040503050406030204" pitchFamily="18" charset="0"/>
                  </a:rPr>
                  <a:t> </a:t>
                </a:r>
                <a:r>
                  <a:rPr lang="en-US" b="0" i="0" dirty="0"/>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a:t>
                </a:r>
                <a:r>
                  <a:rPr lang="en-US" baseline="0" dirty="0"/>
                  <a:t> Alice tries to learn y. </a:t>
                </a:r>
                <a:r>
                  <a:rPr lang="en-US" dirty="0"/>
                  <a:t>She knows everything</a:t>
                </a:r>
                <a:r>
                  <a:rPr lang="en-US" b="0" i="0">
                    <a:solidFill>
                      <a:srgbClr val="FF0000"/>
                    </a:solidFill>
                    <a:latin typeface="Cambria Math" panose="02040503050406030204" pitchFamily="18" charset="0"/>
                  </a:rPr>
                  <a:t> </a:t>
                </a:r>
                <a:r>
                  <a:rPr lang="en-US" b="1" i="0">
                    <a:solidFill>
                      <a:srgbClr val="FF0000"/>
                    </a:solidFill>
                    <a:latin typeface="Cambria Math" panose="02040503050406030204" pitchFamily="18" charset="0"/>
                  </a:rPr>
                  <a:t>𝒕_𝒊, 𝒚, 𝒙 </a:t>
                </a:r>
                <a:r>
                  <a:rPr lang="en-US" dirty="0"/>
                  <a:t>in this expression,</a:t>
                </a:r>
                <a:r>
                  <a:rPr lang="en-US" baseline="0" dirty="0"/>
                  <a:t> </a:t>
                </a:r>
                <a:r>
                  <a:rPr lang="en-US" dirty="0"/>
                  <a:t>except the bits of </a:t>
                </a:r>
                <a:r>
                  <a:rPr lang="en-US" b="1" i="0">
                    <a:solidFill>
                      <a:srgbClr val="0066FF"/>
                    </a:solidFill>
                    <a:latin typeface="Cambria Math" panose="02040503050406030204" pitchFamily="18" charset="0"/>
                    <a:ea typeface="Cambria Math" panose="02040503050406030204" pitchFamily="18" charset="0"/>
                  </a:rPr>
                  <a:t>𝒔</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For security, we need: </a:t>
                </a:r>
                <a:r>
                  <a:rPr lang="en-US" b="1" i="0">
                    <a:solidFill>
                      <a:srgbClr val="FF5050"/>
                    </a:solidFill>
                    <a:latin typeface="Cambria Math" panose="02040503050406030204" pitchFamily="18" charset="0"/>
                  </a:rPr>
                  <a:t>𝑪(𝒙)</a:t>
                </a:r>
                <a:r>
                  <a:rPr lang="en-US" b="1" i="0">
                    <a:solidFill>
                      <a:srgbClr val="FF5050"/>
                    </a:solidFill>
                    <a:latin typeface="Cambria Math" panose="02040503050406030204" pitchFamily="18" charset="0"/>
                    <a:ea typeface="Cambria Math" panose="02040503050406030204" pitchFamily="18" charset="0"/>
                  </a:rPr>
                  <a:t>⊕</a:t>
                </a:r>
                <a:r>
                  <a:rPr lang="en-US" b="1" i="0">
                    <a:solidFill>
                      <a:srgbClr val="FF5050"/>
                    </a:solidFill>
                    <a:latin typeface="Cambria Math" panose="02040503050406030204" pitchFamily="18" charset="0"/>
                  </a:rPr>
                  <a:t>𝑪(𝒚)</a:t>
                </a:r>
                <a:r>
                  <a:rPr lang="en-US" dirty="0"/>
                  <a:t> has Hamming weight at least </a:t>
                </a:r>
                <a:r>
                  <a:rPr lang="en-US" sz="1400" dirty="0">
                    <a:solidFill>
                      <a:srgbClr val="C00000"/>
                    </a:solidFill>
                  </a:rPr>
                  <a:t>κ</a:t>
                </a:r>
                <a:r>
                  <a:rPr lang="en-US" dirty="0"/>
                  <a:t>, where κ is security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compute</a:t>
                </a:r>
                <a:r>
                  <a:rPr lang="en-US" baseline="0" dirty="0"/>
                  <a:t> the output length of C, and we get the this length is 3x more than the </a:t>
                </a:r>
                <a:r>
                  <a:rPr lang="en-US" sz="1200" dirty="0"/>
                  <a:t>security parameter</a:t>
                </a:r>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18</a:t>
            </a:fld>
            <a:endParaRPr lang="en-US"/>
          </a:p>
        </p:txBody>
      </p:sp>
    </p:spTree>
    <p:extLst>
      <p:ext uri="{BB962C8B-B14F-4D97-AF65-F5344CB8AC3E}">
        <p14:creationId xmlns:p14="http://schemas.microsoft.com/office/powerpoint/2010/main" val="536315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We use C as a PRC.</a:t>
                </a:r>
                <a:r>
                  <a:rPr lang="en-US" baseline="0" dirty="0"/>
                  <a:t> From the previous slide, </a:t>
                </a:r>
                <a:r>
                  <a:rPr lang="en-US" sz="1400" dirty="0"/>
                  <a:t>we need </a:t>
                </a:r>
                <a:r>
                  <a:rPr lang="en-US" dirty="0"/>
                  <a:t>increase the width of the OT extension matrices by factor</a:t>
                </a:r>
                <a:r>
                  <a:rPr lang="en-US" baseline="0" dirty="0"/>
                  <a:t> </a:t>
                </a:r>
                <a:r>
                  <a:rPr lang="en-US" dirty="0"/>
                  <a:t>3 so we can have a code with enough min distance </a:t>
                </a:r>
              </a:p>
              <a:p>
                <a:r>
                  <a:rPr lang="en-US" dirty="0"/>
                  <a:t>We</a:t>
                </a:r>
                <a:r>
                  <a:rPr lang="en-US" baseline="0" dirty="0"/>
                  <a:t> again use </a:t>
                </a:r>
                <a:r>
                  <a:rPr lang="en-US" sz="1200" dirty="0"/>
                  <a:t>Matrix transpose &amp; PRG: extend the width of the base OT matrices to</a:t>
                </a:r>
                <a14:m>
                  <m:oMath xmlns:m="http://schemas.openxmlformats.org/officeDocument/2006/math">
                    <m:r>
                      <a:rPr lang="en-US" sz="1200" b="0" i="0" dirty="0" smtClean="0">
                        <a:latin typeface="Cambria Math" panose="02040503050406030204" pitchFamily="18" charset="0"/>
                      </a:rPr>
                      <m:t> </m:t>
                    </m:r>
                    <m:r>
                      <a:rPr lang="en-US" sz="1200" b="1" i="1" dirty="0">
                        <a:latin typeface="Cambria Math" panose="02040503050406030204" pitchFamily="18" charset="0"/>
                      </a:rPr>
                      <m:t>𝟑</m:t>
                    </m:r>
                    <m:r>
                      <m:rPr>
                        <m:nor/>
                      </m:rPr>
                      <a:rPr lang="en-US" sz="1200" dirty="0">
                        <a:solidFill>
                          <a:srgbClr val="C00000"/>
                        </a:solidFill>
                      </a:rPr>
                      <m:t>κ</m:t>
                    </m:r>
                  </m:oMath>
                </a14:m>
                <a:r>
                  <a:rPr lang="en-US" dirty="0"/>
                  <a:t>. This step</a:t>
                </a:r>
                <a:r>
                  <a:rPr lang="en-US" baseline="0" dirty="0"/>
                  <a:t> use a cheap crypto tool.</a:t>
                </a:r>
              </a:p>
              <a:p>
                <a:endParaRPr lang="en-US" baseline="0" dirty="0"/>
              </a:p>
              <a:p>
                <a:r>
                  <a:rPr lang="en-US" baseline="0" dirty="0"/>
                  <a:t>(draw …))</a:t>
                </a: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t>
                </a:r>
                <a:r>
                  <a:rPr lang="en-US" sz="1200" dirty="0"/>
                  <a:t>Security &amp; Privacy: we need</a:t>
                </a:r>
                <a:r>
                  <a:rPr lang="en-US" sz="1200" baseline="0" dirty="0"/>
                  <a:t> the </a:t>
                </a:r>
                <a:r>
                  <a:rPr lang="en-US" sz="1200" dirty="0">
                    <a:solidFill>
                      <a:srgbClr val="FF0000"/>
                    </a:solidFill>
                  </a:rPr>
                  <a:t>Hamming distance of C(x) and C(y) is larger</a:t>
                </a:r>
                <a:r>
                  <a:rPr lang="en-US" sz="1200" dirty="0"/>
                  <a:t> </a:t>
                </a:r>
                <a:r>
                  <a:rPr lang="en-US" sz="1200" dirty="0">
                    <a:solidFill>
                      <a:srgbClr val="FF0000"/>
                    </a:solidFill>
                  </a:rPr>
                  <a:t>enough</a:t>
                </a:r>
                <a:endParaRPr lang="en-US" sz="1200" dirty="0"/>
              </a:p>
              <a:p>
                <a:r>
                  <a:rPr lang="en-US" dirty="0"/>
                  <a:t>Lets</a:t>
                </a:r>
                <a:r>
                  <a:rPr lang="en-US" baseline="0" dirty="0"/>
                  <a:t> look the high level of the protocol. If Bob sends Alice all his hash functions. Actually, Alice got </a:t>
                </a:r>
                <a:r>
                  <a:rPr lang="en-US" i="0">
                    <a:latin typeface="Cambria Math" panose="02040503050406030204" pitchFamily="18" charset="0"/>
                  </a:rPr>
                  <a:t>𝐻(</a:t>
                </a:r>
                <a:r>
                  <a:rPr lang="en-US" b="1" i="0">
                    <a:solidFill>
                      <a:srgbClr val="FF0000"/>
                    </a:solidFill>
                    <a:latin typeface="Cambria Math" panose="02040503050406030204" pitchFamily="18" charset="0"/>
                  </a:rPr>
                  <a:t>𝒕_𝒊</a:t>
                </a:r>
                <a:r>
                  <a:rPr lang="en-US" b="1" i="0">
                    <a:latin typeface="Cambria Math" panose="02040503050406030204" pitchFamily="18" charset="0"/>
                    <a:ea typeface="Cambria Math" panose="02040503050406030204" pitchFamily="18" charset="0"/>
                  </a:rPr>
                  <a:t>⊕[</a:t>
                </a:r>
                <a:r>
                  <a:rPr lang="en-US" b="1" i="0">
                    <a:latin typeface="Cambria Math" panose="02040503050406030204" pitchFamily="18" charset="0"/>
                  </a:rPr>
                  <a:t>𝑪(</a:t>
                </a:r>
                <a:r>
                  <a:rPr lang="en-US" b="1" i="0">
                    <a:solidFill>
                      <a:srgbClr val="FF0000"/>
                    </a:solidFill>
                    <a:latin typeface="Cambria Math" panose="02040503050406030204" pitchFamily="18" charset="0"/>
                  </a:rPr>
                  <a:t>𝒙)</a:t>
                </a:r>
                <a:r>
                  <a:rPr lang="en-US" b="1" i="0">
                    <a:latin typeface="Cambria Math" panose="02040503050406030204" pitchFamily="18" charset="0"/>
                    <a:ea typeface="Cambria Math" panose="02040503050406030204" pitchFamily="18" charset="0"/>
                  </a:rPr>
                  <a:t>⊕</a:t>
                </a:r>
                <a:r>
                  <a:rPr lang="en-US" b="1" i="0">
                    <a:latin typeface="Cambria Math" panose="02040503050406030204" pitchFamily="18" charset="0"/>
                  </a:rPr>
                  <a:t>𝑪(</a:t>
                </a:r>
                <a:r>
                  <a:rPr lang="en-US" b="1" i="0">
                    <a:solidFill>
                      <a:srgbClr val="0066FF"/>
                    </a:solidFill>
                    <a:latin typeface="Cambria Math" panose="02040503050406030204" pitchFamily="18" charset="0"/>
                  </a:rPr>
                  <a:t>𝒚)</a:t>
                </a:r>
                <a:r>
                  <a:rPr lang="en-US" b="1" i="0">
                    <a:latin typeface="Cambria Math" panose="02040503050406030204" pitchFamily="18" charset="0"/>
                  </a:rPr>
                  <a:t>]⨀</a:t>
                </a:r>
                <a:r>
                  <a:rPr lang="en-US" b="1" i="0">
                    <a:solidFill>
                      <a:srgbClr val="0066FF"/>
                    </a:solidFill>
                    <a:latin typeface="Cambria Math" panose="02040503050406030204" pitchFamily="18" charset="0"/>
                    <a:ea typeface="Cambria Math" panose="02040503050406030204" pitchFamily="18" charset="0"/>
                  </a:rPr>
                  <a:t>𝒔</a:t>
                </a:r>
                <a:r>
                  <a:rPr lang="en-US" b="1" i="0" dirty="0">
                    <a:solidFill>
                      <a:srgbClr val="0066FF"/>
                    </a:solidFill>
                    <a:latin typeface="Cambria Math" panose="02040503050406030204" pitchFamily="18" charset="0"/>
                    <a:ea typeface="Cambria Math" panose="02040503050406030204" pitchFamily="18" charset="0"/>
                  </a:rPr>
                  <a:t>"</a:t>
                </a:r>
                <a:r>
                  <a:rPr lang="en-US" i="0" dirty="0">
                    <a:latin typeface="Cambria Math" panose="02040503050406030204" pitchFamily="18" charset="0"/>
                  </a:rPr>
                  <a:t>)</a:t>
                </a:r>
                <a:r>
                  <a:rPr lang="en-US" b="0" i="0" dirty="0">
                    <a:latin typeface="Cambria Math" panose="02040503050406030204" pitchFamily="18" charset="0"/>
                  </a:rPr>
                  <a:t> </a:t>
                </a:r>
                <a:r>
                  <a:rPr lang="en-US" b="0" i="0" dirty="0"/>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a:t>
                </a:r>
                <a:r>
                  <a:rPr lang="en-US" baseline="0" dirty="0"/>
                  <a:t> Alice tries to learn y. </a:t>
                </a:r>
                <a:r>
                  <a:rPr lang="en-US" dirty="0"/>
                  <a:t>She knows everything</a:t>
                </a:r>
                <a:r>
                  <a:rPr lang="en-US" b="0" i="0">
                    <a:solidFill>
                      <a:srgbClr val="FF0000"/>
                    </a:solidFill>
                    <a:latin typeface="Cambria Math" panose="02040503050406030204" pitchFamily="18" charset="0"/>
                  </a:rPr>
                  <a:t> </a:t>
                </a:r>
                <a:r>
                  <a:rPr lang="en-US" b="1" i="0">
                    <a:solidFill>
                      <a:srgbClr val="FF0000"/>
                    </a:solidFill>
                    <a:latin typeface="Cambria Math" panose="02040503050406030204" pitchFamily="18" charset="0"/>
                  </a:rPr>
                  <a:t>𝒕_𝒊, 𝒚, 𝒙 </a:t>
                </a:r>
                <a:r>
                  <a:rPr lang="en-US" dirty="0"/>
                  <a:t>in this expression,</a:t>
                </a:r>
                <a:r>
                  <a:rPr lang="en-US" baseline="0" dirty="0"/>
                  <a:t> </a:t>
                </a:r>
                <a:r>
                  <a:rPr lang="en-US" dirty="0"/>
                  <a:t>except the bits of </a:t>
                </a:r>
                <a:r>
                  <a:rPr lang="en-US" b="1" i="0">
                    <a:solidFill>
                      <a:srgbClr val="0066FF"/>
                    </a:solidFill>
                    <a:latin typeface="Cambria Math" panose="02040503050406030204" pitchFamily="18" charset="0"/>
                    <a:ea typeface="Cambria Math" panose="02040503050406030204" pitchFamily="18" charset="0"/>
                  </a:rPr>
                  <a:t>𝒔</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For security, we need: </a:t>
                </a:r>
                <a:r>
                  <a:rPr lang="en-US" b="1" i="0">
                    <a:solidFill>
                      <a:srgbClr val="FF5050"/>
                    </a:solidFill>
                    <a:latin typeface="Cambria Math" panose="02040503050406030204" pitchFamily="18" charset="0"/>
                  </a:rPr>
                  <a:t>𝑪(𝒙)</a:t>
                </a:r>
                <a:r>
                  <a:rPr lang="en-US" b="1" i="0">
                    <a:solidFill>
                      <a:srgbClr val="FF5050"/>
                    </a:solidFill>
                    <a:latin typeface="Cambria Math" panose="02040503050406030204" pitchFamily="18" charset="0"/>
                    <a:ea typeface="Cambria Math" panose="02040503050406030204" pitchFamily="18" charset="0"/>
                  </a:rPr>
                  <a:t>⊕</a:t>
                </a:r>
                <a:r>
                  <a:rPr lang="en-US" b="1" i="0">
                    <a:solidFill>
                      <a:srgbClr val="FF5050"/>
                    </a:solidFill>
                    <a:latin typeface="Cambria Math" panose="02040503050406030204" pitchFamily="18" charset="0"/>
                  </a:rPr>
                  <a:t>𝑪(𝒚)</a:t>
                </a:r>
                <a:r>
                  <a:rPr lang="en-US" dirty="0"/>
                  <a:t> has Hamming weight at least </a:t>
                </a:r>
                <a:r>
                  <a:rPr lang="en-US" sz="1400" dirty="0">
                    <a:solidFill>
                      <a:srgbClr val="C00000"/>
                    </a:solidFill>
                  </a:rPr>
                  <a:t>κ</a:t>
                </a:r>
                <a:r>
                  <a:rPr lang="en-US" dirty="0"/>
                  <a:t>, where κ is security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compute</a:t>
                </a:r>
                <a:r>
                  <a:rPr lang="en-US" baseline="0" dirty="0"/>
                  <a:t> the output length of C, and we get the this length is 3x more than the </a:t>
                </a:r>
                <a:r>
                  <a:rPr lang="en-US" sz="1200" dirty="0"/>
                  <a:t>security parameter</a:t>
                </a:r>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19</a:t>
            </a:fld>
            <a:endParaRPr lang="en-US"/>
          </a:p>
        </p:txBody>
      </p:sp>
    </p:spTree>
    <p:extLst>
      <p:ext uri="{BB962C8B-B14F-4D97-AF65-F5344CB8AC3E}">
        <p14:creationId xmlns:p14="http://schemas.microsoft.com/office/powerpoint/2010/main" val="2262030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In</a:t>
            </a:r>
            <a:r>
              <a:rPr lang="en-US" altLang="en-US" baseline="0" dirty="0"/>
              <a:t> this work, we propose an efficient protocol applied to PSI, </a:t>
            </a:r>
          </a:p>
          <a:p>
            <a:pPr>
              <a:spcBef>
                <a:spcPct val="0"/>
              </a:spcBef>
            </a:pPr>
            <a:r>
              <a:rPr lang="en-US" altLang="en-US" baseline="0" dirty="0"/>
              <a:t>s a well-known problem in crypto. 1</a:t>
            </a:r>
            <a:r>
              <a:rPr lang="en-US" altLang="en-US" baseline="30000" dirty="0"/>
              <a:t>st</a:t>
            </a:r>
            <a:r>
              <a:rPr lang="en-US" altLang="en-US" baseline="0" dirty="0"/>
              <a:t> We will go thru a simple </a:t>
            </a:r>
            <a:r>
              <a:rPr lang="en-US" altLang="en-US" baseline="0" dirty="0" err="1"/>
              <a:t>senerios</a:t>
            </a:r>
            <a:r>
              <a:rPr lang="en-US" altLang="en-US" baseline="0" dirty="0"/>
              <a:t> to get an idea of what PSI </a:t>
            </a:r>
            <a:r>
              <a:rPr lang="en-US" altLang="en-US" baseline="0" dirty="0" err="1"/>
              <a:t>is.here</a:t>
            </a:r>
            <a:r>
              <a:rPr lang="en-US" altLang="en-US" baseline="0" dirty="0"/>
              <a:t>  we have 2 parties Alice and Bob, each party hold a set of items. Two parties now want to compute the intersection of their sets  on the way that don’t leak any information except the intersection. It means that Alice doesn’t know the rest of Bob items, Bob also </a:t>
            </a:r>
            <a:r>
              <a:rPr lang="en-US" altLang="en-US" baseline="0" dirty="0" err="1"/>
              <a:t>doesnot</a:t>
            </a:r>
            <a:r>
              <a:rPr lang="en-US" altLang="en-US" baseline="0" dirty="0"/>
              <a:t> know the rest of Alice’s items. </a:t>
            </a:r>
            <a:endParaRPr lang="en-US" altLang="en-US" dirty="0"/>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AB96171C-8C68-407B-9991-B22E6972AAE0}" type="slidenum">
              <a:rPr lang="en-US" altLang="en-US">
                <a:latin typeface="Calibri" panose="020F0502020204030204" pitchFamily="34" charset="0"/>
              </a:rPr>
              <a:pPr fontAlgn="base">
                <a:spcBef>
                  <a:spcPct val="0"/>
                </a:spcBef>
                <a:spcAft>
                  <a:spcPct val="0"/>
                </a:spcAft>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2478697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Look</a:t>
                </a:r>
                <a:r>
                  <a:rPr lang="en-US" baseline="0" dirty="0"/>
                  <a:t> at the overview of our protocol. We can replace all hash function as ….</a:t>
                </a:r>
              </a:p>
              <a:p>
                <a:r>
                  <a:rPr lang="en-US" baseline="0" dirty="0"/>
                  <a:t>We have very nice properties:</a:t>
                </a:r>
              </a:p>
              <a:p>
                <a:r>
                  <a:rPr lang="en-US" baseline="0" dirty="0"/>
                  <a:t>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𝐹</m:t>
                        </m:r>
                      </m:e>
                      <m:sub>
                        <m:r>
                          <a:rPr lang="en-US" sz="1200" i="1">
                            <a:latin typeface="Cambria Math" panose="02040503050406030204" pitchFamily="18" charset="0"/>
                          </a:rPr>
                          <m:t>𝑠</m:t>
                        </m:r>
                        <m:r>
                          <a:rPr lang="en-US" sz="1200" b="0" i="1" smtClean="0">
                            <a:latin typeface="Cambria Math" panose="02040503050406030204" pitchFamily="18" charset="0"/>
                          </a:rPr>
                          <m:t>,</m:t>
                        </m:r>
                        <m:sSub>
                          <m:sSubPr>
                            <m:ctrlPr>
                              <a:rPr lang="en-US" sz="1200" b="1" i="1">
                                <a:latin typeface="Cambria Math" panose="02040503050406030204" pitchFamily="18" charset="0"/>
                              </a:rPr>
                            </m:ctrlPr>
                          </m:sSubPr>
                          <m:e>
                            <m:r>
                              <a:rPr lang="en-US" sz="1200" b="1" i="1">
                                <a:latin typeface="Cambria Math" panose="02040503050406030204" pitchFamily="18" charset="0"/>
                              </a:rPr>
                              <m:t>𝒒</m:t>
                            </m:r>
                          </m:e>
                          <m:sub>
                            <m:r>
                              <a:rPr lang="en-US" sz="1200" b="1" i="1">
                                <a:latin typeface="Cambria Math" panose="02040503050406030204" pitchFamily="18" charset="0"/>
                              </a:rPr>
                              <m:t>𝒊</m:t>
                            </m:r>
                          </m:sub>
                        </m:sSub>
                      </m:sub>
                    </m:sSub>
                    <m:r>
                      <a:rPr lang="en-US" sz="1200" i="1">
                        <a:latin typeface="Cambria Math" panose="02040503050406030204" pitchFamily="18" charset="0"/>
                      </a:rPr>
                      <m:t>(.)</m:t>
                    </m:r>
                  </m:oMath>
                </a14:m>
                <a:r>
                  <a:rPr lang="en-US" sz="1200" dirty="0"/>
                  <a:t> is randomly uniform</a:t>
                </a:r>
              </a:p>
              <a:p>
                <a:r>
                  <a:rPr lang="en-US" sz="1200" dirty="0"/>
                  <a:t>If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𝑥</m:t>
                        </m:r>
                        <m:r>
                          <a:rPr lang="en-US" sz="1200" i="1">
                            <a:latin typeface="Cambria Math" panose="02040503050406030204" pitchFamily="18" charset="0"/>
                          </a:rPr>
                          <m:t>=</m:t>
                        </m:r>
                        <m:r>
                          <a:rPr lang="en-US" sz="1200" i="1">
                            <a:latin typeface="Cambria Math" panose="02040503050406030204" pitchFamily="18" charset="0"/>
                          </a:rPr>
                          <m:t>𝑦</m:t>
                        </m:r>
                        <m:r>
                          <a:rPr lang="en-US" sz="1200" i="1">
                            <a:latin typeface="Cambria Math" panose="02040503050406030204" pitchFamily="18" charset="0"/>
                          </a:rPr>
                          <m:t>,  </m:t>
                        </m:r>
                        <m:r>
                          <a:rPr lang="en-US" sz="1200" i="1">
                            <a:latin typeface="Cambria Math" panose="02040503050406030204" pitchFamily="18" charset="0"/>
                          </a:rPr>
                          <m:t>𝐹</m:t>
                        </m:r>
                      </m:e>
                      <m:sub>
                        <m:r>
                          <a:rPr lang="en-US" sz="1200" i="1">
                            <a:latin typeface="Cambria Math" panose="02040503050406030204" pitchFamily="18" charset="0"/>
                          </a:rPr>
                          <m:t>𝑠</m:t>
                        </m:r>
                        <m:r>
                          <a:rPr lang="en-US" sz="1200" b="0" i="1" smtClean="0">
                            <a:latin typeface="Cambria Math" panose="02040503050406030204" pitchFamily="18" charset="0"/>
                          </a:rPr>
                          <m:t>,</m:t>
                        </m:r>
                        <m:sSub>
                          <m:sSubPr>
                            <m:ctrlPr>
                              <a:rPr lang="en-US" sz="1200" b="1" i="1">
                                <a:latin typeface="Cambria Math" panose="02040503050406030204" pitchFamily="18" charset="0"/>
                              </a:rPr>
                            </m:ctrlPr>
                          </m:sSubPr>
                          <m:e>
                            <m:r>
                              <a:rPr lang="en-US" sz="1200" b="1" i="1">
                                <a:latin typeface="Cambria Math" panose="02040503050406030204" pitchFamily="18" charset="0"/>
                              </a:rPr>
                              <m:t>𝒒</m:t>
                            </m:r>
                          </m:e>
                          <m:sub>
                            <m:r>
                              <a:rPr lang="en-US" sz="1200" b="1" i="1">
                                <a:latin typeface="Cambria Math" panose="02040503050406030204" pitchFamily="18" charset="0"/>
                              </a:rPr>
                              <m:t>𝒊</m:t>
                            </m:r>
                          </m:sub>
                        </m:sSub>
                      </m:sub>
                    </m:sSub>
                    <m:d>
                      <m:dPr>
                        <m:ctrlPr>
                          <a:rPr lang="en-US" sz="1200" i="1">
                            <a:latin typeface="Cambria Math" panose="02040503050406030204" pitchFamily="18" charset="0"/>
                          </a:rPr>
                        </m:ctrlPr>
                      </m:dPr>
                      <m:e>
                        <m:r>
                          <a:rPr lang="en-US" sz="1200" i="1">
                            <a:latin typeface="Cambria Math" panose="02040503050406030204" pitchFamily="18" charset="0"/>
                          </a:rPr>
                          <m:t>𝑥</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𝐹</m:t>
                        </m:r>
                      </m:e>
                      <m:sub>
                        <m:r>
                          <a:rPr lang="en-US" sz="1200" i="1">
                            <a:latin typeface="Cambria Math" panose="02040503050406030204" pitchFamily="18" charset="0"/>
                          </a:rPr>
                          <m:t>𝑠</m:t>
                        </m:r>
                        <m:r>
                          <a:rPr lang="en-US" sz="1200" b="0" i="1" smtClean="0">
                            <a:latin typeface="Cambria Math" panose="02040503050406030204" pitchFamily="18" charset="0"/>
                          </a:rPr>
                          <m:t>,</m:t>
                        </m:r>
                        <m:sSub>
                          <m:sSubPr>
                            <m:ctrlPr>
                              <a:rPr lang="en-US" sz="1200" b="1" i="1">
                                <a:latin typeface="Cambria Math" panose="02040503050406030204" pitchFamily="18" charset="0"/>
                              </a:rPr>
                            </m:ctrlPr>
                          </m:sSubPr>
                          <m:e>
                            <m:r>
                              <a:rPr lang="en-US" sz="1200" b="1" i="1">
                                <a:latin typeface="Cambria Math" panose="02040503050406030204" pitchFamily="18" charset="0"/>
                              </a:rPr>
                              <m:t>𝒒</m:t>
                            </m:r>
                          </m:e>
                          <m:sub>
                            <m:r>
                              <a:rPr lang="en-US" sz="1200" b="1" i="1">
                                <a:latin typeface="Cambria Math" panose="02040503050406030204" pitchFamily="18" charset="0"/>
                              </a:rPr>
                              <m:t>𝒊</m:t>
                            </m:r>
                          </m:sub>
                        </m:sSub>
                      </m:sub>
                    </m:sSub>
                    <m:d>
                      <m:dPr>
                        <m:ctrlPr>
                          <a:rPr lang="en-US" sz="1200" i="1">
                            <a:latin typeface="Cambria Math" panose="02040503050406030204" pitchFamily="18" charset="0"/>
                          </a:rPr>
                        </m:ctrlPr>
                      </m:dPr>
                      <m:e>
                        <m:r>
                          <a:rPr lang="en-US" sz="1200" i="1">
                            <a:latin typeface="Cambria Math" panose="02040503050406030204" pitchFamily="18" charset="0"/>
                          </a:rPr>
                          <m:t>𝑦</m:t>
                        </m:r>
                      </m:e>
                    </m:d>
                  </m:oMath>
                </a14:m>
                <a:endParaRPr lang="en-US" sz="1200" dirty="0">
                  <a:solidFill>
                    <a:srgbClr val="7030A0"/>
                  </a:solidFill>
                </a:endParaRP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200" dirty="0">
                    <a:solidFill>
                      <a:srgbClr val="FF0000"/>
                    </a:solidFill>
                  </a:rPr>
                  <a:t>This is Oblivious PRF!</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sz="1200" dirty="0"/>
                  <a:t>Each row of OT extension is</a:t>
                </a:r>
                <a:r>
                  <a:rPr lang="en-US" sz="1200" baseline="0" dirty="0"/>
                  <a:t> </a:t>
                </a:r>
                <a:r>
                  <a:rPr lang="en-US" sz="1200" dirty="0"/>
                  <a:t>corresponding to each value x. we</a:t>
                </a:r>
                <a:r>
                  <a:rPr lang="en-US" sz="1200" baseline="0" dirty="0"/>
                  <a:t> can get a big matrix OT extension very cheap</a:t>
                </a:r>
                <a:r>
                  <a:rPr lang="en-US" sz="1200" dirty="0"/>
                  <a:t> =&gt; </a:t>
                </a:r>
                <a:r>
                  <a:rPr lang="en-US" sz="1200" dirty="0">
                    <a:solidFill>
                      <a:srgbClr val="FF0000"/>
                    </a:solidFill>
                  </a:rPr>
                  <a:t>Batched </a:t>
                </a:r>
                <a:r>
                  <a:rPr lang="en-US" sz="1200" dirty="0"/>
                  <a:t>OPRF</a:t>
                </a:r>
              </a:p>
              <a:p>
                <a:r>
                  <a:rPr lang="en-US" sz="1200" dirty="0"/>
                  <a:t>Our protocol has</a:t>
                </a:r>
                <a:r>
                  <a:rPr lang="en-US" sz="1200" baseline="0" dirty="0"/>
                  <a:t> </a:t>
                </a:r>
                <a:r>
                  <a:rPr lang="en-US" sz="1200" dirty="0"/>
                  <a:t>Different key </a:t>
                </a:r>
                <a14:m>
                  <m:oMath xmlns:m="http://schemas.openxmlformats.org/officeDocument/2006/math">
                    <m:sSub>
                      <m:sSubPr>
                        <m:ctrlPr>
                          <a:rPr lang="en-US" sz="1200" b="1" i="1">
                            <a:latin typeface="Cambria Math" panose="02040503050406030204" pitchFamily="18" charset="0"/>
                          </a:rPr>
                        </m:ctrlPr>
                      </m:sSubPr>
                      <m:e>
                        <m:r>
                          <a:rPr lang="en-US" sz="1200" b="1" i="1">
                            <a:latin typeface="Cambria Math" panose="02040503050406030204" pitchFamily="18" charset="0"/>
                          </a:rPr>
                          <m:t>𝒒</m:t>
                        </m:r>
                      </m:e>
                      <m:sub>
                        <m:r>
                          <a:rPr lang="en-US" sz="1200" b="1" i="1">
                            <a:latin typeface="Cambria Math" panose="02040503050406030204" pitchFamily="18" charset="0"/>
                          </a:rPr>
                          <m:t>𝒊</m:t>
                        </m:r>
                      </m:sub>
                    </m:sSub>
                  </m:oMath>
                </a14:m>
                <a:r>
                  <a:rPr lang="en-US" sz="1200" dirty="0"/>
                  <a:t> for each row but same </a:t>
                </a:r>
                <a14:m>
                  <m:oMath xmlns:m="http://schemas.openxmlformats.org/officeDocument/2006/math">
                    <m:r>
                      <a:rPr lang="en-US" sz="1200" i="1" smtClean="0">
                        <a:latin typeface="Cambria Math" panose="02040503050406030204" pitchFamily="18" charset="0"/>
                      </a:rPr>
                      <m:t>𝑠</m:t>
                    </m:r>
                    <m:r>
                      <a:rPr lang="en-US" sz="1200" b="0" i="0" smtClean="0">
                        <a:latin typeface="Cambria Math" panose="02040503050406030204" pitchFamily="18" charset="0"/>
                      </a:rPr>
                      <m:t> </m:t>
                    </m:r>
                  </m:oMath>
                </a14:m>
                <a:r>
                  <a:rPr lang="en-US" sz="1200" dirty="0"/>
                  <a:t>=&gt; Batched </a:t>
                </a:r>
                <a:r>
                  <a:rPr lang="en-US" sz="1200" dirty="0">
                    <a:solidFill>
                      <a:srgbClr val="FF0000"/>
                    </a:solidFill>
                  </a:rPr>
                  <a:t>Related-key</a:t>
                </a:r>
                <a:r>
                  <a:rPr lang="en-US" sz="1200" dirty="0"/>
                  <a:t> OPRF</a:t>
                </a:r>
              </a:p>
              <a:p>
                <a:endParaRPr lang="en-US" dirty="0"/>
              </a:p>
              <a:p>
                <a:r>
                  <a:rPr lang="en-US" dirty="0"/>
                  <a:t>That is the reason we</a:t>
                </a:r>
                <a:r>
                  <a:rPr lang="en-US" baseline="0" dirty="0"/>
                  <a:t> call our protocol as </a:t>
                </a:r>
                <a:r>
                  <a:rPr lang="en-US" sz="1200" dirty="0"/>
                  <a:t>Batched </a:t>
                </a:r>
                <a:r>
                  <a:rPr lang="en-US" sz="1200" dirty="0">
                    <a:solidFill>
                      <a:srgbClr val="FF0000"/>
                    </a:solidFill>
                  </a:rPr>
                  <a:t>Related-key</a:t>
                </a:r>
                <a:r>
                  <a:rPr lang="en-US" sz="1200" dirty="0"/>
                  <a:t> OPRF</a:t>
                </a:r>
              </a:p>
              <a:p>
                <a:endParaRPr lang="en-US" dirty="0"/>
              </a:p>
            </p:txBody>
          </p:sp>
        </mc:Choice>
        <mc:Fallback xmlns="">
          <p:sp>
            <p:nvSpPr>
              <p:cNvPr id="3" name="Notes Placeholder 2"/>
              <p:cNvSpPr>
                <a:spLocks noGrp="1"/>
              </p:cNvSpPr>
              <p:nvPr>
                <p:ph type="body" idx="1"/>
              </p:nvPr>
            </p:nvSpPr>
            <p:spPr/>
            <p:txBody>
              <a:bodyPr/>
              <a:lstStyle/>
              <a:p>
                <a:r>
                  <a:rPr lang="en-US" dirty="0"/>
                  <a:t>Look</a:t>
                </a:r>
                <a:r>
                  <a:rPr lang="en-US" baseline="0" dirty="0"/>
                  <a:t> at the overview of our protocol. We can replace all hash function as ….</a:t>
                </a:r>
              </a:p>
              <a:p>
                <a:r>
                  <a:rPr lang="en-US" baseline="0" dirty="0"/>
                  <a:t>We have very nice properties:</a:t>
                </a:r>
              </a:p>
              <a:p>
                <a:r>
                  <a:rPr lang="en-US" baseline="0" dirty="0"/>
                  <a:t> </a:t>
                </a:r>
                <a:r>
                  <a:rPr lang="en-US" sz="1200" i="0">
                    <a:latin typeface="Cambria Math" panose="02040503050406030204" pitchFamily="18" charset="0"/>
                  </a:rPr>
                  <a:t>𝐹_(𝑠</a:t>
                </a:r>
                <a:r>
                  <a:rPr lang="en-US" sz="1200" b="0" i="0">
                    <a:latin typeface="Cambria Math" panose="02040503050406030204" pitchFamily="18" charset="0"/>
                  </a:rPr>
                  <a:t>,</a:t>
                </a:r>
                <a:r>
                  <a:rPr lang="en-US" sz="1200" b="1" i="0">
                    <a:latin typeface="Cambria Math" panose="02040503050406030204" pitchFamily="18" charset="0"/>
                  </a:rPr>
                  <a:t>𝒒_𝒊 ) </a:t>
                </a:r>
                <a:r>
                  <a:rPr lang="en-US" sz="1200" i="0">
                    <a:latin typeface="Cambria Math" panose="02040503050406030204" pitchFamily="18" charset="0"/>
                  </a:rPr>
                  <a:t>(.)</a:t>
                </a:r>
                <a:r>
                  <a:rPr lang="en-US" sz="1200" dirty="0"/>
                  <a:t> is randomly uniform</a:t>
                </a:r>
              </a:p>
              <a:p>
                <a:r>
                  <a:rPr lang="en-US" sz="1200" dirty="0"/>
                  <a:t>If </a:t>
                </a:r>
                <a:r>
                  <a:rPr lang="en-US" sz="1200" i="0">
                    <a:latin typeface="Cambria Math" panose="02040503050406030204" pitchFamily="18" charset="0"/>
                  </a:rPr>
                  <a:t>〖𝑥=𝑦,  𝐹〗_(𝑠</a:t>
                </a:r>
                <a:r>
                  <a:rPr lang="en-US" sz="1200" b="0" i="0">
                    <a:latin typeface="Cambria Math" panose="02040503050406030204" pitchFamily="18" charset="0"/>
                  </a:rPr>
                  <a:t>,</a:t>
                </a:r>
                <a:r>
                  <a:rPr lang="en-US" sz="1200" b="1" i="0">
                    <a:latin typeface="Cambria Math" panose="02040503050406030204" pitchFamily="18" charset="0"/>
                  </a:rPr>
                  <a:t>𝒒_𝒊 ) </a:t>
                </a:r>
                <a:r>
                  <a:rPr lang="en-US" sz="1200" i="0">
                    <a:latin typeface="Cambria Math" panose="02040503050406030204" pitchFamily="18" charset="0"/>
                  </a:rPr>
                  <a:t>(𝑥)=𝐹_(𝑠</a:t>
                </a:r>
                <a:r>
                  <a:rPr lang="en-US" sz="1200" b="0" i="0">
                    <a:latin typeface="Cambria Math" panose="02040503050406030204" pitchFamily="18" charset="0"/>
                  </a:rPr>
                  <a:t>,</a:t>
                </a:r>
                <a:r>
                  <a:rPr lang="en-US" sz="1200" b="1" i="0">
                    <a:latin typeface="Cambria Math" panose="02040503050406030204" pitchFamily="18" charset="0"/>
                  </a:rPr>
                  <a:t>𝒒_𝒊 ) </a:t>
                </a:r>
                <a:r>
                  <a:rPr lang="en-US" sz="1200" i="0">
                    <a:latin typeface="Cambria Math" panose="02040503050406030204" pitchFamily="18" charset="0"/>
                  </a:rPr>
                  <a:t>(𝑦)</a:t>
                </a:r>
                <a:endParaRPr lang="en-US" sz="1200" dirty="0">
                  <a:solidFill>
                    <a:srgbClr val="7030A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 </a:t>
                </a:r>
                <a:r>
                  <a:rPr lang="en-US" sz="1200" dirty="0">
                    <a:solidFill>
                      <a:srgbClr val="FF0000"/>
                    </a:solidFill>
                  </a:rPr>
                  <a:t>This is Oblivious PRF!</a:t>
                </a:r>
              </a:p>
              <a:p>
                <a:r>
                  <a:rPr lang="en-US" sz="1200" dirty="0"/>
                  <a:t>Each row of OT extension corresponding to each value x =&gt; </a:t>
                </a:r>
                <a:r>
                  <a:rPr lang="en-US" sz="1200" dirty="0">
                    <a:solidFill>
                      <a:srgbClr val="FF0000"/>
                    </a:solidFill>
                  </a:rPr>
                  <a:t>Batched </a:t>
                </a:r>
                <a:r>
                  <a:rPr lang="en-US" sz="1200" dirty="0"/>
                  <a:t>OPRF</a:t>
                </a:r>
              </a:p>
              <a:p>
                <a:r>
                  <a:rPr lang="en-US" sz="1200" dirty="0"/>
                  <a:t>Different key </a:t>
                </a:r>
                <a:r>
                  <a:rPr lang="en-US" sz="1200" b="1" i="0">
                    <a:latin typeface="Cambria Math" panose="02040503050406030204" pitchFamily="18" charset="0"/>
                  </a:rPr>
                  <a:t>𝒒_𝒊</a:t>
                </a:r>
                <a:r>
                  <a:rPr lang="en-US" sz="1200" dirty="0"/>
                  <a:t> for each row but same </a:t>
                </a:r>
                <a:r>
                  <a:rPr lang="en-US" sz="1200" i="0">
                    <a:latin typeface="Cambria Math" panose="02040503050406030204" pitchFamily="18" charset="0"/>
                  </a:rPr>
                  <a:t>𝑠</a:t>
                </a:r>
                <a:r>
                  <a:rPr lang="en-US" sz="1200" b="0" i="0">
                    <a:latin typeface="Cambria Math" panose="02040503050406030204" pitchFamily="18" charset="0"/>
                  </a:rPr>
                  <a:t> </a:t>
                </a:r>
                <a:r>
                  <a:rPr lang="en-US" sz="1200" dirty="0"/>
                  <a:t>=&gt; Batched </a:t>
                </a:r>
                <a:r>
                  <a:rPr lang="en-US" sz="1200" dirty="0">
                    <a:solidFill>
                      <a:srgbClr val="FF0000"/>
                    </a:solidFill>
                  </a:rPr>
                  <a:t>Related-key</a:t>
                </a:r>
                <a:r>
                  <a:rPr lang="en-US" sz="1200" dirty="0"/>
                  <a:t> OPRF</a:t>
                </a:r>
              </a:p>
              <a:p>
                <a:endParaRPr lang="en-US" dirty="0"/>
              </a:p>
              <a:p>
                <a:r>
                  <a:rPr lang="en-US" dirty="0"/>
                  <a:t>That is the reason we</a:t>
                </a:r>
                <a:r>
                  <a:rPr lang="en-US" baseline="0" dirty="0"/>
                  <a:t> call our protocol as </a:t>
                </a:r>
                <a:r>
                  <a:rPr lang="en-US" sz="1200" dirty="0"/>
                  <a:t>Batched </a:t>
                </a:r>
                <a:r>
                  <a:rPr lang="en-US" sz="1200" dirty="0">
                    <a:solidFill>
                      <a:srgbClr val="FF0000"/>
                    </a:solidFill>
                  </a:rPr>
                  <a:t>Related-key</a:t>
                </a:r>
                <a:r>
                  <a:rPr lang="en-US" sz="1200" dirty="0"/>
                  <a:t> OPRF</a:t>
                </a:r>
                <a:endParaRPr lang="en-US" dirty="0"/>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20</a:t>
            </a:fld>
            <a:endParaRPr lang="en-US"/>
          </a:p>
        </p:txBody>
      </p:sp>
    </p:spTree>
    <p:extLst>
      <p:ext uri="{BB962C8B-B14F-4D97-AF65-F5344CB8AC3E}">
        <p14:creationId xmlns:p14="http://schemas.microsoft.com/office/powerpoint/2010/main" val="1245745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Morover,</a:t>
                </a:r>
                <a:r>
                  <a:rPr lang="en-US" baseline="0" dirty="0"/>
                  <a:t> We apply bark-</a:t>
                </a:r>
                <a:r>
                  <a:rPr lang="en-US" baseline="0" dirty="0" err="1"/>
                  <a:t>oprf</a:t>
                </a:r>
                <a:r>
                  <a:rPr lang="en-US" baseline="0" dirty="0"/>
                  <a:t> on PSI, and </a:t>
                </a:r>
                <a:r>
                  <a:rPr lang="en-US" sz="1200" dirty="0"/>
                  <a:t>This is exactly an </a:t>
                </a:r>
                <a:r>
                  <a:rPr lang="en-US" sz="1200" dirty="0">
                    <a:solidFill>
                      <a:srgbClr val="FF0000"/>
                    </a:solidFill>
                  </a:rPr>
                  <a:t>Private Equality Test Protocol. </a:t>
                </a:r>
              </a:p>
              <a:p>
                <a:r>
                  <a:rPr lang="en-US" sz="1200" dirty="0">
                    <a:solidFill>
                      <a:schemeClr val="tx1"/>
                    </a:solidFill>
                  </a:rPr>
                  <a:t>Bob can send any </a:t>
                </a:r>
                <a14:m>
                  <m:oMath xmlns:m="http://schemas.openxmlformats.org/officeDocument/2006/math">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𝐹</m:t>
                        </m:r>
                      </m:e>
                      <m:sub>
                        <m:r>
                          <a:rPr lang="en-US" sz="1200" b="1" i="1">
                            <a:solidFill>
                              <a:schemeClr val="tx1"/>
                            </a:solidFill>
                            <a:latin typeface="Cambria Math" panose="02040503050406030204" pitchFamily="18" charset="0"/>
                          </a:rPr>
                          <m:t>𝒔</m:t>
                        </m:r>
                      </m:sub>
                    </m:sSub>
                    <m:r>
                      <a:rPr lang="en-US" sz="1200" i="1">
                        <a:solidFill>
                          <a:schemeClr val="tx1"/>
                        </a:solidFill>
                        <a:latin typeface="Cambria Math" panose="02040503050406030204" pitchFamily="18" charset="0"/>
                      </a:rPr>
                      <m:t>(</m:t>
                    </m:r>
                    <m:r>
                      <a:rPr lang="en-US" sz="1200" b="1" i="1">
                        <a:solidFill>
                          <a:schemeClr val="tx1"/>
                        </a:solidFill>
                        <a:latin typeface="Cambria Math" panose="02040503050406030204" pitchFamily="18" charset="0"/>
                      </a:rPr>
                      <m:t>𝒚</m:t>
                    </m:r>
                    <m:r>
                      <a:rPr lang="en-US" sz="1200" b="1" i="1">
                        <a:solidFill>
                          <a:schemeClr val="tx1"/>
                        </a:solidFill>
                        <a:latin typeface="Cambria Math" panose="02040503050406030204" pitchFamily="18" charset="0"/>
                      </a:rPr>
                      <m:t>)</m:t>
                    </m:r>
                  </m:oMath>
                </a14:m>
                <a:r>
                  <a:rPr lang="en-US" sz="1200" dirty="0">
                    <a:solidFill>
                      <a:schemeClr val="tx1"/>
                    </a:solidFill>
                  </a:rPr>
                  <a:t> to Alice</a:t>
                </a:r>
              </a:p>
              <a:p>
                <a:r>
                  <a:rPr lang="en-US" sz="1200" dirty="0"/>
                  <a:t>Alice learns whether her input is equal to Bob’s input by comparing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𝐹</m:t>
                        </m:r>
                      </m:e>
                      <m:sub>
                        <m:r>
                          <a:rPr lang="en-US" sz="1200" b="1" i="1">
                            <a:latin typeface="Cambria Math" panose="02040503050406030204" pitchFamily="18" charset="0"/>
                          </a:rPr>
                          <m:t>𝒔</m:t>
                        </m:r>
                      </m:sub>
                    </m:sSub>
                    <m:r>
                      <a:rPr lang="en-US" sz="1200" i="1">
                        <a:latin typeface="Cambria Math" panose="02040503050406030204" pitchFamily="18" charset="0"/>
                      </a:rPr>
                      <m:t>(</m:t>
                    </m:r>
                    <m:r>
                      <a:rPr lang="en-US" sz="1200" b="1" i="1">
                        <a:solidFill>
                          <a:srgbClr val="FF0000"/>
                        </a:solidFill>
                        <a:latin typeface="Cambria Math" panose="02040503050406030204" pitchFamily="18" charset="0"/>
                      </a:rPr>
                      <m:t>𝒙</m:t>
                    </m:r>
                    <m:r>
                      <a:rPr lang="en-US" sz="1200" b="1" i="1">
                        <a:solidFill>
                          <a:srgbClr val="FF0000"/>
                        </a:solidFill>
                        <a:latin typeface="Cambria Math" panose="02040503050406030204" pitchFamily="18" charset="0"/>
                      </a:rPr>
                      <m:t>)</m:t>
                    </m:r>
                  </m:oMath>
                </a14:m>
                <a:r>
                  <a:rPr lang="en-US" sz="1200" dirty="0"/>
                  <a:t> 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𝐹</m:t>
                        </m:r>
                      </m:e>
                      <m:sub>
                        <m:r>
                          <a:rPr lang="en-US" sz="1200" b="1" i="1">
                            <a:latin typeface="Cambria Math" panose="02040503050406030204" pitchFamily="18" charset="0"/>
                          </a:rPr>
                          <m:t>𝒔</m:t>
                        </m:r>
                      </m:sub>
                    </m:sSub>
                    <m:r>
                      <a:rPr lang="en-US" sz="1200" i="1">
                        <a:latin typeface="Cambria Math" panose="02040503050406030204" pitchFamily="18" charset="0"/>
                      </a:rPr>
                      <m:t>(</m:t>
                    </m:r>
                    <m:r>
                      <a:rPr lang="en-US" sz="1200" b="1" i="1">
                        <a:solidFill>
                          <a:srgbClr val="FF0000"/>
                        </a:solidFill>
                        <a:latin typeface="Cambria Math" panose="02040503050406030204" pitchFamily="18" charset="0"/>
                      </a:rPr>
                      <m:t>𝒚</m:t>
                    </m:r>
                    <m:r>
                      <a:rPr lang="en-US" sz="1200" b="1" i="1">
                        <a:solidFill>
                          <a:srgbClr val="FF0000"/>
                        </a:solidFill>
                        <a:latin typeface="Cambria Math" panose="02040503050406030204" pitchFamily="18" charset="0"/>
                      </a:rPr>
                      <m:t>)</m:t>
                    </m:r>
                  </m:oMath>
                </a14:m>
                <a:r>
                  <a:rPr lang="en-US" sz="1200" dirty="0"/>
                  <a:t>. She can’t guess anything about</a:t>
                </a:r>
                <a14:m>
                  <m:oMath xmlns:m="http://schemas.openxmlformats.org/officeDocument/2006/math">
                    <m:r>
                      <a:rPr lang="en-US" sz="1200" b="0" i="0" smtClean="0">
                        <a:latin typeface="Cambria Math" panose="02040503050406030204" pitchFamily="18" charset="0"/>
                      </a:rPr>
                      <m:t> </m:t>
                    </m:r>
                    <m:r>
                      <a:rPr lang="en-US" sz="1200" b="1" i="1" smtClean="0">
                        <a:solidFill>
                          <a:srgbClr val="FF0000"/>
                        </a:solidFill>
                        <a:latin typeface="Cambria Math" panose="02040503050406030204" pitchFamily="18" charset="0"/>
                      </a:rPr>
                      <m:t>𝒚</m:t>
                    </m:r>
                  </m:oMath>
                </a14:m>
                <a:r>
                  <a:rPr lang="en-US" sz="1200" dirty="0">
                    <a:solidFill>
                      <a:schemeClr val="tx1"/>
                    </a:solidFill>
                  </a:rPr>
                  <a:t> if </a:t>
                </a:r>
                <a14:m>
                  <m:oMath xmlns:m="http://schemas.openxmlformats.org/officeDocument/2006/math">
                    <m:r>
                      <m:rPr>
                        <m:sty m:val="p"/>
                      </m:rPr>
                      <a:rPr lang="en-US" sz="1200" b="0" i="0" smtClean="0">
                        <a:solidFill>
                          <a:srgbClr val="FF0000"/>
                        </a:solidFill>
                        <a:latin typeface="Cambria Math" panose="02040503050406030204" pitchFamily="18" charset="0"/>
                      </a:rPr>
                      <m:t>x</m:t>
                    </m:r>
                    <m:r>
                      <a:rPr lang="en-US" sz="1200" b="0" i="1" smtClean="0">
                        <a:solidFill>
                          <a:srgbClr val="FF0000"/>
                        </a:solidFill>
                        <a:latin typeface="Cambria Math" panose="02040503050406030204" pitchFamily="18" charset="0"/>
                        <a:ea typeface="Cambria Math" panose="02040503050406030204" pitchFamily="18" charset="0"/>
                      </a:rPr>
                      <m:t>≠</m:t>
                    </m:r>
                    <m:r>
                      <a:rPr lang="en-US" sz="1200" b="1" i="1">
                        <a:solidFill>
                          <a:srgbClr val="FF0000"/>
                        </a:solidFill>
                        <a:latin typeface="Cambria Math" panose="02040503050406030204" pitchFamily="18" charset="0"/>
                      </a:rPr>
                      <m:t>𝒚</m:t>
                    </m:r>
                  </m:oMath>
                </a14:m>
                <a:endParaRPr lang="en-US" sz="1200" dirty="0">
                  <a:solidFill>
                    <a:schemeClr val="tx1"/>
                  </a:solidFill>
                </a:endParaRPr>
              </a:p>
              <a:p>
                <a:endParaRPr lang="en-US" dirty="0"/>
              </a:p>
            </p:txBody>
          </p:sp>
        </mc:Choice>
        <mc:Fallback xmlns="">
          <p:sp>
            <p:nvSpPr>
              <p:cNvPr id="3" name="Notes Placeholder 2"/>
              <p:cNvSpPr>
                <a:spLocks noGrp="1"/>
              </p:cNvSpPr>
              <p:nvPr>
                <p:ph type="body" idx="1"/>
              </p:nvPr>
            </p:nvSpPr>
            <p:spPr/>
            <p:txBody>
              <a:bodyPr/>
              <a:lstStyle/>
              <a:p>
                <a:r>
                  <a:rPr lang="en-US" dirty="0"/>
                  <a:t>Look</a:t>
                </a:r>
                <a:r>
                  <a:rPr lang="en-US" baseline="0" dirty="0"/>
                  <a:t> at the overview of our protocol. We can replace all hash function as ….</a:t>
                </a:r>
              </a:p>
              <a:p>
                <a:r>
                  <a:rPr lang="en-US" baseline="0" dirty="0"/>
                  <a:t>We have very nice properties:</a:t>
                </a:r>
              </a:p>
              <a:p>
                <a:r>
                  <a:rPr lang="en-US" baseline="0" dirty="0"/>
                  <a:t> </a:t>
                </a:r>
                <a:r>
                  <a:rPr lang="en-US" sz="1200" i="0">
                    <a:latin typeface="Cambria Math" panose="02040503050406030204" pitchFamily="18" charset="0"/>
                  </a:rPr>
                  <a:t>𝐹_(𝑠</a:t>
                </a:r>
                <a:r>
                  <a:rPr lang="en-US" sz="1200" b="0" i="0">
                    <a:latin typeface="Cambria Math" panose="02040503050406030204" pitchFamily="18" charset="0"/>
                  </a:rPr>
                  <a:t>,</a:t>
                </a:r>
                <a:r>
                  <a:rPr lang="en-US" sz="1200" b="1" i="0">
                    <a:latin typeface="Cambria Math" panose="02040503050406030204" pitchFamily="18" charset="0"/>
                  </a:rPr>
                  <a:t>𝒒_𝒊 ) </a:t>
                </a:r>
                <a:r>
                  <a:rPr lang="en-US" sz="1200" i="0">
                    <a:latin typeface="Cambria Math" panose="02040503050406030204" pitchFamily="18" charset="0"/>
                  </a:rPr>
                  <a:t>(.)</a:t>
                </a:r>
                <a:r>
                  <a:rPr lang="en-US" sz="1200" dirty="0"/>
                  <a:t> is randomly uniform</a:t>
                </a:r>
              </a:p>
              <a:p>
                <a:r>
                  <a:rPr lang="en-US" sz="1200" dirty="0"/>
                  <a:t>If </a:t>
                </a:r>
                <a:r>
                  <a:rPr lang="en-US" sz="1200" i="0">
                    <a:latin typeface="Cambria Math" panose="02040503050406030204" pitchFamily="18" charset="0"/>
                  </a:rPr>
                  <a:t>〖𝑥=𝑦,  𝐹〗_(𝑠</a:t>
                </a:r>
                <a:r>
                  <a:rPr lang="en-US" sz="1200" b="0" i="0">
                    <a:latin typeface="Cambria Math" panose="02040503050406030204" pitchFamily="18" charset="0"/>
                  </a:rPr>
                  <a:t>,</a:t>
                </a:r>
                <a:r>
                  <a:rPr lang="en-US" sz="1200" b="1" i="0">
                    <a:latin typeface="Cambria Math" panose="02040503050406030204" pitchFamily="18" charset="0"/>
                  </a:rPr>
                  <a:t>𝒒_𝒊 ) </a:t>
                </a:r>
                <a:r>
                  <a:rPr lang="en-US" sz="1200" i="0">
                    <a:latin typeface="Cambria Math" panose="02040503050406030204" pitchFamily="18" charset="0"/>
                  </a:rPr>
                  <a:t>(𝑥)=𝐹_(𝑠</a:t>
                </a:r>
                <a:r>
                  <a:rPr lang="en-US" sz="1200" b="0" i="0">
                    <a:latin typeface="Cambria Math" panose="02040503050406030204" pitchFamily="18" charset="0"/>
                  </a:rPr>
                  <a:t>,</a:t>
                </a:r>
                <a:r>
                  <a:rPr lang="en-US" sz="1200" b="1" i="0">
                    <a:latin typeface="Cambria Math" panose="02040503050406030204" pitchFamily="18" charset="0"/>
                  </a:rPr>
                  <a:t>𝒒_𝒊 ) </a:t>
                </a:r>
                <a:r>
                  <a:rPr lang="en-US" sz="1200" i="0">
                    <a:latin typeface="Cambria Math" panose="02040503050406030204" pitchFamily="18" charset="0"/>
                  </a:rPr>
                  <a:t>(𝑦)</a:t>
                </a:r>
                <a:endParaRPr lang="en-US" sz="1200" dirty="0">
                  <a:solidFill>
                    <a:srgbClr val="7030A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 </a:t>
                </a:r>
                <a:r>
                  <a:rPr lang="en-US" sz="1200" dirty="0">
                    <a:solidFill>
                      <a:srgbClr val="FF0000"/>
                    </a:solidFill>
                  </a:rPr>
                  <a:t>This is Oblivious PRF!</a:t>
                </a:r>
              </a:p>
              <a:p>
                <a:r>
                  <a:rPr lang="en-US" sz="1200" dirty="0"/>
                  <a:t>Each row of OT extension corresponding to each value x =&gt; </a:t>
                </a:r>
                <a:r>
                  <a:rPr lang="en-US" sz="1200" dirty="0">
                    <a:solidFill>
                      <a:srgbClr val="FF0000"/>
                    </a:solidFill>
                  </a:rPr>
                  <a:t>Batched </a:t>
                </a:r>
                <a:r>
                  <a:rPr lang="en-US" sz="1200" dirty="0"/>
                  <a:t>OPRF</a:t>
                </a:r>
              </a:p>
              <a:p>
                <a:r>
                  <a:rPr lang="en-US" sz="1200" dirty="0"/>
                  <a:t>Different key </a:t>
                </a:r>
                <a:r>
                  <a:rPr lang="en-US" sz="1200" b="1" i="0">
                    <a:latin typeface="Cambria Math" panose="02040503050406030204" pitchFamily="18" charset="0"/>
                  </a:rPr>
                  <a:t>𝒒_𝒊</a:t>
                </a:r>
                <a:r>
                  <a:rPr lang="en-US" sz="1200" dirty="0"/>
                  <a:t> for each row but same </a:t>
                </a:r>
                <a:r>
                  <a:rPr lang="en-US" sz="1200" i="0">
                    <a:latin typeface="Cambria Math" panose="02040503050406030204" pitchFamily="18" charset="0"/>
                  </a:rPr>
                  <a:t>𝑠</a:t>
                </a:r>
                <a:r>
                  <a:rPr lang="en-US" sz="1200" b="0" i="0">
                    <a:latin typeface="Cambria Math" panose="02040503050406030204" pitchFamily="18" charset="0"/>
                  </a:rPr>
                  <a:t> </a:t>
                </a:r>
                <a:r>
                  <a:rPr lang="en-US" sz="1200" dirty="0"/>
                  <a:t>=&gt; Batched </a:t>
                </a:r>
                <a:r>
                  <a:rPr lang="en-US" sz="1200" dirty="0">
                    <a:solidFill>
                      <a:srgbClr val="FF0000"/>
                    </a:solidFill>
                  </a:rPr>
                  <a:t>Related-key</a:t>
                </a:r>
                <a:r>
                  <a:rPr lang="en-US" sz="1200" dirty="0"/>
                  <a:t> OPRF</a:t>
                </a:r>
              </a:p>
              <a:p>
                <a:endParaRPr lang="en-US" dirty="0"/>
              </a:p>
              <a:p>
                <a:r>
                  <a:rPr lang="en-US" dirty="0"/>
                  <a:t>That is the reason we</a:t>
                </a:r>
                <a:r>
                  <a:rPr lang="en-US" baseline="0" dirty="0"/>
                  <a:t> call our protocol as </a:t>
                </a:r>
                <a:r>
                  <a:rPr lang="en-US" sz="1200" dirty="0"/>
                  <a:t>Batched </a:t>
                </a:r>
                <a:r>
                  <a:rPr lang="en-US" sz="1200" dirty="0">
                    <a:solidFill>
                      <a:srgbClr val="FF0000"/>
                    </a:solidFill>
                  </a:rPr>
                  <a:t>Related-key</a:t>
                </a:r>
                <a:r>
                  <a:rPr lang="en-US" sz="1200" dirty="0"/>
                  <a:t> OPRF</a:t>
                </a:r>
                <a:endParaRPr lang="en-US" dirty="0"/>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21</a:t>
            </a:fld>
            <a:endParaRPr lang="en-US"/>
          </a:p>
        </p:txBody>
      </p:sp>
    </p:spTree>
    <p:extLst>
      <p:ext uri="{BB962C8B-B14F-4D97-AF65-F5344CB8AC3E}">
        <p14:creationId xmlns:p14="http://schemas.microsoft.com/office/powerpoint/2010/main" val="1180956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Finally, we get </a:t>
                </a:r>
              </a:p>
              <a:p>
                <a:r>
                  <a:rPr lang="en-US" sz="1200" dirty="0"/>
                  <a:t>This protocol does NOT depend on the input length</a:t>
                </a:r>
              </a:p>
              <a:p>
                <a:r>
                  <a:rPr lang="en-US" sz="1200" dirty="0"/>
                  <a:t>Improve </a:t>
                </a:r>
                <a:r>
                  <a:rPr lang="en-US" sz="1200" b="1" dirty="0">
                    <a:solidFill>
                      <a:srgbClr val="FF0000"/>
                    </a:solidFill>
                  </a:rPr>
                  <a:t>3x</a:t>
                </a:r>
                <a:r>
                  <a:rPr lang="en-US" sz="1200" dirty="0"/>
                  <a:t> faster than current PSI protocol[PSSZ15]</a:t>
                </a:r>
              </a:p>
              <a:p>
                <a:pPr marL="0" indent="0">
                  <a:buNone/>
                </a:pPr>
                <a:endParaRPr lang="en-US" sz="1200" dirty="0">
                  <a:solidFill>
                    <a:schemeClr val="tx1"/>
                  </a:solidFill>
                </a:endParaRPr>
              </a:p>
              <a:p>
                <a:endParaRPr lang="en-US" dirty="0"/>
              </a:p>
            </p:txBody>
          </p:sp>
        </mc:Choice>
        <mc:Fallback xmlns="">
          <p:sp>
            <p:nvSpPr>
              <p:cNvPr id="3" name="Notes Placeholder 2"/>
              <p:cNvSpPr>
                <a:spLocks noGrp="1"/>
              </p:cNvSpPr>
              <p:nvPr>
                <p:ph type="body" idx="1"/>
              </p:nvPr>
            </p:nvSpPr>
            <p:spPr/>
            <p:txBody>
              <a:bodyPr/>
              <a:lstStyle/>
              <a:p>
                <a:r>
                  <a:rPr lang="en-US" dirty="0"/>
                  <a:t>Look</a:t>
                </a:r>
                <a:r>
                  <a:rPr lang="en-US" baseline="0" dirty="0"/>
                  <a:t> at the overview of our protocol. We can replace all hash function as ….</a:t>
                </a:r>
              </a:p>
              <a:p>
                <a:r>
                  <a:rPr lang="en-US" baseline="0" dirty="0"/>
                  <a:t>We have very nice properties:</a:t>
                </a:r>
              </a:p>
              <a:p>
                <a:r>
                  <a:rPr lang="en-US" baseline="0" dirty="0"/>
                  <a:t> </a:t>
                </a:r>
                <a:r>
                  <a:rPr lang="en-US" sz="1200" i="0">
                    <a:latin typeface="Cambria Math" panose="02040503050406030204" pitchFamily="18" charset="0"/>
                  </a:rPr>
                  <a:t>𝐹_(𝑠</a:t>
                </a:r>
                <a:r>
                  <a:rPr lang="en-US" sz="1200" b="0" i="0">
                    <a:latin typeface="Cambria Math" panose="02040503050406030204" pitchFamily="18" charset="0"/>
                  </a:rPr>
                  <a:t>,</a:t>
                </a:r>
                <a:r>
                  <a:rPr lang="en-US" sz="1200" b="1" i="0">
                    <a:latin typeface="Cambria Math" panose="02040503050406030204" pitchFamily="18" charset="0"/>
                  </a:rPr>
                  <a:t>𝒒_𝒊 ) </a:t>
                </a:r>
                <a:r>
                  <a:rPr lang="en-US" sz="1200" i="0">
                    <a:latin typeface="Cambria Math" panose="02040503050406030204" pitchFamily="18" charset="0"/>
                  </a:rPr>
                  <a:t>(.)</a:t>
                </a:r>
                <a:r>
                  <a:rPr lang="en-US" sz="1200" dirty="0"/>
                  <a:t> is randomly uniform</a:t>
                </a:r>
              </a:p>
              <a:p>
                <a:r>
                  <a:rPr lang="en-US" sz="1200" dirty="0"/>
                  <a:t>If </a:t>
                </a:r>
                <a:r>
                  <a:rPr lang="en-US" sz="1200" i="0">
                    <a:latin typeface="Cambria Math" panose="02040503050406030204" pitchFamily="18" charset="0"/>
                  </a:rPr>
                  <a:t>〖𝑥=𝑦,  𝐹〗_(𝑠</a:t>
                </a:r>
                <a:r>
                  <a:rPr lang="en-US" sz="1200" b="0" i="0">
                    <a:latin typeface="Cambria Math" panose="02040503050406030204" pitchFamily="18" charset="0"/>
                  </a:rPr>
                  <a:t>,</a:t>
                </a:r>
                <a:r>
                  <a:rPr lang="en-US" sz="1200" b="1" i="0">
                    <a:latin typeface="Cambria Math" panose="02040503050406030204" pitchFamily="18" charset="0"/>
                  </a:rPr>
                  <a:t>𝒒_𝒊 ) </a:t>
                </a:r>
                <a:r>
                  <a:rPr lang="en-US" sz="1200" i="0">
                    <a:latin typeface="Cambria Math" panose="02040503050406030204" pitchFamily="18" charset="0"/>
                  </a:rPr>
                  <a:t>(𝑥)=𝐹_(𝑠</a:t>
                </a:r>
                <a:r>
                  <a:rPr lang="en-US" sz="1200" b="0" i="0">
                    <a:latin typeface="Cambria Math" panose="02040503050406030204" pitchFamily="18" charset="0"/>
                  </a:rPr>
                  <a:t>,</a:t>
                </a:r>
                <a:r>
                  <a:rPr lang="en-US" sz="1200" b="1" i="0">
                    <a:latin typeface="Cambria Math" panose="02040503050406030204" pitchFamily="18" charset="0"/>
                  </a:rPr>
                  <a:t>𝒒_𝒊 ) </a:t>
                </a:r>
                <a:r>
                  <a:rPr lang="en-US" sz="1200" i="0">
                    <a:latin typeface="Cambria Math" panose="02040503050406030204" pitchFamily="18" charset="0"/>
                  </a:rPr>
                  <a:t>(𝑦)</a:t>
                </a:r>
                <a:endParaRPr lang="en-US" sz="1200" dirty="0">
                  <a:solidFill>
                    <a:srgbClr val="7030A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 </a:t>
                </a:r>
                <a:r>
                  <a:rPr lang="en-US" sz="1200" dirty="0">
                    <a:solidFill>
                      <a:srgbClr val="FF0000"/>
                    </a:solidFill>
                  </a:rPr>
                  <a:t>This is Oblivious PRF!</a:t>
                </a:r>
              </a:p>
              <a:p>
                <a:r>
                  <a:rPr lang="en-US" sz="1200" dirty="0"/>
                  <a:t>Each row of OT extension corresponding to each value x =&gt; </a:t>
                </a:r>
                <a:r>
                  <a:rPr lang="en-US" sz="1200" dirty="0">
                    <a:solidFill>
                      <a:srgbClr val="FF0000"/>
                    </a:solidFill>
                  </a:rPr>
                  <a:t>Batched </a:t>
                </a:r>
                <a:r>
                  <a:rPr lang="en-US" sz="1200" dirty="0"/>
                  <a:t>OPRF</a:t>
                </a:r>
              </a:p>
              <a:p>
                <a:r>
                  <a:rPr lang="en-US" sz="1200" dirty="0"/>
                  <a:t>Different key </a:t>
                </a:r>
                <a:r>
                  <a:rPr lang="en-US" sz="1200" b="1" i="0">
                    <a:latin typeface="Cambria Math" panose="02040503050406030204" pitchFamily="18" charset="0"/>
                  </a:rPr>
                  <a:t>𝒒_𝒊</a:t>
                </a:r>
                <a:r>
                  <a:rPr lang="en-US" sz="1200" dirty="0"/>
                  <a:t> for each row but same </a:t>
                </a:r>
                <a:r>
                  <a:rPr lang="en-US" sz="1200" i="0">
                    <a:latin typeface="Cambria Math" panose="02040503050406030204" pitchFamily="18" charset="0"/>
                  </a:rPr>
                  <a:t>𝑠</a:t>
                </a:r>
                <a:r>
                  <a:rPr lang="en-US" sz="1200" b="0" i="0">
                    <a:latin typeface="Cambria Math" panose="02040503050406030204" pitchFamily="18" charset="0"/>
                  </a:rPr>
                  <a:t> </a:t>
                </a:r>
                <a:r>
                  <a:rPr lang="en-US" sz="1200" dirty="0"/>
                  <a:t>=&gt; Batched </a:t>
                </a:r>
                <a:r>
                  <a:rPr lang="en-US" sz="1200" dirty="0">
                    <a:solidFill>
                      <a:srgbClr val="FF0000"/>
                    </a:solidFill>
                  </a:rPr>
                  <a:t>Related-key</a:t>
                </a:r>
                <a:r>
                  <a:rPr lang="en-US" sz="1200" dirty="0"/>
                  <a:t> OPRF</a:t>
                </a:r>
              </a:p>
              <a:p>
                <a:endParaRPr lang="en-US" dirty="0"/>
              </a:p>
              <a:p>
                <a:r>
                  <a:rPr lang="en-US" dirty="0"/>
                  <a:t>That is the reason we</a:t>
                </a:r>
                <a:r>
                  <a:rPr lang="en-US" baseline="0" dirty="0"/>
                  <a:t> call our protocol as </a:t>
                </a:r>
                <a:r>
                  <a:rPr lang="en-US" sz="1200" dirty="0"/>
                  <a:t>Batched </a:t>
                </a:r>
                <a:r>
                  <a:rPr lang="en-US" sz="1200" dirty="0">
                    <a:solidFill>
                      <a:srgbClr val="FF0000"/>
                    </a:solidFill>
                  </a:rPr>
                  <a:t>Related-key</a:t>
                </a:r>
                <a:r>
                  <a:rPr lang="en-US" sz="1200" dirty="0"/>
                  <a:t> OPRF</a:t>
                </a:r>
                <a:endParaRPr lang="en-US" dirty="0"/>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22</a:t>
            </a:fld>
            <a:endParaRPr lang="en-US"/>
          </a:p>
        </p:txBody>
      </p:sp>
    </p:spTree>
    <p:extLst>
      <p:ext uri="{BB962C8B-B14F-4D97-AF65-F5344CB8AC3E}">
        <p14:creationId xmlns:p14="http://schemas.microsoft.com/office/powerpoint/2010/main" val="2312572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p:sp>
        <p:nvSpPr>
          <p:cNvPr id="3" name="Notes Placeholder 2"/>
          <p:cNvSpPr>
            <a:spLocks noGrp="1"/>
          </p:cNvSpPr>
          <p:nvPr>
            <p:ph type="body" idx="1"/>
          </p:nvPr>
        </p:nvSpPr>
        <p:spPr/>
        <p:txBody>
          <a:bodyPr/>
          <a:lstStyle/>
          <a:p>
            <a:r>
              <a:rPr lang="en-US" dirty="0"/>
              <a:t>Here is the </a:t>
            </a:r>
            <a:r>
              <a:rPr lang="en-US" baseline="0" dirty="0"/>
              <a:t>comparison of our protocol to other research.  For the </a:t>
            </a:r>
            <a:r>
              <a:rPr lang="en-US" sz="1200" dirty="0"/>
              <a:t>Number of elements: 2^20</a:t>
            </a:r>
          </a:p>
          <a:p>
            <a:r>
              <a:rPr lang="en-US" sz="1200" dirty="0"/>
              <a:t>Length of elements : 128 bits.</a:t>
            </a:r>
            <a:r>
              <a:rPr lang="en-US" sz="1200" baseline="0" dirty="0"/>
              <a:t> </a:t>
            </a:r>
            <a:r>
              <a:rPr lang="en-US" baseline="0" dirty="0"/>
              <a:t>As we can see from the graph, we improve the current PSI protocol by 3x. And get close to naïve protocol. </a:t>
            </a:r>
          </a:p>
          <a:p>
            <a:endParaRPr lang="en-US" baseline="0" dirty="0"/>
          </a:p>
          <a:p>
            <a:endParaRPr lang="en-US" baseline="0" dirty="0"/>
          </a:p>
          <a:p>
            <a:r>
              <a:rPr lang="en-US" baseline="0" dirty="0"/>
              <a:t>Choose the </a:t>
            </a:r>
            <a:r>
              <a:rPr lang="en-US" baseline="0"/>
              <a:t>best method.</a:t>
            </a:r>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23</a:t>
            </a:fld>
            <a:endParaRPr lang="en-US"/>
          </a:p>
        </p:txBody>
      </p:sp>
    </p:spTree>
    <p:extLst>
      <p:ext uri="{BB962C8B-B14F-4D97-AF65-F5344CB8AC3E}">
        <p14:creationId xmlns:p14="http://schemas.microsoft.com/office/powerpoint/2010/main" val="1630587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11809-E8D7-4326-8BBD-D003164A638D}" type="slidenum">
              <a:rPr lang="en-US" smtClean="0"/>
              <a:pPr/>
              <a:t>25</a:t>
            </a:fld>
            <a:endParaRPr lang="en-US"/>
          </a:p>
        </p:txBody>
      </p:sp>
    </p:spTree>
    <p:extLst>
      <p:ext uri="{BB962C8B-B14F-4D97-AF65-F5344CB8AC3E}">
        <p14:creationId xmlns:p14="http://schemas.microsoft.com/office/powerpoint/2010/main" val="258216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a:p>
            <a:pPr>
              <a:spcBef>
                <a:spcPct val="0"/>
              </a:spcBef>
            </a:pPr>
            <a:r>
              <a:rPr lang="en-US" altLang="en-US" baseline="0" dirty="0"/>
              <a:t>PSI have many applications.  </a:t>
            </a:r>
            <a:r>
              <a:rPr lang="en-US" altLang="en-US" dirty="0"/>
              <a:t>For example,</a:t>
            </a:r>
            <a:r>
              <a:rPr lang="en-US" altLang="en-US" baseline="0" dirty="0"/>
              <a:t> </a:t>
            </a:r>
            <a:r>
              <a:rPr lang="en-US" altLang="en-US" dirty="0"/>
              <a:t>contact discovery,</a:t>
            </a:r>
            <a:endParaRPr lang="en-US" altLang="en-US" baseline="0" dirty="0"/>
          </a:p>
          <a:p>
            <a:pPr>
              <a:spcBef>
                <a:spcPct val="0"/>
              </a:spcBef>
            </a:pPr>
            <a:r>
              <a:rPr lang="en-US" altLang="en-US" dirty="0"/>
              <a:t>In this scenario, we has Alice with a phone and a list of her contact and she want to use Skype, </a:t>
            </a:r>
          </a:p>
          <a:p>
            <a:pPr>
              <a:spcBef>
                <a:spcPct val="0"/>
              </a:spcBef>
            </a:pPr>
            <a:r>
              <a:rPr lang="en-US" altLang="en-US" dirty="0"/>
              <a:t>On</a:t>
            </a:r>
            <a:r>
              <a:rPr lang="en-US" altLang="en-US" baseline="0" dirty="0"/>
              <a:t> the other side,</a:t>
            </a:r>
            <a:r>
              <a:rPr lang="en-US" altLang="en-US" dirty="0"/>
              <a:t> Bob is Skype service provider. He has  the list of the Skype users.</a:t>
            </a:r>
          </a:p>
          <a:p>
            <a:pPr>
              <a:spcBef>
                <a:spcPct val="0"/>
              </a:spcBef>
            </a:pPr>
            <a:endParaRPr lang="en-US" altLang="en-US"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t>Alice want to find out which of her friends use Skype so that she can chat with them.  </a:t>
            </a:r>
          </a:p>
          <a:p>
            <a:pPr>
              <a:spcBef>
                <a:spcPct val="0"/>
              </a:spcBef>
            </a:pPr>
            <a:r>
              <a:rPr lang="en-US" altLang="en-US" dirty="0"/>
              <a:t>Obliviously, they want to compute the intersection of their database. What is privacy here? Clearly Alice doesn’t want to reveal her address book to Bob because this is her personal data. On the other hand, Bob also doesn’t want to reveal his database because of customer privacy. So, we need a PSI.</a:t>
            </a: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AB96171C-8C68-407B-9991-B22E6972AAE0}" type="slidenum">
              <a:rPr lang="en-US" altLang="en-US">
                <a:latin typeface="Calibri" panose="020F0502020204030204" pitchFamily="34" charset="0"/>
              </a:rPr>
              <a:pPr fontAlgn="base">
                <a:spcBef>
                  <a:spcPct val="0"/>
                </a:spcBef>
                <a:spcAft>
                  <a:spcPct val="0"/>
                </a:spcAft>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21323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65200">
              <a:spcBef>
                <a:spcPct val="0"/>
              </a:spcBef>
            </a:pPr>
            <a:r>
              <a:rPr lang="en-US" altLang="en-US" dirty="0"/>
              <a:t>What is solution? If we think about private intersection. We might come up with a following solution.</a:t>
            </a:r>
          </a:p>
          <a:p>
            <a:pPr defTabSz="965200">
              <a:spcBef>
                <a:spcPct val="0"/>
              </a:spcBef>
            </a:pPr>
            <a:r>
              <a:rPr lang="en-US" altLang="en-US" dirty="0"/>
              <a:t>Here Alice has some input elements x, and Bob has some inputs elements y.</a:t>
            </a:r>
          </a:p>
          <a:p>
            <a:pPr defTabSz="965200">
              <a:spcBef>
                <a:spcPct val="0"/>
              </a:spcBef>
            </a:pPr>
            <a:r>
              <a:rPr lang="en-US" altLang="en-US" dirty="0"/>
              <a:t>They simply hash every of their elements. Then Bob sends the hashes value to Alice, She simply compares and checks whether it is intersection.</a:t>
            </a:r>
          </a:p>
          <a:p>
            <a:pPr defTabSz="965200">
              <a:spcBef>
                <a:spcPct val="0"/>
              </a:spcBef>
            </a:pPr>
            <a:endParaRPr lang="en-US" altLang="en-US" dirty="0"/>
          </a:p>
          <a:p>
            <a:pPr defTabSz="965200">
              <a:spcBef>
                <a:spcPct val="0"/>
              </a:spcBef>
            </a:pPr>
            <a:r>
              <a:rPr lang="en-US" altLang="en-US" dirty="0"/>
              <a:t>Clearly, It is very fast [ just involve 1 hash functions call per element for each side . Bob only need to send his hash element]. Also, we use hash function, then nothing Alice can really do [ she can’t compute hash back to know the actual element due to high computation]</a:t>
            </a:r>
          </a:p>
          <a:p>
            <a:pPr defTabSz="965200">
              <a:spcBef>
                <a:spcPct val="0"/>
              </a:spcBef>
            </a:pPr>
            <a:endParaRPr lang="en-US" altLang="en-US" dirty="0"/>
          </a:p>
          <a:p>
            <a:pPr defTabSz="965200">
              <a:spcBef>
                <a:spcPct val="0"/>
              </a:spcBef>
            </a:pPr>
            <a:r>
              <a:rPr lang="en-US" altLang="en-US" dirty="0"/>
              <a:t>[ Insecure because Alice can compute all hashes values for all possible input, then know which elements Bob may have)</a:t>
            </a:r>
          </a:p>
          <a:p>
            <a:pPr defTabSz="965200">
              <a:spcBef>
                <a:spcPct val="0"/>
              </a:spcBef>
            </a:pPr>
            <a:endParaRPr lang="en-US" altLang="en-US" dirty="0"/>
          </a:p>
          <a:p>
            <a:pPr defTabSz="965200">
              <a:spcBef>
                <a:spcPct val="0"/>
              </a:spcBef>
            </a:pPr>
            <a:r>
              <a:rPr lang="en-US" altLang="en-US" dirty="0"/>
              <a:t>However, it is insecure, especially if the element are chose from small input domain, for instance telephone number (9 digits). Alice can simply computes hash of million phone numbers and compare with the hash value sent by Bob.</a:t>
            </a:r>
          </a:p>
          <a:p>
            <a:pPr defTabSz="965200">
              <a:spcBef>
                <a:spcPct val="0"/>
              </a:spcBef>
            </a:pPr>
            <a:endParaRPr lang="en-US" altLang="en-US" dirty="0"/>
          </a:p>
          <a:p>
            <a:pPr defTabSz="965200">
              <a:spcBef>
                <a:spcPct val="0"/>
              </a:spcBef>
            </a:pPr>
            <a:r>
              <a:rPr lang="en-US" altLang="en-US" dirty="0"/>
              <a:t>Note:</a:t>
            </a:r>
            <a:r>
              <a:rPr lang="en-US" altLang="en-US" baseline="0" dirty="0"/>
              <a:t> move…</a:t>
            </a:r>
            <a:endParaRPr lang="en-US"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E2B38380-D017-4AD2-9DE0-B417804F4AAE}" type="slidenum">
              <a:rPr lang="en-US" altLang="en-US">
                <a:latin typeface="Calibri" panose="020F0502020204030204" pitchFamily="34" charset="0"/>
              </a:rPr>
              <a:pPr fontAlgn="base">
                <a:spcBef>
                  <a:spcPct val="0"/>
                </a:spcBef>
                <a:spcAft>
                  <a:spcPct val="0"/>
                </a:spcAft>
              </a:pPr>
              <a:t>4</a:t>
            </a:fld>
            <a:endParaRPr lang="en-US" altLang="en-US">
              <a:latin typeface="Calibri" panose="020F0502020204030204" pitchFamily="34" charset="0"/>
            </a:endParaRPr>
          </a:p>
        </p:txBody>
      </p:sp>
    </p:spTree>
    <p:extLst>
      <p:ext uri="{BB962C8B-B14F-4D97-AF65-F5344CB8AC3E}">
        <p14:creationId xmlns:p14="http://schemas.microsoft.com/office/powerpoint/2010/main" val="463153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p:sp>
        <p:nvSpPr>
          <p:cNvPr id="3" name="Notes Placeholder 2"/>
          <p:cNvSpPr>
            <a:spLocks noGrp="1"/>
          </p:cNvSpPr>
          <p:nvPr>
            <p:ph type="body" idx="1"/>
          </p:nvPr>
        </p:nvSpPr>
        <p:spPr/>
        <p:txBody>
          <a:bodyPr/>
          <a:lstStyle/>
          <a:p>
            <a:pPr>
              <a:spcBef>
                <a:spcPct val="0"/>
              </a:spcBef>
            </a:pPr>
            <a:r>
              <a:rPr lang="en-US" altLang="en-US" dirty="0"/>
              <a:t>In order to handle this problem, several private set intersection protocols has been introduced. The current protocol was proposed last year</a:t>
            </a:r>
            <a:r>
              <a:rPr lang="en-US" altLang="en-US" baseline="0" dirty="0"/>
              <a:t> by </a:t>
            </a:r>
            <a:r>
              <a:rPr lang="en-US" altLang="en-US" baseline="0" dirty="0" err="1"/>
              <a:t>P</a:t>
            </a:r>
            <a:r>
              <a:rPr lang="en-US" sz="1200" b="0" i="0" kern="1200" dirty="0" err="1">
                <a:solidFill>
                  <a:schemeClr val="tx1"/>
                </a:solidFill>
                <a:effectLst/>
                <a:latin typeface="+mn-lt"/>
                <a:ea typeface="+mn-ea"/>
                <a:cs typeface="+mn-cs"/>
              </a:rPr>
              <a:t>inkas</a:t>
            </a:r>
            <a:r>
              <a:rPr lang="en-US" sz="1200" b="0" i="0" kern="1200" dirty="0">
                <a:solidFill>
                  <a:schemeClr val="tx1"/>
                </a:solidFill>
                <a:effectLst/>
                <a:latin typeface="+mn-lt"/>
                <a:ea typeface="+mn-ea"/>
                <a:cs typeface="+mn-cs"/>
              </a:rPr>
              <a:t>, Schneider, </a:t>
            </a:r>
            <a:r>
              <a:rPr lang="en-US" sz="1200" b="0" i="0" kern="1200" dirty="0" err="1">
                <a:solidFill>
                  <a:schemeClr val="tx1"/>
                </a:solidFill>
                <a:effectLst/>
                <a:latin typeface="+mn-lt"/>
                <a:ea typeface="+mn-ea"/>
                <a:cs typeface="+mn-cs"/>
              </a:rPr>
              <a:t>Segev</a:t>
            </a:r>
            <a:r>
              <a:rPr lang="en-US" sz="1200" b="0" i="0" kern="1200" dirty="0">
                <a:solidFill>
                  <a:schemeClr val="tx1"/>
                </a:solidFill>
                <a:effectLst/>
                <a:latin typeface="+mn-lt"/>
                <a:ea typeface="+mn-ea"/>
                <a:cs typeface="+mn-cs"/>
              </a:rPr>
              <a:t>, and</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Zohner</a:t>
            </a:r>
            <a:endParaRPr lang="en-US" sz="1200" b="0" i="0" kern="1200" dirty="0">
              <a:solidFill>
                <a:schemeClr val="tx1"/>
              </a:solidFill>
              <a:effectLst/>
              <a:latin typeface="+mn-lt"/>
              <a:ea typeface="+mn-ea"/>
              <a:cs typeface="+mn-cs"/>
            </a:endParaRPr>
          </a:p>
          <a:p>
            <a:pPr>
              <a:spcBef>
                <a:spcPct val="0"/>
              </a:spcBef>
            </a:pPr>
            <a:endParaRPr lang="en-US" sz="1200" b="0" i="0" kern="1200" dirty="0">
              <a:solidFill>
                <a:schemeClr val="tx1"/>
              </a:solidFill>
              <a:effectLst/>
              <a:latin typeface="+mn-lt"/>
              <a:ea typeface="+mn-ea"/>
              <a:cs typeface="+mn-cs"/>
            </a:endParaRPr>
          </a:p>
          <a:p>
            <a:pPr>
              <a:spcBef>
                <a:spcPct val="0"/>
              </a:spcBef>
            </a:pPr>
            <a:r>
              <a:rPr lang="de-DE" altLang="en-US" sz="1200" dirty="0"/>
              <a:t>Special case of PSI</a:t>
            </a:r>
            <a:r>
              <a:rPr lang="de-DE" altLang="en-US" sz="1200" baseline="0" dirty="0"/>
              <a:t> is </a:t>
            </a:r>
            <a:r>
              <a:rPr lang="en-US" sz="1200" dirty="0">
                <a:solidFill>
                  <a:srgbClr val="FF0000"/>
                </a:solidFill>
              </a:rPr>
              <a:t>private equality test protocol</a:t>
            </a:r>
            <a:r>
              <a:rPr lang="en-US" sz="1200" dirty="0"/>
              <a:t>, where two parties learn whether their items are equal and nothing more. For example, Alice and Bob want to know whether</a:t>
            </a:r>
            <a:r>
              <a:rPr lang="en-US" sz="1200" baseline="0" dirty="0"/>
              <a:t> x=y and nothing else. </a:t>
            </a:r>
          </a:p>
          <a:p>
            <a:pPr>
              <a:spcBef>
                <a:spcPct val="0"/>
              </a:spcBef>
            </a:pPr>
            <a:r>
              <a:rPr lang="en-US" sz="1200" baseline="0" dirty="0"/>
              <a:t>The current protocol do PEQT by using OT extension </a:t>
            </a:r>
            <a:r>
              <a:rPr lang="en-US" sz="1200" baseline="0" dirty="0" err="1"/>
              <a:t>fo</a:t>
            </a:r>
            <a:r>
              <a:rPr lang="en-US" sz="1200" baseline="0" dirty="0"/>
              <a:t> PEQT. I will explain OT extension in next slides.</a:t>
            </a: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sz="1200" b="0" i="0" kern="1200" dirty="0">
                <a:solidFill>
                  <a:schemeClr val="tx1"/>
                </a:solidFill>
                <a:effectLst/>
                <a:latin typeface="+mn-lt"/>
                <a:ea typeface="+mn-ea"/>
                <a:cs typeface="+mn-cs"/>
              </a:rPr>
              <a:t>They also</a:t>
            </a:r>
            <a:r>
              <a:rPr lang="en-US" altLang="en-US" sz="1200" b="0" i="0" kern="1200" baseline="0" dirty="0">
                <a:solidFill>
                  <a:schemeClr val="tx1"/>
                </a:solidFill>
                <a:effectLst/>
                <a:latin typeface="+mn-lt"/>
                <a:ea typeface="+mn-ea"/>
                <a:cs typeface="+mn-cs"/>
              </a:rPr>
              <a:t> proposed some hashing techniques that is </a:t>
            </a:r>
            <a:r>
              <a:rPr lang="en-US" sz="1200" dirty="0"/>
              <a:t>Efficiently transform PEQT into PSI </a:t>
            </a:r>
            <a:endParaRPr lang="en-US" altLang="en-US"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de-DE" altLang="en-US" sz="1200" baseline="0"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sz="1200" b="0" i="0" kern="1200" dirty="0">
                <a:solidFill>
                  <a:schemeClr val="tx1"/>
                </a:solidFill>
                <a:effectLst/>
                <a:latin typeface="+mn-lt"/>
                <a:ea typeface="+mn-ea"/>
                <a:cs typeface="+mn-cs"/>
              </a:rPr>
              <a:t>our main technical contribution is to improve </a:t>
            </a:r>
            <a:r>
              <a:rPr lang="de-DE" altLang="en-US" sz="1200" baseline="0" dirty="0"/>
              <a:t>the </a:t>
            </a:r>
            <a:r>
              <a:rPr lang="en-US" sz="1200" dirty="0">
                <a:solidFill>
                  <a:srgbClr val="FF0000"/>
                </a:solidFill>
              </a:rPr>
              <a:t>private equality test protocol. </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en-US" sz="1200" baseline="0" dirty="0">
              <a:solidFill>
                <a:srgbClr val="FF0000"/>
              </a:solidFill>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sz="1200" baseline="0" dirty="0">
                <a:solidFill>
                  <a:srgbClr val="FF0000"/>
                </a:solidFill>
              </a:rPr>
              <a:t>First, let’s me quickly review the </a:t>
            </a:r>
            <a:r>
              <a:rPr lang="en-US" altLang="en-US" baseline="0" dirty="0" err="1"/>
              <a:t>P</a:t>
            </a:r>
            <a:r>
              <a:rPr lang="en-US" sz="1200" b="0" i="0" kern="1200" dirty="0" err="1">
                <a:solidFill>
                  <a:schemeClr val="tx1"/>
                </a:solidFill>
                <a:effectLst/>
                <a:latin typeface="+mn-lt"/>
                <a:ea typeface="+mn-ea"/>
                <a:cs typeface="+mn-cs"/>
              </a:rPr>
              <a:t>inkas</a:t>
            </a:r>
            <a:r>
              <a:rPr lang="en-US" sz="1200" b="0" i="0" kern="1200" dirty="0">
                <a:solidFill>
                  <a:schemeClr val="tx1"/>
                </a:solidFill>
                <a:effectLst/>
                <a:latin typeface="+mn-lt"/>
                <a:ea typeface="+mn-ea"/>
                <a:cs typeface="+mn-cs"/>
              </a:rPr>
              <a:t>, Schneider, </a:t>
            </a:r>
            <a:r>
              <a:rPr lang="en-US" sz="1200" b="0" i="0" kern="1200" dirty="0" err="1">
                <a:solidFill>
                  <a:schemeClr val="tx1"/>
                </a:solidFill>
                <a:effectLst/>
                <a:latin typeface="+mn-lt"/>
                <a:ea typeface="+mn-ea"/>
                <a:cs typeface="+mn-cs"/>
              </a:rPr>
              <a:t>Segev</a:t>
            </a:r>
            <a:r>
              <a:rPr lang="en-US" sz="1200" b="0" i="0" kern="1200" dirty="0">
                <a:solidFill>
                  <a:schemeClr val="tx1"/>
                </a:solidFill>
                <a:effectLst/>
                <a:latin typeface="+mn-lt"/>
                <a:ea typeface="+mn-ea"/>
                <a:cs typeface="+mn-cs"/>
              </a:rPr>
              <a:t>, and</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Zohner</a:t>
            </a:r>
            <a:r>
              <a:rPr lang="en-US" sz="1200" b="0" i="0" kern="1200" dirty="0">
                <a:solidFill>
                  <a:schemeClr val="tx1"/>
                </a:solidFill>
                <a:effectLst/>
                <a:latin typeface="+mn-lt"/>
                <a:ea typeface="+mn-ea"/>
                <a:cs typeface="+mn-cs"/>
              </a:rPr>
              <a:t> protocol</a:t>
            </a:r>
          </a:p>
          <a:p>
            <a:pPr marL="0" marR="0" lvl="0" indent="0" algn="l" defTabSz="914400" rtl="0" eaLnBrk="1" fontAlgn="auto" latinLnBrk="0" hangingPunct="1">
              <a:lnSpc>
                <a:spcPct val="100000"/>
              </a:lnSpc>
              <a:spcBef>
                <a:spcPct val="0"/>
              </a:spcBef>
              <a:spcAft>
                <a:spcPts val="0"/>
              </a:spcAft>
              <a:buClrTx/>
              <a:buSzTx/>
              <a:buFontTx/>
              <a:buNone/>
              <a:tabLst/>
              <a:defRPr/>
            </a:pPr>
            <a:endParaRPr lang="de-DE" altLang="en-US" sz="1200" baseline="0" dirty="0"/>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5</a:t>
            </a:fld>
            <a:endParaRPr lang="en-US"/>
          </a:p>
        </p:txBody>
      </p:sp>
    </p:spTree>
    <p:extLst>
      <p:ext uri="{BB962C8B-B14F-4D97-AF65-F5344CB8AC3E}">
        <p14:creationId xmlns:p14="http://schemas.microsoft.com/office/powerpoint/2010/main" val="1492506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p:sp>
        <p:nvSpPr>
          <p:cNvPr id="3" name="Notes Placeholder 2"/>
          <p:cNvSpPr>
            <a:spLocks noGrp="1"/>
          </p:cNvSpPr>
          <p:nvPr>
            <p:ph type="body" idx="1"/>
          </p:nvPr>
        </p:nvSpPr>
        <p:spPr/>
        <p:txBody>
          <a:bodyPr/>
          <a:lstStyle/>
          <a:p>
            <a:pPr>
              <a:spcBef>
                <a:spcPct val="0"/>
              </a:spcBef>
            </a:pPr>
            <a:r>
              <a:rPr lang="en-US" altLang="en-US" dirty="0"/>
              <a:t>For example, Alice has x=001, Bob has y=011. The high level idea of their protocol is to compare bit by bit of x and y . In this case, they compare 0 and 1 as the first bit of x and y. How can they do?  </a:t>
            </a:r>
          </a:p>
          <a:p>
            <a:pPr>
              <a:spcBef>
                <a:spcPct val="0"/>
              </a:spcBef>
            </a:pPr>
            <a:r>
              <a:rPr lang="en-US" altLang="en-US" dirty="0"/>
              <a:t>They use  a secure black box called Oblivious transfer. </a:t>
            </a:r>
          </a:p>
          <a:p>
            <a:pPr>
              <a:spcBef>
                <a:spcPct val="0"/>
              </a:spcBef>
            </a:pPr>
            <a:r>
              <a:rPr lang="en-US" altLang="en-US" dirty="0"/>
              <a:t>In this scenarios , Bob simple chooses k bit string for 0 and 1 (k is security parameter) and they run OT when Alice input is her first bit 0. </a:t>
            </a:r>
            <a:r>
              <a:rPr lang="en-US" altLang="en-US" dirty="0" err="1"/>
              <a:t>Afer</a:t>
            </a:r>
            <a:r>
              <a:rPr lang="en-US" altLang="en-US" dirty="0"/>
              <a:t> the protocol, Alice obtain a string for 0, and Bob doesn’t know Alice’s input!</a:t>
            </a:r>
          </a:p>
          <a:p>
            <a:pPr>
              <a:spcBef>
                <a:spcPct val="0"/>
              </a:spcBef>
            </a:pPr>
            <a:endParaRPr lang="en-US" altLang="en-US" dirty="0"/>
          </a:p>
          <a:p>
            <a:pPr>
              <a:spcBef>
                <a:spcPct val="0"/>
              </a:spcBef>
            </a:pPr>
            <a:r>
              <a:rPr lang="en-US" altLang="en-US" dirty="0"/>
              <a:t>They do OT for the second bit and for the third bits.  Finally, Alice receives the string mask corresponding to her input bits on that particular positions</a:t>
            </a:r>
          </a:p>
          <a:p>
            <a:pPr>
              <a:spcBef>
                <a:spcPct val="0"/>
              </a:spcBef>
            </a:pPr>
            <a:r>
              <a:rPr lang="en-US" altLang="en-US" dirty="0"/>
              <a:t>Now, Bob takes the mask from OT corresponding to his input bit y. So he take 011 masks, XOR them and send them to Alice </a:t>
            </a:r>
          </a:p>
          <a:p>
            <a:pPr>
              <a:spcBef>
                <a:spcPct val="0"/>
              </a:spcBef>
            </a:pPr>
            <a:r>
              <a:rPr lang="en-US" altLang="en-US" dirty="0"/>
              <a:t>Alice need XOR her masks and compare her random mask and mask from Bob. </a:t>
            </a:r>
          </a:p>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6</a:t>
            </a:fld>
            <a:endParaRPr lang="en-US"/>
          </a:p>
        </p:txBody>
      </p:sp>
    </p:spTree>
    <p:extLst>
      <p:ext uri="{BB962C8B-B14F-4D97-AF65-F5344CB8AC3E}">
        <p14:creationId xmlns:p14="http://schemas.microsoft.com/office/powerpoint/2010/main" val="1236002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p:sp>
        <p:nvSpPr>
          <p:cNvPr id="3" name="Notes Placeholder 2"/>
          <p:cNvSpPr>
            <a:spLocks noGrp="1"/>
          </p:cNvSpPr>
          <p:nvPr>
            <p:ph type="body" idx="1"/>
          </p:nvPr>
        </p:nvSpPr>
        <p:spPr/>
        <p:txBody>
          <a:bodyPr/>
          <a:lstStyle/>
          <a:p>
            <a:r>
              <a:rPr lang="en-US" dirty="0"/>
              <a:t>Our Idea is want to replace </a:t>
            </a:r>
            <a:r>
              <a:rPr lang="en-US" sz="1200" dirty="0">
                <a:solidFill>
                  <a:schemeClr val="accent1"/>
                </a:solidFill>
              </a:rPr>
              <a:t>several</a:t>
            </a:r>
            <a:r>
              <a:rPr lang="en-US" sz="1200" dirty="0"/>
              <a:t> 1-out-of-2 OT with only </a:t>
            </a:r>
            <a:r>
              <a:rPr lang="en-US" sz="1200" dirty="0">
                <a:solidFill>
                  <a:schemeClr val="accent1"/>
                </a:solidFill>
              </a:rPr>
              <a:t>ONE</a:t>
            </a:r>
            <a:r>
              <a:rPr lang="en-US" sz="1200" dirty="0"/>
              <a:t> 1-out-of-N OT</a:t>
            </a:r>
          </a:p>
          <a:p>
            <a:r>
              <a:rPr lang="en-US" sz="1200" baseline="0" dirty="0"/>
              <a:t>For the current PSI protocol. they use OT extension proposed by KK13, so they can only compare 8 bits by 8 bits of x and y. I means their N=256, \So, their private equality test still need some number of </a:t>
            </a:r>
            <a:r>
              <a:rPr lang="en-US" sz="1200" baseline="0" dirty="0" err="1"/>
              <a:t>Ots</a:t>
            </a:r>
            <a:r>
              <a:rPr lang="en-US" sz="1200" baseline="0" dirty="0"/>
              <a:t>, </a:t>
            </a:r>
          </a:p>
          <a:p>
            <a:r>
              <a:rPr lang="en-US" sz="1200" baseline="0" dirty="0"/>
              <a:t>We propose an OT extension protocol that works for any value of N. As the result, we can directly compare x and y by  using only 1 OT. so, we can improve PSI protocol 3x faster</a:t>
            </a:r>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7</a:t>
            </a:fld>
            <a:endParaRPr lang="en-US"/>
          </a:p>
        </p:txBody>
      </p:sp>
    </p:spTree>
    <p:extLst>
      <p:ext uri="{BB962C8B-B14F-4D97-AF65-F5344CB8AC3E}">
        <p14:creationId xmlns:p14="http://schemas.microsoft.com/office/powerpoint/2010/main" val="2981847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Our observation is that If we put the previous private equality test protocol </a:t>
                </a:r>
                <a:r>
                  <a:rPr lang="en-US" baseline="0" dirty="0"/>
                  <a:t>to the </a:t>
                </a:r>
                <a:r>
                  <a:rPr lang="en-US" baseline="0" dirty="0" err="1"/>
                  <a:t>backbox</a:t>
                </a:r>
                <a:r>
                  <a:rPr lang="en-US" baseline="0" dirty="0"/>
                  <a:t>. Briefly, We can see that Alice has  x, Bob has k. After running the </a:t>
                </a:r>
                <a:r>
                  <a:rPr lang="en-US" baseline="0" dirty="0" err="1"/>
                  <a:t>blackbox</a:t>
                </a:r>
                <a:r>
                  <a:rPr lang="en-US" baseline="0" dirty="0"/>
                  <a:t>, Alice receives the </a:t>
                </a:r>
                <a:r>
                  <a:rPr lang="en-US" baseline="0" dirty="0" err="1"/>
                  <a:t>xor</a:t>
                </a:r>
                <a:r>
                  <a:rPr lang="en-US" baseline="0" dirty="0"/>
                  <a:t> of string related to her input, we consider this </a:t>
                </a:r>
                <a:r>
                  <a:rPr lang="en-US" baseline="0" dirty="0" err="1"/>
                  <a:t>xor</a:t>
                </a:r>
                <a:r>
                  <a:rPr lang="en-US" baseline="0" dirty="0"/>
                  <a:t> value as  f(x).. It </a:t>
                </a:r>
                <a:r>
                  <a:rPr lang="en-US" baseline="0" dirty="0" err="1"/>
                  <a:t>neans</a:t>
                </a:r>
                <a:r>
                  <a:rPr lang="en-US" baseline="0" dirty="0"/>
                  <a:t> Alice receives f(x), similarly bob receives f(y). </a:t>
                </a:r>
              </a:p>
              <a:p>
                <a:r>
                  <a:rPr lang="en-US" baseline="0" dirty="0"/>
                  <a:t>There are 2 main properties of function f :</a:t>
                </a:r>
              </a:p>
              <a:p>
                <a:pPr marL="228600" indent="-228600">
                  <a:buAutoNum type="arabicPeriod"/>
                </a:pP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𝐹</m:t>
                        </m:r>
                      </m:e>
                      <m:sub>
                        <m:r>
                          <a:rPr lang="en-US" sz="1200" b="0" i="1" smtClean="0">
                            <a:latin typeface="Cambria Math" panose="02040503050406030204" pitchFamily="18" charset="0"/>
                          </a:rPr>
                          <m:t>𝑘</m:t>
                        </m:r>
                      </m:sub>
                    </m:sSub>
                    <m:r>
                      <a:rPr lang="en-US" sz="1200" i="1">
                        <a:latin typeface="Cambria Math" panose="02040503050406030204" pitchFamily="18" charset="0"/>
                      </a:rPr>
                      <m:t>(</m:t>
                    </m:r>
                    <m:r>
                      <a:rPr lang="en-US" sz="1200" b="0" i="1" smtClean="0">
                        <a:latin typeface="Cambria Math" panose="02040503050406030204" pitchFamily="18" charset="0"/>
                      </a:rPr>
                      <m:t>.</m:t>
                    </m:r>
                    <m:r>
                      <a:rPr lang="en-US" sz="1200" i="1">
                        <a:latin typeface="Cambria Math" panose="02040503050406030204" pitchFamily="18" charset="0"/>
                      </a:rPr>
                      <m:t>)</m:t>
                    </m:r>
                  </m:oMath>
                </a14:m>
                <a:r>
                  <a:rPr lang="en-US" sz="1200" dirty="0"/>
                  <a:t> is randomly uniform </a:t>
                </a:r>
              </a:p>
              <a:p>
                <a:pPr marL="228600" indent="-228600">
                  <a:buAutoNum type="arabicPeriod"/>
                </a:pPr>
                <a:r>
                  <a:rPr lang="en-US" sz="1200" dirty="0"/>
                  <a:t>If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r>
                          <a:rPr lang="en-US" sz="1200" b="0" i="1" smtClean="0">
                            <a:latin typeface="Cambria Math" panose="02040503050406030204" pitchFamily="18" charset="0"/>
                          </a:rPr>
                          <m:t>=</m:t>
                        </m:r>
                        <m:r>
                          <a:rPr lang="en-US" sz="1200" b="0" i="1" smtClean="0">
                            <a:latin typeface="Cambria Math" panose="02040503050406030204" pitchFamily="18" charset="0"/>
                          </a:rPr>
                          <m:t>𝑦</m:t>
                        </m:r>
                        <m:r>
                          <a:rPr lang="en-US" sz="1200" b="0" i="1" smtClean="0">
                            <a:latin typeface="Cambria Math" panose="02040503050406030204" pitchFamily="18" charset="0"/>
                          </a:rPr>
                          <m:t>,  </m:t>
                        </m:r>
                        <m:r>
                          <a:rPr lang="en-US" sz="1200" i="1">
                            <a:latin typeface="Cambria Math" panose="02040503050406030204" pitchFamily="18" charset="0"/>
                          </a:rPr>
                          <m:t>𝐹</m:t>
                        </m:r>
                      </m:e>
                      <m:sub>
                        <m:r>
                          <a:rPr lang="en-US" sz="1200" b="0" i="1" smtClean="0">
                            <a:latin typeface="Cambria Math" panose="02040503050406030204" pitchFamily="18" charset="0"/>
                          </a:rPr>
                          <m:t>𝑘</m:t>
                        </m:r>
                      </m:sub>
                    </m:sSub>
                    <m:d>
                      <m:dPr>
                        <m:ctrlPr>
                          <a:rPr lang="en-US" sz="1200" i="1">
                            <a:latin typeface="Cambria Math" panose="02040503050406030204" pitchFamily="18" charset="0"/>
                          </a:rPr>
                        </m:ctrlPr>
                      </m:dPr>
                      <m:e>
                        <m:r>
                          <a:rPr lang="en-US" sz="1200" b="0" i="1" smtClean="0">
                            <a:latin typeface="Cambria Math" panose="02040503050406030204" pitchFamily="18" charset="0"/>
                          </a:rPr>
                          <m:t>𝑥</m:t>
                        </m:r>
                      </m:e>
                    </m:d>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𝐹</m:t>
                        </m:r>
                      </m:e>
                      <m:sub>
                        <m:r>
                          <a:rPr lang="en-US" sz="1200" b="0" i="1" smtClean="0">
                            <a:latin typeface="Cambria Math" panose="02040503050406030204" pitchFamily="18" charset="0"/>
                          </a:rPr>
                          <m:t>𝑘</m:t>
                        </m:r>
                      </m:sub>
                    </m:sSub>
                    <m:d>
                      <m:dPr>
                        <m:ctrlPr>
                          <a:rPr lang="en-US" sz="1200" i="1">
                            <a:latin typeface="Cambria Math" panose="02040503050406030204" pitchFamily="18" charset="0"/>
                          </a:rPr>
                        </m:ctrlPr>
                      </m:dPr>
                      <m:e>
                        <m:r>
                          <a:rPr lang="en-US" sz="1200" b="0" i="1" smtClean="0">
                            <a:latin typeface="Cambria Math" panose="02040503050406030204" pitchFamily="18" charset="0"/>
                          </a:rPr>
                          <m:t>𝑦</m:t>
                        </m:r>
                      </m:e>
                    </m:d>
                  </m:oMath>
                </a14:m>
                <a:endParaRPr lang="en-US" dirty="0"/>
              </a:p>
              <a:p>
                <a:pPr marL="0" indent="0">
                  <a:buNone/>
                </a:pPr>
                <a:r>
                  <a:rPr lang="en-US" dirty="0"/>
                  <a:t>This is exactly</a:t>
                </a:r>
                <a:r>
                  <a:rPr lang="en-US" baseline="0" dirty="0"/>
                  <a:t> </a:t>
                </a:r>
                <a:r>
                  <a:rPr lang="en-US" dirty="0">
                    <a:solidFill>
                      <a:srgbClr val="FF0000"/>
                    </a:solidFill>
                  </a:rPr>
                  <a:t>Oblivious PRF!</a:t>
                </a:r>
              </a:p>
              <a:p>
                <a:pPr marL="0" indent="0">
                  <a:buNone/>
                </a:pPr>
                <a:endParaRPr lang="en-US"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Moreover,</a:t>
                </a:r>
                <a:r>
                  <a:rPr lang="en-US" baseline="0" dirty="0">
                    <a:solidFill>
                      <a:srgbClr val="FF0000"/>
                    </a:solidFill>
                  </a:rPr>
                  <a:t> Bob can send his function value to Alice. </a:t>
                </a:r>
                <a:r>
                  <a:rPr lang="en-US" sz="1200" dirty="0"/>
                  <a:t>She can do private equality test by comparing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𝐹</m:t>
                        </m:r>
                      </m:e>
                      <m:sub>
                        <m:r>
                          <a:rPr lang="en-US" sz="1200" b="0" i="1" smtClean="0">
                            <a:latin typeface="Cambria Math" panose="02040503050406030204" pitchFamily="18" charset="0"/>
                          </a:rPr>
                          <m:t>𝑘</m:t>
                        </m:r>
                      </m:sub>
                    </m:sSub>
                    <m:d>
                      <m:dPr>
                        <m:ctrlPr>
                          <a:rPr lang="en-US" sz="1200" i="1">
                            <a:latin typeface="Cambria Math" panose="02040503050406030204" pitchFamily="18" charset="0"/>
                          </a:rPr>
                        </m:ctrlPr>
                      </m:dPr>
                      <m:e>
                        <m:r>
                          <a:rPr lang="en-US" sz="1200" i="1">
                            <a:latin typeface="Cambria Math" panose="02040503050406030204" pitchFamily="18" charset="0"/>
                          </a:rPr>
                          <m:t>𝑥</m:t>
                        </m:r>
                      </m:e>
                    </m:d>
                  </m:oMath>
                </a14:m>
                <a:r>
                  <a:rPr lang="en-US" sz="1200" dirty="0"/>
                  <a:t> 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𝐹</m:t>
                        </m:r>
                      </m:e>
                      <m:sub>
                        <m:r>
                          <a:rPr lang="en-US" sz="1200" b="0" i="1" smtClean="0">
                            <a:latin typeface="Cambria Math" panose="02040503050406030204" pitchFamily="18" charset="0"/>
                          </a:rPr>
                          <m:t>𝑠</m:t>
                        </m:r>
                      </m:sub>
                    </m:sSub>
                    <m:d>
                      <m:dPr>
                        <m:ctrlPr>
                          <a:rPr lang="en-US" sz="1200" i="1">
                            <a:latin typeface="Cambria Math" panose="02040503050406030204" pitchFamily="18" charset="0"/>
                          </a:rPr>
                        </m:ctrlPr>
                      </m:dPr>
                      <m:e>
                        <m:r>
                          <a:rPr lang="en-US" sz="1200" i="1">
                            <a:latin typeface="Cambria Math" panose="02040503050406030204" pitchFamily="18" charset="0"/>
                          </a:rPr>
                          <m:t>𝑦</m:t>
                        </m:r>
                      </m:e>
                    </m:d>
                  </m:oMath>
                </a14:m>
                <a:r>
                  <a:rPr lang="en-US" baseline="0" dirty="0">
                    <a:solidFill>
                      <a:srgbClr val="FF0000"/>
                    </a:solidFill>
                  </a:rPr>
                  <a:t>. Another important thing is that If Alice doesn’t have the same input that Bob has. F(y) </a:t>
                </a:r>
                <a:r>
                  <a:rPr lang="en-US" sz="1200" dirty="0"/>
                  <a:t>looks random to Alice. she </a:t>
                </a:r>
                <a:r>
                  <a:rPr lang="en-US" sz="1200" b="1" dirty="0"/>
                  <a:t>CANOT</a:t>
                </a:r>
                <a:r>
                  <a:rPr lang="en-US" sz="1200" dirty="0"/>
                  <a:t> learn anything</a:t>
                </a:r>
                <a:r>
                  <a:rPr lang="en-US" sz="1200" baseline="0" dirty="0"/>
                  <a:t> from</a:t>
                </a:r>
                <a:r>
                  <a:rPr lang="en-US" sz="1200" dirty="0"/>
                  <a:t> the Bob’s input.</a:t>
                </a:r>
                <a:r>
                  <a:rPr lang="en-US" sz="1200" baseline="0" dirty="0"/>
                  <a:t> And, </a:t>
                </a:r>
                <a:r>
                  <a:rPr lang="en-US" dirty="0"/>
                  <a:t>This is exactly</a:t>
                </a:r>
                <a:r>
                  <a:rPr lang="en-US" baseline="0" dirty="0"/>
                  <a:t> </a:t>
                </a:r>
                <a:r>
                  <a:rPr lang="en-US" sz="1200" dirty="0">
                    <a:solidFill>
                      <a:srgbClr val="FF0000"/>
                    </a:solidFill>
                  </a:rPr>
                  <a:t>Private Equality Test Protocol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NOTE:</a:t>
                </a:r>
                <a:r>
                  <a:rPr lang="en-US" sz="1200" baseline="0" dirty="0">
                    <a:solidFill>
                      <a:srgbClr val="FF0000"/>
                    </a:solidFill>
                  </a:rPr>
                  <a:t> OPRF, </a:t>
                </a:r>
                <a:endParaRPr lang="en-US" dirty="0"/>
              </a:p>
            </p:txBody>
          </p:sp>
        </mc:Choice>
        <mc:Fallback xmlns="">
          <p:sp>
            <p:nvSpPr>
              <p:cNvPr id="3" name="Notes Placeholder 2"/>
              <p:cNvSpPr>
                <a:spLocks noGrp="1"/>
              </p:cNvSpPr>
              <p:nvPr>
                <p:ph type="body" idx="1"/>
              </p:nvPr>
            </p:nvSpPr>
            <p:spPr/>
            <p:txBody>
              <a:bodyPr/>
              <a:lstStyle/>
              <a:p>
                <a:r>
                  <a:rPr lang="en-US" dirty="0"/>
                  <a:t>Our observation is that If we put the </a:t>
                </a:r>
                <a:r>
                  <a:rPr lang="en-US" dirty="0"/>
                  <a:t>private equality test protocol of</a:t>
                </a:r>
                <a:r>
                  <a:rPr lang="en-US" baseline="0" dirty="0"/>
                  <a:t> the current PSI protocol to the </a:t>
                </a:r>
                <a:r>
                  <a:rPr lang="en-US" baseline="0" dirty="0" err="1"/>
                  <a:t>backbox</a:t>
                </a:r>
                <a:r>
                  <a:rPr lang="en-US" baseline="0" dirty="0"/>
                  <a:t>. Briefly, We can see that Alice has  x, Bob has y. After running the </a:t>
                </a:r>
                <a:r>
                  <a:rPr lang="en-US" baseline="0" dirty="0" err="1"/>
                  <a:t>blackbox</a:t>
                </a:r>
                <a:r>
                  <a:rPr lang="en-US" baseline="0" dirty="0"/>
                  <a:t>, Alice receives the </a:t>
                </a:r>
                <a:r>
                  <a:rPr lang="en-US" baseline="0" dirty="0" err="1"/>
                  <a:t>xor</a:t>
                </a:r>
                <a:r>
                  <a:rPr lang="en-US" baseline="0" dirty="0"/>
                  <a:t> of string 0, 1,1, we consider this </a:t>
                </a:r>
                <a:r>
                  <a:rPr lang="en-US" baseline="0" dirty="0" err="1"/>
                  <a:t>xor</a:t>
                </a:r>
                <a:r>
                  <a:rPr lang="en-US" baseline="0" dirty="0"/>
                  <a:t> value as  f(x).. It </a:t>
                </a:r>
                <a:r>
                  <a:rPr lang="en-US" baseline="0" dirty="0" err="1"/>
                  <a:t>neans</a:t>
                </a:r>
                <a:r>
                  <a:rPr lang="en-US" baseline="0" dirty="0"/>
                  <a:t> Alice receives f(x), similarly bob receives f(y). </a:t>
                </a:r>
              </a:p>
              <a:p>
                <a:r>
                  <a:rPr lang="en-US" baseline="0" dirty="0"/>
                  <a:t>There are 2 main properties of function f here:</a:t>
                </a:r>
              </a:p>
              <a:p>
                <a:pPr marL="228600" indent="-228600">
                  <a:buAutoNum type="arabicPeriod"/>
                </a:pPr>
                <a:r>
                  <a:rPr lang="en-US" sz="1200" i="0">
                    <a:latin typeface="Cambria Math" panose="02040503050406030204" pitchFamily="18" charset="0"/>
                  </a:rPr>
                  <a:t>𝐹_</a:t>
                </a:r>
                <a:r>
                  <a:rPr lang="en-US" sz="1200" b="0" i="0">
                    <a:latin typeface="Cambria Math" panose="02040503050406030204" pitchFamily="18" charset="0"/>
                  </a:rPr>
                  <a:t>𝑘 </a:t>
                </a:r>
                <a:r>
                  <a:rPr lang="en-US" sz="1200" i="0">
                    <a:latin typeface="Cambria Math" panose="02040503050406030204" pitchFamily="18" charset="0"/>
                  </a:rPr>
                  <a:t>(</a:t>
                </a:r>
                <a:r>
                  <a:rPr lang="en-US" sz="1200" b="0" i="0">
                    <a:latin typeface="Cambria Math" panose="02040503050406030204" pitchFamily="18" charset="0"/>
                  </a:rPr>
                  <a:t>.</a:t>
                </a:r>
                <a:r>
                  <a:rPr lang="en-US" sz="1200" i="0">
                    <a:latin typeface="Cambria Math" panose="02040503050406030204" pitchFamily="18" charset="0"/>
                  </a:rPr>
                  <a:t>)</a:t>
                </a:r>
                <a:r>
                  <a:rPr lang="en-US" sz="1200" dirty="0"/>
                  <a:t> is randomly uniform </a:t>
                </a:r>
              </a:p>
              <a:p>
                <a:pPr marL="228600" indent="-228600">
                  <a:buAutoNum type="arabicPeriod"/>
                </a:pPr>
                <a:r>
                  <a:rPr lang="en-US" sz="1200" dirty="0"/>
                  <a:t>If </a:t>
                </a:r>
                <a:r>
                  <a:rPr lang="en-US" sz="1200" i="0">
                    <a:latin typeface="Cambria Math" panose="02040503050406030204" pitchFamily="18" charset="0"/>
                  </a:rPr>
                  <a:t>〖</a:t>
                </a:r>
                <a:r>
                  <a:rPr lang="en-US" sz="1200" b="0" i="0">
                    <a:latin typeface="Cambria Math" panose="02040503050406030204" pitchFamily="18" charset="0"/>
                  </a:rPr>
                  <a:t>𝑥=𝑦,  </a:t>
                </a:r>
                <a:r>
                  <a:rPr lang="en-US" sz="1200" i="0">
                    <a:latin typeface="Cambria Math" panose="02040503050406030204" pitchFamily="18" charset="0"/>
                  </a:rPr>
                  <a:t>𝐹〗_</a:t>
                </a:r>
                <a:r>
                  <a:rPr lang="en-US" sz="1200" b="0" i="0">
                    <a:latin typeface="Cambria Math" panose="02040503050406030204" pitchFamily="18" charset="0"/>
                  </a:rPr>
                  <a:t>𝑘 </a:t>
                </a:r>
                <a:r>
                  <a:rPr lang="en-US" sz="1200" i="0">
                    <a:latin typeface="Cambria Math" panose="02040503050406030204" pitchFamily="18" charset="0"/>
                  </a:rPr>
                  <a:t>(</a:t>
                </a:r>
                <a:r>
                  <a:rPr lang="en-US" sz="1200" b="0" i="0">
                    <a:latin typeface="Cambria Math" panose="02040503050406030204" pitchFamily="18" charset="0"/>
                  </a:rPr>
                  <a:t>𝑥)=</a:t>
                </a:r>
                <a:r>
                  <a:rPr lang="en-US" sz="1200" i="0">
                    <a:latin typeface="Cambria Math" panose="02040503050406030204" pitchFamily="18" charset="0"/>
                  </a:rPr>
                  <a:t>𝐹_</a:t>
                </a:r>
                <a:r>
                  <a:rPr lang="en-US" sz="1200" b="0" i="0">
                    <a:latin typeface="Cambria Math" panose="02040503050406030204" pitchFamily="18" charset="0"/>
                  </a:rPr>
                  <a:t>𝑘 </a:t>
                </a:r>
                <a:r>
                  <a:rPr lang="en-US" sz="1200" i="0">
                    <a:latin typeface="Cambria Math" panose="02040503050406030204" pitchFamily="18" charset="0"/>
                  </a:rPr>
                  <a:t>(</a:t>
                </a:r>
                <a:r>
                  <a:rPr lang="en-US" sz="1200" b="0" i="0">
                    <a:latin typeface="Cambria Math" panose="02040503050406030204" pitchFamily="18" charset="0"/>
                  </a:rPr>
                  <a:t>𝑦)</a:t>
                </a:r>
                <a:endParaRPr lang="en-US" dirty="0"/>
              </a:p>
              <a:p>
                <a:pPr marL="0" indent="0">
                  <a:buNone/>
                </a:pPr>
                <a:r>
                  <a:rPr lang="en-US" dirty="0"/>
                  <a:t>This is exactly</a:t>
                </a:r>
                <a:r>
                  <a:rPr lang="en-US" baseline="0" dirty="0"/>
                  <a:t> </a:t>
                </a:r>
                <a:r>
                  <a:rPr lang="en-US" dirty="0">
                    <a:solidFill>
                      <a:srgbClr val="FF0000"/>
                    </a:solidFill>
                  </a:rPr>
                  <a:t>Oblivious PRF!</a:t>
                </a:r>
              </a:p>
              <a:p>
                <a:pPr marL="0" indent="0">
                  <a:buNone/>
                </a:pPr>
                <a:endParaRPr lang="en-US"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Moreover,</a:t>
                </a:r>
                <a:r>
                  <a:rPr lang="en-US" baseline="0" dirty="0">
                    <a:solidFill>
                      <a:srgbClr val="FF0000"/>
                    </a:solidFill>
                  </a:rPr>
                  <a:t> Bob can send his function value to Alice. </a:t>
                </a:r>
                <a:r>
                  <a:rPr lang="en-US" sz="1200" dirty="0"/>
                  <a:t>She can do private equality test by comparing </a:t>
                </a:r>
                <a:r>
                  <a:rPr lang="en-US" sz="1200" i="0">
                    <a:latin typeface="Cambria Math" panose="02040503050406030204" pitchFamily="18" charset="0"/>
                  </a:rPr>
                  <a:t>𝐹_</a:t>
                </a:r>
                <a:r>
                  <a:rPr lang="en-US" sz="1200" b="0" i="0">
                    <a:latin typeface="Cambria Math" panose="02040503050406030204" pitchFamily="18" charset="0"/>
                  </a:rPr>
                  <a:t>𝑘 </a:t>
                </a:r>
                <a:r>
                  <a:rPr lang="en-US" sz="1200" i="0">
                    <a:latin typeface="Cambria Math" panose="02040503050406030204" pitchFamily="18" charset="0"/>
                  </a:rPr>
                  <a:t>(𝑥)</a:t>
                </a:r>
                <a:r>
                  <a:rPr lang="en-US" sz="1200" dirty="0"/>
                  <a:t> and </a:t>
                </a:r>
                <a:r>
                  <a:rPr lang="en-US" sz="1200" i="0">
                    <a:latin typeface="Cambria Math" panose="02040503050406030204" pitchFamily="18" charset="0"/>
                  </a:rPr>
                  <a:t>𝐹_</a:t>
                </a:r>
                <a:r>
                  <a:rPr lang="en-US" sz="1200" b="0" i="0">
                    <a:latin typeface="Cambria Math" panose="02040503050406030204" pitchFamily="18" charset="0"/>
                  </a:rPr>
                  <a:t>𝑠 </a:t>
                </a:r>
                <a:r>
                  <a:rPr lang="en-US" sz="1200" i="0">
                    <a:latin typeface="Cambria Math" panose="02040503050406030204" pitchFamily="18" charset="0"/>
                  </a:rPr>
                  <a:t>(𝑦)</a:t>
                </a:r>
                <a:r>
                  <a:rPr lang="en-US" baseline="0" dirty="0">
                    <a:solidFill>
                      <a:srgbClr val="FF0000"/>
                    </a:solidFill>
                  </a:rPr>
                  <a:t>. Another important thing is that If Alice doesn’t have the same input that Bob has. F(y) </a:t>
                </a:r>
                <a:r>
                  <a:rPr lang="en-US" sz="1200" dirty="0"/>
                  <a:t>looks random to Alice. she </a:t>
                </a:r>
                <a:r>
                  <a:rPr lang="en-US" sz="1200" b="1" dirty="0"/>
                  <a:t>CANOT</a:t>
                </a:r>
                <a:r>
                  <a:rPr lang="en-US" sz="1200" dirty="0"/>
                  <a:t> guess the Bob’s input.</a:t>
                </a:r>
                <a:r>
                  <a:rPr lang="en-US" sz="1200" baseline="0" dirty="0"/>
                  <a:t> And, </a:t>
                </a:r>
                <a:r>
                  <a:rPr lang="en-US" dirty="0"/>
                  <a:t>This is exactly</a:t>
                </a:r>
                <a:r>
                  <a:rPr lang="en-US" baseline="0" dirty="0"/>
                  <a:t> </a:t>
                </a:r>
                <a:r>
                  <a:rPr lang="en-US" sz="1200" dirty="0">
                    <a:solidFill>
                      <a:srgbClr val="FF0000"/>
                    </a:solidFill>
                  </a:rPr>
                  <a:t>Private Equality Test Protocol </a:t>
                </a:r>
                <a:endParaRPr lang="en-US" dirty="0"/>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8</a:t>
            </a:fld>
            <a:endParaRPr lang="en-US"/>
          </a:p>
        </p:txBody>
      </p:sp>
    </p:spTree>
    <p:extLst>
      <p:ext uri="{BB962C8B-B14F-4D97-AF65-F5344CB8AC3E}">
        <p14:creationId xmlns:p14="http://schemas.microsoft.com/office/powerpoint/2010/main" val="1029006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p:sp>
        <p:nvSpPr>
          <p:cNvPr id="3" name="Notes Placeholder 2"/>
          <p:cNvSpPr>
            <a:spLocks noGrp="1"/>
          </p:cNvSpPr>
          <p:nvPr>
            <p:ph type="body" idx="1"/>
          </p:nvPr>
        </p:nvSpPr>
        <p:spPr/>
        <p:txBody>
          <a:bodyPr/>
          <a:lstStyle/>
          <a:p>
            <a:r>
              <a:rPr lang="en-US" dirty="0"/>
              <a:t>Here</a:t>
            </a:r>
            <a:r>
              <a:rPr lang="en-US" baseline="0" dirty="0"/>
              <a:t> is </a:t>
            </a:r>
            <a:r>
              <a:rPr lang="en-US" dirty="0"/>
              <a:t>Our Achievement </a:t>
            </a:r>
          </a:p>
          <a:p>
            <a:pPr marL="0" indent="0">
              <a:buNone/>
            </a:pPr>
            <a:r>
              <a:rPr lang="en-US" dirty="0"/>
              <a:t>1. We propose</a:t>
            </a:r>
            <a:r>
              <a:rPr lang="en-US" baseline="0" dirty="0"/>
              <a:t> a protocol that can g</a:t>
            </a:r>
            <a:r>
              <a:rPr lang="en-US" sz="1200" dirty="0"/>
              <a:t>enerate </a:t>
            </a:r>
            <a:r>
              <a:rPr lang="en-US" sz="1200" dirty="0">
                <a:solidFill>
                  <a:srgbClr val="FF0000"/>
                </a:solidFill>
              </a:rPr>
              <a:t>batch</a:t>
            </a:r>
            <a:r>
              <a:rPr lang="en-US" sz="1200" dirty="0"/>
              <a:t> of OPRF (</a:t>
            </a:r>
            <a:r>
              <a:rPr lang="en-US" sz="1200" dirty="0" err="1"/>
              <a:t>BaRK</a:t>
            </a:r>
            <a:r>
              <a:rPr lang="en-US" sz="1200" dirty="0"/>
              <a:t>-OPRF) instances from OT extension.</a:t>
            </a:r>
            <a:r>
              <a:rPr lang="en-US" sz="1200" baseline="0" dirty="0"/>
              <a:t> Our protocol doesn’t depend</a:t>
            </a:r>
            <a:r>
              <a:rPr lang="en-US" sz="1200" dirty="0"/>
              <a:t> on the length of PRF input</a:t>
            </a:r>
          </a:p>
          <a:p>
            <a:pPr marL="0" indent="0">
              <a:buNone/>
            </a:pPr>
            <a:r>
              <a:rPr lang="en-US" sz="1200" dirty="0"/>
              <a:t>2. We apply it on PSI, </a:t>
            </a:r>
            <a:r>
              <a:rPr lang="en-US" altLang="en-US" dirty="0"/>
              <a:t>we improve PSI protocol by a factor 3, and we efficiently remove the gap btw our protocol and naïve one.</a:t>
            </a:r>
          </a:p>
          <a:p>
            <a:pPr marL="0" indent="0">
              <a:buNone/>
            </a:pPr>
            <a:r>
              <a:rPr lang="en-US" sz="1200" dirty="0"/>
              <a:t>Before going to our approach, we</a:t>
            </a:r>
            <a:r>
              <a:rPr lang="en-US" sz="1200" baseline="0" dirty="0"/>
              <a:t> first review the OT extension technique to get the flow to our high level idea </a:t>
            </a:r>
            <a:endParaRPr lang="en-US" sz="1200" dirty="0"/>
          </a:p>
          <a:p>
            <a:endParaRPr lang="en-US" dirty="0"/>
          </a:p>
          <a:p>
            <a:r>
              <a:rPr lang="en-US" dirty="0"/>
              <a:t>I will describe</a:t>
            </a:r>
            <a:r>
              <a:rPr lang="en-US" baseline="0" dirty="0"/>
              <a:t> exactly what kind of relaxation we </a:t>
            </a:r>
            <a:r>
              <a:rPr lang="en-US" baseline="0" dirty="0" err="1"/>
              <a:t>achive</a:t>
            </a:r>
            <a:endParaRPr lang="en-US" baseline="0" dirty="0"/>
          </a:p>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9</a:t>
            </a:fld>
            <a:endParaRPr lang="en-US"/>
          </a:p>
        </p:txBody>
      </p:sp>
    </p:spTree>
    <p:extLst>
      <p:ext uri="{BB962C8B-B14F-4D97-AF65-F5344CB8AC3E}">
        <p14:creationId xmlns:p14="http://schemas.microsoft.com/office/powerpoint/2010/main" val="202709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3.jpeg"/><Relationship Id="rId5" Type="http://schemas.microsoft.com/office/2007/relationships/hdphoto" Target="../media/hdphoto1.wdp"/><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962BBEE8-14C1-4706-8B2D-2FABA5FA0807}"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47506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2BBEE8-14C1-4706-8B2D-2FABA5FA0807}"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134199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2BBEE8-14C1-4706-8B2D-2FABA5FA0807}"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147221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13D04D-EA99-4DDA-93FE-B18A62E7143E}" type="datetime1">
              <a:rPr lang="en-US" smtClean="0"/>
              <a:pPr/>
              <a:t>6/13/2017</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350EA957-4397-44F1-B25F-D3F24BF8AEF9}" type="slidenum">
              <a:rPr lang="en-US" smtClean="0"/>
              <a:pPr/>
              <a:t>‹#›</a:t>
            </a:fld>
            <a:endParaRPr lang="en-US"/>
          </a:p>
        </p:txBody>
      </p:sp>
      <p:pic>
        <p:nvPicPr>
          <p:cNvPr id="13" name="Picture 2" descr="Image result for acm ccs 2016"/>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10" y="6145078"/>
            <a:ext cx="684290" cy="712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293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0946" y="27432"/>
            <a:ext cx="7772400" cy="160934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1EA91B-8B9A-4E22-A04D-B63D4C1D15D0}" type="datetime1">
              <a:rPr lang="en-US" smtClean="0"/>
              <a:pPr/>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EA957-4397-44F1-B25F-D3F24BF8AEF9}" type="slidenum">
              <a:rPr lang="en-US" smtClean="0"/>
              <a:pPr/>
              <a:t>‹#›</a:t>
            </a:fld>
            <a:endParaRPr lang="en-US"/>
          </a:p>
        </p:txBody>
      </p:sp>
    </p:spTree>
    <p:extLst>
      <p:ext uri="{BB962C8B-B14F-4D97-AF65-F5344CB8AC3E}">
        <p14:creationId xmlns:p14="http://schemas.microsoft.com/office/powerpoint/2010/main" val="1431318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22A85B57-346C-44C3-BE25-AE32D8876272}" type="datetime1">
              <a:rPr lang="en-US" smtClean="0"/>
              <a:pPr/>
              <a:t>6/13/2017</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350EA957-4397-44F1-B25F-D3F24BF8AEF9}" type="slidenum">
              <a:rPr lang="en-US" smtClean="0"/>
              <a:pPr/>
              <a:t>‹#›</a:t>
            </a:fld>
            <a:endParaRPr lang="en-US"/>
          </a:p>
        </p:txBody>
      </p:sp>
    </p:spTree>
    <p:extLst>
      <p:ext uri="{BB962C8B-B14F-4D97-AF65-F5344CB8AC3E}">
        <p14:creationId xmlns:p14="http://schemas.microsoft.com/office/powerpoint/2010/main" val="2439616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0946" y="27432"/>
            <a:ext cx="7772400" cy="160934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BE6CD-729E-43E5-A9FF-475E9CCFD3EA}" type="datetime1">
              <a:rPr lang="en-US" smtClean="0"/>
              <a:pPr/>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A957-4397-44F1-B25F-D3F24BF8AEF9}" type="slidenum">
              <a:rPr lang="en-US" smtClean="0"/>
              <a:pPr/>
              <a:t>‹#›</a:t>
            </a:fld>
            <a:endParaRPr lang="en-US"/>
          </a:p>
        </p:txBody>
      </p:sp>
    </p:spTree>
    <p:extLst>
      <p:ext uri="{BB962C8B-B14F-4D97-AF65-F5344CB8AC3E}">
        <p14:creationId xmlns:p14="http://schemas.microsoft.com/office/powerpoint/2010/main" val="940748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43400" y="0"/>
            <a:ext cx="7772400" cy="160934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0C4065-BB2A-4CEB-8F51-C7DEA518B784}" type="datetime1">
              <a:rPr lang="en-US" smtClean="0"/>
              <a:pPr/>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EA957-4397-44F1-B25F-D3F24BF8AEF9}" type="slidenum">
              <a:rPr lang="en-US" smtClean="0"/>
              <a:pPr/>
              <a:t>‹#›</a:t>
            </a:fld>
            <a:endParaRPr lang="en-US"/>
          </a:p>
        </p:txBody>
      </p:sp>
    </p:spTree>
    <p:extLst>
      <p:ext uri="{BB962C8B-B14F-4D97-AF65-F5344CB8AC3E}">
        <p14:creationId xmlns:p14="http://schemas.microsoft.com/office/powerpoint/2010/main" val="171075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a:xfrm>
            <a:off x="777240" y="2494"/>
            <a:ext cx="7772400" cy="1609344"/>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7459577C-F745-4F7C-93CE-DF455B91C7BE}" type="datetime1">
              <a:rPr lang="en-US" smtClean="0"/>
              <a:pPr/>
              <a:t>6/13/2017</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350EA957-4397-44F1-B25F-D3F24BF8AEF9}" type="slidenum">
              <a:rPr lang="en-US" smtClean="0"/>
              <a:pPr/>
              <a:t>‹#›</a:t>
            </a:fld>
            <a:endParaRPr lang="en-US"/>
          </a:p>
        </p:txBody>
      </p:sp>
    </p:spTree>
    <p:extLst>
      <p:ext uri="{BB962C8B-B14F-4D97-AF65-F5344CB8AC3E}">
        <p14:creationId xmlns:p14="http://schemas.microsoft.com/office/powerpoint/2010/main" val="244218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C9E2E-007A-439B-83DE-2656BDFE7A68}" type="datetime1">
              <a:rPr lang="en-US" smtClean="0"/>
              <a:pPr/>
              <a:t>6/13/2017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0EA957-4397-44F1-B25F-D3F24BF8AEF9}" type="slidenum">
              <a:rPr lang="en-US" smtClean="0"/>
              <a:pPr/>
              <a:t>‹#›</a:t>
            </a:fld>
            <a:endParaRPr lang="en-US"/>
          </a:p>
        </p:txBody>
      </p:sp>
    </p:spTree>
    <p:extLst>
      <p:ext uri="{BB962C8B-B14F-4D97-AF65-F5344CB8AC3E}">
        <p14:creationId xmlns:p14="http://schemas.microsoft.com/office/powerpoint/2010/main" val="3711505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6E820F3D-3EC3-45DB-A348-966C32A37DF8}" type="datetime1">
              <a:rPr lang="en-US" smtClean="0"/>
              <a:pPr/>
              <a:t>6/13/2017</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350EA957-4397-44F1-B25F-D3F24BF8AEF9}" type="slidenum">
              <a:rPr lang="en-US" smtClean="0"/>
              <a:pPr/>
              <a:t>‹#›</a:t>
            </a:fld>
            <a:endParaRPr lang="en-US"/>
          </a:p>
        </p:txBody>
      </p:sp>
    </p:spTree>
    <p:extLst>
      <p:ext uri="{BB962C8B-B14F-4D97-AF65-F5344CB8AC3E}">
        <p14:creationId xmlns:p14="http://schemas.microsoft.com/office/powerpoint/2010/main" val="298617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2BBEE8-14C1-4706-8B2D-2FABA5FA0807}"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13203796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CA13CFF3-D8FA-4067-BC80-F28C81FD9C59}" type="datetime1">
              <a:rPr lang="en-US" smtClean="0"/>
              <a:pPr/>
              <a:t>6/13/2017</a:t>
            </a:fld>
            <a:endParaRPr lang="en-US"/>
          </a:p>
        </p:txBody>
      </p:sp>
      <p:sp>
        <p:nvSpPr>
          <p:cNvPr id="10" name="Slide Number Placeholder 9"/>
          <p:cNvSpPr>
            <a:spLocks noGrp="1"/>
          </p:cNvSpPr>
          <p:nvPr>
            <p:ph type="sldNum" sz="quarter" idx="12"/>
          </p:nvPr>
        </p:nvSpPr>
        <p:spPr/>
        <p:txBody>
          <a:bodyPr/>
          <a:lstStyle/>
          <a:p>
            <a:fld id="{350EA957-4397-44F1-B25F-D3F24BF8AEF9}" type="slidenum">
              <a:rPr lang="en-US" smtClean="0"/>
              <a:pPr/>
              <a:t>‹#›</a:t>
            </a:fld>
            <a:endParaRPr lang="en-US"/>
          </a:p>
        </p:txBody>
      </p:sp>
    </p:spTree>
    <p:extLst>
      <p:ext uri="{BB962C8B-B14F-4D97-AF65-F5344CB8AC3E}">
        <p14:creationId xmlns:p14="http://schemas.microsoft.com/office/powerpoint/2010/main" val="11382823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126F66-C5E8-4CD1-86CF-0D906398A295}" type="datetime1">
              <a:rPr lang="en-US" smtClean="0"/>
              <a:pPr/>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EA957-4397-44F1-B25F-D3F24BF8AEF9}" type="slidenum">
              <a:rPr lang="en-US" smtClean="0"/>
              <a:pPr/>
              <a:t>‹#›</a:t>
            </a:fld>
            <a:endParaRPr lang="en-US"/>
          </a:p>
        </p:txBody>
      </p:sp>
    </p:spTree>
    <p:extLst>
      <p:ext uri="{BB962C8B-B14F-4D97-AF65-F5344CB8AC3E}">
        <p14:creationId xmlns:p14="http://schemas.microsoft.com/office/powerpoint/2010/main" val="29561045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9225F3-4EBB-451D-83E7-334B9FC2A97B}" type="datetime1">
              <a:rPr lang="en-US" smtClean="0"/>
              <a:pPr/>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EA957-4397-44F1-B25F-D3F24BF8AEF9}" type="slidenum">
              <a:rPr lang="en-US" smtClean="0"/>
              <a:pPr/>
              <a:t>‹#›</a:t>
            </a:fld>
            <a:endParaRPr lang="en-US"/>
          </a:p>
        </p:txBody>
      </p:sp>
    </p:spTree>
    <p:extLst>
      <p:ext uri="{BB962C8B-B14F-4D97-AF65-F5344CB8AC3E}">
        <p14:creationId xmlns:p14="http://schemas.microsoft.com/office/powerpoint/2010/main" val="37971787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B77F20-1562-42F3-92A0-9943A24815A5}" type="datetime1">
              <a:rPr lang="en-US" smtClean="0"/>
              <a:pPr/>
              <a:t>6/13/2017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0EA957-4397-44F1-B25F-D3F24BF8AEF9}" type="slidenum">
              <a:rPr lang="en-US" smtClean="0"/>
              <a:pPr/>
              <a:t>‹#›</a:t>
            </a:fld>
            <a:endParaRPr lang="en-US"/>
          </a:p>
        </p:txBody>
      </p:sp>
    </p:spTree>
    <p:extLst>
      <p:ext uri="{BB962C8B-B14F-4D97-AF65-F5344CB8AC3E}">
        <p14:creationId xmlns:p14="http://schemas.microsoft.com/office/powerpoint/2010/main" val="1454025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2BBEE8-14C1-4706-8B2D-2FABA5FA0807}"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4989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2BBEE8-14C1-4706-8B2D-2FABA5FA0807}"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1466163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2BBEE8-14C1-4706-8B2D-2FABA5FA0807}" type="datetimeFigureOut">
              <a:rPr lang="en-US" smtClean="0"/>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395217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2BBEE8-14C1-4706-8B2D-2FABA5FA0807}" type="datetimeFigureOut">
              <a:rPr lang="en-US" smtClean="0"/>
              <a:t>6/13/2017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79850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BBEE8-14C1-4706-8B2D-2FABA5FA0807}" type="datetimeFigureOut">
              <a:rPr lang="en-US" smtClean="0"/>
              <a:t>6/13/2017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3295231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62BBEE8-14C1-4706-8B2D-2FABA5FA0807}"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07476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62BBEE8-14C1-4706-8B2D-2FABA5FA0807}"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07174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4.png"/><Relationship Id="rId2" Type="http://schemas.openxmlformats.org/officeDocument/2006/relationships/slideLayout" Target="../slideLayouts/slideLayout13.xml"/><Relationship Id="rId16"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microsoft.com/office/2007/relationships/hdphoto" Target="../media/hdphoto1.wdp"/><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62BBEE8-14C1-4706-8B2D-2FABA5FA0807}" type="datetimeFigureOut">
              <a:rPr lang="en-US" smtClean="0"/>
              <a:t>6/13/2017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262861-2016-478D-95F6-2500F536E599}" type="slidenum">
              <a:rPr lang="en-US" smtClean="0"/>
              <a:t>‹#›</a:t>
            </a:fld>
            <a:endParaRPr lang="en-US"/>
          </a:p>
        </p:txBody>
      </p:sp>
    </p:spTree>
    <p:extLst>
      <p:ext uri="{BB962C8B-B14F-4D97-AF65-F5344CB8AC3E}">
        <p14:creationId xmlns:p14="http://schemas.microsoft.com/office/powerpoint/2010/main" val="363077123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01B77F20-1562-42F3-92A0-9943A24815A5}" type="datetime1">
              <a:rPr lang="en-US" smtClean="0"/>
              <a:pPr/>
              <a:t>6/13/2017</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350EA957-4397-44F1-B25F-D3F24BF8AEF9}" type="slidenum">
              <a:rPr lang="en-US" smtClean="0"/>
              <a:pPr/>
              <a:t>‹#›</a:t>
            </a:fld>
            <a:endParaRPr lang="en-US"/>
          </a:p>
        </p:txBody>
      </p:sp>
      <p:pic>
        <p:nvPicPr>
          <p:cNvPr id="10" name="Picture 2" descr="Image result for acm ccs 2016"/>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510" y="6145078"/>
            <a:ext cx="684290" cy="712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35062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791" r:id="rId12"/>
  </p:sldLayoutIdLst>
  <p:hf hdr="0" ftr="0"/>
  <p:txStyles>
    <p:titleStyle>
      <a:lvl1pPr algn="l" defTabSz="914400" rtl="0" eaLnBrk="1" latinLnBrk="0" hangingPunct="1">
        <a:lnSpc>
          <a:spcPct val="90000"/>
        </a:lnSpc>
        <a:spcBef>
          <a:spcPct val="0"/>
        </a:spcBef>
        <a:buNone/>
        <a:defRPr sz="4200" b="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10.png"/></Relationships>
</file>

<file path=ppt/slides/_rels/slide11.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11.xml"/><Relationship Id="rId16"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29.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29.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8.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45.png"/><Relationship Id="rId11" Type="http://schemas.openxmlformats.org/officeDocument/2006/relationships/image" Target="../media/image57.png"/><Relationship Id="rId5" Type="http://schemas.openxmlformats.org/officeDocument/2006/relationships/image" Target="../media/image54.png"/><Relationship Id="rId10" Type="http://schemas.openxmlformats.org/officeDocument/2006/relationships/image" Target="../media/image56.png"/><Relationship Id="rId4" Type="http://schemas.openxmlformats.org/officeDocument/2006/relationships/image" Target="../media/image43.png"/><Relationship Id="rId9" Type="http://schemas.openxmlformats.org/officeDocument/2006/relationships/image" Target="../media/image55.png"/><Relationship Id="rId14"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8.png"/><Relationship Id="rId18" Type="http://schemas.openxmlformats.org/officeDocument/2006/relationships/image" Target="../media/image72.png"/><Relationship Id="rId3" Type="http://schemas.openxmlformats.org/officeDocument/2006/relationships/image" Target="../media/image59.png"/><Relationship Id="rId21" Type="http://schemas.openxmlformats.org/officeDocument/2006/relationships/image" Target="../media/image29.png"/><Relationship Id="rId7" Type="http://schemas.openxmlformats.org/officeDocument/2006/relationships/image" Target="../media/image63.png"/><Relationship Id="rId12" Type="http://schemas.openxmlformats.org/officeDocument/2006/relationships/image" Target="../media/image67.png"/><Relationship Id="rId17" Type="http://schemas.openxmlformats.org/officeDocument/2006/relationships/image" Target="../media/image4.png"/><Relationship Id="rId2" Type="http://schemas.openxmlformats.org/officeDocument/2006/relationships/notesSlide" Target="../notesSlides/notesSlide13.xml"/><Relationship Id="rId16" Type="http://schemas.openxmlformats.org/officeDocument/2006/relationships/image" Target="../media/image71.png"/><Relationship Id="rId20" Type="http://schemas.openxmlformats.org/officeDocument/2006/relationships/image" Target="../media/image74.png"/><Relationship Id="rId1" Type="http://schemas.openxmlformats.org/officeDocument/2006/relationships/slideLayout" Target="../slideLayouts/slideLayout13.xml"/><Relationship Id="rId6" Type="http://schemas.openxmlformats.org/officeDocument/2006/relationships/image" Target="../media/image62.png"/><Relationship Id="rId11" Type="http://schemas.openxmlformats.org/officeDocument/2006/relationships/image" Target="../media/image45.png"/><Relationship Id="rId5" Type="http://schemas.openxmlformats.org/officeDocument/2006/relationships/image" Target="../media/image61.png"/><Relationship Id="rId15" Type="http://schemas.openxmlformats.org/officeDocument/2006/relationships/image" Target="../media/image70.png"/><Relationship Id="rId10" Type="http://schemas.openxmlformats.org/officeDocument/2006/relationships/image" Target="../media/image66.png"/><Relationship Id="rId19" Type="http://schemas.openxmlformats.org/officeDocument/2006/relationships/image" Target="../media/image73.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69.png"/><Relationship Id="rId22"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45.png"/><Relationship Id="rId18" Type="http://schemas.openxmlformats.org/officeDocument/2006/relationships/image" Target="../media/image82.png"/><Relationship Id="rId3" Type="http://schemas.openxmlformats.org/officeDocument/2006/relationships/image" Target="../media/image59.png"/><Relationship Id="rId7" Type="http://schemas.openxmlformats.org/officeDocument/2006/relationships/image" Target="../media/image75.png"/><Relationship Id="rId12" Type="http://schemas.openxmlformats.org/officeDocument/2006/relationships/image" Target="../media/image74.png"/><Relationship Id="rId17" Type="http://schemas.openxmlformats.org/officeDocument/2006/relationships/image" Target="../media/image81.png"/><Relationship Id="rId2" Type="http://schemas.openxmlformats.org/officeDocument/2006/relationships/notesSlide" Target="../notesSlides/notesSlide14.xml"/><Relationship Id="rId16" Type="http://schemas.openxmlformats.org/officeDocument/2006/relationships/image" Target="../media/image80.png"/><Relationship Id="rId20"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62.png"/><Relationship Id="rId11" Type="http://schemas.openxmlformats.org/officeDocument/2006/relationships/image" Target="../media/image77.png"/><Relationship Id="rId5" Type="http://schemas.openxmlformats.org/officeDocument/2006/relationships/image" Target="../media/image61.png"/><Relationship Id="rId15" Type="http://schemas.openxmlformats.org/officeDocument/2006/relationships/image" Target="../media/image79.png"/><Relationship Id="rId10" Type="http://schemas.openxmlformats.org/officeDocument/2006/relationships/image" Target="../media/image76.png"/><Relationship Id="rId19" Type="http://schemas.openxmlformats.org/officeDocument/2006/relationships/image" Target="../media/image29.png"/><Relationship Id="rId4" Type="http://schemas.openxmlformats.org/officeDocument/2006/relationships/image" Target="../media/image60.png"/><Relationship Id="rId9" Type="http://schemas.openxmlformats.org/officeDocument/2006/relationships/image" Target="../media/image64.png"/><Relationship Id="rId14" Type="http://schemas.openxmlformats.org/officeDocument/2006/relationships/image" Target="../media/image78.png"/></Relationships>
</file>

<file path=ppt/slides/_rels/slide15.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8.png"/><Relationship Id="rId18" Type="http://schemas.openxmlformats.org/officeDocument/2006/relationships/image" Target="../media/image93.png"/><Relationship Id="rId26" Type="http://schemas.openxmlformats.org/officeDocument/2006/relationships/image" Target="../media/image100.png"/><Relationship Id="rId3" Type="http://schemas.openxmlformats.org/officeDocument/2006/relationships/image" Target="../media/image62.png"/><Relationship Id="rId21" Type="http://schemas.openxmlformats.org/officeDocument/2006/relationships/image" Target="../media/image95.png"/><Relationship Id="rId7" Type="http://schemas.openxmlformats.org/officeDocument/2006/relationships/image" Target="../media/image85.png"/><Relationship Id="rId12" Type="http://schemas.openxmlformats.org/officeDocument/2006/relationships/image" Target="../media/image87.png"/><Relationship Id="rId17" Type="http://schemas.openxmlformats.org/officeDocument/2006/relationships/image" Target="../media/image92.png"/><Relationship Id="rId25" Type="http://schemas.openxmlformats.org/officeDocument/2006/relationships/image" Target="../media/image99.png"/><Relationship Id="rId2" Type="http://schemas.openxmlformats.org/officeDocument/2006/relationships/notesSlide" Target="../notesSlides/notesSlide15.xml"/><Relationship Id="rId16" Type="http://schemas.openxmlformats.org/officeDocument/2006/relationships/image" Target="../media/image91.png"/><Relationship Id="rId20" Type="http://schemas.openxmlformats.org/officeDocument/2006/relationships/image" Target="../media/image94.png"/><Relationship Id="rId29" Type="http://schemas.openxmlformats.org/officeDocument/2006/relationships/image" Target="../media/image103.png"/><Relationship Id="rId1" Type="http://schemas.openxmlformats.org/officeDocument/2006/relationships/slideLayout" Target="../slideLayouts/slideLayout13.xml"/><Relationship Id="rId6" Type="http://schemas.openxmlformats.org/officeDocument/2006/relationships/image" Target="../media/image74.png"/><Relationship Id="rId11" Type="http://schemas.openxmlformats.org/officeDocument/2006/relationships/image" Target="../media/image86.png"/><Relationship Id="rId24" Type="http://schemas.openxmlformats.org/officeDocument/2006/relationships/image" Target="../media/image98.png"/><Relationship Id="rId5" Type="http://schemas.openxmlformats.org/officeDocument/2006/relationships/image" Target="../media/image84.png"/><Relationship Id="rId15" Type="http://schemas.openxmlformats.org/officeDocument/2006/relationships/image" Target="../media/image90.png"/><Relationship Id="rId23" Type="http://schemas.openxmlformats.org/officeDocument/2006/relationships/image" Target="../media/image97.png"/><Relationship Id="rId28" Type="http://schemas.openxmlformats.org/officeDocument/2006/relationships/image" Target="../media/image102.png"/><Relationship Id="rId10" Type="http://schemas.openxmlformats.org/officeDocument/2006/relationships/image" Target="../media/image82.png"/><Relationship Id="rId19" Type="http://schemas.openxmlformats.org/officeDocument/2006/relationships/image" Target="../media/image4.png"/><Relationship Id="rId31" Type="http://schemas.openxmlformats.org/officeDocument/2006/relationships/image" Target="../media/image30.png"/><Relationship Id="rId4" Type="http://schemas.openxmlformats.org/officeDocument/2006/relationships/image" Target="../media/image83.png"/><Relationship Id="rId9" Type="http://schemas.openxmlformats.org/officeDocument/2006/relationships/image" Target="../media/image79.png"/><Relationship Id="rId14" Type="http://schemas.openxmlformats.org/officeDocument/2006/relationships/image" Target="../media/image89.png"/><Relationship Id="rId22" Type="http://schemas.openxmlformats.org/officeDocument/2006/relationships/image" Target="../media/image96.png"/><Relationship Id="rId27" Type="http://schemas.openxmlformats.org/officeDocument/2006/relationships/image" Target="../media/image101.png"/><Relationship Id="rId30"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108.png"/><Relationship Id="rId18" Type="http://schemas.openxmlformats.org/officeDocument/2006/relationships/image" Target="../media/image111.png"/><Relationship Id="rId3" Type="http://schemas.openxmlformats.org/officeDocument/2006/relationships/image" Target="../media/image62.png"/><Relationship Id="rId7" Type="http://schemas.openxmlformats.org/officeDocument/2006/relationships/image" Target="../media/image79.png"/><Relationship Id="rId12" Type="http://schemas.openxmlformats.org/officeDocument/2006/relationships/image" Target="../media/image4.png"/><Relationship Id="rId17" Type="http://schemas.openxmlformats.org/officeDocument/2006/relationships/image" Target="../media/image110.png"/><Relationship Id="rId2" Type="http://schemas.openxmlformats.org/officeDocument/2006/relationships/notesSlide" Target="../notesSlides/notesSlide17.xml"/><Relationship Id="rId16" Type="http://schemas.openxmlformats.org/officeDocument/2006/relationships/image" Target="../media/image102.png"/><Relationship Id="rId20"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78.png"/><Relationship Id="rId11" Type="http://schemas.openxmlformats.org/officeDocument/2006/relationships/image" Target="../media/image910.png"/><Relationship Id="rId5" Type="http://schemas.openxmlformats.org/officeDocument/2006/relationships/image" Target="../media/image85.png"/><Relationship Id="rId15" Type="http://schemas.openxmlformats.org/officeDocument/2006/relationships/image" Target="../media/image109.png"/><Relationship Id="rId10" Type="http://schemas.openxmlformats.org/officeDocument/2006/relationships/image" Target="../media/image107.png"/><Relationship Id="rId19" Type="http://schemas.openxmlformats.org/officeDocument/2006/relationships/image" Target="../media/image29.png"/><Relationship Id="rId4" Type="http://schemas.openxmlformats.org/officeDocument/2006/relationships/image" Target="../media/image105.png"/><Relationship Id="rId9" Type="http://schemas.openxmlformats.org/officeDocument/2006/relationships/image" Target="../media/image106.png"/><Relationship Id="rId14" Type="http://schemas.openxmlformats.org/officeDocument/2006/relationships/image" Target="../media/image1080.png"/></Relationships>
</file>

<file path=ppt/slides/_rels/slide18.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13.png"/></Relationships>
</file>

<file path=ppt/slides/_rels/slide19.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117.png"/><Relationship Id="rId5" Type="http://schemas.openxmlformats.org/officeDocument/2006/relationships/image" Target="../media/image116.png"/><Relationship Id="rId10" Type="http://schemas.openxmlformats.org/officeDocument/2006/relationships/image" Target="../media/image121.png"/><Relationship Id="rId4" Type="http://schemas.openxmlformats.org/officeDocument/2006/relationships/image" Target="../media/image115.png"/><Relationship Id="rId9" Type="http://schemas.openxmlformats.org/officeDocument/2006/relationships/image" Target="../media/image120.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9.png"/><Relationship Id="rId11" Type="http://schemas.microsoft.com/office/2007/relationships/hdphoto" Target="../media/hdphoto3.wdp"/><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8" Type="http://schemas.openxmlformats.org/officeDocument/2006/relationships/image" Target="../media/image127.png"/><Relationship Id="rId13" Type="http://schemas.openxmlformats.org/officeDocument/2006/relationships/image" Target="../media/image132.png"/><Relationship Id="rId18" Type="http://schemas.openxmlformats.org/officeDocument/2006/relationships/image" Target="../media/image29.png"/><Relationship Id="rId3" Type="http://schemas.openxmlformats.org/officeDocument/2006/relationships/image" Target="../media/image122.png"/><Relationship Id="rId7" Type="http://schemas.openxmlformats.org/officeDocument/2006/relationships/image" Target="../media/image126.png"/><Relationship Id="rId12" Type="http://schemas.openxmlformats.org/officeDocument/2006/relationships/image" Target="../media/image131.png"/><Relationship Id="rId17" Type="http://schemas.openxmlformats.org/officeDocument/2006/relationships/image" Target="../media/image136.png"/><Relationship Id="rId2" Type="http://schemas.openxmlformats.org/officeDocument/2006/relationships/notesSlide" Target="../notesSlides/notesSlide20.xml"/><Relationship Id="rId16" Type="http://schemas.openxmlformats.org/officeDocument/2006/relationships/image" Target="../media/image135.png"/><Relationship Id="rId1" Type="http://schemas.openxmlformats.org/officeDocument/2006/relationships/slideLayout" Target="../slideLayouts/slideLayout13.xml"/><Relationship Id="rId6" Type="http://schemas.openxmlformats.org/officeDocument/2006/relationships/image" Target="../media/image125.png"/><Relationship Id="rId11" Type="http://schemas.openxmlformats.org/officeDocument/2006/relationships/image" Target="../media/image130.png"/><Relationship Id="rId5" Type="http://schemas.openxmlformats.org/officeDocument/2006/relationships/image" Target="../media/image124.png"/><Relationship Id="rId15" Type="http://schemas.openxmlformats.org/officeDocument/2006/relationships/image" Target="../media/image134.png"/><Relationship Id="rId10" Type="http://schemas.openxmlformats.org/officeDocument/2006/relationships/image" Target="../media/image129.png"/><Relationship Id="rId19" Type="http://schemas.openxmlformats.org/officeDocument/2006/relationships/image" Target="../media/image30.png"/><Relationship Id="rId4" Type="http://schemas.openxmlformats.org/officeDocument/2006/relationships/image" Target="../media/image123.png"/><Relationship Id="rId9" Type="http://schemas.openxmlformats.org/officeDocument/2006/relationships/image" Target="../media/image128.png"/><Relationship Id="rId14" Type="http://schemas.openxmlformats.org/officeDocument/2006/relationships/image" Target="../media/image133.png"/></Relationships>
</file>

<file path=ppt/slides/_rels/slide21.xml.rels><?xml version="1.0" encoding="UTF-8" standalone="yes"?>
<Relationships xmlns="http://schemas.openxmlformats.org/package/2006/relationships"><Relationship Id="rId8" Type="http://schemas.openxmlformats.org/officeDocument/2006/relationships/image" Target="../media/image128.png"/><Relationship Id="rId13" Type="http://schemas.openxmlformats.org/officeDocument/2006/relationships/image" Target="../media/image135.png"/><Relationship Id="rId3" Type="http://schemas.openxmlformats.org/officeDocument/2006/relationships/image" Target="../media/image122.png"/><Relationship Id="rId7" Type="http://schemas.openxmlformats.org/officeDocument/2006/relationships/image" Target="../media/image127.png"/><Relationship Id="rId12" Type="http://schemas.openxmlformats.org/officeDocument/2006/relationships/image" Target="../media/image133.png"/><Relationship Id="rId17" Type="http://schemas.openxmlformats.org/officeDocument/2006/relationships/image" Target="../media/image30.png"/><Relationship Id="rId2" Type="http://schemas.openxmlformats.org/officeDocument/2006/relationships/notesSlide" Target="../notesSlides/notesSlide21.xml"/><Relationship Id="rId16"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126.png"/><Relationship Id="rId11" Type="http://schemas.openxmlformats.org/officeDocument/2006/relationships/image" Target="../media/image131.png"/><Relationship Id="rId15" Type="http://schemas.openxmlformats.org/officeDocument/2006/relationships/image" Target="../media/image138.png"/><Relationship Id="rId5" Type="http://schemas.openxmlformats.org/officeDocument/2006/relationships/image" Target="../media/image125.png"/><Relationship Id="rId10" Type="http://schemas.openxmlformats.org/officeDocument/2006/relationships/image" Target="../media/image130.png"/><Relationship Id="rId4" Type="http://schemas.openxmlformats.org/officeDocument/2006/relationships/image" Target="../media/image123.png"/><Relationship Id="rId9" Type="http://schemas.openxmlformats.org/officeDocument/2006/relationships/image" Target="../media/image129.png"/><Relationship Id="rId14" Type="http://schemas.openxmlformats.org/officeDocument/2006/relationships/image" Target="../media/image137.png"/></Relationships>
</file>

<file path=ppt/slides/_rels/slide22.xml.rels><?xml version="1.0" encoding="UTF-8" standalone="yes"?>
<Relationships xmlns="http://schemas.openxmlformats.org/package/2006/relationships"><Relationship Id="rId8" Type="http://schemas.openxmlformats.org/officeDocument/2006/relationships/image" Target="../media/image128.png"/><Relationship Id="rId13" Type="http://schemas.openxmlformats.org/officeDocument/2006/relationships/image" Target="../media/image135.png"/><Relationship Id="rId3" Type="http://schemas.openxmlformats.org/officeDocument/2006/relationships/image" Target="../media/image122.png"/><Relationship Id="rId7" Type="http://schemas.openxmlformats.org/officeDocument/2006/relationships/image" Target="../media/image127.png"/><Relationship Id="rId12" Type="http://schemas.openxmlformats.org/officeDocument/2006/relationships/image" Target="../media/image133.png"/><Relationship Id="rId17" Type="http://schemas.openxmlformats.org/officeDocument/2006/relationships/image" Target="../media/image30.png"/><Relationship Id="rId2" Type="http://schemas.openxmlformats.org/officeDocument/2006/relationships/notesSlide" Target="../notesSlides/notesSlide22.xml"/><Relationship Id="rId16"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126.png"/><Relationship Id="rId11" Type="http://schemas.openxmlformats.org/officeDocument/2006/relationships/image" Target="../media/image131.png"/><Relationship Id="rId5" Type="http://schemas.openxmlformats.org/officeDocument/2006/relationships/image" Target="../media/image125.png"/><Relationship Id="rId15" Type="http://schemas.openxmlformats.org/officeDocument/2006/relationships/image" Target="../media/image139.png"/><Relationship Id="rId10" Type="http://schemas.openxmlformats.org/officeDocument/2006/relationships/image" Target="../media/image130.png"/><Relationship Id="rId4" Type="http://schemas.openxmlformats.org/officeDocument/2006/relationships/image" Target="../media/image123.png"/><Relationship Id="rId9" Type="http://schemas.openxmlformats.org/officeDocument/2006/relationships/image" Target="../media/image129.png"/><Relationship Id="rId14" Type="http://schemas.openxmlformats.org/officeDocument/2006/relationships/image" Target="../media/image137.png"/></Relationships>
</file>

<file path=ppt/slides/_rels/slide23.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41.png"/></Relationships>
</file>

<file path=ppt/slides/_rels/slide24.xml.rels><?xml version="1.0" encoding="UTF-8" standalone="yes"?>
<Relationships xmlns="http://schemas.openxmlformats.org/package/2006/relationships"><Relationship Id="rId3" Type="http://schemas.openxmlformats.org/officeDocument/2006/relationships/hyperlink" Target="https://eprint.iacr.org/2016/933.pdf" TargetMode="External"/><Relationship Id="rId2" Type="http://schemas.openxmlformats.org/officeDocument/2006/relationships/hyperlink" Target="https://eprint.iacr.org/2016/933" TargetMode="External"/><Relationship Id="rId1" Type="http://schemas.openxmlformats.org/officeDocument/2006/relationships/slideLayout" Target="../slideLayouts/slideLayout13.xml"/><Relationship Id="rId5" Type="http://schemas.openxmlformats.org/officeDocument/2006/relationships/hyperlink" Target="https://eprint.iacr.org/2016/930.pdf" TargetMode="External"/><Relationship Id="rId4" Type="http://schemas.openxmlformats.org/officeDocument/2006/relationships/hyperlink" Target="https://eprint.iacr.org/2016/930"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hyperlink" Target="http://www.google.com/url?sa=i&amp;rct=j&amp;q=&amp;esrc=s&amp;source=images&amp;cd=&amp;cad=rja&amp;uact=8&amp;ved=0ahUKEwibxYWjl5nOAhXKsB4KHbbcBQ0QjRwIBw&amp;url=http://blogs.skype.com/&amp;bvm=bv.128617741,d.dmo&amp;psig=AFQjCNEv9brBNcvHawKg0aodiH2c7zZNLg&amp;ust=1469899172251042" TargetMode="External"/><Relationship Id="rId13" Type="http://schemas.openxmlformats.org/officeDocument/2006/relationships/image" Target="../media/image19.png"/><Relationship Id="rId18" Type="http://schemas.openxmlformats.org/officeDocument/2006/relationships/image" Target="../media/image10.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5.png"/><Relationship Id="rId12" Type="http://schemas.openxmlformats.org/officeDocument/2006/relationships/image" Target="../media/image18.png"/><Relationship Id="rId17" Type="http://schemas.openxmlformats.org/officeDocument/2006/relationships/image" Target="../media/image9.png"/><Relationship Id="rId2" Type="http://schemas.openxmlformats.org/officeDocument/2006/relationships/notesSlide" Target="../notesSlides/notesSlide3.xml"/><Relationship Id="rId16" Type="http://schemas.openxmlformats.org/officeDocument/2006/relationships/image" Target="../media/image8.png"/><Relationship Id="rId20"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hyperlink" Target="http://www.google.com/url?sa=i&amp;rct=j&amp;q=&amp;esrc=s&amp;source=images&amp;cd=&amp;cad=rja&amp;uact=8&amp;ved=0ahUKEwjPmMCTl5nOAhWFlx4KHc9gA8sQjRwIBw&amp;url=http://www.pngall.com/server-png&amp;bvm=bv.128617741,d.dmo&amp;psig=AFQjCNGzJGxR_Nv00Wjtdtydq4XLdPS0IA&amp;ust=1469899113329722" TargetMode="External"/><Relationship Id="rId11" Type="http://schemas.openxmlformats.org/officeDocument/2006/relationships/image" Target="../media/image17.png"/><Relationship Id="rId5" Type="http://schemas.openxmlformats.org/officeDocument/2006/relationships/image" Target="../media/image7.png"/><Relationship Id="rId15" Type="http://schemas.openxmlformats.org/officeDocument/2006/relationships/image" Target="../media/image21.png"/><Relationship Id="rId10" Type="http://schemas.openxmlformats.org/officeDocument/2006/relationships/hyperlink" Target="http://www.google.com/url?sa=i&amp;rct=j&amp;q=&amp;esrc=s&amp;source=images&amp;cd=&amp;cad=rja&amp;uact=8&amp;ved=0ahUKEwj5r7bGppnOAhUI64MKHTexDQMQjRwIBw&amp;url=http://www.libertyink.com/client_services/index.html&amp;psig=AFQjCNHQbmpXioVHq4NFZQfaD2QiukimLw&amp;ust=1469903271309282" TargetMode="External"/><Relationship Id="rId19" Type="http://schemas.openxmlformats.org/officeDocument/2006/relationships/image" Target="../media/image22.png"/><Relationship Id="rId4" Type="http://schemas.openxmlformats.org/officeDocument/2006/relationships/image" Target="../media/image14.png"/><Relationship Id="rId9" Type="http://schemas.openxmlformats.org/officeDocument/2006/relationships/image" Target="../media/image16.png"/><Relationship Id="rId14" Type="http://schemas.openxmlformats.org/officeDocument/2006/relationships/image" Target="../media/image20.png"/><Relationship Id="rId22"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1.jpe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4.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30.png"/><Relationship Id="rId11" Type="http://schemas.openxmlformats.org/officeDocument/2006/relationships/image" Target="../media/image40.png"/><Relationship Id="rId5" Type="http://schemas.openxmlformats.org/officeDocument/2006/relationships/image" Target="../media/image29.png"/><Relationship Id="rId10" Type="http://schemas.openxmlformats.org/officeDocument/2006/relationships/image" Target="../media/image39.png"/><Relationship Id="rId4" Type="http://schemas.openxmlformats.org/officeDocument/2006/relationships/image" Target="../media/image35.png"/><Relationship Id="rId9"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752" y="1522214"/>
            <a:ext cx="8426164" cy="2276856"/>
          </a:xfrm>
        </p:spPr>
        <p:txBody>
          <a:bodyPr/>
          <a:lstStyle/>
          <a:p>
            <a:pPr algn="ctr"/>
            <a:r>
              <a:rPr lang="en-US" sz="3900" b="1" dirty="0"/>
              <a:t>Efficient Batched Oblivious PRF </a:t>
            </a:r>
            <a:br>
              <a:rPr lang="en-US" sz="3900" b="1" dirty="0"/>
            </a:br>
            <a:r>
              <a:rPr lang="en-US" sz="3900" b="1" dirty="0"/>
              <a:t>with Applications to </a:t>
            </a:r>
            <a:br>
              <a:rPr lang="en-US" sz="3900" b="1" dirty="0"/>
            </a:br>
            <a:r>
              <a:rPr lang="en-US" sz="3900" b="1" dirty="0"/>
              <a:t>Private Set Intersection</a:t>
            </a:r>
            <a:endParaRPr lang="en-US" sz="3900" dirty="0"/>
          </a:p>
        </p:txBody>
      </p:sp>
      <p:sp>
        <p:nvSpPr>
          <p:cNvPr id="3" name="Subtitle 2"/>
          <p:cNvSpPr>
            <a:spLocks noGrp="1"/>
          </p:cNvSpPr>
          <p:nvPr>
            <p:ph type="subTitle" idx="1"/>
          </p:nvPr>
        </p:nvSpPr>
        <p:spPr>
          <a:xfrm>
            <a:off x="652073" y="4590159"/>
            <a:ext cx="7307945" cy="1682626"/>
          </a:xfrm>
        </p:spPr>
        <p:txBody>
          <a:bodyPr>
            <a:normAutofit/>
          </a:bodyPr>
          <a:lstStyle/>
          <a:p>
            <a:r>
              <a:rPr lang="sv-SE" dirty="0"/>
              <a:t>Vladimir Kolesnikov (Bell Labs), </a:t>
            </a:r>
          </a:p>
          <a:p>
            <a:r>
              <a:rPr lang="sv-SE" dirty="0"/>
              <a:t>Ranjit Kumaresan (MIT), </a:t>
            </a:r>
          </a:p>
          <a:p>
            <a:r>
              <a:rPr lang="sv-SE" dirty="0"/>
              <a:t>Mike Rosulek (Oregon State University)</a:t>
            </a:r>
          </a:p>
          <a:p>
            <a:r>
              <a:rPr lang="sv-SE" b="1" dirty="0"/>
              <a:t>Ni Trieu </a:t>
            </a:r>
            <a:r>
              <a:rPr lang="sv-SE" dirty="0"/>
              <a:t>(Oregon State University)</a:t>
            </a:r>
            <a:endParaRPr lang="en-US" dirty="0">
              <a:latin typeface="Cambria Math"/>
              <a:cs typeface="Cambria Math"/>
            </a:endParaRPr>
          </a:p>
        </p:txBody>
      </p:sp>
      <p:sp>
        <p:nvSpPr>
          <p:cNvPr id="5" name="Slide Number Placeholder 4"/>
          <p:cNvSpPr>
            <a:spLocks noGrp="1"/>
          </p:cNvSpPr>
          <p:nvPr>
            <p:ph type="sldNum" sz="quarter" idx="12"/>
          </p:nvPr>
        </p:nvSpPr>
        <p:spPr/>
        <p:txBody>
          <a:bodyPr/>
          <a:lstStyle/>
          <a:p>
            <a:fld id="{350EA957-4397-44F1-B25F-D3F24BF8AEF9}" type="slidenum">
              <a:rPr lang="en-US" smtClean="0"/>
              <a:pPr/>
              <a:t>1</a:t>
            </a:fld>
            <a:endParaRPr lang="en-US"/>
          </a:p>
        </p:txBody>
      </p:sp>
    </p:spTree>
    <p:extLst>
      <p:ext uri="{BB962C8B-B14F-4D97-AF65-F5344CB8AC3E}">
        <p14:creationId xmlns:p14="http://schemas.microsoft.com/office/powerpoint/2010/main" val="3310556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5132" y="1729242"/>
            <a:ext cx="7772400" cy="1615537"/>
          </a:xfrm>
        </p:spPr>
        <p:txBody>
          <a:bodyPr>
            <a:normAutofit/>
          </a:bodyPr>
          <a:lstStyle/>
          <a:p>
            <a:r>
              <a:rPr lang="en-US" sz="2400" dirty="0"/>
              <a:t>OT (using PK) is very expensive</a:t>
            </a:r>
          </a:p>
          <a:p>
            <a:r>
              <a:rPr lang="en-US" sz="2400" dirty="0"/>
              <a:t>Few OTs+ symmetric keys =&gt; many OTs</a:t>
            </a:r>
          </a:p>
          <a:p>
            <a:pPr marL="0" indent="0">
              <a:buNone/>
            </a:pPr>
            <a:endParaRPr lang="en-US" sz="2400" dirty="0"/>
          </a:p>
        </p:txBody>
      </p:sp>
      <p:sp>
        <p:nvSpPr>
          <p:cNvPr id="5" name="Slide Number Placeholder 4"/>
          <p:cNvSpPr>
            <a:spLocks noGrp="1"/>
          </p:cNvSpPr>
          <p:nvPr>
            <p:ph type="sldNum" sz="quarter" idx="12"/>
          </p:nvPr>
        </p:nvSpPr>
        <p:spPr/>
        <p:txBody>
          <a:bodyPr/>
          <a:lstStyle/>
          <a:p>
            <a:fld id="{350EA957-4397-44F1-B25F-D3F24BF8AEF9}" type="slidenum">
              <a:rPr lang="en-US" smtClean="0"/>
              <a:pPr/>
              <a:t>10</a:t>
            </a:fld>
            <a:endParaRPr lang="en-US"/>
          </a:p>
        </p:txBody>
      </p:sp>
      <p:sp>
        <p:nvSpPr>
          <p:cNvPr id="6" name="Title 1"/>
          <p:cNvSpPr txBox="1">
            <a:spLocks/>
          </p:cNvSpPr>
          <p:nvPr/>
        </p:nvSpPr>
        <p:spPr>
          <a:xfrm>
            <a:off x="903732" y="139225"/>
            <a:ext cx="7543800" cy="120700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800" dirty="0"/>
              <a:t>Oblivious Transfer Extension</a:t>
            </a:r>
          </a:p>
        </p:txBody>
      </p:sp>
      <p:sp>
        <p:nvSpPr>
          <p:cNvPr id="7" name="Content Placeholder 2"/>
          <p:cNvSpPr txBox="1">
            <a:spLocks/>
          </p:cNvSpPr>
          <p:nvPr/>
        </p:nvSpPr>
        <p:spPr>
          <a:xfrm>
            <a:off x="903732" y="979328"/>
            <a:ext cx="7543800" cy="476646"/>
          </a:xfrm>
          <a:prstGeom prst="rect">
            <a:avLst/>
          </a:prstGeom>
        </p:spPr>
        <p:txBody>
          <a:bodyPr vert="horz" lIns="68580" tIns="34290" rIns="68580" bIns="3429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spcBef>
                <a:spcPct val="0"/>
              </a:spcBef>
              <a:buNone/>
            </a:pPr>
            <a:r>
              <a:rPr lang="en-US" sz="2400" dirty="0"/>
              <a:t>[</a:t>
            </a:r>
            <a:r>
              <a:rPr lang="en-US" altLang="en-US" sz="2400" dirty="0"/>
              <a:t>Beaver 1996</a:t>
            </a:r>
            <a:r>
              <a:rPr lang="en-US" sz="2400" dirty="0"/>
              <a:t>]</a:t>
            </a:r>
          </a:p>
        </p:txBody>
      </p:sp>
      <p:sp>
        <p:nvSpPr>
          <p:cNvPr id="8" name="Rounded Rectangle 7"/>
          <p:cNvSpPr/>
          <p:nvPr/>
        </p:nvSpPr>
        <p:spPr>
          <a:xfrm>
            <a:off x="903732" y="3446554"/>
            <a:ext cx="2187146" cy="1462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Public</a:t>
            </a:r>
          </a:p>
          <a:p>
            <a:pPr algn="ctr"/>
            <a:r>
              <a:rPr lang="en-US" sz="2100" dirty="0"/>
              <a:t> Keys</a:t>
            </a:r>
          </a:p>
        </p:txBody>
      </p:sp>
      <p:sp>
        <p:nvSpPr>
          <p:cNvPr id="9" name="Rounded Rectangle 8"/>
          <p:cNvSpPr/>
          <p:nvPr/>
        </p:nvSpPr>
        <p:spPr>
          <a:xfrm>
            <a:off x="6602501" y="3446552"/>
            <a:ext cx="2187146" cy="146232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Symmetric keys</a:t>
            </a:r>
          </a:p>
        </p:txBody>
      </p:sp>
      <p:sp>
        <p:nvSpPr>
          <p:cNvPr id="11" name="Rounded Rectangle 10"/>
          <p:cNvSpPr/>
          <p:nvPr/>
        </p:nvSpPr>
        <p:spPr>
          <a:xfrm>
            <a:off x="4772645" y="3895834"/>
            <a:ext cx="856773" cy="563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Public Keys</a:t>
            </a:r>
          </a:p>
        </p:txBody>
      </p:sp>
      <mc:AlternateContent xmlns:mc="http://schemas.openxmlformats.org/markup-compatibility/2006" xmlns:a14="http://schemas.microsoft.com/office/drawing/2010/main">
        <mc:Choice Requires="a14">
          <p:sp>
            <p:nvSpPr>
              <p:cNvPr id="15" name="TextBox 14"/>
              <p:cNvSpPr txBox="1"/>
              <p:nvPr/>
            </p:nvSpPr>
            <p:spPr>
              <a:xfrm>
                <a:off x="5800199" y="3889177"/>
                <a:ext cx="631521" cy="5770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750" i="1">
                          <a:latin typeface="Cambria Math" panose="02040503050406030204" pitchFamily="18" charset="0"/>
                        </a:rPr>
                        <m:t>+</m:t>
                      </m:r>
                    </m:oMath>
                  </m:oMathPara>
                </a14:m>
                <a:endParaRPr lang="en-US" sz="3750" dirty="0"/>
              </a:p>
            </p:txBody>
          </p:sp>
        </mc:Choice>
        <mc:Fallback xmlns="">
          <p:sp>
            <p:nvSpPr>
              <p:cNvPr id="15" name="TextBox 14"/>
              <p:cNvSpPr txBox="1">
                <a:spLocks noRot="1" noChangeAspect="1" noMove="1" noResize="1" noEditPoints="1" noAdjustHandles="1" noChangeArrowheads="1" noChangeShapeType="1" noTextEdit="1"/>
              </p:cNvSpPr>
              <p:nvPr/>
            </p:nvSpPr>
            <p:spPr>
              <a:xfrm>
                <a:off x="5800199" y="3889177"/>
                <a:ext cx="631521" cy="577081"/>
              </a:xfrm>
              <a:prstGeom prst="rect">
                <a:avLst/>
              </a:prstGeom>
              <a:blipFill>
                <a:blip r:embed="rId4"/>
                <a:stretch>
                  <a:fillRect/>
                </a:stretch>
              </a:blipFill>
            </p:spPr>
            <p:txBody>
              <a:bodyPr/>
              <a:lstStyle/>
              <a:p>
                <a:r>
                  <a:rPr lang="en-US">
                    <a:noFill/>
                  </a:rPr>
                  <a:t> </a:t>
                </a:r>
              </a:p>
            </p:txBody>
          </p:sp>
        </mc:Fallback>
      </mc:AlternateContent>
      <p:sp>
        <p:nvSpPr>
          <p:cNvPr id="13" name="TextBox 12"/>
          <p:cNvSpPr txBox="1"/>
          <p:nvPr/>
        </p:nvSpPr>
        <p:spPr>
          <a:xfrm>
            <a:off x="3652468" y="3814446"/>
            <a:ext cx="633635" cy="577081"/>
          </a:xfrm>
          <a:prstGeom prst="rect">
            <a:avLst/>
          </a:prstGeom>
          <a:noFill/>
        </p:spPr>
        <p:txBody>
          <a:bodyPr wrap="square" lIns="0" tIns="0" rIns="0" bIns="0" rtlCol="0">
            <a:spAutoFit/>
          </a:bodyPr>
          <a:lstStyle/>
          <a:p>
            <a:r>
              <a:rPr lang="en-US" sz="3750" dirty="0"/>
              <a:t>vs</a:t>
            </a:r>
          </a:p>
        </p:txBody>
      </p:sp>
      <p:sp>
        <p:nvSpPr>
          <p:cNvPr id="12" name="Rectangle 10">
            <a:extLst>
              <a:ext uri="{FF2B5EF4-FFF2-40B4-BE49-F238E27FC236}">
                <a16:creationId xmlns:a16="http://schemas.microsoft.com/office/drawing/2014/main" id="{C743D47F-0933-4DE5-B21B-E4DB6F23A283}"/>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6237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
          <p:cNvSpPr>
            <a:spLocks noChangeArrowheads="1"/>
          </p:cNvSpPr>
          <p:nvPr/>
        </p:nvSpPr>
        <p:spPr bwMode="auto">
          <a:xfrm>
            <a:off x="6522138" y="3223505"/>
            <a:ext cx="298041" cy="1400949"/>
          </a:xfrm>
          <a:prstGeom prst="rect">
            <a:avLst/>
          </a:prstGeom>
          <a:solidFill>
            <a:schemeClr val="accent1">
              <a:lumMod val="60000"/>
              <a:lumOff val="40000"/>
            </a:schemeClr>
          </a:solidFill>
          <a:ln w="9525">
            <a:solidFill>
              <a:schemeClr val="tx1"/>
            </a:solidFill>
            <a:miter lim="800000"/>
            <a:headEnd/>
            <a:tailEnd/>
          </a:ln>
          <a:effectLst/>
          <a:extLst/>
        </p:spPr>
        <p:txBody>
          <a:bodyPr wrap="none" anchor="ctr"/>
          <a:lstStyle/>
          <a:p>
            <a:pPr algn="ctr"/>
            <a:r>
              <a:rPr lang="en-US" altLang="en-US" sz="2400" b="1" dirty="0"/>
              <a:t>q</a:t>
            </a:r>
            <a:r>
              <a:rPr lang="en-US" altLang="en-US" sz="2400" baseline="30000" dirty="0"/>
              <a:t>2</a:t>
            </a:r>
          </a:p>
          <a:p>
            <a:pPr algn="ctr"/>
            <a:endParaRPr lang="en-US" altLang="en-US" sz="2400" baseline="30000" dirty="0"/>
          </a:p>
        </p:txBody>
      </p:sp>
      <p:sp>
        <p:nvSpPr>
          <p:cNvPr id="49" name="Rectangle 4"/>
          <p:cNvSpPr>
            <a:spLocks noChangeArrowheads="1"/>
          </p:cNvSpPr>
          <p:nvPr/>
        </p:nvSpPr>
        <p:spPr bwMode="auto">
          <a:xfrm>
            <a:off x="7303584" y="3223503"/>
            <a:ext cx="269375" cy="1400950"/>
          </a:xfrm>
          <a:prstGeom prst="rect">
            <a:avLst/>
          </a:prstGeom>
          <a:solidFill>
            <a:schemeClr val="accent1">
              <a:lumMod val="60000"/>
              <a:lumOff val="40000"/>
            </a:schemeClr>
          </a:solidFill>
          <a:ln w="9525">
            <a:solidFill>
              <a:schemeClr val="tx1"/>
            </a:solidFill>
            <a:miter lim="800000"/>
            <a:headEnd/>
            <a:tailEnd/>
          </a:ln>
          <a:effectLst/>
          <a:extLst/>
        </p:spPr>
        <p:txBody>
          <a:bodyPr wrap="none" anchor="ctr"/>
          <a:lstStyle/>
          <a:p>
            <a:pPr algn="ctr"/>
            <a:r>
              <a:rPr lang="en-US" altLang="en-US" sz="2400" b="1" dirty="0" err="1"/>
              <a:t>q</a:t>
            </a:r>
            <a:r>
              <a:rPr lang="en-US" altLang="en-US" sz="1875" baseline="30000" dirty="0" err="1"/>
              <a:t>K</a:t>
            </a:r>
            <a:endParaRPr lang="en-US" altLang="en-US" sz="1875" baseline="30000" dirty="0"/>
          </a:p>
          <a:p>
            <a:pPr algn="ctr"/>
            <a:endParaRPr lang="en-US" altLang="en-US" sz="3000" baseline="30000" dirty="0"/>
          </a:p>
        </p:txBody>
      </p:sp>
      <mc:AlternateContent xmlns:mc="http://schemas.openxmlformats.org/markup-compatibility/2006" xmlns:a14="http://schemas.microsoft.com/office/drawing/2010/main">
        <mc:Choice Requires="a14">
          <p:sp>
            <p:nvSpPr>
              <p:cNvPr id="26" name="Rectangle 25"/>
              <p:cNvSpPr/>
              <p:nvPr/>
            </p:nvSpPr>
            <p:spPr>
              <a:xfrm>
                <a:off x="1857589" y="1749208"/>
                <a:ext cx="264607" cy="1400660"/>
              </a:xfrm>
              <a:prstGeom prst="rect">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en-US" sz="2400" b="1" dirty="0">
                          <a:solidFill>
                            <a:schemeClr val="tx1"/>
                          </a:solidFill>
                        </a:rPr>
                        <m:t>t</m:t>
                      </m:r>
                      <m:r>
                        <m:rPr>
                          <m:nor/>
                        </m:rPr>
                        <a:rPr lang="en-US" altLang="en-US" sz="2400" baseline="30000" dirty="0">
                          <a:solidFill>
                            <a:schemeClr val="tx1"/>
                          </a:solidFill>
                        </a:rPr>
                        <m:t>1</m:t>
                      </m:r>
                    </m:oMath>
                  </m:oMathPara>
                </a14:m>
                <a:endParaRPr lang="en-US" altLang="en-US" sz="2400" baseline="30000" dirty="0">
                  <a:solidFill>
                    <a:schemeClr val="tx1"/>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1857589" y="1749208"/>
                <a:ext cx="264607" cy="1400660"/>
              </a:xfrm>
              <a:prstGeom prst="rect">
                <a:avLst/>
              </a:prstGeom>
              <a:blipFill>
                <a:blip r:embed="rId3"/>
                <a:stretch>
                  <a:fillRect l="-35556" r="-8889"/>
                </a:stretch>
              </a:blipFill>
              <a:ln>
                <a:solidFill>
                  <a:schemeClr val="tx1"/>
                </a:solidFill>
              </a:ln>
            </p:spPr>
            <p:txBody>
              <a:bodyPr/>
              <a:lstStyle/>
              <a:p>
                <a:r>
                  <a:rPr lang="en-US">
                    <a:noFill/>
                  </a:rPr>
                  <a:t> </a:t>
                </a:r>
              </a:p>
            </p:txBody>
          </p:sp>
        </mc:Fallback>
      </mc:AlternateContent>
      <p:sp>
        <p:nvSpPr>
          <p:cNvPr id="27" name="Rectangle 5"/>
          <p:cNvSpPr>
            <a:spLocks noChangeArrowheads="1"/>
          </p:cNvSpPr>
          <p:nvPr/>
        </p:nvSpPr>
        <p:spPr bwMode="auto">
          <a:xfrm>
            <a:off x="2936317" y="1749207"/>
            <a:ext cx="290080" cy="1409277"/>
          </a:xfrm>
          <a:prstGeom prst="rect">
            <a:avLst/>
          </a:prstGeom>
          <a:solidFill>
            <a:schemeClr val="accent2">
              <a:lumMod val="20000"/>
              <a:lumOff val="80000"/>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t</a:t>
            </a:r>
            <a:r>
              <a:rPr lang="en-US" altLang="en-US" sz="2400" baseline="30000" dirty="0"/>
              <a:t>2</a:t>
            </a:r>
          </a:p>
          <a:p>
            <a:pPr algn="ctr"/>
            <a:r>
              <a:rPr lang="en-US" altLang="en-US" sz="2400" baseline="-25000" dirty="0">
                <a:sym typeface="Symbol" panose="05050102010706020507" pitchFamily="18" charset="2"/>
              </a:rPr>
              <a:t></a:t>
            </a:r>
          </a:p>
          <a:p>
            <a:pPr algn="ctr"/>
            <a:r>
              <a:rPr lang="en-US" altLang="en-US" sz="2400" b="1" dirty="0"/>
              <a:t>r</a:t>
            </a:r>
          </a:p>
        </p:txBody>
      </p:sp>
      <mc:AlternateContent xmlns:mc="http://schemas.openxmlformats.org/markup-compatibility/2006" xmlns:a14="http://schemas.microsoft.com/office/drawing/2010/main">
        <mc:Choice Requires="a14">
          <p:sp>
            <p:nvSpPr>
              <p:cNvPr id="28" name="Rectangle 27"/>
              <p:cNvSpPr/>
              <p:nvPr/>
            </p:nvSpPr>
            <p:spPr>
              <a:xfrm>
                <a:off x="2592728" y="1750117"/>
                <a:ext cx="278030" cy="1400660"/>
              </a:xfrm>
              <a:prstGeom prst="rect">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en-US" sz="2400" b="1" dirty="0">
                          <a:solidFill>
                            <a:schemeClr val="tx1"/>
                          </a:solidFill>
                        </a:rPr>
                        <m:t>t</m:t>
                      </m:r>
                      <m:r>
                        <m:rPr>
                          <m:nor/>
                        </m:rPr>
                        <a:rPr lang="en-US" altLang="en-US" sz="2400" baseline="30000" dirty="0">
                          <a:solidFill>
                            <a:schemeClr val="tx1"/>
                          </a:solidFill>
                        </a:rPr>
                        <m:t>2</m:t>
                      </m:r>
                    </m:oMath>
                  </m:oMathPara>
                </a14:m>
                <a:endParaRPr lang="en-US" altLang="en-US" sz="2400" baseline="30000" dirty="0">
                  <a:solidFill>
                    <a:schemeClr val="tx1"/>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2592728" y="1750117"/>
                <a:ext cx="278030" cy="1400660"/>
              </a:xfrm>
              <a:prstGeom prst="rect">
                <a:avLst/>
              </a:prstGeom>
              <a:blipFill>
                <a:blip r:embed="rId4"/>
                <a:stretch>
                  <a:fillRect l="-31250" r="-4167"/>
                </a:stretch>
              </a:blipFill>
              <a:ln>
                <a:solidFill>
                  <a:schemeClr val="tx1"/>
                </a:solidFill>
              </a:ln>
            </p:spPr>
            <p:txBody>
              <a:bodyPr/>
              <a:lstStyle/>
              <a:p>
                <a:r>
                  <a:rPr lang="en-US">
                    <a:noFill/>
                  </a:rPr>
                  <a:t> </a:t>
                </a:r>
              </a:p>
            </p:txBody>
          </p:sp>
        </mc:Fallback>
      </mc:AlternateContent>
      <p:sp>
        <p:nvSpPr>
          <p:cNvPr id="36" name="Rectangle 5"/>
          <p:cNvSpPr>
            <a:spLocks noChangeArrowheads="1"/>
          </p:cNvSpPr>
          <p:nvPr/>
        </p:nvSpPr>
        <p:spPr bwMode="auto">
          <a:xfrm>
            <a:off x="4254814" y="1757549"/>
            <a:ext cx="290080" cy="1409277"/>
          </a:xfrm>
          <a:prstGeom prst="rect">
            <a:avLst/>
          </a:prstGeom>
          <a:solidFill>
            <a:schemeClr val="accent2">
              <a:lumMod val="20000"/>
              <a:lumOff val="80000"/>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err="1"/>
              <a:t>t</a:t>
            </a:r>
            <a:r>
              <a:rPr lang="en-US" altLang="en-US" sz="1875" baseline="30000" dirty="0" err="1"/>
              <a:t>K</a:t>
            </a:r>
            <a:endParaRPr lang="en-US" altLang="en-US" sz="1875" baseline="30000" dirty="0"/>
          </a:p>
          <a:p>
            <a:pPr algn="ctr"/>
            <a:r>
              <a:rPr lang="en-US" altLang="en-US" sz="2400" baseline="-25000" dirty="0">
                <a:sym typeface="Symbol" panose="05050102010706020507" pitchFamily="18" charset="2"/>
              </a:rPr>
              <a:t></a:t>
            </a:r>
          </a:p>
          <a:p>
            <a:pPr algn="ctr"/>
            <a:r>
              <a:rPr lang="en-US" altLang="en-US" sz="2400" b="1" dirty="0"/>
              <a:t>r</a:t>
            </a:r>
          </a:p>
        </p:txBody>
      </p:sp>
      <mc:AlternateContent xmlns:mc="http://schemas.openxmlformats.org/markup-compatibility/2006" xmlns:a14="http://schemas.microsoft.com/office/drawing/2010/main">
        <mc:Choice Requires="a14">
          <p:sp>
            <p:nvSpPr>
              <p:cNvPr id="39" name="Rectangle 38"/>
              <p:cNvSpPr/>
              <p:nvPr/>
            </p:nvSpPr>
            <p:spPr>
              <a:xfrm>
                <a:off x="3925411" y="1757550"/>
                <a:ext cx="268382" cy="1400660"/>
              </a:xfrm>
              <a:prstGeom prst="rect">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en-US" sz="1875" b="1" dirty="0">
                          <a:solidFill>
                            <a:schemeClr val="tx1"/>
                          </a:solidFill>
                        </a:rPr>
                        <m:t>t</m:t>
                      </m:r>
                      <m:r>
                        <m:rPr>
                          <m:nor/>
                        </m:rPr>
                        <a:rPr lang="en-US" altLang="en-US" sz="1875" baseline="30000" dirty="0">
                          <a:solidFill>
                            <a:schemeClr val="tx1"/>
                          </a:solidFill>
                        </a:rPr>
                        <m:t>K</m:t>
                      </m:r>
                    </m:oMath>
                  </m:oMathPara>
                </a14:m>
                <a:endParaRPr lang="en-US" altLang="en-US" sz="1875" baseline="30000" dirty="0">
                  <a:solidFill>
                    <a:schemeClr val="tx1"/>
                  </a:solidFill>
                </a:endParaRPr>
              </a:p>
            </p:txBody>
          </p:sp>
        </mc:Choice>
        <mc:Fallback xmlns="">
          <p:sp>
            <p:nvSpPr>
              <p:cNvPr id="39" name="Rectangle 38"/>
              <p:cNvSpPr>
                <a:spLocks noRot="1" noChangeAspect="1" noMove="1" noResize="1" noEditPoints="1" noAdjustHandles="1" noChangeArrowheads="1" noChangeShapeType="1" noTextEdit="1"/>
              </p:cNvSpPr>
              <p:nvPr/>
            </p:nvSpPr>
            <p:spPr>
              <a:xfrm>
                <a:off x="3925411" y="1757550"/>
                <a:ext cx="268382" cy="1400660"/>
              </a:xfrm>
              <a:prstGeom prst="rect">
                <a:avLst/>
              </a:prstGeom>
              <a:blipFill>
                <a:blip r:embed="rId5"/>
                <a:stretch>
                  <a:fillRect l="-19565"/>
                </a:stretch>
              </a:blipFill>
              <a:ln>
                <a:solidFill>
                  <a:schemeClr val="tx1"/>
                </a:solidFill>
              </a:ln>
            </p:spPr>
            <p:txBody>
              <a:bodyPr/>
              <a:lstStyle/>
              <a:p>
                <a:r>
                  <a:rPr lang="en-US">
                    <a:noFill/>
                  </a:rPr>
                  <a:t> </a:t>
                </a:r>
              </a:p>
            </p:txBody>
          </p:sp>
        </mc:Fallback>
      </mc:AlternateContent>
      <p:sp>
        <p:nvSpPr>
          <p:cNvPr id="2" name="Title 1"/>
          <p:cNvSpPr>
            <a:spLocks noGrp="1"/>
          </p:cNvSpPr>
          <p:nvPr>
            <p:ph type="title"/>
          </p:nvPr>
        </p:nvSpPr>
        <p:spPr>
          <a:xfrm>
            <a:off x="884682" y="59787"/>
            <a:ext cx="7543800" cy="1207008"/>
          </a:xfrm>
        </p:spPr>
        <p:txBody>
          <a:bodyPr>
            <a:noAutofit/>
          </a:bodyPr>
          <a:lstStyle/>
          <a:p>
            <a:pPr algn="ctr"/>
            <a:r>
              <a:rPr lang="en-US" sz="4800" dirty="0"/>
              <a:t>Oblivious Transfer Extension</a:t>
            </a:r>
          </a:p>
        </p:txBody>
      </p:sp>
      <p:sp>
        <p:nvSpPr>
          <p:cNvPr id="5" name="Slide Number Placeholder 4"/>
          <p:cNvSpPr>
            <a:spLocks noGrp="1"/>
          </p:cNvSpPr>
          <p:nvPr>
            <p:ph type="sldNum" sz="quarter" idx="12"/>
          </p:nvPr>
        </p:nvSpPr>
        <p:spPr/>
        <p:txBody>
          <a:bodyPr/>
          <a:lstStyle/>
          <a:p>
            <a:fld id="{350EA957-4397-44F1-B25F-D3F24BF8AEF9}" type="slidenum">
              <a:rPr lang="en-US" smtClean="0"/>
              <a:pPr/>
              <a:t>11</a:t>
            </a:fld>
            <a:endParaRPr lang="en-US"/>
          </a:p>
        </p:txBody>
      </p:sp>
      <mc:AlternateContent xmlns:mc="http://schemas.openxmlformats.org/markup-compatibility/2006" xmlns:a14="http://schemas.microsoft.com/office/drawing/2010/main">
        <mc:Choice Requires="a14">
          <p:sp>
            <p:nvSpPr>
              <p:cNvPr id="7" name="Rectangle 6"/>
              <p:cNvSpPr/>
              <p:nvPr/>
            </p:nvSpPr>
            <p:spPr>
              <a:xfrm>
                <a:off x="6028005" y="1997458"/>
                <a:ext cx="300962" cy="36389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rPr>
                            <m:t>1</m:t>
                          </m:r>
                        </m:sub>
                      </m:sSub>
                    </m:oMath>
                  </m:oMathPara>
                </a14:m>
                <a:endParaRPr lang="en-US" sz="24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6028005" y="1997458"/>
                <a:ext cx="300962" cy="363894"/>
              </a:xfrm>
              <a:prstGeom prst="rect">
                <a:avLst/>
              </a:prstGeom>
              <a:blipFill>
                <a:blip r:embed="rId6"/>
                <a:stretch>
                  <a:fillRect l="-29412" r="-21569" b="-16393"/>
                </a:stretch>
              </a:blipFill>
            </p:spPr>
            <p:txBody>
              <a:bodyPr/>
              <a:lstStyle/>
              <a:p>
                <a:r>
                  <a:rPr lang="en-US">
                    <a:noFill/>
                  </a:rPr>
                  <a:t> </a:t>
                </a:r>
              </a:p>
            </p:txBody>
          </p:sp>
        </mc:Fallback>
      </mc:AlternateContent>
      <p:sp>
        <p:nvSpPr>
          <p:cNvPr id="29" name="Text Box 28"/>
          <p:cNvSpPr txBox="1">
            <a:spLocks noChangeArrowheads="1"/>
          </p:cNvSpPr>
          <p:nvPr/>
        </p:nvSpPr>
        <p:spPr bwMode="auto">
          <a:xfrm>
            <a:off x="3341290" y="2162167"/>
            <a:ext cx="5191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a:t>
            </a:r>
          </a:p>
        </p:txBody>
      </p:sp>
      <mc:AlternateContent xmlns:mc="http://schemas.openxmlformats.org/markup-compatibility/2006" xmlns:a14="http://schemas.microsoft.com/office/drawing/2010/main">
        <mc:Choice Requires="a14">
          <p:sp>
            <p:nvSpPr>
              <p:cNvPr id="30" name="Rectangle 29"/>
              <p:cNvSpPr/>
              <p:nvPr/>
            </p:nvSpPr>
            <p:spPr>
              <a:xfrm>
                <a:off x="6503724" y="2008011"/>
                <a:ext cx="294032" cy="36389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rPr>
                            <m:t>2</m:t>
                          </m:r>
                        </m:sub>
                      </m:sSub>
                    </m:oMath>
                  </m:oMathPara>
                </a14:m>
                <a:endParaRPr lang="en-US" sz="2400" dirty="0">
                  <a:solidFill>
                    <a:schemeClr val="tx1"/>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6503724" y="2008011"/>
                <a:ext cx="294032" cy="363894"/>
              </a:xfrm>
              <a:prstGeom prst="rect">
                <a:avLst/>
              </a:prstGeom>
              <a:blipFill>
                <a:blip r:embed="rId7"/>
                <a:stretch>
                  <a:fillRect l="-32000" r="-24000" b="-145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7266204" y="2022414"/>
                <a:ext cx="310391" cy="35285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ea typeface="Cambria Math" panose="02040503050406030204" pitchFamily="18" charset="0"/>
                            </a:rPr>
                            <m:t>𝜅</m:t>
                          </m:r>
                        </m:sub>
                      </m:sSub>
                    </m:oMath>
                  </m:oMathPara>
                </a14:m>
                <a:endParaRPr lang="en-US" sz="2400" dirty="0">
                  <a:solidFill>
                    <a:schemeClr val="tx1"/>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7266204" y="2022414"/>
                <a:ext cx="310391" cy="352850"/>
              </a:xfrm>
              <a:prstGeom prst="rect">
                <a:avLst/>
              </a:prstGeom>
              <a:blipFill>
                <a:blip r:embed="rId8"/>
                <a:stretch>
                  <a:fillRect l="-28302" r="-15094" b="-11667"/>
                </a:stretch>
              </a:blipFill>
            </p:spPr>
            <p:txBody>
              <a:bodyPr/>
              <a:lstStyle/>
              <a:p>
                <a:r>
                  <a:rPr lang="en-US">
                    <a:noFill/>
                  </a:rPr>
                  <a:t> </a:t>
                </a:r>
              </a:p>
            </p:txBody>
          </p:sp>
        </mc:Fallback>
      </mc:AlternateContent>
      <p:sp>
        <p:nvSpPr>
          <p:cNvPr id="32" name="Text Box 28"/>
          <p:cNvSpPr txBox="1">
            <a:spLocks noChangeArrowheads="1"/>
          </p:cNvSpPr>
          <p:nvPr/>
        </p:nvSpPr>
        <p:spPr bwMode="auto">
          <a:xfrm>
            <a:off x="6820179" y="1916560"/>
            <a:ext cx="5191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a:t>
            </a:r>
          </a:p>
        </p:txBody>
      </p:sp>
      <p:sp>
        <p:nvSpPr>
          <p:cNvPr id="35" name="Text Box 28"/>
          <p:cNvSpPr txBox="1">
            <a:spLocks noChangeArrowheads="1"/>
          </p:cNvSpPr>
          <p:nvPr/>
        </p:nvSpPr>
        <p:spPr bwMode="auto">
          <a:xfrm>
            <a:off x="6847455" y="3567487"/>
            <a:ext cx="5191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a:t>
            </a:r>
          </a:p>
        </p:txBody>
      </p:sp>
      <p:sp>
        <p:nvSpPr>
          <p:cNvPr id="37" name="Rectangle 36"/>
          <p:cNvSpPr/>
          <p:nvPr/>
        </p:nvSpPr>
        <p:spPr>
          <a:xfrm>
            <a:off x="4839456" y="2765805"/>
            <a:ext cx="971797" cy="771479"/>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25" b="1" dirty="0" err="1"/>
              <a:t>BaseOT</a:t>
            </a:r>
            <a:endParaRPr lang="en-US" sz="2625" b="1" dirty="0"/>
          </a:p>
        </p:txBody>
      </p:sp>
      <p:cxnSp>
        <p:nvCxnSpPr>
          <p:cNvPr id="38" name="Straight Arrow Connector 37"/>
          <p:cNvCxnSpPr/>
          <p:nvPr/>
        </p:nvCxnSpPr>
        <p:spPr>
          <a:xfrm flipH="1">
            <a:off x="5797942" y="2308722"/>
            <a:ext cx="239694" cy="47635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544894" y="2765804"/>
            <a:ext cx="318035" cy="4421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811253" y="3567487"/>
            <a:ext cx="252668" cy="67820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Content Placeholder 2"/>
              <p:cNvSpPr txBox="1">
                <a:spLocks/>
              </p:cNvSpPr>
              <p:nvPr/>
            </p:nvSpPr>
            <p:spPr>
              <a:xfrm>
                <a:off x="733558" y="4149119"/>
                <a:ext cx="6480331" cy="1700568"/>
              </a:xfrm>
              <a:prstGeom prst="rect">
                <a:avLst/>
              </a:prstGeom>
            </p:spPr>
            <p:txBody>
              <a:bodyPr vert="horz" lIns="68580" tIns="34290" rIns="68580" bIns="3429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300" dirty="0"/>
                  <a:t>Column </a:t>
                </a:r>
                <a14:m>
                  <m:oMath xmlns:m="http://schemas.openxmlformats.org/officeDocument/2006/math">
                    <m:sSup>
                      <m:sSupPr>
                        <m:ctrlPr>
                          <a:rPr lang="en-US" sz="2300" i="1">
                            <a:latin typeface="Cambria Math" panose="02040503050406030204" pitchFamily="18" charset="0"/>
                          </a:rPr>
                        </m:ctrlPr>
                      </m:sSupPr>
                      <m:e>
                        <m:r>
                          <a:rPr lang="en-US" sz="2300" i="1">
                            <a:latin typeface="Cambria Math" panose="02040503050406030204" pitchFamily="18" charset="0"/>
                          </a:rPr>
                          <m:t>𝑞</m:t>
                        </m:r>
                      </m:e>
                      <m:sup>
                        <m:r>
                          <a:rPr lang="en-US" sz="2300" i="1">
                            <a:latin typeface="Cambria Math" panose="02040503050406030204" pitchFamily="18" charset="0"/>
                          </a:rPr>
                          <m:t>𝑖</m:t>
                        </m:r>
                      </m:sup>
                    </m:sSup>
                    <m:r>
                      <a:rPr lang="en-US" sz="2300" i="1">
                        <a:latin typeface="Cambria Math" panose="02040503050406030204" pitchFamily="18" charset="0"/>
                      </a:rPr>
                      <m:t>=</m:t>
                    </m:r>
                    <m:d>
                      <m:dPr>
                        <m:begChr m:val="{"/>
                        <m:endChr m:val=""/>
                        <m:ctrlPr>
                          <a:rPr lang="en-US" sz="2300" i="1">
                            <a:latin typeface="Cambria Math" panose="02040503050406030204" pitchFamily="18" charset="0"/>
                          </a:rPr>
                        </m:ctrlPr>
                      </m:dPr>
                      <m:e>
                        <m:eqArr>
                          <m:eqArrPr>
                            <m:ctrlPr>
                              <a:rPr lang="en-US" sz="2300" i="1">
                                <a:latin typeface="Cambria Math" panose="02040503050406030204" pitchFamily="18" charset="0"/>
                              </a:rPr>
                            </m:ctrlPr>
                          </m:eqArrPr>
                          <m:e>
                            <m:sSup>
                              <m:sSupPr>
                                <m:ctrlPr>
                                  <a:rPr lang="en-US" sz="2300" i="1">
                                    <a:latin typeface="Cambria Math" panose="02040503050406030204" pitchFamily="18" charset="0"/>
                                  </a:rPr>
                                </m:ctrlPr>
                              </m:sSupPr>
                              <m:e>
                                <m:r>
                                  <a:rPr lang="en-US" sz="2300" i="1">
                                    <a:latin typeface="Cambria Math" panose="02040503050406030204" pitchFamily="18" charset="0"/>
                                  </a:rPr>
                                  <m:t>𝑡</m:t>
                                </m:r>
                              </m:e>
                              <m:sup>
                                <m:r>
                                  <a:rPr lang="en-US" sz="2300" i="1">
                                    <a:latin typeface="Cambria Math" panose="02040503050406030204" pitchFamily="18" charset="0"/>
                                  </a:rPr>
                                  <m:t>𝑖</m:t>
                                </m:r>
                              </m:sup>
                            </m:sSup>
                            <m:r>
                              <a:rPr lang="en-US" sz="2300" i="1">
                                <a:latin typeface="Cambria Math" panose="02040503050406030204" pitchFamily="18" charset="0"/>
                              </a:rPr>
                              <m:t>,  </m:t>
                            </m:r>
                            <m:sSub>
                              <m:sSubPr>
                                <m:ctrlPr>
                                  <a:rPr lang="en-US" sz="2300" i="1">
                                    <a:latin typeface="Cambria Math" panose="02040503050406030204" pitchFamily="18" charset="0"/>
                                  </a:rPr>
                                </m:ctrlPr>
                              </m:sSubPr>
                              <m:e>
                                <m:r>
                                  <a:rPr lang="en-US" sz="2300" i="1">
                                    <a:latin typeface="Cambria Math" panose="02040503050406030204" pitchFamily="18" charset="0"/>
                                  </a:rPr>
                                  <m:t>𝑠</m:t>
                                </m:r>
                              </m:e>
                              <m:sub>
                                <m:r>
                                  <a:rPr lang="en-US" sz="2300" i="1">
                                    <a:latin typeface="Cambria Math" panose="02040503050406030204" pitchFamily="18" charset="0"/>
                                  </a:rPr>
                                  <m:t>𝑖</m:t>
                                </m:r>
                              </m:sub>
                            </m:sSub>
                            <m:r>
                              <a:rPr lang="en-US" sz="2300" i="1">
                                <a:latin typeface="Cambria Math" panose="02040503050406030204" pitchFamily="18" charset="0"/>
                              </a:rPr>
                              <m:t>=0</m:t>
                            </m:r>
                          </m:e>
                          <m:e>
                            <m:r>
                              <a:rPr lang="en-US" sz="2300" i="1">
                                <a:latin typeface="Cambria Math" panose="02040503050406030204" pitchFamily="18" charset="0"/>
                              </a:rPr>
                              <m:t>&amp;</m:t>
                            </m:r>
                            <m:sSup>
                              <m:sSupPr>
                                <m:ctrlPr>
                                  <a:rPr lang="en-US" sz="2300" i="1">
                                    <a:latin typeface="Cambria Math" panose="02040503050406030204" pitchFamily="18" charset="0"/>
                                  </a:rPr>
                                </m:ctrlPr>
                              </m:sSupPr>
                              <m:e>
                                <m:r>
                                  <a:rPr lang="en-US" sz="2300" i="1">
                                    <a:latin typeface="Cambria Math" panose="02040503050406030204" pitchFamily="18" charset="0"/>
                                  </a:rPr>
                                  <m:t>𝑡</m:t>
                                </m:r>
                              </m:e>
                              <m:sup>
                                <m:r>
                                  <a:rPr lang="en-US" sz="2300" i="1">
                                    <a:latin typeface="Cambria Math" panose="02040503050406030204" pitchFamily="18" charset="0"/>
                                  </a:rPr>
                                  <m:t>𝑖</m:t>
                                </m:r>
                              </m:sup>
                            </m:sSup>
                            <m:r>
                              <a:rPr lang="en-US" sz="2300" i="1">
                                <a:latin typeface="Cambria Math" panose="02040503050406030204" pitchFamily="18" charset="0"/>
                                <a:ea typeface="Cambria Math" panose="02040503050406030204" pitchFamily="18" charset="0"/>
                              </a:rPr>
                              <m:t>⊕</m:t>
                            </m:r>
                            <m:r>
                              <a:rPr lang="en-US" sz="2300" i="1">
                                <a:latin typeface="Cambria Math" panose="02040503050406030204" pitchFamily="18" charset="0"/>
                              </a:rPr>
                              <m:t>𝑟</m:t>
                            </m:r>
                            <m:r>
                              <a:rPr lang="en-US" sz="2300" i="1">
                                <a:latin typeface="Cambria Math" panose="02040503050406030204" pitchFamily="18" charset="0"/>
                              </a:rPr>
                              <m:t>,  </m:t>
                            </m:r>
                            <m:sSub>
                              <m:sSubPr>
                                <m:ctrlPr>
                                  <a:rPr lang="en-US" sz="2300" i="1">
                                    <a:latin typeface="Cambria Math" panose="02040503050406030204" pitchFamily="18" charset="0"/>
                                  </a:rPr>
                                </m:ctrlPr>
                              </m:sSubPr>
                              <m:e>
                                <m:r>
                                  <a:rPr lang="en-US" sz="2300" i="1">
                                    <a:latin typeface="Cambria Math" panose="02040503050406030204" pitchFamily="18" charset="0"/>
                                  </a:rPr>
                                  <m:t>𝑠</m:t>
                                </m:r>
                              </m:e>
                              <m:sub>
                                <m:r>
                                  <a:rPr lang="en-US" sz="2300" i="1">
                                    <a:latin typeface="Cambria Math" panose="02040503050406030204" pitchFamily="18" charset="0"/>
                                  </a:rPr>
                                  <m:t>𝑖</m:t>
                                </m:r>
                              </m:sub>
                            </m:sSub>
                            <m:r>
                              <a:rPr lang="en-US" sz="2300" i="1">
                                <a:latin typeface="Cambria Math" panose="02040503050406030204" pitchFamily="18" charset="0"/>
                              </a:rPr>
                              <m:t>=1</m:t>
                            </m:r>
                          </m:e>
                        </m:eqArr>
                      </m:e>
                    </m:d>
                  </m:oMath>
                </a14:m>
                <a:endParaRPr lang="en-US" sz="2300" dirty="0"/>
              </a:p>
              <a:p>
                <a:r>
                  <a:rPr lang="el-GR" sz="2300" dirty="0"/>
                  <a:t>κ</a:t>
                </a:r>
                <a:r>
                  <a:rPr lang="en-US" sz="2300" dirty="0"/>
                  <a:t> is security parameter(</a:t>
                </a:r>
                <a:r>
                  <a:rPr lang="el-GR" sz="2300" dirty="0"/>
                  <a:t>κ </a:t>
                </a:r>
                <a:r>
                  <a:rPr lang="en-US" sz="2300" dirty="0"/>
                  <a:t>=128)</a:t>
                </a:r>
              </a:p>
              <a:p>
                <a:endParaRPr lang="en-US" sz="2300" dirty="0"/>
              </a:p>
            </p:txBody>
          </p:sp>
        </mc:Choice>
        <mc:Fallback xmlns="">
          <p:sp>
            <p:nvSpPr>
              <p:cNvPr id="50" name="Content Placeholder 2"/>
              <p:cNvSpPr txBox="1">
                <a:spLocks noRot="1" noChangeAspect="1" noMove="1" noResize="1" noEditPoints="1" noAdjustHandles="1" noChangeArrowheads="1" noChangeShapeType="1" noTextEdit="1"/>
              </p:cNvSpPr>
              <p:nvPr/>
            </p:nvSpPr>
            <p:spPr>
              <a:xfrm>
                <a:off x="733558" y="4149119"/>
                <a:ext cx="6480331" cy="1700568"/>
              </a:xfrm>
              <a:prstGeom prst="rect">
                <a:avLst/>
              </a:prstGeom>
              <a:blipFill>
                <a:blip r:embed="rId9"/>
                <a:stretch>
                  <a:fillRect l="-1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ontent Placeholder 2"/>
              <p:cNvSpPr txBox="1">
                <a:spLocks/>
              </p:cNvSpPr>
              <p:nvPr/>
            </p:nvSpPr>
            <p:spPr>
              <a:xfrm>
                <a:off x="710139" y="4171740"/>
                <a:ext cx="7694924" cy="832368"/>
              </a:xfrm>
              <a:prstGeom prst="rect">
                <a:avLst/>
              </a:prstGeom>
            </p:spPr>
            <p:txBody>
              <a:bodyPr vert="horz" lIns="68580" tIns="34290" rIns="68580" bIns="3429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300" dirty="0"/>
                  <a:t>Column </a:t>
                </a:r>
                <a14:m>
                  <m:oMath xmlns:m="http://schemas.openxmlformats.org/officeDocument/2006/math">
                    <m:sSup>
                      <m:sSupPr>
                        <m:ctrlPr>
                          <a:rPr lang="en-US" sz="2300" i="1">
                            <a:latin typeface="Cambria Math" panose="02040503050406030204" pitchFamily="18" charset="0"/>
                          </a:rPr>
                        </m:ctrlPr>
                      </m:sSupPr>
                      <m:e>
                        <m:r>
                          <a:rPr lang="en-US" sz="2300" i="1">
                            <a:latin typeface="Cambria Math" panose="02040503050406030204" pitchFamily="18" charset="0"/>
                          </a:rPr>
                          <m:t>𝑞</m:t>
                        </m:r>
                      </m:e>
                      <m:sup>
                        <m:r>
                          <a:rPr lang="en-US" sz="2300" i="1">
                            <a:latin typeface="Cambria Math" panose="02040503050406030204" pitchFamily="18" charset="0"/>
                          </a:rPr>
                          <m:t>1</m:t>
                        </m:r>
                      </m:sup>
                    </m:sSup>
                    <m:r>
                      <a:rPr lang="en-US" sz="2300" i="1">
                        <a:latin typeface="Cambria Math" panose="02040503050406030204" pitchFamily="18" charset="0"/>
                      </a:rPr>
                      <m:t>=</m:t>
                    </m:r>
                    <m:d>
                      <m:dPr>
                        <m:begChr m:val="{"/>
                        <m:endChr m:val=""/>
                        <m:ctrlPr>
                          <a:rPr lang="en-US" sz="2300" i="1">
                            <a:latin typeface="Cambria Math" panose="02040503050406030204" pitchFamily="18" charset="0"/>
                          </a:rPr>
                        </m:ctrlPr>
                      </m:dPr>
                      <m:e>
                        <m:eqArr>
                          <m:eqArrPr>
                            <m:ctrlPr>
                              <a:rPr lang="en-US" sz="2300" i="1">
                                <a:latin typeface="Cambria Math" panose="02040503050406030204" pitchFamily="18" charset="0"/>
                              </a:rPr>
                            </m:ctrlPr>
                          </m:eqArrPr>
                          <m:e>
                            <m:sSup>
                              <m:sSupPr>
                                <m:ctrlPr>
                                  <a:rPr lang="en-US" sz="2300" i="1">
                                    <a:latin typeface="Cambria Math" panose="02040503050406030204" pitchFamily="18" charset="0"/>
                                  </a:rPr>
                                </m:ctrlPr>
                              </m:sSupPr>
                              <m:e>
                                <m:r>
                                  <a:rPr lang="en-US" sz="2300" i="1">
                                    <a:latin typeface="Cambria Math" panose="02040503050406030204" pitchFamily="18" charset="0"/>
                                  </a:rPr>
                                  <m:t>𝑡</m:t>
                                </m:r>
                              </m:e>
                              <m:sup>
                                <m:r>
                                  <a:rPr lang="en-US" sz="2300" i="1">
                                    <a:latin typeface="Cambria Math" panose="02040503050406030204" pitchFamily="18" charset="0"/>
                                  </a:rPr>
                                  <m:t>1</m:t>
                                </m:r>
                              </m:sup>
                            </m:sSup>
                            <m:r>
                              <a:rPr lang="en-US" sz="2300" i="1">
                                <a:latin typeface="Cambria Math" panose="02040503050406030204" pitchFamily="18" charset="0"/>
                              </a:rPr>
                              <m:t>,  </m:t>
                            </m:r>
                            <m:sSub>
                              <m:sSubPr>
                                <m:ctrlPr>
                                  <a:rPr lang="en-US" sz="2300" i="1">
                                    <a:latin typeface="Cambria Math" panose="02040503050406030204" pitchFamily="18" charset="0"/>
                                  </a:rPr>
                                </m:ctrlPr>
                              </m:sSubPr>
                              <m:e>
                                <m:r>
                                  <a:rPr lang="en-US" sz="2300" i="1">
                                    <a:latin typeface="Cambria Math" panose="02040503050406030204" pitchFamily="18" charset="0"/>
                                  </a:rPr>
                                  <m:t>𝑠</m:t>
                                </m:r>
                              </m:e>
                              <m:sub>
                                <m:r>
                                  <a:rPr lang="en-US" sz="2300" i="1">
                                    <a:latin typeface="Cambria Math" panose="02040503050406030204" pitchFamily="18" charset="0"/>
                                  </a:rPr>
                                  <m:t>1</m:t>
                                </m:r>
                              </m:sub>
                            </m:sSub>
                            <m:r>
                              <a:rPr lang="en-US" sz="2300" i="1">
                                <a:latin typeface="Cambria Math" panose="02040503050406030204" pitchFamily="18" charset="0"/>
                              </a:rPr>
                              <m:t>=0</m:t>
                            </m:r>
                          </m:e>
                          <m:e>
                            <m:r>
                              <a:rPr lang="en-US" sz="2300" i="1">
                                <a:latin typeface="Cambria Math" panose="02040503050406030204" pitchFamily="18" charset="0"/>
                              </a:rPr>
                              <m:t>&amp;</m:t>
                            </m:r>
                            <m:sSup>
                              <m:sSupPr>
                                <m:ctrlPr>
                                  <a:rPr lang="en-US" sz="2300" i="1">
                                    <a:latin typeface="Cambria Math" panose="02040503050406030204" pitchFamily="18" charset="0"/>
                                  </a:rPr>
                                </m:ctrlPr>
                              </m:sSupPr>
                              <m:e>
                                <m:r>
                                  <a:rPr lang="en-US" sz="2300" i="1">
                                    <a:latin typeface="Cambria Math" panose="02040503050406030204" pitchFamily="18" charset="0"/>
                                  </a:rPr>
                                  <m:t>𝑡</m:t>
                                </m:r>
                              </m:e>
                              <m:sup>
                                <m:r>
                                  <a:rPr lang="en-US" sz="2300" i="1">
                                    <a:latin typeface="Cambria Math" panose="02040503050406030204" pitchFamily="18" charset="0"/>
                                  </a:rPr>
                                  <m:t>1</m:t>
                                </m:r>
                              </m:sup>
                            </m:sSup>
                            <m:r>
                              <a:rPr lang="en-US" sz="2300" i="1">
                                <a:latin typeface="Cambria Math" panose="02040503050406030204" pitchFamily="18" charset="0"/>
                                <a:ea typeface="Cambria Math" panose="02040503050406030204" pitchFamily="18" charset="0"/>
                              </a:rPr>
                              <m:t>⊕</m:t>
                            </m:r>
                            <m:r>
                              <a:rPr lang="en-US" sz="2300" i="1">
                                <a:latin typeface="Cambria Math" panose="02040503050406030204" pitchFamily="18" charset="0"/>
                              </a:rPr>
                              <m:t>𝑟</m:t>
                            </m:r>
                            <m:r>
                              <a:rPr lang="en-US" sz="2300" i="1">
                                <a:latin typeface="Cambria Math" panose="02040503050406030204" pitchFamily="18" charset="0"/>
                              </a:rPr>
                              <m:t>,  </m:t>
                            </m:r>
                            <m:sSub>
                              <m:sSubPr>
                                <m:ctrlPr>
                                  <a:rPr lang="en-US" sz="2300" i="1">
                                    <a:latin typeface="Cambria Math" panose="02040503050406030204" pitchFamily="18" charset="0"/>
                                  </a:rPr>
                                </m:ctrlPr>
                              </m:sSubPr>
                              <m:e>
                                <m:r>
                                  <a:rPr lang="en-US" sz="2300" i="1">
                                    <a:latin typeface="Cambria Math" panose="02040503050406030204" pitchFamily="18" charset="0"/>
                                  </a:rPr>
                                  <m:t>𝑠</m:t>
                                </m:r>
                              </m:e>
                              <m:sub>
                                <m:r>
                                  <a:rPr lang="en-US" sz="2300" i="1">
                                    <a:latin typeface="Cambria Math" panose="02040503050406030204" pitchFamily="18" charset="0"/>
                                  </a:rPr>
                                  <m:t>1</m:t>
                                </m:r>
                              </m:sub>
                            </m:sSub>
                            <m:r>
                              <a:rPr lang="en-US" sz="2300" i="1">
                                <a:latin typeface="Cambria Math" panose="02040503050406030204" pitchFamily="18" charset="0"/>
                              </a:rPr>
                              <m:t>=1</m:t>
                            </m:r>
                          </m:e>
                        </m:eqArr>
                      </m:e>
                    </m:d>
                  </m:oMath>
                </a14:m>
                <a:endParaRPr lang="en-US" sz="2300" dirty="0"/>
              </a:p>
            </p:txBody>
          </p:sp>
        </mc:Choice>
        <mc:Fallback xmlns="">
          <p:sp>
            <p:nvSpPr>
              <p:cNvPr id="33" name="Content Placeholder 2"/>
              <p:cNvSpPr txBox="1">
                <a:spLocks noRot="1" noChangeAspect="1" noMove="1" noResize="1" noEditPoints="1" noAdjustHandles="1" noChangeArrowheads="1" noChangeShapeType="1" noTextEdit="1"/>
              </p:cNvSpPr>
              <p:nvPr/>
            </p:nvSpPr>
            <p:spPr>
              <a:xfrm>
                <a:off x="710139" y="4171740"/>
                <a:ext cx="7694924" cy="832368"/>
              </a:xfrm>
              <a:prstGeom prst="rect">
                <a:avLst/>
              </a:prstGeom>
              <a:blipFill>
                <a:blip r:embed="rId10"/>
                <a:stretch>
                  <a:fillRect l="-950" b="-5839"/>
                </a:stretch>
              </a:blipFill>
            </p:spPr>
            <p:txBody>
              <a:bodyPr/>
              <a:lstStyle/>
              <a:p>
                <a:r>
                  <a:rPr lang="en-US">
                    <a:noFill/>
                  </a:rPr>
                  <a:t> </a:t>
                </a:r>
              </a:p>
            </p:txBody>
          </p:sp>
        </mc:Fallback>
      </mc:AlternateContent>
      <p:cxnSp>
        <p:nvCxnSpPr>
          <p:cNvPr id="34" name="Straight Arrow Connector 33"/>
          <p:cNvCxnSpPr/>
          <p:nvPr/>
        </p:nvCxnSpPr>
        <p:spPr>
          <a:xfrm>
            <a:off x="2442312" y="2444833"/>
            <a:ext cx="2397145" cy="36144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ectangle 43"/>
              <p:cNvSpPr/>
              <p:nvPr/>
            </p:nvSpPr>
            <p:spPr>
              <a:xfrm>
                <a:off x="6035245" y="1989194"/>
                <a:ext cx="300962" cy="36389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rPr>
                        <m:t>0</m:t>
                      </m:r>
                    </m:oMath>
                  </m:oMathPara>
                </a14:m>
                <a:endParaRPr lang="en-US" sz="2400" dirty="0">
                  <a:solidFill>
                    <a:schemeClr val="tx1"/>
                  </a:solidFill>
                </a:endParaRPr>
              </a:p>
            </p:txBody>
          </p:sp>
        </mc:Choice>
        <mc:Fallback xmlns="">
          <p:sp>
            <p:nvSpPr>
              <p:cNvPr id="44" name="Rectangle 43"/>
              <p:cNvSpPr>
                <a:spLocks noRot="1" noChangeAspect="1" noMove="1" noResize="1" noEditPoints="1" noAdjustHandles="1" noChangeArrowheads="1" noChangeShapeType="1" noTextEdit="1"/>
              </p:cNvSpPr>
              <p:nvPr/>
            </p:nvSpPr>
            <p:spPr>
              <a:xfrm>
                <a:off x="6035245" y="1989194"/>
                <a:ext cx="300962" cy="363894"/>
              </a:xfrm>
              <a:prstGeom prst="rect">
                <a:avLst/>
              </a:prstGeom>
              <a:blipFill>
                <a:blip r:embed="rId11"/>
                <a:stretch>
                  <a:fillRect l="-23529" b="-8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1857804" y="1739995"/>
                <a:ext cx="264607" cy="1400660"/>
              </a:xfrm>
              <a:prstGeom prst="rect">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en-US" sz="2400" b="1" dirty="0">
                          <a:solidFill>
                            <a:schemeClr val="tx1"/>
                          </a:solidFill>
                        </a:rPr>
                        <m:t>t</m:t>
                      </m:r>
                      <m:r>
                        <m:rPr>
                          <m:nor/>
                        </m:rPr>
                        <a:rPr lang="en-US" altLang="en-US" sz="2400" baseline="30000" dirty="0">
                          <a:solidFill>
                            <a:schemeClr val="tx1"/>
                          </a:solidFill>
                        </a:rPr>
                        <m:t>1</m:t>
                      </m:r>
                    </m:oMath>
                  </m:oMathPara>
                </a14:m>
                <a:endParaRPr lang="en-US" altLang="en-US" sz="2400" baseline="30000" dirty="0">
                  <a:solidFill>
                    <a:schemeClr val="tx1"/>
                  </a:solidFill>
                </a:endParaRPr>
              </a:p>
            </p:txBody>
          </p:sp>
        </mc:Choice>
        <mc:Fallback xmlns="">
          <p:sp>
            <p:nvSpPr>
              <p:cNvPr id="45" name="Rectangle 44"/>
              <p:cNvSpPr>
                <a:spLocks noRot="1" noChangeAspect="1" noMove="1" noResize="1" noEditPoints="1" noAdjustHandles="1" noChangeArrowheads="1" noChangeShapeType="1" noTextEdit="1"/>
              </p:cNvSpPr>
              <p:nvPr/>
            </p:nvSpPr>
            <p:spPr>
              <a:xfrm>
                <a:off x="1857804" y="1739995"/>
                <a:ext cx="264607" cy="1400660"/>
              </a:xfrm>
              <a:prstGeom prst="rect">
                <a:avLst/>
              </a:prstGeom>
              <a:blipFill>
                <a:blip r:embed="rId12"/>
                <a:stretch>
                  <a:fillRect l="-35556" r="-888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6028005" y="1989536"/>
                <a:ext cx="300962" cy="36389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rPr>
                        <m:t>1</m:t>
                      </m:r>
                    </m:oMath>
                  </m:oMathPara>
                </a14:m>
                <a:endParaRPr lang="en-US" sz="2400" dirty="0">
                  <a:solidFill>
                    <a:schemeClr val="tx1"/>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6028005" y="1989536"/>
                <a:ext cx="300962" cy="363894"/>
              </a:xfrm>
              <a:prstGeom prst="rect">
                <a:avLst/>
              </a:prstGeom>
              <a:blipFill>
                <a:blip r:embed="rId13"/>
                <a:stretch>
                  <a:fillRect l="-23529" b="-8065"/>
                </a:stretch>
              </a:blipFill>
            </p:spPr>
            <p:txBody>
              <a:bodyPr/>
              <a:lstStyle/>
              <a:p>
                <a:r>
                  <a:rPr lang="en-US">
                    <a:noFill/>
                  </a:rPr>
                  <a:t> </a:t>
                </a:r>
              </a:p>
            </p:txBody>
          </p:sp>
        </mc:Fallback>
      </mc:AlternateContent>
      <p:sp>
        <p:nvSpPr>
          <p:cNvPr id="47" name="Rectangle 5"/>
          <p:cNvSpPr>
            <a:spLocks noChangeArrowheads="1"/>
          </p:cNvSpPr>
          <p:nvPr/>
        </p:nvSpPr>
        <p:spPr bwMode="auto">
          <a:xfrm>
            <a:off x="2187754" y="1767197"/>
            <a:ext cx="271220" cy="1391830"/>
          </a:xfrm>
          <a:prstGeom prst="rect">
            <a:avLst/>
          </a:prstGeom>
          <a:solidFill>
            <a:schemeClr val="accent2">
              <a:lumMod val="20000"/>
              <a:lumOff val="80000"/>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t</a:t>
            </a:r>
            <a:r>
              <a:rPr lang="en-US" altLang="en-US" sz="2400" baseline="30000" dirty="0"/>
              <a:t>1</a:t>
            </a:r>
          </a:p>
          <a:p>
            <a:pPr algn="ctr"/>
            <a:r>
              <a:rPr lang="en-US" altLang="en-US" sz="2400" baseline="-25000" dirty="0">
                <a:sym typeface="Symbol" panose="05050102010706020507" pitchFamily="18" charset="2"/>
              </a:rPr>
              <a:t></a:t>
            </a:r>
          </a:p>
          <a:p>
            <a:pPr algn="ctr"/>
            <a:r>
              <a:rPr lang="en-US" altLang="en-US" sz="2400" b="1" dirty="0"/>
              <a:t>r</a:t>
            </a:r>
          </a:p>
        </p:txBody>
      </p:sp>
      <mc:AlternateContent xmlns:mc="http://schemas.openxmlformats.org/markup-compatibility/2006" xmlns:a14="http://schemas.microsoft.com/office/drawing/2010/main">
        <mc:Choice Requires="a14">
          <p:sp>
            <p:nvSpPr>
              <p:cNvPr id="48" name="Rectangle 47"/>
              <p:cNvSpPr/>
              <p:nvPr/>
            </p:nvSpPr>
            <p:spPr>
              <a:xfrm>
                <a:off x="6038490" y="1986435"/>
                <a:ext cx="300962" cy="36389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rPr>
                            <m:t>1</m:t>
                          </m:r>
                        </m:sub>
                      </m:sSub>
                    </m:oMath>
                  </m:oMathPara>
                </a14:m>
                <a:endParaRPr lang="en-US" sz="2400" dirty="0">
                  <a:solidFill>
                    <a:schemeClr val="tx1"/>
                  </a:solidFill>
                </a:endParaRPr>
              </a:p>
            </p:txBody>
          </p:sp>
        </mc:Choice>
        <mc:Fallback xmlns="">
          <p:sp>
            <p:nvSpPr>
              <p:cNvPr id="48" name="Rectangle 47"/>
              <p:cNvSpPr>
                <a:spLocks noRot="1" noChangeAspect="1" noMove="1" noResize="1" noEditPoints="1" noAdjustHandles="1" noChangeArrowheads="1" noChangeShapeType="1" noTextEdit="1"/>
              </p:cNvSpPr>
              <p:nvPr/>
            </p:nvSpPr>
            <p:spPr>
              <a:xfrm>
                <a:off x="6038490" y="1986435"/>
                <a:ext cx="300962" cy="363894"/>
              </a:xfrm>
              <a:prstGeom prst="rect">
                <a:avLst/>
              </a:prstGeom>
              <a:blipFill>
                <a:blip r:embed="rId14"/>
                <a:stretch>
                  <a:fillRect l="-29412" r="-21569" b="-14516"/>
                </a:stretch>
              </a:blipFill>
            </p:spPr>
            <p:txBody>
              <a:bodyPr/>
              <a:lstStyle/>
              <a:p>
                <a:r>
                  <a:rPr lang="en-US">
                    <a:noFill/>
                  </a:rPr>
                  <a:t> </a:t>
                </a:r>
              </a:p>
            </p:txBody>
          </p:sp>
        </mc:Fallback>
      </mc:AlternateContent>
      <p:sp>
        <p:nvSpPr>
          <p:cNvPr id="25" name="Rectangle 5"/>
          <p:cNvSpPr>
            <a:spLocks noChangeArrowheads="1"/>
          </p:cNvSpPr>
          <p:nvPr/>
        </p:nvSpPr>
        <p:spPr bwMode="auto">
          <a:xfrm>
            <a:off x="2194564" y="1752653"/>
            <a:ext cx="271220" cy="1391830"/>
          </a:xfrm>
          <a:prstGeom prst="rect">
            <a:avLst/>
          </a:prstGeom>
          <a:solidFill>
            <a:schemeClr val="accent2">
              <a:lumMod val="20000"/>
              <a:lumOff val="80000"/>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t</a:t>
            </a:r>
            <a:r>
              <a:rPr lang="en-US" altLang="en-US" sz="2400" baseline="30000" dirty="0"/>
              <a:t>1</a:t>
            </a:r>
          </a:p>
          <a:p>
            <a:pPr algn="ctr"/>
            <a:r>
              <a:rPr lang="en-US" altLang="en-US" sz="2400" baseline="-25000" dirty="0">
                <a:sym typeface="Symbol" panose="05050102010706020507" pitchFamily="18" charset="2"/>
              </a:rPr>
              <a:t></a:t>
            </a:r>
          </a:p>
          <a:p>
            <a:pPr algn="ctr"/>
            <a:r>
              <a:rPr lang="en-US" altLang="en-US" sz="2400" b="1" dirty="0"/>
              <a:t>r</a:t>
            </a:r>
          </a:p>
        </p:txBody>
      </p:sp>
      <p:sp>
        <p:nvSpPr>
          <p:cNvPr id="51" name="Rectangle 4"/>
          <p:cNvSpPr>
            <a:spLocks noChangeArrowheads="1"/>
          </p:cNvSpPr>
          <p:nvPr/>
        </p:nvSpPr>
        <p:spPr bwMode="auto">
          <a:xfrm>
            <a:off x="6067582" y="3211482"/>
            <a:ext cx="315809" cy="1412971"/>
          </a:xfrm>
          <a:prstGeom prst="rect">
            <a:avLst/>
          </a:prstGeom>
          <a:solidFill>
            <a:schemeClr val="accent1">
              <a:lumMod val="60000"/>
              <a:lumOff val="40000"/>
            </a:schemeClr>
          </a:solidFill>
          <a:ln w="9525">
            <a:solidFill>
              <a:schemeClr val="tx1"/>
            </a:solidFill>
            <a:miter lim="800000"/>
            <a:headEnd/>
            <a:tailEnd/>
          </a:ln>
          <a:effectLst/>
          <a:extLst/>
        </p:spPr>
        <p:txBody>
          <a:bodyPr wrap="none" anchor="ctr"/>
          <a:lstStyle/>
          <a:p>
            <a:pPr algn="ctr"/>
            <a:r>
              <a:rPr lang="en-US" altLang="en-US" sz="2400" b="1" dirty="0"/>
              <a:t>q</a:t>
            </a:r>
            <a:r>
              <a:rPr lang="en-US" altLang="en-US" sz="2400" baseline="30000" dirty="0"/>
              <a:t>1</a:t>
            </a:r>
          </a:p>
          <a:p>
            <a:pPr algn="ctr"/>
            <a:endParaRPr lang="en-US" altLang="en-US" sz="3000" baseline="30000" dirty="0"/>
          </a:p>
        </p:txBody>
      </p:sp>
      <p:sp>
        <p:nvSpPr>
          <p:cNvPr id="42" name="Content Placeholder 2"/>
          <p:cNvSpPr txBox="1">
            <a:spLocks/>
          </p:cNvSpPr>
          <p:nvPr/>
        </p:nvSpPr>
        <p:spPr>
          <a:xfrm>
            <a:off x="851902" y="938805"/>
            <a:ext cx="7543800" cy="476646"/>
          </a:xfrm>
          <a:prstGeom prst="rect">
            <a:avLst/>
          </a:prstGeom>
        </p:spPr>
        <p:txBody>
          <a:bodyPr vert="horz" lIns="68580" tIns="34290" rIns="68580" bIns="3429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spcBef>
                <a:spcPct val="0"/>
              </a:spcBef>
              <a:buNone/>
            </a:pPr>
            <a:r>
              <a:rPr lang="en-US" sz="2400" dirty="0"/>
              <a:t>[</a:t>
            </a:r>
            <a:r>
              <a:rPr lang="en-US" altLang="en-US" sz="2400" dirty="0"/>
              <a:t>IshaiKilianNissimPetrank03</a:t>
            </a:r>
            <a:r>
              <a:rPr lang="en-US" sz="2400" dirty="0"/>
              <a:t>]</a:t>
            </a:r>
          </a:p>
        </p:txBody>
      </p:sp>
      <p:sp>
        <p:nvSpPr>
          <p:cNvPr id="52" name="TextBox 51"/>
          <p:cNvSpPr txBox="1"/>
          <p:nvPr/>
        </p:nvSpPr>
        <p:spPr>
          <a:xfrm>
            <a:off x="317443" y="2934483"/>
            <a:ext cx="1471197" cy="300082"/>
          </a:xfrm>
          <a:prstGeom prst="rect">
            <a:avLst/>
          </a:prstGeom>
          <a:noFill/>
        </p:spPr>
        <p:txBody>
          <a:bodyPr wrap="square" rtlCol="0">
            <a:spAutoFit/>
          </a:bodyPr>
          <a:lstStyle/>
          <a:p>
            <a:r>
              <a:rPr lang="en-US" sz="1350" dirty="0"/>
              <a:t>Each of length </a:t>
            </a:r>
            <a:r>
              <a:rPr lang="el-GR" sz="1350" dirty="0"/>
              <a:t>κ</a:t>
            </a:r>
            <a:endParaRPr lang="en-US" sz="1350" dirty="0"/>
          </a:p>
        </p:txBody>
      </p:sp>
      <p:pic>
        <p:nvPicPr>
          <p:cNvPr id="55" name="Picture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35" y="738069"/>
            <a:ext cx="554614" cy="75086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 name="Picture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52286" y="670577"/>
            <a:ext cx="601532" cy="7671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 name="Rectangle 10">
            <a:extLst>
              <a:ext uri="{FF2B5EF4-FFF2-40B4-BE49-F238E27FC236}">
                <a16:creationId xmlns:a16="http://schemas.microsoft.com/office/drawing/2014/main" id="{8CF9F2BF-9C33-4130-AB7B-26A360BB7949}"/>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85606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5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barn(inVertical)">
                                      <p:cBhvr>
                                        <p:cTn id="28" dur="500"/>
                                        <p:tgtEl>
                                          <p:spTgt spid="4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par>
                                <p:cTn id="34" presetID="22" presetClass="entr" presetSubtype="2"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right)">
                                      <p:cBhvr>
                                        <p:cTn id="36" dur="500"/>
                                        <p:tgtEl>
                                          <p:spTgt spid="38"/>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wipe(left)">
                                      <p:cBhvr>
                                        <p:cTn id="40" dur="2000"/>
                                        <p:tgtEl>
                                          <p:spTgt spid="41"/>
                                        </p:tgtEl>
                                      </p:cBhvr>
                                    </p:animEffect>
                                  </p:childTnLst>
                                </p:cTn>
                              </p:par>
                              <p:par>
                                <p:cTn id="41" presetID="42" presetClass="path" presetSubtype="0" accel="50000" decel="50000" fill="hold" grpId="1" nodeType="withEffect">
                                  <p:stCondLst>
                                    <p:cond delay="0"/>
                                  </p:stCondLst>
                                  <p:childTnLst>
                                    <p:animMotion origin="layout" path="M -4.72222E-6 4.07407E-6 L 0.46268 0.21342 " pathEditMode="relative" rAng="0" ptsTypes="AA">
                                      <p:cBhvr>
                                        <p:cTn id="42" dur="2000" fill="hold"/>
                                        <p:tgtEl>
                                          <p:spTgt spid="26"/>
                                        </p:tgtEl>
                                        <p:attrNameLst>
                                          <p:attrName>ppt_x</p:attrName>
                                          <p:attrName>ppt_y</p:attrName>
                                        </p:attrNameLst>
                                      </p:cBhvr>
                                      <p:rCtr x="23125" y="10671"/>
                                    </p:animMotion>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100"/>
                                  </p:stCondLst>
                                  <p:childTnLst>
                                    <p:set>
                                      <p:cBhvr>
                                        <p:cTn id="48" dur="1" fill="hold">
                                          <p:stCondLst>
                                            <p:cond delay="0"/>
                                          </p:stCondLst>
                                        </p:cTn>
                                        <p:tgtEl>
                                          <p:spTgt spid="46"/>
                                        </p:tgtEl>
                                        <p:attrNameLst>
                                          <p:attrName>style.visibility</p:attrName>
                                        </p:attrNameLst>
                                      </p:cBhvr>
                                      <p:to>
                                        <p:strVal val="visible"/>
                                      </p:to>
                                    </p:set>
                                    <p:animEffect transition="in" filter="barn(inVertical)">
                                      <p:cBhvr>
                                        <p:cTn id="49" dur="1000"/>
                                        <p:tgtEl>
                                          <p:spTgt spid="46"/>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1" nodeType="clickEffect">
                                  <p:stCondLst>
                                    <p:cond delay="0"/>
                                  </p:stCondLst>
                                  <p:childTnLst>
                                    <p:animMotion origin="layout" path="M 0.00972 -4.44444E-6 L 0.42517 0.21366 " pathEditMode="relative" rAng="0" ptsTypes="AA">
                                      <p:cBhvr>
                                        <p:cTn id="53" dur="2000" fill="hold"/>
                                        <p:tgtEl>
                                          <p:spTgt spid="25"/>
                                        </p:tgtEl>
                                        <p:attrNameLst>
                                          <p:attrName>ppt_x</p:attrName>
                                          <p:attrName>ppt_y</p:attrName>
                                        </p:attrNameLst>
                                      </p:cBhvr>
                                      <p:rCtr x="20764" y="10671"/>
                                    </p:animMotion>
                                  </p:childTnLst>
                                </p:cTn>
                              </p:par>
                              <p:par>
                                <p:cTn id="54" presetID="22" presetClass="entr" presetSubtype="8"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left)">
                                      <p:cBhvr>
                                        <p:cTn id="56" dur="2000"/>
                                        <p:tgtEl>
                                          <p:spTgt spid="41"/>
                                        </p:tgtEl>
                                      </p:cBhvr>
                                    </p:animEffec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34"/>
                                        </p:tgtEl>
                                      </p:cBhvr>
                                    </p:animEffect>
                                    <p:set>
                                      <p:cBhvr>
                                        <p:cTn id="71" dur="1" fill="hold">
                                          <p:stCondLst>
                                            <p:cond delay="499"/>
                                          </p:stCondLst>
                                        </p:cTn>
                                        <p:tgtEl>
                                          <p:spTgt spid="34"/>
                                        </p:tgtEl>
                                        <p:attrNameLst>
                                          <p:attrName>style.visibility</p:attrName>
                                        </p:attrNameLst>
                                      </p:cBhvr>
                                      <p:to>
                                        <p:strVal val="hidden"/>
                                      </p:to>
                                    </p:set>
                                  </p:childTnLst>
                                </p:cTn>
                              </p:par>
                              <p:par>
                                <p:cTn id="72" presetID="42"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1000"/>
                                        <p:tgtEl>
                                          <p:spTgt spid="28"/>
                                        </p:tgtEl>
                                      </p:cBhvr>
                                    </p:animEffect>
                                    <p:anim calcmode="lin" valueType="num">
                                      <p:cBhvr>
                                        <p:cTn id="75" dur="1000" fill="hold"/>
                                        <p:tgtEl>
                                          <p:spTgt spid="28"/>
                                        </p:tgtEl>
                                        <p:attrNameLst>
                                          <p:attrName>ppt_x</p:attrName>
                                        </p:attrNameLst>
                                      </p:cBhvr>
                                      <p:tavLst>
                                        <p:tav tm="0">
                                          <p:val>
                                            <p:strVal val="#ppt_x"/>
                                          </p:val>
                                        </p:tav>
                                        <p:tav tm="100000">
                                          <p:val>
                                            <p:strVal val="#ppt_x"/>
                                          </p:val>
                                        </p:tav>
                                      </p:tavLst>
                                    </p:anim>
                                    <p:anim calcmode="lin" valueType="num">
                                      <p:cBhvr>
                                        <p:cTn id="76" dur="1000" fill="hold"/>
                                        <p:tgtEl>
                                          <p:spTgt spid="2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000"/>
                                        <p:tgtEl>
                                          <p:spTgt spid="27"/>
                                        </p:tgtEl>
                                      </p:cBhvr>
                                    </p:animEffect>
                                    <p:anim calcmode="lin" valueType="num">
                                      <p:cBhvr>
                                        <p:cTn id="80" dur="1000" fill="hold"/>
                                        <p:tgtEl>
                                          <p:spTgt spid="27"/>
                                        </p:tgtEl>
                                        <p:attrNameLst>
                                          <p:attrName>ppt_x</p:attrName>
                                        </p:attrNameLst>
                                      </p:cBhvr>
                                      <p:tavLst>
                                        <p:tav tm="0">
                                          <p:val>
                                            <p:strVal val="#ppt_x"/>
                                          </p:val>
                                        </p:tav>
                                        <p:tav tm="100000">
                                          <p:val>
                                            <p:strVal val="#ppt_x"/>
                                          </p:val>
                                        </p:tav>
                                      </p:tavLst>
                                    </p:anim>
                                    <p:anim calcmode="lin" valueType="num">
                                      <p:cBhvr>
                                        <p:cTn id="81" dur="1000" fill="hold"/>
                                        <p:tgtEl>
                                          <p:spTgt spid="27"/>
                                        </p:tgtEl>
                                        <p:attrNameLst>
                                          <p:attrName>ppt_y</p:attrName>
                                        </p:attrNameLst>
                                      </p:cBhvr>
                                      <p:tavLst>
                                        <p:tav tm="0">
                                          <p:val>
                                            <p:strVal val="#ppt_y+.1"/>
                                          </p:val>
                                        </p:tav>
                                        <p:tav tm="100000">
                                          <p:val>
                                            <p:strVal val="#ppt_y"/>
                                          </p:val>
                                        </p:tav>
                                      </p:tavLst>
                                    </p:anim>
                                  </p:childTnLst>
                                </p:cTn>
                              </p:par>
                            </p:childTnLst>
                          </p:cTn>
                        </p:par>
                        <p:par>
                          <p:cTn id="82" fill="hold">
                            <p:stCondLst>
                              <p:cond delay="1000"/>
                            </p:stCondLst>
                            <p:childTnLst>
                              <p:par>
                                <p:cTn id="83" presetID="42" presetClass="entr" presetSubtype="0" fill="hold" grpId="0" nodeType="after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fade">
                                      <p:cBhvr>
                                        <p:cTn id="85" dur="1000"/>
                                        <p:tgtEl>
                                          <p:spTgt spid="29"/>
                                        </p:tgtEl>
                                      </p:cBhvr>
                                    </p:animEffect>
                                    <p:anim calcmode="lin" valueType="num">
                                      <p:cBhvr>
                                        <p:cTn id="86" dur="1000" fill="hold"/>
                                        <p:tgtEl>
                                          <p:spTgt spid="29"/>
                                        </p:tgtEl>
                                        <p:attrNameLst>
                                          <p:attrName>ppt_x</p:attrName>
                                        </p:attrNameLst>
                                      </p:cBhvr>
                                      <p:tavLst>
                                        <p:tav tm="0">
                                          <p:val>
                                            <p:strVal val="#ppt_x"/>
                                          </p:val>
                                        </p:tav>
                                        <p:tav tm="100000">
                                          <p:val>
                                            <p:strVal val="#ppt_x"/>
                                          </p:val>
                                        </p:tav>
                                      </p:tavLst>
                                    </p:anim>
                                    <p:anim calcmode="lin" valueType="num">
                                      <p:cBhvr>
                                        <p:cTn id="87" dur="1000" fill="hold"/>
                                        <p:tgtEl>
                                          <p:spTgt spid="29"/>
                                        </p:tgtEl>
                                        <p:attrNameLst>
                                          <p:attrName>ppt_y</p:attrName>
                                        </p:attrNameLst>
                                      </p:cBhvr>
                                      <p:tavLst>
                                        <p:tav tm="0">
                                          <p:val>
                                            <p:strVal val="#ppt_y+.1"/>
                                          </p:val>
                                        </p:tav>
                                        <p:tav tm="100000">
                                          <p:val>
                                            <p:strVal val="#ppt_y"/>
                                          </p:val>
                                        </p:tav>
                                      </p:tavLst>
                                    </p:anim>
                                  </p:childTnLst>
                                </p:cTn>
                              </p:par>
                            </p:childTnLst>
                          </p:cTn>
                        </p:par>
                        <p:par>
                          <p:cTn id="88" fill="hold">
                            <p:stCondLst>
                              <p:cond delay="2000"/>
                            </p:stCondLst>
                            <p:childTnLst>
                              <p:par>
                                <p:cTn id="89" presetID="42" presetClass="entr" presetSubtype="0" fill="hold" grpId="0" nodeType="after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1000"/>
                                        <p:tgtEl>
                                          <p:spTgt spid="39"/>
                                        </p:tgtEl>
                                      </p:cBhvr>
                                    </p:animEffect>
                                    <p:anim calcmode="lin" valueType="num">
                                      <p:cBhvr>
                                        <p:cTn id="92" dur="1000" fill="hold"/>
                                        <p:tgtEl>
                                          <p:spTgt spid="39"/>
                                        </p:tgtEl>
                                        <p:attrNameLst>
                                          <p:attrName>ppt_x</p:attrName>
                                        </p:attrNameLst>
                                      </p:cBhvr>
                                      <p:tavLst>
                                        <p:tav tm="0">
                                          <p:val>
                                            <p:strVal val="#ppt_x"/>
                                          </p:val>
                                        </p:tav>
                                        <p:tav tm="100000">
                                          <p:val>
                                            <p:strVal val="#ppt_x"/>
                                          </p:val>
                                        </p:tav>
                                      </p:tavLst>
                                    </p:anim>
                                    <p:anim calcmode="lin" valueType="num">
                                      <p:cBhvr>
                                        <p:cTn id="93" dur="1000" fill="hold"/>
                                        <p:tgtEl>
                                          <p:spTgt spid="39"/>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1000"/>
                                        <p:tgtEl>
                                          <p:spTgt spid="36"/>
                                        </p:tgtEl>
                                      </p:cBhvr>
                                    </p:animEffect>
                                    <p:anim calcmode="lin" valueType="num">
                                      <p:cBhvr>
                                        <p:cTn id="97" dur="1000" fill="hold"/>
                                        <p:tgtEl>
                                          <p:spTgt spid="36"/>
                                        </p:tgtEl>
                                        <p:attrNameLst>
                                          <p:attrName>ppt_x</p:attrName>
                                        </p:attrNameLst>
                                      </p:cBhvr>
                                      <p:tavLst>
                                        <p:tav tm="0">
                                          <p:val>
                                            <p:strVal val="#ppt_x"/>
                                          </p:val>
                                        </p:tav>
                                        <p:tav tm="100000">
                                          <p:val>
                                            <p:strVal val="#ppt_x"/>
                                          </p:val>
                                        </p:tav>
                                      </p:tavLst>
                                    </p:anim>
                                    <p:anim calcmode="lin" valueType="num">
                                      <p:cBhvr>
                                        <p:cTn id="98" dur="1000" fill="hold"/>
                                        <p:tgtEl>
                                          <p:spTgt spid="36"/>
                                        </p:tgtEl>
                                        <p:attrNameLst>
                                          <p:attrName>ppt_y</p:attrName>
                                        </p:attrNameLst>
                                      </p:cBhvr>
                                      <p:tavLst>
                                        <p:tav tm="0">
                                          <p:val>
                                            <p:strVal val="#ppt_y+.1"/>
                                          </p:val>
                                        </p:tav>
                                        <p:tav tm="100000">
                                          <p:val>
                                            <p:strVal val="#ppt_y"/>
                                          </p:val>
                                        </p:tav>
                                      </p:tavLst>
                                    </p:anim>
                                  </p:childTnLst>
                                </p:cTn>
                              </p:par>
                            </p:childTnLst>
                          </p:cTn>
                        </p:par>
                        <p:par>
                          <p:cTn id="99" fill="hold">
                            <p:stCondLst>
                              <p:cond delay="3000"/>
                            </p:stCondLst>
                            <p:childTnLst>
                              <p:par>
                                <p:cTn id="100" presetID="42" presetClass="entr" presetSubtype="0" fill="hold" grpId="0" nodeType="after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fade">
                                      <p:cBhvr>
                                        <p:cTn id="102" dur="1000"/>
                                        <p:tgtEl>
                                          <p:spTgt spid="31"/>
                                        </p:tgtEl>
                                      </p:cBhvr>
                                    </p:animEffect>
                                    <p:anim calcmode="lin" valueType="num">
                                      <p:cBhvr>
                                        <p:cTn id="103" dur="1000" fill="hold"/>
                                        <p:tgtEl>
                                          <p:spTgt spid="31"/>
                                        </p:tgtEl>
                                        <p:attrNameLst>
                                          <p:attrName>ppt_x</p:attrName>
                                        </p:attrNameLst>
                                      </p:cBhvr>
                                      <p:tavLst>
                                        <p:tav tm="0">
                                          <p:val>
                                            <p:strVal val="#ppt_x"/>
                                          </p:val>
                                        </p:tav>
                                        <p:tav tm="100000">
                                          <p:val>
                                            <p:strVal val="#ppt_x"/>
                                          </p:val>
                                        </p:tav>
                                      </p:tavLst>
                                    </p:anim>
                                    <p:anim calcmode="lin" valueType="num">
                                      <p:cBhvr>
                                        <p:cTn id="104" dur="1000" fill="hold"/>
                                        <p:tgtEl>
                                          <p:spTgt spid="3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1000"/>
                                        <p:tgtEl>
                                          <p:spTgt spid="32"/>
                                        </p:tgtEl>
                                      </p:cBhvr>
                                    </p:animEffect>
                                    <p:anim calcmode="lin" valueType="num">
                                      <p:cBhvr>
                                        <p:cTn id="108" dur="1000" fill="hold"/>
                                        <p:tgtEl>
                                          <p:spTgt spid="32"/>
                                        </p:tgtEl>
                                        <p:attrNameLst>
                                          <p:attrName>ppt_x</p:attrName>
                                        </p:attrNameLst>
                                      </p:cBhvr>
                                      <p:tavLst>
                                        <p:tav tm="0">
                                          <p:val>
                                            <p:strVal val="#ppt_x"/>
                                          </p:val>
                                        </p:tav>
                                        <p:tav tm="100000">
                                          <p:val>
                                            <p:strVal val="#ppt_x"/>
                                          </p:val>
                                        </p:tav>
                                      </p:tavLst>
                                    </p:anim>
                                    <p:anim calcmode="lin" valueType="num">
                                      <p:cBhvr>
                                        <p:cTn id="109" dur="1000" fill="hold"/>
                                        <p:tgtEl>
                                          <p:spTgt spid="3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fade">
                                      <p:cBhvr>
                                        <p:cTn id="112" dur="1000"/>
                                        <p:tgtEl>
                                          <p:spTgt spid="30"/>
                                        </p:tgtEl>
                                      </p:cBhvr>
                                    </p:animEffect>
                                    <p:anim calcmode="lin" valueType="num">
                                      <p:cBhvr>
                                        <p:cTn id="113" dur="1000" fill="hold"/>
                                        <p:tgtEl>
                                          <p:spTgt spid="30"/>
                                        </p:tgtEl>
                                        <p:attrNameLst>
                                          <p:attrName>ppt_x</p:attrName>
                                        </p:attrNameLst>
                                      </p:cBhvr>
                                      <p:tavLst>
                                        <p:tav tm="0">
                                          <p:val>
                                            <p:strVal val="#ppt_x"/>
                                          </p:val>
                                        </p:tav>
                                        <p:tav tm="100000">
                                          <p:val>
                                            <p:strVal val="#ppt_x"/>
                                          </p:val>
                                        </p:tav>
                                      </p:tavLst>
                                    </p:anim>
                                    <p:anim calcmode="lin" valueType="num">
                                      <p:cBhvr>
                                        <p:cTn id="11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wipe(left)">
                                      <p:cBhvr>
                                        <p:cTn id="119" dur="500"/>
                                        <p:tgtEl>
                                          <p:spTgt spid="40"/>
                                        </p:tgtEl>
                                      </p:cBhvr>
                                    </p:animEffect>
                                  </p:childTnLst>
                                </p:cTn>
                              </p:par>
                            </p:childTnLst>
                          </p:cTn>
                        </p:par>
                        <p:par>
                          <p:cTn id="120" fill="hold">
                            <p:stCondLst>
                              <p:cond delay="500"/>
                            </p:stCondLst>
                            <p:childTnLst>
                              <p:par>
                                <p:cTn id="121" presetID="22" presetClass="entr" presetSubtype="2" fill="hold" nodeType="afterEffect">
                                  <p:stCondLst>
                                    <p:cond delay="0"/>
                                  </p:stCondLst>
                                  <p:childTnLst>
                                    <p:set>
                                      <p:cBhvr>
                                        <p:cTn id="122" dur="1" fill="hold">
                                          <p:stCondLst>
                                            <p:cond delay="0"/>
                                          </p:stCondLst>
                                        </p:cTn>
                                        <p:tgtEl>
                                          <p:spTgt spid="38"/>
                                        </p:tgtEl>
                                        <p:attrNameLst>
                                          <p:attrName>style.visibility</p:attrName>
                                        </p:attrNameLst>
                                      </p:cBhvr>
                                      <p:to>
                                        <p:strVal val="visible"/>
                                      </p:to>
                                    </p:set>
                                    <p:animEffect transition="in" filter="wipe(right)">
                                      <p:cBhvr>
                                        <p:cTn id="123" dur="500"/>
                                        <p:tgtEl>
                                          <p:spTgt spid="38"/>
                                        </p:tgtEl>
                                      </p:cBhvr>
                                    </p:animEffect>
                                  </p:childTnLst>
                                </p:cTn>
                              </p:par>
                              <p:par>
                                <p:cTn id="124" presetID="22" presetClass="entr" presetSubtype="8" fill="hold" nodeType="withEffect">
                                  <p:stCondLst>
                                    <p:cond delay="0"/>
                                  </p:stCondLst>
                                  <p:childTnLst>
                                    <p:set>
                                      <p:cBhvr>
                                        <p:cTn id="125" dur="1" fill="hold">
                                          <p:stCondLst>
                                            <p:cond delay="0"/>
                                          </p:stCondLst>
                                        </p:cTn>
                                        <p:tgtEl>
                                          <p:spTgt spid="41"/>
                                        </p:tgtEl>
                                        <p:attrNameLst>
                                          <p:attrName>style.visibility</p:attrName>
                                        </p:attrNameLst>
                                      </p:cBhvr>
                                      <p:to>
                                        <p:strVal val="visible"/>
                                      </p:to>
                                    </p:set>
                                    <p:animEffect transition="in" filter="wipe(left)">
                                      <p:cBhvr>
                                        <p:cTn id="126" dur="500"/>
                                        <p:tgtEl>
                                          <p:spTgt spid="41"/>
                                        </p:tgtEl>
                                      </p:cBhvr>
                                    </p:animEffect>
                                  </p:childTnLst>
                                </p:cTn>
                              </p:par>
                            </p:childTnLst>
                          </p:cTn>
                        </p:par>
                        <p:par>
                          <p:cTn id="127" fill="hold">
                            <p:stCondLst>
                              <p:cond delay="1000"/>
                            </p:stCondLst>
                            <p:childTnLst>
                              <p:par>
                                <p:cTn id="128" presetID="22" presetClass="entr" presetSubtype="1" fill="hold" grpId="0" nodeType="afterEffect">
                                  <p:stCondLst>
                                    <p:cond delay="0"/>
                                  </p:stCondLst>
                                  <p:childTnLst>
                                    <p:set>
                                      <p:cBhvr>
                                        <p:cTn id="129" dur="1" fill="hold">
                                          <p:stCondLst>
                                            <p:cond delay="0"/>
                                          </p:stCondLst>
                                        </p:cTn>
                                        <p:tgtEl>
                                          <p:spTgt spid="43"/>
                                        </p:tgtEl>
                                        <p:attrNameLst>
                                          <p:attrName>style.visibility</p:attrName>
                                        </p:attrNameLst>
                                      </p:cBhvr>
                                      <p:to>
                                        <p:strVal val="visible"/>
                                      </p:to>
                                    </p:set>
                                    <p:animEffect transition="in" filter="wipe(up)">
                                      <p:cBhvr>
                                        <p:cTn id="130" dur="500"/>
                                        <p:tgtEl>
                                          <p:spTgt spid="43"/>
                                        </p:tgtEl>
                                      </p:cBhvr>
                                    </p:animEffect>
                                  </p:childTnLst>
                                </p:cTn>
                              </p:par>
                              <p:par>
                                <p:cTn id="131" presetID="22" presetClass="entr" presetSubtype="1" fill="hold" grpId="0" nodeType="withEffect">
                                  <p:stCondLst>
                                    <p:cond delay="0"/>
                                  </p:stCondLst>
                                  <p:childTnLst>
                                    <p:set>
                                      <p:cBhvr>
                                        <p:cTn id="132" dur="1" fill="hold">
                                          <p:stCondLst>
                                            <p:cond delay="0"/>
                                          </p:stCondLst>
                                        </p:cTn>
                                        <p:tgtEl>
                                          <p:spTgt spid="35"/>
                                        </p:tgtEl>
                                        <p:attrNameLst>
                                          <p:attrName>style.visibility</p:attrName>
                                        </p:attrNameLst>
                                      </p:cBhvr>
                                      <p:to>
                                        <p:strVal val="visible"/>
                                      </p:to>
                                    </p:set>
                                    <p:animEffect transition="in" filter="wipe(up)">
                                      <p:cBhvr>
                                        <p:cTn id="133" dur="500"/>
                                        <p:tgtEl>
                                          <p:spTgt spid="35"/>
                                        </p:tgtEl>
                                      </p:cBhvr>
                                    </p:animEffect>
                                  </p:childTnLst>
                                </p:cTn>
                              </p:par>
                              <p:par>
                                <p:cTn id="134" presetID="22" presetClass="entr" presetSubtype="1" fill="hold" grpId="0" nodeType="with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wipe(up)">
                                      <p:cBhvr>
                                        <p:cTn id="136" dur="500"/>
                                        <p:tgtEl>
                                          <p:spTgt spid="49"/>
                                        </p:tgtEl>
                                      </p:cBhvr>
                                    </p:animEffect>
                                  </p:childTnLst>
                                </p:cTn>
                              </p:par>
                            </p:childTnLst>
                          </p:cTn>
                        </p:par>
                        <p:par>
                          <p:cTn id="137" fill="hold">
                            <p:stCondLst>
                              <p:cond delay="1500"/>
                            </p:stCondLst>
                            <p:childTnLst>
                              <p:par>
                                <p:cTn id="138" presetID="1" presetClass="exit" presetSubtype="0" fill="hold" grpId="1" nodeType="afterEffect">
                                  <p:stCondLst>
                                    <p:cond delay="0"/>
                                  </p:stCondLst>
                                  <p:childTnLst>
                                    <p:set>
                                      <p:cBhvr>
                                        <p:cTn id="139" dur="1" fill="hold">
                                          <p:stCondLst>
                                            <p:cond delay="0"/>
                                          </p:stCondLst>
                                        </p:cTn>
                                        <p:tgtEl>
                                          <p:spTgt spid="33"/>
                                        </p:tgtEl>
                                        <p:attrNameLst>
                                          <p:attrName>style.visibility</p:attrName>
                                        </p:attrNameLst>
                                      </p:cBhvr>
                                      <p:to>
                                        <p:strVal val="hidden"/>
                                      </p:to>
                                    </p:set>
                                  </p:childTnLst>
                                </p:cTn>
                              </p:par>
                              <p:par>
                                <p:cTn id="140" presetID="1" presetClass="entr" presetSubtype="0" fill="hold" nodeType="withEffect">
                                  <p:stCondLst>
                                    <p:cond delay="0"/>
                                  </p:stCondLst>
                                  <p:childTnLst>
                                    <p:set>
                                      <p:cBhvr>
                                        <p:cTn id="141"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9" grpId="0" animBg="1"/>
      <p:bldP spid="26" grpId="0" animBg="1"/>
      <p:bldP spid="26" grpId="1" animBg="1"/>
      <p:bldP spid="27" grpId="0" animBg="1"/>
      <p:bldP spid="28" grpId="0" animBg="1"/>
      <p:bldP spid="36" grpId="0" animBg="1"/>
      <p:bldP spid="39" grpId="0" animBg="1"/>
      <p:bldP spid="7" grpId="0" animBg="1"/>
      <p:bldP spid="29" grpId="0"/>
      <p:bldP spid="30" grpId="0" animBg="1"/>
      <p:bldP spid="31" grpId="0" animBg="1"/>
      <p:bldP spid="32" grpId="0"/>
      <p:bldP spid="35" grpId="0"/>
      <p:bldP spid="37" grpId="0" animBg="1"/>
      <p:bldP spid="33" grpId="0"/>
      <p:bldP spid="33" grpId="1"/>
      <p:bldP spid="44" grpId="0" animBg="1"/>
      <p:bldP spid="45" grpId="0" animBg="1"/>
      <p:bldP spid="46" grpId="0" animBg="1"/>
      <p:bldP spid="47" grpId="0" animBg="1"/>
      <p:bldP spid="48" grpId="0" animBg="1"/>
      <p:bldP spid="25" grpId="0" animBg="1"/>
      <p:bldP spid="25" grpId="1" animBg="1"/>
      <p:bldP spid="51" grpId="0" animBg="1"/>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
          <p:cNvSpPr>
            <a:spLocks noChangeArrowheads="1"/>
          </p:cNvSpPr>
          <p:nvPr/>
        </p:nvSpPr>
        <p:spPr bwMode="auto">
          <a:xfrm>
            <a:off x="6043212" y="3225293"/>
            <a:ext cx="300962" cy="1484947"/>
          </a:xfrm>
          <a:prstGeom prst="rect">
            <a:avLst/>
          </a:prstGeom>
          <a:solidFill>
            <a:schemeClr val="accent1">
              <a:lumMod val="60000"/>
              <a:lumOff val="40000"/>
            </a:schemeClr>
          </a:solidFill>
          <a:ln w="9525">
            <a:solidFill>
              <a:schemeClr val="tx1"/>
            </a:solidFill>
            <a:miter lim="800000"/>
            <a:headEnd/>
            <a:tailEnd/>
          </a:ln>
          <a:effectLst/>
          <a:extLst/>
        </p:spPr>
        <p:txBody>
          <a:bodyPr wrap="none" anchor="ctr"/>
          <a:lstStyle/>
          <a:p>
            <a:pPr algn="ctr"/>
            <a:r>
              <a:rPr lang="en-US" altLang="en-US" sz="2400" b="1" dirty="0"/>
              <a:t>q</a:t>
            </a:r>
            <a:r>
              <a:rPr lang="en-US" altLang="en-US" sz="2400" baseline="30000" dirty="0"/>
              <a:t>1</a:t>
            </a:r>
          </a:p>
          <a:p>
            <a:pPr algn="ctr"/>
            <a:endParaRPr lang="en-US" altLang="en-US" sz="3000" baseline="30000" dirty="0"/>
          </a:p>
        </p:txBody>
      </p:sp>
      <p:sp>
        <p:nvSpPr>
          <p:cNvPr id="43" name="Rectangle 4"/>
          <p:cNvSpPr>
            <a:spLocks noChangeArrowheads="1"/>
          </p:cNvSpPr>
          <p:nvPr/>
        </p:nvSpPr>
        <p:spPr bwMode="auto">
          <a:xfrm>
            <a:off x="6522138" y="3223504"/>
            <a:ext cx="325317" cy="1484947"/>
          </a:xfrm>
          <a:prstGeom prst="rect">
            <a:avLst/>
          </a:prstGeom>
          <a:solidFill>
            <a:schemeClr val="accent1">
              <a:lumMod val="60000"/>
              <a:lumOff val="40000"/>
            </a:schemeClr>
          </a:solidFill>
          <a:ln w="9525">
            <a:solidFill>
              <a:schemeClr val="tx1"/>
            </a:solidFill>
            <a:miter lim="800000"/>
            <a:headEnd/>
            <a:tailEnd/>
          </a:ln>
          <a:effectLst/>
          <a:extLst/>
        </p:spPr>
        <p:txBody>
          <a:bodyPr wrap="none" anchor="ctr"/>
          <a:lstStyle/>
          <a:p>
            <a:pPr algn="ctr"/>
            <a:r>
              <a:rPr lang="en-US" altLang="en-US" sz="2400" b="1" dirty="0"/>
              <a:t>q</a:t>
            </a:r>
            <a:r>
              <a:rPr lang="en-US" altLang="en-US" sz="2400" baseline="30000" dirty="0"/>
              <a:t>2</a:t>
            </a:r>
          </a:p>
          <a:p>
            <a:pPr algn="ctr"/>
            <a:endParaRPr lang="en-US" altLang="en-US" sz="2400" baseline="30000" dirty="0"/>
          </a:p>
        </p:txBody>
      </p:sp>
      <p:sp>
        <p:nvSpPr>
          <p:cNvPr id="49" name="Rectangle 4"/>
          <p:cNvSpPr>
            <a:spLocks noChangeArrowheads="1"/>
          </p:cNvSpPr>
          <p:nvPr/>
        </p:nvSpPr>
        <p:spPr bwMode="auto">
          <a:xfrm>
            <a:off x="7303583" y="3223503"/>
            <a:ext cx="326337" cy="1484947"/>
          </a:xfrm>
          <a:prstGeom prst="rect">
            <a:avLst/>
          </a:prstGeom>
          <a:solidFill>
            <a:schemeClr val="accent1">
              <a:lumMod val="60000"/>
              <a:lumOff val="40000"/>
            </a:schemeClr>
          </a:solidFill>
          <a:ln w="9525">
            <a:solidFill>
              <a:schemeClr val="tx1"/>
            </a:solidFill>
            <a:miter lim="800000"/>
            <a:headEnd/>
            <a:tailEnd/>
          </a:ln>
          <a:effectLst/>
          <a:extLst/>
        </p:spPr>
        <p:txBody>
          <a:bodyPr wrap="none" anchor="ctr"/>
          <a:lstStyle/>
          <a:p>
            <a:pPr algn="ctr"/>
            <a:r>
              <a:rPr lang="en-US" altLang="en-US" sz="2000" b="1" dirty="0" err="1"/>
              <a:t>q</a:t>
            </a:r>
            <a:r>
              <a:rPr lang="en-US" altLang="en-US" sz="2000" baseline="30000" dirty="0" err="1"/>
              <a:t>K</a:t>
            </a:r>
            <a:endParaRPr lang="en-US" altLang="en-US" sz="2000" baseline="30000" dirty="0"/>
          </a:p>
          <a:p>
            <a:pPr algn="ctr"/>
            <a:endParaRPr lang="en-US" altLang="en-US" sz="1875" baseline="30000" dirty="0"/>
          </a:p>
        </p:txBody>
      </p:sp>
      <p:sp>
        <p:nvSpPr>
          <p:cNvPr id="25" name="Rectangle 5"/>
          <p:cNvSpPr>
            <a:spLocks noChangeArrowheads="1"/>
          </p:cNvSpPr>
          <p:nvPr/>
        </p:nvSpPr>
        <p:spPr bwMode="auto">
          <a:xfrm>
            <a:off x="2194564" y="1752653"/>
            <a:ext cx="271220" cy="1391830"/>
          </a:xfrm>
          <a:prstGeom prst="rect">
            <a:avLst/>
          </a:prstGeom>
          <a:solidFill>
            <a:schemeClr val="accent2">
              <a:lumMod val="20000"/>
              <a:lumOff val="80000"/>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t</a:t>
            </a:r>
            <a:r>
              <a:rPr lang="en-US" altLang="en-US" sz="2400" baseline="30000" dirty="0"/>
              <a:t>1</a:t>
            </a:r>
          </a:p>
          <a:p>
            <a:pPr algn="ctr"/>
            <a:r>
              <a:rPr lang="en-US" altLang="en-US" sz="2400" baseline="-25000" dirty="0">
                <a:sym typeface="Symbol" panose="05050102010706020507" pitchFamily="18" charset="2"/>
              </a:rPr>
              <a:t></a:t>
            </a:r>
          </a:p>
          <a:p>
            <a:pPr algn="ctr"/>
            <a:r>
              <a:rPr lang="en-US" altLang="en-US" sz="2400" b="1" dirty="0"/>
              <a:t>r</a:t>
            </a:r>
          </a:p>
        </p:txBody>
      </p:sp>
      <mc:AlternateContent xmlns:mc="http://schemas.openxmlformats.org/markup-compatibility/2006" xmlns:a14="http://schemas.microsoft.com/office/drawing/2010/main">
        <mc:Choice Requires="a14">
          <p:sp>
            <p:nvSpPr>
              <p:cNvPr id="26" name="Rectangle 25"/>
              <p:cNvSpPr/>
              <p:nvPr/>
            </p:nvSpPr>
            <p:spPr>
              <a:xfrm>
                <a:off x="1857589" y="1749208"/>
                <a:ext cx="264607" cy="1400660"/>
              </a:xfrm>
              <a:prstGeom prst="rect">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en-US" sz="2400" b="1" dirty="0">
                          <a:solidFill>
                            <a:schemeClr val="tx1"/>
                          </a:solidFill>
                        </a:rPr>
                        <m:t>t</m:t>
                      </m:r>
                      <m:r>
                        <m:rPr>
                          <m:nor/>
                        </m:rPr>
                        <a:rPr lang="en-US" altLang="en-US" sz="2400" baseline="30000" dirty="0">
                          <a:solidFill>
                            <a:schemeClr val="tx1"/>
                          </a:solidFill>
                        </a:rPr>
                        <m:t>1</m:t>
                      </m:r>
                    </m:oMath>
                  </m:oMathPara>
                </a14:m>
                <a:endParaRPr lang="en-US" altLang="en-US" sz="2400" baseline="30000" dirty="0">
                  <a:solidFill>
                    <a:schemeClr val="tx1"/>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1857589" y="1749208"/>
                <a:ext cx="264607" cy="1400660"/>
              </a:xfrm>
              <a:prstGeom prst="rect">
                <a:avLst/>
              </a:prstGeom>
              <a:blipFill>
                <a:blip r:embed="rId3"/>
                <a:stretch>
                  <a:fillRect l="-35556" r="-8889"/>
                </a:stretch>
              </a:blipFill>
              <a:ln>
                <a:solidFill>
                  <a:schemeClr val="tx1"/>
                </a:solidFill>
              </a:ln>
            </p:spPr>
            <p:txBody>
              <a:bodyPr/>
              <a:lstStyle/>
              <a:p>
                <a:r>
                  <a:rPr lang="en-US">
                    <a:noFill/>
                  </a:rPr>
                  <a:t> </a:t>
                </a:r>
              </a:p>
            </p:txBody>
          </p:sp>
        </mc:Fallback>
      </mc:AlternateContent>
      <p:sp>
        <p:nvSpPr>
          <p:cNvPr id="27" name="Rectangle 5"/>
          <p:cNvSpPr>
            <a:spLocks noChangeArrowheads="1"/>
          </p:cNvSpPr>
          <p:nvPr/>
        </p:nvSpPr>
        <p:spPr bwMode="auto">
          <a:xfrm>
            <a:off x="2936317" y="1749207"/>
            <a:ext cx="290080" cy="1409277"/>
          </a:xfrm>
          <a:prstGeom prst="rect">
            <a:avLst/>
          </a:prstGeom>
          <a:solidFill>
            <a:schemeClr val="accent2">
              <a:lumMod val="20000"/>
              <a:lumOff val="80000"/>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t</a:t>
            </a:r>
            <a:r>
              <a:rPr lang="en-US" altLang="en-US" sz="2400" baseline="30000" dirty="0"/>
              <a:t>2</a:t>
            </a:r>
          </a:p>
          <a:p>
            <a:pPr algn="ctr"/>
            <a:r>
              <a:rPr lang="en-US" altLang="en-US" sz="2400" baseline="-25000" dirty="0">
                <a:sym typeface="Symbol" panose="05050102010706020507" pitchFamily="18" charset="2"/>
              </a:rPr>
              <a:t></a:t>
            </a:r>
          </a:p>
          <a:p>
            <a:pPr algn="ctr"/>
            <a:r>
              <a:rPr lang="en-US" altLang="en-US" sz="2400" b="1" dirty="0"/>
              <a:t>r</a:t>
            </a:r>
          </a:p>
        </p:txBody>
      </p:sp>
      <mc:AlternateContent xmlns:mc="http://schemas.openxmlformats.org/markup-compatibility/2006" xmlns:a14="http://schemas.microsoft.com/office/drawing/2010/main">
        <mc:Choice Requires="a14">
          <p:sp>
            <p:nvSpPr>
              <p:cNvPr id="28" name="Rectangle 27"/>
              <p:cNvSpPr/>
              <p:nvPr/>
            </p:nvSpPr>
            <p:spPr>
              <a:xfrm>
                <a:off x="2592728" y="1750117"/>
                <a:ext cx="278030" cy="1400660"/>
              </a:xfrm>
              <a:prstGeom prst="rect">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en-US" sz="2400" b="1" dirty="0">
                          <a:solidFill>
                            <a:schemeClr val="tx1"/>
                          </a:solidFill>
                        </a:rPr>
                        <m:t>t</m:t>
                      </m:r>
                      <m:r>
                        <m:rPr>
                          <m:nor/>
                        </m:rPr>
                        <a:rPr lang="en-US" altLang="en-US" sz="2400" baseline="30000" dirty="0">
                          <a:solidFill>
                            <a:schemeClr val="tx1"/>
                          </a:solidFill>
                        </a:rPr>
                        <m:t>2</m:t>
                      </m:r>
                    </m:oMath>
                  </m:oMathPara>
                </a14:m>
                <a:endParaRPr lang="en-US" altLang="en-US" sz="2400" baseline="30000" dirty="0">
                  <a:solidFill>
                    <a:schemeClr val="tx1"/>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2592728" y="1750117"/>
                <a:ext cx="278030" cy="1400660"/>
              </a:xfrm>
              <a:prstGeom prst="rect">
                <a:avLst/>
              </a:prstGeom>
              <a:blipFill>
                <a:blip r:embed="rId4"/>
                <a:stretch>
                  <a:fillRect l="-31250" r="-4167"/>
                </a:stretch>
              </a:blipFill>
              <a:ln>
                <a:solidFill>
                  <a:schemeClr val="tx1"/>
                </a:solidFill>
              </a:ln>
            </p:spPr>
            <p:txBody>
              <a:bodyPr/>
              <a:lstStyle/>
              <a:p>
                <a:r>
                  <a:rPr lang="en-US">
                    <a:noFill/>
                  </a:rPr>
                  <a:t> </a:t>
                </a:r>
              </a:p>
            </p:txBody>
          </p:sp>
        </mc:Fallback>
      </mc:AlternateContent>
      <p:sp>
        <p:nvSpPr>
          <p:cNvPr id="36" name="Rectangle 5"/>
          <p:cNvSpPr>
            <a:spLocks noChangeArrowheads="1"/>
          </p:cNvSpPr>
          <p:nvPr/>
        </p:nvSpPr>
        <p:spPr bwMode="auto">
          <a:xfrm>
            <a:off x="4254814" y="1757549"/>
            <a:ext cx="290080" cy="1409277"/>
          </a:xfrm>
          <a:prstGeom prst="rect">
            <a:avLst/>
          </a:prstGeom>
          <a:solidFill>
            <a:schemeClr val="accent2">
              <a:lumMod val="20000"/>
              <a:lumOff val="80000"/>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err="1"/>
              <a:t>t</a:t>
            </a:r>
            <a:r>
              <a:rPr lang="en-US" altLang="en-US" sz="1875" baseline="30000" dirty="0" err="1"/>
              <a:t>K</a:t>
            </a:r>
            <a:endParaRPr lang="en-US" altLang="en-US" sz="1875" baseline="30000" dirty="0"/>
          </a:p>
          <a:p>
            <a:pPr algn="ctr"/>
            <a:r>
              <a:rPr lang="en-US" altLang="en-US" sz="2400" baseline="-25000" dirty="0">
                <a:sym typeface="Symbol" panose="05050102010706020507" pitchFamily="18" charset="2"/>
              </a:rPr>
              <a:t></a:t>
            </a:r>
          </a:p>
          <a:p>
            <a:pPr algn="ctr"/>
            <a:r>
              <a:rPr lang="en-US" altLang="en-US" sz="2400" b="1" dirty="0"/>
              <a:t>r</a:t>
            </a:r>
          </a:p>
        </p:txBody>
      </p:sp>
      <mc:AlternateContent xmlns:mc="http://schemas.openxmlformats.org/markup-compatibility/2006" xmlns:a14="http://schemas.microsoft.com/office/drawing/2010/main">
        <mc:Choice Requires="a14">
          <p:sp>
            <p:nvSpPr>
              <p:cNvPr id="39" name="Rectangle 38"/>
              <p:cNvSpPr/>
              <p:nvPr/>
            </p:nvSpPr>
            <p:spPr>
              <a:xfrm>
                <a:off x="3925411" y="1757550"/>
                <a:ext cx="268382" cy="1400660"/>
              </a:xfrm>
              <a:prstGeom prst="rect">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en-US" sz="2400" b="1" dirty="0">
                          <a:solidFill>
                            <a:schemeClr val="tx1"/>
                          </a:solidFill>
                        </a:rPr>
                        <m:t>t</m:t>
                      </m:r>
                      <m:r>
                        <m:rPr>
                          <m:nor/>
                        </m:rPr>
                        <a:rPr lang="en-US" altLang="en-US" sz="2400" baseline="30000" dirty="0">
                          <a:solidFill>
                            <a:schemeClr val="tx1"/>
                          </a:solidFill>
                        </a:rPr>
                        <m:t>K</m:t>
                      </m:r>
                    </m:oMath>
                  </m:oMathPara>
                </a14:m>
                <a:endParaRPr lang="en-US" altLang="en-US" sz="2400" baseline="30000" dirty="0">
                  <a:solidFill>
                    <a:schemeClr val="tx1"/>
                  </a:solidFill>
                </a:endParaRPr>
              </a:p>
            </p:txBody>
          </p:sp>
        </mc:Choice>
        <mc:Fallback xmlns="">
          <p:sp>
            <p:nvSpPr>
              <p:cNvPr id="39" name="Rectangle 38"/>
              <p:cNvSpPr>
                <a:spLocks noRot="1" noChangeAspect="1" noMove="1" noResize="1" noEditPoints="1" noAdjustHandles="1" noChangeArrowheads="1" noChangeShapeType="1" noTextEdit="1"/>
              </p:cNvSpPr>
              <p:nvPr/>
            </p:nvSpPr>
            <p:spPr>
              <a:xfrm>
                <a:off x="3925411" y="1757550"/>
                <a:ext cx="268382" cy="1400660"/>
              </a:xfrm>
              <a:prstGeom prst="rect">
                <a:avLst/>
              </a:prstGeom>
              <a:blipFill>
                <a:blip r:embed="rId5"/>
                <a:stretch>
                  <a:fillRect l="-36957" r="-10870"/>
                </a:stretch>
              </a:blipFill>
              <a:ln>
                <a:solidFill>
                  <a:schemeClr val="tx1"/>
                </a:solidFill>
              </a:ln>
            </p:spPr>
            <p:txBody>
              <a:bodyPr/>
              <a:lstStyle/>
              <a:p>
                <a:r>
                  <a:rPr lang="en-US">
                    <a:noFill/>
                  </a:rPr>
                  <a:t> </a:t>
                </a:r>
              </a:p>
            </p:txBody>
          </p:sp>
        </mc:Fallback>
      </mc:AlternateContent>
      <p:sp>
        <p:nvSpPr>
          <p:cNvPr id="51" name="Title 1"/>
          <p:cNvSpPr>
            <a:spLocks noGrp="1"/>
          </p:cNvSpPr>
          <p:nvPr>
            <p:ph type="title"/>
          </p:nvPr>
        </p:nvSpPr>
        <p:spPr>
          <a:xfrm>
            <a:off x="1034628" y="13512"/>
            <a:ext cx="7543800" cy="1207008"/>
          </a:xfrm>
        </p:spPr>
        <p:txBody>
          <a:bodyPr>
            <a:noAutofit/>
          </a:bodyPr>
          <a:lstStyle/>
          <a:p>
            <a:pPr algn="ctr"/>
            <a:r>
              <a:rPr lang="en-US" sz="4800" dirty="0"/>
              <a:t>Oblivious Transfer Extension</a:t>
            </a:r>
          </a:p>
        </p:txBody>
      </p:sp>
      <p:sp>
        <p:nvSpPr>
          <p:cNvPr id="5" name="Slide Number Placeholder 4"/>
          <p:cNvSpPr>
            <a:spLocks noGrp="1"/>
          </p:cNvSpPr>
          <p:nvPr>
            <p:ph type="sldNum" sz="quarter" idx="12"/>
          </p:nvPr>
        </p:nvSpPr>
        <p:spPr/>
        <p:txBody>
          <a:bodyPr/>
          <a:lstStyle/>
          <a:p>
            <a:fld id="{350EA957-4397-44F1-B25F-D3F24BF8AEF9}" type="slidenum">
              <a:rPr lang="en-US" smtClean="0"/>
              <a:pPr/>
              <a:t>12</a:t>
            </a:fld>
            <a:endParaRPr lang="en-US"/>
          </a:p>
        </p:txBody>
      </p:sp>
      <mc:AlternateContent xmlns:mc="http://schemas.openxmlformats.org/markup-compatibility/2006" xmlns:a14="http://schemas.microsoft.com/office/drawing/2010/main">
        <mc:Choice Requires="a14">
          <p:sp>
            <p:nvSpPr>
              <p:cNvPr id="7" name="Rectangle 6"/>
              <p:cNvSpPr/>
              <p:nvPr/>
            </p:nvSpPr>
            <p:spPr>
              <a:xfrm>
                <a:off x="6028005" y="1997458"/>
                <a:ext cx="300962" cy="36389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rPr>
                            <m:t>1</m:t>
                          </m:r>
                        </m:sub>
                      </m:sSub>
                    </m:oMath>
                  </m:oMathPara>
                </a14:m>
                <a:endParaRPr lang="en-US" sz="24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6028005" y="1997458"/>
                <a:ext cx="300962" cy="363894"/>
              </a:xfrm>
              <a:prstGeom prst="rect">
                <a:avLst/>
              </a:prstGeom>
              <a:blipFill>
                <a:blip r:embed="rId6"/>
                <a:stretch>
                  <a:fillRect l="-29412" r="-21569" b="-16393"/>
                </a:stretch>
              </a:blipFill>
            </p:spPr>
            <p:txBody>
              <a:bodyPr/>
              <a:lstStyle/>
              <a:p>
                <a:r>
                  <a:rPr lang="en-US">
                    <a:noFill/>
                  </a:rPr>
                  <a:t> </a:t>
                </a:r>
              </a:p>
            </p:txBody>
          </p:sp>
        </mc:Fallback>
      </mc:AlternateContent>
      <p:sp>
        <p:nvSpPr>
          <p:cNvPr id="10" name="Rectangle 5"/>
          <p:cNvSpPr>
            <a:spLocks noChangeArrowheads="1"/>
          </p:cNvSpPr>
          <p:nvPr/>
        </p:nvSpPr>
        <p:spPr bwMode="auto">
          <a:xfrm>
            <a:off x="2206310" y="1747496"/>
            <a:ext cx="271220" cy="201651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t</a:t>
            </a:r>
            <a:r>
              <a:rPr lang="en-US" altLang="en-US" sz="2400" baseline="30000" dirty="0"/>
              <a:t>1</a:t>
            </a:r>
          </a:p>
          <a:p>
            <a:pPr algn="ctr"/>
            <a:r>
              <a:rPr lang="en-US" altLang="en-US" sz="2400" baseline="-25000" dirty="0">
                <a:sym typeface="Symbol" panose="05050102010706020507" pitchFamily="18" charset="2"/>
              </a:rPr>
              <a:t></a:t>
            </a:r>
          </a:p>
          <a:p>
            <a:pPr algn="ctr"/>
            <a:r>
              <a:rPr lang="en-US" altLang="en-US" sz="2400" b="1" dirty="0"/>
              <a:t>r</a:t>
            </a:r>
          </a:p>
        </p:txBody>
      </p:sp>
      <p:sp>
        <p:nvSpPr>
          <p:cNvPr id="11" name="Rectangle 4"/>
          <p:cNvSpPr>
            <a:spLocks noChangeArrowheads="1"/>
          </p:cNvSpPr>
          <p:nvPr/>
        </p:nvSpPr>
        <p:spPr bwMode="auto">
          <a:xfrm>
            <a:off x="6043212" y="3214512"/>
            <a:ext cx="300962" cy="2019955"/>
          </a:xfrm>
          <a:prstGeom prst="rect">
            <a:avLst/>
          </a:prstGeom>
          <a:solidFill>
            <a:schemeClr val="accent1">
              <a:lumMod val="60000"/>
              <a:lumOff val="40000"/>
            </a:schemeClr>
          </a:solidFill>
          <a:ln w="9525">
            <a:solidFill>
              <a:schemeClr val="tx1"/>
            </a:solidFill>
            <a:miter lim="800000"/>
            <a:headEnd/>
            <a:tailEnd/>
          </a:ln>
          <a:effectLst/>
          <a:extLst/>
        </p:spPr>
        <p:txBody>
          <a:bodyPr wrap="none" anchor="ctr"/>
          <a:lstStyle/>
          <a:p>
            <a:pPr algn="ctr"/>
            <a:r>
              <a:rPr lang="en-US" altLang="en-US" sz="2400" b="1" dirty="0"/>
              <a:t>q</a:t>
            </a:r>
            <a:r>
              <a:rPr lang="en-US" altLang="en-US" sz="2400" baseline="30000" dirty="0"/>
              <a:t>1</a:t>
            </a:r>
          </a:p>
          <a:p>
            <a:pPr algn="ctr"/>
            <a:endParaRPr lang="en-US" altLang="en-US" sz="3000" baseline="30000" dirty="0"/>
          </a:p>
        </p:txBody>
      </p:sp>
      <p:sp>
        <p:nvSpPr>
          <p:cNvPr id="29" name="Text Box 28"/>
          <p:cNvSpPr txBox="1">
            <a:spLocks noChangeArrowheads="1"/>
          </p:cNvSpPr>
          <p:nvPr/>
        </p:nvSpPr>
        <p:spPr bwMode="auto">
          <a:xfrm>
            <a:off x="3341290" y="2162167"/>
            <a:ext cx="5191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a:t>
            </a:r>
          </a:p>
        </p:txBody>
      </p:sp>
      <mc:AlternateContent xmlns:mc="http://schemas.openxmlformats.org/markup-compatibility/2006" xmlns:a14="http://schemas.microsoft.com/office/drawing/2010/main">
        <mc:Choice Requires="a14">
          <p:sp>
            <p:nvSpPr>
              <p:cNvPr id="30" name="Rectangle 29"/>
              <p:cNvSpPr/>
              <p:nvPr/>
            </p:nvSpPr>
            <p:spPr>
              <a:xfrm>
                <a:off x="6503724" y="2008011"/>
                <a:ext cx="294032" cy="36389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rPr>
                            <m:t>2</m:t>
                          </m:r>
                        </m:sub>
                      </m:sSub>
                    </m:oMath>
                  </m:oMathPara>
                </a14:m>
                <a:endParaRPr lang="en-US" sz="2400" dirty="0">
                  <a:solidFill>
                    <a:schemeClr val="tx1"/>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6503724" y="2008011"/>
                <a:ext cx="294032" cy="363894"/>
              </a:xfrm>
              <a:prstGeom prst="rect">
                <a:avLst/>
              </a:prstGeom>
              <a:blipFill>
                <a:blip r:embed="rId7"/>
                <a:stretch>
                  <a:fillRect l="-32000" r="-24000" b="-145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7266204" y="2022414"/>
                <a:ext cx="310391" cy="35285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ea typeface="Cambria Math" panose="02040503050406030204" pitchFamily="18" charset="0"/>
                            </a:rPr>
                            <m:t>𝜅</m:t>
                          </m:r>
                        </m:sub>
                      </m:sSub>
                    </m:oMath>
                  </m:oMathPara>
                </a14:m>
                <a:endParaRPr lang="en-US" sz="2400" dirty="0">
                  <a:solidFill>
                    <a:schemeClr val="tx1"/>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7266204" y="2022414"/>
                <a:ext cx="310391" cy="352850"/>
              </a:xfrm>
              <a:prstGeom prst="rect">
                <a:avLst/>
              </a:prstGeom>
              <a:blipFill>
                <a:blip r:embed="rId8"/>
                <a:stretch>
                  <a:fillRect l="-28302" r="-15094" b="-11667"/>
                </a:stretch>
              </a:blipFill>
            </p:spPr>
            <p:txBody>
              <a:bodyPr/>
              <a:lstStyle/>
              <a:p>
                <a:r>
                  <a:rPr lang="en-US">
                    <a:noFill/>
                  </a:rPr>
                  <a:t> </a:t>
                </a:r>
              </a:p>
            </p:txBody>
          </p:sp>
        </mc:Fallback>
      </mc:AlternateContent>
      <p:sp>
        <p:nvSpPr>
          <p:cNvPr id="32" name="Text Box 28"/>
          <p:cNvSpPr txBox="1">
            <a:spLocks noChangeArrowheads="1"/>
          </p:cNvSpPr>
          <p:nvPr/>
        </p:nvSpPr>
        <p:spPr bwMode="auto">
          <a:xfrm>
            <a:off x="6820179" y="1916560"/>
            <a:ext cx="5191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a:t>
            </a:r>
          </a:p>
        </p:txBody>
      </p:sp>
      <p:sp>
        <p:nvSpPr>
          <p:cNvPr id="33" name="Rectangle 4"/>
          <p:cNvSpPr>
            <a:spLocks noChangeArrowheads="1"/>
          </p:cNvSpPr>
          <p:nvPr/>
        </p:nvSpPr>
        <p:spPr bwMode="auto">
          <a:xfrm>
            <a:off x="6522138" y="3233565"/>
            <a:ext cx="325317" cy="2019955"/>
          </a:xfrm>
          <a:prstGeom prst="rect">
            <a:avLst/>
          </a:prstGeom>
          <a:solidFill>
            <a:schemeClr val="accent1">
              <a:lumMod val="60000"/>
              <a:lumOff val="40000"/>
            </a:schemeClr>
          </a:solidFill>
          <a:ln w="9525">
            <a:solidFill>
              <a:schemeClr val="tx1"/>
            </a:solidFill>
            <a:miter lim="800000"/>
            <a:headEnd/>
            <a:tailEnd/>
          </a:ln>
          <a:effectLst/>
          <a:extLst/>
        </p:spPr>
        <p:txBody>
          <a:bodyPr wrap="none" anchor="ctr"/>
          <a:lstStyle/>
          <a:p>
            <a:pPr algn="ctr"/>
            <a:r>
              <a:rPr lang="en-US" altLang="en-US" sz="2400" b="1" dirty="0"/>
              <a:t>q</a:t>
            </a:r>
            <a:r>
              <a:rPr lang="en-US" altLang="en-US" sz="2400" baseline="30000" dirty="0"/>
              <a:t>2</a:t>
            </a:r>
          </a:p>
          <a:p>
            <a:pPr algn="ctr"/>
            <a:endParaRPr lang="en-US" altLang="en-US" sz="2400" baseline="30000" dirty="0"/>
          </a:p>
        </p:txBody>
      </p:sp>
      <p:sp>
        <p:nvSpPr>
          <p:cNvPr id="34" name="Rectangle 4"/>
          <p:cNvSpPr>
            <a:spLocks noChangeArrowheads="1"/>
          </p:cNvSpPr>
          <p:nvPr/>
        </p:nvSpPr>
        <p:spPr bwMode="auto">
          <a:xfrm>
            <a:off x="7303582" y="3233565"/>
            <a:ext cx="326337" cy="2019955"/>
          </a:xfrm>
          <a:prstGeom prst="rect">
            <a:avLst/>
          </a:prstGeom>
          <a:solidFill>
            <a:schemeClr val="accent1">
              <a:lumMod val="60000"/>
              <a:lumOff val="40000"/>
            </a:schemeClr>
          </a:solidFill>
          <a:ln w="9525">
            <a:solidFill>
              <a:schemeClr val="tx1"/>
            </a:solidFill>
            <a:miter lim="800000"/>
            <a:headEnd/>
            <a:tailEnd/>
          </a:ln>
          <a:effectLst/>
          <a:extLst/>
        </p:spPr>
        <p:txBody>
          <a:bodyPr wrap="none" anchor="ctr"/>
          <a:lstStyle/>
          <a:p>
            <a:pPr algn="ctr"/>
            <a:r>
              <a:rPr lang="en-US" altLang="en-US" sz="2400" b="1" dirty="0" err="1"/>
              <a:t>q</a:t>
            </a:r>
            <a:r>
              <a:rPr lang="en-US" altLang="en-US" sz="1875" baseline="30000" dirty="0" err="1"/>
              <a:t>K</a:t>
            </a:r>
            <a:endParaRPr lang="en-US" altLang="en-US" sz="1875" baseline="30000" dirty="0"/>
          </a:p>
          <a:p>
            <a:pPr algn="ctr"/>
            <a:endParaRPr lang="en-US" altLang="en-US" sz="3000" baseline="30000" dirty="0"/>
          </a:p>
        </p:txBody>
      </p:sp>
      <p:sp>
        <p:nvSpPr>
          <p:cNvPr id="35" name="Text Box 28"/>
          <p:cNvSpPr txBox="1">
            <a:spLocks noChangeArrowheads="1"/>
          </p:cNvSpPr>
          <p:nvPr/>
        </p:nvSpPr>
        <p:spPr bwMode="auto">
          <a:xfrm>
            <a:off x="6847455" y="3567487"/>
            <a:ext cx="5191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a:t>
            </a:r>
          </a:p>
        </p:txBody>
      </p:sp>
      <p:cxnSp>
        <p:nvCxnSpPr>
          <p:cNvPr id="38" name="Straight Arrow Connector 37"/>
          <p:cNvCxnSpPr/>
          <p:nvPr/>
        </p:nvCxnSpPr>
        <p:spPr>
          <a:xfrm flipH="1">
            <a:off x="5797974" y="2308722"/>
            <a:ext cx="239662" cy="49495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7" idx="3"/>
          </p:cNvCxnSpPr>
          <p:nvPr/>
        </p:nvCxnSpPr>
        <p:spPr>
          <a:xfrm>
            <a:off x="4566153" y="2788776"/>
            <a:ext cx="252044" cy="1489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1" idx="1"/>
          </p:cNvCxnSpPr>
          <p:nvPr/>
        </p:nvCxnSpPr>
        <p:spPr>
          <a:xfrm>
            <a:off x="5797974" y="3546740"/>
            <a:ext cx="245238" cy="67775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ectangle 43"/>
              <p:cNvSpPr/>
              <p:nvPr/>
            </p:nvSpPr>
            <p:spPr>
              <a:xfrm>
                <a:off x="1856962" y="1739146"/>
                <a:ext cx="264607" cy="2004180"/>
              </a:xfrm>
              <a:prstGeom prst="rect">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en-US" sz="2400" b="1" dirty="0">
                          <a:solidFill>
                            <a:schemeClr val="tx1"/>
                          </a:solidFill>
                        </a:rPr>
                        <m:t>t</m:t>
                      </m:r>
                      <m:r>
                        <m:rPr>
                          <m:nor/>
                        </m:rPr>
                        <a:rPr lang="en-US" altLang="en-US" sz="2400" baseline="30000" dirty="0">
                          <a:solidFill>
                            <a:schemeClr val="tx1"/>
                          </a:solidFill>
                        </a:rPr>
                        <m:t>1</m:t>
                      </m:r>
                    </m:oMath>
                  </m:oMathPara>
                </a14:m>
                <a:endParaRPr lang="en-US" altLang="en-US" sz="2400" baseline="30000" dirty="0">
                  <a:solidFill>
                    <a:schemeClr val="tx1"/>
                  </a:solidFill>
                </a:endParaRPr>
              </a:p>
            </p:txBody>
          </p:sp>
        </mc:Choice>
        <mc:Fallback xmlns="">
          <p:sp>
            <p:nvSpPr>
              <p:cNvPr id="44" name="Rectangle 43"/>
              <p:cNvSpPr>
                <a:spLocks noRot="1" noChangeAspect="1" noMove="1" noResize="1" noEditPoints="1" noAdjustHandles="1" noChangeArrowheads="1" noChangeShapeType="1" noTextEdit="1"/>
              </p:cNvSpPr>
              <p:nvPr/>
            </p:nvSpPr>
            <p:spPr>
              <a:xfrm>
                <a:off x="1856962" y="1739146"/>
                <a:ext cx="264607" cy="2004180"/>
              </a:xfrm>
              <a:prstGeom prst="rect">
                <a:avLst/>
              </a:prstGeom>
              <a:blipFill>
                <a:blip r:embed="rId9"/>
                <a:stretch>
                  <a:fillRect l="-35556" r="-8889"/>
                </a:stretch>
              </a:blipFill>
              <a:ln>
                <a:solidFill>
                  <a:schemeClr val="tx1"/>
                </a:solidFill>
              </a:ln>
            </p:spPr>
            <p:txBody>
              <a:bodyPr/>
              <a:lstStyle/>
              <a:p>
                <a:r>
                  <a:rPr lang="en-US">
                    <a:noFill/>
                  </a:rPr>
                  <a:t> </a:t>
                </a:r>
              </a:p>
            </p:txBody>
          </p:sp>
        </mc:Fallback>
      </mc:AlternateContent>
      <p:sp>
        <p:nvSpPr>
          <p:cNvPr id="45" name="Rectangle 5"/>
          <p:cNvSpPr>
            <a:spLocks noChangeArrowheads="1"/>
          </p:cNvSpPr>
          <p:nvPr/>
        </p:nvSpPr>
        <p:spPr bwMode="auto">
          <a:xfrm>
            <a:off x="2936317" y="1755307"/>
            <a:ext cx="290080" cy="201651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t</a:t>
            </a:r>
            <a:r>
              <a:rPr lang="en-US" altLang="en-US" sz="2400" baseline="30000" dirty="0"/>
              <a:t>2</a:t>
            </a:r>
          </a:p>
          <a:p>
            <a:pPr algn="ctr"/>
            <a:r>
              <a:rPr lang="en-US" altLang="en-US" sz="2400" baseline="-25000" dirty="0">
                <a:sym typeface="Symbol" panose="05050102010706020507" pitchFamily="18" charset="2"/>
              </a:rPr>
              <a:t></a:t>
            </a:r>
          </a:p>
          <a:p>
            <a:pPr algn="ctr"/>
            <a:r>
              <a:rPr lang="en-US" altLang="en-US" sz="2400" b="1" dirty="0"/>
              <a:t>r</a:t>
            </a:r>
          </a:p>
        </p:txBody>
      </p:sp>
      <mc:AlternateContent xmlns:mc="http://schemas.openxmlformats.org/markup-compatibility/2006" xmlns:a14="http://schemas.microsoft.com/office/drawing/2010/main">
        <mc:Choice Requires="a14">
          <p:sp>
            <p:nvSpPr>
              <p:cNvPr id="46" name="Rectangle 45"/>
              <p:cNvSpPr/>
              <p:nvPr/>
            </p:nvSpPr>
            <p:spPr>
              <a:xfrm>
                <a:off x="2594807" y="1757549"/>
                <a:ext cx="278030" cy="2004180"/>
              </a:xfrm>
              <a:prstGeom prst="rect">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en-US" sz="2400" b="1" dirty="0">
                          <a:solidFill>
                            <a:schemeClr val="tx1"/>
                          </a:solidFill>
                        </a:rPr>
                        <m:t>t</m:t>
                      </m:r>
                      <m:r>
                        <m:rPr>
                          <m:nor/>
                        </m:rPr>
                        <a:rPr lang="en-US" altLang="en-US" sz="2400" baseline="30000" dirty="0">
                          <a:solidFill>
                            <a:schemeClr val="tx1"/>
                          </a:solidFill>
                        </a:rPr>
                        <m:t>2</m:t>
                      </m:r>
                    </m:oMath>
                  </m:oMathPara>
                </a14:m>
                <a:endParaRPr lang="en-US" altLang="en-US" sz="2400" baseline="30000" dirty="0">
                  <a:solidFill>
                    <a:schemeClr val="tx1"/>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2594807" y="1757549"/>
                <a:ext cx="278030" cy="2004180"/>
              </a:xfrm>
              <a:prstGeom prst="rect">
                <a:avLst/>
              </a:prstGeom>
              <a:blipFill>
                <a:blip r:embed="rId10"/>
                <a:stretch>
                  <a:fillRect l="-31915" r="-6383"/>
                </a:stretch>
              </a:blipFill>
              <a:ln>
                <a:solidFill>
                  <a:schemeClr val="tx1"/>
                </a:solidFill>
              </a:ln>
            </p:spPr>
            <p:txBody>
              <a:bodyPr/>
              <a:lstStyle/>
              <a:p>
                <a:r>
                  <a:rPr lang="en-US">
                    <a:noFill/>
                  </a:rPr>
                  <a:t> </a:t>
                </a:r>
              </a:p>
            </p:txBody>
          </p:sp>
        </mc:Fallback>
      </mc:AlternateContent>
      <p:sp>
        <p:nvSpPr>
          <p:cNvPr id="47" name="Rectangle 5"/>
          <p:cNvSpPr>
            <a:spLocks noChangeArrowheads="1"/>
          </p:cNvSpPr>
          <p:nvPr/>
        </p:nvSpPr>
        <p:spPr bwMode="auto">
          <a:xfrm>
            <a:off x="4276073" y="1780521"/>
            <a:ext cx="290080" cy="201651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err="1"/>
              <a:t>t</a:t>
            </a:r>
            <a:r>
              <a:rPr lang="en-US" altLang="en-US" sz="1875" baseline="30000" dirty="0" err="1"/>
              <a:t>K</a:t>
            </a:r>
            <a:endParaRPr lang="en-US" altLang="en-US" sz="1875" baseline="30000" dirty="0"/>
          </a:p>
          <a:p>
            <a:pPr algn="ctr"/>
            <a:r>
              <a:rPr lang="en-US" altLang="en-US" sz="2400" baseline="-25000" dirty="0">
                <a:sym typeface="Symbol" panose="05050102010706020507" pitchFamily="18" charset="2"/>
              </a:rPr>
              <a:t></a:t>
            </a:r>
          </a:p>
          <a:p>
            <a:pPr algn="ctr"/>
            <a:r>
              <a:rPr lang="en-US" altLang="en-US" sz="2400" b="1" dirty="0"/>
              <a:t>r</a:t>
            </a:r>
          </a:p>
        </p:txBody>
      </p:sp>
      <mc:AlternateContent xmlns:mc="http://schemas.openxmlformats.org/markup-compatibility/2006" xmlns:a14="http://schemas.microsoft.com/office/drawing/2010/main">
        <mc:Choice Requires="a14">
          <p:sp>
            <p:nvSpPr>
              <p:cNvPr id="48" name="Rectangle 47"/>
              <p:cNvSpPr/>
              <p:nvPr/>
            </p:nvSpPr>
            <p:spPr>
              <a:xfrm>
                <a:off x="3926910" y="1763729"/>
                <a:ext cx="260402" cy="2004180"/>
              </a:xfrm>
              <a:prstGeom prst="rect">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en-US" sz="1875" b="1" dirty="0">
                          <a:solidFill>
                            <a:schemeClr val="tx1"/>
                          </a:solidFill>
                        </a:rPr>
                        <m:t>t</m:t>
                      </m:r>
                      <m:r>
                        <m:rPr>
                          <m:nor/>
                        </m:rPr>
                        <a:rPr lang="en-US" altLang="en-US" sz="1875" baseline="30000" dirty="0">
                          <a:solidFill>
                            <a:schemeClr val="tx1"/>
                          </a:solidFill>
                        </a:rPr>
                        <m:t>K</m:t>
                      </m:r>
                    </m:oMath>
                  </m:oMathPara>
                </a14:m>
                <a:endParaRPr lang="en-US" altLang="en-US" sz="1875" baseline="30000" dirty="0">
                  <a:solidFill>
                    <a:schemeClr val="tx1"/>
                  </a:solidFill>
                </a:endParaRPr>
              </a:p>
            </p:txBody>
          </p:sp>
        </mc:Choice>
        <mc:Fallback xmlns="">
          <p:sp>
            <p:nvSpPr>
              <p:cNvPr id="48" name="Rectangle 47"/>
              <p:cNvSpPr>
                <a:spLocks noRot="1" noChangeAspect="1" noMove="1" noResize="1" noEditPoints="1" noAdjustHandles="1" noChangeArrowheads="1" noChangeShapeType="1" noTextEdit="1"/>
              </p:cNvSpPr>
              <p:nvPr/>
            </p:nvSpPr>
            <p:spPr>
              <a:xfrm>
                <a:off x="3926910" y="1763729"/>
                <a:ext cx="260402" cy="2004180"/>
              </a:xfrm>
              <a:prstGeom prst="rect">
                <a:avLst/>
              </a:prstGeom>
              <a:blipFill>
                <a:blip r:embed="rId11"/>
                <a:stretch>
                  <a:fillRect l="-20000"/>
                </a:stretch>
              </a:blipFill>
              <a:ln>
                <a:solidFill>
                  <a:schemeClr val="tx1"/>
                </a:solidFill>
              </a:ln>
            </p:spPr>
            <p:txBody>
              <a:bodyPr/>
              <a:lstStyle/>
              <a:p>
                <a:r>
                  <a:rPr lang="en-US">
                    <a:noFill/>
                  </a:rPr>
                  <a:t> </a:t>
                </a:r>
              </a:p>
            </p:txBody>
          </p:sp>
        </mc:Fallback>
      </mc:AlternateContent>
      <p:sp>
        <p:nvSpPr>
          <p:cNvPr id="50" name="TextBox 49"/>
          <p:cNvSpPr txBox="1"/>
          <p:nvPr/>
        </p:nvSpPr>
        <p:spPr>
          <a:xfrm>
            <a:off x="299030" y="3490910"/>
            <a:ext cx="1471197" cy="300082"/>
          </a:xfrm>
          <a:prstGeom prst="rect">
            <a:avLst/>
          </a:prstGeom>
          <a:noFill/>
        </p:spPr>
        <p:txBody>
          <a:bodyPr wrap="square" rtlCol="0">
            <a:spAutoFit/>
          </a:bodyPr>
          <a:lstStyle/>
          <a:p>
            <a:r>
              <a:rPr lang="en-US" sz="1350" dirty="0"/>
              <a:t>Each of length n</a:t>
            </a:r>
          </a:p>
        </p:txBody>
      </p:sp>
      <p:sp>
        <p:nvSpPr>
          <p:cNvPr id="61" name="Text Box 28"/>
          <p:cNvSpPr txBox="1">
            <a:spLocks noChangeArrowheads="1"/>
          </p:cNvSpPr>
          <p:nvPr/>
        </p:nvSpPr>
        <p:spPr bwMode="auto">
          <a:xfrm>
            <a:off x="2415155" y="2514267"/>
            <a:ext cx="5191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a:t>
            </a:r>
          </a:p>
        </p:txBody>
      </p:sp>
      <p:sp>
        <p:nvSpPr>
          <p:cNvPr id="62" name="Text Box 28"/>
          <p:cNvSpPr txBox="1">
            <a:spLocks noChangeArrowheads="1"/>
          </p:cNvSpPr>
          <p:nvPr/>
        </p:nvSpPr>
        <p:spPr bwMode="auto">
          <a:xfrm>
            <a:off x="3863728" y="2566614"/>
            <a:ext cx="5191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a:t>
            </a:r>
          </a:p>
        </p:txBody>
      </p:sp>
      <p:sp>
        <p:nvSpPr>
          <p:cNvPr id="52" name="Content Placeholder 2"/>
          <p:cNvSpPr txBox="1">
            <a:spLocks/>
          </p:cNvSpPr>
          <p:nvPr/>
        </p:nvSpPr>
        <p:spPr>
          <a:xfrm>
            <a:off x="912060" y="891894"/>
            <a:ext cx="7543800" cy="476646"/>
          </a:xfrm>
          <a:prstGeom prst="rect">
            <a:avLst/>
          </a:prstGeom>
        </p:spPr>
        <p:txBody>
          <a:bodyPr vert="horz" lIns="68580" tIns="34290" rIns="68580" bIns="3429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spcBef>
                <a:spcPct val="0"/>
              </a:spcBef>
              <a:buNone/>
            </a:pPr>
            <a:r>
              <a:rPr lang="en-US" sz="2400" dirty="0"/>
              <a:t>[</a:t>
            </a:r>
            <a:r>
              <a:rPr lang="en-US" altLang="en-US" sz="2400" dirty="0"/>
              <a:t>IshaiKilianNissimPetrank03</a:t>
            </a:r>
            <a:r>
              <a:rPr lang="en-US" sz="2400" dirty="0"/>
              <a:t>]</a:t>
            </a:r>
          </a:p>
        </p:txBody>
      </p:sp>
      <mc:AlternateContent xmlns:mc="http://schemas.openxmlformats.org/markup-compatibility/2006" xmlns:a14="http://schemas.microsoft.com/office/drawing/2010/main">
        <mc:Choice Requires="a14">
          <p:sp>
            <p:nvSpPr>
              <p:cNvPr id="57" name="Content Placeholder 2"/>
              <p:cNvSpPr txBox="1">
                <a:spLocks/>
              </p:cNvSpPr>
              <p:nvPr/>
            </p:nvSpPr>
            <p:spPr>
              <a:xfrm>
                <a:off x="733558" y="4161380"/>
                <a:ext cx="8846570" cy="1700568"/>
              </a:xfrm>
              <a:prstGeom prst="rect">
                <a:avLst/>
              </a:prstGeom>
            </p:spPr>
            <p:txBody>
              <a:bodyPr vert="horz" lIns="68580" tIns="34290" rIns="68580" bIns="3429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300" dirty="0"/>
                  <a:t>Column </a:t>
                </a:r>
                <a14:m>
                  <m:oMath xmlns:m="http://schemas.openxmlformats.org/officeDocument/2006/math">
                    <m:sSup>
                      <m:sSupPr>
                        <m:ctrlPr>
                          <a:rPr lang="en-US" sz="2300" i="1">
                            <a:latin typeface="Cambria Math" panose="02040503050406030204" pitchFamily="18" charset="0"/>
                          </a:rPr>
                        </m:ctrlPr>
                      </m:sSupPr>
                      <m:e>
                        <m:r>
                          <a:rPr lang="en-US" sz="2300" i="1">
                            <a:latin typeface="Cambria Math" panose="02040503050406030204" pitchFamily="18" charset="0"/>
                          </a:rPr>
                          <m:t>𝑞</m:t>
                        </m:r>
                      </m:e>
                      <m:sup>
                        <m:r>
                          <a:rPr lang="en-US" sz="2300" i="1">
                            <a:latin typeface="Cambria Math" panose="02040503050406030204" pitchFamily="18" charset="0"/>
                          </a:rPr>
                          <m:t>𝑖</m:t>
                        </m:r>
                      </m:sup>
                    </m:sSup>
                    <m:r>
                      <a:rPr lang="en-US" sz="2300" i="1">
                        <a:latin typeface="Cambria Math" panose="02040503050406030204" pitchFamily="18" charset="0"/>
                      </a:rPr>
                      <m:t>=</m:t>
                    </m:r>
                    <m:d>
                      <m:dPr>
                        <m:begChr m:val="{"/>
                        <m:endChr m:val=""/>
                        <m:ctrlPr>
                          <a:rPr lang="en-US" sz="2300" i="1">
                            <a:latin typeface="Cambria Math" panose="02040503050406030204" pitchFamily="18" charset="0"/>
                          </a:rPr>
                        </m:ctrlPr>
                      </m:dPr>
                      <m:e>
                        <m:eqArr>
                          <m:eqArrPr>
                            <m:ctrlPr>
                              <a:rPr lang="en-US" sz="2300" i="1">
                                <a:latin typeface="Cambria Math" panose="02040503050406030204" pitchFamily="18" charset="0"/>
                              </a:rPr>
                            </m:ctrlPr>
                          </m:eqArrPr>
                          <m:e>
                            <m:sSup>
                              <m:sSupPr>
                                <m:ctrlPr>
                                  <a:rPr lang="en-US" sz="2300" i="1">
                                    <a:latin typeface="Cambria Math" panose="02040503050406030204" pitchFamily="18" charset="0"/>
                                  </a:rPr>
                                </m:ctrlPr>
                              </m:sSupPr>
                              <m:e>
                                <m:r>
                                  <a:rPr lang="en-US" sz="2300" i="1">
                                    <a:latin typeface="Cambria Math" panose="02040503050406030204" pitchFamily="18" charset="0"/>
                                  </a:rPr>
                                  <m:t>𝑡</m:t>
                                </m:r>
                              </m:e>
                              <m:sup>
                                <m:r>
                                  <a:rPr lang="en-US" sz="2300" i="1">
                                    <a:latin typeface="Cambria Math" panose="02040503050406030204" pitchFamily="18" charset="0"/>
                                  </a:rPr>
                                  <m:t>𝑖</m:t>
                                </m:r>
                              </m:sup>
                            </m:sSup>
                            <m:r>
                              <a:rPr lang="en-US" sz="2300" i="1">
                                <a:latin typeface="Cambria Math" panose="02040503050406030204" pitchFamily="18" charset="0"/>
                              </a:rPr>
                              <m:t>,  </m:t>
                            </m:r>
                            <m:sSub>
                              <m:sSubPr>
                                <m:ctrlPr>
                                  <a:rPr lang="en-US" sz="2300" i="1">
                                    <a:latin typeface="Cambria Math" panose="02040503050406030204" pitchFamily="18" charset="0"/>
                                  </a:rPr>
                                </m:ctrlPr>
                              </m:sSubPr>
                              <m:e>
                                <m:r>
                                  <a:rPr lang="en-US" sz="2300" i="1">
                                    <a:latin typeface="Cambria Math" panose="02040503050406030204" pitchFamily="18" charset="0"/>
                                  </a:rPr>
                                  <m:t>𝑠</m:t>
                                </m:r>
                              </m:e>
                              <m:sub>
                                <m:r>
                                  <a:rPr lang="en-US" sz="2300" i="1">
                                    <a:latin typeface="Cambria Math" panose="02040503050406030204" pitchFamily="18" charset="0"/>
                                  </a:rPr>
                                  <m:t>𝑖</m:t>
                                </m:r>
                              </m:sub>
                            </m:sSub>
                            <m:r>
                              <a:rPr lang="en-US" sz="2300" i="1">
                                <a:latin typeface="Cambria Math" panose="02040503050406030204" pitchFamily="18" charset="0"/>
                              </a:rPr>
                              <m:t>=0</m:t>
                            </m:r>
                          </m:e>
                          <m:e>
                            <m:r>
                              <a:rPr lang="en-US" sz="2300" i="1">
                                <a:latin typeface="Cambria Math" panose="02040503050406030204" pitchFamily="18" charset="0"/>
                              </a:rPr>
                              <m:t>&amp;</m:t>
                            </m:r>
                            <m:sSup>
                              <m:sSupPr>
                                <m:ctrlPr>
                                  <a:rPr lang="en-US" sz="2300" i="1">
                                    <a:latin typeface="Cambria Math" panose="02040503050406030204" pitchFamily="18" charset="0"/>
                                  </a:rPr>
                                </m:ctrlPr>
                              </m:sSupPr>
                              <m:e>
                                <m:r>
                                  <a:rPr lang="en-US" sz="2300" i="1">
                                    <a:latin typeface="Cambria Math" panose="02040503050406030204" pitchFamily="18" charset="0"/>
                                  </a:rPr>
                                  <m:t>𝑡</m:t>
                                </m:r>
                              </m:e>
                              <m:sup>
                                <m:r>
                                  <a:rPr lang="en-US" sz="2300" i="1">
                                    <a:latin typeface="Cambria Math" panose="02040503050406030204" pitchFamily="18" charset="0"/>
                                  </a:rPr>
                                  <m:t>𝑖</m:t>
                                </m:r>
                              </m:sup>
                            </m:sSup>
                            <m:r>
                              <a:rPr lang="en-US" sz="2300" i="1">
                                <a:latin typeface="Cambria Math" panose="02040503050406030204" pitchFamily="18" charset="0"/>
                                <a:ea typeface="Cambria Math" panose="02040503050406030204" pitchFamily="18" charset="0"/>
                              </a:rPr>
                              <m:t>⊕</m:t>
                            </m:r>
                            <m:r>
                              <a:rPr lang="en-US" sz="2300" i="1">
                                <a:latin typeface="Cambria Math" panose="02040503050406030204" pitchFamily="18" charset="0"/>
                              </a:rPr>
                              <m:t>𝑟</m:t>
                            </m:r>
                            <m:r>
                              <a:rPr lang="en-US" sz="2300" i="1">
                                <a:latin typeface="Cambria Math" panose="02040503050406030204" pitchFamily="18" charset="0"/>
                              </a:rPr>
                              <m:t>,  </m:t>
                            </m:r>
                            <m:sSub>
                              <m:sSubPr>
                                <m:ctrlPr>
                                  <a:rPr lang="en-US" sz="2300" i="1">
                                    <a:latin typeface="Cambria Math" panose="02040503050406030204" pitchFamily="18" charset="0"/>
                                  </a:rPr>
                                </m:ctrlPr>
                              </m:sSubPr>
                              <m:e>
                                <m:r>
                                  <a:rPr lang="en-US" sz="2300" i="1">
                                    <a:latin typeface="Cambria Math" panose="02040503050406030204" pitchFamily="18" charset="0"/>
                                  </a:rPr>
                                  <m:t>𝑠</m:t>
                                </m:r>
                              </m:e>
                              <m:sub>
                                <m:r>
                                  <a:rPr lang="en-US" sz="2300" i="1">
                                    <a:latin typeface="Cambria Math" panose="02040503050406030204" pitchFamily="18" charset="0"/>
                                  </a:rPr>
                                  <m:t>𝑖</m:t>
                                </m:r>
                              </m:sub>
                            </m:sSub>
                            <m:r>
                              <a:rPr lang="en-US" sz="2300" i="1">
                                <a:latin typeface="Cambria Math" panose="02040503050406030204" pitchFamily="18" charset="0"/>
                              </a:rPr>
                              <m:t>=1</m:t>
                            </m:r>
                          </m:e>
                        </m:eqArr>
                      </m:e>
                    </m:d>
                  </m:oMath>
                </a14:m>
                <a:endParaRPr lang="en-US" sz="2300" dirty="0"/>
              </a:p>
              <a:p>
                <a:r>
                  <a:rPr lang="el-GR" sz="2300" dirty="0"/>
                  <a:t>κ</a:t>
                </a:r>
                <a:r>
                  <a:rPr lang="en-US" sz="2300" dirty="0"/>
                  <a:t> is security parameter(</a:t>
                </a:r>
                <a:r>
                  <a:rPr lang="el-GR" sz="2300" dirty="0"/>
                  <a:t>κ </a:t>
                </a:r>
                <a:r>
                  <a:rPr lang="en-US" sz="2300" dirty="0"/>
                  <a:t>=128)</a:t>
                </a:r>
              </a:p>
              <a:p>
                <a:r>
                  <a:rPr lang="en-US" sz="2300" dirty="0"/>
                  <a:t>Using cheap PRG to extend OTs. Note that n&gt;&gt;</a:t>
                </a:r>
                <a:r>
                  <a:rPr lang="el-GR" sz="2300" dirty="0"/>
                  <a:t> κ</a:t>
                </a:r>
                <a:endParaRPr lang="en-US" sz="2300" dirty="0"/>
              </a:p>
              <a:p>
                <a:pPr marL="0" indent="0">
                  <a:buNone/>
                </a:pPr>
                <a:r>
                  <a:rPr lang="en-US" sz="2300" dirty="0"/>
                  <a:t> (for example </a:t>
                </a:r>
                <a14:m>
                  <m:oMath xmlns:m="http://schemas.openxmlformats.org/officeDocument/2006/math">
                    <m:r>
                      <a:rPr lang="en-US" sz="2300" i="1">
                        <a:latin typeface="Cambria Math" panose="02040503050406030204" pitchFamily="18" charset="0"/>
                      </a:rPr>
                      <m:t>𝑛</m:t>
                    </m:r>
                    <m:r>
                      <a:rPr lang="en-US" sz="2300" i="1">
                        <a:latin typeface="Cambria Math" panose="02040503050406030204" pitchFamily="18" charset="0"/>
                      </a:rPr>
                      <m:t>=</m:t>
                    </m:r>
                    <m:sSup>
                      <m:sSupPr>
                        <m:ctrlPr>
                          <a:rPr lang="en-US" sz="2300" i="1">
                            <a:latin typeface="Cambria Math" panose="02040503050406030204" pitchFamily="18" charset="0"/>
                          </a:rPr>
                        </m:ctrlPr>
                      </m:sSupPr>
                      <m:e>
                        <m:r>
                          <a:rPr lang="en-US" sz="2300" i="1">
                            <a:latin typeface="Cambria Math" panose="02040503050406030204" pitchFamily="18" charset="0"/>
                          </a:rPr>
                          <m:t>2</m:t>
                        </m:r>
                      </m:e>
                      <m:sup>
                        <m:r>
                          <a:rPr lang="en-US" sz="2300" i="1">
                            <a:latin typeface="Cambria Math" panose="02040503050406030204" pitchFamily="18" charset="0"/>
                          </a:rPr>
                          <m:t>20</m:t>
                        </m:r>
                      </m:sup>
                    </m:sSup>
                  </m:oMath>
                </a14:m>
                <a:r>
                  <a:rPr lang="en-US" sz="2300" dirty="0"/>
                  <a:t>)</a:t>
                </a:r>
              </a:p>
              <a:p>
                <a:pPr marL="0" indent="0">
                  <a:buNone/>
                </a:pPr>
                <a:endParaRPr lang="en-US" sz="2300" dirty="0"/>
              </a:p>
              <a:p>
                <a:endParaRPr lang="en-US" sz="2300" dirty="0"/>
              </a:p>
              <a:p>
                <a:endParaRPr lang="en-US" sz="2300" dirty="0"/>
              </a:p>
            </p:txBody>
          </p:sp>
        </mc:Choice>
        <mc:Fallback xmlns="">
          <p:sp>
            <p:nvSpPr>
              <p:cNvPr id="57" name="Content Placeholder 2"/>
              <p:cNvSpPr txBox="1">
                <a:spLocks noRot="1" noChangeAspect="1" noMove="1" noResize="1" noEditPoints="1" noAdjustHandles="1" noChangeArrowheads="1" noChangeShapeType="1" noTextEdit="1"/>
              </p:cNvSpPr>
              <p:nvPr/>
            </p:nvSpPr>
            <p:spPr>
              <a:xfrm>
                <a:off x="733558" y="4161380"/>
                <a:ext cx="8846570" cy="1700568"/>
              </a:xfrm>
              <a:prstGeom prst="rect">
                <a:avLst/>
              </a:prstGeom>
              <a:blipFill>
                <a:blip r:embed="rId12"/>
                <a:stretch>
                  <a:fillRect l="-826" b="-43369"/>
                </a:stretch>
              </a:blipFill>
            </p:spPr>
            <p:txBody>
              <a:bodyPr/>
              <a:lstStyle/>
              <a:p>
                <a:r>
                  <a:rPr lang="en-US">
                    <a:noFill/>
                  </a:rPr>
                  <a:t> </a:t>
                </a:r>
              </a:p>
            </p:txBody>
          </p:sp>
        </mc:Fallback>
      </mc:AlternateContent>
      <p:sp>
        <p:nvSpPr>
          <p:cNvPr id="53" name="TextBox 52"/>
          <p:cNvSpPr txBox="1"/>
          <p:nvPr/>
        </p:nvSpPr>
        <p:spPr>
          <a:xfrm>
            <a:off x="317443" y="2934483"/>
            <a:ext cx="1471197" cy="300082"/>
          </a:xfrm>
          <a:prstGeom prst="rect">
            <a:avLst/>
          </a:prstGeom>
          <a:noFill/>
        </p:spPr>
        <p:txBody>
          <a:bodyPr wrap="square" rtlCol="0">
            <a:spAutoFit/>
          </a:bodyPr>
          <a:lstStyle/>
          <a:p>
            <a:r>
              <a:rPr lang="en-US" sz="1350" dirty="0"/>
              <a:t>Each of length </a:t>
            </a:r>
            <a:r>
              <a:rPr lang="el-GR" sz="1350" dirty="0"/>
              <a:t>κ</a:t>
            </a:r>
            <a:endParaRPr lang="en-US" sz="1350" dirty="0"/>
          </a:p>
        </p:txBody>
      </p:sp>
      <p:pic>
        <p:nvPicPr>
          <p:cNvPr id="64" name="Picture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35" y="738069"/>
            <a:ext cx="554614" cy="75086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 name="Picture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52286" y="670577"/>
            <a:ext cx="601532" cy="7671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 name="Rectangle 67"/>
          <p:cNvSpPr/>
          <p:nvPr/>
        </p:nvSpPr>
        <p:spPr>
          <a:xfrm>
            <a:off x="4839456" y="2765805"/>
            <a:ext cx="971797" cy="771479"/>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25" b="1" dirty="0" err="1"/>
              <a:t>BaseOT</a:t>
            </a:r>
            <a:endParaRPr lang="en-US" sz="2625" b="1" dirty="0"/>
          </a:p>
        </p:txBody>
      </p:sp>
      <p:sp>
        <p:nvSpPr>
          <p:cNvPr id="37" name="Rectangle 36"/>
          <p:cNvSpPr/>
          <p:nvPr/>
        </p:nvSpPr>
        <p:spPr>
          <a:xfrm>
            <a:off x="4849663" y="2756349"/>
            <a:ext cx="952177" cy="80035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25" b="1" dirty="0"/>
              <a:t>OT</a:t>
            </a:r>
          </a:p>
          <a:p>
            <a:pPr algn="ctr"/>
            <a:r>
              <a:rPr lang="en-US" sz="2625" b="1" dirty="0"/>
              <a:t>Ext</a:t>
            </a:r>
          </a:p>
        </p:txBody>
      </p:sp>
      <p:sp>
        <p:nvSpPr>
          <p:cNvPr id="54" name="Rectangle 10">
            <a:extLst>
              <a:ext uri="{FF2B5EF4-FFF2-40B4-BE49-F238E27FC236}">
                <a16:creationId xmlns:a16="http://schemas.microsoft.com/office/drawing/2014/main" id="{63705FC6-AC7C-4CB6-8FBE-8B7A645587FE}"/>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75741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hidden"/>
                                      </p:to>
                                    </p:set>
                                  </p:childTnLst>
                                </p:cTn>
                              </p:par>
                              <p:par>
                                <p:cTn id="23" presetID="22" presetClass="entr" presetSubtype="1"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up)">
                                      <p:cBhvr>
                                        <p:cTn id="25" dur="2000"/>
                                        <p:tgtEl>
                                          <p:spTgt spid="44"/>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2000"/>
                                        <p:tgtEl>
                                          <p:spTgt spid="10"/>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up)">
                                      <p:cBhvr>
                                        <p:cTn id="31" dur="2100"/>
                                        <p:tgtEl>
                                          <p:spTgt spid="46"/>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up)">
                                      <p:cBhvr>
                                        <p:cTn id="34" dur="2000"/>
                                        <p:tgtEl>
                                          <p:spTgt spid="45"/>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up)">
                                      <p:cBhvr>
                                        <p:cTn id="37" dur="2000"/>
                                        <p:tgtEl>
                                          <p:spTgt spid="48"/>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up)">
                                      <p:cBhvr>
                                        <p:cTn id="40" dur="2000"/>
                                        <p:tgtEl>
                                          <p:spTgt spid="4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up)">
                                      <p:cBhvr>
                                        <p:cTn id="43" dur="2000"/>
                                        <p:tgtEl>
                                          <p:spTgt spid="11"/>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up)">
                                      <p:cBhvr>
                                        <p:cTn id="46" dur="2000"/>
                                        <p:tgtEl>
                                          <p:spTgt spid="33"/>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ipe(up)">
                                      <p:cBhvr>
                                        <p:cTn id="49" dur="2100"/>
                                        <p:tgtEl>
                                          <p:spTgt spid="34"/>
                                        </p:tgtEl>
                                      </p:cBhvr>
                                    </p:animEffect>
                                  </p:childTnLst>
                                </p:cTn>
                              </p:par>
                              <p:par>
                                <p:cTn id="50" presetID="16" presetClass="entr" presetSubtype="37"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barn(outVertical)">
                                      <p:cBhvr>
                                        <p:cTn id="52" dur="2000"/>
                                        <p:tgtEl>
                                          <p:spTgt spid="37"/>
                                        </p:tgtEl>
                                      </p:cBhvr>
                                    </p:animEffect>
                                  </p:childTnLst>
                                </p:cTn>
                              </p:par>
                              <p:par>
                                <p:cTn id="53" presetID="1" presetClass="exit"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hidden"/>
                                      </p:to>
                                    </p:set>
                                  </p:childTnLst>
                                </p:cTn>
                              </p:par>
                            </p:childTnLst>
                          </p:cTn>
                        </p:par>
                        <p:par>
                          <p:cTn id="55" fill="hold">
                            <p:stCondLst>
                              <p:cond delay="2100"/>
                            </p:stCondLst>
                            <p:childTnLst>
                              <p:par>
                                <p:cTn id="56" presetID="1" presetClass="entr" presetSubtype="0" fill="hold" grpId="0" nodeType="afterEffect">
                                  <p:stCondLst>
                                    <p:cond delay="0"/>
                                  </p:stCondLst>
                                  <p:childTnLst>
                                    <p:set>
                                      <p:cBhvr>
                                        <p:cTn id="57" dur="1" fill="hold">
                                          <p:stCondLst>
                                            <p:cond delay="0"/>
                                          </p:stCondLst>
                                        </p:cTn>
                                        <p:tgtEl>
                                          <p:spTgt spid="50"/>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7">
                                            <p:txEl>
                                              <p:pRg st="2" end="2"/>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57">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grpId="1" nodeType="clickEffect">
                                  <p:stCondLst>
                                    <p:cond delay="0"/>
                                  </p:stCondLst>
                                  <p:childTnLst>
                                    <p:animMotion origin="layout" path="M 1.66667E-6 4.07407E-6 L -0.04636 0.00046 " pathEditMode="relative" rAng="0" ptsTypes="AA">
                                      <p:cBhvr>
                                        <p:cTn id="65" dur="2000" fill="hold"/>
                                        <p:tgtEl>
                                          <p:spTgt spid="46"/>
                                        </p:tgtEl>
                                        <p:attrNameLst>
                                          <p:attrName>ppt_x</p:attrName>
                                          <p:attrName>ppt_y</p:attrName>
                                        </p:attrNameLst>
                                      </p:cBhvr>
                                      <p:rCtr x="-2318" y="23"/>
                                    </p:animMotion>
                                  </p:childTnLst>
                                </p:cTn>
                              </p:par>
                              <p:par>
                                <p:cTn id="66" presetID="42" presetClass="path" presetSubtype="0" accel="50000" decel="50000" fill="hold" grpId="1" nodeType="withEffect">
                                  <p:stCondLst>
                                    <p:cond delay="0"/>
                                  </p:stCondLst>
                                  <p:childTnLst>
                                    <p:animMotion origin="layout" path="M 2.08333E-7 -1.48148E-6 L 0.11654 0.00116 " pathEditMode="relative" rAng="0" ptsTypes="AA">
                                      <p:cBhvr>
                                        <p:cTn id="67" dur="2000" fill="hold"/>
                                        <p:tgtEl>
                                          <p:spTgt spid="10"/>
                                        </p:tgtEl>
                                        <p:attrNameLst>
                                          <p:attrName>ppt_x</p:attrName>
                                          <p:attrName>ppt_y</p:attrName>
                                        </p:attrNameLst>
                                      </p:cBhvr>
                                      <p:rCtr x="5820" y="46"/>
                                    </p:animMotion>
                                  </p:childTnLst>
                                </p:cTn>
                              </p:par>
                              <p:par>
                                <p:cTn id="68" presetID="37" presetClass="path" presetSubtype="0" accel="50000" decel="50000" fill="hold" grpId="1" nodeType="withEffect">
                                  <p:stCondLst>
                                    <p:cond delay="0"/>
                                  </p:stCondLst>
                                  <p:childTnLst>
                                    <p:animMotion origin="layout" path="M 2.08333E-7 -4.81481E-6 L -0.03229 0.03125 C -0.03893 0.03889 -0.04883 0.04283 -0.05964 0.04283 C -0.07148 0.04283 -0.08099 0.03889 -0.08776 0.03125 L -0.11953 -4.81481E-6 " pathEditMode="relative" rAng="0" ptsTypes="AAAAA">
                                      <p:cBhvr>
                                        <p:cTn id="69" dur="2000" fill="hold"/>
                                        <p:tgtEl>
                                          <p:spTgt spid="48"/>
                                        </p:tgtEl>
                                        <p:attrNameLst>
                                          <p:attrName>ppt_x</p:attrName>
                                          <p:attrName>ppt_y</p:attrName>
                                        </p:attrNameLst>
                                      </p:cBhvr>
                                      <p:rCtr x="-5977" y="2130"/>
                                    </p:animMotion>
                                  </p:childTnLst>
                                </p:cTn>
                              </p:par>
                              <p:par>
                                <p:cTn id="70" presetID="37" presetClass="path" presetSubtype="0" accel="50000" decel="50000" fill="hold" grpId="1" nodeType="withEffect">
                                  <p:stCondLst>
                                    <p:cond delay="0"/>
                                  </p:stCondLst>
                                  <p:childTnLst>
                                    <p:animMotion origin="layout" path="M 1.04167E-6 1.11111E-6 L 0.02005 0.04028 C 0.02422 0.0493 0.03047 0.0544 0.03711 0.0544 C 0.04453 0.0544 0.05052 0.0493 0.05469 0.04028 L 0.07487 1.11111E-6 " pathEditMode="relative" rAng="0" ptsTypes="AAAAA">
                                      <p:cBhvr>
                                        <p:cTn id="71" dur="2000" fill="hold"/>
                                        <p:tgtEl>
                                          <p:spTgt spid="45"/>
                                        </p:tgtEl>
                                        <p:attrNameLst>
                                          <p:attrName>ppt_x</p:attrName>
                                          <p:attrName>ppt_y</p:attrName>
                                        </p:attrNameLst>
                                      </p:cBhvr>
                                      <p:rCtr x="3737" y="2708"/>
                                    </p:animMotion>
                                  </p:childTnLst>
                                </p:cTn>
                              </p:par>
                              <p:par>
                                <p:cTn id="72" presetID="1" presetClass="exit"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hidden"/>
                                      </p:to>
                                    </p:set>
                                  </p:childTnLst>
                                </p:cTn>
                              </p:par>
                            </p:childTnLst>
                          </p:cTn>
                        </p:par>
                        <p:par>
                          <p:cTn id="74" fill="hold">
                            <p:stCondLst>
                              <p:cond delay="2000"/>
                            </p:stCondLst>
                            <p:childTnLst>
                              <p:par>
                                <p:cTn id="75" presetID="1" presetClass="entr" presetSubtype="0" fill="hold" grpId="0" nodeType="afterEffect">
                                  <p:stCondLst>
                                    <p:cond delay="0"/>
                                  </p:stCondLst>
                                  <p:childTnLst>
                                    <p:set>
                                      <p:cBhvr>
                                        <p:cTn id="76" dur="1" fill="hold">
                                          <p:stCondLst>
                                            <p:cond delay="0"/>
                                          </p:stCondLst>
                                        </p:cTn>
                                        <p:tgtEl>
                                          <p:spTgt spid="6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25" grpId="0" animBg="1"/>
      <p:bldP spid="26" grpId="0" animBg="1"/>
      <p:bldP spid="27" grpId="0" animBg="1"/>
      <p:bldP spid="28" grpId="0" animBg="1"/>
      <p:bldP spid="36" grpId="0" animBg="1"/>
      <p:bldP spid="39" grpId="0" animBg="1"/>
      <p:bldP spid="10" grpId="0" animBg="1"/>
      <p:bldP spid="10" grpId="1" animBg="1"/>
      <p:bldP spid="11" grpId="0" animBg="1"/>
      <p:bldP spid="29" grpId="0"/>
      <p:bldP spid="33" grpId="0" animBg="1"/>
      <p:bldP spid="34" grpId="0" animBg="1"/>
      <p:bldP spid="44" grpId="0" animBg="1"/>
      <p:bldP spid="45" grpId="0" animBg="1"/>
      <p:bldP spid="45" grpId="1" animBg="1"/>
      <p:bldP spid="46" grpId="0" animBg="1"/>
      <p:bldP spid="46" grpId="1" animBg="1"/>
      <p:bldP spid="47" grpId="0" animBg="1"/>
      <p:bldP spid="48" grpId="0" animBg="1"/>
      <p:bldP spid="48" grpId="1" animBg="1"/>
      <p:bldP spid="50" grpId="0"/>
      <p:bldP spid="61" grpId="0"/>
      <p:bldP spid="62" grpId="0"/>
      <p:bldP spid="53" grpId="0"/>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3266527" y="1790155"/>
            <a:ext cx="271220" cy="201651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t</a:t>
            </a:r>
            <a:r>
              <a:rPr lang="en-US" altLang="en-US" sz="2400" baseline="30000" dirty="0"/>
              <a:t>1</a:t>
            </a:r>
          </a:p>
          <a:p>
            <a:pPr algn="ctr"/>
            <a:r>
              <a:rPr lang="en-US" altLang="en-US" sz="2400" baseline="-25000" dirty="0">
                <a:sym typeface="Symbol" panose="05050102010706020507" pitchFamily="18" charset="2"/>
              </a:rPr>
              <a:t></a:t>
            </a:r>
          </a:p>
          <a:p>
            <a:pPr algn="ctr"/>
            <a:r>
              <a:rPr lang="en-US" altLang="en-US" sz="2400" b="1" dirty="0"/>
              <a:t>r</a:t>
            </a:r>
          </a:p>
        </p:txBody>
      </p:sp>
      <mc:AlternateContent xmlns:mc="http://schemas.openxmlformats.org/markup-compatibility/2006" xmlns:a14="http://schemas.microsoft.com/office/drawing/2010/main">
        <mc:Choice Requires="a14">
          <p:sp>
            <p:nvSpPr>
              <p:cNvPr id="44" name="Rectangle 43"/>
              <p:cNvSpPr/>
              <p:nvPr/>
            </p:nvSpPr>
            <p:spPr>
              <a:xfrm>
                <a:off x="1828743" y="1781813"/>
                <a:ext cx="264607" cy="2004180"/>
              </a:xfrm>
              <a:prstGeom prst="rect">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en-US" sz="2400" b="1" dirty="0">
                          <a:solidFill>
                            <a:schemeClr val="tx1"/>
                          </a:solidFill>
                        </a:rPr>
                        <m:t>t</m:t>
                      </m:r>
                      <m:r>
                        <m:rPr>
                          <m:nor/>
                        </m:rPr>
                        <a:rPr lang="en-US" altLang="en-US" sz="2400" baseline="30000" dirty="0">
                          <a:solidFill>
                            <a:schemeClr val="tx1"/>
                          </a:solidFill>
                        </a:rPr>
                        <m:t>1</m:t>
                      </m:r>
                    </m:oMath>
                  </m:oMathPara>
                </a14:m>
                <a:endParaRPr lang="en-US" altLang="en-US" sz="2400" baseline="30000" dirty="0">
                  <a:solidFill>
                    <a:schemeClr val="tx1"/>
                  </a:solidFill>
                </a:endParaRPr>
              </a:p>
            </p:txBody>
          </p:sp>
        </mc:Choice>
        <mc:Fallback xmlns="">
          <p:sp>
            <p:nvSpPr>
              <p:cNvPr id="44" name="Rectangle 43"/>
              <p:cNvSpPr>
                <a:spLocks noRot="1" noChangeAspect="1" noMove="1" noResize="1" noEditPoints="1" noAdjustHandles="1" noChangeArrowheads="1" noChangeShapeType="1" noTextEdit="1"/>
              </p:cNvSpPr>
              <p:nvPr/>
            </p:nvSpPr>
            <p:spPr>
              <a:xfrm>
                <a:off x="1828743" y="1781813"/>
                <a:ext cx="264607" cy="2004180"/>
              </a:xfrm>
              <a:prstGeom prst="rect">
                <a:avLst/>
              </a:prstGeom>
              <a:blipFill>
                <a:blip r:embed="rId3"/>
                <a:stretch>
                  <a:fillRect l="-35556" r="-8889"/>
                </a:stretch>
              </a:blipFill>
              <a:ln>
                <a:solidFill>
                  <a:schemeClr val="tx1"/>
                </a:solidFill>
              </a:ln>
            </p:spPr>
            <p:txBody>
              <a:bodyPr/>
              <a:lstStyle/>
              <a:p>
                <a:r>
                  <a:rPr lang="en-US">
                    <a:noFill/>
                  </a:rPr>
                  <a:t> </a:t>
                </a:r>
              </a:p>
            </p:txBody>
          </p:sp>
        </mc:Fallback>
      </mc:AlternateContent>
      <p:sp>
        <p:nvSpPr>
          <p:cNvPr id="45" name="Rectangle 5"/>
          <p:cNvSpPr>
            <a:spLocks noChangeArrowheads="1"/>
          </p:cNvSpPr>
          <p:nvPr/>
        </p:nvSpPr>
        <p:spPr bwMode="auto">
          <a:xfrm>
            <a:off x="3617909" y="1790155"/>
            <a:ext cx="290080" cy="201651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t</a:t>
            </a:r>
            <a:r>
              <a:rPr lang="en-US" altLang="en-US" sz="2400" baseline="30000" dirty="0"/>
              <a:t>2</a:t>
            </a:r>
          </a:p>
          <a:p>
            <a:pPr algn="ctr"/>
            <a:r>
              <a:rPr lang="en-US" altLang="en-US" sz="2400" baseline="-25000" dirty="0">
                <a:sym typeface="Symbol" panose="05050102010706020507" pitchFamily="18" charset="2"/>
              </a:rPr>
              <a:t></a:t>
            </a:r>
          </a:p>
          <a:p>
            <a:pPr algn="ctr"/>
            <a:r>
              <a:rPr lang="en-US" altLang="en-US" sz="2400" b="1" dirty="0"/>
              <a:t>r</a:t>
            </a:r>
          </a:p>
        </p:txBody>
      </p:sp>
      <mc:AlternateContent xmlns:mc="http://schemas.openxmlformats.org/markup-compatibility/2006" xmlns:a14="http://schemas.microsoft.com/office/drawing/2010/main">
        <mc:Choice Requires="a14">
          <p:sp>
            <p:nvSpPr>
              <p:cNvPr id="46" name="Rectangle 45"/>
              <p:cNvSpPr/>
              <p:nvPr/>
            </p:nvSpPr>
            <p:spPr>
              <a:xfrm>
                <a:off x="2173241" y="1781813"/>
                <a:ext cx="278030" cy="2004180"/>
              </a:xfrm>
              <a:prstGeom prst="rect">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en-US" sz="2400" b="1" dirty="0">
                          <a:solidFill>
                            <a:schemeClr val="tx1"/>
                          </a:solidFill>
                        </a:rPr>
                        <m:t>t</m:t>
                      </m:r>
                      <m:r>
                        <m:rPr>
                          <m:nor/>
                        </m:rPr>
                        <a:rPr lang="en-US" altLang="en-US" sz="2400" baseline="30000" dirty="0">
                          <a:solidFill>
                            <a:schemeClr val="tx1"/>
                          </a:solidFill>
                        </a:rPr>
                        <m:t>2</m:t>
                      </m:r>
                    </m:oMath>
                  </m:oMathPara>
                </a14:m>
                <a:endParaRPr lang="en-US" altLang="en-US" sz="2400" baseline="30000" dirty="0">
                  <a:solidFill>
                    <a:schemeClr val="tx1"/>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2173241" y="1781813"/>
                <a:ext cx="278030" cy="2004180"/>
              </a:xfrm>
              <a:prstGeom prst="rect">
                <a:avLst/>
              </a:prstGeom>
              <a:blipFill>
                <a:blip r:embed="rId4"/>
                <a:stretch>
                  <a:fillRect l="-31915" r="-6383"/>
                </a:stretch>
              </a:blipFill>
              <a:ln>
                <a:solidFill>
                  <a:schemeClr val="tx1"/>
                </a:solidFill>
              </a:ln>
            </p:spPr>
            <p:txBody>
              <a:bodyPr/>
              <a:lstStyle/>
              <a:p>
                <a:r>
                  <a:rPr lang="en-US">
                    <a:noFill/>
                  </a:rPr>
                  <a:t> </a:t>
                </a:r>
              </a:p>
            </p:txBody>
          </p:sp>
        </mc:Fallback>
      </mc:AlternateContent>
      <p:sp>
        <p:nvSpPr>
          <p:cNvPr id="47" name="Rectangle 5"/>
          <p:cNvSpPr>
            <a:spLocks noChangeArrowheads="1"/>
          </p:cNvSpPr>
          <p:nvPr/>
        </p:nvSpPr>
        <p:spPr bwMode="auto">
          <a:xfrm>
            <a:off x="4225968" y="1790155"/>
            <a:ext cx="290080" cy="201651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err="1"/>
              <a:t>t</a:t>
            </a:r>
            <a:r>
              <a:rPr lang="en-US" altLang="en-US" sz="1875" baseline="30000" dirty="0" err="1"/>
              <a:t>K</a:t>
            </a:r>
            <a:endParaRPr lang="en-US" altLang="en-US" sz="1875" baseline="30000" dirty="0"/>
          </a:p>
          <a:p>
            <a:pPr algn="ctr"/>
            <a:r>
              <a:rPr lang="en-US" altLang="en-US" sz="2400" baseline="-25000" dirty="0">
                <a:sym typeface="Symbol" panose="05050102010706020507" pitchFamily="18" charset="2"/>
              </a:rPr>
              <a:t></a:t>
            </a:r>
          </a:p>
          <a:p>
            <a:pPr algn="ctr"/>
            <a:r>
              <a:rPr lang="en-US" altLang="en-US" sz="2400" b="1" dirty="0"/>
              <a:t>r</a:t>
            </a:r>
          </a:p>
        </p:txBody>
      </p:sp>
      <mc:AlternateContent xmlns:mc="http://schemas.openxmlformats.org/markup-compatibility/2006" xmlns:a14="http://schemas.microsoft.com/office/drawing/2010/main">
        <mc:Choice Requires="a14">
          <p:sp>
            <p:nvSpPr>
              <p:cNvPr id="48" name="Rectangle 47"/>
              <p:cNvSpPr/>
              <p:nvPr/>
            </p:nvSpPr>
            <p:spPr>
              <a:xfrm>
                <a:off x="2821953" y="1781813"/>
                <a:ext cx="268382" cy="2004180"/>
              </a:xfrm>
              <a:prstGeom prst="rect">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en-US" sz="2400" b="1" dirty="0">
                          <a:solidFill>
                            <a:schemeClr val="tx1"/>
                          </a:solidFill>
                        </a:rPr>
                        <m:t>t</m:t>
                      </m:r>
                      <m:r>
                        <m:rPr>
                          <m:nor/>
                        </m:rPr>
                        <a:rPr lang="en-US" altLang="en-US" sz="2400" baseline="30000" dirty="0">
                          <a:solidFill>
                            <a:schemeClr val="tx1"/>
                          </a:solidFill>
                        </a:rPr>
                        <m:t>k</m:t>
                      </m:r>
                    </m:oMath>
                  </m:oMathPara>
                </a14:m>
                <a:endParaRPr lang="en-US" altLang="en-US" sz="2400" baseline="30000" dirty="0">
                  <a:solidFill>
                    <a:schemeClr val="tx1"/>
                  </a:solidFill>
                </a:endParaRPr>
              </a:p>
            </p:txBody>
          </p:sp>
        </mc:Choice>
        <mc:Fallback xmlns="">
          <p:sp>
            <p:nvSpPr>
              <p:cNvPr id="48" name="Rectangle 47"/>
              <p:cNvSpPr>
                <a:spLocks noRot="1" noChangeAspect="1" noMove="1" noResize="1" noEditPoints="1" noAdjustHandles="1" noChangeArrowheads="1" noChangeShapeType="1" noTextEdit="1"/>
              </p:cNvSpPr>
              <p:nvPr/>
            </p:nvSpPr>
            <p:spPr>
              <a:xfrm>
                <a:off x="2821953" y="1781813"/>
                <a:ext cx="268382" cy="2004180"/>
              </a:xfrm>
              <a:prstGeom prst="rect">
                <a:avLst/>
              </a:prstGeom>
              <a:blipFill>
                <a:blip r:embed="rId5"/>
                <a:stretch>
                  <a:fillRect l="-34783" r="-869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Flowchart: Alternate Process 24"/>
              <p:cNvSpPr/>
              <p:nvPr/>
            </p:nvSpPr>
            <p:spPr>
              <a:xfrm>
                <a:off x="1828743" y="1969332"/>
                <a:ext cx="1259105"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        </m:t>
                          </m:r>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oMath>
                  </m:oMathPara>
                </a14:m>
                <a:endParaRPr lang="en-US" sz="1613" b="1" dirty="0">
                  <a:solidFill>
                    <a:srgbClr val="FF0000"/>
                  </a:solidFill>
                </a:endParaRPr>
              </a:p>
            </p:txBody>
          </p:sp>
        </mc:Choice>
        <mc:Fallback xmlns="">
          <p:sp>
            <p:nvSpPr>
              <p:cNvPr id="25" name="Flowchart: Alternate Process 24"/>
              <p:cNvSpPr>
                <a:spLocks noRot="1" noChangeAspect="1" noMove="1" noResize="1" noEditPoints="1" noAdjustHandles="1" noChangeArrowheads="1" noChangeShapeType="1" noTextEdit="1"/>
              </p:cNvSpPr>
              <p:nvPr/>
            </p:nvSpPr>
            <p:spPr>
              <a:xfrm>
                <a:off x="1828743" y="1969332"/>
                <a:ext cx="1259105" cy="289940"/>
              </a:xfrm>
              <a:prstGeom prst="flowChartAlternateProcess">
                <a:avLst/>
              </a:prstGeom>
              <a:blipFill>
                <a:blip r:embed="rId6"/>
                <a:stretch>
                  <a:fillRect b="-3922"/>
                </a:stretch>
              </a:blipFill>
              <a:ln w="19050">
                <a:solidFill>
                  <a:schemeClr val="accent1"/>
                </a:solidFill>
                <a:prstDash val="sysDot"/>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350EA957-4397-44F1-B25F-D3F24BF8AEF9}" type="slidenum">
              <a:rPr lang="en-US" smtClean="0"/>
              <a:pPr/>
              <a:t>13</a:t>
            </a:fld>
            <a:endParaRPr lang="en-US"/>
          </a:p>
        </p:txBody>
      </p:sp>
      <p:sp>
        <p:nvSpPr>
          <p:cNvPr id="11" name="Rectangle 4"/>
          <p:cNvSpPr>
            <a:spLocks noChangeArrowheads="1"/>
          </p:cNvSpPr>
          <p:nvPr/>
        </p:nvSpPr>
        <p:spPr bwMode="auto">
          <a:xfrm>
            <a:off x="6050818" y="3219006"/>
            <a:ext cx="300962" cy="2019955"/>
          </a:xfrm>
          <a:prstGeom prst="rect">
            <a:avLst/>
          </a:prstGeom>
          <a:solidFill>
            <a:schemeClr val="accent1">
              <a:lumMod val="60000"/>
              <a:lumOff val="40000"/>
            </a:schemeClr>
          </a:solidFill>
          <a:ln w="9525">
            <a:solidFill>
              <a:schemeClr val="tx1"/>
            </a:solidFill>
            <a:miter lim="800000"/>
            <a:headEnd/>
            <a:tailEnd/>
          </a:ln>
          <a:effectLst/>
          <a:extLst/>
        </p:spPr>
        <p:txBody>
          <a:bodyPr wrap="none" anchor="ctr"/>
          <a:lstStyle/>
          <a:p>
            <a:pPr algn="ctr"/>
            <a:r>
              <a:rPr lang="en-US" altLang="en-US" sz="2400" b="1" dirty="0"/>
              <a:t>q</a:t>
            </a:r>
            <a:r>
              <a:rPr lang="en-US" altLang="en-US" sz="2400" baseline="30000" dirty="0"/>
              <a:t>1</a:t>
            </a:r>
          </a:p>
          <a:p>
            <a:pPr algn="ctr"/>
            <a:endParaRPr lang="en-US" altLang="en-US" sz="3000" baseline="30000" dirty="0"/>
          </a:p>
        </p:txBody>
      </p:sp>
      <p:sp>
        <p:nvSpPr>
          <p:cNvPr id="29" name="Text Box 28"/>
          <p:cNvSpPr txBox="1">
            <a:spLocks noChangeArrowheads="1"/>
          </p:cNvSpPr>
          <p:nvPr/>
        </p:nvSpPr>
        <p:spPr bwMode="auto">
          <a:xfrm>
            <a:off x="2415155" y="2514267"/>
            <a:ext cx="5191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a:t>
            </a:r>
          </a:p>
        </p:txBody>
      </p:sp>
      <mc:AlternateContent xmlns:mc="http://schemas.openxmlformats.org/markup-compatibility/2006" xmlns:a14="http://schemas.microsoft.com/office/drawing/2010/main">
        <mc:Choice Requires="a14">
          <p:sp>
            <p:nvSpPr>
              <p:cNvPr id="30" name="Rectangle 29"/>
              <p:cNvSpPr/>
              <p:nvPr/>
            </p:nvSpPr>
            <p:spPr>
              <a:xfrm>
                <a:off x="6523577" y="2017887"/>
                <a:ext cx="294032" cy="36389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rPr>
                            <m:t>2</m:t>
                          </m:r>
                        </m:sub>
                      </m:sSub>
                    </m:oMath>
                  </m:oMathPara>
                </a14:m>
                <a:endParaRPr lang="en-US" sz="2400" dirty="0">
                  <a:solidFill>
                    <a:schemeClr val="tx1"/>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6523577" y="2017887"/>
                <a:ext cx="294032" cy="363894"/>
              </a:xfrm>
              <a:prstGeom prst="rect">
                <a:avLst/>
              </a:prstGeom>
              <a:blipFill>
                <a:blip r:embed="rId7"/>
                <a:stretch>
                  <a:fillRect l="-30000" r="-26000" b="-145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7286057" y="2032290"/>
                <a:ext cx="310391" cy="35285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ea typeface="Cambria Math" panose="02040503050406030204" pitchFamily="18" charset="0"/>
                            </a:rPr>
                            <m:t>𝜅</m:t>
                          </m:r>
                        </m:sub>
                      </m:sSub>
                    </m:oMath>
                  </m:oMathPara>
                </a14:m>
                <a:endParaRPr lang="en-US" sz="2400" dirty="0">
                  <a:solidFill>
                    <a:schemeClr val="tx1"/>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7286057" y="2032290"/>
                <a:ext cx="310391" cy="352850"/>
              </a:xfrm>
              <a:prstGeom prst="rect">
                <a:avLst/>
              </a:prstGeom>
              <a:blipFill>
                <a:blip r:embed="rId8"/>
                <a:stretch>
                  <a:fillRect l="-26415" r="-15094" b="-13333"/>
                </a:stretch>
              </a:blipFill>
            </p:spPr>
            <p:txBody>
              <a:bodyPr/>
              <a:lstStyle/>
              <a:p>
                <a:r>
                  <a:rPr lang="en-US">
                    <a:noFill/>
                  </a:rPr>
                  <a:t> </a:t>
                </a:r>
              </a:p>
            </p:txBody>
          </p:sp>
        </mc:Fallback>
      </mc:AlternateContent>
      <p:sp>
        <p:nvSpPr>
          <p:cNvPr id="32" name="Text Box 28"/>
          <p:cNvSpPr txBox="1">
            <a:spLocks noChangeArrowheads="1"/>
          </p:cNvSpPr>
          <p:nvPr/>
        </p:nvSpPr>
        <p:spPr bwMode="auto">
          <a:xfrm>
            <a:off x="6840032" y="1926436"/>
            <a:ext cx="5191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a:t>
            </a:r>
          </a:p>
        </p:txBody>
      </p:sp>
      <p:sp>
        <p:nvSpPr>
          <p:cNvPr id="33" name="Rectangle 4"/>
          <p:cNvSpPr>
            <a:spLocks noChangeArrowheads="1"/>
          </p:cNvSpPr>
          <p:nvPr/>
        </p:nvSpPr>
        <p:spPr bwMode="auto">
          <a:xfrm>
            <a:off x="6529745" y="3217218"/>
            <a:ext cx="325317" cy="2019955"/>
          </a:xfrm>
          <a:prstGeom prst="rect">
            <a:avLst/>
          </a:prstGeom>
          <a:solidFill>
            <a:schemeClr val="accent1">
              <a:lumMod val="60000"/>
              <a:lumOff val="40000"/>
            </a:schemeClr>
          </a:solidFill>
          <a:ln w="9525">
            <a:solidFill>
              <a:schemeClr val="tx1"/>
            </a:solidFill>
            <a:miter lim="800000"/>
            <a:headEnd/>
            <a:tailEnd/>
          </a:ln>
          <a:effectLst/>
          <a:extLst/>
        </p:spPr>
        <p:txBody>
          <a:bodyPr wrap="none" anchor="ctr"/>
          <a:lstStyle/>
          <a:p>
            <a:pPr algn="ctr"/>
            <a:r>
              <a:rPr lang="en-US" altLang="en-US" sz="2400" b="1" dirty="0"/>
              <a:t>q</a:t>
            </a:r>
            <a:r>
              <a:rPr lang="en-US" altLang="en-US" sz="2400" baseline="30000" dirty="0"/>
              <a:t>2</a:t>
            </a:r>
          </a:p>
          <a:p>
            <a:pPr algn="ctr"/>
            <a:endParaRPr lang="en-US" altLang="en-US" sz="2400" baseline="30000" dirty="0"/>
          </a:p>
        </p:txBody>
      </p:sp>
      <p:sp>
        <p:nvSpPr>
          <p:cNvPr id="34" name="Rectangle 4"/>
          <p:cNvSpPr>
            <a:spLocks noChangeArrowheads="1"/>
          </p:cNvSpPr>
          <p:nvPr/>
        </p:nvSpPr>
        <p:spPr bwMode="auto">
          <a:xfrm>
            <a:off x="7311190" y="3217217"/>
            <a:ext cx="326337" cy="2019955"/>
          </a:xfrm>
          <a:prstGeom prst="rect">
            <a:avLst/>
          </a:prstGeom>
          <a:solidFill>
            <a:schemeClr val="accent1">
              <a:lumMod val="60000"/>
              <a:lumOff val="40000"/>
            </a:schemeClr>
          </a:solidFill>
          <a:ln w="9525">
            <a:solidFill>
              <a:schemeClr val="tx1"/>
            </a:solidFill>
            <a:miter lim="800000"/>
            <a:headEnd/>
            <a:tailEnd/>
          </a:ln>
          <a:effectLst/>
          <a:extLst/>
        </p:spPr>
        <p:txBody>
          <a:bodyPr wrap="none" anchor="ctr"/>
          <a:lstStyle/>
          <a:p>
            <a:pPr algn="ctr"/>
            <a:r>
              <a:rPr lang="en-US" altLang="en-US" sz="2400" b="1" dirty="0" err="1"/>
              <a:t>q</a:t>
            </a:r>
            <a:r>
              <a:rPr lang="en-US" altLang="en-US" sz="1875" baseline="30000" dirty="0" err="1"/>
              <a:t>K</a:t>
            </a:r>
            <a:endParaRPr lang="en-US" altLang="en-US" sz="1875" baseline="30000" dirty="0"/>
          </a:p>
          <a:p>
            <a:pPr algn="ctr"/>
            <a:endParaRPr lang="en-US" altLang="en-US" sz="3000" baseline="30000" dirty="0"/>
          </a:p>
        </p:txBody>
      </p:sp>
      <p:sp>
        <p:nvSpPr>
          <p:cNvPr id="35" name="Text Box 28"/>
          <p:cNvSpPr txBox="1">
            <a:spLocks noChangeArrowheads="1"/>
          </p:cNvSpPr>
          <p:nvPr/>
        </p:nvSpPr>
        <p:spPr bwMode="auto">
          <a:xfrm>
            <a:off x="6855061" y="3561201"/>
            <a:ext cx="5191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a:t>
            </a:r>
          </a:p>
        </p:txBody>
      </p:sp>
      <p:cxnSp>
        <p:nvCxnSpPr>
          <p:cNvPr id="38" name="Straight Arrow Connector 37"/>
          <p:cNvCxnSpPr/>
          <p:nvPr/>
        </p:nvCxnSpPr>
        <p:spPr>
          <a:xfrm flipH="1">
            <a:off x="5775863" y="2267674"/>
            <a:ext cx="280528" cy="56631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549611" y="2282633"/>
            <a:ext cx="284472" cy="55999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764715" y="3561200"/>
            <a:ext cx="270897" cy="14483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834209" y="1959740"/>
            <a:ext cx="264607"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p:nvSpPr>
        <p:spPr>
          <a:xfrm>
            <a:off x="2173012" y="1965359"/>
            <a:ext cx="279272"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p:nvSpPr>
        <p:spPr>
          <a:xfrm>
            <a:off x="2820652" y="1965359"/>
            <a:ext cx="267196"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Text Box 28"/>
          <p:cNvSpPr txBox="1">
            <a:spLocks noChangeArrowheads="1"/>
          </p:cNvSpPr>
          <p:nvPr/>
        </p:nvSpPr>
        <p:spPr bwMode="auto">
          <a:xfrm>
            <a:off x="3863728" y="2566614"/>
            <a:ext cx="5191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a:t>
            </a:r>
          </a:p>
        </p:txBody>
      </p:sp>
      <p:sp>
        <p:nvSpPr>
          <p:cNvPr id="52" name="Flowchart: Alternate Process 51"/>
          <p:cNvSpPr/>
          <p:nvPr/>
        </p:nvSpPr>
        <p:spPr>
          <a:xfrm>
            <a:off x="3261578" y="1972606"/>
            <a:ext cx="1259105"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b="1" dirty="0">
              <a:solidFill>
                <a:schemeClr val="tx1"/>
              </a:solidFill>
            </a:endParaRPr>
          </a:p>
        </p:txBody>
      </p:sp>
      <p:sp>
        <p:nvSpPr>
          <p:cNvPr id="28" name="Rectangle 27"/>
          <p:cNvSpPr/>
          <p:nvPr/>
        </p:nvSpPr>
        <p:spPr>
          <a:xfrm>
            <a:off x="3266004" y="1971077"/>
            <a:ext cx="269636"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p:nvSpPr>
        <p:spPr>
          <a:xfrm>
            <a:off x="3621262" y="1968804"/>
            <a:ext cx="286727" cy="283391"/>
          </a:xfrm>
          <a:prstGeom prst="rect">
            <a:avLst/>
          </a:prstGeom>
          <a:solidFill>
            <a:srgbClr val="C9E8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p:nvSpPr>
        <p:spPr>
          <a:xfrm>
            <a:off x="4227990" y="1967810"/>
            <a:ext cx="288058"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mc:AlternateContent xmlns:mc="http://schemas.openxmlformats.org/markup-compatibility/2006" xmlns:a14="http://schemas.microsoft.com/office/drawing/2010/main">
        <mc:Choice Requires="a14">
          <p:sp>
            <p:nvSpPr>
              <p:cNvPr id="3" name="Rectangle 2"/>
              <p:cNvSpPr/>
              <p:nvPr/>
            </p:nvSpPr>
            <p:spPr>
              <a:xfrm>
                <a:off x="3879862" y="1952609"/>
                <a:ext cx="387222" cy="34054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oMath>
                  </m:oMathPara>
                </a14:m>
                <a:endParaRPr lang="en-US" sz="1613" b="1" dirty="0">
                  <a:solidFill>
                    <a:srgbClr val="00B0F0"/>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3879862" y="1952609"/>
                <a:ext cx="387222" cy="340542"/>
              </a:xfrm>
              <a:prstGeom prst="rect">
                <a:avLst/>
              </a:prstGeom>
              <a:blipFill>
                <a:blip r:embed="rId9"/>
                <a:stretch>
                  <a:fillRect/>
                </a:stretch>
              </a:blipFill>
            </p:spPr>
            <p:txBody>
              <a:bodyPr/>
              <a:lstStyle/>
              <a:p>
                <a:r>
                  <a:rPr lang="en-US">
                    <a:noFill/>
                  </a:rPr>
                  <a:t> </a:t>
                </a:r>
              </a:p>
            </p:txBody>
          </p:sp>
        </mc:Fallback>
      </mc:AlternateContent>
      <p:sp>
        <p:nvSpPr>
          <p:cNvPr id="53" name="Flowchart: Alternate Process 52"/>
          <p:cNvSpPr/>
          <p:nvPr/>
        </p:nvSpPr>
        <p:spPr>
          <a:xfrm>
            <a:off x="6053556" y="3420119"/>
            <a:ext cx="1583971"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13" b="1" dirty="0">
              <a:solidFill>
                <a:srgbClr val="FF0000"/>
              </a:solidFill>
            </a:endParaRPr>
          </a:p>
        </p:txBody>
      </p:sp>
      <p:sp>
        <p:nvSpPr>
          <p:cNvPr id="54" name="Rectangle 53"/>
          <p:cNvSpPr/>
          <p:nvPr/>
        </p:nvSpPr>
        <p:spPr>
          <a:xfrm>
            <a:off x="6059022" y="3410527"/>
            <a:ext cx="300475"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Rectangle 55"/>
          <p:cNvSpPr/>
          <p:nvPr/>
        </p:nvSpPr>
        <p:spPr>
          <a:xfrm>
            <a:off x="6537461" y="3416761"/>
            <a:ext cx="329995" cy="28927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p:cNvSpPr/>
          <p:nvPr/>
        </p:nvSpPr>
        <p:spPr>
          <a:xfrm>
            <a:off x="7311189" y="3410527"/>
            <a:ext cx="326337"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8" name="Rectangle 7"/>
              <p:cNvSpPr/>
              <p:nvPr/>
            </p:nvSpPr>
            <p:spPr>
              <a:xfrm>
                <a:off x="5953335" y="3391018"/>
                <a:ext cx="1875257" cy="3405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13" b="1" i="1">
                              <a:latin typeface="Cambria Math" panose="02040503050406030204" pitchFamily="18" charset="0"/>
                            </a:rPr>
                          </m:ctrlPr>
                        </m:sSubPr>
                        <m:e>
                          <m:r>
                            <a:rPr lang="en-US" sz="1613" b="1" i="1">
                              <a:latin typeface="Cambria Math" panose="02040503050406030204" pitchFamily="18" charset="0"/>
                            </a:rPr>
                            <m:t>𝒒</m:t>
                          </m:r>
                        </m:e>
                        <m:sub>
                          <m:r>
                            <a:rPr lang="en-US" sz="1613" b="1" i="1">
                              <a:latin typeface="Cambria Math" panose="02040503050406030204" pitchFamily="18" charset="0"/>
                            </a:rPr>
                            <m:t>𝒊</m:t>
                          </m:r>
                        </m:sub>
                      </m:sSub>
                      <m:r>
                        <a:rPr lang="en-US" sz="1613" b="1" i="1">
                          <a:latin typeface="Cambria Math" panose="02040503050406030204" pitchFamily="18" charset="0"/>
                        </a:rPr>
                        <m:t>=</m:t>
                      </m:r>
                      <m:sSub>
                        <m:sSubPr>
                          <m:ctrlPr>
                            <a:rPr lang="en-US" sz="1613" b="1" i="1">
                              <a:latin typeface="Cambria Math" panose="02040503050406030204" pitchFamily="18" charset="0"/>
                            </a:rPr>
                          </m:ctrlPr>
                        </m:sSubPr>
                        <m:e>
                          <m:r>
                            <a:rPr lang="en-US" sz="1613" b="1" i="1">
                              <a:latin typeface="Cambria Math" panose="02040503050406030204" pitchFamily="18" charset="0"/>
                            </a:rPr>
                            <m:t>𝒕</m:t>
                          </m:r>
                        </m:e>
                        <m:sub>
                          <m:r>
                            <a:rPr lang="en-US" sz="1613" b="1" i="1">
                              <a:latin typeface="Cambria Math" panose="02040503050406030204" pitchFamily="18" charset="0"/>
                            </a:rPr>
                            <m:t>𝒊</m:t>
                          </m:r>
                        </m:sub>
                      </m:sSub>
                      <m:r>
                        <a:rPr lang="en-US" sz="1613" b="1" i="1">
                          <a:latin typeface="Cambria Math" panose="02040503050406030204" pitchFamily="18" charset="0"/>
                          <a:ea typeface="Cambria Math" panose="02040503050406030204" pitchFamily="18" charset="0"/>
                        </a:rPr>
                        <m:t>⊕</m:t>
                      </m:r>
                      <m:sSup>
                        <m:sSupPr>
                          <m:ctrlPr>
                            <a:rPr lang="en-US" sz="1613" b="1" i="1">
                              <a:latin typeface="Cambria Math" panose="02040503050406030204" pitchFamily="18" charset="0"/>
                              <a:ea typeface="Cambria Math" panose="02040503050406030204" pitchFamily="18" charset="0"/>
                            </a:rPr>
                          </m:ctrlPr>
                        </m:sSupPr>
                        <m:e>
                          <m:r>
                            <a:rPr lang="en-US" sz="1613" b="1" i="1">
                              <a:latin typeface="Cambria Math" panose="02040503050406030204" pitchFamily="18" charset="0"/>
                              <a:ea typeface="Cambria Math" panose="02040503050406030204" pitchFamily="18" charset="0"/>
                            </a:rPr>
                            <m:t>(</m:t>
                          </m:r>
                          <m:sSub>
                            <m:sSubPr>
                              <m:ctrlPr>
                                <a:rPr lang="en-US" sz="1613" b="1" i="1">
                                  <a:latin typeface="Cambria Math" panose="02040503050406030204" pitchFamily="18" charset="0"/>
                                </a:rPr>
                              </m:ctrlPr>
                            </m:sSubPr>
                            <m:e>
                              <m:r>
                                <a:rPr lang="en-US" sz="1613" b="1" i="1">
                                  <a:latin typeface="Cambria Math" panose="02040503050406030204" pitchFamily="18" charset="0"/>
                                </a:rPr>
                                <m:t>𝒓</m:t>
                              </m:r>
                            </m:e>
                            <m:sub>
                              <m:r>
                                <a:rPr lang="en-US" sz="1613" b="1" i="1">
                                  <a:latin typeface="Cambria Math" panose="02040503050406030204" pitchFamily="18" charset="0"/>
                                </a:rPr>
                                <m:t>𝒊</m:t>
                              </m:r>
                            </m:sub>
                          </m:sSub>
                          <m:r>
                            <a:rPr lang="en-US" sz="1613" b="1" i="1">
                              <a:latin typeface="Cambria Math" panose="02040503050406030204" pitchFamily="18" charset="0"/>
                            </a:rPr>
                            <m:t>)</m:t>
                          </m:r>
                        </m:e>
                        <m:sup>
                          <m:r>
                            <a:rPr lang="en-US" sz="1613" b="1" i="1">
                              <a:latin typeface="Cambria Math" panose="02040503050406030204" pitchFamily="18" charset="0"/>
                              <a:ea typeface="Cambria Math" panose="02040503050406030204" pitchFamily="18" charset="0"/>
                            </a:rPr>
                            <m:t>𝜿</m:t>
                          </m:r>
                        </m:sup>
                      </m:sSup>
                      <m:r>
                        <a:rPr lang="en-US" sz="1613" b="1" i="1">
                          <a:latin typeface="Cambria Math" panose="02040503050406030204" pitchFamily="18" charset="0"/>
                          <a:ea typeface="Cambria Math" panose="02040503050406030204" pitchFamily="18" charset="0"/>
                        </a:rPr>
                        <m:t>⨀</m:t>
                      </m:r>
                      <m:r>
                        <a:rPr lang="en-US" sz="1613" b="1" i="1">
                          <a:latin typeface="Cambria Math" panose="02040503050406030204" pitchFamily="18" charset="0"/>
                          <a:ea typeface="Cambria Math" panose="02040503050406030204" pitchFamily="18" charset="0"/>
                        </a:rPr>
                        <m:t>𝒔</m:t>
                      </m:r>
                    </m:oMath>
                  </m:oMathPara>
                </a14:m>
                <a:endParaRPr lang="en-US" sz="1613" b="1" dirty="0"/>
              </a:p>
            </p:txBody>
          </p:sp>
        </mc:Choice>
        <mc:Fallback xmlns="">
          <p:sp>
            <p:nvSpPr>
              <p:cNvPr id="8" name="Rectangle 7"/>
              <p:cNvSpPr>
                <a:spLocks noRot="1" noChangeAspect="1" noMove="1" noResize="1" noEditPoints="1" noAdjustHandles="1" noChangeArrowheads="1" noChangeShapeType="1" noTextEdit="1"/>
              </p:cNvSpPr>
              <p:nvPr/>
            </p:nvSpPr>
            <p:spPr>
              <a:xfrm>
                <a:off x="5953335" y="3391018"/>
                <a:ext cx="1875257" cy="340542"/>
              </a:xfrm>
              <a:prstGeom prst="rect">
                <a:avLst/>
              </a:prstGeom>
              <a:blipFill>
                <a:blip r:embed="rId10"/>
                <a:stretch>
                  <a:fillRect b="-14286"/>
                </a:stretch>
              </a:blipFill>
            </p:spPr>
            <p:txBody>
              <a:bodyPr/>
              <a:lstStyle/>
              <a:p>
                <a:r>
                  <a:rPr lang="en-US">
                    <a:noFill/>
                  </a:rPr>
                  <a:t> </a:t>
                </a:r>
              </a:p>
            </p:txBody>
          </p:sp>
        </mc:Fallback>
      </mc:AlternateContent>
      <p:sp>
        <p:nvSpPr>
          <p:cNvPr id="60" name="Rectangle 59"/>
          <p:cNvSpPr/>
          <p:nvPr/>
        </p:nvSpPr>
        <p:spPr>
          <a:xfrm>
            <a:off x="837568" y="2151394"/>
            <a:ext cx="1101221" cy="507831"/>
          </a:xfrm>
          <a:prstGeom prst="rect">
            <a:avLst/>
          </a:prstGeom>
        </p:spPr>
        <p:txBody>
          <a:bodyPr wrap="square">
            <a:spAutoFit/>
          </a:bodyPr>
          <a:lstStyle/>
          <a:p>
            <a:pPr algn="ctr"/>
            <a:r>
              <a:rPr lang="en-US" sz="1350" i="1" dirty="0"/>
              <a:t>repetition </a:t>
            </a:r>
          </a:p>
          <a:p>
            <a:pPr algn="ctr"/>
            <a:r>
              <a:rPr lang="en-US" sz="1350" i="1" dirty="0"/>
              <a:t>encoding</a:t>
            </a:r>
            <a:r>
              <a:rPr lang="en-US" sz="1350" dirty="0"/>
              <a:t> </a:t>
            </a:r>
            <a:r>
              <a:rPr lang="en-US" sz="1350" dirty="0">
                <a:solidFill>
                  <a:srgbClr val="FF0000"/>
                </a:solidFill>
              </a:rPr>
              <a:t>r</a:t>
            </a:r>
            <a:endParaRPr lang="en-US" sz="1350" i="1" dirty="0">
              <a:solidFill>
                <a:srgbClr val="FF0000"/>
              </a:solidFill>
            </a:endParaRPr>
          </a:p>
        </p:txBody>
      </p:sp>
      <p:sp>
        <p:nvSpPr>
          <p:cNvPr id="61" name="Rectangle 60"/>
          <p:cNvSpPr/>
          <p:nvPr/>
        </p:nvSpPr>
        <p:spPr>
          <a:xfrm>
            <a:off x="4839456" y="2765805"/>
            <a:ext cx="929903" cy="80347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25" b="1" dirty="0"/>
              <a:t>OT</a:t>
            </a:r>
          </a:p>
          <a:p>
            <a:pPr algn="ctr"/>
            <a:r>
              <a:rPr lang="en-US" sz="2625" b="1" dirty="0"/>
              <a:t>Ext</a:t>
            </a:r>
          </a:p>
        </p:txBody>
      </p:sp>
      <mc:AlternateContent xmlns:mc="http://schemas.openxmlformats.org/markup-compatibility/2006" xmlns:a14="http://schemas.microsoft.com/office/drawing/2010/main">
        <mc:Choice Requires="a14">
          <p:sp>
            <p:nvSpPr>
              <p:cNvPr id="66" name="Rectangle 65"/>
              <p:cNvSpPr/>
              <p:nvPr/>
            </p:nvSpPr>
            <p:spPr>
              <a:xfrm>
                <a:off x="6028005" y="1997458"/>
                <a:ext cx="300962" cy="36389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rPr>
                            <m:t>1</m:t>
                          </m:r>
                        </m:sub>
                      </m:sSub>
                    </m:oMath>
                  </m:oMathPara>
                </a14:m>
                <a:endParaRPr lang="en-US" sz="2400" dirty="0">
                  <a:solidFill>
                    <a:schemeClr val="tx1"/>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6028005" y="1997458"/>
                <a:ext cx="300962" cy="363894"/>
              </a:xfrm>
              <a:prstGeom prst="rect">
                <a:avLst/>
              </a:prstGeom>
              <a:blipFill>
                <a:blip r:embed="rId11"/>
                <a:stretch>
                  <a:fillRect l="-29412" r="-21569" b="-163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2" name="Content Placeholder 2"/>
              <p:cNvSpPr txBox="1">
                <a:spLocks/>
              </p:cNvSpPr>
              <p:nvPr/>
            </p:nvSpPr>
            <p:spPr>
              <a:xfrm>
                <a:off x="-51494" y="4766080"/>
                <a:ext cx="6480331" cy="2108597"/>
              </a:xfrm>
              <a:prstGeom prst="rect">
                <a:avLst/>
              </a:prstGeom>
            </p:spPr>
            <p:txBody>
              <a:bodyPr vert="horz" lIns="68580" tIns="34290" rIns="68580" bIns="3429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200" dirty="0"/>
                  <a:t>Column of the OT matrices: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𝑞</m:t>
                        </m:r>
                      </m:e>
                      <m:sup>
                        <m:r>
                          <a:rPr lang="en-US" sz="2200" i="1">
                            <a:latin typeface="Cambria Math" panose="02040503050406030204" pitchFamily="18" charset="0"/>
                          </a:rPr>
                          <m:t>𝑖</m:t>
                        </m:r>
                      </m:sup>
                    </m:sSup>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eqArr>
                          <m:eqArrPr>
                            <m:ctrlPr>
                              <a:rPr lang="en-US" sz="2200" i="1">
                                <a:latin typeface="Cambria Math" panose="02040503050406030204" pitchFamily="18" charset="0"/>
                              </a:rPr>
                            </m:ctrlPr>
                          </m:eqArr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𝑖</m:t>
                                </m:r>
                              </m:sup>
                            </m:sSup>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𝑠</m:t>
                                </m:r>
                              </m:e>
                              <m:sub>
                                <m:r>
                                  <a:rPr lang="en-US" sz="2200" i="1">
                                    <a:latin typeface="Cambria Math" panose="02040503050406030204" pitchFamily="18" charset="0"/>
                                  </a:rPr>
                                  <m:t>𝑖</m:t>
                                </m:r>
                              </m:sub>
                            </m:sSub>
                            <m:r>
                              <a:rPr lang="en-US" sz="2200" i="1">
                                <a:latin typeface="Cambria Math" panose="02040503050406030204" pitchFamily="18" charset="0"/>
                              </a:rPr>
                              <m:t>=0</m:t>
                            </m:r>
                          </m:e>
                          <m:e>
                            <m:r>
                              <a:rPr lang="en-US" sz="2200" i="1">
                                <a:latin typeface="Cambria Math" panose="02040503050406030204" pitchFamily="18" charset="0"/>
                              </a:rPr>
                              <m:t>&amp;</m:t>
                            </m:r>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𝑖</m:t>
                                </m:r>
                              </m:sup>
                            </m:sSup>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rPr>
                              <m:t>𝑟</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𝑠</m:t>
                                </m:r>
                              </m:e>
                              <m:sub>
                                <m:r>
                                  <a:rPr lang="en-US" sz="2200" i="1">
                                    <a:latin typeface="Cambria Math" panose="02040503050406030204" pitchFamily="18" charset="0"/>
                                  </a:rPr>
                                  <m:t>𝑖</m:t>
                                </m:r>
                              </m:sub>
                            </m:sSub>
                            <m:r>
                              <a:rPr lang="en-US" sz="2200" i="1">
                                <a:latin typeface="Cambria Math" panose="02040503050406030204" pitchFamily="18" charset="0"/>
                              </a:rPr>
                              <m:t>=1</m:t>
                            </m:r>
                          </m:e>
                        </m:eqArr>
                      </m:e>
                    </m:d>
                  </m:oMath>
                </a14:m>
                <a:endParaRPr lang="en-US" sz="2200" dirty="0"/>
              </a:p>
              <a:p>
                <a:r>
                  <a:rPr lang="en-US" sz="2200" dirty="0"/>
                  <a:t>Row of the OT matrices: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𝑞</m:t>
                        </m:r>
                      </m:e>
                      <m:sub>
                        <m:r>
                          <a:rPr lang="en-US" sz="2200" i="1">
                            <a:latin typeface="Cambria Math" panose="02040503050406030204" pitchFamily="18" charset="0"/>
                          </a:rPr>
                          <m:t>𝑖</m:t>
                        </m:r>
                      </m:sub>
                    </m:sSub>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eqArr>
                          <m:eqArrPr>
                            <m:ctrlPr>
                              <a:rPr lang="en-US" sz="2200" i="1">
                                <a:latin typeface="Cambria Math" panose="02040503050406030204" pitchFamily="18" charset="0"/>
                              </a:rPr>
                            </m:ctrlPr>
                          </m:eqArrPr>
                          <m:e>
                            <m:sSub>
                              <m:sSubPr>
                                <m:ctrlPr>
                                  <a:rPr lang="en-US" sz="2200" i="1">
                                    <a:latin typeface="Cambria Math" panose="02040503050406030204" pitchFamily="18" charset="0"/>
                                  </a:rPr>
                                </m:ctrlPr>
                              </m:sSubPr>
                              <m:e>
                                <m:r>
                                  <a:rPr lang="en-US" sz="2200" i="1">
                                    <a:latin typeface="Cambria Math" panose="02040503050406030204" pitchFamily="18" charset="0"/>
                                  </a:rPr>
                                  <m:t>𝑡</m:t>
                                </m:r>
                              </m:e>
                              <m:sub>
                                <m:r>
                                  <a:rPr lang="en-US" sz="2200" i="1">
                                    <a:latin typeface="Cambria Math" panose="02040503050406030204" pitchFamily="18" charset="0"/>
                                  </a:rPr>
                                  <m:t>𝑖</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𝑖</m:t>
                                </m:r>
                              </m:sub>
                            </m:sSub>
                            <m:r>
                              <a:rPr lang="en-US" sz="2200" i="1">
                                <a:latin typeface="Cambria Math" panose="02040503050406030204" pitchFamily="18" charset="0"/>
                              </a:rPr>
                              <m:t>=0</m:t>
                            </m:r>
                          </m:e>
                          <m:e>
                            <m:r>
                              <a:rPr lang="en-US" sz="2200" i="1">
                                <a:latin typeface="Cambria Math" panose="02040503050406030204" pitchFamily="18" charset="0"/>
                              </a:rPr>
                              <m:t>&amp;</m:t>
                            </m:r>
                            <m:sSub>
                              <m:sSubPr>
                                <m:ctrlPr>
                                  <a:rPr lang="en-US" sz="2200" i="1">
                                    <a:latin typeface="Cambria Math" panose="02040503050406030204" pitchFamily="18" charset="0"/>
                                  </a:rPr>
                                </m:ctrlPr>
                              </m:sSubPr>
                              <m:e>
                                <m:r>
                                  <a:rPr lang="en-US" sz="2200" i="1">
                                    <a:latin typeface="Cambria Math" panose="02040503050406030204" pitchFamily="18" charset="0"/>
                                  </a:rPr>
                                  <m:t>𝑡</m:t>
                                </m:r>
                              </m:e>
                              <m:sub>
                                <m:r>
                                  <a:rPr lang="en-US" sz="2200" i="1">
                                    <a:latin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rPr>
                              <m:t>𝑠</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𝑖</m:t>
                                </m:r>
                              </m:sub>
                            </m:sSub>
                            <m:r>
                              <a:rPr lang="en-US" sz="2200" i="1">
                                <a:latin typeface="Cambria Math" panose="02040503050406030204" pitchFamily="18" charset="0"/>
                              </a:rPr>
                              <m:t>=1</m:t>
                            </m:r>
                          </m:e>
                        </m:eqArr>
                      </m:e>
                    </m:d>
                  </m:oMath>
                </a14:m>
                <a:endParaRPr lang="en-US" sz="2200" dirty="0"/>
              </a:p>
              <a:p>
                <a:endParaRPr lang="en-US" sz="2200" dirty="0"/>
              </a:p>
              <a:p>
                <a:pPr marL="0" indent="0">
                  <a:buNone/>
                </a:pPr>
                <a:endParaRPr lang="en-US" sz="2200" dirty="0"/>
              </a:p>
              <a:p>
                <a:endParaRPr lang="en-US" sz="2200" dirty="0"/>
              </a:p>
            </p:txBody>
          </p:sp>
        </mc:Choice>
        <mc:Fallback>
          <p:sp>
            <p:nvSpPr>
              <p:cNvPr id="72" name="Content Placeholder 2"/>
              <p:cNvSpPr txBox="1">
                <a:spLocks noRot="1" noChangeAspect="1" noMove="1" noResize="1" noEditPoints="1" noAdjustHandles="1" noChangeArrowheads="1" noChangeShapeType="1" noTextEdit="1"/>
              </p:cNvSpPr>
              <p:nvPr/>
            </p:nvSpPr>
            <p:spPr>
              <a:xfrm>
                <a:off x="-51494" y="4766080"/>
                <a:ext cx="6480331" cy="2108597"/>
              </a:xfrm>
              <a:prstGeom prst="rect">
                <a:avLst/>
              </a:prstGeom>
              <a:blipFill>
                <a:blip r:embed="rId12"/>
                <a:stretch>
                  <a:fillRect l="-1035" t="-289"/>
                </a:stretch>
              </a:blipFill>
            </p:spPr>
            <p:txBody>
              <a:bodyPr/>
              <a:lstStyle/>
              <a:p>
                <a:r>
                  <a:rPr lang="en-US">
                    <a:noFill/>
                  </a:rPr>
                  <a:t> </a:t>
                </a:r>
              </a:p>
            </p:txBody>
          </p:sp>
        </mc:Fallback>
      </mc:AlternateContent>
      <p:sp>
        <p:nvSpPr>
          <p:cNvPr id="16" name="TextBox 15"/>
          <p:cNvSpPr txBox="1"/>
          <p:nvPr/>
        </p:nvSpPr>
        <p:spPr>
          <a:xfrm>
            <a:off x="7868091" y="3056161"/>
            <a:ext cx="1252081" cy="30008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350" dirty="0"/>
              <a:t>Bit-wise AND</a:t>
            </a:r>
          </a:p>
        </p:txBody>
      </p:sp>
      <p:cxnSp>
        <p:nvCxnSpPr>
          <p:cNvPr id="18" name="Straight Arrow Connector 17"/>
          <p:cNvCxnSpPr>
            <a:stCxn id="16" idx="1"/>
            <a:endCxn id="59" idx="3"/>
          </p:cNvCxnSpPr>
          <p:nvPr/>
        </p:nvCxnSpPr>
        <p:spPr>
          <a:xfrm flipH="1">
            <a:off x="7576905" y="3206202"/>
            <a:ext cx="291186" cy="344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ectangle 48"/>
              <p:cNvSpPr/>
              <p:nvPr/>
            </p:nvSpPr>
            <p:spPr>
              <a:xfrm>
                <a:off x="973779" y="1952609"/>
                <a:ext cx="766129" cy="300082"/>
              </a:xfrm>
              <a:prstGeom prst="rect">
                <a:avLst/>
              </a:prstGeom>
              <a:solidFill>
                <a:schemeClr val="tx2">
                  <a:lumMod val="20000"/>
                  <a:lumOff val="80000"/>
                </a:schemeClr>
              </a:solid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350" b="1" i="1">
                              <a:solidFill>
                                <a:srgbClr val="FF0000"/>
                              </a:solidFill>
                              <a:latin typeface="Cambria Math" panose="02040503050406030204" pitchFamily="18" charset="0"/>
                            </a:rPr>
                          </m:ctrlPr>
                        </m:sSubPr>
                        <m:e>
                          <m:r>
                            <a:rPr lang="en-US" sz="1350" b="1" i="1">
                              <a:solidFill>
                                <a:srgbClr val="FF0000"/>
                              </a:solidFill>
                              <a:latin typeface="Cambria Math" panose="02040503050406030204" pitchFamily="18" charset="0"/>
                            </a:rPr>
                            <m:t>𝒓</m:t>
                          </m:r>
                        </m:e>
                        <m:sub>
                          <m:r>
                            <a:rPr lang="en-US" sz="1350" b="1" i="1">
                              <a:solidFill>
                                <a:srgbClr val="FF0000"/>
                              </a:solidFill>
                              <a:latin typeface="Cambria Math" panose="02040503050406030204" pitchFamily="18" charset="0"/>
                            </a:rPr>
                            <m:t>𝒊</m:t>
                          </m:r>
                        </m:sub>
                      </m:sSub>
                      <m:r>
                        <a:rPr lang="en-US" sz="1350" b="1" i="1">
                          <a:solidFill>
                            <a:srgbClr val="FF0000"/>
                          </a:solidFill>
                          <a:latin typeface="Cambria Math" panose="02040503050406030204" pitchFamily="18" charset="0"/>
                          <a:ea typeface="Cambria Math" panose="02040503050406030204" pitchFamily="18" charset="0"/>
                        </a:rPr>
                        <m:t>=</m:t>
                      </m:r>
                      <m:r>
                        <a:rPr lang="en-US" sz="1350" b="1" i="1">
                          <a:solidFill>
                            <a:srgbClr val="FF0000"/>
                          </a:solidFill>
                          <a:latin typeface="Cambria Math" panose="02040503050406030204" pitchFamily="18" charset="0"/>
                          <a:ea typeface="Cambria Math" panose="02040503050406030204" pitchFamily="18" charset="0"/>
                        </a:rPr>
                        <m:t>𝟎</m:t>
                      </m:r>
                    </m:oMath>
                  </m:oMathPara>
                </a14:m>
                <a:endParaRPr lang="en-US" sz="1350" b="1" dirty="0"/>
              </a:p>
            </p:txBody>
          </p:sp>
        </mc:Choice>
        <mc:Fallback xmlns="">
          <p:sp>
            <p:nvSpPr>
              <p:cNvPr id="49" name="Rectangle 48"/>
              <p:cNvSpPr>
                <a:spLocks noRot="1" noChangeAspect="1" noMove="1" noResize="1" noEditPoints="1" noAdjustHandles="1" noChangeArrowheads="1" noChangeShapeType="1" noTextEdit="1"/>
              </p:cNvSpPr>
              <p:nvPr/>
            </p:nvSpPr>
            <p:spPr>
              <a:xfrm>
                <a:off x="973779" y="1952609"/>
                <a:ext cx="766129" cy="30008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6428837" y="3394463"/>
                <a:ext cx="845873" cy="3405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𝒒</m:t>
                          </m:r>
                        </m:e>
                        <m:sub>
                          <m:r>
                            <a:rPr lang="en-US" sz="1613" b="1" i="1">
                              <a:solidFill>
                                <a:srgbClr val="FF0000"/>
                              </a:solidFill>
                              <a:latin typeface="Cambria Math" panose="02040503050406030204" pitchFamily="18" charset="0"/>
                            </a:rPr>
                            <m:t>𝒊</m:t>
                          </m:r>
                        </m:sub>
                      </m:sSub>
                      <m:r>
                        <a:rPr lang="en-US" sz="1613" b="1" i="1">
                          <a:solidFill>
                            <a:srgbClr val="FF0000"/>
                          </a:solidFill>
                          <a:latin typeface="Cambria Math" panose="02040503050406030204" pitchFamily="18" charset="0"/>
                        </a:rPr>
                        <m:t>=</m:t>
                      </m:r>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oMath>
                  </m:oMathPara>
                </a14:m>
                <a:endParaRPr lang="en-US" sz="1613" b="1" dirty="0">
                  <a:solidFill>
                    <a:srgbClr val="FF0000"/>
                  </a:solidFill>
                </a:endParaRPr>
              </a:p>
            </p:txBody>
          </p:sp>
        </mc:Choice>
        <mc:Fallback xmlns="">
          <p:sp>
            <p:nvSpPr>
              <p:cNvPr id="55" name="Rectangle 54"/>
              <p:cNvSpPr>
                <a:spLocks noRot="1" noChangeAspect="1" noMove="1" noResize="1" noEditPoints="1" noAdjustHandles="1" noChangeArrowheads="1" noChangeShapeType="1" noTextEdit="1"/>
              </p:cNvSpPr>
              <p:nvPr/>
            </p:nvSpPr>
            <p:spPr>
              <a:xfrm>
                <a:off x="6428837" y="3394463"/>
                <a:ext cx="845873" cy="340542"/>
              </a:xfrm>
              <a:prstGeom prst="rect">
                <a:avLst/>
              </a:prstGeom>
              <a:blipFill>
                <a:blip r:embed="rId14"/>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6329576" y="3380172"/>
                <a:ext cx="1247329" cy="3405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𝒒</m:t>
                          </m:r>
                        </m:e>
                        <m:sub>
                          <m:r>
                            <a:rPr lang="en-US" sz="1613" b="1" i="1">
                              <a:solidFill>
                                <a:srgbClr val="FF0000"/>
                              </a:solidFill>
                              <a:latin typeface="Cambria Math" panose="02040503050406030204" pitchFamily="18" charset="0"/>
                            </a:rPr>
                            <m:t>𝒊</m:t>
                          </m:r>
                        </m:sub>
                      </m:sSub>
                      <m:r>
                        <a:rPr lang="en-US" sz="1613" b="1" i="1">
                          <a:solidFill>
                            <a:srgbClr val="FF0000"/>
                          </a:solidFill>
                          <a:latin typeface="Cambria Math" panose="02040503050406030204" pitchFamily="18" charset="0"/>
                        </a:rPr>
                        <m:t>=</m:t>
                      </m:r>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r>
                        <a:rPr lang="en-US" sz="1613" b="1" i="1">
                          <a:solidFill>
                            <a:srgbClr val="FF0000"/>
                          </a:solidFill>
                          <a:latin typeface="Cambria Math" panose="02040503050406030204" pitchFamily="18" charset="0"/>
                          <a:ea typeface="Cambria Math" panose="02040503050406030204" pitchFamily="18" charset="0"/>
                        </a:rPr>
                        <m:t>⊕</m:t>
                      </m:r>
                      <m:r>
                        <a:rPr lang="en-US" sz="1613" b="1" i="1">
                          <a:solidFill>
                            <a:srgbClr val="FF0000"/>
                          </a:solidFill>
                          <a:latin typeface="Cambria Math" panose="02040503050406030204" pitchFamily="18" charset="0"/>
                          <a:ea typeface="Cambria Math" panose="02040503050406030204" pitchFamily="18" charset="0"/>
                        </a:rPr>
                        <m:t>𝒔</m:t>
                      </m:r>
                    </m:oMath>
                  </m:oMathPara>
                </a14:m>
                <a:endParaRPr lang="en-US" sz="1613" b="1" dirty="0">
                  <a:solidFill>
                    <a:srgbClr val="FF0000"/>
                  </a:solidFill>
                </a:endParaRPr>
              </a:p>
            </p:txBody>
          </p:sp>
        </mc:Choice>
        <mc:Fallback xmlns="">
          <p:sp>
            <p:nvSpPr>
              <p:cNvPr id="59" name="Rectangle 58"/>
              <p:cNvSpPr>
                <a:spLocks noRot="1" noChangeAspect="1" noMove="1" noResize="1" noEditPoints="1" noAdjustHandles="1" noChangeArrowheads="1" noChangeShapeType="1" noTextEdit="1"/>
              </p:cNvSpPr>
              <p:nvPr/>
            </p:nvSpPr>
            <p:spPr>
              <a:xfrm>
                <a:off x="6329576" y="3380172"/>
                <a:ext cx="1247329" cy="340542"/>
              </a:xfrm>
              <a:prstGeom prst="rect">
                <a:avLst/>
              </a:prstGeom>
              <a:blipFill>
                <a:blip r:embed="rId15"/>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978729" y="1952609"/>
                <a:ext cx="766129" cy="300082"/>
              </a:xfrm>
              <a:prstGeom prst="rect">
                <a:avLst/>
              </a:prstGeom>
              <a:solidFill>
                <a:srgbClr val="FFFF75"/>
              </a:solid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350" b="1" i="1">
                              <a:solidFill>
                                <a:srgbClr val="FF0000"/>
                              </a:solidFill>
                              <a:latin typeface="Cambria Math" panose="02040503050406030204" pitchFamily="18" charset="0"/>
                            </a:rPr>
                          </m:ctrlPr>
                        </m:sSubPr>
                        <m:e>
                          <m:r>
                            <a:rPr lang="en-US" sz="1350" b="1" i="1">
                              <a:solidFill>
                                <a:srgbClr val="FF0000"/>
                              </a:solidFill>
                              <a:latin typeface="Cambria Math" panose="02040503050406030204" pitchFamily="18" charset="0"/>
                            </a:rPr>
                            <m:t>𝒓</m:t>
                          </m:r>
                        </m:e>
                        <m:sub>
                          <m:r>
                            <a:rPr lang="en-US" sz="1350" b="1" i="1">
                              <a:solidFill>
                                <a:srgbClr val="FF0000"/>
                              </a:solidFill>
                              <a:latin typeface="Cambria Math" panose="02040503050406030204" pitchFamily="18" charset="0"/>
                            </a:rPr>
                            <m:t>𝒊</m:t>
                          </m:r>
                        </m:sub>
                      </m:sSub>
                      <m:r>
                        <a:rPr lang="en-US" sz="1350" b="1" i="1">
                          <a:solidFill>
                            <a:srgbClr val="FF0000"/>
                          </a:solidFill>
                          <a:latin typeface="Cambria Math" panose="02040503050406030204" pitchFamily="18" charset="0"/>
                          <a:ea typeface="Cambria Math" panose="02040503050406030204" pitchFamily="18" charset="0"/>
                        </a:rPr>
                        <m:t>=</m:t>
                      </m:r>
                      <m:r>
                        <a:rPr lang="en-US" sz="1350" b="1" i="1">
                          <a:solidFill>
                            <a:srgbClr val="FF0000"/>
                          </a:solidFill>
                          <a:latin typeface="Cambria Math" panose="02040503050406030204" pitchFamily="18" charset="0"/>
                          <a:ea typeface="Cambria Math" panose="02040503050406030204" pitchFamily="18" charset="0"/>
                        </a:rPr>
                        <m:t>𝟏</m:t>
                      </m:r>
                    </m:oMath>
                  </m:oMathPara>
                </a14:m>
                <a:endParaRPr lang="en-US" sz="1350" b="1" dirty="0"/>
              </a:p>
            </p:txBody>
          </p:sp>
        </mc:Choice>
        <mc:Fallback xmlns="">
          <p:sp>
            <p:nvSpPr>
              <p:cNvPr id="62" name="Rectangle 61"/>
              <p:cNvSpPr>
                <a:spLocks noRot="1" noChangeAspect="1" noMove="1" noResize="1" noEditPoints="1" noAdjustHandles="1" noChangeArrowheads="1" noChangeShapeType="1" noTextEdit="1"/>
              </p:cNvSpPr>
              <p:nvPr/>
            </p:nvSpPr>
            <p:spPr>
              <a:xfrm>
                <a:off x="978729" y="1952609"/>
                <a:ext cx="766129" cy="300082"/>
              </a:xfrm>
              <a:prstGeom prst="rect">
                <a:avLst/>
              </a:prstGeom>
              <a:blipFill>
                <a:blip r:embed="rId16"/>
                <a:stretch>
                  <a:fillRect/>
                </a:stretch>
              </a:blipFill>
            </p:spPr>
            <p:txBody>
              <a:bodyPr/>
              <a:lstStyle/>
              <a:p>
                <a:r>
                  <a:rPr lang="en-US">
                    <a:noFill/>
                  </a:rPr>
                  <a:t> </a:t>
                </a:r>
              </a:p>
            </p:txBody>
          </p:sp>
        </mc:Fallback>
      </mc:AlternateContent>
      <p:sp>
        <p:nvSpPr>
          <p:cNvPr id="51" name="Title 1"/>
          <p:cNvSpPr txBox="1">
            <a:spLocks/>
          </p:cNvSpPr>
          <p:nvPr/>
        </p:nvSpPr>
        <p:spPr>
          <a:xfrm>
            <a:off x="894584" y="312619"/>
            <a:ext cx="7543800" cy="46188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800" dirty="0"/>
              <a:t>Oblivious Transfer Extension</a:t>
            </a:r>
          </a:p>
        </p:txBody>
      </p:sp>
      <p:sp>
        <p:nvSpPr>
          <p:cNvPr id="63" name="Content Placeholder 2"/>
          <p:cNvSpPr txBox="1">
            <a:spLocks/>
          </p:cNvSpPr>
          <p:nvPr/>
        </p:nvSpPr>
        <p:spPr>
          <a:xfrm>
            <a:off x="894584" y="796671"/>
            <a:ext cx="7543800" cy="476646"/>
          </a:xfrm>
          <a:prstGeom prst="rect">
            <a:avLst/>
          </a:prstGeom>
        </p:spPr>
        <p:txBody>
          <a:bodyPr vert="horz" lIns="68580" tIns="34290" rIns="68580" bIns="3429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spcBef>
                <a:spcPct val="0"/>
              </a:spcBef>
              <a:buNone/>
            </a:pPr>
            <a:r>
              <a:rPr lang="en-US" sz="2400" dirty="0"/>
              <a:t>[</a:t>
            </a:r>
            <a:r>
              <a:rPr lang="en-US" altLang="en-US" sz="2400" dirty="0"/>
              <a:t>IshaiKilianNissimPetrank03</a:t>
            </a:r>
            <a:r>
              <a:rPr lang="en-US" sz="2400" dirty="0"/>
              <a:t>]</a:t>
            </a:r>
          </a:p>
        </p:txBody>
      </p:sp>
      <mc:AlternateContent xmlns:mc="http://schemas.openxmlformats.org/markup-compatibility/2006" xmlns:a14="http://schemas.microsoft.com/office/drawing/2010/main">
        <mc:Choice Requires="a14">
          <p:sp>
            <p:nvSpPr>
              <p:cNvPr id="64" name="Rectangle 63"/>
              <p:cNvSpPr/>
              <p:nvPr/>
            </p:nvSpPr>
            <p:spPr>
              <a:xfrm>
                <a:off x="3352934" y="1944179"/>
                <a:ext cx="1132874" cy="34054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r>
                        <a:rPr lang="en-US" sz="1613" b="1" i="1">
                          <a:solidFill>
                            <a:srgbClr val="FF0000"/>
                          </a:solidFill>
                          <a:latin typeface="Cambria Math" panose="02040503050406030204" pitchFamily="18" charset="0"/>
                          <a:ea typeface="Cambria Math" panose="02040503050406030204" pitchFamily="18" charset="0"/>
                        </a:rPr>
                        <m:t>⊕</m:t>
                      </m:r>
                      <m:sSup>
                        <m:sSupPr>
                          <m:ctrlPr>
                            <a:rPr lang="en-US" sz="1613" b="1" i="1">
                              <a:solidFill>
                                <a:srgbClr val="FF0000"/>
                              </a:solidFill>
                              <a:latin typeface="Cambria Math" panose="02040503050406030204" pitchFamily="18" charset="0"/>
                              <a:ea typeface="Cambria Math" panose="02040503050406030204" pitchFamily="18" charset="0"/>
                            </a:rPr>
                          </m:ctrlPr>
                        </m:sSupPr>
                        <m:e>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m:t>
                              </m:r>
                              <m:r>
                                <a:rPr lang="en-US" sz="1613" b="1" i="1">
                                  <a:solidFill>
                                    <a:srgbClr val="FF0000"/>
                                  </a:solidFill>
                                  <a:latin typeface="Cambria Math" panose="02040503050406030204" pitchFamily="18" charset="0"/>
                                </a:rPr>
                                <m:t>𝒓</m:t>
                              </m:r>
                            </m:e>
                            <m:sub>
                              <m:r>
                                <a:rPr lang="en-US" sz="1613" b="1" i="1">
                                  <a:solidFill>
                                    <a:srgbClr val="FF0000"/>
                                  </a:solidFill>
                                  <a:latin typeface="Cambria Math" panose="02040503050406030204" pitchFamily="18" charset="0"/>
                                </a:rPr>
                                <m:t>𝒊</m:t>
                              </m:r>
                            </m:sub>
                          </m:sSub>
                          <m:r>
                            <a:rPr lang="en-US" sz="1613" b="1" i="1">
                              <a:solidFill>
                                <a:srgbClr val="FF0000"/>
                              </a:solidFill>
                              <a:latin typeface="Cambria Math" panose="02040503050406030204" pitchFamily="18" charset="0"/>
                            </a:rPr>
                            <m:t>)</m:t>
                          </m:r>
                        </m:e>
                        <m:sup>
                          <m:r>
                            <a:rPr lang="en-US" sz="1613" b="1" i="1">
                              <a:solidFill>
                                <a:srgbClr val="FF0000"/>
                              </a:solidFill>
                              <a:latin typeface="Cambria Math" panose="02040503050406030204" pitchFamily="18" charset="0"/>
                              <a:ea typeface="Cambria Math" panose="02040503050406030204" pitchFamily="18" charset="0"/>
                            </a:rPr>
                            <m:t>𝜿</m:t>
                          </m:r>
                        </m:sup>
                      </m:sSup>
                    </m:oMath>
                  </m:oMathPara>
                </a14:m>
                <a:endParaRPr lang="en-US" sz="1613" b="1" dirty="0">
                  <a:solidFill>
                    <a:srgbClr val="00B0F0"/>
                  </a:solidFill>
                </a:endParaRPr>
              </a:p>
            </p:txBody>
          </p:sp>
        </mc:Choice>
        <mc:Fallback xmlns="">
          <p:sp>
            <p:nvSpPr>
              <p:cNvPr id="64" name="Rectangle 63"/>
              <p:cNvSpPr>
                <a:spLocks noRot="1" noChangeAspect="1" noMove="1" noResize="1" noEditPoints="1" noAdjustHandles="1" noChangeArrowheads="1" noChangeShapeType="1" noTextEdit="1"/>
              </p:cNvSpPr>
              <p:nvPr/>
            </p:nvSpPr>
            <p:spPr>
              <a:xfrm>
                <a:off x="3352934" y="1944179"/>
                <a:ext cx="1132874" cy="340542"/>
              </a:xfrm>
              <a:prstGeom prst="rect">
                <a:avLst/>
              </a:prstGeom>
              <a:blipFill>
                <a:blip r:embed="rId18"/>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3537793" y="1942069"/>
                <a:ext cx="907877" cy="34054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r>
                        <a:rPr lang="en-US" sz="1613" b="1" i="1">
                          <a:solidFill>
                            <a:srgbClr val="FF0000"/>
                          </a:solidFill>
                          <a:latin typeface="Cambria Math" panose="02040503050406030204" pitchFamily="18" charset="0"/>
                          <a:ea typeface="Cambria Math" panose="02040503050406030204" pitchFamily="18" charset="0"/>
                        </a:rPr>
                        <m:t>⊕</m:t>
                      </m:r>
                      <m:sSup>
                        <m:sSupPr>
                          <m:ctrlPr>
                            <a:rPr lang="en-US" sz="1613" b="1" i="1">
                              <a:solidFill>
                                <a:srgbClr val="FF0000"/>
                              </a:solidFill>
                              <a:latin typeface="Cambria Math" panose="02040503050406030204" pitchFamily="18" charset="0"/>
                              <a:ea typeface="Cambria Math" panose="02040503050406030204" pitchFamily="18" charset="0"/>
                            </a:rPr>
                          </m:ctrlPr>
                        </m:sSupPr>
                        <m:e>
                          <m:r>
                            <a:rPr lang="en-US" sz="1613" b="1" i="1">
                              <a:solidFill>
                                <a:srgbClr val="FF0000"/>
                              </a:solidFill>
                              <a:latin typeface="Cambria Math" panose="02040503050406030204" pitchFamily="18" charset="0"/>
                              <a:ea typeface="Cambria Math" panose="02040503050406030204" pitchFamily="18" charset="0"/>
                            </a:rPr>
                            <m:t>𝟏</m:t>
                          </m:r>
                        </m:e>
                        <m:sup>
                          <m:r>
                            <a:rPr lang="en-US" sz="1613" b="1" i="1">
                              <a:solidFill>
                                <a:srgbClr val="FF0000"/>
                              </a:solidFill>
                              <a:latin typeface="Cambria Math" panose="02040503050406030204" pitchFamily="18" charset="0"/>
                              <a:ea typeface="Cambria Math" panose="02040503050406030204" pitchFamily="18" charset="0"/>
                            </a:rPr>
                            <m:t>𝜿</m:t>
                          </m:r>
                        </m:sup>
                      </m:sSup>
                    </m:oMath>
                  </m:oMathPara>
                </a14:m>
                <a:endParaRPr lang="en-US" sz="1613" b="1" dirty="0">
                  <a:solidFill>
                    <a:srgbClr val="00B0F0"/>
                  </a:solidFill>
                </a:endParaRPr>
              </a:p>
            </p:txBody>
          </p:sp>
        </mc:Choice>
        <mc:Fallback xmlns="">
          <p:sp>
            <p:nvSpPr>
              <p:cNvPr id="65" name="Rectangle 64"/>
              <p:cNvSpPr>
                <a:spLocks noRot="1" noChangeAspect="1" noMove="1" noResize="1" noEditPoints="1" noAdjustHandles="1" noChangeArrowheads="1" noChangeShapeType="1" noTextEdit="1"/>
              </p:cNvSpPr>
              <p:nvPr/>
            </p:nvSpPr>
            <p:spPr>
              <a:xfrm>
                <a:off x="3537793" y="1942069"/>
                <a:ext cx="907877" cy="340542"/>
              </a:xfrm>
              <a:prstGeom prst="rect">
                <a:avLst/>
              </a:prstGeom>
              <a:blipFill>
                <a:blip r:embed="rId19"/>
                <a:stretch>
                  <a:fillRect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945178" y="1937413"/>
                <a:ext cx="985334" cy="30008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1350" b="1" i="1">
                              <a:solidFill>
                                <a:srgbClr val="FF0000"/>
                              </a:solidFill>
                              <a:latin typeface="Cambria Math" panose="02040503050406030204" pitchFamily="18" charset="0"/>
                            </a:rPr>
                          </m:ctrlPr>
                        </m:sSubPr>
                        <m:e>
                          <m:r>
                            <a:rPr lang="en-US" sz="1350" b="1" i="1">
                              <a:solidFill>
                                <a:srgbClr val="FF0000"/>
                              </a:solidFill>
                              <a:latin typeface="Cambria Math" panose="02040503050406030204" pitchFamily="18" charset="0"/>
                            </a:rPr>
                            <m:t>𝒓</m:t>
                          </m:r>
                        </m:e>
                        <m:sub>
                          <m:r>
                            <a:rPr lang="en-US" sz="1350" b="1" i="1">
                              <a:solidFill>
                                <a:srgbClr val="FF0000"/>
                              </a:solidFill>
                              <a:latin typeface="Cambria Math" panose="02040503050406030204" pitchFamily="18" charset="0"/>
                            </a:rPr>
                            <m:t>𝒊</m:t>
                          </m:r>
                        </m:sub>
                      </m:sSub>
                      <m:r>
                        <a:rPr lang="en-US" sz="1350" b="1" i="1">
                          <a:solidFill>
                            <a:srgbClr val="FF0000"/>
                          </a:solidFill>
                          <a:latin typeface="Cambria Math" panose="02040503050406030204" pitchFamily="18" charset="0"/>
                          <a:ea typeface="Cambria Math" panose="02040503050406030204" pitchFamily="18" charset="0"/>
                        </a:rPr>
                        <m:t>∈{</m:t>
                      </m:r>
                      <m:r>
                        <a:rPr lang="en-US" sz="1350" b="1" i="1">
                          <a:solidFill>
                            <a:srgbClr val="FF0000"/>
                          </a:solidFill>
                          <a:latin typeface="Cambria Math" panose="02040503050406030204" pitchFamily="18" charset="0"/>
                          <a:ea typeface="Cambria Math" panose="02040503050406030204" pitchFamily="18" charset="0"/>
                        </a:rPr>
                        <m:t>𝟎</m:t>
                      </m:r>
                      <m:r>
                        <a:rPr lang="en-US" sz="1350" b="1" i="1">
                          <a:solidFill>
                            <a:srgbClr val="FF0000"/>
                          </a:solidFill>
                          <a:latin typeface="Cambria Math" panose="02040503050406030204" pitchFamily="18" charset="0"/>
                          <a:ea typeface="Cambria Math" panose="02040503050406030204" pitchFamily="18" charset="0"/>
                        </a:rPr>
                        <m:t>,</m:t>
                      </m:r>
                      <m:r>
                        <a:rPr lang="en-US" sz="1350" b="1" i="1">
                          <a:solidFill>
                            <a:srgbClr val="FF0000"/>
                          </a:solidFill>
                          <a:latin typeface="Cambria Math" panose="02040503050406030204" pitchFamily="18" charset="0"/>
                          <a:ea typeface="Cambria Math" panose="02040503050406030204" pitchFamily="18" charset="0"/>
                        </a:rPr>
                        <m:t>𝟏</m:t>
                      </m:r>
                      <m:r>
                        <a:rPr lang="en-US" sz="1350" b="1" i="1">
                          <a:solidFill>
                            <a:srgbClr val="FF0000"/>
                          </a:solidFill>
                          <a:latin typeface="Cambria Math" panose="02040503050406030204" pitchFamily="18" charset="0"/>
                          <a:ea typeface="Cambria Math" panose="02040503050406030204" pitchFamily="18" charset="0"/>
                        </a:rPr>
                        <m:t>}</m:t>
                      </m:r>
                    </m:oMath>
                  </m:oMathPara>
                </a14:m>
                <a:endParaRPr lang="en-US" sz="1350" b="1" dirty="0"/>
              </a:p>
            </p:txBody>
          </p:sp>
        </mc:Choice>
        <mc:Fallback xmlns="">
          <p:sp>
            <p:nvSpPr>
              <p:cNvPr id="58" name="Rectangle 57"/>
              <p:cNvSpPr>
                <a:spLocks noRot="1" noChangeAspect="1" noMove="1" noResize="1" noEditPoints="1" noAdjustHandles="1" noChangeArrowheads="1" noChangeShapeType="1" noTextEdit="1"/>
              </p:cNvSpPr>
              <p:nvPr/>
            </p:nvSpPr>
            <p:spPr>
              <a:xfrm>
                <a:off x="945178" y="1937413"/>
                <a:ext cx="985334" cy="300082"/>
              </a:xfrm>
              <a:prstGeom prst="rect">
                <a:avLst/>
              </a:prstGeom>
              <a:blipFill>
                <a:blip r:embed="rId20"/>
                <a:stretch>
                  <a:fillRect b="-10204"/>
                </a:stretch>
              </a:blipFill>
            </p:spPr>
            <p:txBody>
              <a:bodyPr/>
              <a:lstStyle/>
              <a:p>
                <a:r>
                  <a:rPr lang="en-US">
                    <a:noFill/>
                  </a:rPr>
                  <a:t> </a:t>
                </a:r>
              </a:p>
            </p:txBody>
          </p:sp>
        </mc:Fallback>
      </mc:AlternateContent>
      <p:pic>
        <p:nvPicPr>
          <p:cNvPr id="74" name="Picture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35" y="738069"/>
            <a:ext cx="554614" cy="75086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5" name="Picture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552286" y="670577"/>
            <a:ext cx="601532" cy="7671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 name="Rectangle 10">
            <a:extLst>
              <a:ext uri="{FF2B5EF4-FFF2-40B4-BE49-F238E27FC236}">
                <a16:creationId xmlns:a16="http://schemas.microsoft.com/office/drawing/2014/main" id="{38ED8F71-2EFE-4F76-854B-E5539E6251D5}"/>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122133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up)">
                                      <p:cBhvr>
                                        <p:cTn id="10" dur="500"/>
                                        <p:tgtEl>
                                          <p:spTgt spid="3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up)">
                                      <p:cBhvr>
                                        <p:cTn id="13" dur="500"/>
                                        <p:tgtEl>
                                          <p:spTgt spid="42"/>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10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up)">
                                      <p:cBhvr>
                                        <p:cTn id="26" dur="500"/>
                                        <p:tgtEl>
                                          <p:spTgt spid="28"/>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up)">
                                      <p:cBhvr>
                                        <p:cTn id="29" dur="500"/>
                                        <p:tgtEl>
                                          <p:spTgt spid="43"/>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up)">
                                      <p:cBhvr>
                                        <p:cTn id="32" dur="500"/>
                                        <p:tgtEl>
                                          <p:spTgt spid="39"/>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wipe(up)">
                                      <p:cBhvr>
                                        <p:cTn id="36" dur="500"/>
                                        <p:tgtEl>
                                          <p:spTgt spid="52"/>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up)">
                                      <p:cBhvr>
                                        <p:cTn id="40" dur="9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wipe(up)">
                                      <p:cBhvr>
                                        <p:cTn id="45" dur="500"/>
                                        <p:tgtEl>
                                          <p:spTgt spid="5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wipe(up)">
                                      <p:cBhvr>
                                        <p:cTn id="48" dur="500"/>
                                        <p:tgtEl>
                                          <p:spTgt spid="56"/>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wipe(up)">
                                      <p:cBhvr>
                                        <p:cTn id="51" dur="500"/>
                                        <p:tgtEl>
                                          <p:spTgt spid="57"/>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up)">
                                      <p:cBhvr>
                                        <p:cTn id="55" dur="500"/>
                                        <p:tgtEl>
                                          <p:spTgt spid="53"/>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up)">
                                      <p:cBhvr>
                                        <p:cTn id="58" dur="500"/>
                                        <p:tgtEl>
                                          <p:spTgt spid="5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4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3"/>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grpId="0" nodeType="after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wipe(up)">
                                      <p:cBhvr>
                                        <p:cTn id="72" dur="900"/>
                                        <p:tgtEl>
                                          <p:spTgt spid="65"/>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2" nodeType="clickEffect">
                                  <p:stCondLst>
                                    <p:cond delay="0"/>
                                  </p:stCondLst>
                                  <p:childTnLst>
                                    <p:set>
                                      <p:cBhvr>
                                        <p:cTn id="76" dur="1" fill="hold">
                                          <p:stCondLst>
                                            <p:cond delay="0"/>
                                          </p:stCondLst>
                                        </p:cTn>
                                        <p:tgtEl>
                                          <p:spTgt spid="55"/>
                                        </p:tgtEl>
                                        <p:attrNameLst>
                                          <p:attrName>style.visibility</p:attrName>
                                        </p:attrNameLst>
                                      </p:cBhvr>
                                      <p:to>
                                        <p:strVal val="hidden"/>
                                      </p:to>
                                    </p:set>
                                  </p:childTnLst>
                                </p:cTn>
                              </p:par>
                              <p:par>
                                <p:cTn id="77" presetID="22" presetClass="entr" presetSubtype="1" fill="hold" grpId="0"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wipe(up)">
                                      <p:cBhvr>
                                        <p:cTn id="79" dur="500"/>
                                        <p:tgtEl>
                                          <p:spTgt spid="59"/>
                                        </p:tgtEl>
                                      </p:cBhvr>
                                    </p:animEffect>
                                  </p:childTnLst>
                                </p:cTn>
                              </p:par>
                            </p:childTnLst>
                          </p:cTn>
                        </p:par>
                        <p:par>
                          <p:cTn id="80" fill="hold">
                            <p:stCondLst>
                              <p:cond delay="500"/>
                            </p:stCondLst>
                            <p:childTnLst>
                              <p:par>
                                <p:cTn id="81" presetID="1" presetClass="entr" presetSubtype="0" fill="hold" nodeType="afterEffect">
                                  <p:stCondLst>
                                    <p:cond delay="0"/>
                                  </p:stCondLst>
                                  <p:childTnLst>
                                    <p:set>
                                      <p:cBhvr>
                                        <p:cTn id="82"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62"/>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65"/>
                                        </p:tgtEl>
                                        <p:attrNameLst>
                                          <p:attrName>style.visibility</p:attrName>
                                        </p:attrNameLst>
                                      </p:cBhvr>
                                      <p:to>
                                        <p:strVal val="hidden"/>
                                      </p:to>
                                    </p:set>
                                  </p:childTnLst>
                                </p:cTn>
                              </p:par>
                            </p:childTnLst>
                          </p:cTn>
                        </p:par>
                        <p:par>
                          <p:cTn id="93" fill="hold">
                            <p:stCondLst>
                              <p:cond delay="0"/>
                            </p:stCondLst>
                            <p:childTnLst>
                              <p:par>
                                <p:cTn id="94" presetID="22" presetClass="entr" presetSubtype="1"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up)">
                                      <p:cBhvr>
                                        <p:cTn id="96" dur="900"/>
                                        <p:tgtEl>
                                          <p:spTgt spid="64"/>
                                        </p:tgtEl>
                                      </p:cBhvr>
                                    </p:animEffect>
                                  </p:childTnLst>
                                </p:cTn>
                              </p:par>
                              <p:par>
                                <p:cTn id="97" presetID="1" presetClass="entr" presetSubtype="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59"/>
                                        </p:tgtEl>
                                        <p:attrNameLst>
                                          <p:attrName>style.visibility</p:attrName>
                                        </p:attrNameLst>
                                      </p:cBhvr>
                                      <p:to>
                                        <p:strVal val="hidden"/>
                                      </p:to>
                                    </p:set>
                                  </p:childTnLst>
                                </p:cTn>
                              </p:par>
                            </p:childTnLst>
                          </p:cTn>
                        </p:par>
                        <p:par>
                          <p:cTn id="103" fill="hold">
                            <p:stCondLst>
                              <p:cond delay="0"/>
                            </p:stCondLst>
                            <p:childTnLst>
                              <p:par>
                                <p:cTn id="104" presetID="1" presetClass="entr" presetSubtype="0" fill="hold" grpId="0" nodeType="afterEffect">
                                  <p:stCondLst>
                                    <p:cond delay="0"/>
                                  </p:stCondLst>
                                  <p:childTnLst>
                                    <p:set>
                                      <p:cBhvr>
                                        <p:cTn id="105" dur="1" fill="hold">
                                          <p:stCondLst>
                                            <p:cond delay="0"/>
                                          </p:stCondLst>
                                        </p:cTn>
                                        <p:tgtEl>
                                          <p:spTgt spid="16"/>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childTnLst>
                                </p:cTn>
                              </p:par>
                            </p:childTnLst>
                          </p:cTn>
                        </p:par>
                        <p:par>
                          <p:cTn id="108" fill="hold">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8"/>
                                        </p:tgtEl>
                                        <p:attrNameLst>
                                          <p:attrName>style.visibility</p:attrName>
                                        </p:attrNameLst>
                                      </p:cBhvr>
                                      <p:to>
                                        <p:strVal val="visible"/>
                                      </p:to>
                                    </p:set>
                                    <p:animEffect transition="in" filter="wipe(up)">
                                      <p:cBhvr>
                                        <p:cTn id="1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36" grpId="0" animBg="1"/>
      <p:bldP spid="42" grpId="0" animBg="1"/>
      <p:bldP spid="52" grpId="0" animBg="1"/>
      <p:bldP spid="28" grpId="0" animBg="1"/>
      <p:bldP spid="39" grpId="0" animBg="1"/>
      <p:bldP spid="43" grpId="0" animBg="1"/>
      <p:bldP spid="3" grpId="0"/>
      <p:bldP spid="3" grpId="1"/>
      <p:bldP spid="53" grpId="0" animBg="1"/>
      <p:bldP spid="54" grpId="0" animBg="1"/>
      <p:bldP spid="56" grpId="0" animBg="1"/>
      <p:bldP spid="57" grpId="0" animBg="1"/>
      <p:bldP spid="8" grpId="0"/>
      <p:bldP spid="60" grpId="0"/>
      <p:bldP spid="16" grpId="0" animBg="1"/>
      <p:bldP spid="49" grpId="0" animBg="1"/>
      <p:bldP spid="49" grpId="1" animBg="1"/>
      <p:bldP spid="55" grpId="0"/>
      <p:bldP spid="55" grpId="2"/>
      <p:bldP spid="59" grpId="0"/>
      <p:bldP spid="59" grpId="1"/>
      <p:bldP spid="62" grpId="0" animBg="1"/>
      <p:bldP spid="62" grpId="1" animBg="1"/>
      <p:bldP spid="64" grpId="0"/>
      <p:bldP spid="65" grpId="0"/>
      <p:bldP spid="65" grpId="1"/>
      <p:bldP spid="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54"/>
          <p:cNvSpPr/>
          <p:nvPr/>
        </p:nvSpPr>
        <p:spPr>
          <a:xfrm>
            <a:off x="988242" y="1834451"/>
            <a:ext cx="6828320" cy="1945242"/>
          </a:xfrm>
          <a:prstGeom prst="roundRect">
            <a:avLst/>
          </a:prstGeom>
          <a:solidFill>
            <a:schemeClr val="accent3">
              <a:lumMod val="20000"/>
              <a:lumOff val="80000"/>
            </a:schemeClr>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5"/>
          <p:cNvSpPr>
            <a:spLocks noChangeArrowheads="1"/>
          </p:cNvSpPr>
          <p:nvPr/>
        </p:nvSpPr>
        <p:spPr bwMode="auto">
          <a:xfrm>
            <a:off x="3266527" y="1790155"/>
            <a:ext cx="271220" cy="201651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t</a:t>
            </a:r>
            <a:r>
              <a:rPr lang="en-US" altLang="en-US" sz="2400" baseline="30000" dirty="0"/>
              <a:t>1</a:t>
            </a:r>
          </a:p>
          <a:p>
            <a:pPr algn="ctr"/>
            <a:r>
              <a:rPr lang="en-US" altLang="en-US" sz="2400" baseline="-25000" dirty="0">
                <a:sym typeface="Symbol" panose="05050102010706020507" pitchFamily="18" charset="2"/>
              </a:rPr>
              <a:t></a:t>
            </a:r>
          </a:p>
          <a:p>
            <a:pPr algn="ctr"/>
            <a:r>
              <a:rPr lang="en-US" altLang="en-US" sz="2400" b="1" dirty="0"/>
              <a:t>r</a:t>
            </a:r>
          </a:p>
        </p:txBody>
      </p:sp>
      <mc:AlternateContent xmlns:mc="http://schemas.openxmlformats.org/markup-compatibility/2006" xmlns:a14="http://schemas.microsoft.com/office/drawing/2010/main">
        <mc:Choice Requires="a14">
          <p:sp>
            <p:nvSpPr>
              <p:cNvPr id="44" name="Rectangle 43"/>
              <p:cNvSpPr/>
              <p:nvPr/>
            </p:nvSpPr>
            <p:spPr>
              <a:xfrm>
                <a:off x="1828743" y="1781813"/>
                <a:ext cx="264607" cy="2004180"/>
              </a:xfrm>
              <a:prstGeom prst="rect">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en-US" sz="2400" b="1" dirty="0">
                          <a:solidFill>
                            <a:schemeClr val="tx1"/>
                          </a:solidFill>
                        </a:rPr>
                        <m:t>t</m:t>
                      </m:r>
                      <m:r>
                        <m:rPr>
                          <m:nor/>
                        </m:rPr>
                        <a:rPr lang="en-US" altLang="en-US" sz="2400" baseline="30000" dirty="0">
                          <a:solidFill>
                            <a:schemeClr val="tx1"/>
                          </a:solidFill>
                        </a:rPr>
                        <m:t>1</m:t>
                      </m:r>
                    </m:oMath>
                  </m:oMathPara>
                </a14:m>
                <a:endParaRPr lang="en-US" altLang="en-US" sz="2400" baseline="30000" dirty="0">
                  <a:solidFill>
                    <a:schemeClr val="tx1"/>
                  </a:solidFill>
                </a:endParaRPr>
              </a:p>
            </p:txBody>
          </p:sp>
        </mc:Choice>
        <mc:Fallback xmlns="">
          <p:sp>
            <p:nvSpPr>
              <p:cNvPr id="44" name="Rectangle 43"/>
              <p:cNvSpPr>
                <a:spLocks noRot="1" noChangeAspect="1" noMove="1" noResize="1" noEditPoints="1" noAdjustHandles="1" noChangeArrowheads="1" noChangeShapeType="1" noTextEdit="1"/>
              </p:cNvSpPr>
              <p:nvPr/>
            </p:nvSpPr>
            <p:spPr>
              <a:xfrm>
                <a:off x="1828743" y="1781813"/>
                <a:ext cx="264607" cy="2004180"/>
              </a:xfrm>
              <a:prstGeom prst="rect">
                <a:avLst/>
              </a:prstGeom>
              <a:blipFill>
                <a:blip r:embed="rId3"/>
                <a:stretch>
                  <a:fillRect l="-35556" r="-8889"/>
                </a:stretch>
              </a:blipFill>
              <a:ln>
                <a:solidFill>
                  <a:schemeClr val="tx1"/>
                </a:solidFill>
              </a:ln>
            </p:spPr>
            <p:txBody>
              <a:bodyPr/>
              <a:lstStyle/>
              <a:p>
                <a:r>
                  <a:rPr lang="en-US">
                    <a:noFill/>
                  </a:rPr>
                  <a:t> </a:t>
                </a:r>
              </a:p>
            </p:txBody>
          </p:sp>
        </mc:Fallback>
      </mc:AlternateContent>
      <p:sp>
        <p:nvSpPr>
          <p:cNvPr id="45" name="Rectangle 5"/>
          <p:cNvSpPr>
            <a:spLocks noChangeArrowheads="1"/>
          </p:cNvSpPr>
          <p:nvPr/>
        </p:nvSpPr>
        <p:spPr bwMode="auto">
          <a:xfrm>
            <a:off x="3617909" y="1790155"/>
            <a:ext cx="290080" cy="201651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t</a:t>
            </a:r>
            <a:r>
              <a:rPr lang="en-US" altLang="en-US" sz="2400" baseline="30000" dirty="0"/>
              <a:t>2</a:t>
            </a:r>
          </a:p>
          <a:p>
            <a:pPr algn="ctr"/>
            <a:r>
              <a:rPr lang="en-US" altLang="en-US" sz="2400" baseline="-25000" dirty="0">
                <a:sym typeface="Symbol" panose="05050102010706020507" pitchFamily="18" charset="2"/>
              </a:rPr>
              <a:t></a:t>
            </a:r>
          </a:p>
          <a:p>
            <a:pPr algn="ctr"/>
            <a:r>
              <a:rPr lang="en-US" altLang="en-US" sz="2400" b="1" dirty="0"/>
              <a:t>r</a:t>
            </a:r>
          </a:p>
        </p:txBody>
      </p:sp>
      <mc:AlternateContent xmlns:mc="http://schemas.openxmlformats.org/markup-compatibility/2006" xmlns:a14="http://schemas.microsoft.com/office/drawing/2010/main">
        <mc:Choice Requires="a14">
          <p:sp>
            <p:nvSpPr>
              <p:cNvPr id="46" name="Rectangle 45"/>
              <p:cNvSpPr/>
              <p:nvPr/>
            </p:nvSpPr>
            <p:spPr>
              <a:xfrm>
                <a:off x="2173241" y="1781813"/>
                <a:ext cx="278030" cy="2004180"/>
              </a:xfrm>
              <a:prstGeom prst="rect">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en-US" sz="2400" b="1" dirty="0">
                          <a:solidFill>
                            <a:schemeClr val="tx1"/>
                          </a:solidFill>
                        </a:rPr>
                        <m:t>t</m:t>
                      </m:r>
                      <m:r>
                        <m:rPr>
                          <m:nor/>
                        </m:rPr>
                        <a:rPr lang="en-US" altLang="en-US" sz="2400" baseline="30000" dirty="0">
                          <a:solidFill>
                            <a:schemeClr val="tx1"/>
                          </a:solidFill>
                        </a:rPr>
                        <m:t>2</m:t>
                      </m:r>
                    </m:oMath>
                  </m:oMathPara>
                </a14:m>
                <a:endParaRPr lang="en-US" altLang="en-US" sz="2400" baseline="30000" dirty="0">
                  <a:solidFill>
                    <a:schemeClr val="tx1"/>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2173241" y="1781813"/>
                <a:ext cx="278030" cy="2004180"/>
              </a:xfrm>
              <a:prstGeom prst="rect">
                <a:avLst/>
              </a:prstGeom>
              <a:blipFill>
                <a:blip r:embed="rId4"/>
                <a:stretch>
                  <a:fillRect l="-31915" r="-6383"/>
                </a:stretch>
              </a:blipFill>
              <a:ln>
                <a:solidFill>
                  <a:schemeClr val="tx1"/>
                </a:solidFill>
              </a:ln>
            </p:spPr>
            <p:txBody>
              <a:bodyPr/>
              <a:lstStyle/>
              <a:p>
                <a:r>
                  <a:rPr lang="en-US">
                    <a:noFill/>
                  </a:rPr>
                  <a:t> </a:t>
                </a:r>
              </a:p>
            </p:txBody>
          </p:sp>
        </mc:Fallback>
      </mc:AlternateContent>
      <p:sp>
        <p:nvSpPr>
          <p:cNvPr id="47" name="Rectangle 5"/>
          <p:cNvSpPr>
            <a:spLocks noChangeArrowheads="1"/>
          </p:cNvSpPr>
          <p:nvPr/>
        </p:nvSpPr>
        <p:spPr bwMode="auto">
          <a:xfrm>
            <a:off x="4225968" y="1790155"/>
            <a:ext cx="290080" cy="201651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err="1"/>
              <a:t>t</a:t>
            </a:r>
            <a:r>
              <a:rPr lang="en-US" altLang="en-US" sz="1875" baseline="30000" dirty="0" err="1"/>
              <a:t>K</a:t>
            </a:r>
            <a:endParaRPr lang="en-US" altLang="en-US" sz="1875" baseline="30000" dirty="0"/>
          </a:p>
          <a:p>
            <a:pPr algn="ctr"/>
            <a:r>
              <a:rPr lang="en-US" altLang="en-US" sz="2400" baseline="-25000" dirty="0">
                <a:sym typeface="Symbol" panose="05050102010706020507" pitchFamily="18" charset="2"/>
              </a:rPr>
              <a:t></a:t>
            </a:r>
          </a:p>
          <a:p>
            <a:pPr algn="ctr"/>
            <a:r>
              <a:rPr lang="en-US" altLang="en-US" sz="2400" b="1" dirty="0"/>
              <a:t>r</a:t>
            </a:r>
          </a:p>
        </p:txBody>
      </p:sp>
      <mc:AlternateContent xmlns:mc="http://schemas.openxmlformats.org/markup-compatibility/2006" xmlns:a14="http://schemas.microsoft.com/office/drawing/2010/main">
        <mc:Choice Requires="a14">
          <p:sp>
            <p:nvSpPr>
              <p:cNvPr id="48" name="Rectangle 47"/>
              <p:cNvSpPr/>
              <p:nvPr/>
            </p:nvSpPr>
            <p:spPr>
              <a:xfrm>
                <a:off x="2821953" y="1781813"/>
                <a:ext cx="268382" cy="2004180"/>
              </a:xfrm>
              <a:prstGeom prst="rect">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en-US" sz="2400" b="1" dirty="0">
                          <a:solidFill>
                            <a:schemeClr val="tx1"/>
                          </a:solidFill>
                        </a:rPr>
                        <m:t>t</m:t>
                      </m:r>
                      <m:r>
                        <m:rPr>
                          <m:nor/>
                        </m:rPr>
                        <a:rPr lang="en-US" altLang="en-US" sz="2400" baseline="30000" dirty="0">
                          <a:solidFill>
                            <a:schemeClr val="tx1"/>
                          </a:solidFill>
                        </a:rPr>
                        <m:t>k</m:t>
                      </m:r>
                    </m:oMath>
                  </m:oMathPara>
                </a14:m>
                <a:endParaRPr lang="en-US" altLang="en-US" sz="2400" baseline="30000" dirty="0">
                  <a:solidFill>
                    <a:schemeClr val="tx1"/>
                  </a:solidFill>
                </a:endParaRPr>
              </a:p>
            </p:txBody>
          </p:sp>
        </mc:Choice>
        <mc:Fallback xmlns="">
          <p:sp>
            <p:nvSpPr>
              <p:cNvPr id="48" name="Rectangle 47"/>
              <p:cNvSpPr>
                <a:spLocks noRot="1" noChangeAspect="1" noMove="1" noResize="1" noEditPoints="1" noAdjustHandles="1" noChangeArrowheads="1" noChangeShapeType="1" noTextEdit="1"/>
              </p:cNvSpPr>
              <p:nvPr/>
            </p:nvSpPr>
            <p:spPr>
              <a:xfrm>
                <a:off x="2821953" y="1781813"/>
                <a:ext cx="268382" cy="2004180"/>
              </a:xfrm>
              <a:prstGeom prst="rect">
                <a:avLst/>
              </a:prstGeom>
              <a:blipFill>
                <a:blip r:embed="rId5"/>
                <a:stretch>
                  <a:fillRect l="-34783" r="-869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Flowchart: Alternate Process 24"/>
              <p:cNvSpPr/>
              <p:nvPr/>
            </p:nvSpPr>
            <p:spPr>
              <a:xfrm>
                <a:off x="1828743" y="1969332"/>
                <a:ext cx="1259105"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        </m:t>
                          </m:r>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oMath>
                  </m:oMathPara>
                </a14:m>
                <a:endParaRPr lang="en-US" sz="1613" b="1" dirty="0">
                  <a:solidFill>
                    <a:srgbClr val="FF0000"/>
                  </a:solidFill>
                </a:endParaRPr>
              </a:p>
            </p:txBody>
          </p:sp>
        </mc:Choice>
        <mc:Fallback xmlns="">
          <p:sp>
            <p:nvSpPr>
              <p:cNvPr id="25" name="Flowchart: Alternate Process 24"/>
              <p:cNvSpPr>
                <a:spLocks noRot="1" noChangeAspect="1" noMove="1" noResize="1" noEditPoints="1" noAdjustHandles="1" noChangeArrowheads="1" noChangeShapeType="1" noTextEdit="1"/>
              </p:cNvSpPr>
              <p:nvPr/>
            </p:nvSpPr>
            <p:spPr>
              <a:xfrm>
                <a:off x="1828743" y="1969332"/>
                <a:ext cx="1259105" cy="289940"/>
              </a:xfrm>
              <a:prstGeom prst="flowChartAlternateProcess">
                <a:avLst/>
              </a:prstGeom>
              <a:blipFill>
                <a:blip r:embed="rId6"/>
                <a:stretch>
                  <a:fillRect b="-3922"/>
                </a:stretch>
              </a:blipFill>
              <a:ln w="19050">
                <a:solidFill>
                  <a:schemeClr val="accent1"/>
                </a:solidFill>
                <a:prstDash val="sysDot"/>
              </a:ln>
            </p:spPr>
            <p:txBody>
              <a:bodyPr/>
              <a:lstStyle/>
              <a:p>
                <a:r>
                  <a:rPr lang="en-US">
                    <a:noFill/>
                  </a:rPr>
                  <a:t> </a:t>
                </a:r>
              </a:p>
            </p:txBody>
          </p:sp>
        </mc:Fallback>
      </mc:AlternateContent>
      <p:sp>
        <p:nvSpPr>
          <p:cNvPr id="72" name="Title 1"/>
          <p:cNvSpPr>
            <a:spLocks noGrp="1"/>
          </p:cNvSpPr>
          <p:nvPr>
            <p:ph type="title"/>
          </p:nvPr>
        </p:nvSpPr>
        <p:spPr>
          <a:xfrm>
            <a:off x="906259" y="-21778"/>
            <a:ext cx="7543800" cy="1207008"/>
          </a:xfrm>
        </p:spPr>
        <p:txBody>
          <a:bodyPr>
            <a:noAutofit/>
          </a:bodyPr>
          <a:lstStyle/>
          <a:p>
            <a:pPr algn="ctr"/>
            <a:r>
              <a:rPr lang="en-US" sz="4800" dirty="0"/>
              <a:t>Oblivious Transfer Extension</a:t>
            </a:r>
          </a:p>
        </p:txBody>
      </p:sp>
      <mc:AlternateContent xmlns:mc="http://schemas.openxmlformats.org/markup-compatibility/2006" xmlns:a14="http://schemas.microsoft.com/office/drawing/2010/main">
        <mc:Choice Requires="a14">
          <p:sp>
            <p:nvSpPr>
              <p:cNvPr id="69" name="Content Placeholder 2"/>
              <p:cNvSpPr>
                <a:spLocks noGrp="1"/>
              </p:cNvSpPr>
              <p:nvPr>
                <p:ph idx="1"/>
              </p:nvPr>
            </p:nvSpPr>
            <p:spPr>
              <a:xfrm>
                <a:off x="3154" y="4720357"/>
                <a:ext cx="9369446" cy="1700568"/>
              </a:xfrm>
            </p:spPr>
            <p:txBody>
              <a:bodyPr>
                <a:noAutofit/>
              </a:bodyPr>
              <a:lstStyle/>
              <a:p>
                <a:r>
                  <a:rPr lang="en-US" sz="2100" dirty="0"/>
                  <a:t>Row of the OT matrices: </a:t>
                </a:r>
                <a14:m>
                  <m:oMath xmlns:m="http://schemas.openxmlformats.org/officeDocument/2006/math">
                    <m:sSub>
                      <m:sSubPr>
                        <m:ctrlPr>
                          <a:rPr lang="en-US" sz="2100" i="1">
                            <a:highlight>
                              <a:srgbClr val="FFFF00"/>
                            </a:highlight>
                            <a:latin typeface="Cambria Math" panose="02040503050406030204" pitchFamily="18" charset="0"/>
                          </a:rPr>
                        </m:ctrlPr>
                      </m:sSubPr>
                      <m:e>
                        <m:r>
                          <a:rPr lang="en-US" sz="2100" i="1">
                            <a:highlight>
                              <a:srgbClr val="FFFF00"/>
                            </a:highlight>
                            <a:latin typeface="Cambria Math" panose="02040503050406030204" pitchFamily="18" charset="0"/>
                          </a:rPr>
                          <m:t>𝑞</m:t>
                        </m:r>
                      </m:e>
                      <m:sub>
                        <m:r>
                          <a:rPr lang="en-US" sz="2100" i="1">
                            <a:highlight>
                              <a:srgbClr val="FFFF00"/>
                            </a:highlight>
                            <a:latin typeface="Cambria Math" panose="02040503050406030204" pitchFamily="18" charset="0"/>
                          </a:rPr>
                          <m:t>𝑖</m:t>
                        </m:r>
                      </m:sub>
                    </m:sSub>
                    <m:r>
                      <a:rPr lang="en-US" sz="2100" i="1">
                        <a:latin typeface="Cambria Math" panose="02040503050406030204" pitchFamily="18" charset="0"/>
                      </a:rPr>
                      <m:t>=</m:t>
                    </m:r>
                    <m:d>
                      <m:dPr>
                        <m:begChr m:val="{"/>
                        <m:endChr m:val=""/>
                        <m:ctrlPr>
                          <a:rPr lang="en-US" sz="2100" i="1">
                            <a:latin typeface="Cambria Math" panose="02040503050406030204" pitchFamily="18" charset="0"/>
                          </a:rPr>
                        </m:ctrlPr>
                      </m:dPr>
                      <m:e>
                        <m:eqArr>
                          <m:eqArrPr>
                            <m:ctrlPr>
                              <a:rPr lang="en-US" sz="2100" i="1">
                                <a:latin typeface="Cambria Math" panose="02040503050406030204" pitchFamily="18" charset="0"/>
                              </a:rPr>
                            </m:ctrlPr>
                          </m:eqArrPr>
                          <m:e>
                            <m:sSub>
                              <m:sSubPr>
                                <m:ctrlPr>
                                  <a:rPr lang="en-US" sz="2100" i="1">
                                    <a:highlight>
                                      <a:srgbClr val="FFFF00"/>
                                    </a:highlight>
                                    <a:latin typeface="Cambria Math" panose="02040503050406030204" pitchFamily="18" charset="0"/>
                                  </a:rPr>
                                </m:ctrlPr>
                              </m:sSubPr>
                              <m:e>
                                <m:r>
                                  <a:rPr lang="en-US" sz="2100" i="1">
                                    <a:highlight>
                                      <a:srgbClr val="FFFF00"/>
                                    </a:highlight>
                                    <a:latin typeface="Cambria Math" panose="02040503050406030204" pitchFamily="18" charset="0"/>
                                  </a:rPr>
                                  <m:t>𝑡</m:t>
                                </m:r>
                              </m:e>
                              <m:sub>
                                <m:r>
                                  <a:rPr lang="en-US" sz="2100" i="1">
                                    <a:highlight>
                                      <a:srgbClr val="FFFF00"/>
                                    </a:highlight>
                                    <a:latin typeface="Cambria Math" panose="02040503050406030204" pitchFamily="18" charset="0"/>
                                  </a:rPr>
                                  <m:t>𝑖</m:t>
                                </m:r>
                              </m:sub>
                            </m:sSub>
                            <m:r>
                              <a:rPr lang="en-US" sz="2100" i="1">
                                <a:highlight>
                                  <a:srgbClr val="FFFF00"/>
                                </a:highlight>
                                <a:latin typeface="Cambria Math" panose="02040503050406030204" pitchFamily="18" charset="0"/>
                              </a:rPr>
                              <m:t>,  </m:t>
                            </m:r>
                            <m:sSub>
                              <m:sSubPr>
                                <m:ctrlPr>
                                  <a:rPr lang="en-US" sz="2100" i="1">
                                    <a:highlight>
                                      <a:srgbClr val="FFFF00"/>
                                    </a:highlight>
                                    <a:latin typeface="Cambria Math" panose="02040503050406030204" pitchFamily="18" charset="0"/>
                                  </a:rPr>
                                </m:ctrlPr>
                              </m:sSubPr>
                              <m:e>
                                <m:r>
                                  <a:rPr lang="en-US" sz="2100" i="1">
                                    <a:highlight>
                                      <a:srgbClr val="FFFF00"/>
                                    </a:highlight>
                                    <a:latin typeface="Cambria Math" panose="02040503050406030204" pitchFamily="18" charset="0"/>
                                  </a:rPr>
                                  <m:t>𝑟</m:t>
                                </m:r>
                              </m:e>
                              <m:sub>
                                <m:r>
                                  <a:rPr lang="en-US" sz="2100" i="1">
                                    <a:highlight>
                                      <a:srgbClr val="FFFF00"/>
                                    </a:highlight>
                                    <a:latin typeface="Cambria Math" panose="02040503050406030204" pitchFamily="18" charset="0"/>
                                  </a:rPr>
                                  <m:t>𝑖</m:t>
                                </m:r>
                              </m:sub>
                            </m:sSub>
                            <m:r>
                              <a:rPr lang="en-US" sz="2100" i="1">
                                <a:highlight>
                                  <a:srgbClr val="FFFF00"/>
                                </a:highlight>
                                <a:latin typeface="Cambria Math" panose="02040503050406030204" pitchFamily="18" charset="0"/>
                              </a:rPr>
                              <m:t>=0</m:t>
                            </m:r>
                          </m:e>
                          <m:e>
                            <m:r>
                              <a:rPr lang="en-US" sz="2100" i="1">
                                <a:latin typeface="Cambria Math" panose="02040503050406030204" pitchFamily="18" charset="0"/>
                              </a:rPr>
                              <m:t>&amp;</m:t>
                            </m:r>
                            <m:sSub>
                              <m:sSubPr>
                                <m:ctrlPr>
                                  <a:rPr lang="en-US" sz="2100" i="1">
                                    <a:latin typeface="Cambria Math" panose="02040503050406030204" pitchFamily="18" charset="0"/>
                                  </a:rPr>
                                </m:ctrlPr>
                              </m:sSubPr>
                              <m:e>
                                <m:r>
                                  <a:rPr lang="en-US" sz="2100" i="1">
                                    <a:latin typeface="Cambria Math" panose="02040503050406030204" pitchFamily="18" charset="0"/>
                                  </a:rPr>
                                  <m:t>𝑡</m:t>
                                </m:r>
                              </m:e>
                              <m:sub>
                                <m:r>
                                  <a:rPr lang="en-US" sz="2100" i="1">
                                    <a:latin typeface="Cambria Math" panose="02040503050406030204" pitchFamily="18" charset="0"/>
                                  </a:rPr>
                                  <m:t>𝑖</m:t>
                                </m:r>
                              </m:sub>
                            </m:sSub>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rPr>
                              <m:t>𝑠</m:t>
                            </m:r>
                            <m:r>
                              <a:rPr lang="en-US" sz="2100" i="1">
                                <a:latin typeface="Cambria Math" panose="02040503050406030204" pitchFamily="18" charset="0"/>
                              </a:rPr>
                              <m:t>,  </m:t>
                            </m:r>
                            <m:sSub>
                              <m:sSubPr>
                                <m:ctrlPr>
                                  <a:rPr lang="en-US" sz="2100" i="1">
                                    <a:latin typeface="Cambria Math" panose="02040503050406030204" pitchFamily="18" charset="0"/>
                                  </a:rPr>
                                </m:ctrlPr>
                              </m:sSubPr>
                              <m:e>
                                <m:r>
                                  <a:rPr lang="en-US" sz="2100" i="1">
                                    <a:latin typeface="Cambria Math" panose="02040503050406030204" pitchFamily="18" charset="0"/>
                                  </a:rPr>
                                  <m:t>𝑟</m:t>
                                </m:r>
                              </m:e>
                              <m:sub>
                                <m:r>
                                  <a:rPr lang="en-US" sz="2100" i="1">
                                    <a:latin typeface="Cambria Math" panose="02040503050406030204" pitchFamily="18" charset="0"/>
                                  </a:rPr>
                                  <m:t>𝑖</m:t>
                                </m:r>
                              </m:sub>
                            </m:sSub>
                            <m:r>
                              <a:rPr lang="en-US" sz="2100" i="1">
                                <a:latin typeface="Cambria Math" panose="02040503050406030204" pitchFamily="18" charset="0"/>
                              </a:rPr>
                              <m:t>=1</m:t>
                            </m:r>
                          </m:e>
                        </m:eqArr>
                      </m:e>
                    </m:d>
                    <m:r>
                      <a:rPr lang="en-US" sz="2100" i="1">
                        <a:latin typeface="Cambria Math" panose="02040503050406030204" pitchFamily="18" charset="0"/>
                      </a:rPr>
                      <m:t>⇒</m:t>
                    </m:r>
                    <m:sSub>
                      <m:sSubPr>
                        <m:ctrlPr>
                          <a:rPr lang="en-US" sz="2100" i="1">
                            <a:highlight>
                              <a:srgbClr val="FFFF00"/>
                            </a:highlight>
                            <a:latin typeface="Cambria Math" panose="02040503050406030204" pitchFamily="18" charset="0"/>
                          </a:rPr>
                        </m:ctrlPr>
                      </m:sSubPr>
                      <m:e>
                        <m:r>
                          <a:rPr lang="en-US" sz="2100" i="1">
                            <a:highlight>
                              <a:srgbClr val="FFFF00"/>
                            </a:highlight>
                            <a:latin typeface="Cambria Math" panose="02040503050406030204" pitchFamily="18" charset="0"/>
                          </a:rPr>
                          <m:t>𝑞</m:t>
                        </m:r>
                      </m:e>
                      <m:sub>
                        <m:r>
                          <a:rPr lang="en-US" sz="2100" i="1">
                            <a:highlight>
                              <a:srgbClr val="FFFF00"/>
                            </a:highlight>
                            <a:latin typeface="Cambria Math" panose="02040503050406030204" pitchFamily="18" charset="0"/>
                          </a:rPr>
                          <m:t>𝑖</m:t>
                        </m:r>
                      </m:sub>
                    </m:sSub>
                    <m:r>
                      <a:rPr lang="en-US" sz="2100" i="1">
                        <a:highlight>
                          <a:srgbClr val="FFFF00"/>
                        </a:highlight>
                        <a:latin typeface="Cambria Math" panose="02040503050406030204" pitchFamily="18" charset="0"/>
                        <a:ea typeface="Cambria Math" panose="02040503050406030204" pitchFamily="18" charset="0"/>
                      </a:rPr>
                      <m:t>⨁</m:t>
                    </m:r>
                    <m:r>
                      <a:rPr lang="en-US" sz="2100" i="1">
                        <a:highlight>
                          <a:srgbClr val="FFFF00"/>
                        </a:highlight>
                        <a:latin typeface="Cambria Math" panose="02040503050406030204" pitchFamily="18" charset="0"/>
                      </a:rPr>
                      <m:t>𝑠</m:t>
                    </m:r>
                    <m:r>
                      <a:rPr lang="en-US" sz="2100" b="0" i="1" smtClean="0">
                        <a:highlight>
                          <a:srgbClr val="FFFF00"/>
                        </a:highlight>
                        <a:latin typeface="Cambria Math" panose="02040503050406030204" pitchFamily="18" charset="0"/>
                      </a:rPr>
                      <m:t>=</m:t>
                    </m:r>
                    <m:d>
                      <m:dPr>
                        <m:begChr m:val="{"/>
                        <m:endChr m:val=""/>
                        <m:ctrlPr>
                          <a:rPr lang="en-US" sz="2100" i="1">
                            <a:latin typeface="Cambria Math" panose="02040503050406030204" pitchFamily="18" charset="0"/>
                          </a:rPr>
                        </m:ctrlPr>
                      </m:dPr>
                      <m:e>
                        <m:eqArr>
                          <m:eqArrPr>
                            <m:ctrlPr>
                              <a:rPr lang="en-US" sz="2100" i="1">
                                <a:latin typeface="Cambria Math" panose="02040503050406030204" pitchFamily="18" charset="0"/>
                              </a:rPr>
                            </m:ctrlPr>
                          </m:eqArrPr>
                          <m:e>
                            <m:sSub>
                              <m:sSubPr>
                                <m:ctrlPr>
                                  <a:rPr lang="en-US" sz="2100" i="1">
                                    <a:latin typeface="Cambria Math" panose="02040503050406030204" pitchFamily="18" charset="0"/>
                                  </a:rPr>
                                </m:ctrlPr>
                              </m:sSubPr>
                              <m:e>
                                <m:r>
                                  <a:rPr lang="en-US" sz="2100" i="1">
                                    <a:latin typeface="Cambria Math" panose="02040503050406030204" pitchFamily="18" charset="0"/>
                                  </a:rPr>
                                  <m:t>𝑡</m:t>
                                </m:r>
                              </m:e>
                              <m:sub>
                                <m:r>
                                  <a:rPr lang="en-US" sz="2100" i="1">
                                    <a:latin typeface="Cambria Math" panose="02040503050406030204" pitchFamily="18" charset="0"/>
                                  </a:rPr>
                                  <m:t>𝑖</m:t>
                                </m:r>
                              </m:sub>
                            </m:sSub>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rPr>
                              <m:t>𝑠</m:t>
                            </m:r>
                            <m:r>
                              <a:rPr lang="en-US" sz="2100" i="1">
                                <a:latin typeface="Cambria Math" panose="02040503050406030204" pitchFamily="18" charset="0"/>
                              </a:rPr>
                              <m:t>,  </m:t>
                            </m:r>
                            <m:sSub>
                              <m:sSubPr>
                                <m:ctrlPr>
                                  <a:rPr lang="en-US" sz="2100" i="1">
                                    <a:latin typeface="Cambria Math" panose="02040503050406030204" pitchFamily="18" charset="0"/>
                                  </a:rPr>
                                </m:ctrlPr>
                              </m:sSubPr>
                              <m:e>
                                <m:r>
                                  <a:rPr lang="en-US" sz="2100" i="1">
                                    <a:latin typeface="Cambria Math" panose="02040503050406030204" pitchFamily="18" charset="0"/>
                                  </a:rPr>
                                  <m:t>𝑟</m:t>
                                </m:r>
                              </m:e>
                              <m:sub>
                                <m:r>
                                  <a:rPr lang="en-US" sz="2100" i="1">
                                    <a:latin typeface="Cambria Math" panose="02040503050406030204" pitchFamily="18" charset="0"/>
                                  </a:rPr>
                                  <m:t>𝑖</m:t>
                                </m:r>
                              </m:sub>
                            </m:sSub>
                            <m:r>
                              <a:rPr lang="en-US" sz="2100" i="1">
                                <a:latin typeface="Cambria Math" panose="02040503050406030204" pitchFamily="18" charset="0"/>
                              </a:rPr>
                              <m:t>=0</m:t>
                            </m:r>
                          </m:e>
                          <m:e>
                            <m:r>
                              <a:rPr lang="en-US" sz="2100" i="1">
                                <a:latin typeface="Cambria Math" panose="02040503050406030204" pitchFamily="18" charset="0"/>
                              </a:rPr>
                              <m:t>&amp;</m:t>
                            </m:r>
                            <m:sSub>
                              <m:sSubPr>
                                <m:ctrlPr>
                                  <a:rPr lang="en-US" sz="2100" i="1">
                                    <a:highlight>
                                      <a:srgbClr val="FFFF00"/>
                                    </a:highlight>
                                    <a:latin typeface="Cambria Math" panose="02040503050406030204" pitchFamily="18" charset="0"/>
                                  </a:rPr>
                                </m:ctrlPr>
                              </m:sSubPr>
                              <m:e>
                                <m:r>
                                  <a:rPr lang="en-US" sz="2100" i="1">
                                    <a:highlight>
                                      <a:srgbClr val="FFFF00"/>
                                    </a:highlight>
                                    <a:latin typeface="Cambria Math" panose="02040503050406030204" pitchFamily="18" charset="0"/>
                                  </a:rPr>
                                  <m:t>𝑡</m:t>
                                </m:r>
                              </m:e>
                              <m:sub>
                                <m:r>
                                  <a:rPr lang="en-US" sz="2100" i="1">
                                    <a:highlight>
                                      <a:srgbClr val="FFFF00"/>
                                    </a:highlight>
                                    <a:latin typeface="Cambria Math" panose="02040503050406030204" pitchFamily="18" charset="0"/>
                                  </a:rPr>
                                  <m:t>𝑖</m:t>
                                </m:r>
                              </m:sub>
                            </m:sSub>
                            <m:r>
                              <a:rPr lang="en-US" sz="2100" i="1">
                                <a:highlight>
                                  <a:srgbClr val="FFFF00"/>
                                </a:highlight>
                                <a:latin typeface="Cambria Math" panose="02040503050406030204" pitchFamily="18" charset="0"/>
                              </a:rPr>
                              <m:t>,  </m:t>
                            </m:r>
                            <m:sSub>
                              <m:sSubPr>
                                <m:ctrlPr>
                                  <a:rPr lang="en-US" sz="2100" i="1">
                                    <a:highlight>
                                      <a:srgbClr val="FFFF00"/>
                                    </a:highlight>
                                    <a:latin typeface="Cambria Math" panose="02040503050406030204" pitchFamily="18" charset="0"/>
                                  </a:rPr>
                                </m:ctrlPr>
                              </m:sSubPr>
                              <m:e>
                                <m:r>
                                  <a:rPr lang="en-US" sz="2100" i="1">
                                    <a:highlight>
                                      <a:srgbClr val="FFFF00"/>
                                    </a:highlight>
                                    <a:latin typeface="Cambria Math" panose="02040503050406030204" pitchFamily="18" charset="0"/>
                                  </a:rPr>
                                  <m:t>𝑟</m:t>
                                </m:r>
                              </m:e>
                              <m:sub>
                                <m:r>
                                  <a:rPr lang="en-US" sz="2100" i="1">
                                    <a:highlight>
                                      <a:srgbClr val="FFFF00"/>
                                    </a:highlight>
                                    <a:latin typeface="Cambria Math" panose="02040503050406030204" pitchFamily="18" charset="0"/>
                                  </a:rPr>
                                  <m:t>𝑖</m:t>
                                </m:r>
                              </m:sub>
                            </m:sSub>
                            <m:r>
                              <a:rPr lang="en-US" sz="2100" i="1">
                                <a:highlight>
                                  <a:srgbClr val="FFFF00"/>
                                </a:highlight>
                                <a:latin typeface="Cambria Math" panose="02040503050406030204" pitchFamily="18" charset="0"/>
                              </a:rPr>
                              <m:t>=1</m:t>
                            </m:r>
                          </m:e>
                        </m:eqArr>
                      </m:e>
                    </m:d>
                  </m:oMath>
                </a14:m>
                <a:endParaRPr lang="en-US" sz="2100" dirty="0"/>
              </a:p>
              <a:p>
                <a:r>
                  <a:rPr lang="en-US" sz="2100" dirty="0"/>
                  <a:t>One of </a:t>
                </a:r>
                <a14:m>
                  <m:oMath xmlns:m="http://schemas.openxmlformats.org/officeDocument/2006/math">
                    <m:r>
                      <a:rPr lang="en-US" sz="2100" i="1">
                        <a:latin typeface="Cambria Math" panose="02040503050406030204" pitchFamily="18" charset="0"/>
                      </a:rPr>
                      <m:t>𝐻</m:t>
                    </m:r>
                    <m:d>
                      <m:dPr>
                        <m:ctrlPr>
                          <a:rPr lang="en-US" sz="2100" i="1">
                            <a:latin typeface="Cambria Math" panose="02040503050406030204" pitchFamily="18" charset="0"/>
                          </a:rPr>
                        </m:ctrlPr>
                      </m:dPr>
                      <m:e>
                        <m:sSub>
                          <m:sSubPr>
                            <m:ctrlPr>
                              <a:rPr lang="en-US" sz="2100" b="1" i="1">
                                <a:solidFill>
                                  <a:srgbClr val="FF0000"/>
                                </a:solidFill>
                                <a:latin typeface="Cambria Math" panose="02040503050406030204" pitchFamily="18" charset="0"/>
                              </a:rPr>
                            </m:ctrlPr>
                          </m:sSubPr>
                          <m:e>
                            <m:r>
                              <a:rPr lang="en-US" sz="2100" b="1" i="1">
                                <a:solidFill>
                                  <a:srgbClr val="FF0000"/>
                                </a:solidFill>
                                <a:latin typeface="Cambria Math" panose="02040503050406030204" pitchFamily="18" charset="0"/>
                              </a:rPr>
                              <m:t>𝒒</m:t>
                            </m:r>
                          </m:e>
                          <m:sub>
                            <m:r>
                              <a:rPr lang="en-US" sz="2100" b="1" i="1">
                                <a:solidFill>
                                  <a:srgbClr val="FF0000"/>
                                </a:solidFill>
                                <a:latin typeface="Cambria Math" panose="02040503050406030204" pitchFamily="18" charset="0"/>
                              </a:rPr>
                              <m:t>𝒊</m:t>
                            </m:r>
                          </m:sub>
                        </m:sSub>
                      </m:e>
                    </m:d>
                  </m:oMath>
                </a14:m>
                <a:r>
                  <a:rPr lang="en-US" sz="2100" dirty="0"/>
                  <a:t> and </a:t>
                </a:r>
                <a14:m>
                  <m:oMath xmlns:m="http://schemas.openxmlformats.org/officeDocument/2006/math">
                    <m:r>
                      <a:rPr lang="en-US" sz="2100" i="1">
                        <a:latin typeface="Cambria Math" panose="02040503050406030204" pitchFamily="18" charset="0"/>
                      </a:rPr>
                      <m:t>𝐻</m:t>
                    </m:r>
                    <m:d>
                      <m:dPr>
                        <m:ctrlPr>
                          <a:rPr lang="en-US" sz="2100" i="1">
                            <a:latin typeface="Cambria Math" panose="02040503050406030204" pitchFamily="18" charset="0"/>
                          </a:rPr>
                        </m:ctrlPr>
                      </m:dPr>
                      <m:e>
                        <m:sSub>
                          <m:sSubPr>
                            <m:ctrlPr>
                              <a:rPr lang="en-US" sz="2100" b="1" i="1">
                                <a:solidFill>
                                  <a:srgbClr val="FF0000"/>
                                </a:solidFill>
                                <a:latin typeface="Cambria Math" panose="02040503050406030204" pitchFamily="18" charset="0"/>
                              </a:rPr>
                            </m:ctrlPr>
                          </m:sSubPr>
                          <m:e>
                            <m:r>
                              <a:rPr lang="en-US" sz="2100" b="1" i="1">
                                <a:solidFill>
                                  <a:srgbClr val="FF0000"/>
                                </a:solidFill>
                                <a:latin typeface="Cambria Math" panose="02040503050406030204" pitchFamily="18" charset="0"/>
                              </a:rPr>
                              <m:t>𝒒</m:t>
                            </m:r>
                          </m:e>
                          <m:sub>
                            <m:r>
                              <a:rPr lang="en-US" sz="2100" b="1" i="1">
                                <a:solidFill>
                                  <a:srgbClr val="FF0000"/>
                                </a:solidFill>
                                <a:latin typeface="Cambria Math" panose="02040503050406030204" pitchFamily="18" charset="0"/>
                              </a:rPr>
                              <m:t>𝒊</m:t>
                            </m:r>
                          </m:sub>
                        </m:sSub>
                        <m:r>
                          <a:rPr lang="en-US" sz="2100" b="1" i="1">
                            <a:latin typeface="Cambria Math" panose="02040503050406030204" pitchFamily="18" charset="0"/>
                            <a:ea typeface="Cambria Math" panose="02040503050406030204" pitchFamily="18" charset="0"/>
                          </a:rPr>
                          <m:t>⊕</m:t>
                        </m:r>
                        <m:r>
                          <a:rPr lang="en-US" sz="2100" b="1" i="1" smtClean="0">
                            <a:solidFill>
                              <a:srgbClr val="0066FF"/>
                            </a:solidFill>
                            <a:latin typeface="Cambria Math" panose="02040503050406030204" pitchFamily="18" charset="0"/>
                            <a:ea typeface="Cambria Math" panose="02040503050406030204" pitchFamily="18" charset="0"/>
                          </a:rPr>
                          <m:t>𝒔</m:t>
                        </m:r>
                      </m:e>
                    </m:d>
                  </m:oMath>
                </a14:m>
                <a:r>
                  <a:rPr lang="en-US" sz="2100" dirty="0"/>
                  <a:t> is equal to </a:t>
                </a:r>
                <a14:m>
                  <m:oMath xmlns:m="http://schemas.openxmlformats.org/officeDocument/2006/math">
                    <m:r>
                      <a:rPr lang="en-US" sz="2100" i="1">
                        <a:latin typeface="Cambria Math" panose="02040503050406030204" pitchFamily="18" charset="0"/>
                      </a:rPr>
                      <m:t>𝐻</m:t>
                    </m:r>
                    <m:r>
                      <a:rPr lang="en-US" sz="2100" i="1">
                        <a:latin typeface="Cambria Math" panose="02040503050406030204" pitchFamily="18" charset="0"/>
                      </a:rPr>
                      <m:t>(</m:t>
                    </m:r>
                    <m:sSub>
                      <m:sSubPr>
                        <m:ctrlPr>
                          <a:rPr lang="en-US" sz="2100" b="1" i="1">
                            <a:solidFill>
                              <a:srgbClr val="FF0000"/>
                            </a:solidFill>
                            <a:latin typeface="Cambria Math" panose="02040503050406030204" pitchFamily="18" charset="0"/>
                          </a:rPr>
                        </m:ctrlPr>
                      </m:sSubPr>
                      <m:e>
                        <m:r>
                          <a:rPr lang="en-US" sz="2100" b="1" i="1">
                            <a:solidFill>
                              <a:srgbClr val="FF0000"/>
                            </a:solidFill>
                            <a:latin typeface="Cambria Math" panose="02040503050406030204" pitchFamily="18" charset="0"/>
                          </a:rPr>
                          <m:t>𝒕</m:t>
                        </m:r>
                      </m:e>
                      <m:sub>
                        <m:r>
                          <a:rPr lang="en-US" sz="2100" b="1" i="1">
                            <a:solidFill>
                              <a:srgbClr val="FF0000"/>
                            </a:solidFill>
                            <a:latin typeface="Cambria Math" panose="02040503050406030204" pitchFamily="18" charset="0"/>
                          </a:rPr>
                          <m:t>𝒊</m:t>
                        </m:r>
                      </m:sub>
                    </m:sSub>
                    <m:r>
                      <a:rPr lang="en-US" sz="2100" i="1">
                        <a:latin typeface="Cambria Math" panose="02040503050406030204" pitchFamily="18" charset="0"/>
                      </a:rPr>
                      <m:t>)</m:t>
                    </m:r>
                  </m:oMath>
                </a14:m>
                <a:r>
                  <a:rPr lang="en-US" sz="2100" dirty="0"/>
                  <a:t>. </a:t>
                </a:r>
              </a:p>
              <a:p>
                <a:r>
                  <a:rPr lang="en-US" sz="2100" dirty="0"/>
                  <a:t>Other hash value </a:t>
                </a:r>
                <a14:m>
                  <m:oMath xmlns:m="http://schemas.openxmlformats.org/officeDocument/2006/math">
                    <m:r>
                      <a:rPr lang="en-US" sz="2100" i="1">
                        <a:latin typeface="Cambria Math" panose="02040503050406030204" pitchFamily="18" charset="0"/>
                      </a:rPr>
                      <m:t>𝐻</m:t>
                    </m:r>
                    <m:r>
                      <a:rPr lang="en-US" sz="2100" i="1">
                        <a:latin typeface="Cambria Math" panose="02040503050406030204" pitchFamily="18" charset="0"/>
                      </a:rPr>
                      <m:t>(</m:t>
                    </m:r>
                    <m:sSub>
                      <m:sSubPr>
                        <m:ctrlPr>
                          <a:rPr lang="en-US" sz="2100" b="1" i="1">
                            <a:solidFill>
                              <a:srgbClr val="FF0000"/>
                            </a:solidFill>
                            <a:latin typeface="Cambria Math" panose="02040503050406030204" pitchFamily="18" charset="0"/>
                          </a:rPr>
                        </m:ctrlPr>
                      </m:sSubPr>
                      <m:e>
                        <m:r>
                          <a:rPr lang="en-US" sz="2100" b="1" i="1">
                            <a:solidFill>
                              <a:srgbClr val="FF0000"/>
                            </a:solidFill>
                            <a:latin typeface="Cambria Math" panose="02040503050406030204" pitchFamily="18" charset="0"/>
                          </a:rPr>
                          <m:t>𝒕</m:t>
                        </m:r>
                      </m:e>
                      <m:sub>
                        <m:r>
                          <a:rPr lang="en-US" sz="2100" b="1" i="1">
                            <a:solidFill>
                              <a:srgbClr val="FF0000"/>
                            </a:solidFill>
                            <a:latin typeface="Cambria Math" panose="02040503050406030204" pitchFamily="18" charset="0"/>
                          </a:rPr>
                          <m:t>𝒊</m:t>
                        </m:r>
                      </m:sub>
                    </m:sSub>
                    <m:r>
                      <a:rPr lang="en-US" sz="2100" b="1" i="1">
                        <a:latin typeface="Cambria Math" panose="02040503050406030204" pitchFamily="18" charset="0"/>
                        <a:ea typeface="Cambria Math" panose="02040503050406030204" pitchFamily="18" charset="0"/>
                      </a:rPr>
                      <m:t>⊕</m:t>
                    </m:r>
                    <m:r>
                      <a:rPr lang="en-US" sz="2100" b="1" i="1" smtClean="0">
                        <a:solidFill>
                          <a:srgbClr val="0066FF"/>
                        </a:solidFill>
                        <a:latin typeface="Cambria Math" panose="02040503050406030204" pitchFamily="18" charset="0"/>
                        <a:ea typeface="Cambria Math" panose="02040503050406030204" pitchFamily="18" charset="0"/>
                      </a:rPr>
                      <m:t>𝒔</m:t>
                    </m:r>
                    <m:r>
                      <a:rPr lang="en-US" sz="2100" i="1">
                        <a:latin typeface="Cambria Math" panose="02040503050406030204" pitchFamily="18" charset="0"/>
                      </a:rPr>
                      <m:t>)</m:t>
                    </m:r>
                  </m:oMath>
                </a14:m>
                <a:r>
                  <a:rPr lang="en-US" sz="2100" dirty="0"/>
                  <a:t> looks random to Alice since </a:t>
                </a:r>
                <a14:m>
                  <m:oMath xmlns:m="http://schemas.openxmlformats.org/officeDocument/2006/math">
                    <m:r>
                      <a:rPr lang="en-US" sz="2100" b="1" i="1" smtClean="0">
                        <a:solidFill>
                          <a:srgbClr val="0066FF"/>
                        </a:solidFill>
                        <a:latin typeface="Cambria Math" panose="02040503050406030204" pitchFamily="18" charset="0"/>
                        <a:ea typeface="Cambria Math" panose="02040503050406030204" pitchFamily="18" charset="0"/>
                      </a:rPr>
                      <m:t>𝒔</m:t>
                    </m:r>
                  </m:oMath>
                </a14:m>
                <a:r>
                  <a:rPr lang="en-US" sz="2100" dirty="0"/>
                  <a:t> is </a:t>
                </a:r>
                <a:r>
                  <a:rPr lang="el-GR" sz="2100" dirty="0"/>
                  <a:t>κ</a:t>
                </a:r>
                <a:r>
                  <a:rPr lang="en-US" sz="2100" dirty="0"/>
                  <a:t> bits secret. </a:t>
                </a:r>
              </a:p>
              <a:p>
                <a:pPr marL="0" indent="0">
                  <a:buNone/>
                </a:pPr>
                <a:endParaRPr lang="en-US" sz="2100" dirty="0"/>
              </a:p>
              <a:p>
                <a:pPr marL="0" indent="0">
                  <a:buNone/>
                </a:pPr>
                <a:endParaRPr lang="en-US" sz="2100" dirty="0"/>
              </a:p>
              <a:p>
                <a:pPr marL="0" indent="0">
                  <a:buNone/>
                </a:pPr>
                <a:endParaRPr lang="en-US" sz="2100" dirty="0"/>
              </a:p>
            </p:txBody>
          </p:sp>
        </mc:Choice>
        <mc:Fallback xmlns="">
          <p:sp>
            <p:nvSpPr>
              <p:cNvPr id="69" name="Content Placeholder 2"/>
              <p:cNvSpPr>
                <a:spLocks noGrp="1" noRot="1" noChangeAspect="1" noMove="1" noResize="1" noEditPoints="1" noAdjustHandles="1" noChangeArrowheads="1" noChangeShapeType="1" noTextEdit="1"/>
              </p:cNvSpPr>
              <p:nvPr>
                <p:ph idx="1"/>
              </p:nvPr>
            </p:nvSpPr>
            <p:spPr>
              <a:xfrm>
                <a:off x="3154" y="4720357"/>
                <a:ext cx="9369446" cy="1700568"/>
              </a:xfrm>
              <a:blipFill>
                <a:blip r:embed="rId7"/>
                <a:stretch>
                  <a:fillRect l="-390" b="-215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350EA957-4397-44F1-B25F-D3F24BF8AEF9}" type="slidenum">
              <a:rPr lang="en-US" smtClean="0"/>
              <a:pPr/>
              <a:t>14</a:t>
            </a:fld>
            <a:endParaRPr lang="en-US"/>
          </a:p>
        </p:txBody>
      </p:sp>
      <p:sp>
        <p:nvSpPr>
          <p:cNvPr id="11" name="Rectangle 4"/>
          <p:cNvSpPr>
            <a:spLocks noChangeArrowheads="1"/>
          </p:cNvSpPr>
          <p:nvPr/>
        </p:nvSpPr>
        <p:spPr bwMode="auto">
          <a:xfrm>
            <a:off x="6050818" y="3219006"/>
            <a:ext cx="300962" cy="2019955"/>
          </a:xfrm>
          <a:prstGeom prst="rect">
            <a:avLst/>
          </a:prstGeom>
          <a:solidFill>
            <a:schemeClr val="accent1">
              <a:lumMod val="60000"/>
              <a:lumOff val="40000"/>
            </a:schemeClr>
          </a:solidFill>
          <a:ln w="9525">
            <a:solidFill>
              <a:schemeClr val="tx1"/>
            </a:solidFill>
            <a:miter lim="800000"/>
            <a:headEnd/>
            <a:tailEnd/>
          </a:ln>
          <a:effectLst/>
          <a:extLst/>
        </p:spPr>
        <p:txBody>
          <a:bodyPr wrap="none" anchor="ctr"/>
          <a:lstStyle/>
          <a:p>
            <a:pPr algn="ctr"/>
            <a:r>
              <a:rPr lang="en-US" altLang="en-US" sz="2400" b="1" dirty="0"/>
              <a:t>q</a:t>
            </a:r>
            <a:r>
              <a:rPr lang="en-US" altLang="en-US" sz="2400" baseline="30000" dirty="0"/>
              <a:t>1</a:t>
            </a:r>
          </a:p>
          <a:p>
            <a:pPr algn="ctr"/>
            <a:endParaRPr lang="en-US" altLang="en-US" sz="3000" baseline="30000" dirty="0"/>
          </a:p>
        </p:txBody>
      </p:sp>
      <p:sp>
        <p:nvSpPr>
          <p:cNvPr id="29" name="Text Box 28"/>
          <p:cNvSpPr txBox="1">
            <a:spLocks noChangeArrowheads="1"/>
          </p:cNvSpPr>
          <p:nvPr/>
        </p:nvSpPr>
        <p:spPr bwMode="auto">
          <a:xfrm>
            <a:off x="2415155" y="2514267"/>
            <a:ext cx="5191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a:t>
            </a:r>
          </a:p>
        </p:txBody>
      </p:sp>
      <mc:AlternateContent xmlns:mc="http://schemas.openxmlformats.org/markup-compatibility/2006" xmlns:a14="http://schemas.microsoft.com/office/drawing/2010/main">
        <mc:Choice Requires="a14">
          <p:sp>
            <p:nvSpPr>
              <p:cNvPr id="30" name="Rectangle 29"/>
              <p:cNvSpPr/>
              <p:nvPr/>
            </p:nvSpPr>
            <p:spPr>
              <a:xfrm>
                <a:off x="6523577" y="2017887"/>
                <a:ext cx="294032" cy="36389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rPr>
                            <m:t>2</m:t>
                          </m:r>
                        </m:sub>
                      </m:sSub>
                    </m:oMath>
                  </m:oMathPara>
                </a14:m>
                <a:endParaRPr lang="en-US" sz="2400" dirty="0">
                  <a:solidFill>
                    <a:schemeClr val="tx1"/>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6523577" y="2017887"/>
                <a:ext cx="294032" cy="363894"/>
              </a:xfrm>
              <a:prstGeom prst="rect">
                <a:avLst/>
              </a:prstGeom>
              <a:blipFill>
                <a:blip r:embed="rId8"/>
                <a:stretch>
                  <a:fillRect l="-30000" r="-26000" b="-145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7286057" y="2032290"/>
                <a:ext cx="310391" cy="35285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ea typeface="Cambria Math" panose="02040503050406030204" pitchFamily="18" charset="0"/>
                            </a:rPr>
                            <m:t>𝜅</m:t>
                          </m:r>
                        </m:sub>
                      </m:sSub>
                    </m:oMath>
                  </m:oMathPara>
                </a14:m>
                <a:endParaRPr lang="en-US" sz="2400" dirty="0">
                  <a:solidFill>
                    <a:schemeClr val="tx1"/>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7286057" y="2032290"/>
                <a:ext cx="310391" cy="352850"/>
              </a:xfrm>
              <a:prstGeom prst="rect">
                <a:avLst/>
              </a:prstGeom>
              <a:blipFill>
                <a:blip r:embed="rId9"/>
                <a:stretch>
                  <a:fillRect l="-26415" r="-15094" b="-13333"/>
                </a:stretch>
              </a:blipFill>
            </p:spPr>
            <p:txBody>
              <a:bodyPr/>
              <a:lstStyle/>
              <a:p>
                <a:r>
                  <a:rPr lang="en-US">
                    <a:noFill/>
                  </a:rPr>
                  <a:t> </a:t>
                </a:r>
              </a:p>
            </p:txBody>
          </p:sp>
        </mc:Fallback>
      </mc:AlternateContent>
      <p:sp>
        <p:nvSpPr>
          <p:cNvPr id="32" name="Text Box 28"/>
          <p:cNvSpPr txBox="1">
            <a:spLocks noChangeArrowheads="1"/>
          </p:cNvSpPr>
          <p:nvPr/>
        </p:nvSpPr>
        <p:spPr bwMode="auto">
          <a:xfrm>
            <a:off x="6840032" y="1926436"/>
            <a:ext cx="5191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a:t>
            </a:r>
          </a:p>
        </p:txBody>
      </p:sp>
      <p:sp>
        <p:nvSpPr>
          <p:cNvPr id="33" name="Rectangle 4"/>
          <p:cNvSpPr>
            <a:spLocks noChangeArrowheads="1"/>
          </p:cNvSpPr>
          <p:nvPr/>
        </p:nvSpPr>
        <p:spPr bwMode="auto">
          <a:xfrm>
            <a:off x="6529745" y="3217218"/>
            <a:ext cx="325317" cy="2019955"/>
          </a:xfrm>
          <a:prstGeom prst="rect">
            <a:avLst/>
          </a:prstGeom>
          <a:solidFill>
            <a:schemeClr val="accent1">
              <a:lumMod val="60000"/>
              <a:lumOff val="40000"/>
            </a:schemeClr>
          </a:solidFill>
          <a:ln w="9525">
            <a:solidFill>
              <a:schemeClr val="tx1"/>
            </a:solidFill>
            <a:miter lim="800000"/>
            <a:headEnd/>
            <a:tailEnd/>
          </a:ln>
          <a:effectLst/>
          <a:extLst/>
        </p:spPr>
        <p:txBody>
          <a:bodyPr wrap="none" anchor="ctr"/>
          <a:lstStyle/>
          <a:p>
            <a:pPr algn="ctr"/>
            <a:r>
              <a:rPr lang="en-US" altLang="en-US" sz="2400" b="1" dirty="0"/>
              <a:t>q</a:t>
            </a:r>
            <a:r>
              <a:rPr lang="en-US" altLang="en-US" sz="2400" baseline="30000" dirty="0"/>
              <a:t>2</a:t>
            </a:r>
          </a:p>
          <a:p>
            <a:pPr algn="ctr"/>
            <a:endParaRPr lang="en-US" altLang="en-US" sz="2400" baseline="30000" dirty="0"/>
          </a:p>
        </p:txBody>
      </p:sp>
      <p:sp>
        <p:nvSpPr>
          <p:cNvPr id="34" name="Rectangle 4"/>
          <p:cNvSpPr>
            <a:spLocks noChangeArrowheads="1"/>
          </p:cNvSpPr>
          <p:nvPr/>
        </p:nvSpPr>
        <p:spPr bwMode="auto">
          <a:xfrm>
            <a:off x="7311190" y="3217217"/>
            <a:ext cx="326337" cy="2019955"/>
          </a:xfrm>
          <a:prstGeom prst="rect">
            <a:avLst/>
          </a:prstGeom>
          <a:solidFill>
            <a:schemeClr val="accent1">
              <a:lumMod val="60000"/>
              <a:lumOff val="40000"/>
            </a:schemeClr>
          </a:solidFill>
          <a:ln w="9525">
            <a:solidFill>
              <a:schemeClr val="tx1"/>
            </a:solidFill>
            <a:miter lim="800000"/>
            <a:headEnd/>
            <a:tailEnd/>
          </a:ln>
          <a:effectLst/>
          <a:extLst/>
        </p:spPr>
        <p:txBody>
          <a:bodyPr wrap="none" anchor="ctr"/>
          <a:lstStyle/>
          <a:p>
            <a:pPr algn="ctr"/>
            <a:r>
              <a:rPr lang="en-US" altLang="en-US" sz="2400" b="1" dirty="0" err="1"/>
              <a:t>q</a:t>
            </a:r>
            <a:r>
              <a:rPr lang="en-US" altLang="en-US" sz="1875" baseline="30000" dirty="0" err="1"/>
              <a:t>K</a:t>
            </a:r>
            <a:endParaRPr lang="en-US" altLang="en-US" sz="1875" baseline="30000" dirty="0"/>
          </a:p>
          <a:p>
            <a:pPr algn="ctr"/>
            <a:endParaRPr lang="en-US" altLang="en-US" sz="3000" baseline="30000" dirty="0"/>
          </a:p>
        </p:txBody>
      </p:sp>
      <p:sp>
        <p:nvSpPr>
          <p:cNvPr id="35" name="Text Box 28"/>
          <p:cNvSpPr txBox="1">
            <a:spLocks noChangeArrowheads="1"/>
          </p:cNvSpPr>
          <p:nvPr/>
        </p:nvSpPr>
        <p:spPr bwMode="auto">
          <a:xfrm>
            <a:off x="6855061" y="3561201"/>
            <a:ext cx="5191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a:t>
            </a:r>
          </a:p>
        </p:txBody>
      </p:sp>
      <p:cxnSp>
        <p:nvCxnSpPr>
          <p:cNvPr id="38" name="Straight Arrow Connector 37"/>
          <p:cNvCxnSpPr/>
          <p:nvPr/>
        </p:nvCxnSpPr>
        <p:spPr>
          <a:xfrm flipH="1">
            <a:off x="5775863" y="2267674"/>
            <a:ext cx="280528" cy="56631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549611" y="2282633"/>
            <a:ext cx="284472" cy="55999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764715" y="3561200"/>
            <a:ext cx="270897" cy="14483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834209" y="1959740"/>
            <a:ext cx="264607"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p:nvSpPr>
        <p:spPr>
          <a:xfrm>
            <a:off x="2173012" y="1965359"/>
            <a:ext cx="279272"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p:nvSpPr>
        <p:spPr>
          <a:xfrm>
            <a:off x="2820652" y="1965359"/>
            <a:ext cx="267196"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Text Box 28"/>
          <p:cNvSpPr txBox="1">
            <a:spLocks noChangeArrowheads="1"/>
          </p:cNvSpPr>
          <p:nvPr/>
        </p:nvSpPr>
        <p:spPr bwMode="auto">
          <a:xfrm>
            <a:off x="3863728" y="2566614"/>
            <a:ext cx="5191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a:t>
            </a:r>
          </a:p>
        </p:txBody>
      </p:sp>
      <p:sp>
        <p:nvSpPr>
          <p:cNvPr id="52" name="Flowchart: Alternate Process 51"/>
          <p:cNvSpPr/>
          <p:nvPr/>
        </p:nvSpPr>
        <p:spPr>
          <a:xfrm>
            <a:off x="3261578" y="1972606"/>
            <a:ext cx="1259105"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b="1" dirty="0">
              <a:solidFill>
                <a:schemeClr val="tx1"/>
              </a:solidFill>
            </a:endParaRPr>
          </a:p>
        </p:txBody>
      </p:sp>
      <p:sp>
        <p:nvSpPr>
          <p:cNvPr id="28" name="Rectangle 27"/>
          <p:cNvSpPr/>
          <p:nvPr/>
        </p:nvSpPr>
        <p:spPr>
          <a:xfrm>
            <a:off x="3266004" y="1971077"/>
            <a:ext cx="269636"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p:nvSpPr>
        <p:spPr>
          <a:xfrm>
            <a:off x="3621262" y="1968804"/>
            <a:ext cx="286727" cy="283391"/>
          </a:xfrm>
          <a:prstGeom prst="rect">
            <a:avLst/>
          </a:prstGeom>
          <a:solidFill>
            <a:srgbClr val="C9E8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p:nvSpPr>
        <p:spPr>
          <a:xfrm>
            <a:off x="4227990" y="1967810"/>
            <a:ext cx="288058"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mc:AlternateContent xmlns:mc="http://schemas.openxmlformats.org/markup-compatibility/2006" xmlns:a14="http://schemas.microsoft.com/office/drawing/2010/main">
        <mc:Choice Requires="a14">
          <p:sp>
            <p:nvSpPr>
              <p:cNvPr id="3" name="Rectangle 2"/>
              <p:cNvSpPr/>
              <p:nvPr/>
            </p:nvSpPr>
            <p:spPr>
              <a:xfrm>
                <a:off x="3424779" y="1954075"/>
                <a:ext cx="1086836" cy="340542"/>
              </a:xfrm>
              <a:prstGeom prst="rect">
                <a:avLst/>
              </a:prstGeom>
            </p:spPr>
            <p:txBody>
              <a:bodyPr wrap="none">
                <a:spAutoFit/>
              </a:bodyPr>
              <a:lstStyle/>
              <a:p>
                <a:pPr algn="ctr"/>
                <a14:m>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r>
                      <a:rPr lang="en-US" sz="1613" b="1" i="1">
                        <a:solidFill>
                          <a:srgbClr val="FF0000"/>
                        </a:solidFill>
                        <a:latin typeface="Cambria Math" panose="02040503050406030204" pitchFamily="18" charset="0"/>
                        <a:ea typeface="Cambria Math" panose="02040503050406030204" pitchFamily="18" charset="0"/>
                      </a:rPr>
                      <m:t>⊕</m:t>
                    </m:r>
                  </m:oMath>
                </a14:m>
                <a:r>
                  <a:rPr lang="en-US" sz="1613" b="1" dirty="0">
                    <a:solidFill>
                      <a:srgbClr val="FF0000"/>
                    </a:solidFill>
                    <a:ea typeface="Cambria Math" panose="02040503050406030204" pitchFamily="18" charset="0"/>
                  </a:rPr>
                  <a:t> </a:t>
                </a:r>
                <a14:m>
                  <m:oMath xmlns:m="http://schemas.openxmlformats.org/officeDocument/2006/math">
                    <m:sSup>
                      <m:sSupPr>
                        <m:ctrlPr>
                          <a:rPr lang="en-US" sz="1613" b="1" i="1">
                            <a:solidFill>
                              <a:srgbClr val="FF0000"/>
                            </a:solidFill>
                            <a:latin typeface="Cambria Math" panose="02040503050406030204" pitchFamily="18" charset="0"/>
                            <a:ea typeface="Cambria Math" panose="02040503050406030204" pitchFamily="18" charset="0"/>
                          </a:rPr>
                        </m:ctrlPr>
                      </m:sSupPr>
                      <m:e>
                        <m:r>
                          <a:rPr lang="en-US" sz="1613" b="1" i="1">
                            <a:solidFill>
                              <a:srgbClr val="FF0000"/>
                            </a:solidFill>
                            <a:latin typeface="Cambria Math" panose="02040503050406030204" pitchFamily="18" charset="0"/>
                            <a:ea typeface="Cambria Math" panose="02040503050406030204" pitchFamily="18" charset="0"/>
                          </a:rPr>
                          <m:t>(</m:t>
                        </m:r>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𝒓</m:t>
                            </m:r>
                          </m:e>
                          <m:sub>
                            <m:r>
                              <a:rPr lang="en-US" sz="1613" b="1" i="1">
                                <a:solidFill>
                                  <a:srgbClr val="FF0000"/>
                                </a:solidFill>
                                <a:latin typeface="Cambria Math" panose="02040503050406030204" pitchFamily="18" charset="0"/>
                              </a:rPr>
                              <m:t>𝒊</m:t>
                            </m:r>
                          </m:sub>
                        </m:sSub>
                        <m:r>
                          <a:rPr lang="en-US" sz="1613" b="1" i="1">
                            <a:solidFill>
                              <a:srgbClr val="FF0000"/>
                            </a:solidFill>
                            <a:latin typeface="Cambria Math" panose="02040503050406030204" pitchFamily="18" charset="0"/>
                          </a:rPr>
                          <m:t>)</m:t>
                        </m:r>
                      </m:e>
                      <m:sup>
                        <m:r>
                          <a:rPr lang="en-US" sz="1613" b="1" i="1">
                            <a:solidFill>
                              <a:srgbClr val="FF0000"/>
                            </a:solidFill>
                            <a:latin typeface="Cambria Math" panose="02040503050406030204" pitchFamily="18" charset="0"/>
                            <a:ea typeface="Cambria Math" panose="02040503050406030204" pitchFamily="18" charset="0"/>
                          </a:rPr>
                          <m:t>𝜿</m:t>
                        </m:r>
                      </m:sup>
                    </m:sSup>
                  </m:oMath>
                </a14:m>
                <a:endParaRPr lang="en-US" sz="1613" b="1" dirty="0">
                  <a:solidFill>
                    <a:srgbClr val="00B0F0"/>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3424779" y="1954075"/>
                <a:ext cx="1086836" cy="340542"/>
              </a:xfrm>
              <a:prstGeom prst="rect">
                <a:avLst/>
              </a:prstGeom>
              <a:blipFill>
                <a:blip r:embed="rId10"/>
                <a:stretch>
                  <a:fillRect b="-16364"/>
                </a:stretch>
              </a:blipFill>
            </p:spPr>
            <p:txBody>
              <a:bodyPr/>
              <a:lstStyle/>
              <a:p>
                <a:r>
                  <a:rPr lang="en-US">
                    <a:noFill/>
                  </a:rPr>
                  <a:t> </a:t>
                </a:r>
              </a:p>
            </p:txBody>
          </p:sp>
        </mc:Fallback>
      </mc:AlternateContent>
      <p:sp>
        <p:nvSpPr>
          <p:cNvPr id="53" name="Flowchart: Alternate Process 52"/>
          <p:cNvSpPr/>
          <p:nvPr/>
        </p:nvSpPr>
        <p:spPr>
          <a:xfrm>
            <a:off x="6053556" y="3420119"/>
            <a:ext cx="1583971"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13" b="1" dirty="0">
              <a:solidFill>
                <a:srgbClr val="FF0000"/>
              </a:solidFill>
            </a:endParaRPr>
          </a:p>
        </p:txBody>
      </p:sp>
      <p:sp>
        <p:nvSpPr>
          <p:cNvPr id="54" name="Rectangle 53"/>
          <p:cNvSpPr/>
          <p:nvPr/>
        </p:nvSpPr>
        <p:spPr>
          <a:xfrm>
            <a:off x="6059022" y="3410527"/>
            <a:ext cx="300475"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Rectangle 55"/>
          <p:cNvSpPr/>
          <p:nvPr/>
        </p:nvSpPr>
        <p:spPr>
          <a:xfrm>
            <a:off x="6537461" y="3416761"/>
            <a:ext cx="329995" cy="28927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p:cNvSpPr/>
          <p:nvPr/>
        </p:nvSpPr>
        <p:spPr>
          <a:xfrm>
            <a:off x="7311189" y="3410527"/>
            <a:ext cx="326337"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8" name="Rectangle 7"/>
              <p:cNvSpPr/>
              <p:nvPr/>
            </p:nvSpPr>
            <p:spPr>
              <a:xfrm>
                <a:off x="5934493" y="3389110"/>
                <a:ext cx="1875257" cy="3405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13" b="1" i="1">
                              <a:latin typeface="Cambria Math" panose="02040503050406030204" pitchFamily="18" charset="0"/>
                            </a:rPr>
                          </m:ctrlPr>
                        </m:sSubPr>
                        <m:e>
                          <m:r>
                            <a:rPr lang="en-US" sz="1613" b="1" i="1">
                              <a:latin typeface="Cambria Math" panose="02040503050406030204" pitchFamily="18" charset="0"/>
                            </a:rPr>
                            <m:t>𝒒</m:t>
                          </m:r>
                        </m:e>
                        <m:sub>
                          <m:r>
                            <a:rPr lang="en-US" sz="1613" b="1" i="1">
                              <a:latin typeface="Cambria Math" panose="02040503050406030204" pitchFamily="18" charset="0"/>
                            </a:rPr>
                            <m:t>𝒊</m:t>
                          </m:r>
                        </m:sub>
                      </m:sSub>
                      <m:r>
                        <a:rPr lang="en-US" sz="1613" b="1" i="1">
                          <a:latin typeface="Cambria Math" panose="02040503050406030204" pitchFamily="18" charset="0"/>
                        </a:rPr>
                        <m:t>=</m:t>
                      </m:r>
                      <m:sSub>
                        <m:sSubPr>
                          <m:ctrlPr>
                            <a:rPr lang="en-US" sz="1613" b="1" i="1">
                              <a:latin typeface="Cambria Math" panose="02040503050406030204" pitchFamily="18" charset="0"/>
                            </a:rPr>
                          </m:ctrlPr>
                        </m:sSubPr>
                        <m:e>
                          <m:r>
                            <a:rPr lang="en-US" sz="1613" b="1" i="1">
                              <a:latin typeface="Cambria Math" panose="02040503050406030204" pitchFamily="18" charset="0"/>
                            </a:rPr>
                            <m:t>𝒕</m:t>
                          </m:r>
                        </m:e>
                        <m:sub>
                          <m:r>
                            <a:rPr lang="en-US" sz="1613" b="1" i="1">
                              <a:latin typeface="Cambria Math" panose="02040503050406030204" pitchFamily="18" charset="0"/>
                            </a:rPr>
                            <m:t>𝒊</m:t>
                          </m:r>
                        </m:sub>
                      </m:sSub>
                      <m:r>
                        <a:rPr lang="en-US" sz="1613" b="1" i="1">
                          <a:latin typeface="Cambria Math" panose="02040503050406030204" pitchFamily="18" charset="0"/>
                          <a:ea typeface="Cambria Math" panose="02040503050406030204" pitchFamily="18" charset="0"/>
                        </a:rPr>
                        <m:t>⊕</m:t>
                      </m:r>
                      <m:sSup>
                        <m:sSupPr>
                          <m:ctrlPr>
                            <a:rPr lang="en-US" sz="1613" b="1" i="1">
                              <a:latin typeface="Cambria Math" panose="02040503050406030204" pitchFamily="18" charset="0"/>
                              <a:ea typeface="Cambria Math" panose="02040503050406030204" pitchFamily="18" charset="0"/>
                            </a:rPr>
                          </m:ctrlPr>
                        </m:sSupPr>
                        <m:e>
                          <m:r>
                            <a:rPr lang="en-US" sz="1613" b="1" i="1">
                              <a:latin typeface="Cambria Math" panose="02040503050406030204" pitchFamily="18" charset="0"/>
                              <a:ea typeface="Cambria Math" panose="02040503050406030204" pitchFamily="18" charset="0"/>
                            </a:rPr>
                            <m:t>(</m:t>
                          </m:r>
                          <m:sSub>
                            <m:sSubPr>
                              <m:ctrlPr>
                                <a:rPr lang="en-US" sz="1613" b="1" i="1">
                                  <a:latin typeface="Cambria Math" panose="02040503050406030204" pitchFamily="18" charset="0"/>
                                </a:rPr>
                              </m:ctrlPr>
                            </m:sSubPr>
                            <m:e>
                              <m:r>
                                <a:rPr lang="en-US" sz="1613" b="1" i="1">
                                  <a:latin typeface="Cambria Math" panose="02040503050406030204" pitchFamily="18" charset="0"/>
                                </a:rPr>
                                <m:t>𝒓</m:t>
                              </m:r>
                            </m:e>
                            <m:sub>
                              <m:r>
                                <a:rPr lang="en-US" sz="1613" b="1" i="1">
                                  <a:latin typeface="Cambria Math" panose="02040503050406030204" pitchFamily="18" charset="0"/>
                                </a:rPr>
                                <m:t>𝒊</m:t>
                              </m:r>
                            </m:sub>
                          </m:sSub>
                          <m:r>
                            <a:rPr lang="en-US" sz="1613" b="1" i="1">
                              <a:latin typeface="Cambria Math" panose="02040503050406030204" pitchFamily="18" charset="0"/>
                            </a:rPr>
                            <m:t>)</m:t>
                          </m:r>
                        </m:e>
                        <m:sup>
                          <m:r>
                            <a:rPr lang="en-US" sz="1613" b="1" i="1">
                              <a:latin typeface="Cambria Math" panose="02040503050406030204" pitchFamily="18" charset="0"/>
                              <a:ea typeface="Cambria Math" panose="02040503050406030204" pitchFamily="18" charset="0"/>
                            </a:rPr>
                            <m:t>𝜿</m:t>
                          </m:r>
                        </m:sup>
                      </m:sSup>
                      <m:r>
                        <a:rPr lang="en-US" sz="1613" b="1" i="1">
                          <a:latin typeface="Cambria Math" panose="02040503050406030204" pitchFamily="18" charset="0"/>
                          <a:ea typeface="Cambria Math" panose="02040503050406030204" pitchFamily="18" charset="0"/>
                        </a:rPr>
                        <m:t>⨀</m:t>
                      </m:r>
                      <m:r>
                        <a:rPr lang="en-US" sz="1613" b="1" i="1">
                          <a:latin typeface="Cambria Math" panose="02040503050406030204" pitchFamily="18" charset="0"/>
                          <a:ea typeface="Cambria Math" panose="02040503050406030204" pitchFamily="18" charset="0"/>
                        </a:rPr>
                        <m:t>𝒔</m:t>
                      </m:r>
                    </m:oMath>
                  </m:oMathPara>
                </a14:m>
                <a:endParaRPr lang="en-US" sz="1613" b="1" dirty="0"/>
              </a:p>
            </p:txBody>
          </p:sp>
        </mc:Choice>
        <mc:Fallback xmlns="">
          <p:sp>
            <p:nvSpPr>
              <p:cNvPr id="8" name="Rectangle 7"/>
              <p:cNvSpPr>
                <a:spLocks noRot="1" noChangeAspect="1" noMove="1" noResize="1" noEditPoints="1" noAdjustHandles="1" noChangeArrowheads="1" noChangeShapeType="1" noTextEdit="1"/>
              </p:cNvSpPr>
              <p:nvPr/>
            </p:nvSpPr>
            <p:spPr>
              <a:xfrm>
                <a:off x="5934493" y="3389110"/>
                <a:ext cx="1875257" cy="340542"/>
              </a:xfrm>
              <a:prstGeom prst="rect">
                <a:avLst/>
              </a:prstGeom>
              <a:blipFill>
                <a:blip r:embed="rId11"/>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1000789" y="1950079"/>
                <a:ext cx="985334" cy="30008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1350" b="1" i="1">
                              <a:solidFill>
                                <a:srgbClr val="FF0000"/>
                              </a:solidFill>
                              <a:latin typeface="Cambria Math" panose="02040503050406030204" pitchFamily="18" charset="0"/>
                            </a:rPr>
                          </m:ctrlPr>
                        </m:sSubPr>
                        <m:e>
                          <m:r>
                            <a:rPr lang="en-US" sz="1350" b="1" i="1">
                              <a:solidFill>
                                <a:srgbClr val="FF0000"/>
                              </a:solidFill>
                              <a:latin typeface="Cambria Math" panose="02040503050406030204" pitchFamily="18" charset="0"/>
                            </a:rPr>
                            <m:t>𝒓</m:t>
                          </m:r>
                        </m:e>
                        <m:sub>
                          <m:r>
                            <a:rPr lang="en-US" sz="1350" b="1" i="1">
                              <a:solidFill>
                                <a:srgbClr val="FF0000"/>
                              </a:solidFill>
                              <a:latin typeface="Cambria Math" panose="02040503050406030204" pitchFamily="18" charset="0"/>
                            </a:rPr>
                            <m:t>𝒊</m:t>
                          </m:r>
                        </m:sub>
                      </m:sSub>
                      <m:r>
                        <a:rPr lang="en-US" sz="1350" b="1" i="1">
                          <a:solidFill>
                            <a:srgbClr val="FF0000"/>
                          </a:solidFill>
                          <a:latin typeface="Cambria Math" panose="02040503050406030204" pitchFamily="18" charset="0"/>
                          <a:ea typeface="Cambria Math" panose="02040503050406030204" pitchFamily="18" charset="0"/>
                        </a:rPr>
                        <m:t>∈{</m:t>
                      </m:r>
                      <m:r>
                        <a:rPr lang="en-US" sz="1350" b="1" i="1">
                          <a:solidFill>
                            <a:srgbClr val="FF0000"/>
                          </a:solidFill>
                          <a:latin typeface="Cambria Math" panose="02040503050406030204" pitchFamily="18" charset="0"/>
                          <a:ea typeface="Cambria Math" panose="02040503050406030204" pitchFamily="18" charset="0"/>
                        </a:rPr>
                        <m:t>𝟎</m:t>
                      </m:r>
                      <m:r>
                        <a:rPr lang="en-US" sz="1350" b="1" i="1">
                          <a:solidFill>
                            <a:srgbClr val="FF0000"/>
                          </a:solidFill>
                          <a:latin typeface="Cambria Math" panose="02040503050406030204" pitchFamily="18" charset="0"/>
                          <a:ea typeface="Cambria Math" panose="02040503050406030204" pitchFamily="18" charset="0"/>
                        </a:rPr>
                        <m:t>,</m:t>
                      </m:r>
                      <m:r>
                        <a:rPr lang="en-US" sz="1350" b="1" i="1">
                          <a:solidFill>
                            <a:srgbClr val="FF0000"/>
                          </a:solidFill>
                          <a:latin typeface="Cambria Math" panose="02040503050406030204" pitchFamily="18" charset="0"/>
                          <a:ea typeface="Cambria Math" panose="02040503050406030204" pitchFamily="18" charset="0"/>
                        </a:rPr>
                        <m:t>𝟏</m:t>
                      </m:r>
                      <m:r>
                        <a:rPr lang="en-US" sz="1350" b="1" i="1">
                          <a:solidFill>
                            <a:srgbClr val="FF0000"/>
                          </a:solidFill>
                          <a:latin typeface="Cambria Math" panose="02040503050406030204" pitchFamily="18" charset="0"/>
                          <a:ea typeface="Cambria Math" panose="02040503050406030204" pitchFamily="18" charset="0"/>
                        </a:rPr>
                        <m:t>}</m:t>
                      </m:r>
                    </m:oMath>
                  </m:oMathPara>
                </a14:m>
                <a:endParaRPr lang="en-US" sz="1350" b="1" dirty="0"/>
              </a:p>
            </p:txBody>
          </p:sp>
        </mc:Choice>
        <mc:Fallback xmlns="">
          <p:sp>
            <p:nvSpPr>
              <p:cNvPr id="58" name="Rectangle 57"/>
              <p:cNvSpPr>
                <a:spLocks noRot="1" noChangeAspect="1" noMove="1" noResize="1" noEditPoints="1" noAdjustHandles="1" noChangeArrowheads="1" noChangeShapeType="1" noTextEdit="1"/>
              </p:cNvSpPr>
              <p:nvPr/>
            </p:nvSpPr>
            <p:spPr>
              <a:xfrm>
                <a:off x="1000789" y="1950079"/>
                <a:ext cx="985334" cy="300082"/>
              </a:xfrm>
              <a:prstGeom prst="rect">
                <a:avLst/>
              </a:prstGeom>
              <a:blipFill>
                <a:blip r:embed="rId12"/>
                <a:stretch>
                  <a:fillRect b="-10204"/>
                </a:stretch>
              </a:blipFill>
            </p:spPr>
            <p:txBody>
              <a:bodyPr/>
              <a:lstStyle/>
              <a:p>
                <a:r>
                  <a:rPr lang="en-US">
                    <a:noFill/>
                  </a:rPr>
                  <a:t> </a:t>
                </a:r>
              </a:p>
            </p:txBody>
          </p:sp>
        </mc:Fallback>
      </mc:AlternateContent>
      <p:sp>
        <p:nvSpPr>
          <p:cNvPr id="60" name="Rectangle 59"/>
          <p:cNvSpPr/>
          <p:nvPr/>
        </p:nvSpPr>
        <p:spPr>
          <a:xfrm>
            <a:off x="837568" y="2151394"/>
            <a:ext cx="1101221" cy="507831"/>
          </a:xfrm>
          <a:prstGeom prst="rect">
            <a:avLst/>
          </a:prstGeom>
        </p:spPr>
        <p:txBody>
          <a:bodyPr wrap="square">
            <a:spAutoFit/>
          </a:bodyPr>
          <a:lstStyle/>
          <a:p>
            <a:pPr algn="ctr"/>
            <a:r>
              <a:rPr lang="en-US" sz="1350" i="1" dirty="0"/>
              <a:t>repetition </a:t>
            </a:r>
          </a:p>
          <a:p>
            <a:pPr algn="ctr"/>
            <a:r>
              <a:rPr lang="en-US" sz="1350" i="1" dirty="0"/>
              <a:t>encoding</a:t>
            </a:r>
            <a:r>
              <a:rPr lang="en-US" sz="1350" dirty="0"/>
              <a:t> </a:t>
            </a:r>
            <a:r>
              <a:rPr lang="en-US" sz="1350" dirty="0">
                <a:solidFill>
                  <a:srgbClr val="FF0000"/>
                </a:solidFill>
              </a:rPr>
              <a:t>r</a:t>
            </a:r>
            <a:endParaRPr lang="en-US" sz="1350" i="1" dirty="0">
              <a:solidFill>
                <a:srgbClr val="FF0000"/>
              </a:solidFill>
            </a:endParaRPr>
          </a:p>
        </p:txBody>
      </p:sp>
      <p:sp>
        <p:nvSpPr>
          <p:cNvPr id="61" name="Rectangle 60"/>
          <p:cNvSpPr/>
          <p:nvPr/>
        </p:nvSpPr>
        <p:spPr>
          <a:xfrm>
            <a:off x="4839456" y="2765805"/>
            <a:ext cx="929903" cy="80347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25" b="1" dirty="0"/>
              <a:t>OT</a:t>
            </a:r>
          </a:p>
          <a:p>
            <a:pPr algn="ctr"/>
            <a:r>
              <a:rPr lang="en-US" sz="2625" b="1" dirty="0"/>
              <a:t>Ext</a:t>
            </a:r>
          </a:p>
        </p:txBody>
      </p:sp>
      <mc:AlternateContent xmlns:mc="http://schemas.openxmlformats.org/markup-compatibility/2006" xmlns:a14="http://schemas.microsoft.com/office/drawing/2010/main">
        <mc:Choice Requires="a14">
          <p:sp>
            <p:nvSpPr>
              <p:cNvPr id="66" name="Rectangle 65"/>
              <p:cNvSpPr/>
              <p:nvPr/>
            </p:nvSpPr>
            <p:spPr>
              <a:xfrm>
                <a:off x="6028005" y="1997458"/>
                <a:ext cx="300962" cy="36389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rPr>
                            <m:t>1</m:t>
                          </m:r>
                        </m:sub>
                      </m:sSub>
                    </m:oMath>
                  </m:oMathPara>
                </a14:m>
                <a:endParaRPr lang="en-US" sz="2400" dirty="0">
                  <a:solidFill>
                    <a:schemeClr val="tx1"/>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6028005" y="1997458"/>
                <a:ext cx="300962" cy="363894"/>
              </a:xfrm>
              <a:prstGeom prst="rect">
                <a:avLst/>
              </a:prstGeom>
              <a:blipFill>
                <a:blip r:embed="rId13"/>
                <a:stretch>
                  <a:fillRect l="-29412" r="-21569"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3154" y="1650364"/>
                <a:ext cx="637775"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𝒓</m:t>
                          </m:r>
                        </m:e>
                        <m:sub>
                          <m:r>
                            <a:rPr lang="en-US" b="1" i="1">
                              <a:solidFill>
                                <a:srgbClr val="FF0000"/>
                              </a:solidFill>
                              <a:latin typeface="Cambria Math" panose="02040503050406030204" pitchFamily="18" charset="0"/>
                            </a:rPr>
                            <m:t>𝒊</m:t>
                          </m:r>
                        </m:sub>
                      </m:sSub>
                    </m:oMath>
                  </m:oMathPara>
                </a14:m>
                <a:endParaRPr lang="en-US" dirty="0"/>
              </a:p>
            </p:txBody>
          </p:sp>
        </mc:Choice>
        <mc:Fallback xmlns="">
          <p:sp>
            <p:nvSpPr>
              <p:cNvPr id="51" name="Rectangle 50"/>
              <p:cNvSpPr>
                <a:spLocks noRot="1" noChangeAspect="1" noMove="1" noResize="1" noEditPoints="1" noAdjustHandles="1" noChangeArrowheads="1" noChangeShapeType="1" noTextEdit="1"/>
              </p:cNvSpPr>
              <p:nvPr/>
            </p:nvSpPr>
            <p:spPr>
              <a:xfrm>
                <a:off x="3154" y="1650364"/>
                <a:ext cx="637775" cy="328118"/>
              </a:xfrm>
              <a:prstGeom prst="rect">
                <a:avLst/>
              </a:prstGeom>
              <a:blipFill>
                <a:blip r:embed="rId14"/>
                <a:stretch>
                  <a:fillRect b="-5357"/>
                </a:stretch>
              </a:blipFill>
            </p:spPr>
            <p:txBody>
              <a:bodyPr/>
              <a:lstStyle/>
              <a:p>
                <a:r>
                  <a:rPr lang="en-US">
                    <a:noFill/>
                  </a:rPr>
                  <a:t> </a:t>
                </a:r>
              </a:p>
            </p:txBody>
          </p:sp>
        </mc:Fallback>
      </mc:AlternateContent>
      <p:cxnSp>
        <p:nvCxnSpPr>
          <p:cNvPr id="55" name="Straight Arrow Connector 54"/>
          <p:cNvCxnSpPr>
            <a:stCxn id="51" idx="3"/>
          </p:cNvCxnSpPr>
          <p:nvPr/>
        </p:nvCxnSpPr>
        <p:spPr>
          <a:xfrm>
            <a:off x="640929" y="1814423"/>
            <a:ext cx="433768" cy="978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591540" y="3715876"/>
            <a:ext cx="483156" cy="3593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Rectangle 61"/>
              <p:cNvSpPr/>
              <p:nvPr/>
            </p:nvSpPr>
            <p:spPr>
              <a:xfrm>
                <a:off x="8377165" y="1627742"/>
                <a:ext cx="637775"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a:solidFill>
                            <a:srgbClr val="0066FF"/>
                          </a:solidFill>
                          <a:latin typeface="Cambria Math" panose="02040503050406030204" pitchFamily="18" charset="0"/>
                        </a:rPr>
                        <m:t>𝒔</m:t>
                      </m:r>
                    </m:oMath>
                  </m:oMathPara>
                </a14:m>
                <a:endParaRPr lang="en-US" dirty="0">
                  <a:solidFill>
                    <a:srgbClr val="0066FF"/>
                  </a:solidFill>
                </a:endParaRPr>
              </a:p>
            </p:txBody>
          </p:sp>
        </mc:Choice>
        <mc:Fallback xmlns="">
          <p:sp>
            <p:nvSpPr>
              <p:cNvPr id="62" name="Rectangle 61"/>
              <p:cNvSpPr>
                <a:spLocks noRot="1" noChangeAspect="1" noMove="1" noResize="1" noEditPoints="1" noAdjustHandles="1" noChangeArrowheads="1" noChangeShapeType="1" noTextEdit="1"/>
              </p:cNvSpPr>
              <p:nvPr/>
            </p:nvSpPr>
            <p:spPr>
              <a:xfrm>
                <a:off x="8377165" y="1627742"/>
                <a:ext cx="637775" cy="328118"/>
              </a:xfrm>
              <a:prstGeom prst="rect">
                <a:avLst/>
              </a:prstGeom>
              <a:blipFill>
                <a:blip r:embed="rId15"/>
                <a:stretch>
                  <a:fillRect/>
                </a:stretch>
              </a:blipFill>
            </p:spPr>
            <p:txBody>
              <a:bodyPr/>
              <a:lstStyle/>
              <a:p>
                <a:r>
                  <a:rPr lang="en-US">
                    <a:noFill/>
                  </a:rPr>
                  <a:t> </a:t>
                </a:r>
              </a:p>
            </p:txBody>
          </p:sp>
        </mc:Fallback>
      </mc:AlternateContent>
      <p:cxnSp>
        <p:nvCxnSpPr>
          <p:cNvPr id="63" name="Straight Arrow Connector 62"/>
          <p:cNvCxnSpPr>
            <a:stCxn id="62" idx="1"/>
          </p:cNvCxnSpPr>
          <p:nvPr/>
        </p:nvCxnSpPr>
        <p:spPr>
          <a:xfrm flipH="1">
            <a:off x="7737364" y="1791801"/>
            <a:ext cx="639801" cy="1204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5" idx="0"/>
          </p:cNvCxnSpPr>
          <p:nvPr/>
        </p:nvCxnSpPr>
        <p:spPr>
          <a:xfrm>
            <a:off x="7753932" y="3656710"/>
            <a:ext cx="726350" cy="4185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Rectangle 64"/>
              <p:cNvSpPr/>
              <p:nvPr/>
            </p:nvSpPr>
            <p:spPr>
              <a:xfrm>
                <a:off x="7816563" y="4075258"/>
                <a:ext cx="1327438"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r>
                        <a:rPr lang="en-US" i="1">
                          <a:latin typeface="Cambria Math" panose="02040503050406030204" pitchFamily="18" charset="0"/>
                        </a:rPr>
                        <m:t>)</m:t>
                      </m:r>
                    </m:oMath>
                  </m:oMathPara>
                </a14:m>
                <a:endParaRPr lang="en-US" dirty="0"/>
              </a:p>
            </p:txBody>
          </p:sp>
        </mc:Choice>
        <mc:Fallback xmlns="">
          <p:sp>
            <p:nvSpPr>
              <p:cNvPr id="65" name="Rectangle 64"/>
              <p:cNvSpPr>
                <a:spLocks noRot="1" noChangeAspect="1" noMove="1" noResize="1" noEditPoints="1" noAdjustHandles="1" noChangeArrowheads="1" noChangeShapeType="1" noTextEdit="1"/>
              </p:cNvSpPr>
              <p:nvPr/>
            </p:nvSpPr>
            <p:spPr>
              <a:xfrm>
                <a:off x="7816563" y="4075258"/>
                <a:ext cx="1327438" cy="328118"/>
              </a:xfrm>
              <a:prstGeom prst="rect">
                <a:avLst/>
              </a:prstGeom>
              <a:blipFill>
                <a:blip r:embed="rId16"/>
                <a:stretch>
                  <a:fillRect b="-2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a:off x="7809751" y="4388522"/>
                <a:ext cx="1334250"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r>
                        <a:rPr lang="en-US" b="1" i="1">
                          <a:latin typeface="Cambria Math" panose="02040503050406030204" pitchFamily="18" charset="0"/>
                          <a:ea typeface="Cambria Math" panose="02040503050406030204" pitchFamily="18" charset="0"/>
                        </a:rPr>
                        <m:t>⊕</m:t>
                      </m:r>
                      <m:r>
                        <a:rPr lang="en-US" i="1">
                          <a:solidFill>
                            <a:srgbClr val="0066FF"/>
                          </a:solidFill>
                          <a:latin typeface="Cambria Math" panose="02040503050406030204" pitchFamily="18" charset="0"/>
                          <a:ea typeface="Cambria Math" panose="02040503050406030204" pitchFamily="18" charset="0"/>
                        </a:rPr>
                        <m:t>𝑠</m:t>
                      </m:r>
                      <m:r>
                        <a:rPr lang="en-US" i="1">
                          <a:latin typeface="Cambria Math" panose="02040503050406030204" pitchFamily="18" charset="0"/>
                        </a:rPr>
                        <m:t>)</m:t>
                      </m:r>
                    </m:oMath>
                  </m:oMathPara>
                </a14:m>
                <a:endParaRPr lang="en-US" dirty="0"/>
              </a:p>
            </p:txBody>
          </p:sp>
        </mc:Choice>
        <mc:Fallback xmlns="">
          <p:sp>
            <p:nvSpPr>
              <p:cNvPr id="67" name="Rectangle 66"/>
              <p:cNvSpPr>
                <a:spLocks noRot="1" noChangeAspect="1" noMove="1" noResize="1" noEditPoints="1" noAdjustHandles="1" noChangeArrowheads="1" noChangeShapeType="1" noTextEdit="1"/>
              </p:cNvSpPr>
              <p:nvPr/>
            </p:nvSpPr>
            <p:spPr>
              <a:xfrm>
                <a:off x="7809751" y="4388522"/>
                <a:ext cx="1334250" cy="328118"/>
              </a:xfrm>
              <a:prstGeom prst="rect">
                <a:avLst/>
              </a:prstGeom>
              <a:blipFill>
                <a:blip r:embed="rId17"/>
                <a:stretch>
                  <a:fillRect b="-19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154" y="4061404"/>
                <a:ext cx="1176771"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𝒕</m:t>
                          </m:r>
                        </m:e>
                        <m:sub>
                          <m:r>
                            <a:rPr lang="en-US" b="1" i="1">
                              <a:solidFill>
                                <a:srgbClr val="FF0000"/>
                              </a:solidFill>
                              <a:latin typeface="Cambria Math" panose="02040503050406030204" pitchFamily="18" charset="0"/>
                            </a:rPr>
                            <m:t>𝒊</m:t>
                          </m:r>
                        </m:sub>
                      </m:sSub>
                      <m:r>
                        <a:rPr lang="en-US" i="1">
                          <a:latin typeface="Cambria Math" panose="02040503050406030204" pitchFamily="18" charset="0"/>
                        </a:rPr>
                        <m:t>)</m:t>
                      </m:r>
                    </m:oMath>
                  </m:oMathPara>
                </a14:m>
                <a:endParaRPr lang="en-US" dirty="0"/>
              </a:p>
            </p:txBody>
          </p:sp>
        </mc:Choice>
        <mc:Fallback xmlns="">
          <p:sp>
            <p:nvSpPr>
              <p:cNvPr id="68" name="Rectangle 67"/>
              <p:cNvSpPr>
                <a:spLocks noRot="1" noChangeAspect="1" noMove="1" noResize="1" noEditPoints="1" noAdjustHandles="1" noChangeArrowheads="1" noChangeShapeType="1" noTextEdit="1"/>
              </p:cNvSpPr>
              <p:nvPr/>
            </p:nvSpPr>
            <p:spPr>
              <a:xfrm>
                <a:off x="3154" y="4061404"/>
                <a:ext cx="1176771" cy="328118"/>
              </a:xfrm>
              <a:prstGeom prst="rect">
                <a:avLst/>
              </a:prstGeom>
              <a:blipFill>
                <a:blip r:embed="rId18"/>
                <a:stretch>
                  <a:fillRect b="-21429"/>
                </a:stretch>
              </a:blipFill>
            </p:spPr>
            <p:txBody>
              <a:bodyPr/>
              <a:lstStyle/>
              <a:p>
                <a:r>
                  <a:rPr lang="en-US">
                    <a:noFill/>
                  </a:rPr>
                  <a:t> </a:t>
                </a:r>
              </a:p>
            </p:txBody>
          </p:sp>
        </mc:Fallback>
      </mc:AlternateContent>
      <p:sp>
        <p:nvSpPr>
          <p:cNvPr id="73" name="Content Placeholder 2"/>
          <p:cNvSpPr txBox="1">
            <a:spLocks/>
          </p:cNvSpPr>
          <p:nvPr/>
        </p:nvSpPr>
        <p:spPr>
          <a:xfrm>
            <a:off x="988242" y="866363"/>
            <a:ext cx="7543800" cy="476646"/>
          </a:xfrm>
          <a:prstGeom prst="rect">
            <a:avLst/>
          </a:prstGeom>
        </p:spPr>
        <p:txBody>
          <a:bodyPr vert="horz" lIns="68580" tIns="34290" rIns="68580" bIns="3429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spcBef>
                <a:spcPct val="0"/>
              </a:spcBef>
              <a:buNone/>
            </a:pPr>
            <a:r>
              <a:rPr lang="en-US" sz="2400" dirty="0"/>
              <a:t>[</a:t>
            </a:r>
            <a:r>
              <a:rPr lang="en-US" altLang="en-US" sz="2400" dirty="0"/>
              <a:t>IshaiKilianNissimPetrank03</a:t>
            </a:r>
            <a:r>
              <a:rPr lang="en-US" sz="2400" dirty="0"/>
              <a:t>]</a:t>
            </a:r>
          </a:p>
        </p:txBody>
      </p:sp>
      <p:pic>
        <p:nvPicPr>
          <p:cNvPr id="84" name="Picture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35" y="738069"/>
            <a:ext cx="554614" cy="75086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5" name="Picture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52286" y="670577"/>
            <a:ext cx="601532" cy="7671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 name="Rectangle 10">
            <a:extLst>
              <a:ext uri="{FF2B5EF4-FFF2-40B4-BE49-F238E27FC236}">
                <a16:creationId xmlns:a16="http://schemas.microsoft.com/office/drawing/2014/main" id="{659D563A-F031-4A64-803C-18B771D9062F}"/>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121551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44"/>
                                        </p:tgtEl>
                                      </p:cBhvr>
                                    </p:animEffect>
                                    <p:set>
                                      <p:cBhvr>
                                        <p:cTn id="7" dur="1" fill="hold">
                                          <p:stCondLst>
                                            <p:cond delay="499"/>
                                          </p:stCondLst>
                                        </p:cTn>
                                        <p:tgtEl>
                                          <p:spTgt spid="44"/>
                                        </p:tgtEl>
                                        <p:attrNameLst>
                                          <p:attrName>style.visibility</p:attrName>
                                        </p:attrNameLst>
                                      </p:cBhvr>
                                      <p:to>
                                        <p:strVal val="hidden"/>
                                      </p:to>
                                    </p:set>
                                  </p:childTnLst>
                                </p:cTn>
                              </p:par>
                              <p:par>
                                <p:cTn id="8" presetID="22" presetClass="exit" presetSubtype="1" fill="hold" grpId="0" nodeType="withEffect">
                                  <p:stCondLst>
                                    <p:cond delay="0"/>
                                  </p:stCondLst>
                                  <p:childTnLst>
                                    <p:animEffect transition="out" filter="wipe(up)">
                                      <p:cBhvr>
                                        <p:cTn id="9" dur="500"/>
                                        <p:tgtEl>
                                          <p:spTgt spid="46"/>
                                        </p:tgtEl>
                                      </p:cBhvr>
                                    </p:animEffect>
                                    <p:set>
                                      <p:cBhvr>
                                        <p:cTn id="10" dur="1" fill="hold">
                                          <p:stCondLst>
                                            <p:cond delay="499"/>
                                          </p:stCondLst>
                                        </p:cTn>
                                        <p:tgtEl>
                                          <p:spTgt spid="46"/>
                                        </p:tgtEl>
                                        <p:attrNameLst>
                                          <p:attrName>style.visibility</p:attrName>
                                        </p:attrNameLst>
                                      </p:cBhvr>
                                      <p:to>
                                        <p:strVal val="hidden"/>
                                      </p:to>
                                    </p:set>
                                  </p:childTnLst>
                                </p:cTn>
                              </p:par>
                              <p:par>
                                <p:cTn id="11" presetID="22" presetClass="exit" presetSubtype="1" fill="hold" grpId="0" nodeType="withEffect">
                                  <p:stCondLst>
                                    <p:cond delay="0"/>
                                  </p:stCondLst>
                                  <p:childTnLst>
                                    <p:animEffect transition="out" filter="wipe(up)">
                                      <p:cBhvr>
                                        <p:cTn id="12" dur="500"/>
                                        <p:tgtEl>
                                          <p:spTgt spid="48"/>
                                        </p:tgtEl>
                                      </p:cBhvr>
                                    </p:animEffect>
                                    <p:set>
                                      <p:cBhvr>
                                        <p:cTn id="13" dur="1" fill="hold">
                                          <p:stCondLst>
                                            <p:cond delay="499"/>
                                          </p:stCondLst>
                                        </p:cTn>
                                        <p:tgtEl>
                                          <p:spTgt spid="48"/>
                                        </p:tgtEl>
                                        <p:attrNameLst>
                                          <p:attrName>style.visibility</p:attrName>
                                        </p:attrNameLst>
                                      </p:cBhvr>
                                      <p:to>
                                        <p:strVal val="hidden"/>
                                      </p:to>
                                    </p:set>
                                  </p:childTnLst>
                                </p:cTn>
                              </p:par>
                              <p:par>
                                <p:cTn id="14" presetID="22" presetClass="exit" presetSubtype="1" fill="hold" grpId="0" nodeType="withEffect">
                                  <p:stCondLst>
                                    <p:cond delay="0"/>
                                  </p:stCondLst>
                                  <p:childTnLst>
                                    <p:animEffect transition="out" filter="wipe(up)">
                                      <p:cBhvr>
                                        <p:cTn id="15" dur="500"/>
                                        <p:tgtEl>
                                          <p:spTgt spid="29"/>
                                        </p:tgtEl>
                                      </p:cBhvr>
                                    </p:animEffect>
                                    <p:set>
                                      <p:cBhvr>
                                        <p:cTn id="16" dur="1" fill="hold">
                                          <p:stCondLst>
                                            <p:cond delay="499"/>
                                          </p:stCondLst>
                                        </p:cTn>
                                        <p:tgtEl>
                                          <p:spTgt spid="29"/>
                                        </p:tgtEl>
                                        <p:attrNameLst>
                                          <p:attrName>style.visibility</p:attrName>
                                        </p:attrNameLst>
                                      </p:cBhvr>
                                      <p:to>
                                        <p:strVal val="hidden"/>
                                      </p:to>
                                    </p:set>
                                  </p:childTnLst>
                                </p:cTn>
                              </p:par>
                              <p:par>
                                <p:cTn id="17" presetID="22" presetClass="exit" presetSubtype="1" fill="hold" grpId="0" nodeType="withEffect">
                                  <p:stCondLst>
                                    <p:cond delay="0"/>
                                  </p:stCondLst>
                                  <p:childTnLst>
                                    <p:animEffect transition="out" filter="wipe(up)">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par>
                                <p:cTn id="20" presetID="22" presetClass="exit" presetSubtype="1" fill="hold" grpId="0" nodeType="withEffect">
                                  <p:stCondLst>
                                    <p:cond delay="0"/>
                                  </p:stCondLst>
                                  <p:childTnLst>
                                    <p:animEffect transition="out" filter="wipe(up)">
                                      <p:cBhvr>
                                        <p:cTn id="21" dur="500"/>
                                        <p:tgtEl>
                                          <p:spTgt spid="45"/>
                                        </p:tgtEl>
                                      </p:cBhvr>
                                    </p:animEffect>
                                    <p:set>
                                      <p:cBhvr>
                                        <p:cTn id="22" dur="1" fill="hold">
                                          <p:stCondLst>
                                            <p:cond delay="499"/>
                                          </p:stCondLst>
                                        </p:cTn>
                                        <p:tgtEl>
                                          <p:spTgt spid="45"/>
                                        </p:tgtEl>
                                        <p:attrNameLst>
                                          <p:attrName>style.visibility</p:attrName>
                                        </p:attrNameLst>
                                      </p:cBhvr>
                                      <p:to>
                                        <p:strVal val="hidden"/>
                                      </p:to>
                                    </p:set>
                                  </p:childTnLst>
                                </p:cTn>
                              </p:par>
                              <p:par>
                                <p:cTn id="23" presetID="22" presetClass="exit" presetSubtype="1" fill="hold" grpId="0" nodeType="withEffect">
                                  <p:stCondLst>
                                    <p:cond delay="0"/>
                                  </p:stCondLst>
                                  <p:childTnLst>
                                    <p:animEffect transition="out" filter="wipe(up)">
                                      <p:cBhvr>
                                        <p:cTn id="24" dur="500"/>
                                        <p:tgtEl>
                                          <p:spTgt spid="47"/>
                                        </p:tgtEl>
                                      </p:cBhvr>
                                    </p:animEffect>
                                    <p:set>
                                      <p:cBhvr>
                                        <p:cTn id="25" dur="1" fill="hold">
                                          <p:stCondLst>
                                            <p:cond delay="499"/>
                                          </p:stCondLst>
                                        </p:cTn>
                                        <p:tgtEl>
                                          <p:spTgt spid="47"/>
                                        </p:tgtEl>
                                        <p:attrNameLst>
                                          <p:attrName>style.visibility</p:attrName>
                                        </p:attrNameLst>
                                      </p:cBhvr>
                                      <p:to>
                                        <p:strVal val="hidden"/>
                                      </p:to>
                                    </p:set>
                                  </p:childTnLst>
                                </p:cTn>
                              </p:par>
                              <p:par>
                                <p:cTn id="26" presetID="22" presetClass="exit" presetSubtype="1" fill="hold" grpId="0" nodeType="withEffect">
                                  <p:stCondLst>
                                    <p:cond delay="0"/>
                                  </p:stCondLst>
                                  <p:childTnLst>
                                    <p:animEffect transition="out" filter="wipe(up)">
                                      <p:cBhvr>
                                        <p:cTn id="27" dur="500"/>
                                        <p:tgtEl>
                                          <p:spTgt spid="50"/>
                                        </p:tgtEl>
                                      </p:cBhvr>
                                    </p:animEffect>
                                    <p:set>
                                      <p:cBhvr>
                                        <p:cTn id="28" dur="1" fill="hold">
                                          <p:stCondLst>
                                            <p:cond delay="499"/>
                                          </p:stCondLst>
                                        </p:cTn>
                                        <p:tgtEl>
                                          <p:spTgt spid="50"/>
                                        </p:tgtEl>
                                        <p:attrNameLst>
                                          <p:attrName>style.visibility</p:attrName>
                                        </p:attrNameLst>
                                      </p:cBhvr>
                                      <p:to>
                                        <p:strVal val="hidden"/>
                                      </p:to>
                                    </p:set>
                                  </p:childTnLst>
                                </p:cTn>
                              </p:par>
                              <p:par>
                                <p:cTn id="29" presetID="22" presetClass="exit" presetSubtype="1" fill="hold" grpId="0" nodeType="withEffect">
                                  <p:stCondLst>
                                    <p:cond delay="0"/>
                                  </p:stCondLst>
                                  <p:childTnLst>
                                    <p:animEffect transition="out" filter="wipe(up)">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par>
                                <p:cTn id="32" presetID="22" presetClass="exit" presetSubtype="1" fill="hold" grpId="0" nodeType="withEffect">
                                  <p:stCondLst>
                                    <p:cond delay="0"/>
                                  </p:stCondLst>
                                  <p:childTnLst>
                                    <p:animEffect transition="out" filter="wipe(up)">
                                      <p:cBhvr>
                                        <p:cTn id="33" dur="500"/>
                                        <p:tgtEl>
                                          <p:spTgt spid="33"/>
                                        </p:tgtEl>
                                      </p:cBhvr>
                                    </p:animEffect>
                                    <p:set>
                                      <p:cBhvr>
                                        <p:cTn id="34" dur="1" fill="hold">
                                          <p:stCondLst>
                                            <p:cond delay="499"/>
                                          </p:stCondLst>
                                        </p:cTn>
                                        <p:tgtEl>
                                          <p:spTgt spid="33"/>
                                        </p:tgtEl>
                                        <p:attrNameLst>
                                          <p:attrName>style.visibility</p:attrName>
                                        </p:attrNameLst>
                                      </p:cBhvr>
                                      <p:to>
                                        <p:strVal val="hidden"/>
                                      </p:to>
                                    </p:set>
                                  </p:childTnLst>
                                </p:cTn>
                              </p:par>
                              <p:par>
                                <p:cTn id="35" presetID="22" presetClass="exit" presetSubtype="1" fill="hold" grpId="0" nodeType="withEffect">
                                  <p:stCondLst>
                                    <p:cond delay="0"/>
                                  </p:stCondLst>
                                  <p:childTnLst>
                                    <p:animEffect transition="out" filter="wipe(up)">
                                      <p:cBhvr>
                                        <p:cTn id="36" dur="500"/>
                                        <p:tgtEl>
                                          <p:spTgt spid="34"/>
                                        </p:tgtEl>
                                      </p:cBhvr>
                                    </p:animEffect>
                                    <p:set>
                                      <p:cBhvr>
                                        <p:cTn id="37" dur="1" fill="hold">
                                          <p:stCondLst>
                                            <p:cond delay="499"/>
                                          </p:stCondLst>
                                        </p:cTn>
                                        <p:tgtEl>
                                          <p:spTgt spid="34"/>
                                        </p:tgtEl>
                                        <p:attrNameLst>
                                          <p:attrName>style.visibility</p:attrName>
                                        </p:attrNameLst>
                                      </p:cBhvr>
                                      <p:to>
                                        <p:strVal val="hidden"/>
                                      </p:to>
                                    </p:set>
                                  </p:childTnLst>
                                </p:cTn>
                              </p:par>
                              <p:par>
                                <p:cTn id="38" presetID="1" presetClass="exit" presetSubtype="0" fill="hold" grpId="0" nodeType="withEffect">
                                  <p:stCondLst>
                                    <p:cond delay="700"/>
                                  </p:stCondLst>
                                  <p:childTnLst>
                                    <p:set>
                                      <p:cBhvr>
                                        <p:cTn id="39" dur="1" fill="hold">
                                          <p:stCondLst>
                                            <p:cond delay="0"/>
                                          </p:stCondLst>
                                        </p:cTn>
                                        <p:tgtEl>
                                          <p:spTgt spid="35"/>
                                        </p:tgtEl>
                                        <p:attrNameLst>
                                          <p:attrName>style.visibility</p:attrName>
                                        </p:attrNameLst>
                                      </p:cBhvr>
                                      <p:to>
                                        <p:strVal val="hidden"/>
                                      </p:to>
                                    </p:set>
                                  </p:childTnLst>
                                </p:cTn>
                              </p:par>
                            </p:childTnLst>
                          </p:cTn>
                        </p:par>
                        <p:par>
                          <p:cTn id="40" fill="hold">
                            <p:stCondLst>
                              <p:cond delay="700"/>
                            </p:stCondLst>
                            <p:childTnLst>
                              <p:par>
                                <p:cTn id="41" presetID="22" presetClass="entr" presetSubtype="1"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up)">
                                      <p:cBhvr>
                                        <p:cTn id="43" dur="500"/>
                                        <p:tgtEl>
                                          <p:spTgt spid="4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1"/>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5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6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7"/>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8"/>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59"/>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69">
                                            <p:txEl>
                                              <p:pRg st="1" end="1"/>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0" grpId="0" animBg="1"/>
      <p:bldP spid="44" grpId="0" animBg="1"/>
      <p:bldP spid="45" grpId="0" animBg="1"/>
      <p:bldP spid="46" grpId="0" animBg="1"/>
      <p:bldP spid="47" grpId="0" animBg="1"/>
      <p:bldP spid="48" grpId="0" animBg="1"/>
      <p:bldP spid="11" grpId="0" animBg="1"/>
      <p:bldP spid="29" grpId="0"/>
      <p:bldP spid="33" grpId="0" animBg="1"/>
      <p:bldP spid="34" grpId="0" animBg="1"/>
      <p:bldP spid="35" grpId="0"/>
      <p:bldP spid="50" grpId="0"/>
      <p:bldP spid="51" grpId="0" animBg="1"/>
      <p:bldP spid="62" grpId="0" animBg="1"/>
      <p:bldP spid="65" grpId="0" animBg="1"/>
      <p:bldP spid="67" grpId="0" animBg="1"/>
      <p:bldP spid="6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a:xfrm>
            <a:off x="988242" y="1834451"/>
            <a:ext cx="6828320" cy="1945242"/>
          </a:xfrm>
          <a:prstGeom prst="roundRect">
            <a:avLst/>
          </a:prstGeom>
          <a:solidFill>
            <a:schemeClr val="accent3">
              <a:lumMod val="20000"/>
              <a:lumOff val="80000"/>
            </a:schemeClr>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25" name="Flowchart: Alternate Process 24"/>
              <p:cNvSpPr/>
              <p:nvPr/>
            </p:nvSpPr>
            <p:spPr>
              <a:xfrm>
                <a:off x="1828743" y="1969332"/>
                <a:ext cx="1259105"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        </m:t>
                          </m:r>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oMath>
                  </m:oMathPara>
                </a14:m>
                <a:endParaRPr lang="en-US" sz="1613" b="1" dirty="0">
                  <a:solidFill>
                    <a:srgbClr val="FF0000"/>
                  </a:solidFill>
                </a:endParaRPr>
              </a:p>
            </p:txBody>
          </p:sp>
        </mc:Choice>
        <mc:Fallback xmlns="">
          <p:sp>
            <p:nvSpPr>
              <p:cNvPr id="25" name="Flowchart: Alternate Process 24"/>
              <p:cNvSpPr>
                <a:spLocks noRot="1" noChangeAspect="1" noMove="1" noResize="1" noEditPoints="1" noAdjustHandles="1" noChangeArrowheads="1" noChangeShapeType="1" noTextEdit="1"/>
              </p:cNvSpPr>
              <p:nvPr/>
            </p:nvSpPr>
            <p:spPr>
              <a:xfrm>
                <a:off x="1828743" y="1969332"/>
                <a:ext cx="1259105" cy="289940"/>
              </a:xfrm>
              <a:prstGeom prst="flowChartAlternateProcess">
                <a:avLst/>
              </a:prstGeom>
              <a:blipFill>
                <a:blip r:embed="rId3"/>
                <a:stretch>
                  <a:fillRect b="-3922"/>
                </a:stretch>
              </a:blipFill>
              <a:ln w="19050">
                <a:solidFill>
                  <a:schemeClr val="accent1"/>
                </a:solidFill>
                <a:prstDash val="sysDo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 name="Content Placeholder 2"/>
              <p:cNvSpPr>
                <a:spLocks noGrp="1"/>
              </p:cNvSpPr>
              <p:nvPr>
                <p:ph idx="1"/>
              </p:nvPr>
            </p:nvSpPr>
            <p:spPr>
              <a:xfrm>
                <a:off x="188457" y="4318595"/>
                <a:ext cx="7723909" cy="1678356"/>
              </a:xfrm>
              <a:ln>
                <a:noFill/>
              </a:ln>
            </p:spPr>
            <p:txBody>
              <a:bodyPr>
                <a:noAutofit/>
              </a:bodyPr>
              <a:lstStyle/>
              <a:p>
                <a:r>
                  <a:rPr lang="en-US" dirty="0"/>
                  <a:t>C is a kind of Error Correcting code</a:t>
                </a:r>
              </a:p>
              <a:p>
                <a:r>
                  <a:rPr lang="en-US" dirty="0"/>
                  <a:t>Note that: </a:t>
                </a:r>
                <a14:m>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rPr>
                      <m:t>𝑪</m:t>
                    </m:r>
                    <m:r>
                      <a:rPr lang="en-US" b="1" i="1">
                        <a:latin typeface="Cambria Math" panose="02040503050406030204" pitchFamily="18" charset="0"/>
                      </a:rPr>
                      <m:t>(</m:t>
                    </m:r>
                    <m:r>
                      <a:rPr lang="en-US" b="1" i="1">
                        <a:solidFill>
                          <a:srgbClr val="0066FF"/>
                        </a:solidFill>
                        <a:latin typeface="Cambria Math" panose="02040503050406030204" pitchFamily="18" charset="0"/>
                      </a:rPr>
                      <m:t>𝒓</m:t>
                    </m:r>
                    <m:r>
                      <a:rPr lang="en-US" b="1" i="1">
                        <a:solidFill>
                          <a:srgbClr val="0066FF"/>
                        </a:solidFill>
                        <a:latin typeface="Cambria Math" panose="02040503050406030204" pitchFamily="18" charset="0"/>
                      </a:rPr>
                      <m:t>′</m:t>
                    </m:r>
                    <m:r>
                      <m:rPr>
                        <m:nor/>
                      </m:rPr>
                      <a:rPr lang="en-US" dirty="0"/>
                      <m:t>)</m:t>
                    </m:r>
                    <m:r>
                      <a:rPr lang="en-US" b="1" i="1">
                        <a:latin typeface="Cambria Math" panose="02040503050406030204" pitchFamily="18" charset="0"/>
                      </a:rPr>
                      <m:t>⨀</m:t>
                    </m:r>
                    <m:r>
                      <a:rPr lang="en-US" b="1" i="1">
                        <a:solidFill>
                          <a:srgbClr val="0066FF"/>
                        </a:solidFill>
                        <a:latin typeface="Cambria Math" panose="02040503050406030204" pitchFamily="18" charset="0"/>
                        <a:ea typeface="Cambria Math" panose="02040503050406030204" pitchFamily="18" charset="0"/>
                      </a:rPr>
                      <m:t>𝒔</m:t>
                    </m:r>
                    <m:r>
                      <m:rPr>
                        <m:nor/>
                      </m:rPr>
                      <a:rPr lang="en-US" dirty="0"/>
                      <m:t>)</m:t>
                    </m:r>
                  </m:oMath>
                </a14:m>
                <a:r>
                  <a:rPr lang="en-US" dirty="0"/>
                  <a:t>=</a:t>
                </a:r>
                <a14:m>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𝒕</m:t>
                        </m:r>
                      </m:e>
                      <m:sub>
                        <m:r>
                          <a:rPr lang="en-US" b="1" i="1">
                            <a:solidFill>
                              <a:srgbClr val="FF0000"/>
                            </a:solidFill>
                            <a:latin typeface="Cambria Math" panose="02040503050406030204" pitchFamily="18" charset="0"/>
                          </a:rPr>
                          <m:t>𝒊</m:t>
                        </m:r>
                      </m:sub>
                    </m:sSub>
                    <m:r>
                      <a:rPr lang="en-US" b="1" i="1">
                        <a:latin typeface="Cambria Math" panose="02040503050406030204" pitchFamily="18" charset="0"/>
                        <a:ea typeface="Cambria Math" panose="02040503050406030204" pitchFamily="18" charset="0"/>
                      </a:rPr>
                      <m:t>⊕[</m:t>
                    </m:r>
                    <m:r>
                      <a:rPr lang="en-US" b="1" i="1">
                        <a:solidFill>
                          <a:srgbClr val="009242"/>
                        </a:solidFill>
                        <a:latin typeface="Cambria Math" panose="02040503050406030204" pitchFamily="18" charset="0"/>
                      </a:rPr>
                      <m:t>𝑪</m:t>
                    </m:r>
                    <m:d>
                      <m:dPr>
                        <m:ctrlPr>
                          <a:rPr lang="en-US" b="1" i="1">
                            <a:solidFill>
                              <a:srgbClr val="009242"/>
                            </a:solidFill>
                            <a:latin typeface="Cambria Math" panose="02040503050406030204" pitchFamily="18" charset="0"/>
                          </a:rPr>
                        </m:ctrlPr>
                      </m:dPr>
                      <m:e>
                        <m:r>
                          <a:rPr lang="en-US" b="1" i="1">
                            <a:solidFill>
                              <a:srgbClr val="009242"/>
                            </a:solidFill>
                            <a:latin typeface="Cambria Math" panose="02040503050406030204" pitchFamily="18" charset="0"/>
                          </a:rPr>
                          <m:t>𝒓</m:t>
                        </m:r>
                        <m:r>
                          <a:rPr lang="en-US" b="1" i="1">
                            <a:solidFill>
                              <a:srgbClr val="009242"/>
                            </a:solidFill>
                            <a:latin typeface="Cambria Math" panose="02040503050406030204" pitchFamily="18" charset="0"/>
                          </a:rPr>
                          <m:t>′</m:t>
                        </m:r>
                      </m:e>
                    </m:d>
                    <m:r>
                      <a:rPr lang="en-US" b="1" i="1">
                        <a:solidFill>
                          <a:srgbClr val="009242"/>
                        </a:solidFill>
                        <a:latin typeface="Cambria Math" panose="02040503050406030204" pitchFamily="18" charset="0"/>
                        <a:ea typeface="Cambria Math" panose="02040503050406030204" pitchFamily="18" charset="0"/>
                      </a:rPr>
                      <m:t>⊕</m:t>
                    </m:r>
                    <m:r>
                      <a:rPr lang="en-US" b="1" i="1">
                        <a:solidFill>
                          <a:srgbClr val="009242"/>
                        </a:solidFill>
                        <a:latin typeface="Cambria Math" panose="02040503050406030204" pitchFamily="18" charset="0"/>
                      </a:rPr>
                      <m:t>𝑪</m:t>
                    </m:r>
                    <m:d>
                      <m:dPr>
                        <m:ctrlPr>
                          <a:rPr lang="en-US" b="1" i="1">
                            <a:solidFill>
                              <a:srgbClr val="009242"/>
                            </a:solidFill>
                            <a:latin typeface="Cambria Math" panose="02040503050406030204" pitchFamily="18" charset="0"/>
                          </a:rPr>
                        </m:ctrlPr>
                      </m:dPr>
                      <m:e>
                        <m:sSub>
                          <m:sSubPr>
                            <m:ctrlPr>
                              <a:rPr lang="en-US" b="1" i="1">
                                <a:solidFill>
                                  <a:srgbClr val="009242"/>
                                </a:solidFill>
                                <a:latin typeface="Cambria Math" panose="02040503050406030204" pitchFamily="18" charset="0"/>
                              </a:rPr>
                            </m:ctrlPr>
                          </m:sSubPr>
                          <m:e>
                            <m:r>
                              <a:rPr lang="en-US" b="1" i="1">
                                <a:solidFill>
                                  <a:srgbClr val="009242"/>
                                </a:solidFill>
                                <a:latin typeface="Cambria Math" panose="02040503050406030204" pitchFamily="18" charset="0"/>
                              </a:rPr>
                              <m:t>𝒓</m:t>
                            </m:r>
                          </m:e>
                          <m:sub>
                            <m:r>
                              <a:rPr lang="en-US" b="1" i="1">
                                <a:solidFill>
                                  <a:srgbClr val="009242"/>
                                </a:solidFill>
                                <a:latin typeface="Cambria Math" panose="02040503050406030204" pitchFamily="18" charset="0"/>
                              </a:rPr>
                              <m:t>𝒊</m:t>
                            </m:r>
                          </m:sub>
                        </m:sSub>
                      </m:e>
                    </m:d>
                    <m:r>
                      <a:rPr lang="en-US" b="1" i="1">
                        <a:latin typeface="Cambria Math" panose="02040503050406030204" pitchFamily="18" charset="0"/>
                      </a:rPr>
                      <m:t>]⨀</m:t>
                    </m:r>
                    <m:r>
                      <a:rPr lang="en-US" b="1" i="1">
                        <a:solidFill>
                          <a:srgbClr val="0066FF"/>
                        </a:solidFill>
                        <a:latin typeface="Cambria Math" panose="02040503050406030204" pitchFamily="18" charset="0"/>
                        <a:ea typeface="Cambria Math" panose="02040503050406030204" pitchFamily="18" charset="0"/>
                      </a:rPr>
                      <m:t>𝒔</m:t>
                    </m:r>
                    <m:r>
                      <m:rPr>
                        <m:nor/>
                      </m:rPr>
                      <a:rPr lang="en-US" dirty="0"/>
                      <m:t>)</m:t>
                    </m:r>
                  </m:oMath>
                </a14:m>
                <a:endParaRPr lang="en-US" dirty="0"/>
              </a:p>
              <a:p>
                <a:r>
                  <a:rPr lang="en-US" dirty="0"/>
                  <a:t>Correctness: </a:t>
                </a:r>
              </a:p>
              <a:p>
                <a:pPr lvl="1"/>
                <a:r>
                  <a:rPr lang="en-US" sz="2000" dirty="0"/>
                  <a:t>If </a:t>
                </a:r>
                <a14:m>
                  <m:oMath xmlns:m="http://schemas.openxmlformats.org/officeDocument/2006/math">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𝒓</m:t>
                        </m:r>
                      </m:e>
                      <m:sub>
                        <m:r>
                          <a:rPr lang="en-US" sz="2000" b="1" i="1">
                            <a:solidFill>
                              <a:srgbClr val="FF0000"/>
                            </a:solidFill>
                            <a:latin typeface="Cambria Math" panose="02040503050406030204" pitchFamily="18" charset="0"/>
                          </a:rPr>
                          <m:t>𝒊</m:t>
                        </m:r>
                      </m:sub>
                    </m:sSub>
                    <m:sSup>
                      <m:sSupPr>
                        <m:ctrlPr>
                          <a:rPr lang="en-US" sz="2000" b="1" i="1">
                            <a:solidFill>
                              <a:srgbClr val="0066FF"/>
                            </a:solidFill>
                            <a:latin typeface="Cambria Math" panose="02040503050406030204" pitchFamily="18" charset="0"/>
                          </a:rPr>
                        </m:ctrlPr>
                      </m:sSupPr>
                      <m:e>
                        <m:r>
                          <a:rPr lang="en-US" sz="2000" b="1" i="1">
                            <a:latin typeface="Cambria Math" panose="02040503050406030204" pitchFamily="18" charset="0"/>
                          </a:rPr>
                          <m:t>=</m:t>
                        </m:r>
                        <m:r>
                          <a:rPr lang="en-US" sz="2000" b="1" i="1">
                            <a:solidFill>
                              <a:srgbClr val="0066FF"/>
                            </a:solidFill>
                            <a:latin typeface="Cambria Math" panose="02040503050406030204" pitchFamily="18" charset="0"/>
                          </a:rPr>
                          <m:t>𝒓</m:t>
                        </m:r>
                      </m:e>
                      <m:sup>
                        <m:r>
                          <a:rPr lang="en-US" sz="2000" b="1" i="1">
                            <a:solidFill>
                              <a:srgbClr val="0066FF"/>
                            </a:solidFill>
                            <a:latin typeface="Cambria Math" panose="02040503050406030204" pitchFamily="18" charset="0"/>
                          </a:rPr>
                          <m:t>′</m:t>
                        </m:r>
                      </m:sup>
                    </m:sSup>
                    <m:r>
                      <a:rPr lang="en-US" sz="2000">
                        <a:solidFill>
                          <a:srgbClr val="00B050"/>
                        </a:solidFill>
                        <a:latin typeface="Cambria Math" panose="02040503050406030204" pitchFamily="18" charset="0"/>
                      </a:rPr>
                      <m:t>,</m:t>
                    </m:r>
                    <m:r>
                      <a:rPr lang="en-US" sz="2000" i="1">
                        <a:latin typeface="Cambria Math" panose="02040503050406030204" pitchFamily="18" charset="0"/>
                      </a:rPr>
                      <m:t>𝐻</m:t>
                    </m:r>
                    <m:r>
                      <a:rPr lang="en-US" sz="2000" i="1">
                        <a:latin typeface="Cambria Math" panose="02040503050406030204" pitchFamily="18" charset="0"/>
                      </a:rPr>
                      <m:t>(</m:t>
                    </m:r>
                    <m:sSub>
                      <m:sSubPr>
                        <m:ctrlPr>
                          <a:rPr lang="en-US" sz="2000" b="1" i="1">
                            <a:solidFill>
                              <a:srgbClr val="0066FF"/>
                            </a:solidFill>
                            <a:latin typeface="Cambria Math" panose="02040503050406030204" pitchFamily="18" charset="0"/>
                          </a:rPr>
                        </m:ctrlPr>
                      </m:sSubPr>
                      <m:e>
                        <m:r>
                          <a:rPr lang="en-US" sz="2000" b="1" i="1">
                            <a:solidFill>
                              <a:srgbClr val="0066FF"/>
                            </a:solidFill>
                            <a:latin typeface="Cambria Math" panose="02040503050406030204" pitchFamily="18" charset="0"/>
                          </a:rPr>
                          <m:t>𝒒</m:t>
                        </m:r>
                      </m:e>
                      <m:sub>
                        <m:r>
                          <a:rPr lang="en-US" sz="2000" b="1" i="1">
                            <a:solidFill>
                              <a:srgbClr val="0066FF"/>
                            </a:solidFill>
                            <a:latin typeface="Cambria Math" panose="02040503050406030204" pitchFamily="18" charset="0"/>
                          </a:rPr>
                          <m:t>𝒊</m:t>
                        </m:r>
                      </m:sub>
                    </m:sSub>
                    <m:r>
                      <a:rPr lang="en-US" sz="2000" b="1" i="1">
                        <a:latin typeface="Cambria Math" panose="02040503050406030204" pitchFamily="18" charset="0"/>
                        <a:ea typeface="Cambria Math" panose="02040503050406030204" pitchFamily="18" charset="0"/>
                      </a:rPr>
                      <m:t>⊕</m:t>
                    </m:r>
                    <m:r>
                      <a:rPr lang="en-US" sz="2000" b="1" i="1">
                        <a:latin typeface="Cambria Math" panose="02040503050406030204" pitchFamily="18" charset="0"/>
                      </a:rPr>
                      <m:t>𝑪</m:t>
                    </m:r>
                    <m:r>
                      <a:rPr lang="en-US" sz="2000" b="1" i="1">
                        <a:latin typeface="Cambria Math" panose="02040503050406030204" pitchFamily="18" charset="0"/>
                      </a:rPr>
                      <m:t>(</m:t>
                    </m:r>
                    <m:r>
                      <a:rPr lang="en-US" sz="2000" b="1" i="1">
                        <a:solidFill>
                          <a:srgbClr val="0066FF"/>
                        </a:solidFill>
                        <a:latin typeface="Cambria Math" panose="02040503050406030204" pitchFamily="18" charset="0"/>
                      </a:rPr>
                      <m:t>𝒓</m:t>
                    </m:r>
                    <m:r>
                      <a:rPr lang="en-US" sz="2000" b="1" i="1">
                        <a:solidFill>
                          <a:srgbClr val="0066FF"/>
                        </a:solidFill>
                        <a:latin typeface="Cambria Math" panose="02040503050406030204" pitchFamily="18" charset="0"/>
                      </a:rPr>
                      <m:t>′</m:t>
                    </m:r>
                    <m:r>
                      <m:rPr>
                        <m:nor/>
                      </m:rPr>
                      <a:rPr lang="en-US" sz="2000" dirty="0"/>
                      <m:t>)</m:t>
                    </m:r>
                    <m:r>
                      <a:rPr lang="en-US" sz="2000" b="1" i="1">
                        <a:latin typeface="Cambria Math" panose="02040503050406030204" pitchFamily="18" charset="0"/>
                      </a:rPr>
                      <m:t>⨀</m:t>
                    </m:r>
                    <m:r>
                      <a:rPr lang="en-US" sz="2000" b="1" i="1">
                        <a:solidFill>
                          <a:srgbClr val="0066FF"/>
                        </a:solidFill>
                        <a:latin typeface="Cambria Math" panose="02040503050406030204" pitchFamily="18" charset="0"/>
                        <a:ea typeface="Cambria Math" panose="02040503050406030204" pitchFamily="18" charset="0"/>
                      </a:rPr>
                      <m:t>𝒔</m:t>
                    </m:r>
                    <m:r>
                      <m:rPr>
                        <m:nor/>
                      </m:rPr>
                      <a:rPr lang="en-US" sz="2000" dirty="0"/>
                      <m:t>)</m:t>
                    </m:r>
                    <m:r>
                      <m:rPr>
                        <m:nor/>
                      </m:rPr>
                      <a:rPr lang="en-US" sz="2000" dirty="0">
                        <a:solidFill>
                          <a:srgbClr val="FF0000"/>
                        </a:solidFill>
                      </a:rPr>
                      <m:t>=</m:t>
                    </m:r>
                    <m:r>
                      <a:rPr lang="en-US" sz="2000" i="1">
                        <a:latin typeface="Cambria Math" panose="02040503050406030204" pitchFamily="18" charset="0"/>
                      </a:rPr>
                      <m:t>𝐻</m:t>
                    </m:r>
                    <m:r>
                      <a:rPr lang="en-US" sz="2000" i="1">
                        <a:latin typeface="Cambria Math" panose="02040503050406030204" pitchFamily="18" charset="0"/>
                      </a:rPr>
                      <m:t>(</m:t>
                    </m:r>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𝒕</m:t>
                        </m:r>
                      </m:e>
                      <m:sub>
                        <m:r>
                          <a:rPr lang="en-US" sz="2000" b="1" i="1">
                            <a:solidFill>
                              <a:srgbClr val="FF0000"/>
                            </a:solidFill>
                            <a:latin typeface="Cambria Math" panose="02040503050406030204" pitchFamily="18" charset="0"/>
                          </a:rPr>
                          <m:t>𝒊</m:t>
                        </m:r>
                      </m:sub>
                    </m:sSub>
                    <m:r>
                      <a:rPr lang="en-US" sz="2000" b="1" i="1">
                        <a:latin typeface="Cambria Math" panose="02040503050406030204" pitchFamily="18" charset="0"/>
                        <a:ea typeface="Cambria Math" panose="02040503050406030204" pitchFamily="18" charset="0"/>
                      </a:rPr>
                      <m:t>⊕</m:t>
                    </m:r>
                    <m:r>
                      <a:rPr lang="en-US" sz="2000" b="1" i="1">
                        <a:solidFill>
                          <a:srgbClr val="009242"/>
                        </a:solidFill>
                        <a:latin typeface="Cambria Math" panose="02040503050406030204" pitchFamily="18" charset="0"/>
                        <a:ea typeface="Cambria Math" panose="02040503050406030204" pitchFamily="18" charset="0"/>
                      </a:rPr>
                      <m:t>[</m:t>
                    </m:r>
                    <m:sSup>
                      <m:sSupPr>
                        <m:ctrlPr>
                          <a:rPr lang="en-US" sz="2000" b="1" i="1">
                            <a:solidFill>
                              <a:srgbClr val="009242"/>
                            </a:solidFill>
                            <a:latin typeface="Cambria Math" panose="02040503050406030204" pitchFamily="18" charset="0"/>
                            <a:ea typeface="Cambria Math" panose="02040503050406030204" pitchFamily="18" charset="0"/>
                          </a:rPr>
                        </m:ctrlPr>
                      </m:sSupPr>
                      <m:e>
                        <m:r>
                          <a:rPr lang="en-US" sz="2000" b="1" i="1">
                            <a:solidFill>
                              <a:srgbClr val="009242"/>
                            </a:solidFill>
                            <a:latin typeface="Cambria Math" panose="02040503050406030204" pitchFamily="18" charset="0"/>
                            <a:ea typeface="Cambria Math" panose="02040503050406030204" pitchFamily="18" charset="0"/>
                          </a:rPr>
                          <m:t>𝟎</m:t>
                        </m:r>
                      </m:e>
                      <m:sup>
                        <m:r>
                          <a:rPr lang="en-US" sz="2000" b="1" i="1">
                            <a:solidFill>
                              <a:srgbClr val="009242"/>
                            </a:solidFill>
                            <a:latin typeface="Cambria Math" panose="02040503050406030204" pitchFamily="18" charset="0"/>
                            <a:ea typeface="Cambria Math" panose="02040503050406030204" pitchFamily="18" charset="0"/>
                          </a:rPr>
                          <m:t>𝜿</m:t>
                        </m:r>
                      </m:sup>
                    </m:sSup>
                    <m:r>
                      <a:rPr lang="en-US" sz="2000" b="1" i="1">
                        <a:solidFill>
                          <a:srgbClr val="009242"/>
                        </a:solidFill>
                        <a:latin typeface="Cambria Math" panose="02040503050406030204" pitchFamily="18" charset="0"/>
                        <a:ea typeface="Cambria Math" panose="02040503050406030204" pitchFamily="18" charset="0"/>
                      </a:rPr>
                      <m:t>]</m:t>
                    </m:r>
                    <m:r>
                      <a:rPr lang="en-US" sz="2000" b="1" i="1">
                        <a:latin typeface="Cambria Math" panose="02040503050406030204" pitchFamily="18" charset="0"/>
                      </a:rPr>
                      <m:t>⨀</m:t>
                    </m:r>
                    <m:r>
                      <a:rPr lang="en-US" sz="2000" b="1" i="1">
                        <a:solidFill>
                          <a:srgbClr val="0066FF"/>
                        </a:solidFill>
                        <a:latin typeface="Cambria Math" panose="02040503050406030204" pitchFamily="18" charset="0"/>
                        <a:ea typeface="Cambria Math" panose="02040503050406030204" pitchFamily="18" charset="0"/>
                      </a:rPr>
                      <m:t>𝒔</m:t>
                    </m:r>
                    <m:r>
                      <m:rPr>
                        <m:nor/>
                      </m:rPr>
                      <a:rPr lang="en-US" sz="2000" dirty="0"/>
                      <m:t>)</m:t>
                    </m:r>
                    <m:r>
                      <a:rPr lang="en-US" sz="2000" i="1" dirty="0">
                        <a:latin typeface="Cambria Math" panose="02040503050406030204" pitchFamily="18" charset="0"/>
                      </a:rPr>
                      <m:t>=</m:t>
                    </m:r>
                    <m:r>
                      <a:rPr lang="en-US" sz="2000" i="1">
                        <a:latin typeface="Cambria Math" panose="02040503050406030204" pitchFamily="18" charset="0"/>
                      </a:rPr>
                      <m:t>𝐻</m:t>
                    </m:r>
                    <m:d>
                      <m:dPr>
                        <m:ctrlPr>
                          <a:rPr lang="en-US" sz="2000" i="1">
                            <a:latin typeface="Cambria Math" panose="02040503050406030204" pitchFamily="18" charset="0"/>
                          </a:rPr>
                        </m:ctrlPr>
                      </m:dPr>
                      <m:e>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𝒕</m:t>
                            </m:r>
                          </m:e>
                          <m:sub>
                            <m:r>
                              <a:rPr lang="en-US" sz="2000" b="1" i="1">
                                <a:solidFill>
                                  <a:srgbClr val="FF0000"/>
                                </a:solidFill>
                                <a:latin typeface="Cambria Math" panose="02040503050406030204" pitchFamily="18" charset="0"/>
                              </a:rPr>
                              <m:t>𝒊</m:t>
                            </m:r>
                          </m:sub>
                        </m:sSub>
                      </m:e>
                    </m:d>
                  </m:oMath>
                </a14:m>
                <a:endParaRPr lang="en-US" sz="2000" b="1" dirty="0"/>
              </a:p>
              <a:p>
                <a:r>
                  <a:rPr lang="en-US" dirty="0"/>
                  <a:t>Security: </a:t>
                </a:r>
              </a:p>
              <a:p>
                <a:pPr lvl="1"/>
                <a:r>
                  <a:rPr lang="en-US" sz="2000" dirty="0"/>
                  <a:t>For any </a:t>
                </a:r>
                <a14:m>
                  <m:oMath xmlns:m="http://schemas.openxmlformats.org/officeDocument/2006/math">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𝒓</m:t>
                        </m:r>
                      </m:e>
                      <m:sub>
                        <m:r>
                          <a:rPr lang="en-US" sz="2000" b="1" i="1">
                            <a:solidFill>
                              <a:srgbClr val="FF0000"/>
                            </a:solidFill>
                            <a:latin typeface="Cambria Math" panose="02040503050406030204" pitchFamily="18" charset="0"/>
                          </a:rPr>
                          <m:t>𝒊</m:t>
                        </m:r>
                      </m:sub>
                    </m:sSub>
                    <m:sSup>
                      <m:sSupPr>
                        <m:ctrlPr>
                          <a:rPr lang="en-US" sz="2000" b="1" i="1">
                            <a:solidFill>
                              <a:srgbClr val="0066FF"/>
                            </a:solidFill>
                            <a:latin typeface="Cambria Math" panose="02040503050406030204" pitchFamily="18" charset="0"/>
                          </a:rPr>
                        </m:ctrlPr>
                      </m:sSupPr>
                      <m:e>
                        <m:r>
                          <a:rPr lang="en-US" sz="2000" b="1" i="1">
                            <a:latin typeface="Cambria Math" panose="02040503050406030204" pitchFamily="18" charset="0"/>
                          </a:rPr>
                          <m:t>, </m:t>
                        </m:r>
                        <m:r>
                          <a:rPr lang="en-US" sz="2000" b="1" i="1">
                            <a:solidFill>
                              <a:srgbClr val="0066FF"/>
                            </a:solidFill>
                            <a:latin typeface="Cambria Math" panose="02040503050406030204" pitchFamily="18" charset="0"/>
                          </a:rPr>
                          <m:t>𝒓</m:t>
                        </m:r>
                      </m:e>
                      <m:sup>
                        <m:r>
                          <a:rPr lang="en-US" sz="2000" b="1" i="1">
                            <a:solidFill>
                              <a:srgbClr val="0066FF"/>
                            </a:solidFill>
                            <a:latin typeface="Cambria Math" panose="02040503050406030204" pitchFamily="18" charset="0"/>
                          </a:rPr>
                          <m:t>′</m:t>
                        </m:r>
                      </m:sup>
                    </m:sSup>
                  </m:oMath>
                </a14:m>
                <a:r>
                  <a:rPr lang="en-US" sz="2000" dirty="0"/>
                  <a:t>: </a:t>
                </a:r>
                <a14:m>
                  <m:oMath xmlns:m="http://schemas.openxmlformats.org/officeDocument/2006/math">
                    <m:r>
                      <a:rPr lang="en-US" sz="2000" b="1" i="1">
                        <a:solidFill>
                          <a:srgbClr val="009242"/>
                        </a:solidFill>
                        <a:latin typeface="Cambria Math" panose="02040503050406030204" pitchFamily="18" charset="0"/>
                      </a:rPr>
                      <m:t>𝑪</m:t>
                    </m:r>
                    <m:d>
                      <m:dPr>
                        <m:ctrlPr>
                          <a:rPr lang="en-US" sz="2000" b="1" i="1">
                            <a:solidFill>
                              <a:srgbClr val="009242"/>
                            </a:solidFill>
                            <a:latin typeface="Cambria Math" panose="02040503050406030204" pitchFamily="18" charset="0"/>
                          </a:rPr>
                        </m:ctrlPr>
                      </m:dPr>
                      <m:e>
                        <m:r>
                          <a:rPr lang="en-US" sz="2000" b="1" i="1">
                            <a:solidFill>
                              <a:srgbClr val="009242"/>
                            </a:solidFill>
                            <a:latin typeface="Cambria Math" panose="02040503050406030204" pitchFamily="18" charset="0"/>
                          </a:rPr>
                          <m:t>𝒓</m:t>
                        </m:r>
                        <m:r>
                          <a:rPr lang="en-US" sz="2000" b="1" i="1">
                            <a:solidFill>
                              <a:srgbClr val="009242"/>
                            </a:solidFill>
                            <a:latin typeface="Cambria Math" panose="02040503050406030204" pitchFamily="18" charset="0"/>
                          </a:rPr>
                          <m:t>′</m:t>
                        </m:r>
                      </m:e>
                    </m:d>
                    <m:r>
                      <a:rPr lang="en-US" sz="2000" b="1" i="1">
                        <a:solidFill>
                          <a:srgbClr val="009242"/>
                        </a:solidFill>
                        <a:latin typeface="Cambria Math" panose="02040503050406030204" pitchFamily="18" charset="0"/>
                        <a:ea typeface="Cambria Math" panose="02040503050406030204" pitchFamily="18" charset="0"/>
                      </a:rPr>
                      <m:t>⊕</m:t>
                    </m:r>
                    <m:r>
                      <a:rPr lang="en-US" sz="2000" b="1" i="1">
                        <a:solidFill>
                          <a:srgbClr val="009242"/>
                        </a:solidFill>
                        <a:latin typeface="Cambria Math" panose="02040503050406030204" pitchFamily="18" charset="0"/>
                      </a:rPr>
                      <m:t>𝑪</m:t>
                    </m:r>
                    <m:d>
                      <m:dPr>
                        <m:ctrlPr>
                          <a:rPr lang="en-US" sz="2000" b="1" i="1">
                            <a:solidFill>
                              <a:srgbClr val="009242"/>
                            </a:solidFill>
                            <a:latin typeface="Cambria Math" panose="02040503050406030204" pitchFamily="18" charset="0"/>
                          </a:rPr>
                        </m:ctrlPr>
                      </m:dPr>
                      <m:e>
                        <m:sSub>
                          <m:sSubPr>
                            <m:ctrlPr>
                              <a:rPr lang="en-US" sz="2000" b="1" i="1">
                                <a:solidFill>
                                  <a:srgbClr val="009242"/>
                                </a:solidFill>
                                <a:latin typeface="Cambria Math" panose="02040503050406030204" pitchFamily="18" charset="0"/>
                              </a:rPr>
                            </m:ctrlPr>
                          </m:sSubPr>
                          <m:e>
                            <m:r>
                              <a:rPr lang="en-US" sz="2000" b="1" i="1">
                                <a:solidFill>
                                  <a:srgbClr val="009242"/>
                                </a:solidFill>
                                <a:latin typeface="Cambria Math" panose="02040503050406030204" pitchFamily="18" charset="0"/>
                              </a:rPr>
                              <m:t>𝒓</m:t>
                            </m:r>
                          </m:e>
                          <m:sub>
                            <m:r>
                              <a:rPr lang="en-US" sz="2000" b="1" i="1">
                                <a:solidFill>
                                  <a:srgbClr val="009242"/>
                                </a:solidFill>
                                <a:latin typeface="Cambria Math" panose="02040503050406030204" pitchFamily="18" charset="0"/>
                              </a:rPr>
                              <m:t>𝒊</m:t>
                            </m:r>
                          </m:sub>
                        </m:sSub>
                      </m:e>
                    </m:d>
                  </m:oMath>
                </a14:m>
                <a:r>
                  <a:rPr lang="en-US" sz="2000" dirty="0"/>
                  <a:t> has Hamming weight</a:t>
                </a:r>
                <a14:m>
                  <m:oMath xmlns:m="http://schemas.openxmlformats.org/officeDocument/2006/math">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r>
                      <a:rPr lang="en-US" sz="2000" b="1" i="1">
                        <a:solidFill>
                          <a:srgbClr val="009242"/>
                        </a:solidFill>
                        <a:latin typeface="Cambria Math" panose="02040503050406030204" pitchFamily="18" charset="0"/>
                        <a:ea typeface="Cambria Math" panose="02040503050406030204" pitchFamily="18" charset="0"/>
                      </a:rPr>
                      <m:t>𝜿</m:t>
                    </m:r>
                  </m:oMath>
                </a14:m>
                <a:endParaRPr lang="en-US" sz="2000" dirty="0">
                  <a:solidFill>
                    <a:srgbClr val="009242"/>
                  </a:solidFill>
                </a:endParaRPr>
              </a:p>
              <a:p>
                <a:pPr marL="0" indent="0">
                  <a:buNone/>
                </a:pPr>
                <a:endParaRPr lang="en-US" dirty="0"/>
              </a:p>
            </p:txBody>
          </p:sp>
        </mc:Choice>
        <mc:Fallback>
          <p:sp>
            <p:nvSpPr>
              <p:cNvPr id="89" name="Content Placeholder 2"/>
              <p:cNvSpPr>
                <a:spLocks noGrp="1" noRot="1" noChangeAspect="1" noMove="1" noResize="1" noEditPoints="1" noAdjustHandles="1" noChangeArrowheads="1" noChangeShapeType="1" noTextEdit="1"/>
              </p:cNvSpPr>
              <p:nvPr>
                <p:ph idx="1"/>
              </p:nvPr>
            </p:nvSpPr>
            <p:spPr>
              <a:xfrm>
                <a:off x="188457" y="4318595"/>
                <a:ext cx="7723909" cy="1678356"/>
              </a:xfrm>
              <a:blipFill>
                <a:blip r:embed="rId4"/>
                <a:stretch>
                  <a:fillRect l="-395" t="-3623" b="-44565"/>
                </a:stretch>
              </a:blipFill>
              <a:ln>
                <a:noFill/>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350EA957-4397-44F1-B25F-D3F24BF8AEF9}" type="slidenum">
              <a:rPr lang="en-US" smtClean="0"/>
              <a:pPr/>
              <a:t>15</a:t>
            </a:fld>
            <a:endParaRPr lang="en-US"/>
          </a:p>
        </p:txBody>
      </p:sp>
      <p:cxnSp>
        <p:nvCxnSpPr>
          <p:cNvPr id="38" name="Straight Arrow Connector 37"/>
          <p:cNvCxnSpPr/>
          <p:nvPr/>
        </p:nvCxnSpPr>
        <p:spPr>
          <a:xfrm flipH="1">
            <a:off x="5775863" y="2267674"/>
            <a:ext cx="280528" cy="56631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549611" y="2282633"/>
            <a:ext cx="284472" cy="55999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764715" y="3561200"/>
            <a:ext cx="270897" cy="14483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834209" y="1959740"/>
            <a:ext cx="264607"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p:nvSpPr>
        <p:spPr>
          <a:xfrm>
            <a:off x="2173012" y="1965359"/>
            <a:ext cx="279272"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p:nvSpPr>
        <p:spPr>
          <a:xfrm>
            <a:off x="2820652" y="1965359"/>
            <a:ext cx="267196"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Flowchart: Alternate Process 51"/>
          <p:cNvSpPr/>
          <p:nvPr/>
        </p:nvSpPr>
        <p:spPr>
          <a:xfrm>
            <a:off x="3261578" y="1972606"/>
            <a:ext cx="1259105"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b="1" dirty="0">
              <a:solidFill>
                <a:schemeClr val="tx1"/>
              </a:solidFill>
            </a:endParaRPr>
          </a:p>
        </p:txBody>
      </p:sp>
      <p:sp>
        <p:nvSpPr>
          <p:cNvPr id="28" name="Rectangle 27"/>
          <p:cNvSpPr/>
          <p:nvPr/>
        </p:nvSpPr>
        <p:spPr>
          <a:xfrm>
            <a:off x="3256519" y="1972606"/>
            <a:ext cx="269636"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p:nvSpPr>
        <p:spPr>
          <a:xfrm>
            <a:off x="3621262" y="1968804"/>
            <a:ext cx="286727" cy="283391"/>
          </a:xfrm>
          <a:prstGeom prst="rect">
            <a:avLst/>
          </a:prstGeom>
          <a:solidFill>
            <a:srgbClr val="C9E8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p:nvSpPr>
        <p:spPr>
          <a:xfrm>
            <a:off x="4227990" y="1967810"/>
            <a:ext cx="288058"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3" name="Flowchart: Alternate Process 52"/>
          <p:cNvSpPr/>
          <p:nvPr/>
        </p:nvSpPr>
        <p:spPr>
          <a:xfrm>
            <a:off x="6053556" y="3420119"/>
            <a:ext cx="1583971"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13" b="1" dirty="0">
              <a:solidFill>
                <a:srgbClr val="FF0000"/>
              </a:solidFill>
            </a:endParaRPr>
          </a:p>
        </p:txBody>
      </p:sp>
      <p:sp>
        <p:nvSpPr>
          <p:cNvPr id="54" name="Rectangle 53"/>
          <p:cNvSpPr/>
          <p:nvPr/>
        </p:nvSpPr>
        <p:spPr>
          <a:xfrm>
            <a:off x="6059022" y="3410527"/>
            <a:ext cx="300475"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Rectangle 55"/>
          <p:cNvSpPr/>
          <p:nvPr/>
        </p:nvSpPr>
        <p:spPr>
          <a:xfrm>
            <a:off x="6537461" y="3416761"/>
            <a:ext cx="329995" cy="28927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p:cNvSpPr/>
          <p:nvPr/>
        </p:nvSpPr>
        <p:spPr>
          <a:xfrm>
            <a:off x="7311189" y="3410527"/>
            <a:ext cx="326337"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8" name="Rectangle 7"/>
              <p:cNvSpPr/>
              <p:nvPr/>
            </p:nvSpPr>
            <p:spPr>
              <a:xfrm>
                <a:off x="5984588" y="3398043"/>
                <a:ext cx="1875257" cy="3405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13" b="1" i="1">
                              <a:latin typeface="Cambria Math" panose="02040503050406030204" pitchFamily="18" charset="0"/>
                            </a:rPr>
                          </m:ctrlPr>
                        </m:sSubPr>
                        <m:e>
                          <m:r>
                            <a:rPr lang="en-US" sz="1613" b="1" i="1">
                              <a:latin typeface="Cambria Math" panose="02040503050406030204" pitchFamily="18" charset="0"/>
                            </a:rPr>
                            <m:t>𝒒</m:t>
                          </m:r>
                        </m:e>
                        <m:sub>
                          <m:r>
                            <a:rPr lang="en-US" sz="1613" b="1" i="1">
                              <a:latin typeface="Cambria Math" panose="02040503050406030204" pitchFamily="18" charset="0"/>
                            </a:rPr>
                            <m:t>𝒊</m:t>
                          </m:r>
                        </m:sub>
                      </m:sSub>
                      <m:r>
                        <a:rPr lang="en-US" sz="1613" b="1" i="1">
                          <a:latin typeface="Cambria Math" panose="02040503050406030204" pitchFamily="18" charset="0"/>
                        </a:rPr>
                        <m:t>=</m:t>
                      </m:r>
                      <m:sSub>
                        <m:sSubPr>
                          <m:ctrlPr>
                            <a:rPr lang="en-US" sz="1613" b="1" i="1">
                              <a:latin typeface="Cambria Math" panose="02040503050406030204" pitchFamily="18" charset="0"/>
                            </a:rPr>
                          </m:ctrlPr>
                        </m:sSubPr>
                        <m:e>
                          <m:r>
                            <a:rPr lang="en-US" sz="1613" b="1" i="1">
                              <a:latin typeface="Cambria Math" panose="02040503050406030204" pitchFamily="18" charset="0"/>
                            </a:rPr>
                            <m:t>𝒕</m:t>
                          </m:r>
                        </m:e>
                        <m:sub>
                          <m:r>
                            <a:rPr lang="en-US" sz="1613" b="1" i="1">
                              <a:latin typeface="Cambria Math" panose="02040503050406030204" pitchFamily="18" charset="0"/>
                            </a:rPr>
                            <m:t>𝒊</m:t>
                          </m:r>
                        </m:sub>
                      </m:sSub>
                      <m:r>
                        <a:rPr lang="en-US" sz="1613" b="1" i="1">
                          <a:latin typeface="Cambria Math" panose="02040503050406030204" pitchFamily="18" charset="0"/>
                          <a:ea typeface="Cambria Math" panose="02040503050406030204" pitchFamily="18" charset="0"/>
                        </a:rPr>
                        <m:t>⊕</m:t>
                      </m:r>
                      <m:sSup>
                        <m:sSupPr>
                          <m:ctrlPr>
                            <a:rPr lang="en-US" sz="1613" b="1" i="1">
                              <a:latin typeface="Cambria Math" panose="02040503050406030204" pitchFamily="18" charset="0"/>
                              <a:ea typeface="Cambria Math" panose="02040503050406030204" pitchFamily="18" charset="0"/>
                            </a:rPr>
                          </m:ctrlPr>
                        </m:sSupPr>
                        <m:e>
                          <m:r>
                            <a:rPr lang="en-US" sz="1613" b="1" i="1">
                              <a:latin typeface="Cambria Math" panose="02040503050406030204" pitchFamily="18" charset="0"/>
                              <a:ea typeface="Cambria Math" panose="02040503050406030204" pitchFamily="18" charset="0"/>
                            </a:rPr>
                            <m:t>(</m:t>
                          </m:r>
                          <m:sSub>
                            <m:sSubPr>
                              <m:ctrlPr>
                                <a:rPr lang="en-US" sz="1613" b="1" i="1">
                                  <a:latin typeface="Cambria Math" panose="02040503050406030204" pitchFamily="18" charset="0"/>
                                </a:rPr>
                              </m:ctrlPr>
                            </m:sSubPr>
                            <m:e>
                              <m:r>
                                <a:rPr lang="en-US" sz="1613" b="1" i="1">
                                  <a:latin typeface="Cambria Math" panose="02040503050406030204" pitchFamily="18" charset="0"/>
                                </a:rPr>
                                <m:t>𝒓</m:t>
                              </m:r>
                            </m:e>
                            <m:sub>
                              <m:r>
                                <a:rPr lang="en-US" sz="1613" b="1" i="1">
                                  <a:latin typeface="Cambria Math" panose="02040503050406030204" pitchFamily="18" charset="0"/>
                                </a:rPr>
                                <m:t>𝒊</m:t>
                              </m:r>
                            </m:sub>
                          </m:sSub>
                          <m:r>
                            <a:rPr lang="en-US" sz="1613" b="1" i="1">
                              <a:latin typeface="Cambria Math" panose="02040503050406030204" pitchFamily="18" charset="0"/>
                            </a:rPr>
                            <m:t>)</m:t>
                          </m:r>
                        </m:e>
                        <m:sup>
                          <m:r>
                            <a:rPr lang="en-US" sz="1613" b="1" i="1">
                              <a:latin typeface="Cambria Math" panose="02040503050406030204" pitchFamily="18" charset="0"/>
                              <a:ea typeface="Cambria Math" panose="02040503050406030204" pitchFamily="18" charset="0"/>
                            </a:rPr>
                            <m:t>𝜿</m:t>
                          </m:r>
                        </m:sup>
                      </m:sSup>
                      <m:r>
                        <a:rPr lang="en-US" sz="1613" b="1" i="1">
                          <a:latin typeface="Cambria Math" panose="02040503050406030204" pitchFamily="18" charset="0"/>
                          <a:ea typeface="Cambria Math" panose="02040503050406030204" pitchFamily="18" charset="0"/>
                        </a:rPr>
                        <m:t>⨀</m:t>
                      </m:r>
                      <m:r>
                        <a:rPr lang="en-US" sz="1613" b="1" i="1">
                          <a:latin typeface="Cambria Math" panose="02040503050406030204" pitchFamily="18" charset="0"/>
                          <a:ea typeface="Cambria Math" panose="02040503050406030204" pitchFamily="18" charset="0"/>
                        </a:rPr>
                        <m:t>𝒔</m:t>
                      </m:r>
                    </m:oMath>
                  </m:oMathPara>
                </a14:m>
                <a:endParaRPr lang="en-US" sz="1613" b="1" dirty="0"/>
              </a:p>
            </p:txBody>
          </p:sp>
        </mc:Choice>
        <mc:Fallback xmlns="">
          <p:sp>
            <p:nvSpPr>
              <p:cNvPr id="8" name="Rectangle 7"/>
              <p:cNvSpPr>
                <a:spLocks noRot="1" noChangeAspect="1" noMove="1" noResize="1" noEditPoints="1" noAdjustHandles="1" noChangeArrowheads="1" noChangeShapeType="1" noTextEdit="1"/>
              </p:cNvSpPr>
              <p:nvPr/>
            </p:nvSpPr>
            <p:spPr>
              <a:xfrm>
                <a:off x="5984588" y="3398043"/>
                <a:ext cx="1875257" cy="340542"/>
              </a:xfrm>
              <a:prstGeom prst="rect">
                <a:avLst/>
              </a:prstGeom>
              <a:blipFill>
                <a:blip r:embed="rId5"/>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1000789" y="1950079"/>
                <a:ext cx="985334" cy="30008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1350" b="1" i="1">
                              <a:solidFill>
                                <a:srgbClr val="FF0000"/>
                              </a:solidFill>
                              <a:latin typeface="Cambria Math" panose="02040503050406030204" pitchFamily="18" charset="0"/>
                            </a:rPr>
                          </m:ctrlPr>
                        </m:sSubPr>
                        <m:e>
                          <m:r>
                            <a:rPr lang="en-US" sz="1350" b="1" i="1">
                              <a:solidFill>
                                <a:srgbClr val="FF0000"/>
                              </a:solidFill>
                              <a:latin typeface="Cambria Math" panose="02040503050406030204" pitchFamily="18" charset="0"/>
                            </a:rPr>
                            <m:t>𝒓</m:t>
                          </m:r>
                        </m:e>
                        <m:sub>
                          <m:r>
                            <a:rPr lang="en-US" sz="1350" b="1" i="1">
                              <a:solidFill>
                                <a:srgbClr val="FF0000"/>
                              </a:solidFill>
                              <a:latin typeface="Cambria Math" panose="02040503050406030204" pitchFamily="18" charset="0"/>
                            </a:rPr>
                            <m:t>𝒊</m:t>
                          </m:r>
                        </m:sub>
                      </m:sSub>
                      <m:r>
                        <a:rPr lang="en-US" sz="1350" b="1" i="1">
                          <a:solidFill>
                            <a:srgbClr val="FF0000"/>
                          </a:solidFill>
                          <a:latin typeface="Cambria Math" panose="02040503050406030204" pitchFamily="18" charset="0"/>
                          <a:ea typeface="Cambria Math" panose="02040503050406030204" pitchFamily="18" charset="0"/>
                        </a:rPr>
                        <m:t>∈{</m:t>
                      </m:r>
                      <m:r>
                        <a:rPr lang="en-US" sz="1350" b="1" i="1">
                          <a:solidFill>
                            <a:srgbClr val="FF0000"/>
                          </a:solidFill>
                          <a:latin typeface="Cambria Math" panose="02040503050406030204" pitchFamily="18" charset="0"/>
                          <a:ea typeface="Cambria Math" panose="02040503050406030204" pitchFamily="18" charset="0"/>
                        </a:rPr>
                        <m:t>𝟎</m:t>
                      </m:r>
                      <m:r>
                        <a:rPr lang="en-US" sz="1350" b="1" i="1">
                          <a:solidFill>
                            <a:srgbClr val="FF0000"/>
                          </a:solidFill>
                          <a:latin typeface="Cambria Math" panose="02040503050406030204" pitchFamily="18" charset="0"/>
                          <a:ea typeface="Cambria Math" panose="02040503050406030204" pitchFamily="18" charset="0"/>
                        </a:rPr>
                        <m:t>,</m:t>
                      </m:r>
                      <m:r>
                        <a:rPr lang="en-US" sz="1350" b="1" i="1">
                          <a:solidFill>
                            <a:srgbClr val="FF0000"/>
                          </a:solidFill>
                          <a:latin typeface="Cambria Math" panose="02040503050406030204" pitchFamily="18" charset="0"/>
                          <a:ea typeface="Cambria Math" panose="02040503050406030204" pitchFamily="18" charset="0"/>
                        </a:rPr>
                        <m:t>𝟏</m:t>
                      </m:r>
                      <m:r>
                        <a:rPr lang="en-US" sz="1350" b="1" i="1">
                          <a:solidFill>
                            <a:srgbClr val="FF0000"/>
                          </a:solidFill>
                          <a:latin typeface="Cambria Math" panose="02040503050406030204" pitchFamily="18" charset="0"/>
                          <a:ea typeface="Cambria Math" panose="02040503050406030204" pitchFamily="18" charset="0"/>
                        </a:rPr>
                        <m:t>}</m:t>
                      </m:r>
                    </m:oMath>
                  </m:oMathPara>
                </a14:m>
                <a:endParaRPr lang="en-US" sz="1350" b="1" dirty="0"/>
              </a:p>
            </p:txBody>
          </p:sp>
        </mc:Choice>
        <mc:Fallback xmlns="">
          <p:sp>
            <p:nvSpPr>
              <p:cNvPr id="58" name="Rectangle 57"/>
              <p:cNvSpPr>
                <a:spLocks noRot="1" noChangeAspect="1" noMove="1" noResize="1" noEditPoints="1" noAdjustHandles="1" noChangeArrowheads="1" noChangeShapeType="1" noTextEdit="1"/>
              </p:cNvSpPr>
              <p:nvPr/>
            </p:nvSpPr>
            <p:spPr>
              <a:xfrm>
                <a:off x="1000789" y="1950079"/>
                <a:ext cx="985334" cy="300082"/>
              </a:xfrm>
              <a:prstGeom prst="rect">
                <a:avLst/>
              </a:prstGeom>
              <a:blipFill>
                <a:blip r:embed="rId6"/>
                <a:stretch>
                  <a:fillRect b="-10204"/>
                </a:stretch>
              </a:blipFill>
            </p:spPr>
            <p:txBody>
              <a:bodyPr/>
              <a:lstStyle/>
              <a:p>
                <a:r>
                  <a:rPr lang="en-US">
                    <a:noFill/>
                  </a:rPr>
                  <a:t> </a:t>
                </a:r>
              </a:p>
            </p:txBody>
          </p:sp>
        </mc:Fallback>
      </mc:AlternateContent>
      <p:sp>
        <p:nvSpPr>
          <p:cNvPr id="61" name="Rectangle 60"/>
          <p:cNvSpPr/>
          <p:nvPr/>
        </p:nvSpPr>
        <p:spPr>
          <a:xfrm>
            <a:off x="4839456" y="2765805"/>
            <a:ext cx="929903" cy="80347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25" b="1" dirty="0"/>
              <a:t>OT</a:t>
            </a:r>
          </a:p>
          <a:p>
            <a:pPr algn="ctr"/>
            <a:r>
              <a:rPr lang="en-US" sz="2625" b="1" dirty="0"/>
              <a:t>Ext</a:t>
            </a:r>
          </a:p>
        </p:txBody>
      </p:sp>
      <mc:AlternateContent xmlns:mc="http://schemas.openxmlformats.org/markup-compatibility/2006" xmlns:a14="http://schemas.microsoft.com/office/drawing/2010/main">
        <mc:Choice Requires="a14">
          <p:sp>
            <p:nvSpPr>
              <p:cNvPr id="51" name="Rectangle 50"/>
              <p:cNvSpPr/>
              <p:nvPr/>
            </p:nvSpPr>
            <p:spPr>
              <a:xfrm>
                <a:off x="6035038" y="2044186"/>
                <a:ext cx="1636088" cy="3022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rPr>
                        <m:t>𝑠</m:t>
                      </m:r>
                    </m:oMath>
                  </m:oMathPara>
                </a14:m>
                <a:endParaRPr lang="en-US" sz="2400" dirty="0">
                  <a:solidFill>
                    <a:schemeClr val="tx1"/>
                  </a:solidFill>
                </a:endParaRPr>
              </a:p>
            </p:txBody>
          </p:sp>
        </mc:Choice>
        <mc:Fallback xmlns="">
          <p:sp>
            <p:nvSpPr>
              <p:cNvPr id="51" name="Rectangle 50"/>
              <p:cNvSpPr>
                <a:spLocks noRot="1" noChangeAspect="1" noMove="1" noResize="1" noEditPoints="1" noAdjustHandles="1" noChangeArrowheads="1" noChangeShapeType="1" noTextEdit="1"/>
              </p:cNvSpPr>
              <p:nvPr/>
            </p:nvSpPr>
            <p:spPr>
              <a:xfrm>
                <a:off x="6035038" y="2044186"/>
                <a:ext cx="1636088" cy="302297"/>
              </a:xfrm>
              <a:prstGeom prst="rect">
                <a:avLst/>
              </a:prstGeom>
              <a:blipFill>
                <a:blip r:embed="rId7"/>
                <a:stretch>
                  <a:fillRect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3154" y="1650364"/>
                <a:ext cx="637775"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𝒓</m:t>
                          </m:r>
                        </m:e>
                        <m:sub>
                          <m:r>
                            <a:rPr lang="en-US" b="1" i="1">
                              <a:solidFill>
                                <a:srgbClr val="FF0000"/>
                              </a:solidFill>
                              <a:latin typeface="Cambria Math" panose="02040503050406030204" pitchFamily="18" charset="0"/>
                            </a:rPr>
                            <m:t>𝒊</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a:xfrm>
                <a:off x="3154" y="1650364"/>
                <a:ext cx="637775" cy="328118"/>
              </a:xfrm>
              <a:prstGeom prst="rect">
                <a:avLst/>
              </a:prstGeom>
              <a:blipFill>
                <a:blip r:embed="rId8"/>
                <a:stretch>
                  <a:fillRect b="-5357"/>
                </a:stretch>
              </a:blipFill>
            </p:spPr>
            <p:txBody>
              <a:bodyPr/>
              <a:lstStyle/>
              <a:p>
                <a:r>
                  <a:rPr lang="en-US">
                    <a:noFill/>
                  </a:rPr>
                  <a:t> </a:t>
                </a:r>
              </a:p>
            </p:txBody>
          </p:sp>
        </mc:Fallback>
      </mc:AlternateContent>
      <p:cxnSp>
        <p:nvCxnSpPr>
          <p:cNvPr id="64" name="Straight Arrow Connector 63"/>
          <p:cNvCxnSpPr>
            <a:stCxn id="62" idx="3"/>
          </p:cNvCxnSpPr>
          <p:nvPr/>
        </p:nvCxnSpPr>
        <p:spPr>
          <a:xfrm>
            <a:off x="640929" y="1814423"/>
            <a:ext cx="433768" cy="978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591540" y="3715876"/>
            <a:ext cx="483156" cy="3593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8377165" y="1627742"/>
                <a:ext cx="637775"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a:solidFill>
                            <a:srgbClr val="0066FF"/>
                          </a:solidFill>
                          <a:latin typeface="Cambria Math" panose="02040503050406030204" pitchFamily="18" charset="0"/>
                        </a:rPr>
                        <m:t>𝒔</m:t>
                      </m:r>
                    </m:oMath>
                  </m:oMathPara>
                </a14:m>
                <a:endParaRPr lang="en-US" dirty="0">
                  <a:solidFill>
                    <a:srgbClr val="0066FF"/>
                  </a:solidFill>
                </a:endParaRPr>
              </a:p>
            </p:txBody>
          </p:sp>
        </mc:Choice>
        <mc:Fallback xmlns="">
          <p:sp>
            <p:nvSpPr>
              <p:cNvPr id="67" name="Rectangle 66"/>
              <p:cNvSpPr>
                <a:spLocks noRot="1" noChangeAspect="1" noMove="1" noResize="1" noEditPoints="1" noAdjustHandles="1" noChangeArrowheads="1" noChangeShapeType="1" noTextEdit="1"/>
              </p:cNvSpPr>
              <p:nvPr/>
            </p:nvSpPr>
            <p:spPr>
              <a:xfrm>
                <a:off x="8377165" y="1627742"/>
                <a:ext cx="637775" cy="328118"/>
              </a:xfrm>
              <a:prstGeom prst="rect">
                <a:avLst/>
              </a:prstGeom>
              <a:blipFill>
                <a:blip r:embed="rId9"/>
                <a:stretch>
                  <a:fillRect/>
                </a:stretch>
              </a:blipFill>
            </p:spPr>
            <p:txBody>
              <a:bodyPr/>
              <a:lstStyle/>
              <a:p>
                <a:r>
                  <a:rPr lang="en-US">
                    <a:noFill/>
                  </a:rPr>
                  <a:t> </a:t>
                </a:r>
              </a:p>
            </p:txBody>
          </p:sp>
        </mc:Fallback>
      </mc:AlternateContent>
      <p:cxnSp>
        <p:nvCxnSpPr>
          <p:cNvPr id="68" name="Straight Arrow Connector 67"/>
          <p:cNvCxnSpPr>
            <a:stCxn id="67" idx="1"/>
          </p:cNvCxnSpPr>
          <p:nvPr/>
        </p:nvCxnSpPr>
        <p:spPr>
          <a:xfrm flipH="1">
            <a:off x="7737364" y="1791801"/>
            <a:ext cx="639801" cy="1204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767935" y="3665184"/>
            <a:ext cx="336691" cy="418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Rectangle 72"/>
              <p:cNvSpPr/>
              <p:nvPr/>
            </p:nvSpPr>
            <p:spPr>
              <a:xfrm>
                <a:off x="3154" y="4061404"/>
                <a:ext cx="1176771"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𝒕</m:t>
                          </m:r>
                        </m:e>
                        <m:sub>
                          <m:r>
                            <a:rPr lang="en-US" b="1" i="1">
                              <a:solidFill>
                                <a:srgbClr val="FF0000"/>
                              </a:solidFill>
                              <a:latin typeface="Cambria Math" panose="02040503050406030204" pitchFamily="18" charset="0"/>
                            </a:rPr>
                            <m:t>𝒊</m:t>
                          </m:r>
                        </m:sub>
                      </m:sSub>
                      <m:r>
                        <a:rPr lang="en-US" i="1">
                          <a:latin typeface="Cambria Math" panose="02040503050406030204" pitchFamily="18" charset="0"/>
                        </a:rPr>
                        <m:t>)</m:t>
                      </m:r>
                    </m:oMath>
                  </m:oMathPara>
                </a14:m>
                <a:endParaRPr lang="en-US" dirty="0"/>
              </a:p>
            </p:txBody>
          </p:sp>
        </mc:Choice>
        <mc:Fallback xmlns="">
          <p:sp>
            <p:nvSpPr>
              <p:cNvPr id="73" name="Rectangle 72"/>
              <p:cNvSpPr>
                <a:spLocks noRot="1" noChangeAspect="1" noMove="1" noResize="1" noEditPoints="1" noAdjustHandles="1" noChangeArrowheads="1" noChangeShapeType="1" noTextEdit="1"/>
              </p:cNvSpPr>
              <p:nvPr/>
            </p:nvSpPr>
            <p:spPr>
              <a:xfrm>
                <a:off x="3154" y="4061404"/>
                <a:ext cx="1176771" cy="328118"/>
              </a:xfrm>
              <a:prstGeom prst="rect">
                <a:avLst/>
              </a:prstGeom>
              <a:blipFill>
                <a:blip r:embed="rId10"/>
                <a:stretch>
                  <a:fillRect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a:off x="3396627" y="1947495"/>
                <a:ext cx="1086836" cy="340542"/>
              </a:xfrm>
              <a:prstGeom prst="rect">
                <a:avLst/>
              </a:prstGeom>
            </p:spPr>
            <p:txBody>
              <a:bodyPr wrap="none">
                <a:spAutoFit/>
              </a:bodyPr>
              <a:lstStyle/>
              <a:p>
                <a:pPr algn="ctr"/>
                <a14:m>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r>
                      <a:rPr lang="en-US" sz="1613" b="1" i="1">
                        <a:solidFill>
                          <a:srgbClr val="FF0000"/>
                        </a:solidFill>
                        <a:latin typeface="Cambria Math" panose="02040503050406030204" pitchFamily="18" charset="0"/>
                        <a:ea typeface="Cambria Math" panose="02040503050406030204" pitchFamily="18" charset="0"/>
                      </a:rPr>
                      <m:t>⊕</m:t>
                    </m:r>
                  </m:oMath>
                </a14:m>
                <a:r>
                  <a:rPr lang="en-US" sz="1613" b="1" dirty="0">
                    <a:solidFill>
                      <a:srgbClr val="FF0000"/>
                    </a:solidFill>
                    <a:ea typeface="Cambria Math" panose="02040503050406030204" pitchFamily="18" charset="0"/>
                  </a:rPr>
                  <a:t> </a:t>
                </a:r>
                <a14:m>
                  <m:oMath xmlns:m="http://schemas.openxmlformats.org/officeDocument/2006/math">
                    <m:sSup>
                      <m:sSupPr>
                        <m:ctrlPr>
                          <a:rPr lang="en-US" sz="1613" b="1" i="1">
                            <a:solidFill>
                              <a:srgbClr val="FF0000"/>
                            </a:solidFill>
                            <a:latin typeface="Cambria Math" panose="02040503050406030204" pitchFamily="18" charset="0"/>
                            <a:ea typeface="Cambria Math" panose="02040503050406030204" pitchFamily="18" charset="0"/>
                          </a:rPr>
                        </m:ctrlPr>
                      </m:sSupPr>
                      <m:e>
                        <m:r>
                          <a:rPr lang="en-US" sz="1613" b="1" i="1">
                            <a:solidFill>
                              <a:srgbClr val="FF0000"/>
                            </a:solidFill>
                            <a:latin typeface="Cambria Math" panose="02040503050406030204" pitchFamily="18" charset="0"/>
                            <a:ea typeface="Cambria Math" panose="02040503050406030204" pitchFamily="18" charset="0"/>
                          </a:rPr>
                          <m:t>(</m:t>
                        </m:r>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𝒓</m:t>
                            </m:r>
                          </m:e>
                          <m:sub>
                            <m:r>
                              <a:rPr lang="en-US" sz="1613" b="1" i="1">
                                <a:solidFill>
                                  <a:srgbClr val="FF0000"/>
                                </a:solidFill>
                                <a:latin typeface="Cambria Math" panose="02040503050406030204" pitchFamily="18" charset="0"/>
                              </a:rPr>
                              <m:t>𝒊</m:t>
                            </m:r>
                          </m:sub>
                        </m:sSub>
                        <m:r>
                          <a:rPr lang="en-US" sz="1613" b="1" i="1">
                            <a:solidFill>
                              <a:srgbClr val="FF0000"/>
                            </a:solidFill>
                            <a:latin typeface="Cambria Math" panose="02040503050406030204" pitchFamily="18" charset="0"/>
                          </a:rPr>
                          <m:t>)</m:t>
                        </m:r>
                      </m:e>
                      <m:sup>
                        <m:r>
                          <a:rPr lang="en-US" sz="1613" b="1" i="1">
                            <a:solidFill>
                              <a:srgbClr val="FF0000"/>
                            </a:solidFill>
                            <a:latin typeface="Cambria Math" panose="02040503050406030204" pitchFamily="18" charset="0"/>
                            <a:ea typeface="Cambria Math" panose="02040503050406030204" pitchFamily="18" charset="0"/>
                          </a:rPr>
                          <m:t>𝜿</m:t>
                        </m:r>
                      </m:sup>
                    </m:sSup>
                  </m:oMath>
                </a14:m>
                <a:endParaRPr lang="en-US" sz="1613" b="1" dirty="0">
                  <a:solidFill>
                    <a:srgbClr val="00B0F0"/>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3396627" y="1947495"/>
                <a:ext cx="1086836" cy="340542"/>
              </a:xfrm>
              <a:prstGeom prst="rect">
                <a:avLst/>
              </a:prstGeom>
              <a:blipFill>
                <a:blip r:embed="rId11"/>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3420624" y="1954802"/>
                <a:ext cx="1162754" cy="34054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613" b="1" i="1">
                              <a:solidFill>
                                <a:srgbClr val="009242"/>
                              </a:solidFill>
                              <a:latin typeface="Cambria Math" panose="02040503050406030204" pitchFamily="18" charset="0"/>
                            </a:rPr>
                          </m:ctrlPr>
                        </m:sSubPr>
                        <m:e>
                          <m:r>
                            <a:rPr lang="en-US" sz="1613" b="1" i="1">
                              <a:solidFill>
                                <a:srgbClr val="009242"/>
                              </a:solidFill>
                              <a:latin typeface="Cambria Math" panose="02040503050406030204" pitchFamily="18" charset="0"/>
                            </a:rPr>
                            <m:t>𝒕</m:t>
                          </m:r>
                        </m:e>
                        <m:sub>
                          <m:r>
                            <a:rPr lang="en-US" sz="1613" b="1" i="1">
                              <a:solidFill>
                                <a:srgbClr val="009242"/>
                              </a:solidFill>
                              <a:latin typeface="Cambria Math" panose="02040503050406030204" pitchFamily="18" charset="0"/>
                            </a:rPr>
                            <m:t>𝒊</m:t>
                          </m:r>
                        </m:sub>
                      </m:sSub>
                      <m:r>
                        <a:rPr lang="en-US" sz="1613" b="1" i="1">
                          <a:solidFill>
                            <a:srgbClr val="009242"/>
                          </a:solidFill>
                          <a:latin typeface="Cambria Math" panose="02040503050406030204" pitchFamily="18" charset="0"/>
                          <a:ea typeface="Cambria Math" panose="02040503050406030204" pitchFamily="18" charset="0"/>
                        </a:rPr>
                        <m:t>⊕</m:t>
                      </m:r>
                      <m:sSub>
                        <m:sSubPr>
                          <m:ctrlPr>
                            <a:rPr lang="en-US" sz="1613" b="1" i="1">
                              <a:solidFill>
                                <a:srgbClr val="009242"/>
                              </a:solidFill>
                              <a:latin typeface="Cambria Math" panose="02040503050406030204" pitchFamily="18" charset="0"/>
                            </a:rPr>
                          </m:ctrlPr>
                        </m:sSubPr>
                        <m:e>
                          <m:r>
                            <a:rPr lang="en-US" sz="1613" b="1" i="1">
                              <a:solidFill>
                                <a:srgbClr val="009242"/>
                              </a:solidFill>
                              <a:latin typeface="Cambria Math" panose="02040503050406030204" pitchFamily="18" charset="0"/>
                            </a:rPr>
                            <m:t>𝑪</m:t>
                          </m:r>
                          <m:r>
                            <a:rPr lang="en-US" sz="1613" b="1" i="1">
                              <a:solidFill>
                                <a:srgbClr val="009242"/>
                              </a:solidFill>
                              <a:latin typeface="Cambria Math" panose="02040503050406030204" pitchFamily="18" charset="0"/>
                            </a:rPr>
                            <m:t>(</m:t>
                          </m:r>
                          <m:r>
                            <a:rPr lang="en-US" sz="1613" b="1" i="1">
                              <a:solidFill>
                                <a:srgbClr val="009242"/>
                              </a:solidFill>
                              <a:latin typeface="Cambria Math" panose="02040503050406030204" pitchFamily="18" charset="0"/>
                            </a:rPr>
                            <m:t>𝒓</m:t>
                          </m:r>
                        </m:e>
                        <m:sub>
                          <m:r>
                            <a:rPr lang="en-US" sz="1613" b="1" i="1">
                              <a:solidFill>
                                <a:srgbClr val="009242"/>
                              </a:solidFill>
                              <a:latin typeface="Cambria Math" panose="02040503050406030204" pitchFamily="18" charset="0"/>
                            </a:rPr>
                            <m:t>𝒊</m:t>
                          </m:r>
                        </m:sub>
                      </m:sSub>
                      <m:r>
                        <a:rPr lang="en-US" sz="1613" b="1" i="1">
                          <a:solidFill>
                            <a:srgbClr val="009242"/>
                          </a:solidFill>
                          <a:latin typeface="Cambria Math" panose="02040503050406030204" pitchFamily="18" charset="0"/>
                        </a:rPr>
                        <m:t>)</m:t>
                      </m:r>
                    </m:oMath>
                  </m:oMathPara>
                </a14:m>
                <a:endParaRPr lang="en-US" sz="1613" b="1" dirty="0">
                  <a:solidFill>
                    <a:srgbClr val="009242"/>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3420624" y="1954802"/>
                <a:ext cx="1162754" cy="340542"/>
              </a:xfrm>
              <a:prstGeom prst="rect">
                <a:avLst/>
              </a:prstGeom>
              <a:blipFill>
                <a:blip r:embed="rId12"/>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5960805" y="3396892"/>
                <a:ext cx="1905137" cy="3405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13" b="1" i="1">
                              <a:solidFill>
                                <a:srgbClr val="00823B"/>
                              </a:solidFill>
                              <a:latin typeface="Cambria Math" panose="02040503050406030204" pitchFamily="18" charset="0"/>
                            </a:rPr>
                          </m:ctrlPr>
                        </m:sSubPr>
                        <m:e>
                          <m:r>
                            <a:rPr lang="en-US" sz="1613" b="1" i="1">
                              <a:solidFill>
                                <a:srgbClr val="00823B"/>
                              </a:solidFill>
                              <a:latin typeface="Cambria Math" panose="02040503050406030204" pitchFamily="18" charset="0"/>
                            </a:rPr>
                            <m:t>𝒒</m:t>
                          </m:r>
                        </m:e>
                        <m:sub>
                          <m:r>
                            <a:rPr lang="en-US" sz="1613" b="1" i="1">
                              <a:solidFill>
                                <a:srgbClr val="00823B"/>
                              </a:solidFill>
                              <a:latin typeface="Cambria Math" panose="02040503050406030204" pitchFamily="18" charset="0"/>
                            </a:rPr>
                            <m:t>𝒊</m:t>
                          </m:r>
                        </m:sub>
                      </m:sSub>
                      <m:r>
                        <a:rPr lang="en-US" sz="1613" b="1" i="1">
                          <a:solidFill>
                            <a:srgbClr val="00823B"/>
                          </a:solidFill>
                          <a:latin typeface="Cambria Math" panose="02040503050406030204" pitchFamily="18" charset="0"/>
                        </a:rPr>
                        <m:t>=</m:t>
                      </m:r>
                      <m:sSub>
                        <m:sSubPr>
                          <m:ctrlPr>
                            <a:rPr lang="en-US" sz="1613" b="1" i="1">
                              <a:solidFill>
                                <a:srgbClr val="00823B"/>
                              </a:solidFill>
                              <a:latin typeface="Cambria Math" panose="02040503050406030204" pitchFamily="18" charset="0"/>
                            </a:rPr>
                          </m:ctrlPr>
                        </m:sSubPr>
                        <m:e>
                          <m:r>
                            <a:rPr lang="en-US" sz="1613" b="1" i="1">
                              <a:solidFill>
                                <a:srgbClr val="00823B"/>
                              </a:solidFill>
                              <a:latin typeface="Cambria Math" panose="02040503050406030204" pitchFamily="18" charset="0"/>
                            </a:rPr>
                            <m:t>𝒕</m:t>
                          </m:r>
                        </m:e>
                        <m:sub>
                          <m:r>
                            <a:rPr lang="en-US" sz="1613" b="1" i="1">
                              <a:solidFill>
                                <a:srgbClr val="00823B"/>
                              </a:solidFill>
                              <a:latin typeface="Cambria Math" panose="02040503050406030204" pitchFamily="18" charset="0"/>
                            </a:rPr>
                            <m:t>𝒊</m:t>
                          </m:r>
                        </m:sub>
                      </m:sSub>
                      <m:r>
                        <a:rPr lang="en-US" sz="1613" b="1" i="1">
                          <a:solidFill>
                            <a:srgbClr val="00823B"/>
                          </a:solidFill>
                          <a:latin typeface="Cambria Math" panose="02040503050406030204" pitchFamily="18" charset="0"/>
                          <a:ea typeface="Cambria Math" panose="02040503050406030204" pitchFamily="18" charset="0"/>
                        </a:rPr>
                        <m:t>⊕</m:t>
                      </m:r>
                      <m:sSub>
                        <m:sSubPr>
                          <m:ctrlPr>
                            <a:rPr lang="en-US" sz="1613" b="1" i="1">
                              <a:solidFill>
                                <a:srgbClr val="00823B"/>
                              </a:solidFill>
                              <a:latin typeface="Cambria Math" panose="02040503050406030204" pitchFamily="18" charset="0"/>
                            </a:rPr>
                          </m:ctrlPr>
                        </m:sSubPr>
                        <m:e>
                          <m:r>
                            <a:rPr lang="en-US" sz="1613" b="1" i="1">
                              <a:solidFill>
                                <a:srgbClr val="00823B"/>
                              </a:solidFill>
                              <a:latin typeface="Cambria Math" panose="02040503050406030204" pitchFamily="18" charset="0"/>
                            </a:rPr>
                            <m:t>𝑪</m:t>
                          </m:r>
                          <m:r>
                            <a:rPr lang="en-US" sz="1613" b="1" i="1">
                              <a:solidFill>
                                <a:srgbClr val="00823B"/>
                              </a:solidFill>
                              <a:latin typeface="Cambria Math" panose="02040503050406030204" pitchFamily="18" charset="0"/>
                            </a:rPr>
                            <m:t>(</m:t>
                          </m:r>
                          <m:r>
                            <a:rPr lang="en-US" sz="1613" b="1" i="1">
                              <a:solidFill>
                                <a:srgbClr val="00823B"/>
                              </a:solidFill>
                              <a:latin typeface="Cambria Math" panose="02040503050406030204" pitchFamily="18" charset="0"/>
                            </a:rPr>
                            <m:t>𝒓</m:t>
                          </m:r>
                        </m:e>
                        <m:sub>
                          <m:r>
                            <a:rPr lang="en-US" sz="1613" b="1" i="1">
                              <a:solidFill>
                                <a:srgbClr val="00823B"/>
                              </a:solidFill>
                              <a:latin typeface="Cambria Math" panose="02040503050406030204" pitchFamily="18" charset="0"/>
                            </a:rPr>
                            <m:t>𝒊</m:t>
                          </m:r>
                        </m:sub>
                      </m:sSub>
                      <m:r>
                        <a:rPr lang="en-US" sz="1613" b="1" i="1">
                          <a:solidFill>
                            <a:srgbClr val="00823B"/>
                          </a:solidFill>
                          <a:latin typeface="Cambria Math" panose="02040503050406030204" pitchFamily="18" charset="0"/>
                        </a:rPr>
                        <m:t>)</m:t>
                      </m:r>
                      <m:r>
                        <a:rPr lang="en-US" sz="1613" b="1" i="1">
                          <a:solidFill>
                            <a:srgbClr val="00823B"/>
                          </a:solidFill>
                          <a:latin typeface="Cambria Math" panose="02040503050406030204" pitchFamily="18" charset="0"/>
                          <a:ea typeface="Cambria Math" panose="02040503050406030204" pitchFamily="18" charset="0"/>
                        </a:rPr>
                        <m:t>⨀</m:t>
                      </m:r>
                      <m:r>
                        <a:rPr lang="en-US" sz="1613" b="1" i="1">
                          <a:solidFill>
                            <a:srgbClr val="00823B"/>
                          </a:solidFill>
                          <a:latin typeface="Cambria Math" panose="02040503050406030204" pitchFamily="18" charset="0"/>
                          <a:ea typeface="Cambria Math" panose="02040503050406030204" pitchFamily="18" charset="0"/>
                        </a:rPr>
                        <m:t>𝒔</m:t>
                      </m:r>
                    </m:oMath>
                  </m:oMathPara>
                </a14:m>
                <a:endParaRPr lang="en-US" sz="1613" b="1" dirty="0">
                  <a:solidFill>
                    <a:srgbClr val="00823B"/>
                  </a:solidFill>
                </a:endParaRPr>
              </a:p>
            </p:txBody>
          </p:sp>
        </mc:Choice>
        <mc:Fallback xmlns="">
          <p:sp>
            <p:nvSpPr>
              <p:cNvPr id="78" name="Rectangle 77"/>
              <p:cNvSpPr>
                <a:spLocks noRot="1" noChangeAspect="1" noMove="1" noResize="1" noEditPoints="1" noAdjustHandles="1" noChangeArrowheads="1" noChangeShapeType="1" noTextEdit="1"/>
              </p:cNvSpPr>
              <p:nvPr/>
            </p:nvSpPr>
            <p:spPr>
              <a:xfrm>
                <a:off x="5960805" y="3396892"/>
                <a:ext cx="1905137" cy="340542"/>
              </a:xfrm>
              <a:prstGeom prst="rect">
                <a:avLst/>
              </a:prstGeom>
              <a:blipFill>
                <a:blip r:embed="rId13"/>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998230" y="1957376"/>
                <a:ext cx="886718" cy="30508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1350" b="1" i="1" smtClean="0">
                              <a:solidFill>
                                <a:srgbClr val="00B050"/>
                              </a:solidFill>
                              <a:latin typeface="Cambria Math" panose="02040503050406030204" pitchFamily="18" charset="0"/>
                            </a:rPr>
                          </m:ctrlPr>
                        </m:sSubPr>
                        <m:e>
                          <m:r>
                            <a:rPr lang="en-US" sz="1350" b="1" i="1">
                              <a:solidFill>
                                <a:srgbClr val="00B050"/>
                              </a:solidFill>
                              <a:latin typeface="Cambria Math" panose="02040503050406030204" pitchFamily="18" charset="0"/>
                            </a:rPr>
                            <m:t>𝒓</m:t>
                          </m:r>
                        </m:e>
                        <m:sub>
                          <m:r>
                            <a:rPr lang="en-US" sz="1350" b="1" i="1">
                              <a:solidFill>
                                <a:srgbClr val="00B050"/>
                              </a:solidFill>
                              <a:latin typeface="Cambria Math" panose="02040503050406030204" pitchFamily="18" charset="0"/>
                            </a:rPr>
                            <m:t>𝒊</m:t>
                          </m:r>
                        </m:sub>
                      </m:sSub>
                      <m:r>
                        <a:rPr lang="en-US" sz="1350" b="1" i="1">
                          <a:solidFill>
                            <a:srgbClr val="00B050"/>
                          </a:solidFill>
                          <a:latin typeface="Cambria Math" panose="02040503050406030204" pitchFamily="18" charset="0"/>
                          <a:ea typeface="Cambria Math" panose="02040503050406030204" pitchFamily="18" charset="0"/>
                        </a:rPr>
                        <m:t>∈[</m:t>
                      </m:r>
                      <m:sSup>
                        <m:sSupPr>
                          <m:ctrlPr>
                            <a:rPr lang="en-US" sz="1350" b="1" i="1" smtClean="0">
                              <a:solidFill>
                                <a:srgbClr val="00B050"/>
                              </a:solidFill>
                              <a:latin typeface="Cambria Math" panose="02040503050406030204" pitchFamily="18" charset="0"/>
                              <a:ea typeface="Cambria Math" panose="02040503050406030204" pitchFamily="18" charset="0"/>
                            </a:rPr>
                          </m:ctrlPr>
                        </m:sSupPr>
                        <m:e>
                          <m:r>
                            <a:rPr lang="en-US" sz="1350" b="1" i="1" smtClean="0">
                              <a:solidFill>
                                <a:srgbClr val="00B050"/>
                              </a:solidFill>
                              <a:latin typeface="Cambria Math" panose="02040503050406030204" pitchFamily="18" charset="0"/>
                              <a:ea typeface="Cambria Math" panose="02040503050406030204" pitchFamily="18" charset="0"/>
                            </a:rPr>
                            <m:t>𝟐</m:t>
                          </m:r>
                        </m:e>
                        <m:sup>
                          <m:r>
                            <a:rPr lang="en-US" sz="1350" b="1" i="1" smtClean="0">
                              <a:solidFill>
                                <a:srgbClr val="00B050"/>
                              </a:solidFill>
                              <a:latin typeface="Cambria Math" panose="02040503050406030204" pitchFamily="18" charset="0"/>
                              <a:ea typeface="Cambria Math" panose="02040503050406030204" pitchFamily="18" charset="0"/>
                            </a:rPr>
                            <m:t>𝟑</m:t>
                          </m:r>
                        </m:sup>
                      </m:sSup>
                      <m:r>
                        <a:rPr lang="en-US" sz="1350" b="1" i="1">
                          <a:solidFill>
                            <a:srgbClr val="00B050"/>
                          </a:solidFill>
                          <a:latin typeface="Cambria Math" panose="02040503050406030204" pitchFamily="18" charset="0"/>
                          <a:ea typeface="Cambria Math" panose="02040503050406030204" pitchFamily="18" charset="0"/>
                        </a:rPr>
                        <m:t>]</m:t>
                      </m:r>
                    </m:oMath>
                  </m:oMathPara>
                </a14:m>
                <a:endParaRPr lang="en-US" sz="1350" b="1" dirty="0">
                  <a:solidFill>
                    <a:srgbClr val="00B050"/>
                  </a:solidFill>
                </a:endParaRPr>
              </a:p>
            </p:txBody>
          </p:sp>
        </mc:Choice>
        <mc:Fallback xmlns="">
          <p:sp>
            <p:nvSpPr>
              <p:cNvPr id="79" name="Rectangle 78"/>
              <p:cNvSpPr>
                <a:spLocks noRot="1" noChangeAspect="1" noMove="1" noResize="1" noEditPoints="1" noAdjustHandles="1" noChangeArrowheads="1" noChangeShapeType="1" noTextEdit="1"/>
              </p:cNvSpPr>
              <p:nvPr/>
            </p:nvSpPr>
            <p:spPr>
              <a:xfrm>
                <a:off x="998230" y="1957376"/>
                <a:ext cx="886718" cy="305084"/>
              </a:xfrm>
              <a:prstGeom prst="rect">
                <a:avLst/>
              </a:prstGeom>
              <a:blipFill>
                <a:blip r:embed="rId14"/>
                <a:stretch>
                  <a:fillRect b="-10000"/>
                </a:stretch>
              </a:blipFill>
            </p:spPr>
            <p:txBody>
              <a:bodyPr/>
              <a:lstStyle/>
              <a:p>
                <a:r>
                  <a:rPr lang="en-US">
                    <a:noFill/>
                  </a:rPr>
                  <a:t> </a:t>
                </a:r>
              </a:p>
            </p:txBody>
          </p:sp>
        </mc:Fallback>
      </mc:AlternateContent>
      <p:sp>
        <p:nvSpPr>
          <p:cNvPr id="80" name="Content Placeholder 2"/>
          <p:cNvSpPr txBox="1">
            <a:spLocks/>
          </p:cNvSpPr>
          <p:nvPr/>
        </p:nvSpPr>
        <p:spPr>
          <a:xfrm>
            <a:off x="188457" y="4484982"/>
            <a:ext cx="7723909" cy="1700568"/>
          </a:xfrm>
          <a:prstGeom prst="rect">
            <a:avLst/>
          </a:prstGeom>
        </p:spPr>
        <p:txBody>
          <a:bodyPr vert="horz" lIns="68580" tIns="34290" rIns="68580" bIns="3429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endParaRPr lang="en-US" sz="1875" dirty="0"/>
          </a:p>
        </p:txBody>
      </p:sp>
      <mc:AlternateContent xmlns:mc="http://schemas.openxmlformats.org/markup-compatibility/2006" xmlns:a14="http://schemas.microsoft.com/office/drawing/2010/main">
        <mc:Choice Requires="a14">
          <p:sp>
            <p:nvSpPr>
              <p:cNvPr id="82" name="Rectangle 81"/>
              <p:cNvSpPr/>
              <p:nvPr/>
            </p:nvSpPr>
            <p:spPr>
              <a:xfrm>
                <a:off x="6867457" y="5106584"/>
                <a:ext cx="2270038"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r>
                        <a:rPr lang="en-US" b="1" i="1">
                          <a:latin typeface="Cambria Math" panose="02040503050406030204" pitchFamily="18" charset="0"/>
                          <a:ea typeface="Cambria Math" panose="02040503050406030204" pitchFamily="18" charset="0"/>
                        </a:rPr>
                        <m:t>⊕</m:t>
                      </m:r>
                      <m:r>
                        <a:rPr lang="en-US" b="1" i="1">
                          <a:solidFill>
                            <a:srgbClr val="009242"/>
                          </a:solidFill>
                          <a:latin typeface="Cambria Math" panose="02040503050406030204" pitchFamily="18" charset="0"/>
                        </a:rPr>
                        <m:t>𝑪</m:t>
                      </m:r>
                      <m:r>
                        <a:rPr lang="en-US" b="1" i="1">
                          <a:solidFill>
                            <a:srgbClr val="009242"/>
                          </a:solidFill>
                          <a:latin typeface="Cambria Math" panose="02040503050406030204" pitchFamily="18" charset="0"/>
                        </a:rPr>
                        <m:t>(</m:t>
                      </m:r>
                      <m:r>
                        <a:rPr lang="en-US" b="1" i="1">
                          <a:solidFill>
                            <a:srgbClr val="009242"/>
                          </a:solidFill>
                          <a:latin typeface="Cambria Math" panose="02040503050406030204" pitchFamily="18" charset="0"/>
                        </a:rPr>
                        <m:t>𝟏𝟏𝟏</m:t>
                      </m:r>
                      <m:r>
                        <a:rPr lang="en-US" b="1" i="1">
                          <a:solidFill>
                            <a:srgbClr val="009242"/>
                          </a:solidFill>
                          <a:latin typeface="Cambria Math" panose="02040503050406030204" pitchFamily="18" charset="0"/>
                        </a:rPr>
                        <m:t>)⨀</m:t>
                      </m:r>
                      <m:r>
                        <a:rPr lang="en-US" b="1" i="1">
                          <a:solidFill>
                            <a:srgbClr val="0066FF"/>
                          </a:solidFill>
                          <a:latin typeface="Cambria Math" panose="02040503050406030204" pitchFamily="18" charset="0"/>
                          <a:ea typeface="Cambria Math" panose="02040503050406030204" pitchFamily="18" charset="0"/>
                        </a:rPr>
                        <m:t>𝒔</m:t>
                      </m:r>
                      <m:r>
                        <m:rPr>
                          <m:nor/>
                        </m:rPr>
                        <a:rPr lang="en-US" dirty="0"/>
                        <m:t>)</m:t>
                      </m:r>
                    </m:oMath>
                  </m:oMathPara>
                </a14:m>
                <a:endParaRPr lang="en-US" dirty="0"/>
              </a:p>
            </p:txBody>
          </p:sp>
        </mc:Choice>
        <mc:Fallback xmlns="">
          <p:sp>
            <p:nvSpPr>
              <p:cNvPr id="82" name="Rectangle 81"/>
              <p:cNvSpPr>
                <a:spLocks noRot="1" noChangeAspect="1" noMove="1" noResize="1" noEditPoints="1" noAdjustHandles="1" noChangeArrowheads="1" noChangeShapeType="1" noTextEdit="1"/>
              </p:cNvSpPr>
              <p:nvPr/>
            </p:nvSpPr>
            <p:spPr>
              <a:xfrm>
                <a:off x="6867457" y="5106584"/>
                <a:ext cx="2270038" cy="328118"/>
              </a:xfrm>
              <a:prstGeom prst="rect">
                <a:avLst/>
              </a:prstGeom>
              <a:blipFill>
                <a:blip r:embed="rId15"/>
                <a:stretch>
                  <a:fillRect b="-19643"/>
                </a:stretch>
              </a:blipFill>
            </p:spPr>
            <p:txBody>
              <a:bodyPr/>
              <a:lstStyle/>
              <a:p>
                <a:r>
                  <a:rPr lang="en-US">
                    <a:noFill/>
                  </a:rPr>
                  <a:t> </a:t>
                </a:r>
              </a:p>
            </p:txBody>
          </p:sp>
        </mc:Fallback>
      </mc:AlternateContent>
      <p:sp>
        <p:nvSpPr>
          <p:cNvPr id="83" name="Text Box 28"/>
          <p:cNvSpPr txBox="1">
            <a:spLocks noChangeArrowheads="1"/>
          </p:cNvSpPr>
          <p:nvPr/>
        </p:nvSpPr>
        <p:spPr bwMode="auto">
          <a:xfrm>
            <a:off x="8009070" y="4586076"/>
            <a:ext cx="5191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a:t>
            </a:r>
          </a:p>
        </p:txBody>
      </p:sp>
      <mc:AlternateContent xmlns:mc="http://schemas.openxmlformats.org/markup-compatibility/2006" xmlns:a14="http://schemas.microsoft.com/office/drawing/2010/main">
        <mc:Choice Requires="a14">
          <p:sp>
            <p:nvSpPr>
              <p:cNvPr id="85" name="Rectangle 84"/>
              <p:cNvSpPr/>
              <p:nvPr/>
            </p:nvSpPr>
            <p:spPr>
              <a:xfrm>
                <a:off x="1000789" y="1957013"/>
                <a:ext cx="860300" cy="30008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1350" b="1" i="1">
                              <a:solidFill>
                                <a:srgbClr val="009242"/>
                              </a:solidFill>
                              <a:latin typeface="Cambria Math" panose="02040503050406030204" pitchFamily="18" charset="0"/>
                            </a:rPr>
                          </m:ctrlPr>
                        </m:sSubPr>
                        <m:e>
                          <m:r>
                            <a:rPr lang="en-US" sz="1350" b="1" i="1">
                              <a:solidFill>
                                <a:srgbClr val="009242"/>
                              </a:solidFill>
                              <a:latin typeface="Cambria Math" panose="02040503050406030204" pitchFamily="18" charset="0"/>
                            </a:rPr>
                            <m:t>𝒓</m:t>
                          </m:r>
                        </m:e>
                        <m:sub>
                          <m:r>
                            <a:rPr lang="en-US" sz="1350" b="1" i="1">
                              <a:solidFill>
                                <a:srgbClr val="009242"/>
                              </a:solidFill>
                              <a:latin typeface="Cambria Math" panose="02040503050406030204" pitchFamily="18" charset="0"/>
                            </a:rPr>
                            <m:t>𝒊</m:t>
                          </m:r>
                        </m:sub>
                      </m:sSub>
                      <m:r>
                        <a:rPr lang="en-US" sz="1350" b="1" i="1">
                          <a:solidFill>
                            <a:srgbClr val="009242"/>
                          </a:solidFill>
                          <a:latin typeface="Cambria Math" panose="02040503050406030204" pitchFamily="18" charset="0"/>
                          <a:ea typeface="Cambria Math" panose="02040503050406030204" pitchFamily="18" charset="0"/>
                        </a:rPr>
                        <m:t>∈[</m:t>
                      </m:r>
                      <m:r>
                        <a:rPr lang="en-US" sz="1350" b="1" i="1">
                          <a:solidFill>
                            <a:srgbClr val="009242"/>
                          </a:solidFill>
                          <a:latin typeface="Cambria Math" panose="02040503050406030204" pitchFamily="18" charset="0"/>
                          <a:ea typeface="Cambria Math" panose="02040503050406030204" pitchFamily="18" charset="0"/>
                        </a:rPr>
                        <m:t>𝒎</m:t>
                      </m:r>
                      <m:r>
                        <a:rPr lang="en-US" sz="1350" b="1" i="1">
                          <a:solidFill>
                            <a:srgbClr val="009242"/>
                          </a:solidFill>
                          <a:latin typeface="Cambria Math" panose="02040503050406030204" pitchFamily="18" charset="0"/>
                          <a:ea typeface="Cambria Math" panose="02040503050406030204" pitchFamily="18" charset="0"/>
                        </a:rPr>
                        <m:t>]</m:t>
                      </m:r>
                    </m:oMath>
                  </m:oMathPara>
                </a14:m>
                <a:endParaRPr lang="en-US" sz="1350" b="1" dirty="0"/>
              </a:p>
            </p:txBody>
          </p:sp>
        </mc:Choice>
        <mc:Fallback xmlns="">
          <p:sp>
            <p:nvSpPr>
              <p:cNvPr id="85" name="Rectangle 84"/>
              <p:cNvSpPr>
                <a:spLocks noRot="1" noChangeAspect="1" noMove="1" noResize="1" noEditPoints="1" noAdjustHandles="1" noChangeArrowheads="1" noChangeShapeType="1" noTextEdit="1"/>
              </p:cNvSpPr>
              <p:nvPr/>
            </p:nvSpPr>
            <p:spPr>
              <a:xfrm>
                <a:off x="1000789" y="1957013"/>
                <a:ext cx="860300" cy="300082"/>
              </a:xfrm>
              <a:prstGeom prst="rect">
                <a:avLst/>
              </a:prstGeom>
              <a:blipFill>
                <a:blip r:embed="rId16"/>
                <a:stretch>
                  <a:fillRect b="-102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p:cNvSpPr/>
              <p:nvPr/>
            </p:nvSpPr>
            <p:spPr>
              <a:xfrm>
                <a:off x="7826381" y="4075258"/>
                <a:ext cx="1317620"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r>
                        <a:rPr lang="en-US" i="1">
                          <a:latin typeface="Cambria Math" panose="02040503050406030204" pitchFamily="18" charset="0"/>
                        </a:rPr>
                        <m:t>)</m:t>
                      </m:r>
                    </m:oMath>
                  </m:oMathPara>
                </a14:m>
                <a:endParaRPr lang="en-US" dirty="0"/>
              </a:p>
            </p:txBody>
          </p:sp>
        </mc:Choice>
        <mc:Fallback xmlns="">
          <p:sp>
            <p:nvSpPr>
              <p:cNvPr id="86" name="Rectangle 85"/>
              <p:cNvSpPr>
                <a:spLocks noRot="1" noChangeAspect="1" noMove="1" noResize="1" noEditPoints="1" noAdjustHandles="1" noChangeArrowheads="1" noChangeShapeType="1" noTextEdit="1"/>
              </p:cNvSpPr>
              <p:nvPr/>
            </p:nvSpPr>
            <p:spPr>
              <a:xfrm>
                <a:off x="7826381" y="4075258"/>
                <a:ext cx="1317620" cy="328118"/>
              </a:xfrm>
              <a:prstGeom prst="rect">
                <a:avLst/>
              </a:prstGeom>
              <a:blipFill>
                <a:blip r:embed="rId17"/>
                <a:stretch>
                  <a:fillRect b="-2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7816563" y="4388522"/>
                <a:ext cx="1327438"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r>
                        <a:rPr lang="en-US" b="1" i="1">
                          <a:latin typeface="Cambria Math" panose="02040503050406030204" pitchFamily="18" charset="0"/>
                          <a:ea typeface="Cambria Math" panose="02040503050406030204" pitchFamily="18" charset="0"/>
                        </a:rPr>
                        <m:t>⊕</m:t>
                      </m:r>
                      <m:r>
                        <a:rPr lang="en-US" i="1">
                          <a:solidFill>
                            <a:srgbClr val="0066FF"/>
                          </a:solidFill>
                          <a:latin typeface="Cambria Math" panose="02040503050406030204" pitchFamily="18" charset="0"/>
                          <a:ea typeface="Cambria Math" panose="02040503050406030204" pitchFamily="18" charset="0"/>
                        </a:rPr>
                        <m:t>𝑠</m:t>
                      </m:r>
                      <m:r>
                        <a:rPr lang="en-US" i="1">
                          <a:latin typeface="Cambria Math" panose="02040503050406030204" pitchFamily="18" charset="0"/>
                        </a:rPr>
                        <m:t>)</m:t>
                      </m:r>
                    </m:oMath>
                  </m:oMathPara>
                </a14:m>
                <a:endParaRPr lang="en-US" dirty="0"/>
              </a:p>
            </p:txBody>
          </p:sp>
        </mc:Choice>
        <mc:Fallback xmlns="">
          <p:sp>
            <p:nvSpPr>
              <p:cNvPr id="87" name="Rectangle 86"/>
              <p:cNvSpPr>
                <a:spLocks noRot="1" noChangeAspect="1" noMove="1" noResize="1" noEditPoints="1" noAdjustHandles="1" noChangeArrowheads="1" noChangeShapeType="1" noTextEdit="1"/>
              </p:cNvSpPr>
              <p:nvPr/>
            </p:nvSpPr>
            <p:spPr>
              <a:xfrm>
                <a:off x="7816563" y="4388522"/>
                <a:ext cx="1327438" cy="328118"/>
              </a:xfrm>
              <a:prstGeom prst="rect">
                <a:avLst/>
              </a:prstGeom>
              <a:blipFill>
                <a:blip r:embed="rId18"/>
                <a:stretch>
                  <a:fillRect b="-19643"/>
                </a:stretch>
              </a:blipFill>
            </p:spPr>
            <p:txBody>
              <a:bodyPr/>
              <a:lstStyle/>
              <a:p>
                <a:r>
                  <a:rPr lang="en-US">
                    <a:noFill/>
                  </a:rPr>
                  <a:t> </a:t>
                </a:r>
              </a:p>
            </p:txBody>
          </p:sp>
        </mc:Fallback>
      </mc:AlternateContent>
      <p:sp>
        <p:nvSpPr>
          <p:cNvPr id="50" name="Title 1"/>
          <p:cNvSpPr txBox="1">
            <a:spLocks/>
          </p:cNvSpPr>
          <p:nvPr/>
        </p:nvSpPr>
        <p:spPr>
          <a:xfrm>
            <a:off x="984383" y="86867"/>
            <a:ext cx="7543800" cy="120700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5400" kern="1200" cap="all" baseline="0">
                <a:blipFill>
                  <a:blip r:embed="rId19">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800" dirty="0"/>
              <a:t>1-out-of-N oblivious transfer</a:t>
            </a:r>
          </a:p>
        </p:txBody>
      </p:sp>
      <p:sp>
        <p:nvSpPr>
          <p:cNvPr id="59" name="Content Placeholder 2"/>
          <p:cNvSpPr txBox="1">
            <a:spLocks/>
          </p:cNvSpPr>
          <p:nvPr/>
        </p:nvSpPr>
        <p:spPr>
          <a:xfrm>
            <a:off x="903732" y="880260"/>
            <a:ext cx="7543800" cy="476646"/>
          </a:xfrm>
          <a:prstGeom prst="rect">
            <a:avLst/>
          </a:prstGeom>
        </p:spPr>
        <p:txBody>
          <a:bodyPr vert="horz" lIns="68580" tIns="34290" rIns="68580" bIns="3429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US" sz="2400" dirty="0"/>
              <a:t>[</a:t>
            </a:r>
            <a:r>
              <a:rPr lang="sv-SE" sz="2400" dirty="0"/>
              <a:t>KolesnikovKumaresan1</a:t>
            </a:r>
            <a:r>
              <a:rPr lang="en-US" altLang="en-US" sz="2400" dirty="0"/>
              <a:t>3</a:t>
            </a:r>
            <a:r>
              <a:rPr lang="en-US" sz="2400" dirty="0"/>
              <a:t>]</a:t>
            </a:r>
          </a:p>
        </p:txBody>
      </p:sp>
      <p:sp>
        <p:nvSpPr>
          <p:cNvPr id="7" name="Rounded Rectangle 6"/>
          <p:cNvSpPr/>
          <p:nvPr/>
        </p:nvSpPr>
        <p:spPr>
          <a:xfrm>
            <a:off x="1009128" y="2236595"/>
            <a:ext cx="976070" cy="427031"/>
          </a:xfrm>
          <a:prstGeom prst="round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60" name="Rectangle 59"/>
              <p:cNvSpPr/>
              <p:nvPr/>
            </p:nvSpPr>
            <p:spPr>
              <a:xfrm>
                <a:off x="931261" y="2213988"/>
                <a:ext cx="1101221" cy="715581"/>
              </a:xfrm>
              <a:prstGeom prst="rect">
                <a:avLst/>
              </a:prstGeom>
              <a:noFill/>
              <a:ln>
                <a:noFill/>
              </a:ln>
            </p:spPr>
            <p:txBody>
              <a:bodyPr wrap="square">
                <a:spAutoFit/>
              </a:bodyPr>
              <a:lstStyle/>
              <a:p>
                <a:pPr algn="ctr"/>
                <a:r>
                  <a:rPr lang="en-US" sz="1350" i="1" dirty="0"/>
                  <a:t>repetition </a:t>
                </a:r>
              </a:p>
              <a:p>
                <a:pPr algn="r"/>
                <a:r>
                  <a:rPr lang="en-US" sz="1350" i="1" dirty="0"/>
                  <a:t>encoding</a:t>
                </a:r>
                <a:r>
                  <a:rPr lang="en-US" sz="1350" dirty="0"/>
                  <a:t> </a:t>
                </a:r>
                <a14:m>
                  <m:oMath xmlns:m="http://schemas.openxmlformats.org/officeDocument/2006/math">
                    <m:sSub>
                      <m:sSubPr>
                        <m:ctrlPr>
                          <a:rPr lang="en-US" sz="1350" b="1" i="1">
                            <a:solidFill>
                              <a:srgbClr val="FF0000"/>
                            </a:solidFill>
                            <a:latin typeface="Cambria Math" panose="02040503050406030204" pitchFamily="18" charset="0"/>
                          </a:rPr>
                        </m:ctrlPr>
                      </m:sSubPr>
                      <m:e>
                        <m:r>
                          <a:rPr lang="en-US" sz="1350" b="1" i="1">
                            <a:solidFill>
                              <a:srgbClr val="FF0000"/>
                            </a:solidFill>
                            <a:latin typeface="Cambria Math" panose="02040503050406030204" pitchFamily="18" charset="0"/>
                          </a:rPr>
                          <m:t>𝒓</m:t>
                        </m:r>
                      </m:e>
                      <m:sub>
                        <m:r>
                          <a:rPr lang="en-US" sz="1350" b="1" i="1">
                            <a:solidFill>
                              <a:srgbClr val="FF0000"/>
                            </a:solidFill>
                            <a:latin typeface="Cambria Math" panose="02040503050406030204" pitchFamily="18" charset="0"/>
                          </a:rPr>
                          <m:t>𝒊</m:t>
                        </m:r>
                      </m:sub>
                    </m:sSub>
                  </m:oMath>
                </a14:m>
                <a:endParaRPr lang="en-US" sz="1350" b="1" dirty="0">
                  <a:solidFill>
                    <a:srgbClr val="FF0000"/>
                  </a:solidFill>
                </a:endParaRPr>
              </a:p>
              <a:p>
                <a:pPr algn="r"/>
                <a:endParaRPr lang="en-US" sz="1350" i="1" dirty="0">
                  <a:solidFill>
                    <a:srgbClr val="FF0000"/>
                  </a:solidFill>
                </a:endParaRPr>
              </a:p>
            </p:txBody>
          </p:sp>
        </mc:Choice>
        <mc:Fallback xmlns="">
          <p:sp>
            <p:nvSpPr>
              <p:cNvPr id="60" name="Rectangle 59"/>
              <p:cNvSpPr>
                <a:spLocks noRot="1" noChangeAspect="1" noMove="1" noResize="1" noEditPoints="1" noAdjustHandles="1" noChangeArrowheads="1" noChangeShapeType="1" noTextEdit="1"/>
              </p:cNvSpPr>
              <p:nvPr/>
            </p:nvSpPr>
            <p:spPr>
              <a:xfrm>
                <a:off x="931261" y="2213988"/>
                <a:ext cx="1101221" cy="715581"/>
              </a:xfrm>
              <a:prstGeom prst="rect">
                <a:avLst/>
              </a:prstGeom>
              <a:blipFill>
                <a:blip r:embed="rId20"/>
                <a:stretch>
                  <a:fillRect l="-1111" t="-169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ounded Rectangle 8"/>
              <p:cNvSpPr/>
              <p:nvPr/>
            </p:nvSpPr>
            <p:spPr>
              <a:xfrm>
                <a:off x="656867" y="2669242"/>
                <a:ext cx="1747266" cy="259415"/>
              </a:xfrm>
              <a:prstGeom prst="round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350" b="1" i="1">
                          <a:solidFill>
                            <a:srgbClr val="00421E"/>
                          </a:solidFill>
                          <a:latin typeface="Cambria Math" panose="02040503050406030204" pitchFamily="18" charset="0"/>
                          <a:ea typeface="Cambria Math" panose="02040503050406030204" pitchFamily="18" charset="0"/>
                        </a:rPr>
                        <m:t>𝑪</m:t>
                      </m:r>
                      <m:r>
                        <a:rPr lang="en-US" sz="1350" b="1" i="1">
                          <a:solidFill>
                            <a:srgbClr val="00421E"/>
                          </a:solidFill>
                          <a:latin typeface="Cambria Math" panose="02040503050406030204" pitchFamily="18" charset="0"/>
                          <a:ea typeface="Cambria Math" panose="02040503050406030204" pitchFamily="18" charset="0"/>
                        </a:rPr>
                        <m:t>:{</m:t>
                      </m:r>
                      <m:r>
                        <a:rPr lang="en-US" sz="1350" b="1" i="1">
                          <a:solidFill>
                            <a:srgbClr val="00421E"/>
                          </a:solidFill>
                          <a:latin typeface="Cambria Math" panose="02040503050406030204" pitchFamily="18" charset="0"/>
                          <a:ea typeface="Cambria Math" panose="02040503050406030204" pitchFamily="18" charset="0"/>
                        </a:rPr>
                        <m:t>𝟎</m:t>
                      </m:r>
                      <m:r>
                        <a:rPr lang="en-US" sz="1350" b="1" i="1">
                          <a:solidFill>
                            <a:srgbClr val="00421E"/>
                          </a:solidFill>
                          <a:latin typeface="Cambria Math" panose="02040503050406030204" pitchFamily="18" charset="0"/>
                          <a:ea typeface="Cambria Math" panose="02040503050406030204" pitchFamily="18" charset="0"/>
                        </a:rPr>
                        <m:t>,</m:t>
                      </m:r>
                      <m:r>
                        <a:rPr lang="en-US" sz="1350" b="1" i="1">
                          <a:solidFill>
                            <a:srgbClr val="00421E"/>
                          </a:solidFill>
                          <a:latin typeface="Cambria Math" panose="02040503050406030204" pitchFamily="18" charset="0"/>
                          <a:ea typeface="Cambria Math" panose="02040503050406030204" pitchFamily="18" charset="0"/>
                        </a:rPr>
                        <m:t>𝟏</m:t>
                      </m:r>
                      <m:r>
                        <a:rPr lang="en-US" sz="1350" b="1" i="1">
                          <a:solidFill>
                            <a:srgbClr val="00421E"/>
                          </a:solidFill>
                          <a:latin typeface="Cambria Math" panose="02040503050406030204" pitchFamily="18" charset="0"/>
                          <a:ea typeface="Cambria Math" panose="02040503050406030204" pitchFamily="18" charset="0"/>
                        </a:rPr>
                        <m:t>}→</m:t>
                      </m:r>
                      <m:sSup>
                        <m:sSupPr>
                          <m:ctrlPr>
                            <a:rPr lang="en-US" sz="1350" b="1" i="1">
                              <a:solidFill>
                                <a:srgbClr val="00421E"/>
                              </a:solidFill>
                              <a:latin typeface="Cambria Math" panose="02040503050406030204" pitchFamily="18" charset="0"/>
                              <a:ea typeface="Cambria Math" panose="02040503050406030204" pitchFamily="18" charset="0"/>
                            </a:rPr>
                          </m:ctrlPr>
                        </m:sSupPr>
                        <m:e>
                          <m:r>
                            <a:rPr lang="en-US" sz="1350" b="1" i="1">
                              <a:solidFill>
                                <a:srgbClr val="00421E"/>
                              </a:solidFill>
                              <a:latin typeface="Cambria Math" panose="02040503050406030204" pitchFamily="18" charset="0"/>
                              <a:ea typeface="Cambria Math" panose="02040503050406030204" pitchFamily="18" charset="0"/>
                            </a:rPr>
                            <m:t>{</m:t>
                          </m:r>
                          <m:r>
                            <a:rPr lang="en-US" sz="1350" b="1" i="1">
                              <a:solidFill>
                                <a:srgbClr val="00421E"/>
                              </a:solidFill>
                              <a:latin typeface="Cambria Math" panose="02040503050406030204" pitchFamily="18" charset="0"/>
                              <a:ea typeface="Cambria Math" panose="02040503050406030204" pitchFamily="18" charset="0"/>
                            </a:rPr>
                            <m:t>𝟎</m:t>
                          </m:r>
                          <m:r>
                            <a:rPr lang="en-US" sz="1350" b="1" i="1">
                              <a:solidFill>
                                <a:srgbClr val="00421E"/>
                              </a:solidFill>
                              <a:latin typeface="Cambria Math" panose="02040503050406030204" pitchFamily="18" charset="0"/>
                              <a:ea typeface="Cambria Math" panose="02040503050406030204" pitchFamily="18" charset="0"/>
                            </a:rPr>
                            <m:t>,</m:t>
                          </m:r>
                          <m:r>
                            <a:rPr lang="en-US" sz="1350" b="1" i="1">
                              <a:solidFill>
                                <a:srgbClr val="00421E"/>
                              </a:solidFill>
                              <a:latin typeface="Cambria Math" panose="02040503050406030204" pitchFamily="18" charset="0"/>
                              <a:ea typeface="Cambria Math" panose="02040503050406030204" pitchFamily="18" charset="0"/>
                            </a:rPr>
                            <m:t>𝟏</m:t>
                          </m:r>
                          <m:r>
                            <a:rPr lang="en-US" sz="1350" b="1" i="1">
                              <a:solidFill>
                                <a:srgbClr val="00421E"/>
                              </a:solidFill>
                              <a:latin typeface="Cambria Math" panose="02040503050406030204" pitchFamily="18" charset="0"/>
                              <a:ea typeface="Cambria Math" panose="02040503050406030204" pitchFamily="18" charset="0"/>
                            </a:rPr>
                            <m:t>}</m:t>
                          </m:r>
                        </m:e>
                        <m:sup>
                          <m:r>
                            <m:rPr>
                              <m:nor/>
                            </m:rPr>
                            <a:rPr lang="en-US" sz="1350" dirty="0">
                              <a:solidFill>
                                <a:srgbClr val="00421E"/>
                              </a:solidFill>
                            </a:rPr>
                            <m:t>κ</m:t>
                          </m:r>
                        </m:sup>
                      </m:sSup>
                    </m:oMath>
                  </m:oMathPara>
                </a14:m>
                <a:endParaRPr lang="en-US" sz="1350" dirty="0">
                  <a:solidFill>
                    <a:srgbClr val="00421E"/>
                  </a:solidFill>
                </a:endParaRPr>
              </a:p>
            </p:txBody>
          </p:sp>
        </mc:Choice>
        <mc:Fallback xmlns="">
          <p:sp>
            <p:nvSpPr>
              <p:cNvPr id="9" name="Rounded Rectangle 8"/>
              <p:cNvSpPr>
                <a:spLocks noRot="1" noChangeAspect="1" noMove="1" noResize="1" noEditPoints="1" noAdjustHandles="1" noChangeArrowheads="1" noChangeShapeType="1" noTextEdit="1"/>
              </p:cNvSpPr>
              <p:nvPr/>
            </p:nvSpPr>
            <p:spPr>
              <a:xfrm>
                <a:off x="656867" y="2669242"/>
                <a:ext cx="1747266" cy="259415"/>
              </a:xfrm>
              <a:prstGeom prst="roundRect">
                <a:avLst/>
              </a:prstGeom>
              <a:blipFill>
                <a:blip r:embed="rId21"/>
                <a:stretch>
                  <a:fillRect b="-2381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ounded Rectangle 68"/>
              <p:cNvSpPr/>
              <p:nvPr/>
            </p:nvSpPr>
            <p:spPr>
              <a:xfrm>
                <a:off x="652634" y="2675891"/>
                <a:ext cx="1747266" cy="259415"/>
              </a:xfrm>
              <a:prstGeom prst="roundRect">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350" b="1" i="1">
                          <a:solidFill>
                            <a:srgbClr val="00421E"/>
                          </a:solidFill>
                          <a:latin typeface="Cambria Math" panose="02040503050406030204" pitchFamily="18" charset="0"/>
                          <a:ea typeface="Cambria Math" panose="02040503050406030204" pitchFamily="18" charset="0"/>
                        </a:rPr>
                        <m:t>𝑪</m:t>
                      </m:r>
                      <m:sSup>
                        <m:sSupPr>
                          <m:ctrlPr>
                            <a:rPr lang="en-US" sz="1350" b="1" i="1">
                              <a:solidFill>
                                <a:srgbClr val="00421E"/>
                              </a:solidFill>
                              <a:latin typeface="Cambria Math" panose="02040503050406030204" pitchFamily="18" charset="0"/>
                              <a:ea typeface="Cambria Math" panose="02040503050406030204" pitchFamily="18" charset="0"/>
                            </a:rPr>
                          </m:ctrlPr>
                        </m:sSupPr>
                        <m:e>
                          <m:r>
                            <a:rPr lang="en-US" sz="1350" b="1" i="1">
                              <a:solidFill>
                                <a:srgbClr val="00421E"/>
                              </a:solidFill>
                              <a:latin typeface="Cambria Math" panose="02040503050406030204" pitchFamily="18" charset="0"/>
                              <a:ea typeface="Cambria Math" panose="02040503050406030204" pitchFamily="18" charset="0"/>
                            </a:rPr>
                            <m:t> :{</m:t>
                          </m:r>
                          <m:r>
                            <a:rPr lang="en-US" sz="1350" b="1" i="1">
                              <a:solidFill>
                                <a:srgbClr val="00421E"/>
                              </a:solidFill>
                              <a:latin typeface="Cambria Math" panose="02040503050406030204" pitchFamily="18" charset="0"/>
                              <a:ea typeface="Cambria Math" panose="02040503050406030204" pitchFamily="18" charset="0"/>
                            </a:rPr>
                            <m:t>𝟎</m:t>
                          </m:r>
                          <m:r>
                            <a:rPr lang="en-US" sz="1350" b="1" i="1">
                              <a:solidFill>
                                <a:srgbClr val="00421E"/>
                              </a:solidFill>
                              <a:latin typeface="Cambria Math" panose="02040503050406030204" pitchFamily="18" charset="0"/>
                              <a:ea typeface="Cambria Math" panose="02040503050406030204" pitchFamily="18" charset="0"/>
                            </a:rPr>
                            <m:t>,</m:t>
                          </m:r>
                          <m:r>
                            <a:rPr lang="en-US" sz="1350" b="1" i="1">
                              <a:solidFill>
                                <a:srgbClr val="00421E"/>
                              </a:solidFill>
                              <a:latin typeface="Cambria Math" panose="02040503050406030204" pitchFamily="18" charset="0"/>
                              <a:ea typeface="Cambria Math" panose="02040503050406030204" pitchFamily="18" charset="0"/>
                            </a:rPr>
                            <m:t>𝟏</m:t>
                          </m:r>
                          <m:r>
                            <a:rPr lang="en-US" sz="1350" b="1" i="1">
                              <a:solidFill>
                                <a:srgbClr val="00421E"/>
                              </a:solidFill>
                              <a:latin typeface="Cambria Math" panose="02040503050406030204" pitchFamily="18" charset="0"/>
                              <a:ea typeface="Cambria Math" panose="02040503050406030204" pitchFamily="18" charset="0"/>
                            </a:rPr>
                            <m:t>}</m:t>
                          </m:r>
                        </m:e>
                        <m:sup>
                          <m:r>
                            <a:rPr lang="en-US" sz="1350" b="1" i="1">
                              <a:solidFill>
                                <a:srgbClr val="00421E"/>
                              </a:solidFill>
                              <a:latin typeface="Cambria Math" panose="02040503050406030204" pitchFamily="18" charset="0"/>
                              <a:ea typeface="Cambria Math" panose="02040503050406030204" pitchFamily="18" charset="0"/>
                            </a:rPr>
                            <m:t>𝟑</m:t>
                          </m:r>
                        </m:sup>
                      </m:sSup>
                      <m:r>
                        <a:rPr lang="en-US" sz="1350" b="1" i="1">
                          <a:solidFill>
                            <a:srgbClr val="00421E"/>
                          </a:solidFill>
                          <a:latin typeface="Cambria Math" panose="02040503050406030204" pitchFamily="18" charset="0"/>
                          <a:ea typeface="Cambria Math" panose="02040503050406030204" pitchFamily="18" charset="0"/>
                        </a:rPr>
                        <m:t>→</m:t>
                      </m:r>
                      <m:sSup>
                        <m:sSupPr>
                          <m:ctrlPr>
                            <a:rPr lang="en-US" sz="1350" b="1" i="1">
                              <a:solidFill>
                                <a:srgbClr val="00421E"/>
                              </a:solidFill>
                              <a:latin typeface="Cambria Math" panose="02040503050406030204" pitchFamily="18" charset="0"/>
                              <a:ea typeface="Cambria Math" panose="02040503050406030204" pitchFamily="18" charset="0"/>
                            </a:rPr>
                          </m:ctrlPr>
                        </m:sSupPr>
                        <m:e>
                          <m:r>
                            <a:rPr lang="en-US" sz="1350" b="1" i="1">
                              <a:solidFill>
                                <a:srgbClr val="00421E"/>
                              </a:solidFill>
                              <a:latin typeface="Cambria Math" panose="02040503050406030204" pitchFamily="18" charset="0"/>
                              <a:ea typeface="Cambria Math" panose="02040503050406030204" pitchFamily="18" charset="0"/>
                            </a:rPr>
                            <m:t>{</m:t>
                          </m:r>
                          <m:r>
                            <a:rPr lang="en-US" sz="1350" b="1" i="1">
                              <a:solidFill>
                                <a:srgbClr val="00421E"/>
                              </a:solidFill>
                              <a:latin typeface="Cambria Math" panose="02040503050406030204" pitchFamily="18" charset="0"/>
                              <a:ea typeface="Cambria Math" panose="02040503050406030204" pitchFamily="18" charset="0"/>
                            </a:rPr>
                            <m:t>𝟎</m:t>
                          </m:r>
                          <m:r>
                            <a:rPr lang="en-US" sz="1350" b="1" i="1">
                              <a:solidFill>
                                <a:srgbClr val="00421E"/>
                              </a:solidFill>
                              <a:latin typeface="Cambria Math" panose="02040503050406030204" pitchFamily="18" charset="0"/>
                              <a:ea typeface="Cambria Math" panose="02040503050406030204" pitchFamily="18" charset="0"/>
                            </a:rPr>
                            <m:t>,</m:t>
                          </m:r>
                          <m:r>
                            <a:rPr lang="en-US" sz="1350" b="1" i="1">
                              <a:solidFill>
                                <a:srgbClr val="00421E"/>
                              </a:solidFill>
                              <a:latin typeface="Cambria Math" panose="02040503050406030204" pitchFamily="18" charset="0"/>
                              <a:ea typeface="Cambria Math" panose="02040503050406030204" pitchFamily="18" charset="0"/>
                            </a:rPr>
                            <m:t>𝟏</m:t>
                          </m:r>
                          <m:r>
                            <a:rPr lang="en-US" sz="1350" b="1" i="1">
                              <a:solidFill>
                                <a:srgbClr val="00421E"/>
                              </a:solidFill>
                              <a:latin typeface="Cambria Math" panose="02040503050406030204" pitchFamily="18" charset="0"/>
                              <a:ea typeface="Cambria Math" panose="02040503050406030204" pitchFamily="18" charset="0"/>
                            </a:rPr>
                            <m:t>}</m:t>
                          </m:r>
                        </m:e>
                        <m:sup>
                          <m:r>
                            <m:rPr>
                              <m:nor/>
                            </m:rPr>
                            <a:rPr lang="en-US" sz="1350" dirty="0">
                              <a:solidFill>
                                <a:srgbClr val="00421E"/>
                              </a:solidFill>
                            </a:rPr>
                            <m:t>κ</m:t>
                          </m:r>
                        </m:sup>
                      </m:sSup>
                    </m:oMath>
                  </m:oMathPara>
                </a14:m>
                <a:endParaRPr lang="en-US" sz="1350" dirty="0">
                  <a:solidFill>
                    <a:srgbClr val="00421E"/>
                  </a:solidFill>
                </a:endParaRPr>
              </a:p>
            </p:txBody>
          </p:sp>
        </mc:Choice>
        <mc:Fallback xmlns="">
          <p:sp>
            <p:nvSpPr>
              <p:cNvPr id="69" name="Rounded Rectangle 68"/>
              <p:cNvSpPr>
                <a:spLocks noRot="1" noChangeAspect="1" noMove="1" noResize="1" noEditPoints="1" noAdjustHandles="1" noChangeArrowheads="1" noChangeShapeType="1" noTextEdit="1"/>
              </p:cNvSpPr>
              <p:nvPr/>
            </p:nvSpPr>
            <p:spPr>
              <a:xfrm>
                <a:off x="652634" y="2675891"/>
                <a:ext cx="1747266" cy="259415"/>
              </a:xfrm>
              <a:prstGeom prst="roundRect">
                <a:avLst/>
              </a:prstGeom>
              <a:blipFill>
                <a:blip r:embed="rId22"/>
                <a:stretch>
                  <a:fillRect b="-18605"/>
                </a:stretch>
              </a:blipFill>
              <a:ln>
                <a:noFill/>
              </a:ln>
            </p:spPr>
            <p:txBody>
              <a:bodyPr/>
              <a:lstStyle/>
              <a:p>
                <a:r>
                  <a:rPr lang="en-US">
                    <a:noFill/>
                  </a:rPr>
                  <a:t> </a:t>
                </a:r>
              </a:p>
            </p:txBody>
          </p:sp>
        </mc:Fallback>
      </mc:AlternateContent>
      <p:sp>
        <p:nvSpPr>
          <p:cNvPr id="81" name="Rounded Rectangle 80"/>
          <p:cNvSpPr/>
          <p:nvPr/>
        </p:nvSpPr>
        <p:spPr>
          <a:xfrm>
            <a:off x="1002837" y="2241570"/>
            <a:ext cx="976070" cy="427031"/>
          </a:xfrm>
          <a:prstGeom prst="roundRect">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Error Correcting code</a:t>
            </a:r>
          </a:p>
        </p:txBody>
      </p:sp>
      <mc:AlternateContent xmlns:mc="http://schemas.openxmlformats.org/markup-compatibility/2006" xmlns:a14="http://schemas.microsoft.com/office/drawing/2010/main">
        <mc:Choice Requires="a14">
          <p:sp>
            <p:nvSpPr>
              <p:cNvPr id="84" name="Rectangle 83"/>
              <p:cNvSpPr/>
              <p:nvPr/>
            </p:nvSpPr>
            <p:spPr>
              <a:xfrm>
                <a:off x="6890286" y="4094677"/>
                <a:ext cx="2240702"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r>
                        <a:rPr lang="en-US" b="1" i="1">
                          <a:latin typeface="Cambria Math" panose="02040503050406030204" pitchFamily="18" charset="0"/>
                          <a:ea typeface="Cambria Math" panose="02040503050406030204" pitchFamily="18" charset="0"/>
                        </a:rPr>
                        <m:t>⊕</m:t>
                      </m:r>
                      <m:r>
                        <a:rPr lang="en-US" b="1" i="1">
                          <a:solidFill>
                            <a:srgbClr val="66FF66"/>
                          </a:solidFill>
                          <a:latin typeface="Cambria Math" panose="02040503050406030204" pitchFamily="18" charset="0"/>
                        </a:rPr>
                        <m:t>𝑪</m:t>
                      </m:r>
                      <m:r>
                        <a:rPr lang="en-US" b="1" i="1">
                          <a:solidFill>
                            <a:srgbClr val="66FF66"/>
                          </a:solidFill>
                          <a:latin typeface="Cambria Math" panose="02040503050406030204" pitchFamily="18" charset="0"/>
                        </a:rPr>
                        <m:t>(</m:t>
                      </m:r>
                      <m:r>
                        <a:rPr lang="en-US" b="1" i="1">
                          <a:solidFill>
                            <a:srgbClr val="66FF66"/>
                          </a:solidFill>
                          <a:latin typeface="Cambria Math" panose="02040503050406030204" pitchFamily="18" charset="0"/>
                        </a:rPr>
                        <m:t>𝟎</m:t>
                      </m:r>
                      <m:r>
                        <a:rPr lang="en-US" b="1" i="1">
                          <a:solidFill>
                            <a:srgbClr val="66FF66"/>
                          </a:solidFill>
                          <a:latin typeface="Cambria Math" panose="02040503050406030204" pitchFamily="18" charset="0"/>
                        </a:rPr>
                        <m:t>)⨀</m:t>
                      </m:r>
                      <m:r>
                        <a:rPr lang="en-US" i="1">
                          <a:solidFill>
                            <a:srgbClr val="0066FF"/>
                          </a:solidFill>
                          <a:latin typeface="Cambria Math" panose="02040503050406030204" pitchFamily="18" charset="0"/>
                          <a:ea typeface="Cambria Math" panose="02040503050406030204" pitchFamily="18" charset="0"/>
                        </a:rPr>
                        <m:t>𝑠</m:t>
                      </m:r>
                      <m:r>
                        <a:rPr lang="en-US" i="1">
                          <a:latin typeface="Cambria Math" panose="02040503050406030204" pitchFamily="18" charset="0"/>
                        </a:rPr>
                        <m:t>)</m:t>
                      </m:r>
                    </m:oMath>
                  </m:oMathPara>
                </a14:m>
                <a:endParaRPr lang="en-US" dirty="0"/>
              </a:p>
            </p:txBody>
          </p:sp>
        </mc:Choice>
        <mc:Fallback xmlns="">
          <p:sp>
            <p:nvSpPr>
              <p:cNvPr id="84" name="Rectangle 83"/>
              <p:cNvSpPr>
                <a:spLocks noRot="1" noChangeAspect="1" noMove="1" noResize="1" noEditPoints="1" noAdjustHandles="1" noChangeArrowheads="1" noChangeShapeType="1" noTextEdit="1"/>
              </p:cNvSpPr>
              <p:nvPr/>
            </p:nvSpPr>
            <p:spPr>
              <a:xfrm>
                <a:off x="6890286" y="4094677"/>
                <a:ext cx="2240702" cy="328118"/>
              </a:xfrm>
              <a:prstGeom prst="rect">
                <a:avLst/>
              </a:prstGeom>
              <a:blipFill>
                <a:blip r:embed="rId23"/>
                <a:stretch>
                  <a:fillRect b="-19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89"/>
              <p:cNvSpPr/>
              <p:nvPr/>
            </p:nvSpPr>
            <p:spPr>
              <a:xfrm>
                <a:off x="6890286" y="4419435"/>
                <a:ext cx="2240702"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r>
                        <a:rPr lang="en-US" b="1" i="1">
                          <a:latin typeface="Cambria Math" panose="02040503050406030204" pitchFamily="18" charset="0"/>
                          <a:ea typeface="Cambria Math" panose="02040503050406030204" pitchFamily="18" charset="0"/>
                        </a:rPr>
                        <m:t>⊕</m:t>
                      </m:r>
                      <m:r>
                        <a:rPr lang="en-US" b="1" i="1">
                          <a:solidFill>
                            <a:srgbClr val="66FF66"/>
                          </a:solidFill>
                          <a:latin typeface="Cambria Math" panose="02040503050406030204" pitchFamily="18" charset="0"/>
                        </a:rPr>
                        <m:t>𝑪</m:t>
                      </m:r>
                      <m:r>
                        <a:rPr lang="en-US" b="1" i="1">
                          <a:solidFill>
                            <a:srgbClr val="66FF66"/>
                          </a:solidFill>
                          <a:latin typeface="Cambria Math" panose="02040503050406030204" pitchFamily="18" charset="0"/>
                        </a:rPr>
                        <m:t>(</m:t>
                      </m:r>
                      <m:r>
                        <a:rPr lang="en-US" b="1" i="1">
                          <a:solidFill>
                            <a:srgbClr val="66FF66"/>
                          </a:solidFill>
                          <a:latin typeface="Cambria Math" panose="02040503050406030204" pitchFamily="18" charset="0"/>
                        </a:rPr>
                        <m:t>𝟏</m:t>
                      </m:r>
                      <m:r>
                        <a:rPr lang="en-US" b="1" i="1">
                          <a:solidFill>
                            <a:srgbClr val="66FF66"/>
                          </a:solidFill>
                          <a:latin typeface="Cambria Math" panose="02040503050406030204" pitchFamily="18" charset="0"/>
                        </a:rPr>
                        <m:t>)⨀</m:t>
                      </m:r>
                      <m:r>
                        <a:rPr lang="en-US" i="1">
                          <a:solidFill>
                            <a:srgbClr val="0066FF"/>
                          </a:solidFill>
                          <a:latin typeface="Cambria Math" panose="02040503050406030204" pitchFamily="18" charset="0"/>
                          <a:ea typeface="Cambria Math" panose="02040503050406030204" pitchFamily="18" charset="0"/>
                        </a:rPr>
                        <m:t>𝑠</m:t>
                      </m:r>
                      <m:r>
                        <a:rPr lang="en-US" i="1">
                          <a:latin typeface="Cambria Math" panose="02040503050406030204" pitchFamily="18" charset="0"/>
                        </a:rPr>
                        <m:t>)</m:t>
                      </m:r>
                    </m:oMath>
                  </m:oMathPara>
                </a14:m>
                <a:endParaRPr lang="en-US" dirty="0"/>
              </a:p>
            </p:txBody>
          </p:sp>
        </mc:Choice>
        <mc:Fallback xmlns="">
          <p:sp>
            <p:nvSpPr>
              <p:cNvPr id="90" name="Rectangle 89"/>
              <p:cNvSpPr>
                <a:spLocks noRot="1" noChangeAspect="1" noMove="1" noResize="1" noEditPoints="1" noAdjustHandles="1" noChangeArrowheads="1" noChangeShapeType="1" noTextEdit="1"/>
              </p:cNvSpPr>
              <p:nvPr/>
            </p:nvSpPr>
            <p:spPr>
              <a:xfrm>
                <a:off x="6890286" y="4419435"/>
                <a:ext cx="2240702" cy="328118"/>
              </a:xfrm>
              <a:prstGeom prst="rect">
                <a:avLst/>
              </a:prstGeom>
              <a:blipFill>
                <a:blip r:embed="rId24"/>
                <a:stretch>
                  <a:fillRect b="-19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a:off x="6903297" y="4086863"/>
                <a:ext cx="2227691"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r>
                        <a:rPr lang="en-US" b="1" i="1">
                          <a:latin typeface="Cambria Math" panose="02040503050406030204" pitchFamily="18" charset="0"/>
                          <a:ea typeface="Cambria Math" panose="02040503050406030204" pitchFamily="18" charset="0"/>
                        </a:rPr>
                        <m:t>⊕</m:t>
                      </m:r>
                      <m:r>
                        <a:rPr lang="en-US" b="1" i="1">
                          <a:solidFill>
                            <a:srgbClr val="009242"/>
                          </a:solidFill>
                          <a:latin typeface="Cambria Math" panose="02040503050406030204" pitchFamily="18" charset="0"/>
                        </a:rPr>
                        <m:t>𝑪</m:t>
                      </m:r>
                      <m:r>
                        <a:rPr lang="en-US" b="1" i="1">
                          <a:solidFill>
                            <a:srgbClr val="009242"/>
                          </a:solidFill>
                          <a:latin typeface="Cambria Math" panose="02040503050406030204" pitchFamily="18" charset="0"/>
                        </a:rPr>
                        <m:t>(</m:t>
                      </m:r>
                      <m:r>
                        <a:rPr lang="en-US" b="1" i="1">
                          <a:solidFill>
                            <a:srgbClr val="009242"/>
                          </a:solidFill>
                          <a:latin typeface="Cambria Math" panose="02040503050406030204" pitchFamily="18" charset="0"/>
                        </a:rPr>
                        <m:t>𝟎𝟎𝟎</m:t>
                      </m:r>
                      <m:r>
                        <a:rPr lang="en-US" b="1" i="1">
                          <a:solidFill>
                            <a:srgbClr val="009242"/>
                          </a:solidFill>
                          <a:latin typeface="Cambria Math" panose="02040503050406030204" pitchFamily="18" charset="0"/>
                        </a:rPr>
                        <m:t>)⨀</m:t>
                      </m:r>
                      <m:r>
                        <a:rPr lang="en-US" b="1" i="1">
                          <a:solidFill>
                            <a:srgbClr val="0066FF"/>
                          </a:solidFill>
                          <a:latin typeface="Cambria Math" panose="02040503050406030204" pitchFamily="18" charset="0"/>
                          <a:ea typeface="Cambria Math" panose="02040503050406030204" pitchFamily="18" charset="0"/>
                        </a:rPr>
                        <m:t>𝒔</m:t>
                      </m:r>
                      <m:r>
                        <m:rPr>
                          <m:nor/>
                        </m:rPr>
                        <a:rPr lang="en-US" dirty="0"/>
                        <m:t>)</m:t>
                      </m:r>
                    </m:oMath>
                  </m:oMathPara>
                </a14:m>
                <a:endParaRPr lang="en-US" dirty="0"/>
              </a:p>
            </p:txBody>
          </p:sp>
        </mc:Choice>
        <mc:Fallback xmlns="">
          <p:sp>
            <p:nvSpPr>
              <p:cNvPr id="71" name="Rectangle 70"/>
              <p:cNvSpPr>
                <a:spLocks noRot="1" noChangeAspect="1" noMove="1" noResize="1" noEditPoints="1" noAdjustHandles="1" noChangeArrowheads="1" noChangeShapeType="1" noTextEdit="1"/>
              </p:cNvSpPr>
              <p:nvPr/>
            </p:nvSpPr>
            <p:spPr>
              <a:xfrm>
                <a:off x="6903297" y="4086863"/>
                <a:ext cx="2227691" cy="328118"/>
              </a:xfrm>
              <a:prstGeom prst="rect">
                <a:avLst/>
              </a:prstGeom>
              <a:blipFill>
                <a:blip r:embed="rId25"/>
                <a:stretch>
                  <a:fillRect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p:cNvSpPr/>
              <p:nvPr/>
            </p:nvSpPr>
            <p:spPr>
              <a:xfrm>
                <a:off x="6903298" y="4416303"/>
                <a:ext cx="2240702"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r>
                        <a:rPr lang="en-US" b="1" i="1">
                          <a:latin typeface="Cambria Math" panose="02040503050406030204" pitchFamily="18" charset="0"/>
                          <a:ea typeface="Cambria Math" panose="02040503050406030204" pitchFamily="18" charset="0"/>
                        </a:rPr>
                        <m:t>⊕</m:t>
                      </m:r>
                      <m:r>
                        <a:rPr lang="en-US" b="1" i="1">
                          <a:solidFill>
                            <a:srgbClr val="009242"/>
                          </a:solidFill>
                          <a:latin typeface="Cambria Math" panose="02040503050406030204" pitchFamily="18" charset="0"/>
                        </a:rPr>
                        <m:t>𝑪</m:t>
                      </m:r>
                      <m:r>
                        <a:rPr lang="en-US" b="1" i="1">
                          <a:solidFill>
                            <a:srgbClr val="009242"/>
                          </a:solidFill>
                          <a:latin typeface="Cambria Math" panose="02040503050406030204" pitchFamily="18" charset="0"/>
                        </a:rPr>
                        <m:t>(</m:t>
                      </m:r>
                      <m:r>
                        <a:rPr lang="en-US" b="1" i="1">
                          <a:solidFill>
                            <a:srgbClr val="009242"/>
                          </a:solidFill>
                          <a:latin typeface="Cambria Math" panose="02040503050406030204" pitchFamily="18" charset="0"/>
                        </a:rPr>
                        <m:t>𝟎𝟎𝟏</m:t>
                      </m:r>
                      <m:r>
                        <a:rPr lang="en-US" b="1" i="1">
                          <a:solidFill>
                            <a:srgbClr val="00823B"/>
                          </a:solidFill>
                          <a:latin typeface="Cambria Math" panose="02040503050406030204" pitchFamily="18" charset="0"/>
                        </a:rPr>
                        <m:t>)</m:t>
                      </m:r>
                      <m:r>
                        <a:rPr lang="en-US" b="1" i="1">
                          <a:latin typeface="Cambria Math" panose="02040503050406030204" pitchFamily="18" charset="0"/>
                        </a:rPr>
                        <m:t>⨀</m:t>
                      </m:r>
                      <m:r>
                        <a:rPr lang="en-US" b="1" i="1">
                          <a:solidFill>
                            <a:srgbClr val="0066FF"/>
                          </a:solidFill>
                          <a:latin typeface="Cambria Math" panose="02040503050406030204" pitchFamily="18" charset="0"/>
                          <a:ea typeface="Cambria Math" panose="02040503050406030204" pitchFamily="18" charset="0"/>
                        </a:rPr>
                        <m:t>𝒔</m:t>
                      </m:r>
                      <m:r>
                        <m:rPr>
                          <m:nor/>
                        </m:rPr>
                        <a:rPr lang="en-US" dirty="0"/>
                        <m:t>)</m:t>
                      </m:r>
                    </m:oMath>
                  </m:oMathPara>
                </a14:m>
                <a:endParaRPr lang="en-US" dirty="0"/>
              </a:p>
            </p:txBody>
          </p:sp>
        </mc:Choice>
        <mc:Fallback xmlns="">
          <p:sp>
            <p:nvSpPr>
              <p:cNvPr id="72" name="Rectangle 71"/>
              <p:cNvSpPr>
                <a:spLocks noRot="1" noChangeAspect="1" noMove="1" noResize="1" noEditPoints="1" noAdjustHandles="1" noChangeArrowheads="1" noChangeShapeType="1" noTextEdit="1"/>
              </p:cNvSpPr>
              <p:nvPr/>
            </p:nvSpPr>
            <p:spPr>
              <a:xfrm>
                <a:off x="6903298" y="4416303"/>
                <a:ext cx="2240702" cy="328118"/>
              </a:xfrm>
              <a:prstGeom prst="rect">
                <a:avLst/>
              </a:prstGeom>
              <a:blipFill>
                <a:blip r:embed="rId26"/>
                <a:stretch>
                  <a:fillRect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6890286" y="4082012"/>
                <a:ext cx="2263532" cy="65112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i="1">
                          <a:solidFill>
                            <a:schemeClr val="bg1"/>
                          </a:solidFill>
                          <a:latin typeface="Cambria Math" panose="02040503050406030204" pitchFamily="18" charset="0"/>
                        </a:rPr>
                        <m:t>𝑓𝑜𝑟</m:t>
                      </m:r>
                      <m:r>
                        <a:rPr lang="en-US" i="1">
                          <a:solidFill>
                            <a:schemeClr val="bg1"/>
                          </a:solidFill>
                          <a:latin typeface="Cambria Math" panose="02040503050406030204" pitchFamily="18" charset="0"/>
                        </a:rPr>
                        <m:t> 1≤</m:t>
                      </m:r>
                      <m:r>
                        <a:rPr lang="en-US" b="1" i="1">
                          <a:solidFill>
                            <a:srgbClr val="00823B"/>
                          </a:solidFill>
                          <a:latin typeface="Cambria Math" panose="02040503050406030204" pitchFamily="18" charset="0"/>
                        </a:rPr>
                        <m:t>𝒓</m:t>
                      </m:r>
                      <m:r>
                        <a:rPr lang="en-US" b="1" i="1">
                          <a:solidFill>
                            <a:srgbClr val="00823B"/>
                          </a:solidFill>
                          <a:latin typeface="Cambria Math" panose="02040503050406030204" pitchFamily="18" charset="0"/>
                        </a:rPr>
                        <m:t>′</m:t>
                      </m:r>
                      <m:r>
                        <a:rPr lang="en-US" i="1">
                          <a:solidFill>
                            <a:schemeClr val="bg1"/>
                          </a:solidFill>
                          <a:latin typeface="Cambria Math" panose="02040503050406030204" pitchFamily="18" charset="0"/>
                        </a:rPr>
                        <m:t>≤</m:t>
                      </m:r>
                      <m:r>
                        <a:rPr lang="en-US" b="1" i="1">
                          <a:solidFill>
                            <a:srgbClr val="00823B"/>
                          </a:solidFill>
                          <a:latin typeface="Cambria Math" panose="02040503050406030204" pitchFamily="18" charset="0"/>
                        </a:rPr>
                        <m:t>𝒎</m:t>
                      </m:r>
                      <m:r>
                        <a:rPr lang="en-US" i="1">
                          <a:solidFill>
                            <a:schemeClr val="bg1"/>
                          </a:solidFill>
                          <a:latin typeface="Cambria Math" panose="02040503050406030204" pitchFamily="18" charset="0"/>
                        </a:rPr>
                        <m:t>:</m:t>
                      </m:r>
                    </m:oMath>
                  </m:oMathPara>
                </a14:m>
                <a:endParaRPr lang="en-US" dirty="0">
                  <a:solidFill>
                    <a:schemeClr val="bg1"/>
                  </a:solidFill>
                </a:endParaRPr>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r>
                        <a:rPr lang="en-US" b="1" i="1">
                          <a:latin typeface="Cambria Math" panose="02040503050406030204" pitchFamily="18" charset="0"/>
                          <a:ea typeface="Cambria Math" panose="02040503050406030204" pitchFamily="18" charset="0"/>
                        </a:rPr>
                        <m:t>⊕</m:t>
                      </m:r>
                      <m:r>
                        <a:rPr lang="en-US" b="1" i="1">
                          <a:solidFill>
                            <a:srgbClr val="009242"/>
                          </a:solidFill>
                          <a:latin typeface="Cambria Math" panose="02040503050406030204" pitchFamily="18" charset="0"/>
                        </a:rPr>
                        <m:t>𝑪</m:t>
                      </m:r>
                      <m:r>
                        <a:rPr lang="en-US" b="1" i="1">
                          <a:solidFill>
                            <a:srgbClr val="009242"/>
                          </a:solidFill>
                          <a:latin typeface="Cambria Math" panose="02040503050406030204" pitchFamily="18" charset="0"/>
                        </a:rPr>
                        <m:t>(</m:t>
                      </m:r>
                      <m:r>
                        <a:rPr lang="en-US" b="1" i="1">
                          <a:solidFill>
                            <a:srgbClr val="00823B"/>
                          </a:solidFill>
                          <a:latin typeface="Cambria Math" panose="02040503050406030204" pitchFamily="18" charset="0"/>
                        </a:rPr>
                        <m:t>𝒓</m:t>
                      </m:r>
                      <m:r>
                        <a:rPr lang="en-US" b="1" i="1">
                          <a:solidFill>
                            <a:srgbClr val="00823B"/>
                          </a:solidFill>
                          <a:latin typeface="Cambria Math" panose="02040503050406030204" pitchFamily="18" charset="0"/>
                        </a:rPr>
                        <m:t>′)⨀</m:t>
                      </m:r>
                      <m:r>
                        <a:rPr lang="en-US" b="1" i="1">
                          <a:solidFill>
                            <a:srgbClr val="0066FF"/>
                          </a:solidFill>
                          <a:latin typeface="Cambria Math" panose="02040503050406030204" pitchFamily="18" charset="0"/>
                          <a:ea typeface="Cambria Math" panose="02040503050406030204" pitchFamily="18" charset="0"/>
                        </a:rPr>
                        <m:t>𝒔</m:t>
                      </m:r>
                      <m:r>
                        <m:rPr>
                          <m:nor/>
                        </m:rPr>
                        <a:rPr lang="en-US" dirty="0"/>
                        <m:t>)</m:t>
                      </m:r>
                    </m:oMath>
                  </m:oMathPara>
                </a14:m>
                <a:endParaRPr lang="en-US" dirty="0"/>
              </a:p>
            </p:txBody>
          </p:sp>
        </mc:Choice>
        <mc:Fallback xmlns="">
          <p:sp>
            <p:nvSpPr>
              <p:cNvPr id="88" name="Rectangle 87"/>
              <p:cNvSpPr>
                <a:spLocks noRot="1" noChangeAspect="1" noMove="1" noResize="1" noEditPoints="1" noAdjustHandles="1" noChangeArrowheads="1" noChangeShapeType="1" noTextEdit="1"/>
              </p:cNvSpPr>
              <p:nvPr/>
            </p:nvSpPr>
            <p:spPr>
              <a:xfrm>
                <a:off x="6890286" y="4082012"/>
                <a:ext cx="2263532" cy="651126"/>
              </a:xfrm>
              <a:prstGeom prst="rect">
                <a:avLst/>
              </a:prstGeom>
              <a:blipFill>
                <a:blip r:embed="rId27"/>
                <a:stretch>
                  <a:fillRect l="-535"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ounded Rectangle 90"/>
              <p:cNvSpPr/>
              <p:nvPr/>
            </p:nvSpPr>
            <p:spPr>
              <a:xfrm>
                <a:off x="663319" y="2668420"/>
                <a:ext cx="1747266" cy="259415"/>
              </a:xfrm>
              <a:prstGeom prst="roundRect">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350" b="1" i="1">
                          <a:solidFill>
                            <a:srgbClr val="00421E"/>
                          </a:solidFill>
                          <a:latin typeface="Cambria Math" panose="02040503050406030204" pitchFamily="18" charset="0"/>
                          <a:ea typeface="Cambria Math" panose="02040503050406030204" pitchFamily="18" charset="0"/>
                        </a:rPr>
                        <m:t>𝑪</m:t>
                      </m:r>
                      <m:r>
                        <a:rPr lang="en-US" sz="1350" b="1" i="1">
                          <a:solidFill>
                            <a:srgbClr val="00421E"/>
                          </a:solidFill>
                          <a:latin typeface="Cambria Math" panose="02040503050406030204" pitchFamily="18" charset="0"/>
                          <a:ea typeface="Cambria Math" panose="02040503050406030204" pitchFamily="18" charset="0"/>
                        </a:rPr>
                        <m:t>:[</m:t>
                      </m:r>
                      <m:r>
                        <a:rPr lang="en-US" sz="1350" b="1" i="1">
                          <a:solidFill>
                            <a:srgbClr val="00421E"/>
                          </a:solidFill>
                          <a:latin typeface="Cambria Math" panose="02040503050406030204" pitchFamily="18" charset="0"/>
                          <a:ea typeface="Cambria Math" panose="02040503050406030204" pitchFamily="18" charset="0"/>
                        </a:rPr>
                        <m:t>𝒎</m:t>
                      </m:r>
                      <m:r>
                        <a:rPr lang="en-US" sz="1350" b="1" i="1">
                          <a:solidFill>
                            <a:srgbClr val="00421E"/>
                          </a:solidFill>
                          <a:latin typeface="Cambria Math" panose="02040503050406030204" pitchFamily="18" charset="0"/>
                          <a:ea typeface="Cambria Math" panose="02040503050406030204" pitchFamily="18" charset="0"/>
                        </a:rPr>
                        <m:t>]→</m:t>
                      </m:r>
                      <m:sSup>
                        <m:sSupPr>
                          <m:ctrlPr>
                            <a:rPr lang="en-US" sz="1350" b="1" i="1">
                              <a:solidFill>
                                <a:srgbClr val="00421E"/>
                              </a:solidFill>
                              <a:latin typeface="Cambria Math" panose="02040503050406030204" pitchFamily="18" charset="0"/>
                              <a:ea typeface="Cambria Math" panose="02040503050406030204" pitchFamily="18" charset="0"/>
                            </a:rPr>
                          </m:ctrlPr>
                        </m:sSupPr>
                        <m:e>
                          <m:r>
                            <a:rPr lang="en-US" sz="1350" b="1" i="1">
                              <a:solidFill>
                                <a:srgbClr val="00421E"/>
                              </a:solidFill>
                              <a:latin typeface="Cambria Math" panose="02040503050406030204" pitchFamily="18" charset="0"/>
                              <a:ea typeface="Cambria Math" panose="02040503050406030204" pitchFamily="18" charset="0"/>
                            </a:rPr>
                            <m:t>{</m:t>
                          </m:r>
                          <m:r>
                            <a:rPr lang="en-US" sz="1350" b="1" i="1">
                              <a:solidFill>
                                <a:srgbClr val="00421E"/>
                              </a:solidFill>
                              <a:latin typeface="Cambria Math" panose="02040503050406030204" pitchFamily="18" charset="0"/>
                              <a:ea typeface="Cambria Math" panose="02040503050406030204" pitchFamily="18" charset="0"/>
                            </a:rPr>
                            <m:t>𝟎</m:t>
                          </m:r>
                          <m:r>
                            <a:rPr lang="en-US" sz="1350" b="1" i="1">
                              <a:solidFill>
                                <a:srgbClr val="00421E"/>
                              </a:solidFill>
                              <a:latin typeface="Cambria Math" panose="02040503050406030204" pitchFamily="18" charset="0"/>
                              <a:ea typeface="Cambria Math" panose="02040503050406030204" pitchFamily="18" charset="0"/>
                            </a:rPr>
                            <m:t>,</m:t>
                          </m:r>
                          <m:r>
                            <a:rPr lang="en-US" sz="1350" b="1" i="1">
                              <a:solidFill>
                                <a:srgbClr val="00421E"/>
                              </a:solidFill>
                              <a:latin typeface="Cambria Math" panose="02040503050406030204" pitchFamily="18" charset="0"/>
                              <a:ea typeface="Cambria Math" panose="02040503050406030204" pitchFamily="18" charset="0"/>
                            </a:rPr>
                            <m:t>𝟏</m:t>
                          </m:r>
                          <m:r>
                            <a:rPr lang="en-US" sz="1350" b="1" i="1">
                              <a:solidFill>
                                <a:srgbClr val="00421E"/>
                              </a:solidFill>
                              <a:latin typeface="Cambria Math" panose="02040503050406030204" pitchFamily="18" charset="0"/>
                              <a:ea typeface="Cambria Math" panose="02040503050406030204" pitchFamily="18" charset="0"/>
                            </a:rPr>
                            <m:t>}</m:t>
                          </m:r>
                        </m:e>
                        <m:sup>
                          <m:r>
                            <m:rPr>
                              <m:nor/>
                            </m:rPr>
                            <a:rPr lang="en-US" sz="1350" dirty="0">
                              <a:solidFill>
                                <a:srgbClr val="00421E"/>
                              </a:solidFill>
                            </a:rPr>
                            <m:t>κ</m:t>
                          </m:r>
                        </m:sup>
                      </m:sSup>
                    </m:oMath>
                  </m:oMathPara>
                </a14:m>
                <a:endParaRPr lang="en-US" sz="1350" dirty="0">
                  <a:solidFill>
                    <a:srgbClr val="00421E"/>
                  </a:solidFill>
                </a:endParaRPr>
              </a:p>
            </p:txBody>
          </p:sp>
        </mc:Choice>
        <mc:Fallback xmlns="">
          <p:sp>
            <p:nvSpPr>
              <p:cNvPr id="91" name="Rounded Rectangle 90"/>
              <p:cNvSpPr>
                <a:spLocks noRot="1" noChangeAspect="1" noMove="1" noResize="1" noEditPoints="1" noAdjustHandles="1" noChangeArrowheads="1" noChangeShapeType="1" noTextEdit="1"/>
              </p:cNvSpPr>
              <p:nvPr/>
            </p:nvSpPr>
            <p:spPr>
              <a:xfrm>
                <a:off x="663319" y="2668420"/>
                <a:ext cx="1747266" cy="259415"/>
              </a:xfrm>
              <a:prstGeom prst="roundRect">
                <a:avLst/>
              </a:prstGeom>
              <a:blipFill>
                <a:blip r:embed="rId28"/>
                <a:stretch>
                  <a:fillRect b="-2142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3395642" y="1951082"/>
                <a:ext cx="1162754" cy="34054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613" b="1" i="1">
                              <a:solidFill>
                                <a:srgbClr val="009242"/>
                              </a:solidFill>
                              <a:latin typeface="Cambria Math" panose="02040503050406030204" pitchFamily="18" charset="0"/>
                            </a:rPr>
                          </m:ctrlPr>
                        </m:sSubPr>
                        <m:e>
                          <m:r>
                            <a:rPr lang="en-US" sz="1613" b="1" i="1">
                              <a:solidFill>
                                <a:srgbClr val="009242"/>
                              </a:solidFill>
                              <a:latin typeface="Cambria Math" panose="02040503050406030204" pitchFamily="18" charset="0"/>
                            </a:rPr>
                            <m:t>𝒕</m:t>
                          </m:r>
                        </m:e>
                        <m:sub>
                          <m:r>
                            <a:rPr lang="en-US" sz="1613" b="1" i="1">
                              <a:solidFill>
                                <a:srgbClr val="009242"/>
                              </a:solidFill>
                              <a:latin typeface="Cambria Math" panose="02040503050406030204" pitchFamily="18" charset="0"/>
                            </a:rPr>
                            <m:t>𝒊</m:t>
                          </m:r>
                        </m:sub>
                      </m:sSub>
                      <m:r>
                        <a:rPr lang="en-US" sz="1613" b="1" i="1">
                          <a:solidFill>
                            <a:srgbClr val="009242"/>
                          </a:solidFill>
                          <a:latin typeface="Cambria Math" panose="02040503050406030204" pitchFamily="18" charset="0"/>
                          <a:ea typeface="Cambria Math" panose="02040503050406030204" pitchFamily="18" charset="0"/>
                        </a:rPr>
                        <m:t>⊕</m:t>
                      </m:r>
                      <m:sSub>
                        <m:sSubPr>
                          <m:ctrlPr>
                            <a:rPr lang="en-US" sz="1613" b="1" i="1">
                              <a:solidFill>
                                <a:srgbClr val="009242"/>
                              </a:solidFill>
                              <a:latin typeface="Cambria Math" panose="02040503050406030204" pitchFamily="18" charset="0"/>
                            </a:rPr>
                          </m:ctrlPr>
                        </m:sSubPr>
                        <m:e>
                          <m:r>
                            <a:rPr lang="en-US" sz="1613" b="1" i="1">
                              <a:solidFill>
                                <a:srgbClr val="009242"/>
                              </a:solidFill>
                              <a:latin typeface="Cambria Math" panose="02040503050406030204" pitchFamily="18" charset="0"/>
                            </a:rPr>
                            <m:t>𝑪</m:t>
                          </m:r>
                          <m:r>
                            <a:rPr lang="en-US" sz="1613" b="1" i="1">
                              <a:solidFill>
                                <a:srgbClr val="009242"/>
                              </a:solidFill>
                              <a:latin typeface="Cambria Math" panose="02040503050406030204" pitchFamily="18" charset="0"/>
                            </a:rPr>
                            <m:t>(</m:t>
                          </m:r>
                          <m:r>
                            <a:rPr lang="en-US" sz="1613" b="1" i="1">
                              <a:solidFill>
                                <a:srgbClr val="009242"/>
                              </a:solidFill>
                              <a:latin typeface="Cambria Math" panose="02040503050406030204" pitchFamily="18" charset="0"/>
                            </a:rPr>
                            <m:t>𝒓</m:t>
                          </m:r>
                        </m:e>
                        <m:sub>
                          <m:r>
                            <a:rPr lang="en-US" sz="1613" b="1" i="1">
                              <a:solidFill>
                                <a:srgbClr val="009242"/>
                              </a:solidFill>
                              <a:latin typeface="Cambria Math" panose="02040503050406030204" pitchFamily="18" charset="0"/>
                            </a:rPr>
                            <m:t>𝒊</m:t>
                          </m:r>
                        </m:sub>
                      </m:sSub>
                      <m:r>
                        <a:rPr lang="en-US" sz="1613" b="1" i="1">
                          <a:solidFill>
                            <a:srgbClr val="009242"/>
                          </a:solidFill>
                          <a:latin typeface="Cambria Math" panose="02040503050406030204" pitchFamily="18" charset="0"/>
                        </a:rPr>
                        <m:t>)</m:t>
                      </m:r>
                    </m:oMath>
                  </m:oMathPara>
                </a14:m>
                <a:endParaRPr lang="en-US" sz="1613" b="1" dirty="0">
                  <a:solidFill>
                    <a:srgbClr val="009242"/>
                  </a:solidFill>
                </a:endParaRPr>
              </a:p>
            </p:txBody>
          </p:sp>
        </mc:Choice>
        <mc:Fallback xmlns="">
          <p:sp>
            <p:nvSpPr>
              <p:cNvPr id="93" name="Rectangle 92"/>
              <p:cNvSpPr>
                <a:spLocks noRot="1" noChangeAspect="1" noMove="1" noResize="1" noEditPoints="1" noAdjustHandles="1" noChangeArrowheads="1" noChangeShapeType="1" noTextEdit="1"/>
              </p:cNvSpPr>
              <p:nvPr/>
            </p:nvSpPr>
            <p:spPr>
              <a:xfrm>
                <a:off x="3395642" y="1951082"/>
                <a:ext cx="1162754" cy="340542"/>
              </a:xfrm>
              <a:prstGeom prst="rect">
                <a:avLst/>
              </a:prstGeom>
              <a:blipFill>
                <a:blip r:embed="rId29"/>
                <a:stretch>
                  <a:fillRect b="-14286"/>
                </a:stretch>
              </a:blipFill>
            </p:spPr>
            <p:txBody>
              <a:bodyPr/>
              <a:lstStyle/>
              <a:p>
                <a:r>
                  <a:rPr lang="en-US">
                    <a:noFill/>
                  </a:rPr>
                  <a:t> </a:t>
                </a:r>
              </a:p>
            </p:txBody>
          </p:sp>
        </mc:Fallback>
      </mc:AlternateContent>
      <p:pic>
        <p:nvPicPr>
          <p:cNvPr id="76" name="Picture 2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735" y="738069"/>
            <a:ext cx="554614" cy="75086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 name="Picture 2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552286" y="670577"/>
            <a:ext cx="601532" cy="7671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 name="Rectangle 10">
            <a:extLst>
              <a:ext uri="{FF2B5EF4-FFF2-40B4-BE49-F238E27FC236}">
                <a16:creationId xmlns:a16="http://schemas.microsoft.com/office/drawing/2014/main" id="{0D458C36-4BB7-4C9A-948B-3B81AAFF0E74}"/>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348915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xit" presetSubtype="37" fill="hold" grpId="0" nodeType="clickEffect">
                                  <p:stCondLst>
                                    <p:cond delay="0"/>
                                  </p:stCondLst>
                                  <p:childTnLst>
                                    <p:animEffect transition="out" filter="barn(outVertical)">
                                      <p:cBhvr>
                                        <p:cTn id="14" dur="500"/>
                                        <p:tgtEl>
                                          <p:spTgt spid="66"/>
                                        </p:tgtEl>
                                      </p:cBhvr>
                                    </p:animEffect>
                                    <p:set>
                                      <p:cBhvr>
                                        <p:cTn id="15" dur="1" fill="hold">
                                          <p:stCondLst>
                                            <p:cond delay="499"/>
                                          </p:stCondLst>
                                        </p:cTn>
                                        <p:tgtEl>
                                          <p:spTgt spid="66"/>
                                        </p:tgtEl>
                                        <p:attrNameLst>
                                          <p:attrName>style.visibility</p:attrName>
                                        </p:attrNameLst>
                                      </p:cBhvr>
                                      <p:to>
                                        <p:strVal val="hidden"/>
                                      </p:to>
                                    </p:set>
                                  </p:childTnLst>
                                </p:cTn>
                              </p:par>
                            </p:childTnLst>
                          </p:cTn>
                        </p:par>
                        <p:par>
                          <p:cTn id="16" fill="hold">
                            <p:stCondLst>
                              <p:cond delay="500"/>
                            </p:stCondLst>
                            <p:childTnLst>
                              <p:par>
                                <p:cTn id="17" presetID="16" presetClass="entr" presetSubtype="37" fill="hold" grpId="0" nodeType="after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barn(outVertical)">
                                      <p:cBhvr>
                                        <p:cTn id="19" dur="500"/>
                                        <p:tgtEl>
                                          <p:spTgt spid="9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xit" presetSubtype="21" fill="hold" grpId="0" nodeType="clickEffect">
                                  <p:stCondLst>
                                    <p:cond delay="0"/>
                                  </p:stCondLst>
                                  <p:childTnLst>
                                    <p:animEffect transition="out" filter="barn(inVertical)">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par>
                                <p:cTn id="25" presetID="16" presetClass="entr" presetSubtype="21"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barn(inVertical)">
                                      <p:cBhvr>
                                        <p:cTn id="27" dur="500"/>
                                        <p:tgtEl>
                                          <p:spTgt spid="7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2" fill="hold" grpId="0" nodeType="clickEffect">
                                  <p:stCondLst>
                                    <p:cond delay="0"/>
                                  </p:stCondLst>
                                  <p:childTnLst>
                                    <p:animEffect transition="out" filter="wipe(right)">
                                      <p:cBhvr>
                                        <p:cTn id="31" dur="500"/>
                                        <p:tgtEl>
                                          <p:spTgt spid="86"/>
                                        </p:tgtEl>
                                      </p:cBhvr>
                                    </p:animEffect>
                                    <p:set>
                                      <p:cBhvr>
                                        <p:cTn id="32" dur="1" fill="hold">
                                          <p:stCondLst>
                                            <p:cond delay="499"/>
                                          </p:stCondLst>
                                        </p:cTn>
                                        <p:tgtEl>
                                          <p:spTgt spid="86"/>
                                        </p:tgtEl>
                                        <p:attrNameLst>
                                          <p:attrName>style.visibility</p:attrName>
                                        </p:attrNameLst>
                                      </p:cBhvr>
                                      <p:to>
                                        <p:strVal val="hidden"/>
                                      </p:to>
                                    </p:set>
                                  </p:childTnLst>
                                </p:cTn>
                              </p:par>
                              <p:par>
                                <p:cTn id="33" presetID="22" presetClass="entr" presetSubtype="2"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wipe(right)">
                                      <p:cBhvr>
                                        <p:cTn id="35" dur="500"/>
                                        <p:tgtEl>
                                          <p:spTgt spid="8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2" fill="hold" grpId="0" nodeType="clickEffect">
                                  <p:stCondLst>
                                    <p:cond delay="0"/>
                                  </p:stCondLst>
                                  <p:childTnLst>
                                    <p:animEffect transition="out" filter="wipe(right)">
                                      <p:cBhvr>
                                        <p:cTn id="39" dur="500"/>
                                        <p:tgtEl>
                                          <p:spTgt spid="87"/>
                                        </p:tgtEl>
                                      </p:cBhvr>
                                    </p:animEffect>
                                    <p:set>
                                      <p:cBhvr>
                                        <p:cTn id="40" dur="1" fill="hold">
                                          <p:stCondLst>
                                            <p:cond delay="499"/>
                                          </p:stCondLst>
                                        </p:cTn>
                                        <p:tgtEl>
                                          <p:spTgt spid="87"/>
                                        </p:tgtEl>
                                        <p:attrNameLst>
                                          <p:attrName>style.visibility</p:attrName>
                                        </p:attrNameLst>
                                      </p:cBhvr>
                                      <p:to>
                                        <p:strVal val="hidden"/>
                                      </p:to>
                                    </p:set>
                                  </p:childTnLst>
                                </p:cTn>
                              </p:par>
                              <p:par>
                                <p:cTn id="41" presetID="22" presetClass="entr" presetSubtype="2"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wipe(right)">
                                      <p:cBhvr>
                                        <p:cTn id="43" dur="500"/>
                                        <p:tgtEl>
                                          <p:spTgt spid="9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xEl>
                                              <p:pRg st="0" end="0"/>
                                            </p:txEl>
                                          </p:spTgt>
                                        </p:tgtEl>
                                        <p:attrNameLst>
                                          <p:attrName>style.visibility</p:attrName>
                                        </p:attrNameLst>
                                      </p:cBhvr>
                                      <p:to>
                                        <p:strVal val="visible"/>
                                      </p:to>
                                    </p:set>
                                  </p:childTnLst>
                                </p:cTn>
                              </p:par>
                            </p:childTnLst>
                          </p:cTn>
                        </p:par>
                        <p:par>
                          <p:cTn id="48" fill="hold">
                            <p:stCondLst>
                              <p:cond delay="0"/>
                            </p:stCondLst>
                            <p:childTnLst>
                              <p:par>
                                <p:cTn id="49" presetID="16" presetClass="exit" presetSubtype="21" fill="hold" grpId="0" nodeType="afterEffect">
                                  <p:stCondLst>
                                    <p:cond delay="0"/>
                                  </p:stCondLst>
                                  <p:childTnLst>
                                    <p:animEffect transition="out" filter="barn(inVertical)">
                                      <p:cBhvr>
                                        <p:cTn id="50" dur="500"/>
                                        <p:tgtEl>
                                          <p:spTgt spid="58"/>
                                        </p:tgtEl>
                                      </p:cBhvr>
                                    </p:animEffect>
                                    <p:set>
                                      <p:cBhvr>
                                        <p:cTn id="51" dur="1" fill="hold">
                                          <p:stCondLst>
                                            <p:cond delay="499"/>
                                          </p:stCondLst>
                                        </p:cTn>
                                        <p:tgtEl>
                                          <p:spTgt spid="58"/>
                                        </p:tgtEl>
                                        <p:attrNameLst>
                                          <p:attrName>style.visibility</p:attrName>
                                        </p:attrNameLst>
                                      </p:cBhvr>
                                      <p:to>
                                        <p:strVal val="hidden"/>
                                      </p:to>
                                    </p:set>
                                  </p:childTnLst>
                                </p:cTn>
                              </p:par>
                              <p:par>
                                <p:cTn id="52" presetID="16" presetClass="entr" presetSubtype="21" fill="hold" grpId="0" nodeType="withEffect">
                                  <p:stCondLst>
                                    <p:cond delay="0"/>
                                  </p:stCondLst>
                                  <p:childTnLst>
                                    <p:set>
                                      <p:cBhvr>
                                        <p:cTn id="53" dur="1" fill="hold">
                                          <p:stCondLst>
                                            <p:cond delay="0"/>
                                          </p:stCondLst>
                                        </p:cTn>
                                        <p:tgtEl>
                                          <p:spTgt spid="79"/>
                                        </p:tgtEl>
                                        <p:attrNameLst>
                                          <p:attrName>style.visibility</p:attrName>
                                        </p:attrNameLst>
                                      </p:cBhvr>
                                      <p:to>
                                        <p:strVal val="visible"/>
                                      </p:to>
                                    </p:set>
                                    <p:animEffect transition="in" filter="barn(inVertical)">
                                      <p:cBhvr>
                                        <p:cTn id="54" dur="500"/>
                                        <p:tgtEl>
                                          <p:spTgt spid="79"/>
                                        </p:tgtEl>
                                      </p:cBhvr>
                                    </p:animEffect>
                                  </p:childTnLst>
                                </p:cTn>
                              </p:par>
                            </p:childTnLst>
                          </p:cTn>
                        </p:par>
                        <p:par>
                          <p:cTn id="55" fill="hold">
                            <p:stCondLst>
                              <p:cond delay="500"/>
                            </p:stCondLst>
                            <p:childTnLst>
                              <p:par>
                                <p:cTn id="56" presetID="16" presetClass="entr" presetSubtype="37" fill="hold" grpId="0" nodeType="after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barn(outVertical)">
                                      <p:cBhvr>
                                        <p:cTn id="58" dur="500"/>
                                        <p:tgtEl>
                                          <p:spTgt spid="81"/>
                                        </p:tgtEl>
                                      </p:cBhvr>
                                    </p:animEffect>
                                  </p:childTnLst>
                                </p:cTn>
                              </p:par>
                              <p:par>
                                <p:cTn id="59" presetID="16" presetClass="entr" presetSubtype="37"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barn(outVertical)">
                                      <p:cBhvr>
                                        <p:cTn id="61" dur="500"/>
                                        <p:tgtEl>
                                          <p:spTgt spid="69"/>
                                        </p:tgtEl>
                                      </p:cBhvr>
                                    </p:animEffect>
                                  </p:childTnLst>
                                </p:cTn>
                              </p:par>
                            </p:childTnLst>
                          </p:cTn>
                        </p:par>
                        <p:par>
                          <p:cTn id="62" fill="hold">
                            <p:stCondLst>
                              <p:cond delay="1000"/>
                            </p:stCondLst>
                            <p:childTnLst>
                              <p:par>
                                <p:cTn id="63" presetID="10" presetClass="exit" presetSubtype="0" fill="hold" grpId="1" nodeType="afterEffect">
                                  <p:stCondLst>
                                    <p:cond delay="0"/>
                                  </p:stCondLst>
                                  <p:childTnLst>
                                    <p:animEffect transition="out" filter="fade">
                                      <p:cBhvr>
                                        <p:cTn id="64" dur="500"/>
                                        <p:tgtEl>
                                          <p:spTgt spid="93"/>
                                        </p:tgtEl>
                                      </p:cBhvr>
                                    </p:animEffect>
                                    <p:set>
                                      <p:cBhvr>
                                        <p:cTn id="65" dur="1" fill="hold">
                                          <p:stCondLst>
                                            <p:cond delay="499"/>
                                          </p:stCondLst>
                                        </p:cTn>
                                        <p:tgtEl>
                                          <p:spTgt spid="93"/>
                                        </p:tgtEl>
                                        <p:attrNameLst>
                                          <p:attrName>style.visibility</p:attrName>
                                        </p:attrNameLst>
                                      </p:cBhvr>
                                      <p:to>
                                        <p:strVal val="hidden"/>
                                      </p:to>
                                    </p:set>
                                  </p:childTnLst>
                                </p:cTn>
                              </p:par>
                              <p:par>
                                <p:cTn id="66" presetID="16" presetClass="entr" presetSubtype="37" fill="hold" grpId="0"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barn(outVertical)">
                                      <p:cBhvr>
                                        <p:cTn id="68" dur="500"/>
                                        <p:tgtEl>
                                          <p:spTgt spid="77"/>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37" fill="hold" grpId="0" nodeType="click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barn(outVertical)">
                                      <p:cBhvr>
                                        <p:cTn id="73" dur="500"/>
                                        <p:tgtEl>
                                          <p:spTgt spid="71"/>
                                        </p:tgtEl>
                                      </p:cBhvr>
                                    </p:animEffect>
                                  </p:childTnLst>
                                </p:cTn>
                              </p:par>
                              <p:par>
                                <p:cTn id="74" presetID="16" presetClass="entr" presetSubtype="37" fill="hold" grpId="0" nodeType="with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barn(outVertical)">
                                      <p:cBhvr>
                                        <p:cTn id="76" dur="500"/>
                                        <p:tgtEl>
                                          <p:spTgt spid="72"/>
                                        </p:tgtEl>
                                      </p:cBhvr>
                                    </p:animEffect>
                                  </p:childTnLst>
                                </p:cTn>
                              </p:par>
                              <p:par>
                                <p:cTn id="77" presetID="16" presetClass="entr" presetSubtype="37"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animEffect transition="in" filter="barn(outVertical)">
                                      <p:cBhvr>
                                        <p:cTn id="79" dur="500"/>
                                        <p:tgtEl>
                                          <p:spTgt spid="83"/>
                                        </p:tgtEl>
                                      </p:cBhvr>
                                    </p:animEffect>
                                  </p:childTnLst>
                                </p:cTn>
                              </p:par>
                              <p:par>
                                <p:cTn id="80" presetID="16" presetClass="entr" presetSubtype="37" fill="hold" grpId="0" nodeType="withEffect">
                                  <p:stCondLst>
                                    <p:cond delay="0"/>
                                  </p:stCondLst>
                                  <p:childTnLst>
                                    <p:set>
                                      <p:cBhvr>
                                        <p:cTn id="81" dur="1" fill="hold">
                                          <p:stCondLst>
                                            <p:cond delay="0"/>
                                          </p:stCondLst>
                                        </p:cTn>
                                        <p:tgtEl>
                                          <p:spTgt spid="82"/>
                                        </p:tgtEl>
                                        <p:attrNameLst>
                                          <p:attrName>style.visibility</p:attrName>
                                        </p:attrNameLst>
                                      </p:cBhvr>
                                      <p:to>
                                        <p:strVal val="visible"/>
                                      </p:to>
                                    </p:set>
                                    <p:animEffect transition="in" filter="barn(outVertical)">
                                      <p:cBhvr>
                                        <p:cTn id="82" dur="500"/>
                                        <p:tgtEl>
                                          <p:spTgt spid="82"/>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85"/>
                                        </p:tgtEl>
                                        <p:attrNameLst>
                                          <p:attrName>style.visibility</p:attrName>
                                        </p:attrNameLst>
                                      </p:cBhvr>
                                      <p:to>
                                        <p:strVal val="visible"/>
                                      </p:to>
                                    </p:set>
                                    <p:animEffect transition="in" filter="barn(inVertical)">
                                      <p:cBhvr>
                                        <p:cTn id="87" dur="500"/>
                                        <p:tgtEl>
                                          <p:spTgt spid="85"/>
                                        </p:tgtEl>
                                      </p:cBhvr>
                                    </p:animEffect>
                                  </p:childTnLst>
                                </p:cTn>
                              </p:par>
                              <p:par>
                                <p:cTn id="88" presetID="1" presetClass="exit" presetSubtype="0" fill="hold" grpId="3" nodeType="withEffect">
                                  <p:stCondLst>
                                    <p:cond delay="0"/>
                                  </p:stCondLst>
                                  <p:childTnLst>
                                    <p:set>
                                      <p:cBhvr>
                                        <p:cTn id="89" dur="1" fill="hold">
                                          <p:stCondLst>
                                            <p:cond delay="0"/>
                                          </p:stCondLst>
                                        </p:cTn>
                                        <p:tgtEl>
                                          <p:spTgt spid="79"/>
                                        </p:tgtEl>
                                        <p:attrNameLst>
                                          <p:attrName>style.visibility</p:attrName>
                                        </p:attrNameLst>
                                      </p:cBhvr>
                                      <p:to>
                                        <p:strVal val="hidden"/>
                                      </p:to>
                                    </p:set>
                                  </p:childTnLst>
                                </p:cTn>
                              </p:par>
                              <p:par>
                                <p:cTn id="90" presetID="16" presetClass="entr" presetSubtype="37" fill="hold" grpId="0" nodeType="withEffect">
                                  <p:stCondLst>
                                    <p:cond delay="0"/>
                                  </p:stCondLst>
                                  <p:childTnLst>
                                    <p:set>
                                      <p:cBhvr>
                                        <p:cTn id="91" dur="1" fill="hold">
                                          <p:stCondLst>
                                            <p:cond delay="0"/>
                                          </p:stCondLst>
                                        </p:cTn>
                                        <p:tgtEl>
                                          <p:spTgt spid="91"/>
                                        </p:tgtEl>
                                        <p:attrNameLst>
                                          <p:attrName>style.visibility</p:attrName>
                                        </p:attrNameLst>
                                      </p:cBhvr>
                                      <p:to>
                                        <p:strVal val="visible"/>
                                      </p:to>
                                    </p:set>
                                    <p:animEffect transition="in" filter="barn(outVertical)">
                                      <p:cBhvr>
                                        <p:cTn id="92" dur="500"/>
                                        <p:tgtEl>
                                          <p:spTgt spid="91"/>
                                        </p:tgtEl>
                                      </p:cBhvr>
                                    </p:animEffect>
                                  </p:childTnLst>
                                </p:cTn>
                              </p:par>
                            </p:childTnLst>
                          </p:cTn>
                        </p:par>
                        <p:par>
                          <p:cTn id="93" fill="hold">
                            <p:stCondLst>
                              <p:cond delay="500"/>
                            </p:stCondLst>
                            <p:childTnLst>
                              <p:par>
                                <p:cTn id="94" presetID="1" presetClass="exit" presetSubtype="0" fill="hold" grpId="1" nodeType="afterEffect">
                                  <p:stCondLst>
                                    <p:cond delay="0"/>
                                  </p:stCondLst>
                                  <p:childTnLst>
                                    <p:set>
                                      <p:cBhvr>
                                        <p:cTn id="95" dur="1" fill="hold">
                                          <p:stCondLst>
                                            <p:cond delay="0"/>
                                          </p:stCondLst>
                                        </p:cTn>
                                        <p:tgtEl>
                                          <p:spTgt spid="83"/>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82"/>
                                        </p:tgtEl>
                                        <p:attrNameLst>
                                          <p:attrName>style.visibility</p:attrName>
                                        </p:attrNameLst>
                                      </p:cBhvr>
                                      <p:to>
                                        <p:strVal val="hidden"/>
                                      </p:to>
                                    </p:set>
                                  </p:childTnLst>
                                </p:cTn>
                              </p:par>
                              <p:par>
                                <p:cTn id="98" presetID="1" presetClass="entr" presetSubtype="0" fill="hold" grpId="2" nodeType="withEffect">
                                  <p:stCondLst>
                                    <p:cond delay="0"/>
                                  </p:stCondLst>
                                  <p:childTnLst>
                                    <p:set>
                                      <p:cBhvr>
                                        <p:cTn id="99" dur="1" fill="hold">
                                          <p:stCondLst>
                                            <p:cond delay="0"/>
                                          </p:stCondLst>
                                        </p:cTn>
                                        <p:tgtEl>
                                          <p:spTgt spid="88"/>
                                        </p:tgtEl>
                                        <p:attrNameLst>
                                          <p:attrName>style.visibility</p:attrName>
                                        </p:attrNameLst>
                                      </p:cBhvr>
                                      <p:to>
                                        <p:strVal val="visible"/>
                                      </p:to>
                                    </p:set>
                                  </p:childTnLst>
                                </p:cTn>
                              </p:par>
                            </p:childTnLst>
                          </p:cTn>
                        </p:par>
                        <p:par>
                          <p:cTn id="100" fill="hold">
                            <p:stCondLst>
                              <p:cond delay="500"/>
                            </p:stCondLst>
                            <p:childTnLst>
                              <p:par>
                                <p:cTn id="101" presetID="1" presetClass="entr" presetSubtype="0" fill="hold" nodeType="afterEffect">
                                  <p:stCondLst>
                                    <p:cond delay="0"/>
                                  </p:stCondLst>
                                  <p:childTnLst>
                                    <p:set>
                                      <p:cBhvr>
                                        <p:cTn id="102" dur="1" fill="hold">
                                          <p:stCondLst>
                                            <p:cond delay="0"/>
                                          </p:stCondLst>
                                        </p:cTn>
                                        <p:tgtEl>
                                          <p:spTgt spid="89">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9">
                                            <p:txEl>
                                              <p:pRg st="2" end="2"/>
                                            </p:txEl>
                                          </p:spTgt>
                                        </p:tgtEl>
                                        <p:attrNameLst>
                                          <p:attrName>style.visibility</p:attrName>
                                        </p:attrNameLst>
                                      </p:cBhvr>
                                      <p:to>
                                        <p:strVal val="visible"/>
                                      </p:to>
                                    </p:set>
                                  </p:childTnLst>
                                </p:cTn>
                              </p:par>
                            </p:childTnLst>
                          </p:cTn>
                        </p:par>
                        <p:par>
                          <p:cTn id="107" fill="hold">
                            <p:stCondLst>
                              <p:cond delay="0"/>
                            </p:stCondLst>
                            <p:childTnLst>
                              <p:par>
                                <p:cTn id="108" presetID="1" presetClass="entr" presetSubtype="0" fill="hold" nodeType="afterEffect">
                                  <p:stCondLst>
                                    <p:cond delay="0"/>
                                  </p:stCondLst>
                                  <p:childTnLst>
                                    <p:set>
                                      <p:cBhvr>
                                        <p:cTn id="109" dur="1" fill="hold">
                                          <p:stCondLst>
                                            <p:cond delay="0"/>
                                          </p:stCondLst>
                                        </p:cTn>
                                        <p:tgtEl>
                                          <p:spTgt spid="89">
                                            <p:txEl>
                                              <p:pRg st="3" end="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89">
                                            <p:txEl>
                                              <p:pRg st="4" end="4"/>
                                            </p:txEl>
                                          </p:spTgt>
                                        </p:tgtEl>
                                        <p:attrNameLst>
                                          <p:attrName>style.visibility</p:attrName>
                                        </p:attrNameLst>
                                      </p:cBhvr>
                                      <p:to>
                                        <p:strVal val="visible"/>
                                      </p:to>
                                    </p:set>
                                  </p:childTnLst>
                                </p:cTn>
                              </p:par>
                            </p:childTnLst>
                          </p:cTn>
                        </p:par>
                        <p:par>
                          <p:cTn id="114" fill="hold">
                            <p:stCondLst>
                              <p:cond delay="0"/>
                            </p:stCondLst>
                            <p:childTnLst>
                              <p:par>
                                <p:cTn id="115" presetID="1" presetClass="entr" presetSubtype="0" fill="hold" nodeType="afterEffect">
                                  <p:stCondLst>
                                    <p:cond delay="0"/>
                                  </p:stCondLst>
                                  <p:childTnLst>
                                    <p:set>
                                      <p:cBhvr>
                                        <p:cTn id="116" dur="1" fill="hold">
                                          <p:stCondLst>
                                            <p:cond delay="0"/>
                                          </p:stCondLst>
                                        </p:cTn>
                                        <p:tgtEl>
                                          <p:spTgt spid="8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8" grpId="0"/>
      <p:bldP spid="66" grpId="0"/>
      <p:bldP spid="77" grpId="0"/>
      <p:bldP spid="78" grpId="0"/>
      <p:bldP spid="79" grpId="0"/>
      <p:bldP spid="79" grpId="3"/>
      <p:bldP spid="82" grpId="0" animBg="1"/>
      <p:bldP spid="82" grpId="1" animBg="1"/>
      <p:bldP spid="83" grpId="0"/>
      <p:bldP spid="83" grpId="1"/>
      <p:bldP spid="85" grpId="0"/>
      <p:bldP spid="86" grpId="0" animBg="1"/>
      <p:bldP spid="87" grpId="0" animBg="1"/>
      <p:bldP spid="7" grpId="0" animBg="1"/>
      <p:bldP spid="9" grpId="0" animBg="1"/>
      <p:bldP spid="69" grpId="0" animBg="1"/>
      <p:bldP spid="81" grpId="0" animBg="1"/>
      <p:bldP spid="84" grpId="0" animBg="1"/>
      <p:bldP spid="90" grpId="0" animBg="1"/>
      <p:bldP spid="71" grpId="0" animBg="1"/>
      <p:bldP spid="72" grpId="0" animBg="1"/>
      <p:bldP spid="88" grpId="2" animBg="1"/>
      <p:bldP spid="91" grpId="0" animBg="1"/>
      <p:bldP spid="93" grpId="0"/>
      <p:bldP spid="9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50EA957-4397-44F1-B25F-D3F24BF8AEF9}" type="slidenum">
              <a:rPr lang="en-US" smtClean="0"/>
              <a:pPr/>
              <a:t>16</a:t>
            </a:fld>
            <a:endParaRPr lang="en-US"/>
          </a:p>
        </p:txBody>
      </p:sp>
      <mc:AlternateContent xmlns:mc="http://schemas.openxmlformats.org/markup-compatibility/2006" xmlns:a14="http://schemas.microsoft.com/office/drawing/2010/main">
        <mc:Choice Requires="a14">
          <p:sp>
            <p:nvSpPr>
              <p:cNvPr id="45" name="Content Placeholder 2"/>
              <p:cNvSpPr txBox="1">
                <a:spLocks/>
              </p:cNvSpPr>
              <p:nvPr/>
            </p:nvSpPr>
            <p:spPr>
              <a:xfrm>
                <a:off x="336883" y="1542485"/>
                <a:ext cx="9348538" cy="4437050"/>
              </a:xfrm>
              <a:prstGeom prst="rect">
                <a:avLst/>
              </a:prstGeom>
              <a:ln>
                <a:noFill/>
              </a:ln>
            </p:spPr>
            <p:txBody>
              <a:bodyPr vert="horz" lIns="68580" tIns="34290" rIns="68580" bIns="3429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2400" b="1" dirty="0"/>
                  <a:t>Security: </a:t>
                </a:r>
              </a:p>
              <a:p>
                <a:r>
                  <a:rPr lang="en-US" sz="1900" dirty="0"/>
                  <a:t>Bob has</a:t>
                </a:r>
                <a14:m>
                  <m:oMath xmlns:m="http://schemas.openxmlformats.org/officeDocument/2006/math">
                    <m:r>
                      <a:rPr lang="en-US" sz="1900">
                        <a:latin typeface="Cambria Math" panose="02040503050406030204" pitchFamily="18" charset="0"/>
                      </a:rPr>
                      <m:t> </m:t>
                    </m:r>
                    <m:r>
                      <a:rPr lang="en-US" sz="1900" i="1">
                        <a:latin typeface="Cambria Math" panose="02040503050406030204" pitchFamily="18" charset="0"/>
                      </a:rPr>
                      <m:t>𝐻</m:t>
                    </m:r>
                    <m:r>
                      <a:rPr lang="en-US" sz="1900" i="1">
                        <a:latin typeface="Cambria Math" panose="02040503050406030204" pitchFamily="18" charset="0"/>
                      </a:rPr>
                      <m:t>(</m:t>
                    </m:r>
                    <m:sSub>
                      <m:sSubPr>
                        <m:ctrlPr>
                          <a:rPr lang="en-US" sz="1900" b="1" i="1">
                            <a:solidFill>
                              <a:srgbClr val="0066FF"/>
                            </a:solidFill>
                            <a:latin typeface="Cambria Math" panose="02040503050406030204" pitchFamily="18" charset="0"/>
                          </a:rPr>
                        </m:ctrlPr>
                      </m:sSubPr>
                      <m:e>
                        <m:r>
                          <a:rPr lang="en-US" sz="1900" b="1" i="1">
                            <a:solidFill>
                              <a:srgbClr val="0066FF"/>
                            </a:solidFill>
                            <a:latin typeface="Cambria Math" panose="02040503050406030204" pitchFamily="18" charset="0"/>
                          </a:rPr>
                          <m:t>𝒒</m:t>
                        </m:r>
                      </m:e>
                      <m:sub>
                        <m:r>
                          <a:rPr lang="en-US" sz="1900" b="1" i="1">
                            <a:solidFill>
                              <a:srgbClr val="0066FF"/>
                            </a:solidFill>
                            <a:latin typeface="Cambria Math" panose="02040503050406030204" pitchFamily="18" charset="0"/>
                          </a:rPr>
                          <m:t>𝒊</m:t>
                        </m:r>
                      </m:sub>
                    </m:sSub>
                    <m:r>
                      <a:rPr lang="en-US" sz="1900" b="1" i="1">
                        <a:latin typeface="Cambria Math" panose="02040503050406030204" pitchFamily="18" charset="0"/>
                        <a:ea typeface="Cambria Math" panose="02040503050406030204" pitchFamily="18" charset="0"/>
                      </a:rPr>
                      <m:t>⊕</m:t>
                    </m:r>
                    <m:r>
                      <a:rPr lang="en-US" sz="1900" b="1" i="1">
                        <a:latin typeface="Cambria Math" panose="02040503050406030204" pitchFamily="18" charset="0"/>
                      </a:rPr>
                      <m:t>𝑪</m:t>
                    </m:r>
                    <m:r>
                      <a:rPr lang="en-US" sz="1900" b="1" i="1">
                        <a:latin typeface="Cambria Math" panose="02040503050406030204" pitchFamily="18" charset="0"/>
                      </a:rPr>
                      <m:t>(</m:t>
                    </m:r>
                    <m:r>
                      <a:rPr lang="en-US" sz="1900" b="1" i="1">
                        <a:solidFill>
                          <a:srgbClr val="0066FF"/>
                        </a:solidFill>
                        <a:latin typeface="Cambria Math" panose="02040503050406030204" pitchFamily="18" charset="0"/>
                      </a:rPr>
                      <m:t>𝒓</m:t>
                    </m:r>
                    <m:r>
                      <a:rPr lang="en-US" sz="1900" b="1" i="1">
                        <a:solidFill>
                          <a:srgbClr val="0066FF"/>
                        </a:solidFill>
                        <a:latin typeface="Cambria Math" panose="02040503050406030204" pitchFamily="18" charset="0"/>
                      </a:rPr>
                      <m:t>′)⨀</m:t>
                    </m:r>
                    <m:r>
                      <a:rPr lang="en-US" sz="1900" b="1" i="1">
                        <a:solidFill>
                          <a:srgbClr val="0066FF"/>
                        </a:solidFill>
                        <a:latin typeface="Cambria Math" panose="02040503050406030204" pitchFamily="18" charset="0"/>
                        <a:ea typeface="Cambria Math" panose="02040503050406030204" pitchFamily="18" charset="0"/>
                      </a:rPr>
                      <m:t>𝒔</m:t>
                    </m:r>
                    <m:r>
                      <m:rPr>
                        <m:nor/>
                      </m:rPr>
                      <a:rPr lang="en-US" sz="1900" dirty="0"/>
                      <m:t>)</m:t>
                    </m:r>
                  </m:oMath>
                </a14:m>
                <a:r>
                  <a:rPr lang="en-US" sz="1900" dirty="0"/>
                  <a:t>=</a:t>
                </a:r>
                <a14:m>
                  <m:oMath xmlns:m="http://schemas.openxmlformats.org/officeDocument/2006/math">
                    <m:r>
                      <a:rPr lang="en-US" sz="1900" i="1">
                        <a:latin typeface="Cambria Math" panose="02040503050406030204" pitchFamily="18" charset="0"/>
                      </a:rPr>
                      <m:t>𝐻</m:t>
                    </m:r>
                    <m:r>
                      <a:rPr lang="en-US" sz="1900" i="1">
                        <a:latin typeface="Cambria Math" panose="02040503050406030204" pitchFamily="18" charset="0"/>
                      </a:rPr>
                      <m:t>(</m:t>
                    </m:r>
                    <m:sSub>
                      <m:sSubPr>
                        <m:ctrlPr>
                          <a:rPr lang="en-US" sz="1900" b="1" i="1">
                            <a:solidFill>
                              <a:srgbClr val="FF0000"/>
                            </a:solidFill>
                            <a:latin typeface="Cambria Math" panose="02040503050406030204" pitchFamily="18" charset="0"/>
                          </a:rPr>
                        </m:ctrlPr>
                      </m:sSubPr>
                      <m:e>
                        <m:r>
                          <a:rPr lang="en-US" sz="1900" b="1" i="1">
                            <a:solidFill>
                              <a:srgbClr val="FF0000"/>
                            </a:solidFill>
                            <a:latin typeface="Cambria Math" panose="02040503050406030204" pitchFamily="18" charset="0"/>
                          </a:rPr>
                          <m:t>𝒕</m:t>
                        </m:r>
                      </m:e>
                      <m:sub>
                        <m:r>
                          <a:rPr lang="en-US" sz="1900" b="1" i="1">
                            <a:solidFill>
                              <a:srgbClr val="FF0000"/>
                            </a:solidFill>
                            <a:latin typeface="Cambria Math" panose="02040503050406030204" pitchFamily="18" charset="0"/>
                          </a:rPr>
                          <m:t>𝒊</m:t>
                        </m:r>
                      </m:sub>
                    </m:sSub>
                    <m:r>
                      <a:rPr lang="en-US" sz="1900" b="1" i="1">
                        <a:latin typeface="Cambria Math" panose="02040503050406030204" pitchFamily="18" charset="0"/>
                        <a:ea typeface="Cambria Math" panose="02040503050406030204" pitchFamily="18" charset="0"/>
                      </a:rPr>
                      <m:t>⊕[</m:t>
                    </m:r>
                    <m:r>
                      <a:rPr lang="en-US" sz="1900" b="1" i="1">
                        <a:solidFill>
                          <a:srgbClr val="009242"/>
                        </a:solidFill>
                        <a:latin typeface="Cambria Math" panose="02040503050406030204" pitchFamily="18" charset="0"/>
                      </a:rPr>
                      <m:t>𝑪</m:t>
                    </m:r>
                    <m:d>
                      <m:dPr>
                        <m:ctrlPr>
                          <a:rPr lang="en-US" sz="1900" b="1" i="1">
                            <a:solidFill>
                              <a:srgbClr val="009242"/>
                            </a:solidFill>
                            <a:latin typeface="Cambria Math" panose="02040503050406030204" pitchFamily="18" charset="0"/>
                          </a:rPr>
                        </m:ctrlPr>
                      </m:dPr>
                      <m:e>
                        <m:r>
                          <a:rPr lang="en-US" sz="1900" b="1" i="1">
                            <a:solidFill>
                              <a:srgbClr val="009242"/>
                            </a:solidFill>
                            <a:latin typeface="Cambria Math" panose="02040503050406030204" pitchFamily="18" charset="0"/>
                          </a:rPr>
                          <m:t>𝒓</m:t>
                        </m:r>
                        <m:r>
                          <a:rPr lang="en-US" sz="1900" b="1" i="1">
                            <a:solidFill>
                              <a:srgbClr val="009242"/>
                            </a:solidFill>
                            <a:latin typeface="Cambria Math" panose="02040503050406030204" pitchFamily="18" charset="0"/>
                          </a:rPr>
                          <m:t>′</m:t>
                        </m:r>
                      </m:e>
                    </m:d>
                    <m:r>
                      <a:rPr lang="en-US" sz="1900" b="1" i="1">
                        <a:solidFill>
                          <a:srgbClr val="009242"/>
                        </a:solidFill>
                        <a:latin typeface="Cambria Math" panose="02040503050406030204" pitchFamily="18" charset="0"/>
                        <a:ea typeface="Cambria Math" panose="02040503050406030204" pitchFamily="18" charset="0"/>
                      </a:rPr>
                      <m:t>⊕</m:t>
                    </m:r>
                    <m:r>
                      <a:rPr lang="en-US" sz="1900" b="1" i="1">
                        <a:solidFill>
                          <a:srgbClr val="009242"/>
                        </a:solidFill>
                        <a:latin typeface="Cambria Math" panose="02040503050406030204" pitchFamily="18" charset="0"/>
                      </a:rPr>
                      <m:t>𝑪</m:t>
                    </m:r>
                    <m:d>
                      <m:dPr>
                        <m:ctrlPr>
                          <a:rPr lang="en-US" sz="1900" b="1" i="1">
                            <a:solidFill>
                              <a:srgbClr val="009242"/>
                            </a:solidFill>
                            <a:latin typeface="Cambria Math" panose="02040503050406030204" pitchFamily="18" charset="0"/>
                          </a:rPr>
                        </m:ctrlPr>
                      </m:dPr>
                      <m:e>
                        <m:sSub>
                          <m:sSubPr>
                            <m:ctrlPr>
                              <a:rPr lang="en-US" sz="1900" b="1" i="1">
                                <a:solidFill>
                                  <a:srgbClr val="009242"/>
                                </a:solidFill>
                                <a:latin typeface="Cambria Math" panose="02040503050406030204" pitchFamily="18" charset="0"/>
                              </a:rPr>
                            </m:ctrlPr>
                          </m:sSubPr>
                          <m:e>
                            <m:r>
                              <a:rPr lang="en-US" sz="1900" b="1" i="1">
                                <a:solidFill>
                                  <a:srgbClr val="009242"/>
                                </a:solidFill>
                                <a:latin typeface="Cambria Math" panose="02040503050406030204" pitchFamily="18" charset="0"/>
                              </a:rPr>
                              <m:t>𝒓</m:t>
                            </m:r>
                          </m:e>
                          <m:sub>
                            <m:r>
                              <a:rPr lang="en-US" sz="1900" b="1" i="1">
                                <a:solidFill>
                                  <a:srgbClr val="009242"/>
                                </a:solidFill>
                                <a:latin typeface="Cambria Math" panose="02040503050406030204" pitchFamily="18" charset="0"/>
                              </a:rPr>
                              <m:t>𝒊</m:t>
                            </m:r>
                          </m:sub>
                        </m:sSub>
                      </m:e>
                    </m:d>
                    <m:r>
                      <a:rPr lang="en-US" sz="1900" b="1" i="1">
                        <a:latin typeface="Cambria Math" panose="02040503050406030204" pitchFamily="18" charset="0"/>
                      </a:rPr>
                      <m:t>]⨀</m:t>
                    </m:r>
                    <m:r>
                      <a:rPr lang="en-US" sz="1900" b="1" i="1">
                        <a:solidFill>
                          <a:srgbClr val="0066FF"/>
                        </a:solidFill>
                        <a:latin typeface="Cambria Math" panose="02040503050406030204" pitchFamily="18" charset="0"/>
                        <a:ea typeface="Cambria Math" panose="02040503050406030204" pitchFamily="18" charset="0"/>
                      </a:rPr>
                      <m:t>𝒔</m:t>
                    </m:r>
                    <m:r>
                      <m:rPr>
                        <m:nor/>
                      </m:rPr>
                      <a:rPr lang="en-US" sz="1900" dirty="0"/>
                      <m:t>)</m:t>
                    </m:r>
                  </m:oMath>
                </a14:m>
                <a:r>
                  <a:rPr lang="en-US" sz="1900" dirty="0"/>
                  <a:t> </a:t>
                </a:r>
              </a:p>
              <a:p>
                <a:r>
                  <a:rPr lang="en-US" sz="1900" dirty="0"/>
                  <a:t>If </a:t>
                </a:r>
                <a14:m>
                  <m:oMath xmlns:m="http://schemas.openxmlformats.org/officeDocument/2006/math">
                    <m:sSub>
                      <m:sSubPr>
                        <m:ctrlPr>
                          <a:rPr lang="en-US" sz="1900" b="1" i="1">
                            <a:solidFill>
                              <a:srgbClr val="FF0000"/>
                            </a:solidFill>
                            <a:latin typeface="Cambria Math" panose="02040503050406030204" pitchFamily="18" charset="0"/>
                          </a:rPr>
                        </m:ctrlPr>
                      </m:sSubPr>
                      <m:e>
                        <m:r>
                          <a:rPr lang="en-US" sz="1900" b="1" i="1">
                            <a:solidFill>
                              <a:srgbClr val="FF0000"/>
                            </a:solidFill>
                            <a:latin typeface="Cambria Math" panose="02040503050406030204" pitchFamily="18" charset="0"/>
                          </a:rPr>
                          <m:t>𝒓</m:t>
                        </m:r>
                      </m:e>
                      <m:sub>
                        <m:r>
                          <a:rPr lang="en-US" sz="1900" b="1" i="1">
                            <a:solidFill>
                              <a:srgbClr val="FF0000"/>
                            </a:solidFill>
                            <a:latin typeface="Cambria Math" panose="02040503050406030204" pitchFamily="18" charset="0"/>
                          </a:rPr>
                          <m:t>𝒊</m:t>
                        </m:r>
                      </m:sub>
                    </m:sSub>
                    <m:sSup>
                      <m:sSupPr>
                        <m:ctrlPr>
                          <a:rPr lang="en-US" sz="1900" b="1" i="1">
                            <a:solidFill>
                              <a:srgbClr val="0066FF"/>
                            </a:solidFill>
                            <a:latin typeface="Cambria Math" panose="02040503050406030204" pitchFamily="18" charset="0"/>
                          </a:rPr>
                        </m:ctrlPr>
                      </m:sSupPr>
                      <m:e>
                        <m:r>
                          <a:rPr lang="en-US" sz="1900" b="1" i="1">
                            <a:latin typeface="Cambria Math" panose="02040503050406030204" pitchFamily="18" charset="0"/>
                            <a:ea typeface="Cambria Math" panose="02040503050406030204" pitchFamily="18" charset="0"/>
                          </a:rPr>
                          <m:t>≠</m:t>
                        </m:r>
                        <m:r>
                          <a:rPr lang="en-US" sz="1900" b="1" i="1">
                            <a:solidFill>
                              <a:srgbClr val="0066FF"/>
                            </a:solidFill>
                            <a:latin typeface="Cambria Math" panose="02040503050406030204" pitchFamily="18" charset="0"/>
                          </a:rPr>
                          <m:t>𝒓</m:t>
                        </m:r>
                      </m:e>
                      <m:sup>
                        <m:r>
                          <a:rPr lang="en-US" sz="1900" b="1" i="1">
                            <a:solidFill>
                              <a:srgbClr val="0066FF"/>
                            </a:solidFill>
                            <a:latin typeface="Cambria Math" panose="02040503050406030204" pitchFamily="18" charset="0"/>
                          </a:rPr>
                          <m:t>′</m:t>
                        </m:r>
                      </m:sup>
                    </m:sSup>
                  </m:oMath>
                </a14:m>
                <a:r>
                  <a:rPr lang="en-US" sz="1900" dirty="0"/>
                  <a:t>, we need </a:t>
                </a:r>
                <a14:m>
                  <m:oMath xmlns:m="http://schemas.openxmlformats.org/officeDocument/2006/math">
                    <m:r>
                      <a:rPr lang="en-US" sz="1900" i="1">
                        <a:latin typeface="Cambria Math" panose="02040503050406030204" pitchFamily="18" charset="0"/>
                      </a:rPr>
                      <m:t>𝐻</m:t>
                    </m:r>
                    <m:r>
                      <a:rPr lang="en-US" sz="1900" i="1">
                        <a:latin typeface="Cambria Math" panose="02040503050406030204" pitchFamily="18" charset="0"/>
                      </a:rPr>
                      <m:t>(</m:t>
                    </m:r>
                    <m:sSub>
                      <m:sSubPr>
                        <m:ctrlPr>
                          <a:rPr lang="en-US" sz="1900" b="1" i="1">
                            <a:solidFill>
                              <a:srgbClr val="FF0000"/>
                            </a:solidFill>
                            <a:latin typeface="Cambria Math" panose="02040503050406030204" pitchFamily="18" charset="0"/>
                          </a:rPr>
                        </m:ctrlPr>
                      </m:sSubPr>
                      <m:e>
                        <m:r>
                          <a:rPr lang="en-US" sz="1900" b="1" i="1">
                            <a:solidFill>
                              <a:srgbClr val="FF0000"/>
                            </a:solidFill>
                            <a:latin typeface="Cambria Math" panose="02040503050406030204" pitchFamily="18" charset="0"/>
                          </a:rPr>
                          <m:t>𝒕</m:t>
                        </m:r>
                      </m:e>
                      <m:sub>
                        <m:r>
                          <a:rPr lang="en-US" sz="1900" b="1" i="1">
                            <a:solidFill>
                              <a:srgbClr val="FF0000"/>
                            </a:solidFill>
                            <a:latin typeface="Cambria Math" panose="02040503050406030204" pitchFamily="18" charset="0"/>
                          </a:rPr>
                          <m:t>𝒊</m:t>
                        </m:r>
                      </m:sub>
                    </m:sSub>
                    <m:r>
                      <a:rPr lang="en-US" sz="1900" b="1" i="1">
                        <a:latin typeface="Cambria Math" panose="02040503050406030204" pitchFamily="18" charset="0"/>
                        <a:ea typeface="Cambria Math" panose="02040503050406030204" pitchFamily="18" charset="0"/>
                      </a:rPr>
                      <m:t>⊕[</m:t>
                    </m:r>
                    <m:r>
                      <a:rPr lang="en-US" sz="1900" b="1" i="1">
                        <a:solidFill>
                          <a:srgbClr val="009242"/>
                        </a:solidFill>
                        <a:latin typeface="Cambria Math" panose="02040503050406030204" pitchFamily="18" charset="0"/>
                      </a:rPr>
                      <m:t>𝑪</m:t>
                    </m:r>
                    <m:d>
                      <m:dPr>
                        <m:ctrlPr>
                          <a:rPr lang="en-US" sz="1900" b="1" i="1">
                            <a:solidFill>
                              <a:srgbClr val="009242"/>
                            </a:solidFill>
                            <a:latin typeface="Cambria Math" panose="02040503050406030204" pitchFamily="18" charset="0"/>
                          </a:rPr>
                        </m:ctrlPr>
                      </m:dPr>
                      <m:e>
                        <m:r>
                          <a:rPr lang="en-US" sz="1900" b="1" i="1">
                            <a:solidFill>
                              <a:srgbClr val="009242"/>
                            </a:solidFill>
                            <a:latin typeface="Cambria Math" panose="02040503050406030204" pitchFamily="18" charset="0"/>
                          </a:rPr>
                          <m:t>𝒓</m:t>
                        </m:r>
                        <m:r>
                          <a:rPr lang="en-US" sz="1900" b="1" i="1">
                            <a:solidFill>
                              <a:srgbClr val="009242"/>
                            </a:solidFill>
                            <a:latin typeface="Cambria Math" panose="02040503050406030204" pitchFamily="18" charset="0"/>
                          </a:rPr>
                          <m:t>′</m:t>
                        </m:r>
                      </m:e>
                    </m:d>
                    <m:r>
                      <a:rPr lang="en-US" sz="1900" b="1" i="1">
                        <a:solidFill>
                          <a:srgbClr val="009242"/>
                        </a:solidFill>
                        <a:latin typeface="Cambria Math" panose="02040503050406030204" pitchFamily="18" charset="0"/>
                        <a:ea typeface="Cambria Math" panose="02040503050406030204" pitchFamily="18" charset="0"/>
                      </a:rPr>
                      <m:t>⊕</m:t>
                    </m:r>
                    <m:r>
                      <a:rPr lang="en-US" sz="1900" b="1" i="1">
                        <a:solidFill>
                          <a:srgbClr val="009242"/>
                        </a:solidFill>
                        <a:latin typeface="Cambria Math" panose="02040503050406030204" pitchFamily="18" charset="0"/>
                      </a:rPr>
                      <m:t>𝑪</m:t>
                    </m:r>
                    <m:d>
                      <m:dPr>
                        <m:ctrlPr>
                          <a:rPr lang="en-US" sz="1900" b="1" i="1">
                            <a:solidFill>
                              <a:srgbClr val="009242"/>
                            </a:solidFill>
                            <a:latin typeface="Cambria Math" panose="02040503050406030204" pitchFamily="18" charset="0"/>
                          </a:rPr>
                        </m:ctrlPr>
                      </m:dPr>
                      <m:e>
                        <m:sSub>
                          <m:sSubPr>
                            <m:ctrlPr>
                              <a:rPr lang="en-US" sz="1900" b="1" i="1">
                                <a:solidFill>
                                  <a:srgbClr val="009242"/>
                                </a:solidFill>
                                <a:latin typeface="Cambria Math" panose="02040503050406030204" pitchFamily="18" charset="0"/>
                              </a:rPr>
                            </m:ctrlPr>
                          </m:sSubPr>
                          <m:e>
                            <m:r>
                              <a:rPr lang="en-US" sz="1900" b="1" i="1">
                                <a:solidFill>
                                  <a:srgbClr val="009242"/>
                                </a:solidFill>
                                <a:latin typeface="Cambria Math" panose="02040503050406030204" pitchFamily="18" charset="0"/>
                              </a:rPr>
                              <m:t>𝒓</m:t>
                            </m:r>
                          </m:e>
                          <m:sub>
                            <m:r>
                              <a:rPr lang="en-US" sz="1900" b="1" i="1">
                                <a:solidFill>
                                  <a:srgbClr val="009242"/>
                                </a:solidFill>
                                <a:latin typeface="Cambria Math" panose="02040503050406030204" pitchFamily="18" charset="0"/>
                              </a:rPr>
                              <m:t>𝒊</m:t>
                            </m:r>
                          </m:sub>
                        </m:sSub>
                      </m:e>
                    </m:d>
                    <m:r>
                      <a:rPr lang="en-US" sz="1900" b="1" i="1">
                        <a:latin typeface="Cambria Math" panose="02040503050406030204" pitchFamily="18" charset="0"/>
                      </a:rPr>
                      <m:t>]⨀</m:t>
                    </m:r>
                    <m:r>
                      <a:rPr lang="en-US" sz="1900" b="1" i="1">
                        <a:solidFill>
                          <a:srgbClr val="0066FF"/>
                        </a:solidFill>
                        <a:latin typeface="Cambria Math" panose="02040503050406030204" pitchFamily="18" charset="0"/>
                        <a:ea typeface="Cambria Math" panose="02040503050406030204" pitchFamily="18" charset="0"/>
                      </a:rPr>
                      <m:t>𝒔</m:t>
                    </m:r>
                    <m:r>
                      <m:rPr>
                        <m:nor/>
                      </m:rPr>
                      <a:rPr lang="en-US" sz="1900" dirty="0"/>
                      <m:t>)</m:t>
                    </m:r>
                  </m:oMath>
                </a14:m>
                <a:r>
                  <a:rPr lang="en-US" sz="1900" dirty="0"/>
                  <a:t> look random to Alice</a:t>
                </a:r>
              </a:p>
              <a:p>
                <a:pPr>
                  <a:buFont typeface="Symbol" panose="05050102010706020507" pitchFamily="18" charset="2"/>
                  <a:buChar char="Þ"/>
                </a:pPr>
                <a:r>
                  <a:rPr lang="en-US" sz="1900" dirty="0"/>
                  <a:t> </a:t>
                </a:r>
                <a:r>
                  <a:rPr lang="en-US" sz="1850" dirty="0"/>
                  <a:t>Alice knows everything</a:t>
                </a:r>
                <a14:m>
                  <m:oMath xmlns:m="http://schemas.openxmlformats.org/officeDocument/2006/math">
                    <m:r>
                      <a:rPr lang="en-US" sz="1850">
                        <a:solidFill>
                          <a:srgbClr val="FF0000"/>
                        </a:solidFill>
                        <a:latin typeface="Cambria Math" panose="02040503050406030204" pitchFamily="18" charset="0"/>
                      </a:rPr>
                      <m:t> </m:t>
                    </m:r>
                    <m:sSub>
                      <m:sSubPr>
                        <m:ctrlPr>
                          <a:rPr lang="en-US" sz="1850" b="1" i="1">
                            <a:solidFill>
                              <a:srgbClr val="FF0000"/>
                            </a:solidFill>
                            <a:latin typeface="Cambria Math" panose="02040503050406030204" pitchFamily="18" charset="0"/>
                          </a:rPr>
                        </m:ctrlPr>
                      </m:sSubPr>
                      <m:e>
                        <m:r>
                          <a:rPr lang="en-US" sz="1850" b="1" i="1">
                            <a:solidFill>
                              <a:srgbClr val="FF0000"/>
                            </a:solidFill>
                            <a:latin typeface="Cambria Math" panose="02040503050406030204" pitchFamily="18" charset="0"/>
                          </a:rPr>
                          <m:t>𝒕</m:t>
                        </m:r>
                      </m:e>
                      <m:sub>
                        <m:r>
                          <a:rPr lang="en-US" sz="1850" b="1" i="1">
                            <a:solidFill>
                              <a:srgbClr val="FF0000"/>
                            </a:solidFill>
                            <a:latin typeface="Cambria Math" panose="02040503050406030204" pitchFamily="18" charset="0"/>
                          </a:rPr>
                          <m:t>𝒊</m:t>
                        </m:r>
                      </m:sub>
                    </m:sSub>
                    <m:r>
                      <a:rPr lang="en-US" sz="1850" b="1" i="1">
                        <a:solidFill>
                          <a:srgbClr val="FF0000"/>
                        </a:solidFill>
                        <a:latin typeface="Cambria Math" panose="02040503050406030204" pitchFamily="18" charset="0"/>
                      </a:rPr>
                      <m:t>,</m:t>
                    </m:r>
                    <m:r>
                      <a:rPr lang="en-US" sz="1850" b="1" i="1">
                        <a:solidFill>
                          <a:srgbClr val="FF0000"/>
                        </a:solidFill>
                        <a:latin typeface="Cambria Math" panose="02040503050406030204" pitchFamily="18" charset="0"/>
                      </a:rPr>
                      <m:t>𝒓</m:t>
                    </m:r>
                    <m:r>
                      <a:rPr lang="en-US" sz="1850" b="1" i="1">
                        <a:solidFill>
                          <a:srgbClr val="FF0000"/>
                        </a:solidFill>
                        <a:latin typeface="Cambria Math" panose="02040503050406030204" pitchFamily="18" charset="0"/>
                      </a:rPr>
                      <m:t>′,</m:t>
                    </m:r>
                    <m:sSub>
                      <m:sSubPr>
                        <m:ctrlPr>
                          <a:rPr lang="en-US" sz="1850" b="1" i="1">
                            <a:solidFill>
                              <a:srgbClr val="FF0000"/>
                            </a:solidFill>
                            <a:latin typeface="Cambria Math" panose="02040503050406030204" pitchFamily="18" charset="0"/>
                          </a:rPr>
                        </m:ctrlPr>
                      </m:sSubPr>
                      <m:e>
                        <m:r>
                          <a:rPr lang="en-US" sz="1850" b="1" i="1">
                            <a:solidFill>
                              <a:srgbClr val="FF0000"/>
                            </a:solidFill>
                            <a:latin typeface="Cambria Math" panose="02040503050406030204" pitchFamily="18" charset="0"/>
                          </a:rPr>
                          <m:t>𝒓</m:t>
                        </m:r>
                      </m:e>
                      <m:sub>
                        <m:r>
                          <a:rPr lang="en-US" sz="1850" b="1" i="1">
                            <a:solidFill>
                              <a:srgbClr val="FF0000"/>
                            </a:solidFill>
                            <a:latin typeface="Cambria Math" panose="02040503050406030204" pitchFamily="18" charset="0"/>
                          </a:rPr>
                          <m:t>𝒊</m:t>
                        </m:r>
                      </m:sub>
                    </m:sSub>
                  </m:oMath>
                </a14:m>
                <a:r>
                  <a:rPr lang="en-US" sz="1850" dirty="0"/>
                  <a:t> in the expression </a:t>
                </a:r>
                <a14:m>
                  <m:oMath xmlns:m="http://schemas.openxmlformats.org/officeDocument/2006/math">
                    <m:r>
                      <a:rPr lang="en-US" sz="1850" i="1">
                        <a:latin typeface="Cambria Math" panose="02040503050406030204" pitchFamily="18" charset="0"/>
                      </a:rPr>
                      <m:t>𝐻</m:t>
                    </m:r>
                    <m:r>
                      <a:rPr lang="en-US" sz="1850" i="1">
                        <a:latin typeface="Cambria Math" panose="02040503050406030204" pitchFamily="18" charset="0"/>
                      </a:rPr>
                      <m:t>(</m:t>
                    </m:r>
                    <m:sSub>
                      <m:sSubPr>
                        <m:ctrlPr>
                          <a:rPr lang="en-US" sz="1850" b="1" i="1">
                            <a:solidFill>
                              <a:srgbClr val="FF0000"/>
                            </a:solidFill>
                            <a:latin typeface="Cambria Math" panose="02040503050406030204" pitchFamily="18" charset="0"/>
                          </a:rPr>
                        </m:ctrlPr>
                      </m:sSubPr>
                      <m:e>
                        <m:r>
                          <a:rPr lang="en-US" sz="1850" b="1" i="1">
                            <a:solidFill>
                              <a:srgbClr val="FF0000"/>
                            </a:solidFill>
                            <a:latin typeface="Cambria Math" panose="02040503050406030204" pitchFamily="18" charset="0"/>
                          </a:rPr>
                          <m:t>𝒕</m:t>
                        </m:r>
                      </m:e>
                      <m:sub>
                        <m:r>
                          <a:rPr lang="en-US" sz="1850" b="1" i="1">
                            <a:solidFill>
                              <a:srgbClr val="FF0000"/>
                            </a:solidFill>
                            <a:latin typeface="Cambria Math" panose="02040503050406030204" pitchFamily="18" charset="0"/>
                          </a:rPr>
                          <m:t>𝒊</m:t>
                        </m:r>
                      </m:sub>
                    </m:sSub>
                    <m:r>
                      <a:rPr lang="en-US" sz="1850" b="1" i="1">
                        <a:latin typeface="Cambria Math" panose="02040503050406030204" pitchFamily="18" charset="0"/>
                        <a:ea typeface="Cambria Math" panose="02040503050406030204" pitchFamily="18" charset="0"/>
                      </a:rPr>
                      <m:t>⊕[</m:t>
                    </m:r>
                    <m:r>
                      <a:rPr lang="en-US" sz="1850" b="1" i="1">
                        <a:solidFill>
                          <a:srgbClr val="009242"/>
                        </a:solidFill>
                        <a:latin typeface="Cambria Math" panose="02040503050406030204" pitchFamily="18" charset="0"/>
                      </a:rPr>
                      <m:t>𝑪</m:t>
                    </m:r>
                    <m:d>
                      <m:dPr>
                        <m:ctrlPr>
                          <a:rPr lang="en-US" sz="1850" b="1" i="1">
                            <a:solidFill>
                              <a:srgbClr val="009242"/>
                            </a:solidFill>
                            <a:latin typeface="Cambria Math" panose="02040503050406030204" pitchFamily="18" charset="0"/>
                          </a:rPr>
                        </m:ctrlPr>
                      </m:dPr>
                      <m:e>
                        <m:r>
                          <a:rPr lang="en-US" sz="1850" b="1" i="1">
                            <a:solidFill>
                              <a:srgbClr val="FF0000"/>
                            </a:solidFill>
                            <a:latin typeface="Cambria Math" panose="02040503050406030204" pitchFamily="18" charset="0"/>
                          </a:rPr>
                          <m:t>𝒓</m:t>
                        </m:r>
                        <m:r>
                          <a:rPr lang="en-US" sz="1850" b="1" i="1">
                            <a:solidFill>
                              <a:srgbClr val="FF0000"/>
                            </a:solidFill>
                            <a:latin typeface="Cambria Math" panose="02040503050406030204" pitchFamily="18" charset="0"/>
                          </a:rPr>
                          <m:t>′</m:t>
                        </m:r>
                      </m:e>
                    </m:d>
                    <m:r>
                      <a:rPr lang="en-US" sz="1850" b="1" i="1">
                        <a:solidFill>
                          <a:srgbClr val="009242"/>
                        </a:solidFill>
                        <a:latin typeface="Cambria Math" panose="02040503050406030204" pitchFamily="18" charset="0"/>
                        <a:ea typeface="Cambria Math" panose="02040503050406030204" pitchFamily="18" charset="0"/>
                      </a:rPr>
                      <m:t>⊕</m:t>
                    </m:r>
                    <m:r>
                      <a:rPr lang="en-US" sz="1850" b="1" i="1">
                        <a:solidFill>
                          <a:srgbClr val="009242"/>
                        </a:solidFill>
                        <a:latin typeface="Cambria Math" panose="02040503050406030204" pitchFamily="18" charset="0"/>
                      </a:rPr>
                      <m:t>𝑪</m:t>
                    </m:r>
                    <m:d>
                      <m:dPr>
                        <m:ctrlPr>
                          <a:rPr lang="en-US" sz="1850" b="1" i="1">
                            <a:solidFill>
                              <a:srgbClr val="009242"/>
                            </a:solidFill>
                            <a:latin typeface="Cambria Math" panose="02040503050406030204" pitchFamily="18" charset="0"/>
                          </a:rPr>
                        </m:ctrlPr>
                      </m:dPr>
                      <m:e>
                        <m:sSub>
                          <m:sSubPr>
                            <m:ctrlPr>
                              <a:rPr lang="en-US" sz="1850" b="1" i="1">
                                <a:solidFill>
                                  <a:srgbClr val="FF0000"/>
                                </a:solidFill>
                                <a:latin typeface="Cambria Math" panose="02040503050406030204" pitchFamily="18" charset="0"/>
                              </a:rPr>
                            </m:ctrlPr>
                          </m:sSubPr>
                          <m:e>
                            <m:r>
                              <a:rPr lang="en-US" sz="1850" b="1" i="1">
                                <a:solidFill>
                                  <a:srgbClr val="FF0000"/>
                                </a:solidFill>
                                <a:latin typeface="Cambria Math" panose="02040503050406030204" pitchFamily="18" charset="0"/>
                              </a:rPr>
                              <m:t>𝒓</m:t>
                            </m:r>
                          </m:e>
                          <m:sub>
                            <m:r>
                              <a:rPr lang="en-US" sz="1850" b="1" i="1">
                                <a:solidFill>
                                  <a:srgbClr val="FF0000"/>
                                </a:solidFill>
                                <a:latin typeface="Cambria Math" panose="02040503050406030204" pitchFamily="18" charset="0"/>
                              </a:rPr>
                              <m:t>𝒊</m:t>
                            </m:r>
                          </m:sub>
                        </m:sSub>
                      </m:e>
                    </m:d>
                    <m:r>
                      <a:rPr lang="en-US" sz="1850" b="1" i="1">
                        <a:latin typeface="Cambria Math" panose="02040503050406030204" pitchFamily="18" charset="0"/>
                      </a:rPr>
                      <m:t>]⨀</m:t>
                    </m:r>
                    <m:r>
                      <a:rPr lang="en-US" sz="1850" b="1" i="1">
                        <a:solidFill>
                          <a:srgbClr val="0066FF"/>
                        </a:solidFill>
                        <a:latin typeface="Cambria Math" panose="02040503050406030204" pitchFamily="18" charset="0"/>
                        <a:ea typeface="Cambria Math" panose="02040503050406030204" pitchFamily="18" charset="0"/>
                      </a:rPr>
                      <m:t>𝒔</m:t>
                    </m:r>
                    <m:r>
                      <m:rPr>
                        <m:nor/>
                      </m:rPr>
                      <a:rPr lang="en-US" sz="1850" dirty="0"/>
                      <m:t>), </m:t>
                    </m:r>
                  </m:oMath>
                </a14:m>
                <a:endParaRPr lang="en-US" sz="1850" dirty="0"/>
              </a:p>
              <a:p>
                <a:pPr marL="0" indent="0">
                  <a:buNone/>
                </a:pPr>
                <a:r>
                  <a:rPr lang="en-US" sz="1850" dirty="0"/>
                  <a:t>except the bits of </a:t>
                </a:r>
                <a14:m>
                  <m:oMath xmlns:m="http://schemas.openxmlformats.org/officeDocument/2006/math">
                    <m:r>
                      <a:rPr lang="en-US" sz="1850" b="1" i="1">
                        <a:solidFill>
                          <a:srgbClr val="0066FF"/>
                        </a:solidFill>
                        <a:latin typeface="Cambria Math" panose="02040503050406030204" pitchFamily="18" charset="0"/>
                        <a:ea typeface="Cambria Math" panose="02040503050406030204" pitchFamily="18" charset="0"/>
                      </a:rPr>
                      <m:t>𝒔</m:t>
                    </m:r>
                  </m:oMath>
                </a14:m>
                <a:endParaRPr lang="en-US" sz="1850" dirty="0"/>
              </a:p>
              <a:p>
                <a:pPr>
                  <a:buFont typeface="Symbol" panose="05050102010706020507" pitchFamily="18" charset="2"/>
                  <a:buChar char="Þ"/>
                </a:pPr>
                <a:r>
                  <a:rPr lang="en-US" sz="1900" dirty="0"/>
                  <a:t> If C has minimum distance </a:t>
                </a:r>
                <a14:m>
                  <m:oMath xmlns:m="http://schemas.openxmlformats.org/officeDocument/2006/math">
                    <m:r>
                      <m:rPr>
                        <m:nor/>
                      </m:rPr>
                      <a:rPr lang="en-US" sz="1900" dirty="0"/>
                      <m:t>κ</m:t>
                    </m:r>
                  </m:oMath>
                </a14:m>
                <a:r>
                  <a:rPr lang="en-US" sz="1900" dirty="0"/>
                  <a:t>,  then </a:t>
                </a:r>
                <a14:m>
                  <m:oMath xmlns:m="http://schemas.openxmlformats.org/officeDocument/2006/math">
                    <m:r>
                      <a:rPr lang="en-US" sz="1900" b="1" i="1">
                        <a:solidFill>
                          <a:srgbClr val="009242"/>
                        </a:solidFill>
                        <a:latin typeface="Cambria Math" panose="02040503050406030204" pitchFamily="18" charset="0"/>
                      </a:rPr>
                      <m:t>𝑪</m:t>
                    </m:r>
                    <m:d>
                      <m:dPr>
                        <m:ctrlPr>
                          <a:rPr lang="en-US" sz="1900" b="1" i="1">
                            <a:solidFill>
                              <a:srgbClr val="009242"/>
                            </a:solidFill>
                            <a:latin typeface="Cambria Math" panose="02040503050406030204" pitchFamily="18" charset="0"/>
                          </a:rPr>
                        </m:ctrlPr>
                      </m:dPr>
                      <m:e>
                        <m:r>
                          <a:rPr lang="en-US" sz="1900" b="1" i="1">
                            <a:solidFill>
                              <a:srgbClr val="009242"/>
                            </a:solidFill>
                            <a:latin typeface="Cambria Math" panose="02040503050406030204" pitchFamily="18" charset="0"/>
                          </a:rPr>
                          <m:t>𝒓</m:t>
                        </m:r>
                        <m:r>
                          <a:rPr lang="en-US" sz="1900" b="1" i="1">
                            <a:solidFill>
                              <a:srgbClr val="009242"/>
                            </a:solidFill>
                            <a:latin typeface="Cambria Math" panose="02040503050406030204" pitchFamily="18" charset="0"/>
                          </a:rPr>
                          <m:t>′</m:t>
                        </m:r>
                      </m:e>
                    </m:d>
                    <m:r>
                      <a:rPr lang="en-US" sz="1900" b="1" i="1">
                        <a:solidFill>
                          <a:srgbClr val="009242"/>
                        </a:solidFill>
                        <a:latin typeface="Cambria Math" panose="02040503050406030204" pitchFamily="18" charset="0"/>
                        <a:ea typeface="Cambria Math" panose="02040503050406030204" pitchFamily="18" charset="0"/>
                      </a:rPr>
                      <m:t>⊕</m:t>
                    </m:r>
                    <m:r>
                      <a:rPr lang="en-US" sz="1900" b="1" i="1">
                        <a:solidFill>
                          <a:srgbClr val="009242"/>
                        </a:solidFill>
                        <a:latin typeface="Cambria Math" panose="02040503050406030204" pitchFamily="18" charset="0"/>
                      </a:rPr>
                      <m:t>𝑪</m:t>
                    </m:r>
                    <m:d>
                      <m:dPr>
                        <m:ctrlPr>
                          <a:rPr lang="en-US" sz="1900" b="1" i="1">
                            <a:solidFill>
                              <a:srgbClr val="009242"/>
                            </a:solidFill>
                            <a:latin typeface="Cambria Math" panose="02040503050406030204" pitchFamily="18" charset="0"/>
                          </a:rPr>
                        </m:ctrlPr>
                      </m:dPr>
                      <m:e>
                        <m:sSub>
                          <m:sSubPr>
                            <m:ctrlPr>
                              <a:rPr lang="en-US" sz="1900" b="1" i="1">
                                <a:solidFill>
                                  <a:srgbClr val="009242"/>
                                </a:solidFill>
                                <a:latin typeface="Cambria Math" panose="02040503050406030204" pitchFamily="18" charset="0"/>
                              </a:rPr>
                            </m:ctrlPr>
                          </m:sSubPr>
                          <m:e>
                            <m:r>
                              <a:rPr lang="en-US" sz="1900" b="1" i="1">
                                <a:solidFill>
                                  <a:srgbClr val="009242"/>
                                </a:solidFill>
                                <a:latin typeface="Cambria Math" panose="02040503050406030204" pitchFamily="18" charset="0"/>
                              </a:rPr>
                              <m:t>𝒓</m:t>
                            </m:r>
                          </m:e>
                          <m:sub>
                            <m:r>
                              <a:rPr lang="en-US" sz="1900" b="1" i="1">
                                <a:solidFill>
                                  <a:srgbClr val="009242"/>
                                </a:solidFill>
                                <a:latin typeface="Cambria Math" panose="02040503050406030204" pitchFamily="18" charset="0"/>
                              </a:rPr>
                              <m:t>𝒊</m:t>
                            </m:r>
                          </m:sub>
                        </m:sSub>
                      </m:e>
                    </m:d>
                  </m:oMath>
                </a14:m>
                <a:r>
                  <a:rPr lang="en-US" sz="1900" dirty="0"/>
                  <a:t> has hamming weight &gt;= </a:t>
                </a:r>
                <a14:m>
                  <m:oMath xmlns:m="http://schemas.openxmlformats.org/officeDocument/2006/math">
                    <m:r>
                      <m:rPr>
                        <m:nor/>
                      </m:rPr>
                      <a:rPr lang="en-US" sz="1900" dirty="0"/>
                      <m:t>κ</m:t>
                    </m:r>
                  </m:oMath>
                </a14:m>
                <a:endParaRPr lang="en-US" sz="1900" dirty="0"/>
              </a:p>
              <a:p>
                <a:pPr>
                  <a:buFont typeface="Symbol" panose="05050102010706020507" pitchFamily="18" charset="2"/>
                  <a:buChar char="Þ"/>
                </a:pPr>
                <a:r>
                  <a:rPr lang="en-US" sz="1900" dirty="0"/>
                  <a:t> Alice must guess </a:t>
                </a:r>
                <a14:m>
                  <m:oMath xmlns:m="http://schemas.openxmlformats.org/officeDocument/2006/math">
                    <m:r>
                      <m:rPr>
                        <m:nor/>
                      </m:rPr>
                      <a:rPr lang="en-US" sz="1900" dirty="0"/>
                      <m:t>κ</m:t>
                    </m:r>
                  </m:oMath>
                </a14:m>
                <a:r>
                  <a:rPr lang="en-US" sz="1900" dirty="0"/>
                  <a:t>  bits of s</a:t>
                </a:r>
              </a:p>
              <a:p>
                <a:pPr marL="0" indent="0">
                  <a:buNone/>
                </a:pPr>
                <a:endParaRPr lang="en-US" sz="2400" dirty="0"/>
              </a:p>
              <a:p>
                <a:pPr marL="0" indent="0">
                  <a:buNone/>
                </a:pPr>
                <a:endParaRPr lang="en-US" sz="2400" dirty="0"/>
              </a:p>
              <a:p>
                <a:pPr marL="0" indent="0">
                  <a:buNone/>
                </a:pPr>
                <a:endParaRPr lang="en-US" sz="2400" dirty="0"/>
              </a:p>
            </p:txBody>
          </p:sp>
        </mc:Choice>
        <mc:Fallback xmlns="">
          <p:sp>
            <p:nvSpPr>
              <p:cNvPr id="45" name="Content Placeholder 2"/>
              <p:cNvSpPr txBox="1">
                <a:spLocks noRot="1" noChangeAspect="1" noMove="1" noResize="1" noEditPoints="1" noAdjustHandles="1" noChangeArrowheads="1" noChangeShapeType="1" noTextEdit="1"/>
              </p:cNvSpPr>
              <p:nvPr/>
            </p:nvSpPr>
            <p:spPr>
              <a:xfrm>
                <a:off x="336883" y="1542485"/>
                <a:ext cx="9348538" cy="4437050"/>
              </a:xfrm>
              <a:prstGeom prst="rect">
                <a:avLst/>
              </a:prstGeom>
              <a:blipFill>
                <a:blip r:embed="rId3"/>
                <a:stretch>
                  <a:fillRect l="-1239" t="-2335"/>
                </a:stretch>
              </a:blipFill>
              <a:ln>
                <a:noFill/>
              </a:ln>
            </p:spPr>
            <p:txBody>
              <a:bodyPr/>
              <a:lstStyle/>
              <a:p>
                <a:r>
                  <a:rPr lang="en-US">
                    <a:noFill/>
                  </a:rPr>
                  <a:t> </a:t>
                </a:r>
              </a:p>
            </p:txBody>
          </p:sp>
        </mc:Fallback>
      </mc:AlternateContent>
      <p:sp>
        <p:nvSpPr>
          <p:cNvPr id="10" name="Title 1"/>
          <p:cNvSpPr txBox="1">
            <a:spLocks/>
          </p:cNvSpPr>
          <p:nvPr/>
        </p:nvSpPr>
        <p:spPr>
          <a:xfrm>
            <a:off x="780523" y="42227"/>
            <a:ext cx="7543800" cy="120700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800" dirty="0"/>
              <a:t>1-out-of-N oblivious transfer</a:t>
            </a:r>
          </a:p>
        </p:txBody>
      </p:sp>
      <p:sp>
        <p:nvSpPr>
          <p:cNvPr id="11" name="Content Placeholder 2"/>
          <p:cNvSpPr txBox="1">
            <a:spLocks/>
          </p:cNvSpPr>
          <p:nvPr/>
        </p:nvSpPr>
        <p:spPr>
          <a:xfrm>
            <a:off x="677004" y="910043"/>
            <a:ext cx="7543800" cy="476646"/>
          </a:xfrm>
          <a:prstGeom prst="rect">
            <a:avLst/>
          </a:prstGeom>
        </p:spPr>
        <p:txBody>
          <a:bodyPr vert="horz" lIns="68580" tIns="34290" rIns="68580" bIns="3429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US" sz="2400" dirty="0"/>
              <a:t>[</a:t>
            </a:r>
            <a:r>
              <a:rPr lang="sv-SE" sz="2400" dirty="0"/>
              <a:t>KolesnikovKumaresan1</a:t>
            </a:r>
            <a:r>
              <a:rPr lang="en-US" altLang="en-US" sz="2400" dirty="0"/>
              <a:t>3</a:t>
            </a:r>
            <a:r>
              <a:rPr lang="en-US" sz="2400" dirty="0"/>
              <a:t>]</a:t>
            </a:r>
          </a:p>
        </p:txBody>
      </p:sp>
      <p:sp>
        <p:nvSpPr>
          <p:cNvPr id="7" name="Rectangle 10">
            <a:extLst>
              <a:ext uri="{FF2B5EF4-FFF2-40B4-BE49-F238E27FC236}">
                <a16:creationId xmlns:a16="http://schemas.microsoft.com/office/drawing/2014/main" id="{C37209D0-0003-4F6C-8ACE-C73A97B03BCF}"/>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285415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a:xfrm>
            <a:off x="988242" y="1834451"/>
            <a:ext cx="6828320" cy="1945242"/>
          </a:xfrm>
          <a:prstGeom prst="roundRect">
            <a:avLst/>
          </a:prstGeom>
          <a:solidFill>
            <a:schemeClr val="accent3">
              <a:lumMod val="20000"/>
              <a:lumOff val="80000"/>
            </a:schemeClr>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25" name="Flowchart: Alternate Process 24"/>
              <p:cNvSpPr/>
              <p:nvPr/>
            </p:nvSpPr>
            <p:spPr>
              <a:xfrm>
                <a:off x="1828743" y="1969332"/>
                <a:ext cx="1259105"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        </m:t>
                          </m:r>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oMath>
                  </m:oMathPara>
                </a14:m>
                <a:endParaRPr lang="en-US" sz="1613" b="1" dirty="0">
                  <a:solidFill>
                    <a:srgbClr val="FF0000"/>
                  </a:solidFill>
                </a:endParaRPr>
              </a:p>
            </p:txBody>
          </p:sp>
        </mc:Choice>
        <mc:Fallback xmlns="">
          <p:sp>
            <p:nvSpPr>
              <p:cNvPr id="25" name="Flowchart: Alternate Process 24"/>
              <p:cNvSpPr>
                <a:spLocks noRot="1" noChangeAspect="1" noMove="1" noResize="1" noEditPoints="1" noAdjustHandles="1" noChangeArrowheads="1" noChangeShapeType="1" noTextEdit="1"/>
              </p:cNvSpPr>
              <p:nvPr/>
            </p:nvSpPr>
            <p:spPr>
              <a:xfrm>
                <a:off x="1828743" y="1969332"/>
                <a:ext cx="1259105" cy="289940"/>
              </a:xfrm>
              <a:prstGeom prst="flowChartAlternateProcess">
                <a:avLst/>
              </a:prstGeom>
              <a:blipFill>
                <a:blip r:embed="rId3"/>
                <a:stretch>
                  <a:fillRect b="-3922"/>
                </a:stretch>
              </a:blipFill>
              <a:ln w="19050">
                <a:solidFill>
                  <a:schemeClr val="accent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Content Placeholder 2"/>
              <p:cNvSpPr>
                <a:spLocks noGrp="1"/>
              </p:cNvSpPr>
              <p:nvPr>
                <p:ph idx="1"/>
              </p:nvPr>
            </p:nvSpPr>
            <p:spPr>
              <a:xfrm>
                <a:off x="575960" y="4377576"/>
                <a:ext cx="7723909" cy="1678356"/>
              </a:xfrm>
              <a:ln>
                <a:noFill/>
              </a:ln>
            </p:spPr>
            <p:txBody>
              <a:bodyPr>
                <a:noAutofit/>
              </a:bodyPr>
              <a:lstStyle/>
              <a:p>
                <a:r>
                  <a:rPr lang="en-US" sz="2300" dirty="0"/>
                  <a:t>C is a kind of Error Correcting code</a:t>
                </a:r>
              </a:p>
              <a:p>
                <a:r>
                  <a:rPr lang="en-US" sz="2300" dirty="0"/>
                  <a:t>Note that: </a:t>
                </a:r>
                <a14:m>
                  <m:oMath xmlns:m="http://schemas.openxmlformats.org/officeDocument/2006/math">
                    <m:r>
                      <a:rPr lang="en-US" sz="2300" i="1">
                        <a:latin typeface="Cambria Math" panose="02040503050406030204" pitchFamily="18" charset="0"/>
                      </a:rPr>
                      <m:t>𝐻</m:t>
                    </m:r>
                    <m:r>
                      <a:rPr lang="en-US" sz="2300" i="1">
                        <a:latin typeface="Cambria Math" panose="02040503050406030204" pitchFamily="18" charset="0"/>
                      </a:rPr>
                      <m:t>(</m:t>
                    </m:r>
                    <m:sSub>
                      <m:sSubPr>
                        <m:ctrlPr>
                          <a:rPr lang="en-US" sz="2300" b="1" i="1">
                            <a:solidFill>
                              <a:srgbClr val="0066FF"/>
                            </a:solidFill>
                            <a:latin typeface="Cambria Math" panose="02040503050406030204" pitchFamily="18" charset="0"/>
                          </a:rPr>
                        </m:ctrlPr>
                      </m:sSubPr>
                      <m:e>
                        <m:r>
                          <a:rPr lang="en-US" sz="2300" b="1" i="1">
                            <a:solidFill>
                              <a:srgbClr val="0066FF"/>
                            </a:solidFill>
                            <a:latin typeface="Cambria Math" panose="02040503050406030204" pitchFamily="18" charset="0"/>
                          </a:rPr>
                          <m:t>𝒒</m:t>
                        </m:r>
                      </m:e>
                      <m:sub>
                        <m:r>
                          <a:rPr lang="en-US" sz="2300" b="1" i="1">
                            <a:solidFill>
                              <a:srgbClr val="0066FF"/>
                            </a:solidFill>
                            <a:latin typeface="Cambria Math" panose="02040503050406030204" pitchFamily="18" charset="0"/>
                          </a:rPr>
                          <m:t>𝒊</m:t>
                        </m:r>
                      </m:sub>
                    </m:sSub>
                    <m:r>
                      <a:rPr lang="en-US" sz="2300" b="1" i="1">
                        <a:latin typeface="Cambria Math" panose="02040503050406030204" pitchFamily="18" charset="0"/>
                        <a:ea typeface="Cambria Math" panose="02040503050406030204" pitchFamily="18" charset="0"/>
                      </a:rPr>
                      <m:t>⊕</m:t>
                    </m:r>
                    <m:r>
                      <a:rPr lang="en-US" sz="2300" b="1" i="1">
                        <a:latin typeface="Cambria Math" panose="02040503050406030204" pitchFamily="18" charset="0"/>
                      </a:rPr>
                      <m:t>𝑪</m:t>
                    </m:r>
                    <m:r>
                      <a:rPr lang="en-US" sz="2300" b="1" i="1">
                        <a:latin typeface="Cambria Math" panose="02040503050406030204" pitchFamily="18" charset="0"/>
                      </a:rPr>
                      <m:t>(</m:t>
                    </m:r>
                    <m:r>
                      <a:rPr lang="en-US" sz="2300" b="1" i="1">
                        <a:solidFill>
                          <a:srgbClr val="0066FF"/>
                        </a:solidFill>
                        <a:latin typeface="Cambria Math" panose="02040503050406030204" pitchFamily="18" charset="0"/>
                      </a:rPr>
                      <m:t>𝒓</m:t>
                    </m:r>
                    <m:r>
                      <a:rPr lang="en-US" sz="2300" b="1" i="1">
                        <a:solidFill>
                          <a:srgbClr val="0066FF"/>
                        </a:solidFill>
                        <a:latin typeface="Cambria Math" panose="02040503050406030204" pitchFamily="18" charset="0"/>
                      </a:rPr>
                      <m:t>′)⨀</m:t>
                    </m:r>
                    <m:r>
                      <a:rPr lang="en-US" sz="2300" b="1" i="1">
                        <a:solidFill>
                          <a:srgbClr val="0066FF"/>
                        </a:solidFill>
                        <a:latin typeface="Cambria Math" panose="02040503050406030204" pitchFamily="18" charset="0"/>
                        <a:ea typeface="Cambria Math" panose="02040503050406030204" pitchFamily="18" charset="0"/>
                      </a:rPr>
                      <m:t>𝒔</m:t>
                    </m:r>
                    <m:r>
                      <m:rPr>
                        <m:nor/>
                      </m:rPr>
                      <a:rPr lang="en-US" sz="2300" dirty="0"/>
                      <m:t>)</m:t>
                    </m:r>
                  </m:oMath>
                </a14:m>
                <a:r>
                  <a:rPr lang="en-US" sz="2300" dirty="0"/>
                  <a:t>=</a:t>
                </a:r>
                <a14:m>
                  <m:oMath xmlns:m="http://schemas.openxmlformats.org/officeDocument/2006/math">
                    <m:r>
                      <a:rPr lang="en-US" sz="2300" i="1">
                        <a:latin typeface="Cambria Math" panose="02040503050406030204" pitchFamily="18" charset="0"/>
                      </a:rPr>
                      <m:t>𝐻</m:t>
                    </m:r>
                    <m:r>
                      <a:rPr lang="en-US" sz="2300" i="1">
                        <a:latin typeface="Cambria Math" panose="02040503050406030204" pitchFamily="18" charset="0"/>
                      </a:rPr>
                      <m:t>(</m:t>
                    </m:r>
                    <m:sSub>
                      <m:sSubPr>
                        <m:ctrlPr>
                          <a:rPr lang="en-US" sz="2300" b="1" i="1">
                            <a:solidFill>
                              <a:srgbClr val="FF0000"/>
                            </a:solidFill>
                            <a:latin typeface="Cambria Math" panose="02040503050406030204" pitchFamily="18" charset="0"/>
                          </a:rPr>
                        </m:ctrlPr>
                      </m:sSubPr>
                      <m:e>
                        <m:r>
                          <a:rPr lang="en-US" sz="2300" b="1" i="1">
                            <a:solidFill>
                              <a:srgbClr val="FF0000"/>
                            </a:solidFill>
                            <a:latin typeface="Cambria Math" panose="02040503050406030204" pitchFamily="18" charset="0"/>
                          </a:rPr>
                          <m:t>𝒕</m:t>
                        </m:r>
                      </m:e>
                      <m:sub>
                        <m:r>
                          <a:rPr lang="en-US" sz="2300" b="1" i="1">
                            <a:solidFill>
                              <a:srgbClr val="FF0000"/>
                            </a:solidFill>
                            <a:latin typeface="Cambria Math" panose="02040503050406030204" pitchFamily="18" charset="0"/>
                          </a:rPr>
                          <m:t>𝒊</m:t>
                        </m:r>
                      </m:sub>
                    </m:sSub>
                    <m:r>
                      <a:rPr lang="en-US" sz="2300" b="1" i="1">
                        <a:latin typeface="Cambria Math" panose="02040503050406030204" pitchFamily="18" charset="0"/>
                        <a:ea typeface="Cambria Math" panose="02040503050406030204" pitchFamily="18" charset="0"/>
                      </a:rPr>
                      <m:t>⊕[</m:t>
                    </m:r>
                    <m:r>
                      <a:rPr lang="en-US" sz="2300" b="1" i="1">
                        <a:solidFill>
                          <a:srgbClr val="00823B"/>
                        </a:solidFill>
                        <a:latin typeface="Cambria Math" panose="02040503050406030204" pitchFamily="18" charset="0"/>
                      </a:rPr>
                      <m:t>𝑪</m:t>
                    </m:r>
                    <m:d>
                      <m:dPr>
                        <m:ctrlPr>
                          <a:rPr lang="en-US" sz="2300" b="1" i="1">
                            <a:solidFill>
                              <a:srgbClr val="00823B"/>
                            </a:solidFill>
                            <a:latin typeface="Cambria Math" panose="02040503050406030204" pitchFamily="18" charset="0"/>
                          </a:rPr>
                        </m:ctrlPr>
                      </m:dPr>
                      <m:e>
                        <m:r>
                          <a:rPr lang="en-US" sz="2300" b="1" i="1">
                            <a:solidFill>
                              <a:srgbClr val="00823B"/>
                            </a:solidFill>
                            <a:latin typeface="Cambria Math" panose="02040503050406030204" pitchFamily="18" charset="0"/>
                          </a:rPr>
                          <m:t>𝒓</m:t>
                        </m:r>
                        <m:r>
                          <a:rPr lang="en-US" sz="2300" b="1" i="1">
                            <a:solidFill>
                              <a:srgbClr val="00823B"/>
                            </a:solidFill>
                            <a:latin typeface="Cambria Math" panose="02040503050406030204" pitchFamily="18" charset="0"/>
                          </a:rPr>
                          <m:t>′</m:t>
                        </m:r>
                      </m:e>
                    </m:d>
                    <m:r>
                      <a:rPr lang="en-US" sz="2300" b="1" i="1">
                        <a:solidFill>
                          <a:srgbClr val="00823B"/>
                        </a:solidFill>
                        <a:latin typeface="Cambria Math" panose="02040503050406030204" pitchFamily="18" charset="0"/>
                        <a:ea typeface="Cambria Math" panose="02040503050406030204" pitchFamily="18" charset="0"/>
                      </a:rPr>
                      <m:t>⊕</m:t>
                    </m:r>
                    <m:r>
                      <a:rPr lang="en-US" sz="2300" b="1" i="1">
                        <a:solidFill>
                          <a:srgbClr val="00823B"/>
                        </a:solidFill>
                        <a:latin typeface="Cambria Math" panose="02040503050406030204" pitchFamily="18" charset="0"/>
                      </a:rPr>
                      <m:t>𝑪</m:t>
                    </m:r>
                    <m:d>
                      <m:dPr>
                        <m:ctrlPr>
                          <a:rPr lang="en-US" sz="2300" b="1" i="1">
                            <a:solidFill>
                              <a:srgbClr val="00823B"/>
                            </a:solidFill>
                            <a:latin typeface="Cambria Math" panose="02040503050406030204" pitchFamily="18" charset="0"/>
                          </a:rPr>
                        </m:ctrlPr>
                      </m:dPr>
                      <m:e>
                        <m:sSub>
                          <m:sSubPr>
                            <m:ctrlPr>
                              <a:rPr lang="en-US" sz="2300" b="1" i="1">
                                <a:solidFill>
                                  <a:srgbClr val="00823B"/>
                                </a:solidFill>
                                <a:latin typeface="Cambria Math" panose="02040503050406030204" pitchFamily="18" charset="0"/>
                              </a:rPr>
                            </m:ctrlPr>
                          </m:sSubPr>
                          <m:e>
                            <m:r>
                              <a:rPr lang="en-US" sz="2300" b="1" i="1">
                                <a:solidFill>
                                  <a:srgbClr val="00823B"/>
                                </a:solidFill>
                                <a:latin typeface="Cambria Math" panose="02040503050406030204" pitchFamily="18" charset="0"/>
                              </a:rPr>
                              <m:t>𝒓</m:t>
                            </m:r>
                          </m:e>
                          <m:sub>
                            <m:r>
                              <a:rPr lang="en-US" sz="2300" b="1" i="1">
                                <a:solidFill>
                                  <a:srgbClr val="00823B"/>
                                </a:solidFill>
                                <a:latin typeface="Cambria Math" panose="02040503050406030204" pitchFamily="18" charset="0"/>
                              </a:rPr>
                              <m:t>𝒊</m:t>
                            </m:r>
                          </m:sub>
                        </m:sSub>
                      </m:e>
                    </m:d>
                    <m:r>
                      <a:rPr lang="en-US" sz="2300" b="1" i="1">
                        <a:latin typeface="Cambria Math" panose="02040503050406030204" pitchFamily="18" charset="0"/>
                      </a:rPr>
                      <m:t>]⨀</m:t>
                    </m:r>
                    <m:r>
                      <a:rPr lang="en-US" sz="2300" b="1" i="1">
                        <a:solidFill>
                          <a:srgbClr val="0066FF"/>
                        </a:solidFill>
                        <a:latin typeface="Cambria Math" panose="02040503050406030204" pitchFamily="18" charset="0"/>
                        <a:ea typeface="Cambria Math" panose="02040503050406030204" pitchFamily="18" charset="0"/>
                      </a:rPr>
                      <m:t>𝒔</m:t>
                    </m:r>
                    <m:r>
                      <m:rPr>
                        <m:nor/>
                      </m:rPr>
                      <a:rPr lang="en-US" sz="2300" dirty="0"/>
                      <m:t>)</m:t>
                    </m:r>
                  </m:oMath>
                </a14:m>
                <a:endParaRPr lang="en-US" sz="2300" dirty="0"/>
              </a:p>
              <a:p>
                <a:r>
                  <a:rPr lang="en-US" sz="2300" dirty="0"/>
                  <a:t>Correctness: </a:t>
                </a:r>
              </a:p>
              <a:p>
                <a:pPr lvl="1"/>
                <a:r>
                  <a:rPr lang="en-US" sz="2300" dirty="0"/>
                  <a:t>If </a:t>
                </a:r>
                <a14:m>
                  <m:oMath xmlns:m="http://schemas.openxmlformats.org/officeDocument/2006/math">
                    <m:sSub>
                      <m:sSubPr>
                        <m:ctrlPr>
                          <a:rPr lang="en-US" sz="2300" b="1" i="1">
                            <a:solidFill>
                              <a:srgbClr val="FF0000"/>
                            </a:solidFill>
                            <a:latin typeface="Cambria Math" panose="02040503050406030204" pitchFamily="18" charset="0"/>
                          </a:rPr>
                        </m:ctrlPr>
                      </m:sSubPr>
                      <m:e>
                        <m:r>
                          <a:rPr lang="en-US" sz="2300" b="1" i="1">
                            <a:solidFill>
                              <a:srgbClr val="FF0000"/>
                            </a:solidFill>
                            <a:latin typeface="Cambria Math" panose="02040503050406030204" pitchFamily="18" charset="0"/>
                          </a:rPr>
                          <m:t>𝒓</m:t>
                        </m:r>
                      </m:e>
                      <m:sub>
                        <m:r>
                          <a:rPr lang="en-US" sz="2300" b="1" i="1">
                            <a:solidFill>
                              <a:srgbClr val="FF0000"/>
                            </a:solidFill>
                            <a:latin typeface="Cambria Math" panose="02040503050406030204" pitchFamily="18" charset="0"/>
                          </a:rPr>
                          <m:t>𝒊</m:t>
                        </m:r>
                      </m:sub>
                    </m:sSub>
                    <m:sSup>
                      <m:sSupPr>
                        <m:ctrlPr>
                          <a:rPr lang="en-US" sz="2300" b="1" i="1">
                            <a:solidFill>
                              <a:srgbClr val="0066FF"/>
                            </a:solidFill>
                            <a:latin typeface="Cambria Math" panose="02040503050406030204" pitchFamily="18" charset="0"/>
                          </a:rPr>
                        </m:ctrlPr>
                      </m:sSupPr>
                      <m:e>
                        <m:r>
                          <a:rPr lang="en-US" sz="2300" b="1" i="1">
                            <a:latin typeface="Cambria Math" panose="02040503050406030204" pitchFamily="18" charset="0"/>
                          </a:rPr>
                          <m:t>=</m:t>
                        </m:r>
                        <m:r>
                          <a:rPr lang="en-US" sz="2300" b="1" i="1">
                            <a:solidFill>
                              <a:srgbClr val="0066FF"/>
                            </a:solidFill>
                            <a:latin typeface="Cambria Math" panose="02040503050406030204" pitchFamily="18" charset="0"/>
                          </a:rPr>
                          <m:t>𝒓</m:t>
                        </m:r>
                      </m:e>
                      <m:sup>
                        <m:r>
                          <a:rPr lang="en-US" sz="2300" b="1" i="1">
                            <a:solidFill>
                              <a:srgbClr val="0066FF"/>
                            </a:solidFill>
                            <a:latin typeface="Cambria Math" panose="02040503050406030204" pitchFamily="18" charset="0"/>
                          </a:rPr>
                          <m:t>′</m:t>
                        </m:r>
                      </m:sup>
                    </m:sSup>
                    <m:r>
                      <a:rPr lang="en-US" sz="2300">
                        <a:solidFill>
                          <a:srgbClr val="00B050"/>
                        </a:solidFill>
                        <a:latin typeface="Cambria Math" panose="02040503050406030204" pitchFamily="18" charset="0"/>
                      </a:rPr>
                      <m:t>,</m:t>
                    </m:r>
                    <m:r>
                      <a:rPr lang="en-US" sz="2300" i="1">
                        <a:latin typeface="Cambria Math" panose="02040503050406030204" pitchFamily="18" charset="0"/>
                      </a:rPr>
                      <m:t>𝐻</m:t>
                    </m:r>
                    <m:r>
                      <a:rPr lang="en-US" sz="2300" i="1">
                        <a:latin typeface="Cambria Math" panose="02040503050406030204" pitchFamily="18" charset="0"/>
                      </a:rPr>
                      <m:t>(</m:t>
                    </m:r>
                    <m:sSub>
                      <m:sSubPr>
                        <m:ctrlPr>
                          <a:rPr lang="en-US" sz="2300" b="1" i="1">
                            <a:solidFill>
                              <a:srgbClr val="0066FF"/>
                            </a:solidFill>
                            <a:latin typeface="Cambria Math" panose="02040503050406030204" pitchFamily="18" charset="0"/>
                          </a:rPr>
                        </m:ctrlPr>
                      </m:sSubPr>
                      <m:e>
                        <m:r>
                          <a:rPr lang="en-US" sz="2300" b="1" i="1">
                            <a:solidFill>
                              <a:srgbClr val="0066FF"/>
                            </a:solidFill>
                            <a:latin typeface="Cambria Math" panose="02040503050406030204" pitchFamily="18" charset="0"/>
                          </a:rPr>
                          <m:t>𝒒</m:t>
                        </m:r>
                      </m:e>
                      <m:sub>
                        <m:r>
                          <a:rPr lang="en-US" sz="2300" b="1" i="1">
                            <a:solidFill>
                              <a:srgbClr val="0066FF"/>
                            </a:solidFill>
                            <a:latin typeface="Cambria Math" panose="02040503050406030204" pitchFamily="18" charset="0"/>
                          </a:rPr>
                          <m:t>𝒊</m:t>
                        </m:r>
                      </m:sub>
                    </m:sSub>
                    <m:r>
                      <a:rPr lang="en-US" sz="2300" b="1" i="1">
                        <a:latin typeface="Cambria Math" panose="02040503050406030204" pitchFamily="18" charset="0"/>
                        <a:ea typeface="Cambria Math" panose="02040503050406030204" pitchFamily="18" charset="0"/>
                      </a:rPr>
                      <m:t>⊕</m:t>
                    </m:r>
                    <m:r>
                      <a:rPr lang="en-US" sz="2300" b="1" i="1">
                        <a:latin typeface="Cambria Math" panose="02040503050406030204" pitchFamily="18" charset="0"/>
                      </a:rPr>
                      <m:t>𝑪</m:t>
                    </m:r>
                    <m:r>
                      <a:rPr lang="en-US" sz="2300" b="1" i="1">
                        <a:latin typeface="Cambria Math" panose="02040503050406030204" pitchFamily="18" charset="0"/>
                      </a:rPr>
                      <m:t>(</m:t>
                    </m:r>
                    <m:r>
                      <a:rPr lang="en-US" sz="2300" b="1" i="1">
                        <a:solidFill>
                          <a:srgbClr val="0066FF"/>
                        </a:solidFill>
                        <a:latin typeface="Cambria Math" panose="02040503050406030204" pitchFamily="18" charset="0"/>
                      </a:rPr>
                      <m:t>𝒓</m:t>
                    </m:r>
                    <m:r>
                      <a:rPr lang="en-US" sz="2300" b="1" i="1">
                        <a:solidFill>
                          <a:srgbClr val="0066FF"/>
                        </a:solidFill>
                        <a:latin typeface="Cambria Math" panose="02040503050406030204" pitchFamily="18" charset="0"/>
                      </a:rPr>
                      <m:t>′)⨀</m:t>
                    </m:r>
                    <m:r>
                      <a:rPr lang="en-US" sz="2300" b="1" i="1">
                        <a:solidFill>
                          <a:srgbClr val="0066FF"/>
                        </a:solidFill>
                        <a:latin typeface="Cambria Math" panose="02040503050406030204" pitchFamily="18" charset="0"/>
                        <a:ea typeface="Cambria Math" panose="02040503050406030204" pitchFamily="18" charset="0"/>
                      </a:rPr>
                      <m:t>𝒔</m:t>
                    </m:r>
                    <m:r>
                      <m:rPr>
                        <m:nor/>
                      </m:rPr>
                      <a:rPr lang="en-US" sz="2300" dirty="0"/>
                      <m:t>)</m:t>
                    </m:r>
                    <m:r>
                      <m:rPr>
                        <m:nor/>
                      </m:rPr>
                      <a:rPr lang="en-US" sz="2300" dirty="0">
                        <a:solidFill>
                          <a:srgbClr val="FF0000"/>
                        </a:solidFill>
                      </a:rPr>
                      <m:t>=</m:t>
                    </m:r>
                    <m:r>
                      <a:rPr lang="en-US" sz="2300" i="1">
                        <a:latin typeface="Cambria Math" panose="02040503050406030204" pitchFamily="18" charset="0"/>
                      </a:rPr>
                      <m:t>𝐻</m:t>
                    </m:r>
                    <m:r>
                      <a:rPr lang="en-US" sz="2300" i="1">
                        <a:latin typeface="Cambria Math" panose="02040503050406030204" pitchFamily="18" charset="0"/>
                      </a:rPr>
                      <m:t>(</m:t>
                    </m:r>
                    <m:sSub>
                      <m:sSubPr>
                        <m:ctrlPr>
                          <a:rPr lang="en-US" sz="2300" b="1" i="1">
                            <a:solidFill>
                              <a:srgbClr val="FF0000"/>
                            </a:solidFill>
                            <a:latin typeface="Cambria Math" panose="02040503050406030204" pitchFamily="18" charset="0"/>
                          </a:rPr>
                        </m:ctrlPr>
                      </m:sSubPr>
                      <m:e>
                        <m:r>
                          <a:rPr lang="en-US" sz="2300" b="1" i="1">
                            <a:solidFill>
                              <a:srgbClr val="FF0000"/>
                            </a:solidFill>
                            <a:latin typeface="Cambria Math" panose="02040503050406030204" pitchFamily="18" charset="0"/>
                          </a:rPr>
                          <m:t>𝒕</m:t>
                        </m:r>
                      </m:e>
                      <m:sub>
                        <m:r>
                          <a:rPr lang="en-US" sz="2300" b="1" i="1">
                            <a:solidFill>
                              <a:srgbClr val="FF0000"/>
                            </a:solidFill>
                            <a:latin typeface="Cambria Math" panose="02040503050406030204" pitchFamily="18" charset="0"/>
                          </a:rPr>
                          <m:t>𝒊</m:t>
                        </m:r>
                      </m:sub>
                    </m:sSub>
                    <m:r>
                      <a:rPr lang="en-US" sz="2300" b="1" i="1">
                        <a:latin typeface="Cambria Math" panose="02040503050406030204" pitchFamily="18" charset="0"/>
                        <a:ea typeface="Cambria Math" panose="02040503050406030204" pitchFamily="18" charset="0"/>
                      </a:rPr>
                      <m:t>⊕</m:t>
                    </m:r>
                    <m:r>
                      <a:rPr lang="en-US" sz="2300" b="1" i="1">
                        <a:solidFill>
                          <a:srgbClr val="009242"/>
                        </a:solidFill>
                        <a:latin typeface="Cambria Math" panose="02040503050406030204" pitchFamily="18" charset="0"/>
                        <a:ea typeface="Cambria Math" panose="02040503050406030204" pitchFamily="18" charset="0"/>
                      </a:rPr>
                      <m:t>[</m:t>
                    </m:r>
                    <m:sSup>
                      <m:sSupPr>
                        <m:ctrlPr>
                          <a:rPr lang="en-US" sz="2300" b="1" i="1">
                            <a:solidFill>
                              <a:srgbClr val="009242"/>
                            </a:solidFill>
                            <a:latin typeface="Cambria Math" panose="02040503050406030204" pitchFamily="18" charset="0"/>
                            <a:ea typeface="Cambria Math" panose="02040503050406030204" pitchFamily="18" charset="0"/>
                          </a:rPr>
                        </m:ctrlPr>
                      </m:sSupPr>
                      <m:e>
                        <m:r>
                          <a:rPr lang="en-US" sz="2300" b="1" i="1">
                            <a:solidFill>
                              <a:srgbClr val="009242"/>
                            </a:solidFill>
                            <a:latin typeface="Cambria Math" panose="02040503050406030204" pitchFamily="18" charset="0"/>
                            <a:ea typeface="Cambria Math" panose="02040503050406030204" pitchFamily="18" charset="0"/>
                          </a:rPr>
                          <m:t>𝟎</m:t>
                        </m:r>
                      </m:e>
                      <m:sup>
                        <m:r>
                          <a:rPr lang="en-US" sz="2300" b="1" i="1">
                            <a:solidFill>
                              <a:srgbClr val="009242"/>
                            </a:solidFill>
                            <a:latin typeface="Cambria Math" panose="02040503050406030204" pitchFamily="18" charset="0"/>
                            <a:ea typeface="Cambria Math" panose="02040503050406030204" pitchFamily="18" charset="0"/>
                          </a:rPr>
                          <m:t>𝜿</m:t>
                        </m:r>
                      </m:sup>
                    </m:sSup>
                    <m:r>
                      <a:rPr lang="en-US" sz="2300" b="1" i="1">
                        <a:solidFill>
                          <a:srgbClr val="009242"/>
                        </a:solidFill>
                        <a:latin typeface="Cambria Math" panose="02040503050406030204" pitchFamily="18" charset="0"/>
                        <a:ea typeface="Cambria Math" panose="02040503050406030204" pitchFamily="18" charset="0"/>
                      </a:rPr>
                      <m:t>]</m:t>
                    </m:r>
                    <m:r>
                      <a:rPr lang="en-US" sz="2300" b="1" i="1">
                        <a:latin typeface="Cambria Math" panose="02040503050406030204" pitchFamily="18" charset="0"/>
                      </a:rPr>
                      <m:t>⨀</m:t>
                    </m:r>
                    <m:r>
                      <a:rPr lang="en-US" sz="2300" b="1" i="1">
                        <a:solidFill>
                          <a:srgbClr val="0066FF"/>
                        </a:solidFill>
                        <a:latin typeface="Cambria Math" panose="02040503050406030204" pitchFamily="18" charset="0"/>
                        <a:ea typeface="Cambria Math" panose="02040503050406030204" pitchFamily="18" charset="0"/>
                      </a:rPr>
                      <m:t>𝒔</m:t>
                    </m:r>
                    <m:r>
                      <m:rPr>
                        <m:nor/>
                      </m:rPr>
                      <a:rPr lang="en-US" sz="2300" dirty="0"/>
                      <m:t>)</m:t>
                    </m:r>
                    <m:r>
                      <a:rPr lang="en-US" sz="2300" i="1" dirty="0">
                        <a:latin typeface="Cambria Math" panose="02040503050406030204" pitchFamily="18" charset="0"/>
                      </a:rPr>
                      <m:t>=</m:t>
                    </m:r>
                    <m:r>
                      <a:rPr lang="en-US" sz="2300" i="1">
                        <a:latin typeface="Cambria Math" panose="02040503050406030204" pitchFamily="18" charset="0"/>
                      </a:rPr>
                      <m:t>𝐻</m:t>
                    </m:r>
                    <m:d>
                      <m:dPr>
                        <m:ctrlPr>
                          <a:rPr lang="en-US" sz="2300" i="1">
                            <a:latin typeface="Cambria Math" panose="02040503050406030204" pitchFamily="18" charset="0"/>
                          </a:rPr>
                        </m:ctrlPr>
                      </m:dPr>
                      <m:e>
                        <m:sSub>
                          <m:sSubPr>
                            <m:ctrlPr>
                              <a:rPr lang="en-US" sz="2300" b="1" i="1">
                                <a:solidFill>
                                  <a:srgbClr val="FF0000"/>
                                </a:solidFill>
                                <a:latin typeface="Cambria Math" panose="02040503050406030204" pitchFamily="18" charset="0"/>
                              </a:rPr>
                            </m:ctrlPr>
                          </m:sSubPr>
                          <m:e>
                            <m:r>
                              <a:rPr lang="en-US" sz="2300" b="1" i="1">
                                <a:solidFill>
                                  <a:srgbClr val="FF0000"/>
                                </a:solidFill>
                                <a:latin typeface="Cambria Math" panose="02040503050406030204" pitchFamily="18" charset="0"/>
                              </a:rPr>
                              <m:t>𝒕</m:t>
                            </m:r>
                          </m:e>
                          <m:sub>
                            <m:r>
                              <a:rPr lang="en-US" sz="2300" b="1" i="1">
                                <a:solidFill>
                                  <a:srgbClr val="FF0000"/>
                                </a:solidFill>
                                <a:latin typeface="Cambria Math" panose="02040503050406030204" pitchFamily="18" charset="0"/>
                              </a:rPr>
                              <m:t>𝒊</m:t>
                            </m:r>
                          </m:sub>
                        </m:sSub>
                      </m:e>
                    </m:d>
                  </m:oMath>
                </a14:m>
                <a:endParaRPr lang="en-US" sz="2300" b="1" dirty="0"/>
              </a:p>
              <a:p>
                <a:r>
                  <a:rPr lang="en-US" sz="2300" dirty="0"/>
                  <a:t>How about </a:t>
                </a:r>
                <a:r>
                  <a:rPr lang="en-US" sz="2300" dirty="0">
                    <a:solidFill>
                      <a:srgbClr val="FF0000"/>
                    </a:solidFill>
                  </a:rPr>
                  <a:t>Security</a:t>
                </a:r>
                <a:r>
                  <a:rPr lang="en-US" sz="2300" dirty="0"/>
                  <a:t>? What is the value of </a:t>
                </a:r>
                <a14:m>
                  <m:oMath xmlns:m="http://schemas.openxmlformats.org/officeDocument/2006/math">
                    <m:r>
                      <a:rPr lang="en-US" sz="2300" b="1" i="1">
                        <a:solidFill>
                          <a:srgbClr val="C00000"/>
                        </a:solidFill>
                        <a:latin typeface="Cambria Math" panose="02040503050406030204" pitchFamily="18" charset="0"/>
                        <a:ea typeface="Cambria Math" panose="02040503050406030204" pitchFamily="18" charset="0"/>
                      </a:rPr>
                      <m:t>𝝀</m:t>
                    </m:r>
                  </m:oMath>
                </a14:m>
                <a:r>
                  <a:rPr lang="en-US" sz="2300" b="1" i="1" dirty="0">
                    <a:latin typeface="Cambria Math" panose="02040503050406030204" pitchFamily="18" charset="0"/>
                    <a:ea typeface="Cambria Math" panose="02040503050406030204" pitchFamily="18" charset="0"/>
                  </a:rPr>
                  <a:t>?</a:t>
                </a:r>
              </a:p>
              <a:p>
                <a:pPr marL="0" indent="0">
                  <a:buNone/>
                </a:pPr>
                <a:endParaRPr lang="en-US" sz="2300" dirty="0"/>
              </a:p>
            </p:txBody>
          </p:sp>
        </mc:Choice>
        <mc:Fallback xmlns="">
          <p:sp>
            <p:nvSpPr>
              <p:cNvPr id="89" name="Content Placeholder 2"/>
              <p:cNvSpPr>
                <a:spLocks noGrp="1" noRot="1" noChangeAspect="1" noMove="1" noResize="1" noEditPoints="1" noAdjustHandles="1" noChangeArrowheads="1" noChangeShapeType="1" noTextEdit="1"/>
              </p:cNvSpPr>
              <p:nvPr>
                <p:ph idx="1"/>
              </p:nvPr>
            </p:nvSpPr>
            <p:spPr>
              <a:xfrm>
                <a:off x="575960" y="4377576"/>
                <a:ext cx="7723909" cy="1678356"/>
              </a:xfrm>
              <a:blipFill>
                <a:blip r:embed="rId4"/>
                <a:stretch>
                  <a:fillRect l="-631" t="-4727" b="-39273"/>
                </a:stretch>
              </a:blipFill>
              <a:ln>
                <a:noFill/>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350EA957-4397-44F1-B25F-D3F24BF8AEF9}" type="slidenum">
              <a:rPr lang="en-US" smtClean="0"/>
              <a:pPr/>
              <a:t>17</a:t>
            </a:fld>
            <a:endParaRPr lang="en-US"/>
          </a:p>
        </p:txBody>
      </p:sp>
      <p:cxnSp>
        <p:nvCxnSpPr>
          <p:cNvPr id="38" name="Straight Arrow Connector 37"/>
          <p:cNvCxnSpPr/>
          <p:nvPr/>
        </p:nvCxnSpPr>
        <p:spPr>
          <a:xfrm flipH="1">
            <a:off x="5775863" y="2267674"/>
            <a:ext cx="280528" cy="56631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549611" y="2282633"/>
            <a:ext cx="284472" cy="55999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764715" y="3561200"/>
            <a:ext cx="270897" cy="14483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834209" y="1959740"/>
            <a:ext cx="264607"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p:nvSpPr>
        <p:spPr>
          <a:xfrm>
            <a:off x="2173012" y="1965359"/>
            <a:ext cx="279272"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p:nvSpPr>
        <p:spPr>
          <a:xfrm>
            <a:off x="2820652" y="1965359"/>
            <a:ext cx="267196"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Flowchart: Alternate Process 51"/>
          <p:cNvSpPr/>
          <p:nvPr/>
        </p:nvSpPr>
        <p:spPr>
          <a:xfrm>
            <a:off x="3261578" y="1972606"/>
            <a:ext cx="1259105"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b="1" dirty="0">
              <a:solidFill>
                <a:schemeClr val="tx1"/>
              </a:solidFill>
            </a:endParaRPr>
          </a:p>
        </p:txBody>
      </p:sp>
      <p:sp>
        <p:nvSpPr>
          <p:cNvPr id="28" name="Rectangle 27"/>
          <p:cNvSpPr/>
          <p:nvPr/>
        </p:nvSpPr>
        <p:spPr>
          <a:xfrm>
            <a:off x="3256519" y="1972606"/>
            <a:ext cx="269636"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p:nvSpPr>
        <p:spPr>
          <a:xfrm>
            <a:off x="3621262" y="1968804"/>
            <a:ext cx="286727" cy="283391"/>
          </a:xfrm>
          <a:prstGeom prst="rect">
            <a:avLst/>
          </a:prstGeom>
          <a:solidFill>
            <a:srgbClr val="C9E8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p:nvSpPr>
        <p:spPr>
          <a:xfrm>
            <a:off x="4227990" y="1967810"/>
            <a:ext cx="288058"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3" name="Flowchart: Alternate Process 52"/>
          <p:cNvSpPr/>
          <p:nvPr/>
        </p:nvSpPr>
        <p:spPr>
          <a:xfrm>
            <a:off x="6053556" y="3420119"/>
            <a:ext cx="1583971"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13" b="1" dirty="0">
              <a:solidFill>
                <a:srgbClr val="FF0000"/>
              </a:solidFill>
            </a:endParaRPr>
          </a:p>
        </p:txBody>
      </p:sp>
      <p:sp>
        <p:nvSpPr>
          <p:cNvPr id="54" name="Rectangle 53"/>
          <p:cNvSpPr/>
          <p:nvPr/>
        </p:nvSpPr>
        <p:spPr>
          <a:xfrm>
            <a:off x="6059022" y="3410527"/>
            <a:ext cx="300475"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Rectangle 55"/>
          <p:cNvSpPr/>
          <p:nvPr/>
        </p:nvSpPr>
        <p:spPr>
          <a:xfrm>
            <a:off x="6537461" y="3416761"/>
            <a:ext cx="329995" cy="28927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p:cNvSpPr/>
          <p:nvPr/>
        </p:nvSpPr>
        <p:spPr>
          <a:xfrm>
            <a:off x="7311189" y="3410527"/>
            <a:ext cx="326337"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Rectangle 60"/>
          <p:cNvSpPr/>
          <p:nvPr/>
        </p:nvSpPr>
        <p:spPr>
          <a:xfrm>
            <a:off x="4839456" y="2765805"/>
            <a:ext cx="929903" cy="80347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25" b="1" dirty="0"/>
              <a:t>OT</a:t>
            </a:r>
          </a:p>
          <a:p>
            <a:pPr algn="ctr"/>
            <a:r>
              <a:rPr lang="en-US" sz="2625" b="1" dirty="0"/>
              <a:t>Ext</a:t>
            </a:r>
          </a:p>
        </p:txBody>
      </p:sp>
      <mc:AlternateContent xmlns:mc="http://schemas.openxmlformats.org/markup-compatibility/2006" xmlns:a14="http://schemas.microsoft.com/office/drawing/2010/main">
        <mc:Choice Requires="a14">
          <p:sp>
            <p:nvSpPr>
              <p:cNvPr id="51" name="Rectangle 50"/>
              <p:cNvSpPr/>
              <p:nvPr/>
            </p:nvSpPr>
            <p:spPr>
              <a:xfrm>
                <a:off x="6035038" y="2044186"/>
                <a:ext cx="1636088" cy="3022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rPr>
                        <m:t>𝑠</m:t>
                      </m:r>
                    </m:oMath>
                  </m:oMathPara>
                </a14:m>
                <a:endParaRPr lang="en-US" sz="2400" dirty="0">
                  <a:solidFill>
                    <a:schemeClr val="tx1"/>
                  </a:solidFill>
                </a:endParaRPr>
              </a:p>
            </p:txBody>
          </p:sp>
        </mc:Choice>
        <mc:Fallback xmlns="">
          <p:sp>
            <p:nvSpPr>
              <p:cNvPr id="51" name="Rectangle 50"/>
              <p:cNvSpPr>
                <a:spLocks noRot="1" noChangeAspect="1" noMove="1" noResize="1" noEditPoints="1" noAdjustHandles="1" noChangeArrowheads="1" noChangeShapeType="1" noTextEdit="1"/>
              </p:cNvSpPr>
              <p:nvPr/>
            </p:nvSpPr>
            <p:spPr>
              <a:xfrm>
                <a:off x="6035038" y="2044186"/>
                <a:ext cx="1636088" cy="302297"/>
              </a:xfrm>
              <a:prstGeom prst="rect">
                <a:avLst/>
              </a:prstGeom>
              <a:blipFill>
                <a:blip r:embed="rId5"/>
                <a:stretch>
                  <a:fillRect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3154" y="1650364"/>
                <a:ext cx="637775"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𝒓</m:t>
                          </m:r>
                        </m:e>
                        <m:sub>
                          <m:r>
                            <a:rPr lang="en-US" b="1" i="1">
                              <a:solidFill>
                                <a:srgbClr val="FF0000"/>
                              </a:solidFill>
                              <a:latin typeface="Cambria Math" panose="02040503050406030204" pitchFamily="18" charset="0"/>
                            </a:rPr>
                            <m:t>𝒊</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a:xfrm>
                <a:off x="3154" y="1650364"/>
                <a:ext cx="637775" cy="328118"/>
              </a:xfrm>
              <a:prstGeom prst="rect">
                <a:avLst/>
              </a:prstGeom>
              <a:blipFill>
                <a:blip r:embed="rId6"/>
                <a:stretch>
                  <a:fillRect b="-5357"/>
                </a:stretch>
              </a:blipFill>
            </p:spPr>
            <p:txBody>
              <a:bodyPr/>
              <a:lstStyle/>
              <a:p>
                <a:r>
                  <a:rPr lang="en-US">
                    <a:noFill/>
                  </a:rPr>
                  <a:t> </a:t>
                </a:r>
              </a:p>
            </p:txBody>
          </p:sp>
        </mc:Fallback>
      </mc:AlternateContent>
      <p:cxnSp>
        <p:nvCxnSpPr>
          <p:cNvPr id="64" name="Straight Arrow Connector 63"/>
          <p:cNvCxnSpPr>
            <a:stCxn id="62" idx="3"/>
          </p:cNvCxnSpPr>
          <p:nvPr/>
        </p:nvCxnSpPr>
        <p:spPr>
          <a:xfrm>
            <a:off x="640929" y="1814423"/>
            <a:ext cx="433768" cy="978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591540" y="3715876"/>
            <a:ext cx="483156" cy="3593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8377165" y="1627742"/>
                <a:ext cx="637775"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a:solidFill>
                            <a:srgbClr val="0066FF"/>
                          </a:solidFill>
                          <a:latin typeface="Cambria Math" panose="02040503050406030204" pitchFamily="18" charset="0"/>
                        </a:rPr>
                        <m:t>𝒔</m:t>
                      </m:r>
                    </m:oMath>
                  </m:oMathPara>
                </a14:m>
                <a:endParaRPr lang="en-US" dirty="0">
                  <a:solidFill>
                    <a:srgbClr val="0066FF"/>
                  </a:solidFill>
                </a:endParaRPr>
              </a:p>
            </p:txBody>
          </p:sp>
        </mc:Choice>
        <mc:Fallback xmlns="">
          <p:sp>
            <p:nvSpPr>
              <p:cNvPr id="67" name="Rectangle 66"/>
              <p:cNvSpPr>
                <a:spLocks noRot="1" noChangeAspect="1" noMove="1" noResize="1" noEditPoints="1" noAdjustHandles="1" noChangeArrowheads="1" noChangeShapeType="1" noTextEdit="1"/>
              </p:cNvSpPr>
              <p:nvPr/>
            </p:nvSpPr>
            <p:spPr>
              <a:xfrm>
                <a:off x="8377165" y="1627742"/>
                <a:ext cx="637775" cy="328118"/>
              </a:xfrm>
              <a:prstGeom prst="rect">
                <a:avLst/>
              </a:prstGeom>
              <a:blipFill>
                <a:blip r:embed="rId7"/>
                <a:stretch>
                  <a:fillRect/>
                </a:stretch>
              </a:blipFill>
            </p:spPr>
            <p:txBody>
              <a:bodyPr/>
              <a:lstStyle/>
              <a:p>
                <a:r>
                  <a:rPr lang="en-US">
                    <a:noFill/>
                  </a:rPr>
                  <a:t> </a:t>
                </a:r>
              </a:p>
            </p:txBody>
          </p:sp>
        </mc:Fallback>
      </mc:AlternateContent>
      <p:cxnSp>
        <p:nvCxnSpPr>
          <p:cNvPr id="68" name="Straight Arrow Connector 67"/>
          <p:cNvCxnSpPr>
            <a:stCxn id="67" idx="1"/>
          </p:cNvCxnSpPr>
          <p:nvPr/>
        </p:nvCxnSpPr>
        <p:spPr>
          <a:xfrm flipH="1">
            <a:off x="7737364" y="1791801"/>
            <a:ext cx="639801" cy="1204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767935" y="3665184"/>
            <a:ext cx="336691" cy="418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Rectangle 72"/>
              <p:cNvSpPr/>
              <p:nvPr/>
            </p:nvSpPr>
            <p:spPr>
              <a:xfrm>
                <a:off x="3154" y="4061404"/>
                <a:ext cx="1176771"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𝒕</m:t>
                          </m:r>
                        </m:e>
                        <m:sub>
                          <m:r>
                            <a:rPr lang="en-US" b="1" i="1">
                              <a:solidFill>
                                <a:srgbClr val="FF0000"/>
                              </a:solidFill>
                              <a:latin typeface="Cambria Math" panose="02040503050406030204" pitchFamily="18" charset="0"/>
                            </a:rPr>
                            <m:t>𝒊</m:t>
                          </m:r>
                        </m:sub>
                      </m:sSub>
                      <m:r>
                        <a:rPr lang="en-US" i="1">
                          <a:latin typeface="Cambria Math" panose="02040503050406030204" pitchFamily="18" charset="0"/>
                        </a:rPr>
                        <m:t>)</m:t>
                      </m:r>
                    </m:oMath>
                  </m:oMathPara>
                </a14:m>
                <a:endParaRPr lang="en-US" dirty="0"/>
              </a:p>
            </p:txBody>
          </p:sp>
        </mc:Choice>
        <mc:Fallback xmlns="">
          <p:sp>
            <p:nvSpPr>
              <p:cNvPr id="73" name="Rectangle 72"/>
              <p:cNvSpPr>
                <a:spLocks noRot="1" noChangeAspect="1" noMove="1" noResize="1" noEditPoints="1" noAdjustHandles="1" noChangeArrowheads="1" noChangeShapeType="1" noTextEdit="1"/>
              </p:cNvSpPr>
              <p:nvPr/>
            </p:nvSpPr>
            <p:spPr>
              <a:xfrm>
                <a:off x="3154" y="4061404"/>
                <a:ext cx="1176771" cy="328118"/>
              </a:xfrm>
              <a:prstGeom prst="rect">
                <a:avLst/>
              </a:prstGeom>
              <a:blipFill>
                <a:blip r:embed="rId8"/>
                <a:stretch>
                  <a:fillRect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3376874" y="1949620"/>
                <a:ext cx="1162754" cy="34054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613" b="1" i="1">
                              <a:solidFill>
                                <a:srgbClr val="009242"/>
                              </a:solidFill>
                              <a:latin typeface="Cambria Math" panose="02040503050406030204" pitchFamily="18" charset="0"/>
                            </a:rPr>
                          </m:ctrlPr>
                        </m:sSubPr>
                        <m:e>
                          <m:r>
                            <a:rPr lang="en-US" sz="1613" b="1" i="1">
                              <a:solidFill>
                                <a:srgbClr val="009242"/>
                              </a:solidFill>
                              <a:latin typeface="Cambria Math" panose="02040503050406030204" pitchFamily="18" charset="0"/>
                            </a:rPr>
                            <m:t>𝒕</m:t>
                          </m:r>
                        </m:e>
                        <m:sub>
                          <m:r>
                            <a:rPr lang="en-US" sz="1613" b="1" i="1">
                              <a:solidFill>
                                <a:srgbClr val="009242"/>
                              </a:solidFill>
                              <a:latin typeface="Cambria Math" panose="02040503050406030204" pitchFamily="18" charset="0"/>
                            </a:rPr>
                            <m:t>𝒊</m:t>
                          </m:r>
                        </m:sub>
                      </m:sSub>
                      <m:r>
                        <a:rPr lang="en-US" sz="1613" b="1" i="1">
                          <a:solidFill>
                            <a:srgbClr val="009242"/>
                          </a:solidFill>
                          <a:latin typeface="Cambria Math" panose="02040503050406030204" pitchFamily="18" charset="0"/>
                          <a:ea typeface="Cambria Math" panose="02040503050406030204" pitchFamily="18" charset="0"/>
                        </a:rPr>
                        <m:t>⊕</m:t>
                      </m:r>
                      <m:sSub>
                        <m:sSubPr>
                          <m:ctrlPr>
                            <a:rPr lang="en-US" sz="1613" b="1" i="1">
                              <a:solidFill>
                                <a:srgbClr val="009242"/>
                              </a:solidFill>
                              <a:latin typeface="Cambria Math" panose="02040503050406030204" pitchFamily="18" charset="0"/>
                            </a:rPr>
                          </m:ctrlPr>
                        </m:sSubPr>
                        <m:e>
                          <m:r>
                            <a:rPr lang="en-US" sz="1613" b="1" i="1">
                              <a:solidFill>
                                <a:srgbClr val="009242"/>
                              </a:solidFill>
                              <a:latin typeface="Cambria Math" panose="02040503050406030204" pitchFamily="18" charset="0"/>
                            </a:rPr>
                            <m:t>𝑪</m:t>
                          </m:r>
                          <m:r>
                            <a:rPr lang="en-US" sz="1613" b="1" i="1">
                              <a:solidFill>
                                <a:srgbClr val="009242"/>
                              </a:solidFill>
                              <a:latin typeface="Cambria Math" panose="02040503050406030204" pitchFamily="18" charset="0"/>
                            </a:rPr>
                            <m:t>(</m:t>
                          </m:r>
                          <m:r>
                            <a:rPr lang="en-US" sz="1613" b="1" i="1">
                              <a:solidFill>
                                <a:srgbClr val="009242"/>
                              </a:solidFill>
                              <a:latin typeface="Cambria Math" panose="02040503050406030204" pitchFamily="18" charset="0"/>
                            </a:rPr>
                            <m:t>𝒓</m:t>
                          </m:r>
                        </m:e>
                        <m:sub>
                          <m:r>
                            <a:rPr lang="en-US" sz="1613" b="1" i="1">
                              <a:solidFill>
                                <a:srgbClr val="009242"/>
                              </a:solidFill>
                              <a:latin typeface="Cambria Math" panose="02040503050406030204" pitchFamily="18" charset="0"/>
                            </a:rPr>
                            <m:t>𝒊</m:t>
                          </m:r>
                        </m:sub>
                      </m:sSub>
                      <m:r>
                        <a:rPr lang="en-US" sz="1613" b="1" i="1">
                          <a:solidFill>
                            <a:srgbClr val="009242"/>
                          </a:solidFill>
                          <a:latin typeface="Cambria Math" panose="02040503050406030204" pitchFamily="18" charset="0"/>
                        </a:rPr>
                        <m:t>)</m:t>
                      </m:r>
                    </m:oMath>
                  </m:oMathPara>
                </a14:m>
                <a:endParaRPr lang="en-US" sz="1613" b="1" dirty="0">
                  <a:solidFill>
                    <a:srgbClr val="009242"/>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3376874" y="1949620"/>
                <a:ext cx="1162754" cy="340542"/>
              </a:xfrm>
              <a:prstGeom prst="rect">
                <a:avLst/>
              </a:prstGeom>
              <a:blipFill>
                <a:blip r:embed="rId9"/>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5899767" y="3394424"/>
                <a:ext cx="1905137" cy="3405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13" b="1" i="1">
                              <a:solidFill>
                                <a:srgbClr val="00823B"/>
                              </a:solidFill>
                              <a:latin typeface="Cambria Math" panose="02040503050406030204" pitchFamily="18" charset="0"/>
                            </a:rPr>
                          </m:ctrlPr>
                        </m:sSubPr>
                        <m:e>
                          <m:r>
                            <a:rPr lang="en-US" sz="1613" b="1" i="1">
                              <a:solidFill>
                                <a:srgbClr val="00823B"/>
                              </a:solidFill>
                              <a:latin typeface="Cambria Math" panose="02040503050406030204" pitchFamily="18" charset="0"/>
                            </a:rPr>
                            <m:t>𝒒</m:t>
                          </m:r>
                        </m:e>
                        <m:sub>
                          <m:r>
                            <a:rPr lang="en-US" sz="1613" b="1" i="1">
                              <a:solidFill>
                                <a:srgbClr val="00823B"/>
                              </a:solidFill>
                              <a:latin typeface="Cambria Math" panose="02040503050406030204" pitchFamily="18" charset="0"/>
                            </a:rPr>
                            <m:t>𝒊</m:t>
                          </m:r>
                        </m:sub>
                      </m:sSub>
                      <m:r>
                        <a:rPr lang="en-US" sz="1613" b="1" i="1">
                          <a:solidFill>
                            <a:srgbClr val="00823B"/>
                          </a:solidFill>
                          <a:latin typeface="Cambria Math" panose="02040503050406030204" pitchFamily="18" charset="0"/>
                        </a:rPr>
                        <m:t>=</m:t>
                      </m:r>
                      <m:sSub>
                        <m:sSubPr>
                          <m:ctrlPr>
                            <a:rPr lang="en-US" sz="1613" b="1" i="1">
                              <a:solidFill>
                                <a:srgbClr val="00823B"/>
                              </a:solidFill>
                              <a:latin typeface="Cambria Math" panose="02040503050406030204" pitchFamily="18" charset="0"/>
                            </a:rPr>
                          </m:ctrlPr>
                        </m:sSubPr>
                        <m:e>
                          <m:r>
                            <a:rPr lang="en-US" sz="1613" b="1" i="1">
                              <a:solidFill>
                                <a:srgbClr val="00823B"/>
                              </a:solidFill>
                              <a:latin typeface="Cambria Math" panose="02040503050406030204" pitchFamily="18" charset="0"/>
                            </a:rPr>
                            <m:t>𝒕</m:t>
                          </m:r>
                        </m:e>
                        <m:sub>
                          <m:r>
                            <a:rPr lang="en-US" sz="1613" b="1" i="1">
                              <a:solidFill>
                                <a:srgbClr val="00823B"/>
                              </a:solidFill>
                              <a:latin typeface="Cambria Math" panose="02040503050406030204" pitchFamily="18" charset="0"/>
                            </a:rPr>
                            <m:t>𝒊</m:t>
                          </m:r>
                        </m:sub>
                      </m:sSub>
                      <m:r>
                        <a:rPr lang="en-US" sz="1613" b="1" i="1">
                          <a:solidFill>
                            <a:srgbClr val="00823B"/>
                          </a:solidFill>
                          <a:latin typeface="Cambria Math" panose="02040503050406030204" pitchFamily="18" charset="0"/>
                          <a:ea typeface="Cambria Math" panose="02040503050406030204" pitchFamily="18" charset="0"/>
                        </a:rPr>
                        <m:t>⊕</m:t>
                      </m:r>
                      <m:sSub>
                        <m:sSubPr>
                          <m:ctrlPr>
                            <a:rPr lang="en-US" sz="1613" b="1" i="1">
                              <a:solidFill>
                                <a:srgbClr val="00823B"/>
                              </a:solidFill>
                              <a:latin typeface="Cambria Math" panose="02040503050406030204" pitchFamily="18" charset="0"/>
                            </a:rPr>
                          </m:ctrlPr>
                        </m:sSubPr>
                        <m:e>
                          <m:r>
                            <a:rPr lang="en-US" sz="1613" b="1" i="1">
                              <a:solidFill>
                                <a:srgbClr val="00823B"/>
                              </a:solidFill>
                              <a:latin typeface="Cambria Math" panose="02040503050406030204" pitchFamily="18" charset="0"/>
                            </a:rPr>
                            <m:t>𝑪</m:t>
                          </m:r>
                          <m:r>
                            <a:rPr lang="en-US" sz="1613" b="1" i="1">
                              <a:solidFill>
                                <a:srgbClr val="00823B"/>
                              </a:solidFill>
                              <a:latin typeface="Cambria Math" panose="02040503050406030204" pitchFamily="18" charset="0"/>
                            </a:rPr>
                            <m:t>(</m:t>
                          </m:r>
                          <m:r>
                            <a:rPr lang="en-US" sz="1613" b="1" i="1">
                              <a:solidFill>
                                <a:srgbClr val="00823B"/>
                              </a:solidFill>
                              <a:latin typeface="Cambria Math" panose="02040503050406030204" pitchFamily="18" charset="0"/>
                            </a:rPr>
                            <m:t>𝒓</m:t>
                          </m:r>
                        </m:e>
                        <m:sub>
                          <m:r>
                            <a:rPr lang="en-US" sz="1613" b="1" i="1">
                              <a:solidFill>
                                <a:srgbClr val="00823B"/>
                              </a:solidFill>
                              <a:latin typeface="Cambria Math" panose="02040503050406030204" pitchFamily="18" charset="0"/>
                            </a:rPr>
                            <m:t>𝒊</m:t>
                          </m:r>
                        </m:sub>
                      </m:sSub>
                      <m:r>
                        <a:rPr lang="en-US" sz="1613" b="1" i="1">
                          <a:solidFill>
                            <a:srgbClr val="00823B"/>
                          </a:solidFill>
                          <a:latin typeface="Cambria Math" panose="02040503050406030204" pitchFamily="18" charset="0"/>
                        </a:rPr>
                        <m:t>)</m:t>
                      </m:r>
                      <m:r>
                        <a:rPr lang="en-US" sz="1613" b="1" i="1">
                          <a:solidFill>
                            <a:srgbClr val="00823B"/>
                          </a:solidFill>
                          <a:latin typeface="Cambria Math" panose="02040503050406030204" pitchFamily="18" charset="0"/>
                          <a:ea typeface="Cambria Math" panose="02040503050406030204" pitchFamily="18" charset="0"/>
                        </a:rPr>
                        <m:t>⨀</m:t>
                      </m:r>
                      <m:r>
                        <a:rPr lang="en-US" sz="1613" b="1" i="1">
                          <a:solidFill>
                            <a:srgbClr val="00823B"/>
                          </a:solidFill>
                          <a:latin typeface="Cambria Math" panose="02040503050406030204" pitchFamily="18" charset="0"/>
                          <a:ea typeface="Cambria Math" panose="02040503050406030204" pitchFamily="18" charset="0"/>
                        </a:rPr>
                        <m:t>𝒔</m:t>
                      </m:r>
                    </m:oMath>
                  </m:oMathPara>
                </a14:m>
                <a:endParaRPr lang="en-US" sz="1613" b="1" dirty="0">
                  <a:solidFill>
                    <a:srgbClr val="00823B"/>
                  </a:solidFill>
                </a:endParaRPr>
              </a:p>
            </p:txBody>
          </p:sp>
        </mc:Choice>
        <mc:Fallback xmlns="">
          <p:sp>
            <p:nvSpPr>
              <p:cNvPr id="78" name="Rectangle 77"/>
              <p:cNvSpPr>
                <a:spLocks noRot="1" noChangeAspect="1" noMove="1" noResize="1" noEditPoints="1" noAdjustHandles="1" noChangeArrowheads="1" noChangeShapeType="1" noTextEdit="1"/>
              </p:cNvSpPr>
              <p:nvPr/>
            </p:nvSpPr>
            <p:spPr>
              <a:xfrm>
                <a:off x="5899767" y="3394424"/>
                <a:ext cx="1905137" cy="340542"/>
              </a:xfrm>
              <a:prstGeom prst="rect">
                <a:avLst/>
              </a:prstGeom>
              <a:blipFill>
                <a:blip r:embed="rId10"/>
                <a:stretch>
                  <a:fillRect b="-14286"/>
                </a:stretch>
              </a:blipFill>
            </p:spPr>
            <p:txBody>
              <a:bodyPr/>
              <a:lstStyle/>
              <a:p>
                <a:r>
                  <a:rPr lang="en-US">
                    <a:noFill/>
                  </a:rPr>
                  <a:t> </a:t>
                </a:r>
              </a:p>
            </p:txBody>
          </p:sp>
        </mc:Fallback>
      </mc:AlternateContent>
      <p:sp>
        <p:nvSpPr>
          <p:cNvPr id="80" name="Content Placeholder 2"/>
          <p:cNvSpPr txBox="1">
            <a:spLocks/>
          </p:cNvSpPr>
          <p:nvPr/>
        </p:nvSpPr>
        <p:spPr>
          <a:xfrm>
            <a:off x="188457" y="4484982"/>
            <a:ext cx="7723909" cy="1700568"/>
          </a:xfrm>
          <a:prstGeom prst="rect">
            <a:avLst/>
          </a:prstGeom>
        </p:spPr>
        <p:txBody>
          <a:bodyPr vert="horz" lIns="68580" tIns="34290" rIns="68580" bIns="3429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endParaRPr lang="en-US" sz="1875" dirty="0"/>
          </a:p>
        </p:txBody>
      </p:sp>
      <mc:AlternateContent xmlns:mc="http://schemas.openxmlformats.org/markup-compatibility/2006" xmlns:a14="http://schemas.microsoft.com/office/drawing/2010/main">
        <mc:Choice Requires="a14">
          <p:sp>
            <p:nvSpPr>
              <p:cNvPr id="85" name="Rectangle 84"/>
              <p:cNvSpPr/>
              <p:nvPr/>
            </p:nvSpPr>
            <p:spPr>
              <a:xfrm>
                <a:off x="1038995" y="1953979"/>
                <a:ext cx="860300" cy="30008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1350" b="1" i="1">
                              <a:solidFill>
                                <a:srgbClr val="009242"/>
                              </a:solidFill>
                              <a:latin typeface="Cambria Math" panose="02040503050406030204" pitchFamily="18" charset="0"/>
                            </a:rPr>
                          </m:ctrlPr>
                        </m:sSubPr>
                        <m:e>
                          <m:r>
                            <a:rPr lang="en-US" sz="1350" b="1" i="1">
                              <a:solidFill>
                                <a:srgbClr val="009242"/>
                              </a:solidFill>
                              <a:latin typeface="Cambria Math" panose="02040503050406030204" pitchFamily="18" charset="0"/>
                            </a:rPr>
                            <m:t>𝒓</m:t>
                          </m:r>
                        </m:e>
                        <m:sub>
                          <m:r>
                            <a:rPr lang="en-US" sz="1350" b="1" i="1">
                              <a:solidFill>
                                <a:srgbClr val="009242"/>
                              </a:solidFill>
                              <a:latin typeface="Cambria Math" panose="02040503050406030204" pitchFamily="18" charset="0"/>
                            </a:rPr>
                            <m:t>𝒊</m:t>
                          </m:r>
                        </m:sub>
                      </m:sSub>
                      <m:r>
                        <a:rPr lang="en-US" sz="1350" b="1" i="1">
                          <a:solidFill>
                            <a:srgbClr val="009242"/>
                          </a:solidFill>
                          <a:latin typeface="Cambria Math" panose="02040503050406030204" pitchFamily="18" charset="0"/>
                          <a:ea typeface="Cambria Math" panose="02040503050406030204" pitchFamily="18" charset="0"/>
                        </a:rPr>
                        <m:t>∈[</m:t>
                      </m:r>
                      <m:r>
                        <a:rPr lang="en-US" sz="1350" b="1" i="1">
                          <a:solidFill>
                            <a:srgbClr val="009242"/>
                          </a:solidFill>
                          <a:latin typeface="Cambria Math" panose="02040503050406030204" pitchFamily="18" charset="0"/>
                          <a:ea typeface="Cambria Math" panose="02040503050406030204" pitchFamily="18" charset="0"/>
                        </a:rPr>
                        <m:t>𝒎</m:t>
                      </m:r>
                      <m:r>
                        <a:rPr lang="en-US" sz="1350" b="1" i="1">
                          <a:solidFill>
                            <a:srgbClr val="009242"/>
                          </a:solidFill>
                          <a:latin typeface="Cambria Math" panose="02040503050406030204" pitchFamily="18" charset="0"/>
                          <a:ea typeface="Cambria Math" panose="02040503050406030204" pitchFamily="18" charset="0"/>
                        </a:rPr>
                        <m:t>]</m:t>
                      </m:r>
                    </m:oMath>
                  </m:oMathPara>
                </a14:m>
                <a:endParaRPr lang="en-US" sz="1350" b="1" dirty="0"/>
              </a:p>
            </p:txBody>
          </p:sp>
        </mc:Choice>
        <mc:Fallback xmlns="">
          <p:sp>
            <p:nvSpPr>
              <p:cNvPr id="85" name="Rectangle 84"/>
              <p:cNvSpPr>
                <a:spLocks noRot="1" noChangeAspect="1" noMove="1" noResize="1" noEditPoints="1" noAdjustHandles="1" noChangeArrowheads="1" noChangeShapeType="1" noTextEdit="1"/>
              </p:cNvSpPr>
              <p:nvPr/>
            </p:nvSpPr>
            <p:spPr>
              <a:xfrm>
                <a:off x="1038995" y="1953979"/>
                <a:ext cx="860300" cy="300082"/>
              </a:xfrm>
              <a:prstGeom prst="rect">
                <a:avLst/>
              </a:prstGeom>
              <a:blipFill>
                <a:blip r:embed="rId11"/>
                <a:stretch>
                  <a:fillRect b="-102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itle 1"/>
              <p:cNvSpPr txBox="1">
                <a:spLocks/>
              </p:cNvSpPr>
              <p:nvPr/>
            </p:nvSpPr>
            <p:spPr>
              <a:xfrm>
                <a:off x="824417" y="52431"/>
                <a:ext cx="7543800" cy="1207008"/>
              </a:xfrm>
              <a:prstGeom prst="rect">
                <a:avLst/>
              </a:prstGeom>
            </p:spPr>
            <p:txBody>
              <a:bodyPr vert="horz" lIns="68580" tIns="34290" rIns="68580" bIns="34290" rtlCol="0" anchor="ctr">
                <a:normAutofit fontScale="77500" lnSpcReduction="20000"/>
              </a:bodyPr>
              <a:lstStyle>
                <a:lvl1pPr algn="l" defTabSz="914400" rtl="0" eaLnBrk="1" latinLnBrk="0" hangingPunct="1">
                  <a:lnSpc>
                    <a:spcPct val="90000"/>
                  </a:lnSpc>
                  <a:spcBef>
                    <a:spcPct val="0"/>
                  </a:spcBef>
                  <a:buNone/>
                  <a:defRPr sz="5400" kern="1200" cap="all" baseline="0">
                    <a:blipFill>
                      <a:blip r:embed="rId12">
                        <a:extLst>
                          <a:ext uri="{28A0092B-C50C-407E-A947-70E740481C1C}">
                            <a14:useLocalDpi val="0"/>
                          </a:ext>
                        </a:extLst>
                      </a:blip>
                      <a:tile tx="6350" ty="-127000" sx="65000" sy="64000" flip="none" algn="tl"/>
                    </a:blipFill>
                    <a:latin typeface="+mj-lt"/>
                    <a:ea typeface="+mj-ea"/>
                    <a:cs typeface="+mj-cs"/>
                  </a:defRPr>
                </a:lvl1pPr>
              </a:lstStyle>
              <a:p>
                <a:pPr algn="ctr"/>
                <a:r>
                  <a:rPr lang="en-US" sz="4800" dirty="0"/>
                  <a:t>our Observation</a:t>
                </a:r>
              </a:p>
              <a:p>
                <a:pPr algn="ctr"/>
                <a:r>
                  <a:rPr lang="en-US" sz="4800" dirty="0">
                    <a:solidFill>
                      <a:schemeClr val="tx1"/>
                    </a:solidFill>
                  </a:rPr>
                  <a:t>1-out-of-</a:t>
                </a:r>
                <a14:m>
                  <m:oMath xmlns:m="http://schemas.openxmlformats.org/officeDocument/2006/math">
                    <m:r>
                      <a:rPr lang="en-US" sz="4800" i="1">
                        <a:solidFill>
                          <a:schemeClr val="accent1"/>
                        </a:solidFill>
                        <a:latin typeface="Cambria Math" panose="02040503050406030204" pitchFamily="18" charset="0"/>
                      </a:rPr>
                      <m:t>∞</m:t>
                    </m:r>
                  </m:oMath>
                </a14:m>
                <a:r>
                  <a:rPr lang="en-US" sz="4800" dirty="0">
                    <a:solidFill>
                      <a:schemeClr val="tx1"/>
                    </a:solidFill>
                  </a:rPr>
                  <a:t> Oblivious transfer extension</a:t>
                </a:r>
                <a:endParaRPr lang="en-US" sz="4800" dirty="0"/>
              </a:p>
            </p:txBody>
          </p:sp>
        </mc:Choice>
        <mc:Fallback xmlns="">
          <p:sp>
            <p:nvSpPr>
              <p:cNvPr id="50" name="Title 1"/>
              <p:cNvSpPr txBox="1">
                <a:spLocks noRot="1" noChangeAspect="1" noMove="1" noResize="1" noEditPoints="1" noAdjustHandles="1" noChangeArrowheads="1" noChangeShapeType="1" noTextEdit="1"/>
              </p:cNvSpPr>
              <p:nvPr/>
            </p:nvSpPr>
            <p:spPr>
              <a:xfrm>
                <a:off x="824417" y="52431"/>
                <a:ext cx="7543800" cy="1207008"/>
              </a:xfrm>
              <a:prstGeom prst="rect">
                <a:avLst/>
              </a:prstGeom>
              <a:blipFill>
                <a:blip r:embed="rId13"/>
                <a:stretch>
                  <a:fillRect l="-1939" r="-1858" b="-65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6854390" y="4082012"/>
                <a:ext cx="2283105" cy="65112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i="1">
                          <a:solidFill>
                            <a:schemeClr val="bg1"/>
                          </a:solidFill>
                          <a:latin typeface="Cambria Math" panose="02040503050406030204" pitchFamily="18" charset="0"/>
                        </a:rPr>
                        <m:t>𝑓𝑜𝑟</m:t>
                      </m:r>
                      <m:r>
                        <a:rPr lang="en-US" i="1">
                          <a:solidFill>
                            <a:schemeClr val="bg1"/>
                          </a:solidFill>
                          <a:latin typeface="Cambria Math" panose="02040503050406030204" pitchFamily="18" charset="0"/>
                        </a:rPr>
                        <m:t> 1≤</m:t>
                      </m:r>
                      <m:r>
                        <a:rPr lang="en-US" b="1" i="1">
                          <a:solidFill>
                            <a:srgbClr val="00823B"/>
                          </a:solidFill>
                          <a:latin typeface="Cambria Math" panose="02040503050406030204" pitchFamily="18" charset="0"/>
                        </a:rPr>
                        <m:t>𝒓</m:t>
                      </m:r>
                      <m:r>
                        <a:rPr lang="en-US" b="1" i="1">
                          <a:solidFill>
                            <a:srgbClr val="00823B"/>
                          </a:solidFill>
                          <a:latin typeface="Cambria Math" panose="02040503050406030204" pitchFamily="18" charset="0"/>
                        </a:rPr>
                        <m:t>′</m:t>
                      </m:r>
                      <m:r>
                        <a:rPr lang="en-US" i="1">
                          <a:solidFill>
                            <a:schemeClr val="bg1"/>
                          </a:solidFill>
                          <a:latin typeface="Cambria Math" panose="02040503050406030204" pitchFamily="18" charset="0"/>
                        </a:rPr>
                        <m:t>≤</m:t>
                      </m:r>
                      <m:r>
                        <a:rPr lang="en-US" b="1" i="1">
                          <a:solidFill>
                            <a:srgbClr val="00823B"/>
                          </a:solidFill>
                          <a:latin typeface="Cambria Math" panose="02040503050406030204" pitchFamily="18" charset="0"/>
                        </a:rPr>
                        <m:t>𝒎</m:t>
                      </m:r>
                      <m:r>
                        <a:rPr lang="en-US" i="1">
                          <a:solidFill>
                            <a:schemeClr val="bg1"/>
                          </a:solidFill>
                          <a:latin typeface="Cambria Math" panose="02040503050406030204" pitchFamily="18" charset="0"/>
                        </a:rPr>
                        <m:t>:</m:t>
                      </m:r>
                    </m:oMath>
                  </m:oMathPara>
                </a14:m>
                <a:endParaRPr lang="en-US" dirty="0">
                  <a:solidFill>
                    <a:schemeClr val="bg1"/>
                  </a:solidFill>
                </a:endParaRPr>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r>
                        <a:rPr lang="en-US" b="1" i="1">
                          <a:latin typeface="Cambria Math" panose="02040503050406030204" pitchFamily="18" charset="0"/>
                          <a:ea typeface="Cambria Math" panose="02040503050406030204" pitchFamily="18" charset="0"/>
                        </a:rPr>
                        <m:t>⊕</m:t>
                      </m:r>
                      <m:r>
                        <a:rPr lang="en-US" b="1" i="1">
                          <a:solidFill>
                            <a:srgbClr val="009242"/>
                          </a:solidFill>
                          <a:latin typeface="Cambria Math" panose="02040503050406030204" pitchFamily="18" charset="0"/>
                        </a:rPr>
                        <m:t>𝑪</m:t>
                      </m:r>
                      <m:r>
                        <a:rPr lang="en-US" b="1" i="1">
                          <a:solidFill>
                            <a:srgbClr val="009242"/>
                          </a:solidFill>
                          <a:latin typeface="Cambria Math" panose="02040503050406030204" pitchFamily="18" charset="0"/>
                        </a:rPr>
                        <m:t>(</m:t>
                      </m:r>
                      <m:r>
                        <a:rPr lang="en-US" b="1" i="1">
                          <a:solidFill>
                            <a:srgbClr val="009242"/>
                          </a:solidFill>
                          <a:latin typeface="Cambria Math" panose="02040503050406030204" pitchFamily="18" charset="0"/>
                        </a:rPr>
                        <m:t>𝒓</m:t>
                      </m:r>
                      <m:r>
                        <a:rPr lang="en-US" b="1" i="1">
                          <a:solidFill>
                            <a:srgbClr val="009242"/>
                          </a:solidFill>
                          <a:latin typeface="Cambria Math" panose="02040503050406030204" pitchFamily="18" charset="0"/>
                        </a:rPr>
                        <m:t>′)⨀</m:t>
                      </m:r>
                      <m:r>
                        <a:rPr lang="en-US" b="1" i="1">
                          <a:solidFill>
                            <a:srgbClr val="0066FF"/>
                          </a:solidFill>
                          <a:latin typeface="Cambria Math" panose="02040503050406030204" pitchFamily="18" charset="0"/>
                          <a:ea typeface="Cambria Math" panose="02040503050406030204" pitchFamily="18" charset="0"/>
                        </a:rPr>
                        <m:t>𝒔</m:t>
                      </m:r>
                      <m:r>
                        <m:rPr>
                          <m:nor/>
                        </m:rPr>
                        <a:rPr lang="en-US" dirty="0"/>
                        <m:t>)</m:t>
                      </m:r>
                    </m:oMath>
                  </m:oMathPara>
                </a14:m>
                <a:endParaRPr lang="en-US" dirty="0"/>
              </a:p>
            </p:txBody>
          </p:sp>
        </mc:Choice>
        <mc:Fallback xmlns="">
          <p:sp>
            <p:nvSpPr>
              <p:cNvPr id="88" name="Rectangle 87"/>
              <p:cNvSpPr>
                <a:spLocks noRot="1" noChangeAspect="1" noMove="1" noResize="1" noEditPoints="1" noAdjustHandles="1" noChangeArrowheads="1" noChangeShapeType="1" noTextEdit="1"/>
              </p:cNvSpPr>
              <p:nvPr/>
            </p:nvSpPr>
            <p:spPr>
              <a:xfrm>
                <a:off x="6854390" y="4082012"/>
                <a:ext cx="2283105" cy="651126"/>
              </a:xfrm>
              <a:prstGeom prst="rect">
                <a:avLst/>
              </a:prstGeom>
              <a:blipFill>
                <a:blip r:embed="rId14"/>
                <a:stretch>
                  <a:fillRect l="-531" b="-7407"/>
                </a:stretch>
              </a:blipFill>
            </p:spPr>
            <p:txBody>
              <a:bodyPr/>
              <a:lstStyle/>
              <a:p>
                <a:r>
                  <a:rPr lang="en-US">
                    <a:noFill/>
                  </a:rPr>
                  <a:t> </a:t>
                </a:r>
              </a:p>
            </p:txBody>
          </p:sp>
        </mc:Fallback>
      </mc:AlternateContent>
      <p:cxnSp>
        <p:nvCxnSpPr>
          <p:cNvPr id="63" name="Straight Connector 62"/>
          <p:cNvCxnSpPr/>
          <p:nvPr/>
        </p:nvCxnSpPr>
        <p:spPr>
          <a:xfrm>
            <a:off x="1441177" y="4582506"/>
            <a:ext cx="4334686" cy="3471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424602" y="4385115"/>
            <a:ext cx="4475165" cy="350920"/>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schemeClr val="tx1"/>
                </a:solidFill>
              </a:rPr>
              <a:t>no need decoding</a:t>
            </a:r>
          </a:p>
        </p:txBody>
      </p:sp>
      <mc:AlternateContent xmlns:mc="http://schemas.openxmlformats.org/markup-compatibility/2006" xmlns:a14="http://schemas.microsoft.com/office/drawing/2010/main">
        <mc:Choice Requires="a14">
          <p:sp>
            <p:nvSpPr>
              <p:cNvPr id="92" name="Rectangle 91"/>
              <p:cNvSpPr/>
              <p:nvPr/>
            </p:nvSpPr>
            <p:spPr>
              <a:xfrm>
                <a:off x="909428" y="1961518"/>
                <a:ext cx="1053430" cy="300082"/>
              </a:xfrm>
              <a:prstGeom prst="rect">
                <a:avLst/>
              </a:prstGeom>
              <a:noFill/>
              <a:ln>
                <a:noFill/>
              </a:ln>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1350" b="1" i="1">
                              <a:solidFill>
                                <a:srgbClr val="C00000"/>
                              </a:solidFill>
                              <a:latin typeface="Cambria Math" panose="02040503050406030204" pitchFamily="18" charset="0"/>
                            </a:rPr>
                          </m:ctrlPr>
                        </m:sSubPr>
                        <m:e>
                          <m:r>
                            <a:rPr lang="en-US" sz="1350" b="1" i="1">
                              <a:solidFill>
                                <a:srgbClr val="C00000"/>
                              </a:solidFill>
                              <a:latin typeface="Cambria Math" panose="02040503050406030204" pitchFamily="18" charset="0"/>
                            </a:rPr>
                            <m:t>𝒓</m:t>
                          </m:r>
                        </m:e>
                        <m:sub>
                          <m:r>
                            <a:rPr lang="en-US" sz="1350" b="1" i="1">
                              <a:solidFill>
                                <a:srgbClr val="C00000"/>
                              </a:solidFill>
                              <a:latin typeface="Cambria Math" panose="02040503050406030204" pitchFamily="18" charset="0"/>
                            </a:rPr>
                            <m:t>𝒊</m:t>
                          </m:r>
                        </m:sub>
                      </m:sSub>
                      <m:r>
                        <a:rPr lang="en-US" sz="1350" b="1" i="1">
                          <a:solidFill>
                            <a:srgbClr val="C00000"/>
                          </a:solidFill>
                          <a:latin typeface="Cambria Math" panose="02040503050406030204" pitchFamily="18" charset="0"/>
                          <a:ea typeface="Cambria Math" panose="02040503050406030204" pitchFamily="18" charset="0"/>
                        </a:rPr>
                        <m:t>∈</m:t>
                      </m:r>
                      <m:sSup>
                        <m:sSupPr>
                          <m:ctrlPr>
                            <a:rPr lang="en-US" sz="1350" b="1" i="1">
                              <a:solidFill>
                                <a:srgbClr val="C00000"/>
                              </a:solidFill>
                              <a:latin typeface="Cambria Math" panose="02040503050406030204" pitchFamily="18" charset="0"/>
                              <a:ea typeface="Cambria Math" panose="02040503050406030204" pitchFamily="18" charset="0"/>
                            </a:rPr>
                          </m:ctrlPr>
                        </m:sSupPr>
                        <m:e>
                          <m:r>
                            <a:rPr lang="en-US" sz="1350" b="1" i="1">
                              <a:solidFill>
                                <a:srgbClr val="C00000"/>
                              </a:solidFill>
                              <a:latin typeface="Cambria Math" panose="02040503050406030204" pitchFamily="18" charset="0"/>
                              <a:ea typeface="Cambria Math" panose="02040503050406030204" pitchFamily="18" charset="0"/>
                            </a:rPr>
                            <m:t>{</m:t>
                          </m:r>
                          <m:r>
                            <a:rPr lang="en-US" sz="1350" b="1" i="1">
                              <a:solidFill>
                                <a:srgbClr val="C00000"/>
                              </a:solidFill>
                              <a:latin typeface="Cambria Math" panose="02040503050406030204" pitchFamily="18" charset="0"/>
                              <a:ea typeface="Cambria Math" panose="02040503050406030204" pitchFamily="18" charset="0"/>
                            </a:rPr>
                            <m:t>𝟎</m:t>
                          </m:r>
                          <m:r>
                            <a:rPr lang="en-US" sz="1350" b="1" i="1">
                              <a:solidFill>
                                <a:srgbClr val="C00000"/>
                              </a:solidFill>
                              <a:latin typeface="Cambria Math" panose="02040503050406030204" pitchFamily="18" charset="0"/>
                              <a:ea typeface="Cambria Math" panose="02040503050406030204" pitchFamily="18" charset="0"/>
                            </a:rPr>
                            <m:t>,</m:t>
                          </m:r>
                          <m:r>
                            <a:rPr lang="en-US" sz="1350" b="1" i="1">
                              <a:solidFill>
                                <a:srgbClr val="C00000"/>
                              </a:solidFill>
                              <a:latin typeface="Cambria Math" panose="02040503050406030204" pitchFamily="18" charset="0"/>
                              <a:ea typeface="Cambria Math" panose="02040503050406030204" pitchFamily="18" charset="0"/>
                            </a:rPr>
                            <m:t>𝟏</m:t>
                          </m:r>
                          <m:r>
                            <a:rPr lang="en-US" sz="1350" b="1" i="1">
                              <a:solidFill>
                                <a:srgbClr val="C00000"/>
                              </a:solidFill>
                              <a:latin typeface="Cambria Math" panose="02040503050406030204" pitchFamily="18" charset="0"/>
                              <a:ea typeface="Cambria Math" panose="02040503050406030204" pitchFamily="18" charset="0"/>
                            </a:rPr>
                            <m:t>}</m:t>
                          </m:r>
                        </m:e>
                        <m:sup>
                          <m:r>
                            <a:rPr lang="en-US" sz="1350" b="1" i="1">
                              <a:solidFill>
                                <a:srgbClr val="C00000"/>
                              </a:solidFill>
                              <a:latin typeface="Cambria Math" panose="02040503050406030204" pitchFamily="18" charset="0"/>
                              <a:ea typeface="Cambria Math" panose="02040503050406030204" pitchFamily="18" charset="0"/>
                            </a:rPr>
                            <m:t>∗</m:t>
                          </m:r>
                        </m:sup>
                      </m:sSup>
                    </m:oMath>
                  </m:oMathPara>
                </a14:m>
                <a:endParaRPr lang="en-US" sz="1350" b="1" dirty="0">
                  <a:solidFill>
                    <a:srgbClr val="C00000"/>
                  </a:solidFill>
                </a:endParaRPr>
              </a:p>
            </p:txBody>
          </p:sp>
        </mc:Choice>
        <mc:Fallback xmlns="">
          <p:sp>
            <p:nvSpPr>
              <p:cNvPr id="92" name="Rectangle 91"/>
              <p:cNvSpPr>
                <a:spLocks noRot="1" noChangeAspect="1" noMove="1" noResize="1" noEditPoints="1" noAdjustHandles="1" noChangeArrowheads="1" noChangeShapeType="1" noTextEdit="1"/>
              </p:cNvSpPr>
              <p:nvPr/>
            </p:nvSpPr>
            <p:spPr>
              <a:xfrm>
                <a:off x="909428" y="1961518"/>
                <a:ext cx="1053430" cy="300082"/>
              </a:xfrm>
              <a:prstGeom prst="rect">
                <a:avLst/>
              </a:prstGeom>
              <a:blipFill>
                <a:blip r:embed="rId15"/>
                <a:stretch>
                  <a:fillRect b="-10204"/>
                </a:stretch>
              </a:blipFill>
              <a:ln>
                <a:noFill/>
              </a:ln>
            </p:spPr>
            <p:txBody>
              <a:bodyPr/>
              <a:lstStyle/>
              <a:p>
                <a:r>
                  <a:rPr lang="en-US">
                    <a:noFill/>
                  </a:rPr>
                  <a:t> </a:t>
                </a:r>
              </a:p>
            </p:txBody>
          </p:sp>
        </mc:Fallback>
      </mc:AlternateContent>
      <p:sp>
        <p:nvSpPr>
          <p:cNvPr id="97" name="Rounded Rectangle 96"/>
          <p:cNvSpPr/>
          <p:nvPr/>
        </p:nvSpPr>
        <p:spPr>
          <a:xfrm>
            <a:off x="1002837" y="2241570"/>
            <a:ext cx="976070" cy="427031"/>
          </a:xfrm>
          <a:prstGeom prst="roundRect">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Error Correcting code</a:t>
            </a:r>
          </a:p>
        </p:txBody>
      </p:sp>
      <mc:AlternateContent xmlns:mc="http://schemas.openxmlformats.org/markup-compatibility/2006" xmlns:a14="http://schemas.microsoft.com/office/drawing/2010/main">
        <mc:Choice Requires="a14">
          <p:sp>
            <p:nvSpPr>
              <p:cNvPr id="98" name="Rounded Rectangle 97"/>
              <p:cNvSpPr/>
              <p:nvPr/>
            </p:nvSpPr>
            <p:spPr>
              <a:xfrm>
                <a:off x="663319" y="2668420"/>
                <a:ext cx="1747266" cy="259415"/>
              </a:xfrm>
              <a:prstGeom prst="roundRect">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350" b="1" i="1">
                          <a:solidFill>
                            <a:srgbClr val="00421E"/>
                          </a:solidFill>
                          <a:latin typeface="Cambria Math" panose="02040503050406030204" pitchFamily="18" charset="0"/>
                          <a:ea typeface="Cambria Math" panose="02040503050406030204" pitchFamily="18" charset="0"/>
                        </a:rPr>
                        <m:t>𝑪</m:t>
                      </m:r>
                      <m:r>
                        <a:rPr lang="en-US" sz="1350" b="1" i="1">
                          <a:solidFill>
                            <a:srgbClr val="00421E"/>
                          </a:solidFill>
                          <a:latin typeface="Cambria Math" panose="02040503050406030204" pitchFamily="18" charset="0"/>
                          <a:ea typeface="Cambria Math" panose="02040503050406030204" pitchFamily="18" charset="0"/>
                        </a:rPr>
                        <m:t>:[</m:t>
                      </m:r>
                      <m:r>
                        <a:rPr lang="en-US" sz="1350" b="1" i="1">
                          <a:solidFill>
                            <a:srgbClr val="00421E"/>
                          </a:solidFill>
                          <a:latin typeface="Cambria Math" panose="02040503050406030204" pitchFamily="18" charset="0"/>
                          <a:ea typeface="Cambria Math" panose="02040503050406030204" pitchFamily="18" charset="0"/>
                        </a:rPr>
                        <m:t>𝒎</m:t>
                      </m:r>
                      <m:r>
                        <a:rPr lang="en-US" sz="1350" b="1" i="1">
                          <a:solidFill>
                            <a:srgbClr val="00421E"/>
                          </a:solidFill>
                          <a:latin typeface="Cambria Math" panose="02040503050406030204" pitchFamily="18" charset="0"/>
                          <a:ea typeface="Cambria Math" panose="02040503050406030204" pitchFamily="18" charset="0"/>
                        </a:rPr>
                        <m:t>]→</m:t>
                      </m:r>
                      <m:sSup>
                        <m:sSupPr>
                          <m:ctrlPr>
                            <a:rPr lang="en-US" sz="1350" b="1" i="1">
                              <a:solidFill>
                                <a:srgbClr val="00421E"/>
                              </a:solidFill>
                              <a:latin typeface="Cambria Math" panose="02040503050406030204" pitchFamily="18" charset="0"/>
                              <a:ea typeface="Cambria Math" panose="02040503050406030204" pitchFamily="18" charset="0"/>
                            </a:rPr>
                          </m:ctrlPr>
                        </m:sSupPr>
                        <m:e>
                          <m:r>
                            <a:rPr lang="en-US" sz="1350" b="1" i="1">
                              <a:solidFill>
                                <a:srgbClr val="00421E"/>
                              </a:solidFill>
                              <a:latin typeface="Cambria Math" panose="02040503050406030204" pitchFamily="18" charset="0"/>
                              <a:ea typeface="Cambria Math" panose="02040503050406030204" pitchFamily="18" charset="0"/>
                            </a:rPr>
                            <m:t>{</m:t>
                          </m:r>
                          <m:r>
                            <a:rPr lang="en-US" sz="1350" b="1" i="1">
                              <a:solidFill>
                                <a:srgbClr val="00421E"/>
                              </a:solidFill>
                              <a:latin typeface="Cambria Math" panose="02040503050406030204" pitchFamily="18" charset="0"/>
                              <a:ea typeface="Cambria Math" panose="02040503050406030204" pitchFamily="18" charset="0"/>
                            </a:rPr>
                            <m:t>𝟎</m:t>
                          </m:r>
                          <m:r>
                            <a:rPr lang="en-US" sz="1350" b="1" i="1">
                              <a:solidFill>
                                <a:srgbClr val="00421E"/>
                              </a:solidFill>
                              <a:latin typeface="Cambria Math" panose="02040503050406030204" pitchFamily="18" charset="0"/>
                              <a:ea typeface="Cambria Math" panose="02040503050406030204" pitchFamily="18" charset="0"/>
                            </a:rPr>
                            <m:t>,</m:t>
                          </m:r>
                          <m:r>
                            <a:rPr lang="en-US" sz="1350" b="1" i="1">
                              <a:solidFill>
                                <a:srgbClr val="00421E"/>
                              </a:solidFill>
                              <a:latin typeface="Cambria Math" panose="02040503050406030204" pitchFamily="18" charset="0"/>
                              <a:ea typeface="Cambria Math" panose="02040503050406030204" pitchFamily="18" charset="0"/>
                            </a:rPr>
                            <m:t>𝟏</m:t>
                          </m:r>
                          <m:r>
                            <a:rPr lang="en-US" sz="1350" b="1" i="1">
                              <a:solidFill>
                                <a:srgbClr val="00421E"/>
                              </a:solidFill>
                              <a:latin typeface="Cambria Math" panose="02040503050406030204" pitchFamily="18" charset="0"/>
                              <a:ea typeface="Cambria Math" panose="02040503050406030204" pitchFamily="18" charset="0"/>
                            </a:rPr>
                            <m:t>}</m:t>
                          </m:r>
                        </m:e>
                        <m:sup>
                          <m:r>
                            <m:rPr>
                              <m:nor/>
                            </m:rPr>
                            <a:rPr lang="en-US" sz="1350" dirty="0">
                              <a:solidFill>
                                <a:srgbClr val="00421E"/>
                              </a:solidFill>
                            </a:rPr>
                            <m:t>κ</m:t>
                          </m:r>
                        </m:sup>
                      </m:sSup>
                    </m:oMath>
                  </m:oMathPara>
                </a14:m>
                <a:endParaRPr lang="en-US" sz="1350" dirty="0">
                  <a:solidFill>
                    <a:srgbClr val="00421E"/>
                  </a:solidFill>
                </a:endParaRPr>
              </a:p>
            </p:txBody>
          </p:sp>
        </mc:Choice>
        <mc:Fallback xmlns="">
          <p:sp>
            <p:nvSpPr>
              <p:cNvPr id="98" name="Rounded Rectangle 97"/>
              <p:cNvSpPr>
                <a:spLocks noRot="1" noChangeAspect="1" noMove="1" noResize="1" noEditPoints="1" noAdjustHandles="1" noChangeArrowheads="1" noChangeShapeType="1" noTextEdit="1"/>
              </p:cNvSpPr>
              <p:nvPr/>
            </p:nvSpPr>
            <p:spPr>
              <a:xfrm>
                <a:off x="663319" y="2668420"/>
                <a:ext cx="1747266" cy="259415"/>
              </a:xfrm>
              <a:prstGeom prst="roundRect">
                <a:avLst/>
              </a:prstGeom>
              <a:blipFill>
                <a:blip r:embed="rId16"/>
                <a:stretch>
                  <a:fillRect b="-21429"/>
                </a:stretch>
              </a:blipFill>
              <a:ln>
                <a:noFill/>
              </a:ln>
            </p:spPr>
            <p:txBody>
              <a:bodyPr/>
              <a:lstStyle/>
              <a:p>
                <a:r>
                  <a:rPr lang="en-US">
                    <a:noFill/>
                  </a:rPr>
                  <a:t> </a:t>
                </a:r>
              </a:p>
            </p:txBody>
          </p:sp>
        </mc:Fallback>
      </mc:AlternateContent>
      <p:sp>
        <p:nvSpPr>
          <p:cNvPr id="91" name="Rounded Rectangle 90"/>
          <p:cNvSpPr/>
          <p:nvPr/>
        </p:nvSpPr>
        <p:spPr>
          <a:xfrm>
            <a:off x="994689" y="2242309"/>
            <a:ext cx="1003315" cy="438626"/>
          </a:xfrm>
          <a:prstGeom prst="roundRect">
            <a:avLst/>
          </a:prstGeom>
          <a:solidFill>
            <a:srgbClr val="FFFF00"/>
          </a:solidFill>
          <a:ln>
            <a:solidFill>
              <a:srgbClr val="FFFF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500" dirty="0">
                <a:solidFill>
                  <a:schemeClr val="tx1"/>
                </a:solidFill>
              </a:rPr>
              <a:t>Random function</a:t>
            </a:r>
          </a:p>
        </p:txBody>
      </p:sp>
      <mc:AlternateContent xmlns:mc="http://schemas.openxmlformats.org/markup-compatibility/2006" xmlns:a14="http://schemas.microsoft.com/office/drawing/2010/main">
        <mc:Choice Requires="a14">
          <p:sp>
            <p:nvSpPr>
              <p:cNvPr id="94" name="Rounded Rectangle 93"/>
              <p:cNvSpPr/>
              <p:nvPr/>
            </p:nvSpPr>
            <p:spPr>
              <a:xfrm>
                <a:off x="663319" y="2668703"/>
                <a:ext cx="1747266" cy="260302"/>
              </a:xfrm>
              <a:prstGeom prst="roundRect">
                <a:avLst/>
              </a:prstGeom>
              <a:solidFill>
                <a:srgbClr val="FFFF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500" b="1" i="1">
                          <a:solidFill>
                            <a:srgbClr val="00421E"/>
                          </a:solidFill>
                          <a:latin typeface="Cambria Math" panose="02040503050406030204" pitchFamily="18" charset="0"/>
                          <a:ea typeface="Cambria Math" panose="02040503050406030204" pitchFamily="18" charset="0"/>
                        </a:rPr>
                        <m:t>𝑪</m:t>
                      </m:r>
                      <m:r>
                        <a:rPr lang="en-US" sz="1500" b="1" i="1">
                          <a:solidFill>
                            <a:srgbClr val="00421E"/>
                          </a:solidFill>
                          <a:latin typeface="Cambria Math" panose="02040503050406030204" pitchFamily="18" charset="0"/>
                          <a:ea typeface="Cambria Math" panose="02040503050406030204" pitchFamily="18" charset="0"/>
                        </a:rPr>
                        <m:t>:</m:t>
                      </m:r>
                      <m:sSup>
                        <m:sSupPr>
                          <m:ctrlPr>
                            <a:rPr lang="en-US" sz="1500" b="1" i="1">
                              <a:solidFill>
                                <a:srgbClr val="00421E"/>
                              </a:solidFill>
                              <a:latin typeface="Cambria Math" panose="02040503050406030204" pitchFamily="18" charset="0"/>
                              <a:ea typeface="Cambria Math" panose="02040503050406030204" pitchFamily="18" charset="0"/>
                            </a:rPr>
                          </m:ctrlPr>
                        </m:sSupPr>
                        <m:e>
                          <m:r>
                            <a:rPr lang="en-US" sz="1500" b="1" i="1">
                              <a:solidFill>
                                <a:srgbClr val="00421E"/>
                              </a:solidFill>
                              <a:latin typeface="Cambria Math" panose="02040503050406030204" pitchFamily="18" charset="0"/>
                              <a:ea typeface="Cambria Math" panose="02040503050406030204" pitchFamily="18" charset="0"/>
                            </a:rPr>
                            <m:t>{</m:t>
                          </m:r>
                          <m:r>
                            <a:rPr lang="en-US" sz="1500" b="1" i="1">
                              <a:solidFill>
                                <a:srgbClr val="00421E"/>
                              </a:solidFill>
                              <a:latin typeface="Cambria Math" panose="02040503050406030204" pitchFamily="18" charset="0"/>
                              <a:ea typeface="Cambria Math" panose="02040503050406030204" pitchFamily="18" charset="0"/>
                            </a:rPr>
                            <m:t>𝟎</m:t>
                          </m:r>
                          <m:r>
                            <a:rPr lang="en-US" sz="1500" b="1" i="1">
                              <a:solidFill>
                                <a:srgbClr val="00421E"/>
                              </a:solidFill>
                              <a:latin typeface="Cambria Math" panose="02040503050406030204" pitchFamily="18" charset="0"/>
                              <a:ea typeface="Cambria Math" panose="02040503050406030204" pitchFamily="18" charset="0"/>
                            </a:rPr>
                            <m:t>,</m:t>
                          </m:r>
                          <m:r>
                            <a:rPr lang="en-US" sz="1500" b="1" i="1">
                              <a:solidFill>
                                <a:srgbClr val="00421E"/>
                              </a:solidFill>
                              <a:latin typeface="Cambria Math" panose="02040503050406030204" pitchFamily="18" charset="0"/>
                              <a:ea typeface="Cambria Math" panose="02040503050406030204" pitchFamily="18" charset="0"/>
                            </a:rPr>
                            <m:t>𝟏</m:t>
                          </m:r>
                          <m:r>
                            <a:rPr lang="en-US" sz="1500" b="1" i="1">
                              <a:solidFill>
                                <a:srgbClr val="00421E"/>
                              </a:solidFill>
                              <a:latin typeface="Cambria Math" panose="02040503050406030204" pitchFamily="18" charset="0"/>
                              <a:ea typeface="Cambria Math" panose="02040503050406030204" pitchFamily="18" charset="0"/>
                            </a:rPr>
                            <m:t>}</m:t>
                          </m:r>
                        </m:e>
                        <m:sup>
                          <m:r>
                            <a:rPr lang="en-US" sz="1500" b="1" i="1">
                              <a:solidFill>
                                <a:srgbClr val="00421E"/>
                              </a:solidFill>
                              <a:latin typeface="Cambria Math" panose="02040503050406030204" pitchFamily="18" charset="0"/>
                              <a:ea typeface="Cambria Math" panose="02040503050406030204" pitchFamily="18" charset="0"/>
                            </a:rPr>
                            <m:t>∗</m:t>
                          </m:r>
                        </m:sup>
                      </m:sSup>
                      <m:r>
                        <a:rPr lang="en-US" sz="1500" b="1" i="1">
                          <a:solidFill>
                            <a:srgbClr val="00421E"/>
                          </a:solidFill>
                          <a:latin typeface="Cambria Math" panose="02040503050406030204" pitchFamily="18" charset="0"/>
                          <a:ea typeface="Cambria Math" panose="02040503050406030204" pitchFamily="18" charset="0"/>
                        </a:rPr>
                        <m:t>→</m:t>
                      </m:r>
                      <m:sSup>
                        <m:sSupPr>
                          <m:ctrlPr>
                            <a:rPr lang="en-US" sz="1500" b="1" i="1">
                              <a:solidFill>
                                <a:srgbClr val="00421E"/>
                              </a:solidFill>
                              <a:latin typeface="Cambria Math" panose="02040503050406030204" pitchFamily="18" charset="0"/>
                              <a:ea typeface="Cambria Math" panose="02040503050406030204" pitchFamily="18" charset="0"/>
                            </a:rPr>
                          </m:ctrlPr>
                        </m:sSupPr>
                        <m:e>
                          <m:r>
                            <a:rPr lang="en-US" sz="1500" b="1" i="1">
                              <a:solidFill>
                                <a:srgbClr val="00421E"/>
                              </a:solidFill>
                              <a:latin typeface="Cambria Math" panose="02040503050406030204" pitchFamily="18" charset="0"/>
                              <a:ea typeface="Cambria Math" panose="02040503050406030204" pitchFamily="18" charset="0"/>
                            </a:rPr>
                            <m:t>{</m:t>
                          </m:r>
                          <m:r>
                            <a:rPr lang="en-US" sz="1500" b="1" i="1">
                              <a:solidFill>
                                <a:srgbClr val="00421E"/>
                              </a:solidFill>
                              <a:latin typeface="Cambria Math" panose="02040503050406030204" pitchFamily="18" charset="0"/>
                              <a:ea typeface="Cambria Math" panose="02040503050406030204" pitchFamily="18" charset="0"/>
                            </a:rPr>
                            <m:t>𝟎</m:t>
                          </m:r>
                          <m:r>
                            <a:rPr lang="en-US" sz="1500" b="1" i="1">
                              <a:solidFill>
                                <a:srgbClr val="00421E"/>
                              </a:solidFill>
                              <a:latin typeface="Cambria Math" panose="02040503050406030204" pitchFamily="18" charset="0"/>
                              <a:ea typeface="Cambria Math" panose="02040503050406030204" pitchFamily="18" charset="0"/>
                            </a:rPr>
                            <m:t>,</m:t>
                          </m:r>
                          <m:r>
                            <a:rPr lang="en-US" sz="1500" b="1" i="1">
                              <a:solidFill>
                                <a:srgbClr val="00421E"/>
                              </a:solidFill>
                              <a:latin typeface="Cambria Math" panose="02040503050406030204" pitchFamily="18" charset="0"/>
                              <a:ea typeface="Cambria Math" panose="02040503050406030204" pitchFamily="18" charset="0"/>
                            </a:rPr>
                            <m:t>𝟏</m:t>
                          </m:r>
                          <m:r>
                            <a:rPr lang="en-US" sz="1500" b="1" i="1">
                              <a:solidFill>
                                <a:srgbClr val="00421E"/>
                              </a:solidFill>
                              <a:latin typeface="Cambria Math" panose="02040503050406030204" pitchFamily="18" charset="0"/>
                              <a:ea typeface="Cambria Math" panose="02040503050406030204" pitchFamily="18" charset="0"/>
                            </a:rPr>
                            <m:t>}</m:t>
                          </m:r>
                        </m:e>
                        <m:sup>
                          <m:r>
                            <a:rPr lang="en-US" sz="1500" b="1" i="1">
                              <a:solidFill>
                                <a:srgbClr val="C00000"/>
                              </a:solidFill>
                              <a:latin typeface="Cambria Math" panose="02040503050406030204" pitchFamily="18" charset="0"/>
                              <a:ea typeface="Cambria Math" panose="02040503050406030204" pitchFamily="18" charset="0"/>
                            </a:rPr>
                            <m:t>𝝀</m:t>
                          </m:r>
                        </m:sup>
                      </m:sSup>
                    </m:oMath>
                  </m:oMathPara>
                </a14:m>
                <a:endParaRPr lang="en-US" sz="1500" dirty="0">
                  <a:solidFill>
                    <a:srgbClr val="00421E"/>
                  </a:solidFill>
                </a:endParaRPr>
              </a:p>
            </p:txBody>
          </p:sp>
        </mc:Choice>
        <mc:Fallback xmlns="">
          <p:sp>
            <p:nvSpPr>
              <p:cNvPr id="94" name="Rounded Rectangle 93"/>
              <p:cNvSpPr>
                <a:spLocks noRot="1" noChangeAspect="1" noMove="1" noResize="1" noEditPoints="1" noAdjustHandles="1" noChangeArrowheads="1" noChangeShapeType="1" noTextEdit="1"/>
              </p:cNvSpPr>
              <p:nvPr/>
            </p:nvSpPr>
            <p:spPr>
              <a:xfrm>
                <a:off x="663319" y="2668703"/>
                <a:ext cx="1747266" cy="260302"/>
              </a:xfrm>
              <a:prstGeom prst="roundRect">
                <a:avLst/>
              </a:prstGeom>
              <a:blipFill>
                <a:blip r:embed="rId17"/>
                <a:stretch>
                  <a:fillRect b="-3333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Rectangle 99"/>
              <p:cNvSpPr/>
              <p:nvPr/>
            </p:nvSpPr>
            <p:spPr>
              <a:xfrm>
                <a:off x="6845541" y="4082012"/>
                <a:ext cx="2283106" cy="65112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𝑓𝑜𝑟</m:t>
                      </m:r>
                      <m:r>
                        <a:rPr lang="en-US" i="1">
                          <a:latin typeface="Cambria Math" panose="02040503050406030204" pitchFamily="18" charset="0"/>
                        </a:rPr>
                        <m:t> </m:t>
                      </m:r>
                      <m:r>
                        <a:rPr lang="en-US" i="1">
                          <a:latin typeface="Cambria Math" panose="02040503050406030204" pitchFamily="18" charset="0"/>
                        </a:rPr>
                        <m:t>𝑎𝑛𝑦</m:t>
                      </m:r>
                      <m:r>
                        <a:rPr lang="en-US" i="1">
                          <a:latin typeface="Cambria Math" panose="02040503050406030204" pitchFamily="18" charset="0"/>
                        </a:rPr>
                        <m:t> </m:t>
                      </m:r>
                      <m:r>
                        <a:rPr lang="en-US" b="1" i="1">
                          <a:solidFill>
                            <a:srgbClr val="009242"/>
                          </a:solidFill>
                          <a:latin typeface="Cambria Math" panose="02040503050406030204" pitchFamily="18" charset="0"/>
                        </a:rPr>
                        <m:t>𝒓</m:t>
                      </m:r>
                      <m:r>
                        <a:rPr lang="en-US" b="1" i="1">
                          <a:solidFill>
                            <a:srgbClr val="009242"/>
                          </a:solidFill>
                          <a:latin typeface="Cambria Math" panose="02040503050406030204" pitchFamily="18" charset="0"/>
                        </a:rPr>
                        <m:t>′</m:t>
                      </m:r>
                      <m:r>
                        <a:rPr lang="en-US" i="1">
                          <a:latin typeface="Cambria Math" panose="02040503050406030204" pitchFamily="18" charset="0"/>
                        </a:rPr>
                        <m:t>:</m:t>
                      </m:r>
                    </m:oMath>
                  </m:oMathPara>
                </a14:m>
                <a:endParaRPr lang="en-US" dirty="0"/>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r>
                        <a:rPr lang="en-US" b="1" i="1">
                          <a:latin typeface="Cambria Math" panose="02040503050406030204" pitchFamily="18" charset="0"/>
                          <a:ea typeface="Cambria Math" panose="02040503050406030204" pitchFamily="18" charset="0"/>
                        </a:rPr>
                        <m:t>⊕</m:t>
                      </m:r>
                      <m:r>
                        <a:rPr lang="en-US" b="1" i="1">
                          <a:solidFill>
                            <a:srgbClr val="009242"/>
                          </a:solidFill>
                          <a:latin typeface="Cambria Math" panose="02040503050406030204" pitchFamily="18" charset="0"/>
                        </a:rPr>
                        <m:t>𝑪</m:t>
                      </m:r>
                      <m:r>
                        <a:rPr lang="en-US" b="1" i="1">
                          <a:solidFill>
                            <a:srgbClr val="009242"/>
                          </a:solidFill>
                          <a:latin typeface="Cambria Math" panose="02040503050406030204" pitchFamily="18" charset="0"/>
                        </a:rPr>
                        <m:t>(</m:t>
                      </m:r>
                      <m:r>
                        <a:rPr lang="en-US" b="1" i="1">
                          <a:solidFill>
                            <a:srgbClr val="009242"/>
                          </a:solidFill>
                          <a:latin typeface="Cambria Math" panose="02040503050406030204" pitchFamily="18" charset="0"/>
                        </a:rPr>
                        <m:t>𝒓</m:t>
                      </m:r>
                      <m:r>
                        <a:rPr lang="en-US" b="1" i="1">
                          <a:solidFill>
                            <a:srgbClr val="00823B"/>
                          </a:solidFill>
                          <a:latin typeface="Cambria Math" panose="02040503050406030204" pitchFamily="18" charset="0"/>
                        </a:rPr>
                        <m:t>′</m:t>
                      </m:r>
                      <m:r>
                        <a:rPr lang="en-US" b="1" i="1">
                          <a:solidFill>
                            <a:srgbClr val="009242"/>
                          </a:solidFill>
                          <a:latin typeface="Cambria Math" panose="02040503050406030204" pitchFamily="18" charset="0"/>
                        </a:rPr>
                        <m:t>)</m:t>
                      </m:r>
                      <m:r>
                        <a:rPr lang="en-US" b="1" i="1">
                          <a:solidFill>
                            <a:schemeClr val="bg1"/>
                          </a:solidFill>
                          <a:latin typeface="Cambria Math" panose="02040503050406030204" pitchFamily="18" charset="0"/>
                        </a:rPr>
                        <m:t>⨀</m:t>
                      </m:r>
                      <m:r>
                        <a:rPr lang="en-US" b="1" i="1">
                          <a:solidFill>
                            <a:srgbClr val="0066FF"/>
                          </a:solidFill>
                          <a:latin typeface="Cambria Math" panose="02040503050406030204" pitchFamily="18" charset="0"/>
                          <a:ea typeface="Cambria Math" panose="02040503050406030204" pitchFamily="18" charset="0"/>
                        </a:rPr>
                        <m:t>𝒔</m:t>
                      </m:r>
                      <m:r>
                        <m:rPr>
                          <m:nor/>
                        </m:rPr>
                        <a:rPr lang="en-US" dirty="0"/>
                        <m:t>)</m:t>
                      </m:r>
                    </m:oMath>
                  </m:oMathPara>
                </a14:m>
                <a:endParaRPr lang="en-US" dirty="0"/>
              </a:p>
            </p:txBody>
          </p:sp>
        </mc:Choice>
        <mc:Fallback xmlns="">
          <p:sp>
            <p:nvSpPr>
              <p:cNvPr id="100" name="Rectangle 99"/>
              <p:cNvSpPr>
                <a:spLocks noRot="1" noChangeAspect="1" noMove="1" noResize="1" noEditPoints="1" noAdjustHandles="1" noChangeArrowheads="1" noChangeShapeType="1" noTextEdit="1"/>
              </p:cNvSpPr>
              <p:nvPr/>
            </p:nvSpPr>
            <p:spPr>
              <a:xfrm>
                <a:off x="6845541" y="4082012"/>
                <a:ext cx="2283106" cy="651126"/>
              </a:xfrm>
              <a:prstGeom prst="rect">
                <a:avLst/>
              </a:prstGeom>
              <a:blipFill>
                <a:blip r:embed="rId18"/>
                <a:stretch>
                  <a:fillRect l="-532" b="-7407"/>
                </a:stretch>
              </a:blipFill>
            </p:spPr>
            <p:txBody>
              <a:bodyPr/>
              <a:lstStyle/>
              <a:p>
                <a:r>
                  <a:rPr lang="en-US">
                    <a:noFill/>
                  </a:rPr>
                  <a:t> </a:t>
                </a:r>
              </a:p>
            </p:txBody>
          </p:sp>
        </mc:Fallback>
      </mc:AlternateContent>
      <p:sp>
        <p:nvSpPr>
          <p:cNvPr id="60" name="Rectangle 59"/>
          <p:cNvSpPr/>
          <p:nvPr/>
        </p:nvSpPr>
        <p:spPr>
          <a:xfrm>
            <a:off x="1424602" y="4393961"/>
            <a:ext cx="4470173" cy="350920"/>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schemeClr val="tx1"/>
                </a:solidFill>
              </a:rPr>
              <a:t>Random function</a:t>
            </a:r>
          </a:p>
        </p:txBody>
      </p:sp>
      <p:pic>
        <p:nvPicPr>
          <p:cNvPr id="66" name="Picture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35" y="738069"/>
            <a:ext cx="554614" cy="75086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9" name="Picture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52286" y="670577"/>
            <a:ext cx="601532" cy="7671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7" name="Rectangle 10">
            <a:extLst>
              <a:ext uri="{FF2B5EF4-FFF2-40B4-BE49-F238E27FC236}">
                <a16:creationId xmlns:a16="http://schemas.microsoft.com/office/drawing/2014/main" id="{52F93B78-F111-4260-88CE-C796739E1266}"/>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21245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arn(inVertical)">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barn(inVertical)">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5"/>
                                        </p:tgtEl>
                                      </p:cBhvr>
                                    </p:animEffect>
                                    <p:set>
                                      <p:cBhvr>
                                        <p:cTn id="17" dur="1" fill="hold">
                                          <p:stCondLst>
                                            <p:cond delay="499"/>
                                          </p:stCondLst>
                                        </p:cTn>
                                        <p:tgtEl>
                                          <p:spTgt spid="85"/>
                                        </p:tgtEl>
                                        <p:attrNameLst>
                                          <p:attrName>style.visibility</p:attrName>
                                        </p:attrNameLst>
                                      </p:cBhvr>
                                      <p:to>
                                        <p:strVal val="hidden"/>
                                      </p:to>
                                    </p:set>
                                  </p:childTnLst>
                                </p:cTn>
                              </p:par>
                              <p:par>
                                <p:cTn id="18" presetID="16" presetClass="entr" presetSubtype="37"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barn(outVertical)">
                                      <p:cBhvr>
                                        <p:cTn id="20" dur="500"/>
                                        <p:tgtEl>
                                          <p:spTgt spid="91"/>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animEffect transition="in" filter="barn(outVertical)">
                                      <p:cBhvr>
                                        <p:cTn id="23" dur="500"/>
                                        <p:tgtEl>
                                          <p:spTgt spid="94"/>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barn(inVertical)">
                                      <p:cBhvr>
                                        <p:cTn id="26" dur="500"/>
                                        <p:tgtEl>
                                          <p:spTgt spid="6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barn(outVertical)">
                                      <p:cBhvr>
                                        <p:cTn id="35" dur="500"/>
                                        <p:tgtEl>
                                          <p:spTgt spid="10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9">
                                            <p:txEl>
                                              <p:pRg st="2" end="2"/>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89">
                                            <p:txEl>
                                              <p:pRg st="3" end="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76" grpId="0" animBg="1"/>
      <p:bldP spid="92" grpId="0"/>
      <p:bldP spid="91" grpId="0" animBg="1"/>
      <p:bldP spid="94" grpId="0" animBg="1"/>
      <p:bldP spid="100" grpId="0" animBg="1"/>
      <p:bldP spid="6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5" name="Content Placeholder 2"/>
              <p:cNvSpPr txBox="1">
                <a:spLocks/>
              </p:cNvSpPr>
              <p:nvPr/>
            </p:nvSpPr>
            <p:spPr>
              <a:xfrm>
                <a:off x="349794" y="1270068"/>
                <a:ext cx="9299531" cy="5367841"/>
              </a:xfrm>
              <a:prstGeom prst="rect">
                <a:avLst/>
              </a:prstGeom>
              <a:ln>
                <a:noFill/>
              </a:ln>
            </p:spPr>
            <p:txBody>
              <a:bodyPr vert="horz" lIns="68580" tIns="34290" rIns="68580" bIns="3429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2400" b="1" dirty="0"/>
                  <a:t>Security: </a:t>
                </a:r>
              </a:p>
              <a:p>
                <a:r>
                  <a:rPr lang="en-US" sz="1900" dirty="0"/>
                  <a:t>Bob has</a:t>
                </a:r>
                <a14:m>
                  <m:oMath xmlns:m="http://schemas.openxmlformats.org/officeDocument/2006/math">
                    <m:r>
                      <a:rPr lang="en-US" sz="1900">
                        <a:latin typeface="Cambria Math" panose="02040503050406030204" pitchFamily="18" charset="0"/>
                      </a:rPr>
                      <m:t> </m:t>
                    </m:r>
                    <m:r>
                      <a:rPr lang="en-US" sz="1900" i="1">
                        <a:latin typeface="Cambria Math" panose="02040503050406030204" pitchFamily="18" charset="0"/>
                      </a:rPr>
                      <m:t>𝐻</m:t>
                    </m:r>
                    <m:r>
                      <a:rPr lang="en-US" sz="1900" i="1">
                        <a:latin typeface="Cambria Math" panose="02040503050406030204" pitchFamily="18" charset="0"/>
                      </a:rPr>
                      <m:t>(</m:t>
                    </m:r>
                    <m:sSub>
                      <m:sSubPr>
                        <m:ctrlPr>
                          <a:rPr lang="en-US" sz="1900" b="1" i="1">
                            <a:solidFill>
                              <a:srgbClr val="0066FF"/>
                            </a:solidFill>
                            <a:latin typeface="Cambria Math" panose="02040503050406030204" pitchFamily="18" charset="0"/>
                          </a:rPr>
                        </m:ctrlPr>
                      </m:sSubPr>
                      <m:e>
                        <m:r>
                          <a:rPr lang="en-US" sz="1900" b="1" i="1">
                            <a:solidFill>
                              <a:srgbClr val="0066FF"/>
                            </a:solidFill>
                            <a:latin typeface="Cambria Math" panose="02040503050406030204" pitchFamily="18" charset="0"/>
                          </a:rPr>
                          <m:t>𝒒</m:t>
                        </m:r>
                      </m:e>
                      <m:sub>
                        <m:r>
                          <a:rPr lang="en-US" sz="1900" b="1" i="1">
                            <a:solidFill>
                              <a:srgbClr val="0066FF"/>
                            </a:solidFill>
                            <a:latin typeface="Cambria Math" panose="02040503050406030204" pitchFamily="18" charset="0"/>
                          </a:rPr>
                          <m:t>𝒊</m:t>
                        </m:r>
                      </m:sub>
                    </m:sSub>
                    <m:r>
                      <a:rPr lang="en-US" sz="1900" b="1" i="1">
                        <a:latin typeface="Cambria Math" panose="02040503050406030204" pitchFamily="18" charset="0"/>
                        <a:ea typeface="Cambria Math" panose="02040503050406030204" pitchFamily="18" charset="0"/>
                      </a:rPr>
                      <m:t>⊕</m:t>
                    </m:r>
                    <m:r>
                      <a:rPr lang="en-US" sz="1900" b="1" i="1">
                        <a:latin typeface="Cambria Math" panose="02040503050406030204" pitchFamily="18" charset="0"/>
                      </a:rPr>
                      <m:t>𝑪</m:t>
                    </m:r>
                    <m:r>
                      <a:rPr lang="en-US" sz="1900" b="1" i="1">
                        <a:latin typeface="Cambria Math" panose="02040503050406030204" pitchFamily="18" charset="0"/>
                      </a:rPr>
                      <m:t>(</m:t>
                    </m:r>
                    <m:r>
                      <a:rPr lang="en-US" sz="1900" b="1" i="1">
                        <a:solidFill>
                          <a:srgbClr val="0066FF"/>
                        </a:solidFill>
                        <a:latin typeface="Cambria Math" panose="02040503050406030204" pitchFamily="18" charset="0"/>
                      </a:rPr>
                      <m:t>𝒓</m:t>
                    </m:r>
                    <m:r>
                      <a:rPr lang="en-US" sz="1900" b="1" i="1">
                        <a:solidFill>
                          <a:srgbClr val="0066FF"/>
                        </a:solidFill>
                        <a:latin typeface="Cambria Math" panose="02040503050406030204" pitchFamily="18" charset="0"/>
                      </a:rPr>
                      <m:t>′)⨀</m:t>
                    </m:r>
                    <m:r>
                      <a:rPr lang="en-US" sz="1900" b="1" i="1">
                        <a:solidFill>
                          <a:srgbClr val="0066FF"/>
                        </a:solidFill>
                        <a:latin typeface="Cambria Math" panose="02040503050406030204" pitchFamily="18" charset="0"/>
                        <a:ea typeface="Cambria Math" panose="02040503050406030204" pitchFamily="18" charset="0"/>
                      </a:rPr>
                      <m:t>𝒔</m:t>
                    </m:r>
                    <m:r>
                      <m:rPr>
                        <m:nor/>
                      </m:rPr>
                      <a:rPr lang="en-US" sz="1900" dirty="0"/>
                      <m:t>)</m:t>
                    </m:r>
                  </m:oMath>
                </a14:m>
                <a:r>
                  <a:rPr lang="en-US" sz="1900" dirty="0"/>
                  <a:t>=</a:t>
                </a:r>
                <a14:m>
                  <m:oMath xmlns:m="http://schemas.openxmlformats.org/officeDocument/2006/math">
                    <m:r>
                      <a:rPr lang="en-US" sz="1900" i="1">
                        <a:latin typeface="Cambria Math" panose="02040503050406030204" pitchFamily="18" charset="0"/>
                      </a:rPr>
                      <m:t>𝐻</m:t>
                    </m:r>
                    <m:r>
                      <a:rPr lang="en-US" sz="1900" i="1">
                        <a:latin typeface="Cambria Math" panose="02040503050406030204" pitchFamily="18" charset="0"/>
                      </a:rPr>
                      <m:t>(</m:t>
                    </m:r>
                    <m:sSub>
                      <m:sSubPr>
                        <m:ctrlPr>
                          <a:rPr lang="en-US" sz="1900" b="1" i="1">
                            <a:solidFill>
                              <a:srgbClr val="FF0000"/>
                            </a:solidFill>
                            <a:latin typeface="Cambria Math" panose="02040503050406030204" pitchFamily="18" charset="0"/>
                          </a:rPr>
                        </m:ctrlPr>
                      </m:sSubPr>
                      <m:e>
                        <m:r>
                          <a:rPr lang="en-US" sz="1900" b="1" i="1">
                            <a:solidFill>
                              <a:srgbClr val="FF0000"/>
                            </a:solidFill>
                            <a:latin typeface="Cambria Math" panose="02040503050406030204" pitchFamily="18" charset="0"/>
                          </a:rPr>
                          <m:t>𝒕</m:t>
                        </m:r>
                      </m:e>
                      <m:sub>
                        <m:r>
                          <a:rPr lang="en-US" sz="1900" b="1" i="1">
                            <a:solidFill>
                              <a:srgbClr val="FF0000"/>
                            </a:solidFill>
                            <a:latin typeface="Cambria Math" panose="02040503050406030204" pitchFamily="18" charset="0"/>
                          </a:rPr>
                          <m:t>𝒊</m:t>
                        </m:r>
                      </m:sub>
                    </m:sSub>
                    <m:r>
                      <a:rPr lang="en-US" sz="1900" b="1" i="1">
                        <a:latin typeface="Cambria Math" panose="02040503050406030204" pitchFamily="18" charset="0"/>
                        <a:ea typeface="Cambria Math" panose="02040503050406030204" pitchFamily="18" charset="0"/>
                      </a:rPr>
                      <m:t>⊕[</m:t>
                    </m:r>
                    <m:r>
                      <a:rPr lang="en-US" sz="1900" b="1" i="1">
                        <a:solidFill>
                          <a:srgbClr val="009242"/>
                        </a:solidFill>
                        <a:latin typeface="Cambria Math" panose="02040503050406030204" pitchFamily="18" charset="0"/>
                      </a:rPr>
                      <m:t>𝑪</m:t>
                    </m:r>
                    <m:d>
                      <m:dPr>
                        <m:ctrlPr>
                          <a:rPr lang="en-US" sz="1900" b="1" i="1">
                            <a:solidFill>
                              <a:srgbClr val="009242"/>
                            </a:solidFill>
                            <a:latin typeface="Cambria Math" panose="02040503050406030204" pitchFamily="18" charset="0"/>
                          </a:rPr>
                        </m:ctrlPr>
                      </m:dPr>
                      <m:e>
                        <m:r>
                          <a:rPr lang="en-US" sz="1900" b="1" i="1">
                            <a:solidFill>
                              <a:srgbClr val="009242"/>
                            </a:solidFill>
                            <a:latin typeface="Cambria Math" panose="02040503050406030204" pitchFamily="18" charset="0"/>
                          </a:rPr>
                          <m:t>𝒓</m:t>
                        </m:r>
                        <m:r>
                          <a:rPr lang="en-US" sz="1900" b="1" i="1">
                            <a:solidFill>
                              <a:srgbClr val="009242"/>
                            </a:solidFill>
                            <a:latin typeface="Cambria Math" panose="02040503050406030204" pitchFamily="18" charset="0"/>
                          </a:rPr>
                          <m:t>′</m:t>
                        </m:r>
                      </m:e>
                    </m:d>
                    <m:r>
                      <a:rPr lang="en-US" sz="1900" b="1" i="1">
                        <a:solidFill>
                          <a:srgbClr val="009242"/>
                        </a:solidFill>
                        <a:latin typeface="Cambria Math" panose="02040503050406030204" pitchFamily="18" charset="0"/>
                        <a:ea typeface="Cambria Math" panose="02040503050406030204" pitchFamily="18" charset="0"/>
                      </a:rPr>
                      <m:t>⊕</m:t>
                    </m:r>
                    <m:r>
                      <a:rPr lang="en-US" sz="1900" b="1" i="1">
                        <a:solidFill>
                          <a:srgbClr val="009242"/>
                        </a:solidFill>
                        <a:latin typeface="Cambria Math" panose="02040503050406030204" pitchFamily="18" charset="0"/>
                      </a:rPr>
                      <m:t>𝑪</m:t>
                    </m:r>
                    <m:d>
                      <m:dPr>
                        <m:ctrlPr>
                          <a:rPr lang="en-US" sz="1900" b="1" i="1">
                            <a:solidFill>
                              <a:srgbClr val="009242"/>
                            </a:solidFill>
                            <a:latin typeface="Cambria Math" panose="02040503050406030204" pitchFamily="18" charset="0"/>
                          </a:rPr>
                        </m:ctrlPr>
                      </m:dPr>
                      <m:e>
                        <m:sSub>
                          <m:sSubPr>
                            <m:ctrlPr>
                              <a:rPr lang="en-US" sz="1900" b="1" i="1">
                                <a:solidFill>
                                  <a:srgbClr val="009242"/>
                                </a:solidFill>
                                <a:latin typeface="Cambria Math" panose="02040503050406030204" pitchFamily="18" charset="0"/>
                              </a:rPr>
                            </m:ctrlPr>
                          </m:sSubPr>
                          <m:e>
                            <m:r>
                              <a:rPr lang="en-US" sz="1900" b="1" i="1">
                                <a:solidFill>
                                  <a:srgbClr val="009242"/>
                                </a:solidFill>
                                <a:latin typeface="Cambria Math" panose="02040503050406030204" pitchFamily="18" charset="0"/>
                              </a:rPr>
                              <m:t>𝒓</m:t>
                            </m:r>
                          </m:e>
                          <m:sub>
                            <m:r>
                              <a:rPr lang="en-US" sz="1900" b="1" i="1">
                                <a:solidFill>
                                  <a:srgbClr val="009242"/>
                                </a:solidFill>
                                <a:latin typeface="Cambria Math" panose="02040503050406030204" pitchFamily="18" charset="0"/>
                              </a:rPr>
                              <m:t>𝒊</m:t>
                            </m:r>
                          </m:sub>
                        </m:sSub>
                      </m:e>
                    </m:d>
                    <m:r>
                      <a:rPr lang="en-US" sz="1900" b="1" i="1">
                        <a:latin typeface="Cambria Math" panose="02040503050406030204" pitchFamily="18" charset="0"/>
                      </a:rPr>
                      <m:t>]⨀</m:t>
                    </m:r>
                    <m:r>
                      <a:rPr lang="en-US" sz="1900" b="1" i="1">
                        <a:solidFill>
                          <a:srgbClr val="0066FF"/>
                        </a:solidFill>
                        <a:latin typeface="Cambria Math" panose="02040503050406030204" pitchFamily="18" charset="0"/>
                        <a:ea typeface="Cambria Math" panose="02040503050406030204" pitchFamily="18" charset="0"/>
                      </a:rPr>
                      <m:t>𝒔</m:t>
                    </m:r>
                    <m:r>
                      <m:rPr>
                        <m:nor/>
                      </m:rPr>
                      <a:rPr lang="en-US" sz="1900" dirty="0"/>
                      <m:t>)</m:t>
                    </m:r>
                  </m:oMath>
                </a14:m>
                <a:r>
                  <a:rPr lang="en-US" sz="1900" dirty="0"/>
                  <a:t> </a:t>
                </a:r>
              </a:p>
              <a:p>
                <a:r>
                  <a:rPr lang="en-US" sz="1900" dirty="0"/>
                  <a:t>If </a:t>
                </a:r>
                <a14:m>
                  <m:oMath xmlns:m="http://schemas.openxmlformats.org/officeDocument/2006/math">
                    <m:sSub>
                      <m:sSubPr>
                        <m:ctrlPr>
                          <a:rPr lang="en-US" sz="1900" b="1" i="1">
                            <a:solidFill>
                              <a:srgbClr val="FF0000"/>
                            </a:solidFill>
                            <a:latin typeface="Cambria Math" panose="02040503050406030204" pitchFamily="18" charset="0"/>
                          </a:rPr>
                        </m:ctrlPr>
                      </m:sSubPr>
                      <m:e>
                        <m:r>
                          <a:rPr lang="en-US" sz="1900" b="1" i="1">
                            <a:solidFill>
                              <a:srgbClr val="FF0000"/>
                            </a:solidFill>
                            <a:latin typeface="Cambria Math" panose="02040503050406030204" pitchFamily="18" charset="0"/>
                          </a:rPr>
                          <m:t>𝒓</m:t>
                        </m:r>
                      </m:e>
                      <m:sub>
                        <m:r>
                          <a:rPr lang="en-US" sz="1900" b="1" i="1">
                            <a:solidFill>
                              <a:srgbClr val="FF0000"/>
                            </a:solidFill>
                            <a:latin typeface="Cambria Math" panose="02040503050406030204" pitchFamily="18" charset="0"/>
                          </a:rPr>
                          <m:t>𝒊</m:t>
                        </m:r>
                      </m:sub>
                    </m:sSub>
                    <m:sSup>
                      <m:sSupPr>
                        <m:ctrlPr>
                          <a:rPr lang="en-US" sz="1900" b="1" i="1">
                            <a:solidFill>
                              <a:srgbClr val="0066FF"/>
                            </a:solidFill>
                            <a:latin typeface="Cambria Math" panose="02040503050406030204" pitchFamily="18" charset="0"/>
                          </a:rPr>
                        </m:ctrlPr>
                      </m:sSupPr>
                      <m:e>
                        <m:r>
                          <a:rPr lang="en-US" sz="1900" b="1" i="1">
                            <a:latin typeface="Cambria Math" panose="02040503050406030204" pitchFamily="18" charset="0"/>
                            <a:ea typeface="Cambria Math" panose="02040503050406030204" pitchFamily="18" charset="0"/>
                          </a:rPr>
                          <m:t>≠</m:t>
                        </m:r>
                        <m:r>
                          <a:rPr lang="en-US" sz="1900" b="1" i="1">
                            <a:solidFill>
                              <a:srgbClr val="0066FF"/>
                            </a:solidFill>
                            <a:latin typeface="Cambria Math" panose="02040503050406030204" pitchFamily="18" charset="0"/>
                          </a:rPr>
                          <m:t>𝒓</m:t>
                        </m:r>
                      </m:e>
                      <m:sup>
                        <m:r>
                          <a:rPr lang="en-US" sz="1900" b="1" i="1">
                            <a:solidFill>
                              <a:srgbClr val="0066FF"/>
                            </a:solidFill>
                            <a:latin typeface="Cambria Math" panose="02040503050406030204" pitchFamily="18" charset="0"/>
                          </a:rPr>
                          <m:t>′</m:t>
                        </m:r>
                      </m:sup>
                    </m:sSup>
                  </m:oMath>
                </a14:m>
                <a:r>
                  <a:rPr lang="en-US" sz="1900" dirty="0"/>
                  <a:t>, we need </a:t>
                </a:r>
                <a14:m>
                  <m:oMath xmlns:m="http://schemas.openxmlformats.org/officeDocument/2006/math">
                    <m:r>
                      <a:rPr lang="en-US" sz="1900" i="1">
                        <a:latin typeface="Cambria Math" panose="02040503050406030204" pitchFamily="18" charset="0"/>
                      </a:rPr>
                      <m:t>𝐻</m:t>
                    </m:r>
                    <m:r>
                      <a:rPr lang="en-US" sz="1900" i="1">
                        <a:latin typeface="Cambria Math" panose="02040503050406030204" pitchFamily="18" charset="0"/>
                      </a:rPr>
                      <m:t>(</m:t>
                    </m:r>
                    <m:sSub>
                      <m:sSubPr>
                        <m:ctrlPr>
                          <a:rPr lang="en-US" sz="1900" b="1" i="1">
                            <a:solidFill>
                              <a:srgbClr val="FF0000"/>
                            </a:solidFill>
                            <a:latin typeface="Cambria Math" panose="02040503050406030204" pitchFamily="18" charset="0"/>
                          </a:rPr>
                        </m:ctrlPr>
                      </m:sSubPr>
                      <m:e>
                        <m:r>
                          <a:rPr lang="en-US" sz="1900" b="1" i="1">
                            <a:solidFill>
                              <a:srgbClr val="FF0000"/>
                            </a:solidFill>
                            <a:latin typeface="Cambria Math" panose="02040503050406030204" pitchFamily="18" charset="0"/>
                          </a:rPr>
                          <m:t>𝒕</m:t>
                        </m:r>
                      </m:e>
                      <m:sub>
                        <m:r>
                          <a:rPr lang="en-US" sz="1900" b="1" i="1">
                            <a:solidFill>
                              <a:srgbClr val="FF0000"/>
                            </a:solidFill>
                            <a:latin typeface="Cambria Math" panose="02040503050406030204" pitchFamily="18" charset="0"/>
                          </a:rPr>
                          <m:t>𝒊</m:t>
                        </m:r>
                      </m:sub>
                    </m:sSub>
                    <m:r>
                      <a:rPr lang="en-US" sz="1900" b="1" i="1">
                        <a:latin typeface="Cambria Math" panose="02040503050406030204" pitchFamily="18" charset="0"/>
                        <a:ea typeface="Cambria Math" panose="02040503050406030204" pitchFamily="18" charset="0"/>
                      </a:rPr>
                      <m:t>⊕[</m:t>
                    </m:r>
                    <m:r>
                      <a:rPr lang="en-US" sz="1900" b="1" i="1">
                        <a:solidFill>
                          <a:srgbClr val="009242"/>
                        </a:solidFill>
                        <a:latin typeface="Cambria Math" panose="02040503050406030204" pitchFamily="18" charset="0"/>
                      </a:rPr>
                      <m:t>𝑪</m:t>
                    </m:r>
                    <m:d>
                      <m:dPr>
                        <m:ctrlPr>
                          <a:rPr lang="en-US" sz="1900" b="1" i="1">
                            <a:solidFill>
                              <a:srgbClr val="009242"/>
                            </a:solidFill>
                            <a:latin typeface="Cambria Math" panose="02040503050406030204" pitchFamily="18" charset="0"/>
                          </a:rPr>
                        </m:ctrlPr>
                      </m:dPr>
                      <m:e>
                        <m:r>
                          <a:rPr lang="en-US" sz="1900" b="1" i="1">
                            <a:solidFill>
                              <a:srgbClr val="009242"/>
                            </a:solidFill>
                            <a:latin typeface="Cambria Math" panose="02040503050406030204" pitchFamily="18" charset="0"/>
                          </a:rPr>
                          <m:t>𝒓</m:t>
                        </m:r>
                        <m:r>
                          <a:rPr lang="en-US" sz="1900" b="1" i="1">
                            <a:solidFill>
                              <a:srgbClr val="009242"/>
                            </a:solidFill>
                            <a:latin typeface="Cambria Math" panose="02040503050406030204" pitchFamily="18" charset="0"/>
                          </a:rPr>
                          <m:t>′</m:t>
                        </m:r>
                      </m:e>
                    </m:d>
                    <m:r>
                      <a:rPr lang="en-US" sz="1900" b="1" i="1">
                        <a:solidFill>
                          <a:srgbClr val="009242"/>
                        </a:solidFill>
                        <a:latin typeface="Cambria Math" panose="02040503050406030204" pitchFamily="18" charset="0"/>
                        <a:ea typeface="Cambria Math" panose="02040503050406030204" pitchFamily="18" charset="0"/>
                      </a:rPr>
                      <m:t>⊕</m:t>
                    </m:r>
                    <m:r>
                      <a:rPr lang="en-US" sz="1900" b="1" i="1">
                        <a:solidFill>
                          <a:srgbClr val="009242"/>
                        </a:solidFill>
                        <a:latin typeface="Cambria Math" panose="02040503050406030204" pitchFamily="18" charset="0"/>
                      </a:rPr>
                      <m:t>𝑪</m:t>
                    </m:r>
                    <m:d>
                      <m:dPr>
                        <m:ctrlPr>
                          <a:rPr lang="en-US" sz="1900" b="1" i="1">
                            <a:solidFill>
                              <a:srgbClr val="009242"/>
                            </a:solidFill>
                            <a:latin typeface="Cambria Math" panose="02040503050406030204" pitchFamily="18" charset="0"/>
                          </a:rPr>
                        </m:ctrlPr>
                      </m:dPr>
                      <m:e>
                        <m:sSub>
                          <m:sSubPr>
                            <m:ctrlPr>
                              <a:rPr lang="en-US" sz="1900" b="1" i="1">
                                <a:solidFill>
                                  <a:srgbClr val="009242"/>
                                </a:solidFill>
                                <a:latin typeface="Cambria Math" panose="02040503050406030204" pitchFamily="18" charset="0"/>
                              </a:rPr>
                            </m:ctrlPr>
                          </m:sSubPr>
                          <m:e>
                            <m:r>
                              <a:rPr lang="en-US" sz="1900" b="1" i="1">
                                <a:solidFill>
                                  <a:srgbClr val="009242"/>
                                </a:solidFill>
                                <a:latin typeface="Cambria Math" panose="02040503050406030204" pitchFamily="18" charset="0"/>
                              </a:rPr>
                              <m:t>𝒓</m:t>
                            </m:r>
                          </m:e>
                          <m:sub>
                            <m:r>
                              <a:rPr lang="en-US" sz="1900" b="1" i="1">
                                <a:solidFill>
                                  <a:srgbClr val="009242"/>
                                </a:solidFill>
                                <a:latin typeface="Cambria Math" panose="02040503050406030204" pitchFamily="18" charset="0"/>
                              </a:rPr>
                              <m:t>𝒊</m:t>
                            </m:r>
                          </m:sub>
                        </m:sSub>
                      </m:e>
                    </m:d>
                    <m:r>
                      <a:rPr lang="en-US" sz="1900" b="1" i="1">
                        <a:latin typeface="Cambria Math" panose="02040503050406030204" pitchFamily="18" charset="0"/>
                      </a:rPr>
                      <m:t>]⨀</m:t>
                    </m:r>
                    <m:r>
                      <a:rPr lang="en-US" sz="1900" b="1" i="1">
                        <a:solidFill>
                          <a:srgbClr val="0066FF"/>
                        </a:solidFill>
                        <a:latin typeface="Cambria Math" panose="02040503050406030204" pitchFamily="18" charset="0"/>
                        <a:ea typeface="Cambria Math" panose="02040503050406030204" pitchFamily="18" charset="0"/>
                      </a:rPr>
                      <m:t>𝒔</m:t>
                    </m:r>
                    <m:r>
                      <m:rPr>
                        <m:nor/>
                      </m:rPr>
                      <a:rPr lang="en-US" sz="1900" dirty="0"/>
                      <m:t>)</m:t>
                    </m:r>
                  </m:oMath>
                </a14:m>
                <a:r>
                  <a:rPr lang="en-US" sz="1900" dirty="0"/>
                  <a:t> look random to Alice</a:t>
                </a:r>
              </a:p>
              <a:p>
                <a:pPr>
                  <a:buFont typeface="Symbol" panose="05050102010706020507" pitchFamily="18" charset="2"/>
                  <a:buChar char="Þ"/>
                </a:pPr>
                <a:r>
                  <a:rPr lang="en-US" sz="1900" dirty="0"/>
                  <a:t> </a:t>
                </a:r>
                <a:r>
                  <a:rPr lang="en-US" sz="1850" dirty="0"/>
                  <a:t>She knows everything</a:t>
                </a:r>
                <a14:m>
                  <m:oMath xmlns:m="http://schemas.openxmlformats.org/officeDocument/2006/math">
                    <m:r>
                      <a:rPr lang="en-US" sz="1850">
                        <a:solidFill>
                          <a:srgbClr val="FF0000"/>
                        </a:solidFill>
                        <a:latin typeface="Cambria Math" panose="02040503050406030204" pitchFamily="18" charset="0"/>
                      </a:rPr>
                      <m:t> </m:t>
                    </m:r>
                    <m:sSub>
                      <m:sSubPr>
                        <m:ctrlPr>
                          <a:rPr lang="en-US" sz="1850" b="1" i="1">
                            <a:solidFill>
                              <a:srgbClr val="FF0000"/>
                            </a:solidFill>
                            <a:latin typeface="Cambria Math" panose="02040503050406030204" pitchFamily="18" charset="0"/>
                          </a:rPr>
                        </m:ctrlPr>
                      </m:sSubPr>
                      <m:e>
                        <m:r>
                          <a:rPr lang="en-US" sz="1850" b="1" i="1">
                            <a:solidFill>
                              <a:srgbClr val="FF0000"/>
                            </a:solidFill>
                            <a:latin typeface="Cambria Math" panose="02040503050406030204" pitchFamily="18" charset="0"/>
                          </a:rPr>
                          <m:t>𝒕</m:t>
                        </m:r>
                      </m:e>
                      <m:sub>
                        <m:r>
                          <a:rPr lang="en-US" sz="1850" b="1" i="1">
                            <a:solidFill>
                              <a:srgbClr val="FF0000"/>
                            </a:solidFill>
                            <a:latin typeface="Cambria Math" panose="02040503050406030204" pitchFamily="18" charset="0"/>
                          </a:rPr>
                          <m:t>𝒊</m:t>
                        </m:r>
                      </m:sub>
                    </m:sSub>
                    <m:r>
                      <a:rPr lang="en-US" sz="1850" b="1" i="1">
                        <a:solidFill>
                          <a:srgbClr val="FF0000"/>
                        </a:solidFill>
                        <a:latin typeface="Cambria Math" panose="02040503050406030204" pitchFamily="18" charset="0"/>
                      </a:rPr>
                      <m:t>,</m:t>
                    </m:r>
                    <m:r>
                      <a:rPr lang="en-US" sz="1850" b="1" i="1">
                        <a:solidFill>
                          <a:srgbClr val="FF0000"/>
                        </a:solidFill>
                        <a:latin typeface="Cambria Math" panose="02040503050406030204" pitchFamily="18" charset="0"/>
                      </a:rPr>
                      <m:t>𝒓</m:t>
                    </m:r>
                    <m:r>
                      <a:rPr lang="en-US" sz="1850" b="1" i="1">
                        <a:solidFill>
                          <a:srgbClr val="FF0000"/>
                        </a:solidFill>
                        <a:latin typeface="Cambria Math" panose="02040503050406030204" pitchFamily="18" charset="0"/>
                      </a:rPr>
                      <m:t>′,</m:t>
                    </m:r>
                    <m:sSub>
                      <m:sSubPr>
                        <m:ctrlPr>
                          <a:rPr lang="en-US" sz="1850" b="1" i="1">
                            <a:solidFill>
                              <a:srgbClr val="FF0000"/>
                            </a:solidFill>
                            <a:latin typeface="Cambria Math" panose="02040503050406030204" pitchFamily="18" charset="0"/>
                          </a:rPr>
                        </m:ctrlPr>
                      </m:sSubPr>
                      <m:e>
                        <m:r>
                          <a:rPr lang="en-US" sz="1850" b="1" i="1">
                            <a:solidFill>
                              <a:srgbClr val="FF0000"/>
                            </a:solidFill>
                            <a:latin typeface="Cambria Math" panose="02040503050406030204" pitchFamily="18" charset="0"/>
                          </a:rPr>
                          <m:t>𝒓</m:t>
                        </m:r>
                      </m:e>
                      <m:sub>
                        <m:r>
                          <a:rPr lang="en-US" sz="1850" b="1" i="1">
                            <a:solidFill>
                              <a:srgbClr val="FF0000"/>
                            </a:solidFill>
                            <a:latin typeface="Cambria Math" panose="02040503050406030204" pitchFamily="18" charset="0"/>
                          </a:rPr>
                          <m:t>𝒊</m:t>
                        </m:r>
                      </m:sub>
                    </m:sSub>
                  </m:oMath>
                </a14:m>
                <a:r>
                  <a:rPr lang="en-US" sz="1850" dirty="0"/>
                  <a:t>in the expression </a:t>
                </a:r>
                <a14:m>
                  <m:oMath xmlns:m="http://schemas.openxmlformats.org/officeDocument/2006/math">
                    <m:r>
                      <a:rPr lang="en-US" sz="1850" i="1">
                        <a:latin typeface="Cambria Math" panose="02040503050406030204" pitchFamily="18" charset="0"/>
                      </a:rPr>
                      <m:t>𝐻</m:t>
                    </m:r>
                    <m:r>
                      <a:rPr lang="en-US" sz="1850" i="1">
                        <a:latin typeface="Cambria Math" panose="02040503050406030204" pitchFamily="18" charset="0"/>
                      </a:rPr>
                      <m:t>(</m:t>
                    </m:r>
                    <m:sSub>
                      <m:sSubPr>
                        <m:ctrlPr>
                          <a:rPr lang="en-US" sz="1850" b="1" i="1">
                            <a:solidFill>
                              <a:srgbClr val="FF0000"/>
                            </a:solidFill>
                            <a:latin typeface="Cambria Math" panose="02040503050406030204" pitchFamily="18" charset="0"/>
                          </a:rPr>
                        </m:ctrlPr>
                      </m:sSubPr>
                      <m:e>
                        <m:r>
                          <a:rPr lang="en-US" sz="1850" b="1" i="1">
                            <a:solidFill>
                              <a:srgbClr val="FF0000"/>
                            </a:solidFill>
                            <a:latin typeface="Cambria Math" panose="02040503050406030204" pitchFamily="18" charset="0"/>
                          </a:rPr>
                          <m:t>𝒕</m:t>
                        </m:r>
                      </m:e>
                      <m:sub>
                        <m:r>
                          <a:rPr lang="en-US" sz="1850" b="1" i="1">
                            <a:solidFill>
                              <a:srgbClr val="FF0000"/>
                            </a:solidFill>
                            <a:latin typeface="Cambria Math" panose="02040503050406030204" pitchFamily="18" charset="0"/>
                          </a:rPr>
                          <m:t>𝒊</m:t>
                        </m:r>
                      </m:sub>
                    </m:sSub>
                    <m:r>
                      <a:rPr lang="en-US" sz="1850" b="1" i="1">
                        <a:latin typeface="Cambria Math" panose="02040503050406030204" pitchFamily="18" charset="0"/>
                        <a:ea typeface="Cambria Math" panose="02040503050406030204" pitchFamily="18" charset="0"/>
                      </a:rPr>
                      <m:t>⊕[</m:t>
                    </m:r>
                    <m:r>
                      <a:rPr lang="en-US" sz="1850" b="1" i="1">
                        <a:solidFill>
                          <a:srgbClr val="009242"/>
                        </a:solidFill>
                        <a:latin typeface="Cambria Math" panose="02040503050406030204" pitchFamily="18" charset="0"/>
                      </a:rPr>
                      <m:t>𝑪</m:t>
                    </m:r>
                    <m:d>
                      <m:dPr>
                        <m:ctrlPr>
                          <a:rPr lang="en-US" sz="1850" b="1" i="1">
                            <a:solidFill>
                              <a:srgbClr val="009242"/>
                            </a:solidFill>
                            <a:latin typeface="Cambria Math" panose="02040503050406030204" pitchFamily="18" charset="0"/>
                          </a:rPr>
                        </m:ctrlPr>
                      </m:dPr>
                      <m:e>
                        <m:r>
                          <a:rPr lang="en-US" sz="1850" b="1" i="1">
                            <a:solidFill>
                              <a:srgbClr val="FF0000"/>
                            </a:solidFill>
                            <a:latin typeface="Cambria Math" panose="02040503050406030204" pitchFamily="18" charset="0"/>
                          </a:rPr>
                          <m:t>𝒓</m:t>
                        </m:r>
                        <m:r>
                          <a:rPr lang="en-US" sz="1850" b="1" i="1">
                            <a:solidFill>
                              <a:srgbClr val="FF0000"/>
                            </a:solidFill>
                            <a:latin typeface="Cambria Math" panose="02040503050406030204" pitchFamily="18" charset="0"/>
                          </a:rPr>
                          <m:t>′</m:t>
                        </m:r>
                      </m:e>
                    </m:d>
                    <m:r>
                      <a:rPr lang="en-US" sz="1850" b="1" i="1">
                        <a:solidFill>
                          <a:srgbClr val="009242"/>
                        </a:solidFill>
                        <a:latin typeface="Cambria Math" panose="02040503050406030204" pitchFamily="18" charset="0"/>
                        <a:ea typeface="Cambria Math" panose="02040503050406030204" pitchFamily="18" charset="0"/>
                      </a:rPr>
                      <m:t>⊕</m:t>
                    </m:r>
                    <m:r>
                      <a:rPr lang="en-US" sz="1850" b="1" i="1">
                        <a:solidFill>
                          <a:srgbClr val="009242"/>
                        </a:solidFill>
                        <a:latin typeface="Cambria Math" panose="02040503050406030204" pitchFamily="18" charset="0"/>
                      </a:rPr>
                      <m:t>𝑪</m:t>
                    </m:r>
                    <m:d>
                      <m:dPr>
                        <m:ctrlPr>
                          <a:rPr lang="en-US" sz="1850" b="1" i="1">
                            <a:solidFill>
                              <a:srgbClr val="009242"/>
                            </a:solidFill>
                            <a:latin typeface="Cambria Math" panose="02040503050406030204" pitchFamily="18" charset="0"/>
                          </a:rPr>
                        </m:ctrlPr>
                      </m:dPr>
                      <m:e>
                        <m:sSub>
                          <m:sSubPr>
                            <m:ctrlPr>
                              <a:rPr lang="en-US" sz="1850" b="1" i="1">
                                <a:solidFill>
                                  <a:srgbClr val="FF0000"/>
                                </a:solidFill>
                                <a:latin typeface="Cambria Math" panose="02040503050406030204" pitchFamily="18" charset="0"/>
                              </a:rPr>
                            </m:ctrlPr>
                          </m:sSubPr>
                          <m:e>
                            <m:r>
                              <a:rPr lang="en-US" sz="1850" b="1" i="1">
                                <a:solidFill>
                                  <a:srgbClr val="FF0000"/>
                                </a:solidFill>
                                <a:latin typeface="Cambria Math" panose="02040503050406030204" pitchFamily="18" charset="0"/>
                              </a:rPr>
                              <m:t>𝒓</m:t>
                            </m:r>
                          </m:e>
                          <m:sub>
                            <m:r>
                              <a:rPr lang="en-US" sz="1850" b="1" i="1">
                                <a:solidFill>
                                  <a:srgbClr val="FF0000"/>
                                </a:solidFill>
                                <a:latin typeface="Cambria Math" panose="02040503050406030204" pitchFamily="18" charset="0"/>
                              </a:rPr>
                              <m:t>𝒊</m:t>
                            </m:r>
                          </m:sub>
                        </m:sSub>
                      </m:e>
                    </m:d>
                    <m:r>
                      <a:rPr lang="en-US" sz="1850" b="1" i="1">
                        <a:latin typeface="Cambria Math" panose="02040503050406030204" pitchFamily="18" charset="0"/>
                      </a:rPr>
                      <m:t>]⨀</m:t>
                    </m:r>
                    <m:r>
                      <a:rPr lang="en-US" sz="1850" b="1" i="1">
                        <a:solidFill>
                          <a:srgbClr val="0066FF"/>
                        </a:solidFill>
                        <a:latin typeface="Cambria Math" panose="02040503050406030204" pitchFamily="18" charset="0"/>
                        <a:ea typeface="Cambria Math" panose="02040503050406030204" pitchFamily="18" charset="0"/>
                      </a:rPr>
                      <m:t>𝒔</m:t>
                    </m:r>
                    <m:r>
                      <m:rPr>
                        <m:nor/>
                      </m:rPr>
                      <a:rPr lang="en-US" sz="1850" dirty="0"/>
                      <m:t>), </m:t>
                    </m:r>
                  </m:oMath>
                </a14:m>
                <a:endParaRPr lang="en-US" sz="1850" dirty="0"/>
              </a:p>
              <a:p>
                <a:pPr marL="0" indent="0">
                  <a:buNone/>
                </a:pPr>
                <a:r>
                  <a:rPr lang="en-US" sz="1850" dirty="0"/>
                  <a:t>except the bits of </a:t>
                </a:r>
                <a14:m>
                  <m:oMath xmlns:m="http://schemas.openxmlformats.org/officeDocument/2006/math">
                    <m:r>
                      <a:rPr lang="en-US" sz="1850" b="1" i="1">
                        <a:solidFill>
                          <a:srgbClr val="0066FF"/>
                        </a:solidFill>
                        <a:latin typeface="Cambria Math" panose="02040503050406030204" pitchFamily="18" charset="0"/>
                        <a:ea typeface="Cambria Math" panose="02040503050406030204" pitchFamily="18" charset="0"/>
                      </a:rPr>
                      <m:t>𝒔</m:t>
                    </m:r>
                  </m:oMath>
                </a14:m>
                <a:endParaRPr lang="en-US" sz="1850" dirty="0"/>
              </a:p>
              <a:p>
                <a:pPr>
                  <a:buFont typeface="Symbol" panose="05050102010706020507" pitchFamily="18" charset="2"/>
                  <a:buChar char="Þ"/>
                </a:pPr>
                <a:r>
                  <a:rPr lang="en-US" sz="1900" dirty="0"/>
                  <a:t> For security:</a:t>
                </a:r>
              </a:p>
              <a:p>
                <a:pPr lvl="1"/>
                <a:r>
                  <a:rPr lang="en-US" sz="1900" dirty="0"/>
                  <a:t>[</a:t>
                </a:r>
                <a:r>
                  <a:rPr lang="sv-SE" sz="1900" dirty="0"/>
                  <a:t>KolesnikovKumaresan1</a:t>
                </a:r>
                <a:r>
                  <a:rPr lang="en-US" altLang="en-US" sz="1900" dirty="0"/>
                  <a:t>3</a:t>
                </a:r>
                <a:r>
                  <a:rPr lang="en-US" sz="1900" dirty="0"/>
                  <a:t>]: </a:t>
                </a:r>
                <a14:m>
                  <m:oMath xmlns:m="http://schemas.openxmlformats.org/officeDocument/2006/math">
                    <m:r>
                      <a:rPr lang="en-US" sz="1900" b="1" i="1">
                        <a:solidFill>
                          <a:srgbClr val="009242"/>
                        </a:solidFill>
                        <a:latin typeface="Cambria Math" panose="02040503050406030204" pitchFamily="18" charset="0"/>
                      </a:rPr>
                      <m:t>𝑪</m:t>
                    </m:r>
                    <m:d>
                      <m:dPr>
                        <m:ctrlPr>
                          <a:rPr lang="en-US" sz="1900" b="1" i="1">
                            <a:solidFill>
                              <a:srgbClr val="009242"/>
                            </a:solidFill>
                            <a:latin typeface="Cambria Math" panose="02040503050406030204" pitchFamily="18" charset="0"/>
                          </a:rPr>
                        </m:ctrlPr>
                      </m:dPr>
                      <m:e>
                        <m:r>
                          <a:rPr lang="en-US" sz="1900" b="1" i="1">
                            <a:solidFill>
                              <a:srgbClr val="009242"/>
                            </a:solidFill>
                            <a:latin typeface="Cambria Math" panose="02040503050406030204" pitchFamily="18" charset="0"/>
                          </a:rPr>
                          <m:t>𝒓</m:t>
                        </m:r>
                        <m:r>
                          <a:rPr lang="en-US" sz="1900" b="1" i="1">
                            <a:solidFill>
                              <a:srgbClr val="009242"/>
                            </a:solidFill>
                            <a:latin typeface="Cambria Math" panose="02040503050406030204" pitchFamily="18" charset="0"/>
                          </a:rPr>
                          <m:t>′</m:t>
                        </m:r>
                      </m:e>
                    </m:d>
                    <m:r>
                      <a:rPr lang="en-US" sz="1900" b="1" i="1">
                        <a:solidFill>
                          <a:srgbClr val="009242"/>
                        </a:solidFill>
                        <a:latin typeface="Cambria Math" panose="02040503050406030204" pitchFamily="18" charset="0"/>
                        <a:ea typeface="Cambria Math" panose="02040503050406030204" pitchFamily="18" charset="0"/>
                      </a:rPr>
                      <m:t>⊕</m:t>
                    </m:r>
                    <m:r>
                      <a:rPr lang="en-US" sz="1900" b="1" i="1">
                        <a:solidFill>
                          <a:srgbClr val="009242"/>
                        </a:solidFill>
                        <a:latin typeface="Cambria Math" panose="02040503050406030204" pitchFamily="18" charset="0"/>
                      </a:rPr>
                      <m:t>𝑪</m:t>
                    </m:r>
                    <m:d>
                      <m:dPr>
                        <m:ctrlPr>
                          <a:rPr lang="en-US" sz="1900" b="1" i="1">
                            <a:solidFill>
                              <a:srgbClr val="009242"/>
                            </a:solidFill>
                            <a:latin typeface="Cambria Math" panose="02040503050406030204" pitchFamily="18" charset="0"/>
                          </a:rPr>
                        </m:ctrlPr>
                      </m:dPr>
                      <m:e>
                        <m:sSub>
                          <m:sSubPr>
                            <m:ctrlPr>
                              <a:rPr lang="en-US" sz="1900" b="1" i="1">
                                <a:solidFill>
                                  <a:srgbClr val="009242"/>
                                </a:solidFill>
                                <a:latin typeface="Cambria Math" panose="02040503050406030204" pitchFamily="18" charset="0"/>
                              </a:rPr>
                            </m:ctrlPr>
                          </m:sSubPr>
                          <m:e>
                            <m:r>
                              <a:rPr lang="en-US" sz="1900" b="1" i="1">
                                <a:solidFill>
                                  <a:srgbClr val="009242"/>
                                </a:solidFill>
                                <a:latin typeface="Cambria Math" panose="02040503050406030204" pitchFamily="18" charset="0"/>
                              </a:rPr>
                              <m:t>𝒓</m:t>
                            </m:r>
                          </m:e>
                          <m:sub>
                            <m:r>
                              <a:rPr lang="en-US" sz="1900" b="1" i="1">
                                <a:solidFill>
                                  <a:srgbClr val="009242"/>
                                </a:solidFill>
                                <a:latin typeface="Cambria Math" panose="02040503050406030204" pitchFamily="18" charset="0"/>
                              </a:rPr>
                              <m:t>𝒊</m:t>
                            </m:r>
                          </m:sub>
                        </m:sSub>
                      </m:e>
                    </m:d>
                  </m:oMath>
                </a14:m>
                <a:r>
                  <a:rPr lang="en-US" sz="1900" dirty="0"/>
                  <a:t> has Hamming weight</a:t>
                </a:r>
                <a14:m>
                  <m:oMath xmlns:m="http://schemas.openxmlformats.org/officeDocument/2006/math">
                    <m:r>
                      <a:rPr lang="en-US" sz="1900">
                        <a:latin typeface="Cambria Math" panose="02040503050406030204" pitchFamily="18" charset="0"/>
                        <a:ea typeface="Cambria Math" panose="02040503050406030204" pitchFamily="18" charset="0"/>
                      </a:rPr>
                      <m:t> </m:t>
                    </m:r>
                    <m:r>
                      <a:rPr lang="en-US" sz="1900" i="1">
                        <a:latin typeface="Cambria Math" panose="02040503050406030204" pitchFamily="18" charset="0"/>
                        <a:ea typeface="Cambria Math" panose="02040503050406030204" pitchFamily="18" charset="0"/>
                      </a:rPr>
                      <m:t>≥</m:t>
                    </m:r>
                  </m:oMath>
                </a14:m>
                <a:r>
                  <a:rPr lang="en-US" sz="1900" dirty="0"/>
                  <a:t> </a:t>
                </a:r>
                <a14:m>
                  <m:oMath xmlns:m="http://schemas.openxmlformats.org/officeDocument/2006/math">
                    <m:r>
                      <a:rPr lang="en-US" sz="1900" b="1" i="1">
                        <a:solidFill>
                          <a:srgbClr val="009242"/>
                        </a:solidFill>
                        <a:latin typeface="Cambria Math" panose="02040503050406030204" pitchFamily="18" charset="0"/>
                        <a:ea typeface="Cambria Math" panose="02040503050406030204" pitchFamily="18" charset="0"/>
                      </a:rPr>
                      <m:t>𝜿</m:t>
                    </m:r>
                  </m:oMath>
                </a14:m>
                <a:r>
                  <a:rPr lang="en-US" sz="1900" dirty="0">
                    <a:solidFill>
                      <a:srgbClr val="009242"/>
                    </a:solidFill>
                  </a:rPr>
                  <a:t> </a:t>
                </a:r>
                <a:r>
                  <a:rPr lang="en-US" sz="1900" dirty="0"/>
                  <a:t>, </a:t>
                </a:r>
              </a:p>
              <a:p>
                <a:pPr marL="274320" lvl="1" indent="0">
                  <a:buNone/>
                </a:pPr>
                <a:r>
                  <a:rPr lang="en-US" sz="1900" dirty="0"/>
                  <a:t>where C is an Error Correcting code</a:t>
                </a:r>
              </a:p>
              <a:p>
                <a:pPr lvl="1"/>
                <a:r>
                  <a:rPr lang="en-US" sz="1900" dirty="0"/>
                  <a:t>[this paper]: Probability that </a:t>
                </a:r>
                <a14:m>
                  <m:oMath xmlns:m="http://schemas.openxmlformats.org/officeDocument/2006/math">
                    <m:r>
                      <a:rPr lang="en-US" sz="1900" b="1" i="1">
                        <a:solidFill>
                          <a:srgbClr val="009242"/>
                        </a:solidFill>
                        <a:latin typeface="Cambria Math" panose="02040503050406030204" pitchFamily="18" charset="0"/>
                      </a:rPr>
                      <m:t>𝑪</m:t>
                    </m:r>
                    <m:d>
                      <m:dPr>
                        <m:ctrlPr>
                          <a:rPr lang="en-US" sz="1900" b="1" i="1">
                            <a:solidFill>
                              <a:srgbClr val="009242"/>
                            </a:solidFill>
                            <a:latin typeface="Cambria Math" panose="02040503050406030204" pitchFamily="18" charset="0"/>
                          </a:rPr>
                        </m:ctrlPr>
                      </m:dPr>
                      <m:e>
                        <m:r>
                          <a:rPr lang="en-US" sz="1900" b="1" i="1">
                            <a:solidFill>
                              <a:srgbClr val="009242"/>
                            </a:solidFill>
                            <a:latin typeface="Cambria Math" panose="02040503050406030204" pitchFamily="18" charset="0"/>
                          </a:rPr>
                          <m:t>𝒓</m:t>
                        </m:r>
                        <m:r>
                          <a:rPr lang="en-US" sz="1900" b="1" i="1">
                            <a:solidFill>
                              <a:srgbClr val="009242"/>
                            </a:solidFill>
                            <a:latin typeface="Cambria Math" panose="02040503050406030204" pitchFamily="18" charset="0"/>
                          </a:rPr>
                          <m:t>′</m:t>
                        </m:r>
                      </m:e>
                    </m:d>
                    <m:r>
                      <a:rPr lang="en-US" sz="1900" b="1" i="1">
                        <a:solidFill>
                          <a:srgbClr val="009242"/>
                        </a:solidFill>
                        <a:latin typeface="Cambria Math" panose="02040503050406030204" pitchFamily="18" charset="0"/>
                        <a:ea typeface="Cambria Math" panose="02040503050406030204" pitchFamily="18" charset="0"/>
                      </a:rPr>
                      <m:t>⊕</m:t>
                    </m:r>
                    <m:r>
                      <a:rPr lang="en-US" sz="1900" b="1" i="1">
                        <a:solidFill>
                          <a:srgbClr val="009242"/>
                        </a:solidFill>
                        <a:latin typeface="Cambria Math" panose="02040503050406030204" pitchFamily="18" charset="0"/>
                      </a:rPr>
                      <m:t>𝑪</m:t>
                    </m:r>
                    <m:d>
                      <m:dPr>
                        <m:ctrlPr>
                          <a:rPr lang="en-US" sz="1900" b="1" i="1">
                            <a:solidFill>
                              <a:srgbClr val="009242"/>
                            </a:solidFill>
                            <a:latin typeface="Cambria Math" panose="02040503050406030204" pitchFamily="18" charset="0"/>
                          </a:rPr>
                        </m:ctrlPr>
                      </m:dPr>
                      <m:e>
                        <m:sSub>
                          <m:sSubPr>
                            <m:ctrlPr>
                              <a:rPr lang="en-US" sz="1900" b="1" i="1">
                                <a:solidFill>
                                  <a:srgbClr val="009242"/>
                                </a:solidFill>
                                <a:latin typeface="Cambria Math" panose="02040503050406030204" pitchFamily="18" charset="0"/>
                              </a:rPr>
                            </m:ctrlPr>
                          </m:sSubPr>
                          <m:e>
                            <m:r>
                              <a:rPr lang="en-US" sz="1900" b="1" i="1">
                                <a:solidFill>
                                  <a:srgbClr val="009242"/>
                                </a:solidFill>
                                <a:latin typeface="Cambria Math" panose="02040503050406030204" pitchFamily="18" charset="0"/>
                              </a:rPr>
                              <m:t>𝒓</m:t>
                            </m:r>
                          </m:e>
                          <m:sub>
                            <m:r>
                              <a:rPr lang="en-US" sz="1900" b="1" i="1">
                                <a:solidFill>
                                  <a:srgbClr val="009242"/>
                                </a:solidFill>
                                <a:latin typeface="Cambria Math" panose="02040503050406030204" pitchFamily="18" charset="0"/>
                              </a:rPr>
                              <m:t>𝒊</m:t>
                            </m:r>
                          </m:sub>
                        </m:sSub>
                      </m:e>
                    </m:d>
                  </m:oMath>
                </a14:m>
                <a:r>
                  <a:rPr lang="en-US" sz="1900" dirty="0"/>
                  <a:t> has low Hamming weight is negligible, where C is a [pseudo]random function</a:t>
                </a:r>
              </a:p>
              <a:p>
                <a:pPr marL="205740" lvl="1" indent="0" algn="ctr">
                  <a:buNone/>
                </a:pPr>
                <a:endParaRPr lang="en-US" sz="1900" dirty="0"/>
              </a:p>
              <a:p>
                <a:pPr marL="0" indent="0">
                  <a:buNone/>
                </a:pPr>
                <a14:m>
                  <m:oMathPara xmlns:m="http://schemas.openxmlformats.org/officeDocument/2006/math">
                    <m:oMathParaPr>
                      <m:jc m:val="centerGroup"/>
                    </m:oMathParaPr>
                    <m:oMath xmlns:m="http://schemas.openxmlformats.org/officeDocument/2006/math">
                      <m:r>
                        <a:rPr lang="en-US" sz="1900">
                          <a:solidFill>
                            <a:schemeClr val="accent1">
                              <a:lumMod val="75000"/>
                            </a:schemeClr>
                          </a:solidFill>
                          <a:latin typeface="Cambria Math" panose="02040503050406030204" pitchFamily="18" charset="0"/>
                          <a:ea typeface="Cambria Math" panose="02040503050406030204" pitchFamily="18" charset="0"/>
                        </a:rPr>
                        <m:t>      </m:t>
                      </m:r>
                    </m:oMath>
                  </m:oMathPara>
                </a14:m>
                <a:endParaRPr lang="en-US" sz="1900" dirty="0">
                  <a:solidFill>
                    <a:schemeClr val="accent1">
                      <a:lumMod val="75000"/>
                    </a:schemeClr>
                  </a:solidFill>
                  <a:latin typeface="Cambria Math" panose="02040503050406030204" pitchFamily="18" charset="0"/>
                  <a:ea typeface="Cambria Math" panose="02040503050406030204" pitchFamily="18" charset="0"/>
                </a:endParaRPr>
              </a:p>
              <a:p>
                <a:pPr marL="0" indent="0">
                  <a:buNone/>
                </a:pPr>
                <a:r>
                  <a:rPr lang="en-US" sz="1900" dirty="0">
                    <a:solidFill>
                      <a:schemeClr val="accent1">
                        <a:lumMod val="75000"/>
                      </a:schemeClr>
                    </a:solidFill>
                    <a:ea typeface="Cambria Math" panose="02040503050406030204" pitchFamily="18" charset="0"/>
                  </a:rPr>
                  <a:t>    </a:t>
                </a:r>
                <a14:m>
                  <m:oMath xmlns:m="http://schemas.openxmlformats.org/officeDocument/2006/math">
                    <m:r>
                      <a:rPr lang="en-US" sz="1900" b="0" i="0" smtClean="0">
                        <a:solidFill>
                          <a:schemeClr val="accent1">
                            <a:lumMod val="75000"/>
                          </a:schemeClr>
                        </a:solidFill>
                        <a:latin typeface="Cambria Math" panose="02040503050406030204" pitchFamily="18" charset="0"/>
                        <a:ea typeface="Cambria Math" panose="02040503050406030204" pitchFamily="18" charset="0"/>
                      </a:rPr>
                      <m:t> </m:t>
                    </m:r>
                    <m:r>
                      <a:rPr lang="en-US" sz="1900">
                        <a:solidFill>
                          <a:schemeClr val="accent1">
                            <a:lumMod val="75000"/>
                          </a:schemeClr>
                        </a:solidFill>
                        <a:latin typeface="Cambria Math" panose="02040503050406030204" pitchFamily="18" charset="0"/>
                        <a:ea typeface="Cambria Math" panose="02040503050406030204" pitchFamily="18" charset="0"/>
                      </a:rPr>
                      <m:t>⟹</m:t>
                    </m:r>
                    <m:r>
                      <a:rPr lang="en-US" sz="1900" b="1" i="1">
                        <a:latin typeface="Cambria Math" panose="02040503050406030204" pitchFamily="18" charset="0"/>
                        <a:ea typeface="Cambria Math" panose="02040503050406030204" pitchFamily="18" charset="0"/>
                      </a:rPr>
                      <m:t>𝑪</m:t>
                    </m:r>
                    <m:sSup>
                      <m:sSupPr>
                        <m:ctrlPr>
                          <a:rPr lang="en-US" sz="1900" b="1" i="1">
                            <a:latin typeface="Cambria Math" panose="02040503050406030204" pitchFamily="18" charset="0"/>
                            <a:ea typeface="Cambria Math" panose="02040503050406030204" pitchFamily="18" charset="0"/>
                          </a:rPr>
                        </m:ctrlPr>
                      </m:sSupPr>
                      <m:e>
                        <m:r>
                          <a:rPr lang="en-US" sz="1900" b="1" i="1">
                            <a:latin typeface="Cambria Math" panose="02040503050406030204" pitchFamily="18" charset="0"/>
                            <a:ea typeface="Cambria Math" panose="02040503050406030204" pitchFamily="18" charset="0"/>
                          </a:rPr>
                          <m:t> :{</m:t>
                        </m:r>
                        <m:r>
                          <a:rPr lang="en-US" sz="1900" b="1" i="1">
                            <a:latin typeface="Cambria Math" panose="02040503050406030204" pitchFamily="18" charset="0"/>
                            <a:ea typeface="Cambria Math" panose="02040503050406030204" pitchFamily="18" charset="0"/>
                          </a:rPr>
                          <m:t>𝟎</m:t>
                        </m:r>
                        <m:r>
                          <a:rPr lang="en-US" sz="1900" b="1" i="1">
                            <a:latin typeface="Cambria Math" panose="02040503050406030204" pitchFamily="18" charset="0"/>
                            <a:ea typeface="Cambria Math" panose="02040503050406030204" pitchFamily="18" charset="0"/>
                          </a:rPr>
                          <m:t>,</m:t>
                        </m:r>
                        <m:r>
                          <a:rPr lang="en-US" sz="1900" b="1" i="1">
                            <a:latin typeface="Cambria Math" panose="02040503050406030204" pitchFamily="18" charset="0"/>
                            <a:ea typeface="Cambria Math" panose="02040503050406030204" pitchFamily="18" charset="0"/>
                          </a:rPr>
                          <m:t>𝟏</m:t>
                        </m:r>
                        <m:r>
                          <a:rPr lang="en-US" sz="1900" b="1" i="1">
                            <a:latin typeface="Cambria Math" panose="02040503050406030204" pitchFamily="18" charset="0"/>
                            <a:ea typeface="Cambria Math" panose="02040503050406030204" pitchFamily="18" charset="0"/>
                          </a:rPr>
                          <m:t>}</m:t>
                        </m:r>
                      </m:e>
                      <m:sup>
                        <m:r>
                          <a:rPr lang="en-US" sz="1900" b="1" i="1">
                            <a:latin typeface="Cambria Math" panose="02040503050406030204" pitchFamily="18" charset="0"/>
                            <a:ea typeface="Cambria Math" panose="02040503050406030204" pitchFamily="18" charset="0"/>
                          </a:rPr>
                          <m:t>∗</m:t>
                        </m:r>
                      </m:sup>
                    </m:sSup>
                    <m:r>
                      <a:rPr lang="en-US" sz="1900" b="1" i="1">
                        <a:latin typeface="Cambria Math" panose="02040503050406030204" pitchFamily="18" charset="0"/>
                        <a:ea typeface="Cambria Math" panose="02040503050406030204" pitchFamily="18" charset="0"/>
                      </a:rPr>
                      <m:t>→</m:t>
                    </m:r>
                    <m:sSup>
                      <m:sSupPr>
                        <m:ctrlPr>
                          <a:rPr lang="en-US" sz="1900" b="1" i="1">
                            <a:latin typeface="Cambria Math" panose="02040503050406030204" pitchFamily="18" charset="0"/>
                            <a:ea typeface="Cambria Math" panose="02040503050406030204" pitchFamily="18" charset="0"/>
                          </a:rPr>
                        </m:ctrlPr>
                      </m:sSupPr>
                      <m:e>
                        <m:r>
                          <a:rPr lang="en-US" sz="1900" b="1" i="1">
                            <a:latin typeface="Cambria Math" panose="02040503050406030204" pitchFamily="18" charset="0"/>
                            <a:ea typeface="Cambria Math" panose="02040503050406030204" pitchFamily="18" charset="0"/>
                          </a:rPr>
                          <m:t>{</m:t>
                        </m:r>
                        <m:r>
                          <a:rPr lang="en-US" sz="1900" b="1" i="1">
                            <a:latin typeface="Cambria Math" panose="02040503050406030204" pitchFamily="18" charset="0"/>
                            <a:ea typeface="Cambria Math" panose="02040503050406030204" pitchFamily="18" charset="0"/>
                          </a:rPr>
                          <m:t>𝟎</m:t>
                        </m:r>
                        <m:r>
                          <a:rPr lang="en-US" sz="1900" b="1" i="1">
                            <a:latin typeface="Cambria Math" panose="02040503050406030204" pitchFamily="18" charset="0"/>
                            <a:ea typeface="Cambria Math" panose="02040503050406030204" pitchFamily="18" charset="0"/>
                          </a:rPr>
                          <m:t>,</m:t>
                        </m:r>
                        <m:r>
                          <a:rPr lang="en-US" sz="1900" b="1" i="1">
                            <a:latin typeface="Cambria Math" panose="02040503050406030204" pitchFamily="18" charset="0"/>
                            <a:ea typeface="Cambria Math" panose="02040503050406030204" pitchFamily="18" charset="0"/>
                          </a:rPr>
                          <m:t>𝟏</m:t>
                        </m:r>
                        <m:r>
                          <a:rPr lang="en-US" sz="1900" b="1" i="1">
                            <a:latin typeface="Cambria Math" panose="02040503050406030204" pitchFamily="18" charset="0"/>
                            <a:ea typeface="Cambria Math" panose="02040503050406030204" pitchFamily="18" charset="0"/>
                          </a:rPr>
                          <m:t>}</m:t>
                        </m:r>
                      </m:e>
                      <m:sup>
                        <m:r>
                          <a:rPr lang="en-US" sz="1900" b="1" i="1" dirty="0">
                            <a:latin typeface="Cambria Math" panose="02040503050406030204" pitchFamily="18" charset="0"/>
                          </a:rPr>
                          <m:t>𝟑</m:t>
                        </m:r>
                        <m:r>
                          <a:rPr lang="en-US" sz="1900" b="1" i="1" dirty="0">
                            <a:latin typeface="Cambria Math" panose="02040503050406030204" pitchFamily="18" charset="0"/>
                          </a:rPr>
                          <m:t>.</m:t>
                        </m:r>
                        <m:r>
                          <a:rPr lang="en-US" sz="1900" b="1" i="1" dirty="0">
                            <a:latin typeface="Cambria Math" panose="02040503050406030204" pitchFamily="18" charset="0"/>
                          </a:rPr>
                          <m:t>𝟓</m:t>
                        </m:r>
                        <m:r>
                          <m:rPr>
                            <m:nor/>
                          </m:rPr>
                          <a:rPr lang="en-US" sz="1900" dirty="0"/>
                          <m:t>κ</m:t>
                        </m:r>
                      </m:sup>
                    </m:sSup>
                  </m:oMath>
                </a14:m>
                <a:r>
                  <a:rPr lang="en-US" sz="1900" dirty="0"/>
                  <a:t> is a [pseudo]random function with the output length</a:t>
                </a:r>
                <a14:m>
                  <m:oMath xmlns:m="http://schemas.openxmlformats.org/officeDocument/2006/math">
                    <m:r>
                      <a:rPr lang="en-US" sz="1900" dirty="0">
                        <a:latin typeface="Cambria Math" panose="02040503050406030204" pitchFamily="18" charset="0"/>
                      </a:rPr>
                      <m:t> </m:t>
                    </m:r>
                    <m:r>
                      <a:rPr lang="en-US" sz="1900" b="1" i="1" dirty="0">
                        <a:latin typeface="Cambria Math" panose="02040503050406030204" pitchFamily="18" charset="0"/>
                      </a:rPr>
                      <m:t>𝟑</m:t>
                    </m:r>
                    <m:r>
                      <a:rPr lang="en-US" sz="1900" b="1" i="1" dirty="0">
                        <a:latin typeface="Cambria Math" panose="02040503050406030204" pitchFamily="18" charset="0"/>
                      </a:rPr>
                      <m:t>.</m:t>
                    </m:r>
                    <m:r>
                      <a:rPr lang="en-US" sz="1900" b="1" i="1" dirty="0">
                        <a:latin typeface="Cambria Math" panose="02040503050406030204" pitchFamily="18" charset="0"/>
                      </a:rPr>
                      <m:t>𝟓</m:t>
                    </m:r>
                    <m:r>
                      <m:rPr>
                        <m:nor/>
                      </m:rPr>
                      <a:rPr lang="en-US" sz="1900" dirty="0"/>
                      <m:t>κ</m:t>
                    </m:r>
                  </m:oMath>
                </a14:m>
                <a:endParaRPr lang="en-US" sz="1900" dirty="0"/>
              </a:p>
              <a:p>
                <a:pPr marL="0" indent="0">
                  <a:buNone/>
                </a:pPr>
                <a:endParaRPr lang="en-US" sz="1900" dirty="0"/>
              </a:p>
              <a:p>
                <a:pPr marL="0" indent="0">
                  <a:buNone/>
                </a:pPr>
                <a:endParaRPr lang="en-US" sz="1900" dirty="0"/>
              </a:p>
              <a:p>
                <a:pPr marL="0" indent="0">
                  <a:buNone/>
                </a:pPr>
                <a:endParaRPr lang="en-US" sz="2400" dirty="0"/>
              </a:p>
            </p:txBody>
          </p:sp>
        </mc:Choice>
        <mc:Fallback xmlns="">
          <p:sp>
            <p:nvSpPr>
              <p:cNvPr id="45" name="Content Placeholder 2"/>
              <p:cNvSpPr txBox="1">
                <a:spLocks noRot="1" noChangeAspect="1" noMove="1" noResize="1" noEditPoints="1" noAdjustHandles="1" noChangeArrowheads="1" noChangeShapeType="1" noTextEdit="1"/>
              </p:cNvSpPr>
              <p:nvPr/>
            </p:nvSpPr>
            <p:spPr>
              <a:xfrm>
                <a:off x="349794" y="1270068"/>
                <a:ext cx="9299531" cy="5367841"/>
              </a:xfrm>
              <a:prstGeom prst="rect">
                <a:avLst/>
              </a:prstGeom>
              <a:blipFill>
                <a:blip r:embed="rId3"/>
                <a:stretch>
                  <a:fillRect l="-1245" t="-1930"/>
                </a:stretch>
              </a:blipFill>
              <a:ln>
                <a:noFill/>
              </a:ln>
            </p:spPr>
            <p:txBody>
              <a:bodyPr/>
              <a:lstStyle/>
              <a:p>
                <a:r>
                  <a:rPr lang="en-US">
                    <a:noFill/>
                  </a:rPr>
                  <a:t> </a:t>
                </a:r>
              </a:p>
            </p:txBody>
          </p:sp>
        </mc:Fallback>
      </mc:AlternateContent>
      <p:sp>
        <p:nvSpPr>
          <p:cNvPr id="2" name="Title 1"/>
          <p:cNvSpPr>
            <a:spLocks noGrp="1"/>
          </p:cNvSpPr>
          <p:nvPr>
            <p:ph type="title"/>
          </p:nvPr>
        </p:nvSpPr>
        <p:spPr>
          <a:xfrm>
            <a:off x="939546" y="94751"/>
            <a:ext cx="7543800" cy="831041"/>
          </a:xfrm>
        </p:spPr>
        <p:txBody>
          <a:bodyPr>
            <a:normAutofit/>
          </a:bodyPr>
          <a:lstStyle/>
          <a:p>
            <a:pPr algn="ctr"/>
            <a:r>
              <a:rPr lang="en-US" sz="4800" dirty="0"/>
              <a:t>Our Contribution</a:t>
            </a:r>
          </a:p>
        </p:txBody>
      </p:sp>
      <p:sp>
        <p:nvSpPr>
          <p:cNvPr id="5" name="Slide Number Placeholder 4"/>
          <p:cNvSpPr>
            <a:spLocks noGrp="1"/>
          </p:cNvSpPr>
          <p:nvPr>
            <p:ph type="sldNum" sz="quarter" idx="12"/>
          </p:nvPr>
        </p:nvSpPr>
        <p:spPr/>
        <p:txBody>
          <a:bodyPr/>
          <a:lstStyle/>
          <a:p>
            <a:fld id="{350EA957-4397-44F1-B25F-D3F24BF8AEF9}" type="slidenum">
              <a:rPr lang="en-US" smtClean="0"/>
              <a:pPr/>
              <a:t>18</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759133" y="5046154"/>
                <a:ext cx="7904626" cy="465320"/>
              </a:xfrm>
              <a:prstGeom prst="rect">
                <a:avLst/>
              </a:prstGeom>
              <a:solidFill>
                <a:srgbClr val="FFFF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solidFill>
                            <a:srgbClr val="009242"/>
                          </a:solidFill>
                          <a:latin typeface="Cambria Math" panose="02040503050406030204" pitchFamily="18" charset="0"/>
                        </a:rPr>
                        <m:t>𝑷𝒓</m:t>
                      </m:r>
                      <m:d>
                        <m:dPr>
                          <m:begChr m:val="["/>
                          <m:endChr m:val="]"/>
                          <m:ctrlPr>
                            <a:rPr lang="en-US" sz="2400" b="1" i="1">
                              <a:solidFill>
                                <a:srgbClr val="009242"/>
                              </a:solidFill>
                              <a:latin typeface="Cambria Math" panose="02040503050406030204" pitchFamily="18" charset="0"/>
                            </a:rPr>
                          </m:ctrlPr>
                        </m:dPr>
                        <m:e>
                          <m:r>
                            <a:rPr lang="en-US" sz="2400" b="1" i="1">
                              <a:solidFill>
                                <a:srgbClr val="009242"/>
                              </a:solidFill>
                              <a:latin typeface="Cambria Math" panose="02040503050406030204" pitchFamily="18" charset="0"/>
                            </a:rPr>
                            <m:t>𝑪</m:t>
                          </m:r>
                          <m:d>
                            <m:dPr>
                              <m:ctrlPr>
                                <a:rPr lang="en-US" sz="2400" b="1" i="1">
                                  <a:solidFill>
                                    <a:srgbClr val="009242"/>
                                  </a:solidFill>
                                  <a:latin typeface="Cambria Math" panose="02040503050406030204" pitchFamily="18" charset="0"/>
                                </a:rPr>
                              </m:ctrlPr>
                            </m:dPr>
                            <m:e>
                              <m:sSup>
                                <m:sSupPr>
                                  <m:ctrlPr>
                                    <a:rPr lang="en-US" sz="2400" b="1" i="1">
                                      <a:solidFill>
                                        <a:srgbClr val="009242"/>
                                      </a:solidFill>
                                      <a:latin typeface="Cambria Math" panose="02040503050406030204" pitchFamily="18" charset="0"/>
                                    </a:rPr>
                                  </m:ctrlPr>
                                </m:sSupPr>
                                <m:e>
                                  <m:r>
                                    <a:rPr lang="en-US" sz="2400" b="1" i="1">
                                      <a:solidFill>
                                        <a:srgbClr val="009242"/>
                                      </a:solidFill>
                                      <a:latin typeface="Cambria Math" panose="02040503050406030204" pitchFamily="18" charset="0"/>
                                    </a:rPr>
                                    <m:t>𝒓</m:t>
                                  </m:r>
                                </m:e>
                                <m:sup>
                                  <m:r>
                                    <a:rPr lang="en-US" sz="2400" b="1" i="1">
                                      <a:solidFill>
                                        <a:srgbClr val="009242"/>
                                      </a:solidFill>
                                      <a:latin typeface="Cambria Math" panose="02040503050406030204" pitchFamily="18" charset="0"/>
                                    </a:rPr>
                                    <m:t>′</m:t>
                                  </m:r>
                                </m:sup>
                              </m:sSup>
                            </m:e>
                          </m:d>
                          <m:r>
                            <a:rPr lang="en-US" sz="2400" b="1" i="1">
                              <a:solidFill>
                                <a:srgbClr val="009242"/>
                              </a:solidFill>
                              <a:latin typeface="Cambria Math" panose="02040503050406030204" pitchFamily="18" charset="0"/>
                              <a:ea typeface="Cambria Math" panose="02040503050406030204" pitchFamily="18" charset="0"/>
                            </a:rPr>
                            <m:t>⊕</m:t>
                          </m:r>
                          <m:r>
                            <a:rPr lang="en-US" sz="2400" b="1" i="1">
                              <a:solidFill>
                                <a:srgbClr val="009242"/>
                              </a:solidFill>
                              <a:latin typeface="Cambria Math" panose="02040503050406030204" pitchFamily="18" charset="0"/>
                            </a:rPr>
                            <m:t>𝑪</m:t>
                          </m:r>
                          <m:d>
                            <m:dPr>
                              <m:ctrlPr>
                                <a:rPr lang="en-US" sz="2400" b="1" i="1">
                                  <a:solidFill>
                                    <a:srgbClr val="009242"/>
                                  </a:solidFill>
                                  <a:latin typeface="Cambria Math" panose="02040503050406030204" pitchFamily="18" charset="0"/>
                                </a:rPr>
                              </m:ctrlPr>
                            </m:dPr>
                            <m:e>
                              <m:sSub>
                                <m:sSubPr>
                                  <m:ctrlPr>
                                    <a:rPr lang="en-US" sz="2400" b="1" i="1">
                                      <a:solidFill>
                                        <a:srgbClr val="009242"/>
                                      </a:solidFill>
                                      <a:latin typeface="Cambria Math" panose="02040503050406030204" pitchFamily="18" charset="0"/>
                                    </a:rPr>
                                  </m:ctrlPr>
                                </m:sSubPr>
                                <m:e>
                                  <m:r>
                                    <a:rPr lang="en-US" sz="2400" b="1" i="1">
                                      <a:solidFill>
                                        <a:srgbClr val="009242"/>
                                      </a:solidFill>
                                      <a:latin typeface="Cambria Math" panose="02040503050406030204" pitchFamily="18" charset="0"/>
                                    </a:rPr>
                                    <m:t>𝒓</m:t>
                                  </m:r>
                                </m:e>
                                <m:sub>
                                  <m:r>
                                    <a:rPr lang="en-US" sz="2400" b="1" i="1">
                                      <a:solidFill>
                                        <a:srgbClr val="009242"/>
                                      </a:solidFill>
                                      <a:latin typeface="Cambria Math" panose="02040503050406030204" pitchFamily="18" charset="0"/>
                                    </a:rPr>
                                    <m:t>𝒊</m:t>
                                  </m:r>
                                </m:sub>
                              </m:sSub>
                            </m:e>
                          </m:d>
                          <m:r>
                            <a:rPr lang="en-US" sz="2400" b="1" i="1">
                              <a:solidFill>
                                <a:srgbClr val="009242"/>
                              </a:solidFill>
                              <a:latin typeface="Cambria Math" panose="02040503050406030204" pitchFamily="18" charset="0"/>
                            </a:rPr>
                            <m:t> </m:t>
                          </m:r>
                          <m:r>
                            <a:rPr lang="en-US" sz="2400" b="1" i="1">
                              <a:solidFill>
                                <a:srgbClr val="009242"/>
                              </a:solidFill>
                              <a:latin typeface="Cambria Math" panose="02040503050406030204" pitchFamily="18" charset="0"/>
                            </a:rPr>
                            <m:t>𝒉𝒂𝒔</m:t>
                          </m:r>
                          <m:r>
                            <a:rPr lang="en-US" sz="2400" b="1" i="1">
                              <a:solidFill>
                                <a:srgbClr val="009242"/>
                              </a:solidFill>
                              <a:latin typeface="Cambria Math" panose="02040503050406030204" pitchFamily="18" charset="0"/>
                            </a:rPr>
                            <m:t> </m:t>
                          </m:r>
                          <m:r>
                            <a:rPr lang="en-US" sz="2400" b="1" i="1">
                              <a:solidFill>
                                <a:srgbClr val="009242"/>
                              </a:solidFill>
                              <a:latin typeface="Cambria Math" panose="02040503050406030204" pitchFamily="18" charset="0"/>
                            </a:rPr>
                            <m:t>𝒍𝒐𝒘</m:t>
                          </m:r>
                          <m:r>
                            <a:rPr lang="en-US" sz="2400" b="1" i="1">
                              <a:solidFill>
                                <a:srgbClr val="009242"/>
                              </a:solidFill>
                              <a:latin typeface="Cambria Math" panose="02040503050406030204" pitchFamily="18" charset="0"/>
                            </a:rPr>
                            <m:t> </m:t>
                          </m:r>
                          <m:r>
                            <a:rPr lang="en-US" sz="2400" b="1" i="1">
                              <a:solidFill>
                                <a:srgbClr val="009242"/>
                              </a:solidFill>
                              <a:latin typeface="Cambria Math" panose="02040503050406030204" pitchFamily="18" charset="0"/>
                            </a:rPr>
                            <m:t>𝑯𝒂𝒎𝒎𝒊𝒏𝒈</m:t>
                          </m:r>
                          <m:r>
                            <a:rPr lang="en-US" sz="2400" b="1" i="1">
                              <a:solidFill>
                                <a:srgbClr val="009242"/>
                              </a:solidFill>
                              <a:latin typeface="Cambria Math" panose="02040503050406030204" pitchFamily="18" charset="0"/>
                            </a:rPr>
                            <m:t> </m:t>
                          </m:r>
                          <m:r>
                            <a:rPr lang="en-US" sz="2400" b="1" i="1">
                              <a:solidFill>
                                <a:srgbClr val="009242"/>
                              </a:solidFill>
                              <a:latin typeface="Cambria Math" panose="02040503050406030204" pitchFamily="18" charset="0"/>
                            </a:rPr>
                            <m:t>𝒘𝒆𝒊𝒈𝒉𝒕</m:t>
                          </m:r>
                        </m:e>
                      </m:d>
                      <m:r>
                        <a:rPr lang="en-US" sz="2400" b="1" i="1">
                          <a:solidFill>
                            <a:srgbClr val="009242"/>
                          </a:solidFill>
                          <a:latin typeface="Cambria Math" panose="02040503050406030204" pitchFamily="18" charset="0"/>
                          <a:ea typeface="Cambria Math" panose="02040503050406030204" pitchFamily="18" charset="0"/>
                        </a:rPr>
                        <m:t>≤</m:t>
                      </m:r>
                      <m:sSup>
                        <m:sSupPr>
                          <m:ctrlPr>
                            <a:rPr lang="en-US" sz="2400" b="1" i="1">
                              <a:solidFill>
                                <a:srgbClr val="009242"/>
                              </a:solidFill>
                              <a:latin typeface="Cambria Math" panose="02040503050406030204" pitchFamily="18" charset="0"/>
                              <a:ea typeface="Cambria Math" panose="02040503050406030204" pitchFamily="18" charset="0"/>
                            </a:rPr>
                          </m:ctrlPr>
                        </m:sSupPr>
                        <m:e>
                          <m:r>
                            <a:rPr lang="en-US" sz="2400" b="1" i="1">
                              <a:solidFill>
                                <a:srgbClr val="009242"/>
                              </a:solidFill>
                              <a:latin typeface="Cambria Math" panose="02040503050406030204" pitchFamily="18" charset="0"/>
                              <a:ea typeface="Cambria Math" panose="02040503050406030204" pitchFamily="18" charset="0"/>
                            </a:rPr>
                            <m:t>𝟐</m:t>
                          </m:r>
                        </m:e>
                        <m:sup>
                          <m:r>
                            <a:rPr lang="en-US" sz="2400" b="1" i="1">
                              <a:solidFill>
                                <a:srgbClr val="009242"/>
                              </a:solidFill>
                              <a:latin typeface="Cambria Math" panose="02040503050406030204" pitchFamily="18" charset="0"/>
                              <a:ea typeface="Cambria Math" panose="02040503050406030204" pitchFamily="18" charset="0"/>
                            </a:rPr>
                            <m:t>−</m:t>
                          </m:r>
                          <m:r>
                            <m:rPr>
                              <m:nor/>
                            </m:rPr>
                            <a:rPr lang="en-US" sz="2400" dirty="0">
                              <a:solidFill>
                                <a:srgbClr val="009242"/>
                              </a:solidFill>
                            </a:rPr>
                            <m:t>κ</m:t>
                          </m:r>
                        </m:sup>
                      </m:sSup>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759133" y="5046154"/>
                <a:ext cx="7904626" cy="465320"/>
              </a:xfrm>
              <a:prstGeom prst="rect">
                <a:avLst/>
              </a:prstGeom>
              <a:blipFill>
                <a:blip r:embed="rId4"/>
                <a:stretch>
                  <a:fillRect b="-19737"/>
                </a:stretch>
              </a:blipFill>
            </p:spPr>
            <p:txBody>
              <a:bodyPr/>
              <a:lstStyle/>
              <a:p>
                <a:r>
                  <a:rPr lang="en-US">
                    <a:noFill/>
                  </a:rPr>
                  <a:t> </a:t>
                </a:r>
              </a:p>
            </p:txBody>
          </p:sp>
        </mc:Fallback>
      </mc:AlternateContent>
      <p:sp>
        <p:nvSpPr>
          <p:cNvPr id="7" name="Rectangle 10">
            <a:extLst>
              <a:ext uri="{FF2B5EF4-FFF2-40B4-BE49-F238E27FC236}">
                <a16:creationId xmlns:a16="http://schemas.microsoft.com/office/drawing/2014/main" id="{71A096C4-2394-49CB-BFA7-120E87B63E40}"/>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284089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759" y="67291"/>
            <a:ext cx="7543800" cy="831041"/>
          </a:xfrm>
        </p:spPr>
        <p:txBody>
          <a:bodyPr>
            <a:normAutofit/>
          </a:bodyPr>
          <a:lstStyle/>
          <a:p>
            <a:pPr algn="ctr"/>
            <a:r>
              <a:rPr lang="en-US" sz="4800" dirty="0"/>
              <a:t>Our Contribution</a:t>
            </a:r>
          </a:p>
        </p:txBody>
      </p:sp>
      <p:sp>
        <p:nvSpPr>
          <p:cNvPr id="5" name="Slide Number Placeholder 4"/>
          <p:cNvSpPr>
            <a:spLocks noGrp="1"/>
          </p:cNvSpPr>
          <p:nvPr>
            <p:ph type="sldNum" sz="quarter" idx="12"/>
          </p:nvPr>
        </p:nvSpPr>
        <p:spPr/>
        <p:txBody>
          <a:bodyPr/>
          <a:lstStyle/>
          <a:p>
            <a:fld id="{350EA957-4397-44F1-B25F-D3F24BF8AEF9}" type="slidenum">
              <a:rPr lang="en-US" smtClean="0"/>
              <a:pPr/>
              <a:t>19</a:t>
            </a:fld>
            <a:endParaRPr lang="en-US"/>
          </a:p>
        </p:txBody>
      </p:sp>
      <mc:AlternateContent xmlns:mc="http://schemas.openxmlformats.org/markup-compatibility/2006" xmlns:a14="http://schemas.microsoft.com/office/drawing/2010/main">
        <mc:Choice Requires="a14">
          <p:sp>
            <p:nvSpPr>
              <p:cNvPr id="45" name="Content Placeholder 2"/>
              <p:cNvSpPr txBox="1">
                <a:spLocks/>
              </p:cNvSpPr>
              <p:nvPr/>
            </p:nvSpPr>
            <p:spPr>
              <a:xfrm>
                <a:off x="420698" y="1254817"/>
                <a:ext cx="8723302" cy="1379283"/>
              </a:xfrm>
              <a:prstGeom prst="rect">
                <a:avLst/>
              </a:prstGeom>
              <a:ln>
                <a:noFill/>
              </a:ln>
            </p:spPr>
            <p:txBody>
              <a:bodyPr vert="horz" lIns="68580" tIns="34290" rIns="68580" bIns="3429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2400" b="1" dirty="0"/>
                  <a:t>Security: </a:t>
                </a:r>
              </a:p>
              <a:p>
                <a:pPr marL="0" indent="0">
                  <a:buNone/>
                </a:pPr>
                <a14:m>
                  <m:oMath xmlns:m="http://schemas.openxmlformats.org/officeDocument/2006/math">
                    <m:r>
                      <a:rPr lang="en-US" sz="2300">
                        <a:solidFill>
                          <a:schemeClr val="accent1">
                            <a:lumMod val="75000"/>
                          </a:schemeClr>
                        </a:solidFill>
                        <a:latin typeface="Cambria Math" panose="02040503050406030204" pitchFamily="18" charset="0"/>
                        <a:ea typeface="Cambria Math" panose="02040503050406030204" pitchFamily="18" charset="0"/>
                      </a:rPr>
                      <m:t>⟹</m:t>
                    </m:r>
                    <m:r>
                      <a:rPr lang="en-US" sz="2300" b="1" i="1">
                        <a:latin typeface="Cambria Math" panose="02040503050406030204" pitchFamily="18" charset="0"/>
                        <a:ea typeface="Cambria Math" panose="02040503050406030204" pitchFamily="18" charset="0"/>
                      </a:rPr>
                      <m:t>𝑪</m:t>
                    </m:r>
                    <m:sSup>
                      <m:sSupPr>
                        <m:ctrlPr>
                          <a:rPr lang="en-US" sz="2300" b="1" i="1">
                            <a:latin typeface="Cambria Math" panose="02040503050406030204" pitchFamily="18" charset="0"/>
                            <a:ea typeface="Cambria Math" panose="02040503050406030204" pitchFamily="18" charset="0"/>
                          </a:rPr>
                        </m:ctrlPr>
                      </m:sSupPr>
                      <m:e>
                        <m:r>
                          <a:rPr lang="en-US" sz="2300" b="1" i="1">
                            <a:latin typeface="Cambria Math" panose="02040503050406030204" pitchFamily="18" charset="0"/>
                            <a:ea typeface="Cambria Math" panose="02040503050406030204" pitchFamily="18" charset="0"/>
                          </a:rPr>
                          <m:t> :{</m:t>
                        </m:r>
                        <m:r>
                          <a:rPr lang="en-US" sz="2300" b="1" i="1">
                            <a:latin typeface="Cambria Math" panose="02040503050406030204" pitchFamily="18" charset="0"/>
                            <a:ea typeface="Cambria Math" panose="02040503050406030204" pitchFamily="18" charset="0"/>
                          </a:rPr>
                          <m:t>𝟎</m:t>
                        </m:r>
                        <m:r>
                          <a:rPr lang="en-US" sz="2300" b="1" i="1">
                            <a:latin typeface="Cambria Math" panose="02040503050406030204" pitchFamily="18" charset="0"/>
                            <a:ea typeface="Cambria Math" panose="02040503050406030204" pitchFamily="18" charset="0"/>
                          </a:rPr>
                          <m:t>,</m:t>
                        </m:r>
                        <m:r>
                          <a:rPr lang="en-US" sz="2300" b="1" i="1">
                            <a:latin typeface="Cambria Math" panose="02040503050406030204" pitchFamily="18" charset="0"/>
                            <a:ea typeface="Cambria Math" panose="02040503050406030204" pitchFamily="18" charset="0"/>
                          </a:rPr>
                          <m:t>𝟏</m:t>
                        </m:r>
                        <m:r>
                          <a:rPr lang="en-US" sz="2300" b="1" i="1">
                            <a:latin typeface="Cambria Math" panose="02040503050406030204" pitchFamily="18" charset="0"/>
                            <a:ea typeface="Cambria Math" panose="02040503050406030204" pitchFamily="18" charset="0"/>
                          </a:rPr>
                          <m:t>}</m:t>
                        </m:r>
                      </m:e>
                      <m:sup>
                        <m:r>
                          <a:rPr lang="en-US" sz="2300" b="1" i="1">
                            <a:latin typeface="Cambria Math" panose="02040503050406030204" pitchFamily="18" charset="0"/>
                            <a:ea typeface="Cambria Math" panose="02040503050406030204" pitchFamily="18" charset="0"/>
                          </a:rPr>
                          <m:t>∗</m:t>
                        </m:r>
                      </m:sup>
                    </m:sSup>
                    <m:r>
                      <a:rPr lang="en-US" sz="2300" b="1" i="1">
                        <a:latin typeface="Cambria Math" panose="02040503050406030204" pitchFamily="18" charset="0"/>
                        <a:ea typeface="Cambria Math" panose="02040503050406030204" pitchFamily="18" charset="0"/>
                      </a:rPr>
                      <m:t>→</m:t>
                    </m:r>
                    <m:sSup>
                      <m:sSupPr>
                        <m:ctrlPr>
                          <a:rPr lang="en-US" sz="2300" b="1" i="1">
                            <a:latin typeface="Cambria Math" panose="02040503050406030204" pitchFamily="18" charset="0"/>
                            <a:ea typeface="Cambria Math" panose="02040503050406030204" pitchFamily="18" charset="0"/>
                          </a:rPr>
                        </m:ctrlPr>
                      </m:sSupPr>
                      <m:e>
                        <m:r>
                          <a:rPr lang="en-US" sz="2300" b="1" i="1">
                            <a:latin typeface="Cambria Math" panose="02040503050406030204" pitchFamily="18" charset="0"/>
                            <a:ea typeface="Cambria Math" panose="02040503050406030204" pitchFamily="18" charset="0"/>
                          </a:rPr>
                          <m:t>{</m:t>
                        </m:r>
                        <m:r>
                          <a:rPr lang="en-US" sz="2300" b="1" i="1">
                            <a:latin typeface="Cambria Math" panose="02040503050406030204" pitchFamily="18" charset="0"/>
                            <a:ea typeface="Cambria Math" panose="02040503050406030204" pitchFamily="18" charset="0"/>
                          </a:rPr>
                          <m:t>𝟎</m:t>
                        </m:r>
                        <m:r>
                          <a:rPr lang="en-US" sz="2300" b="1" i="1">
                            <a:latin typeface="Cambria Math" panose="02040503050406030204" pitchFamily="18" charset="0"/>
                            <a:ea typeface="Cambria Math" panose="02040503050406030204" pitchFamily="18" charset="0"/>
                          </a:rPr>
                          <m:t>,</m:t>
                        </m:r>
                        <m:r>
                          <a:rPr lang="en-US" sz="2300" b="1" i="1">
                            <a:latin typeface="Cambria Math" panose="02040503050406030204" pitchFamily="18" charset="0"/>
                            <a:ea typeface="Cambria Math" panose="02040503050406030204" pitchFamily="18" charset="0"/>
                          </a:rPr>
                          <m:t>𝟏</m:t>
                        </m:r>
                        <m:r>
                          <a:rPr lang="en-US" sz="2300" b="1" i="1">
                            <a:latin typeface="Cambria Math" panose="02040503050406030204" pitchFamily="18" charset="0"/>
                            <a:ea typeface="Cambria Math" panose="02040503050406030204" pitchFamily="18" charset="0"/>
                          </a:rPr>
                          <m:t>}</m:t>
                        </m:r>
                      </m:e>
                      <m:sup>
                        <m:r>
                          <a:rPr lang="en-US" sz="2300" b="1" i="1" dirty="0">
                            <a:latin typeface="Cambria Math" panose="02040503050406030204" pitchFamily="18" charset="0"/>
                          </a:rPr>
                          <m:t>𝟑</m:t>
                        </m:r>
                        <m:r>
                          <a:rPr lang="en-US" sz="2300" b="1" i="1" dirty="0">
                            <a:latin typeface="Cambria Math" panose="02040503050406030204" pitchFamily="18" charset="0"/>
                          </a:rPr>
                          <m:t>.</m:t>
                        </m:r>
                        <m:r>
                          <a:rPr lang="en-US" sz="2300" b="1" i="1" dirty="0">
                            <a:latin typeface="Cambria Math" panose="02040503050406030204" pitchFamily="18" charset="0"/>
                          </a:rPr>
                          <m:t>𝟓</m:t>
                        </m:r>
                        <m:r>
                          <m:rPr>
                            <m:nor/>
                          </m:rPr>
                          <a:rPr lang="en-US" sz="2300" dirty="0"/>
                          <m:t>κ</m:t>
                        </m:r>
                      </m:sup>
                    </m:sSup>
                  </m:oMath>
                </a14:m>
                <a:r>
                  <a:rPr lang="en-US" sz="2300" dirty="0"/>
                  <a:t> is a PRC with the output length </a:t>
                </a:r>
                <a14:m>
                  <m:oMath xmlns:m="http://schemas.openxmlformats.org/officeDocument/2006/math">
                    <m:r>
                      <a:rPr lang="en-US" sz="2300" b="1" i="1" dirty="0">
                        <a:latin typeface="Cambria Math" panose="02040503050406030204" pitchFamily="18" charset="0"/>
                      </a:rPr>
                      <m:t>𝟑</m:t>
                    </m:r>
                    <m:r>
                      <a:rPr lang="en-US" sz="2300" b="1" i="1" dirty="0">
                        <a:latin typeface="Cambria Math" panose="02040503050406030204" pitchFamily="18" charset="0"/>
                      </a:rPr>
                      <m:t>.</m:t>
                    </m:r>
                    <m:r>
                      <a:rPr lang="en-US" sz="2300" b="1" i="1" dirty="0">
                        <a:latin typeface="Cambria Math" panose="02040503050406030204" pitchFamily="18" charset="0"/>
                      </a:rPr>
                      <m:t>𝟓</m:t>
                    </m:r>
                    <m:r>
                      <m:rPr>
                        <m:nor/>
                      </m:rPr>
                      <a:rPr lang="en-US" sz="2300" dirty="0"/>
                      <m:t>κ</m:t>
                    </m:r>
                  </m:oMath>
                </a14:m>
                <a:endParaRPr lang="en-US" sz="2300" dirty="0"/>
              </a:p>
              <a:p>
                <a:pPr marL="0" indent="0">
                  <a:buNone/>
                </a:pPr>
                <a14:m>
                  <m:oMath xmlns:m="http://schemas.openxmlformats.org/officeDocument/2006/math">
                    <m:r>
                      <a:rPr lang="en-US" sz="2300">
                        <a:solidFill>
                          <a:schemeClr val="accent1">
                            <a:lumMod val="75000"/>
                          </a:schemeClr>
                        </a:solidFill>
                        <a:latin typeface="Cambria Math" panose="02040503050406030204" pitchFamily="18" charset="0"/>
                        <a:ea typeface="Cambria Math" panose="02040503050406030204" pitchFamily="18" charset="0"/>
                      </a:rPr>
                      <m:t>⟹</m:t>
                    </m:r>
                  </m:oMath>
                </a14:m>
                <a:r>
                  <a:rPr lang="en-US" sz="2300" dirty="0"/>
                  <a:t> We need to extend the width of the base OT matrices to </a:t>
                </a:r>
                <a14:m>
                  <m:oMath xmlns:m="http://schemas.openxmlformats.org/officeDocument/2006/math">
                    <m:r>
                      <a:rPr lang="en-US" sz="2300" b="1" i="1" dirty="0">
                        <a:latin typeface="Cambria Math" panose="02040503050406030204" pitchFamily="18" charset="0"/>
                      </a:rPr>
                      <m:t>𝟑</m:t>
                    </m:r>
                    <m:r>
                      <a:rPr lang="en-US" sz="2300" b="1" i="1" dirty="0">
                        <a:latin typeface="Cambria Math" panose="02040503050406030204" pitchFamily="18" charset="0"/>
                      </a:rPr>
                      <m:t>.</m:t>
                    </m:r>
                    <m:r>
                      <a:rPr lang="en-US" sz="2300" b="1" i="1" dirty="0">
                        <a:latin typeface="Cambria Math" panose="02040503050406030204" pitchFamily="18" charset="0"/>
                      </a:rPr>
                      <m:t>𝟓</m:t>
                    </m:r>
                    <m:r>
                      <m:rPr>
                        <m:nor/>
                      </m:rPr>
                      <a:rPr lang="en-US" sz="2300" dirty="0"/>
                      <m:t>κ</m:t>
                    </m:r>
                  </m:oMath>
                </a14:m>
                <a:endParaRPr lang="en-US" sz="23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mc:Choice>
        <mc:Fallback xmlns="">
          <p:sp>
            <p:nvSpPr>
              <p:cNvPr id="45" name="Content Placeholder 2"/>
              <p:cNvSpPr txBox="1">
                <a:spLocks noRot="1" noChangeAspect="1" noMove="1" noResize="1" noEditPoints="1" noAdjustHandles="1" noChangeArrowheads="1" noChangeShapeType="1" noTextEdit="1"/>
              </p:cNvSpPr>
              <p:nvPr/>
            </p:nvSpPr>
            <p:spPr>
              <a:xfrm>
                <a:off x="420698" y="1254817"/>
                <a:ext cx="8723302" cy="1379283"/>
              </a:xfrm>
              <a:prstGeom prst="rect">
                <a:avLst/>
              </a:prstGeom>
              <a:blipFill>
                <a:blip r:embed="rId3"/>
                <a:stretch>
                  <a:fillRect l="-1328" t="-7522" b="-796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969280" y="1205081"/>
                <a:ext cx="6994125" cy="434286"/>
              </a:xfrm>
              <a:prstGeom prst="rect">
                <a:avLst/>
              </a:prstGeom>
              <a:solidFill>
                <a:srgbClr val="FFFF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1" i="1">
                          <a:solidFill>
                            <a:srgbClr val="009242"/>
                          </a:solidFill>
                          <a:latin typeface="Cambria Math" panose="02040503050406030204" pitchFamily="18" charset="0"/>
                        </a:rPr>
                        <m:t>𝑷𝒓</m:t>
                      </m:r>
                      <m:d>
                        <m:dPr>
                          <m:begChr m:val="["/>
                          <m:endChr m:val="]"/>
                          <m:ctrlPr>
                            <a:rPr lang="en-US" sz="2200" b="1" i="1">
                              <a:solidFill>
                                <a:srgbClr val="009242"/>
                              </a:solidFill>
                              <a:latin typeface="Cambria Math" panose="02040503050406030204" pitchFamily="18" charset="0"/>
                            </a:rPr>
                          </m:ctrlPr>
                        </m:dPr>
                        <m:e>
                          <m:r>
                            <a:rPr lang="en-US" sz="2200" b="1" i="1">
                              <a:solidFill>
                                <a:srgbClr val="009242"/>
                              </a:solidFill>
                              <a:latin typeface="Cambria Math" panose="02040503050406030204" pitchFamily="18" charset="0"/>
                            </a:rPr>
                            <m:t>𝑪</m:t>
                          </m:r>
                          <m:d>
                            <m:dPr>
                              <m:ctrlPr>
                                <a:rPr lang="en-US" sz="2200" b="1" i="1">
                                  <a:solidFill>
                                    <a:srgbClr val="009242"/>
                                  </a:solidFill>
                                  <a:latin typeface="Cambria Math" panose="02040503050406030204" pitchFamily="18" charset="0"/>
                                </a:rPr>
                              </m:ctrlPr>
                            </m:dPr>
                            <m:e>
                              <m:sSup>
                                <m:sSupPr>
                                  <m:ctrlPr>
                                    <a:rPr lang="en-US" sz="2200" b="1" i="1">
                                      <a:solidFill>
                                        <a:srgbClr val="009242"/>
                                      </a:solidFill>
                                      <a:latin typeface="Cambria Math" panose="02040503050406030204" pitchFamily="18" charset="0"/>
                                    </a:rPr>
                                  </m:ctrlPr>
                                </m:sSupPr>
                                <m:e>
                                  <m:r>
                                    <a:rPr lang="en-US" sz="2200" b="1" i="1">
                                      <a:solidFill>
                                        <a:srgbClr val="009242"/>
                                      </a:solidFill>
                                      <a:latin typeface="Cambria Math" panose="02040503050406030204" pitchFamily="18" charset="0"/>
                                    </a:rPr>
                                    <m:t>𝒓</m:t>
                                  </m:r>
                                </m:e>
                                <m:sup>
                                  <m:r>
                                    <a:rPr lang="en-US" sz="2200" b="1" i="1">
                                      <a:solidFill>
                                        <a:srgbClr val="009242"/>
                                      </a:solidFill>
                                      <a:latin typeface="Cambria Math" panose="02040503050406030204" pitchFamily="18" charset="0"/>
                                    </a:rPr>
                                    <m:t>′</m:t>
                                  </m:r>
                                </m:sup>
                              </m:sSup>
                            </m:e>
                          </m:d>
                          <m:r>
                            <a:rPr lang="en-US" sz="2200" b="1" i="1">
                              <a:solidFill>
                                <a:srgbClr val="009242"/>
                              </a:solidFill>
                              <a:latin typeface="Cambria Math" panose="02040503050406030204" pitchFamily="18" charset="0"/>
                              <a:ea typeface="Cambria Math" panose="02040503050406030204" pitchFamily="18" charset="0"/>
                            </a:rPr>
                            <m:t>⊕</m:t>
                          </m:r>
                          <m:r>
                            <a:rPr lang="en-US" sz="2200" b="1" i="1">
                              <a:solidFill>
                                <a:srgbClr val="009242"/>
                              </a:solidFill>
                              <a:latin typeface="Cambria Math" panose="02040503050406030204" pitchFamily="18" charset="0"/>
                            </a:rPr>
                            <m:t>𝑪</m:t>
                          </m:r>
                          <m:d>
                            <m:dPr>
                              <m:ctrlPr>
                                <a:rPr lang="en-US" sz="2200" b="1" i="1">
                                  <a:solidFill>
                                    <a:srgbClr val="009242"/>
                                  </a:solidFill>
                                  <a:latin typeface="Cambria Math" panose="02040503050406030204" pitchFamily="18" charset="0"/>
                                </a:rPr>
                              </m:ctrlPr>
                            </m:dPr>
                            <m:e>
                              <m:sSub>
                                <m:sSubPr>
                                  <m:ctrlPr>
                                    <a:rPr lang="en-US" sz="2200" b="1" i="1">
                                      <a:solidFill>
                                        <a:srgbClr val="009242"/>
                                      </a:solidFill>
                                      <a:latin typeface="Cambria Math" panose="02040503050406030204" pitchFamily="18" charset="0"/>
                                    </a:rPr>
                                  </m:ctrlPr>
                                </m:sSubPr>
                                <m:e>
                                  <m:r>
                                    <a:rPr lang="en-US" sz="2200" b="1" i="1">
                                      <a:solidFill>
                                        <a:srgbClr val="009242"/>
                                      </a:solidFill>
                                      <a:latin typeface="Cambria Math" panose="02040503050406030204" pitchFamily="18" charset="0"/>
                                    </a:rPr>
                                    <m:t>𝒓</m:t>
                                  </m:r>
                                </m:e>
                                <m:sub>
                                  <m:r>
                                    <a:rPr lang="en-US" sz="2200" b="1" i="1">
                                      <a:solidFill>
                                        <a:srgbClr val="009242"/>
                                      </a:solidFill>
                                      <a:latin typeface="Cambria Math" panose="02040503050406030204" pitchFamily="18" charset="0"/>
                                    </a:rPr>
                                    <m:t>𝒊</m:t>
                                  </m:r>
                                </m:sub>
                              </m:sSub>
                            </m:e>
                          </m:d>
                          <m:r>
                            <a:rPr lang="en-US" sz="2200" b="1" i="1">
                              <a:solidFill>
                                <a:srgbClr val="009242"/>
                              </a:solidFill>
                              <a:latin typeface="Cambria Math" panose="02040503050406030204" pitchFamily="18" charset="0"/>
                            </a:rPr>
                            <m:t> </m:t>
                          </m:r>
                          <m:r>
                            <a:rPr lang="en-US" sz="2200" b="1" i="1">
                              <a:solidFill>
                                <a:srgbClr val="009242"/>
                              </a:solidFill>
                              <a:latin typeface="Cambria Math" panose="02040503050406030204" pitchFamily="18" charset="0"/>
                            </a:rPr>
                            <m:t>𝒉𝒂𝒔</m:t>
                          </m:r>
                          <m:r>
                            <a:rPr lang="en-US" sz="2200" b="1" i="1">
                              <a:solidFill>
                                <a:srgbClr val="009242"/>
                              </a:solidFill>
                              <a:latin typeface="Cambria Math" panose="02040503050406030204" pitchFamily="18" charset="0"/>
                            </a:rPr>
                            <m:t> </m:t>
                          </m:r>
                          <m:r>
                            <a:rPr lang="en-US" sz="2200" b="1" i="1">
                              <a:solidFill>
                                <a:srgbClr val="009242"/>
                              </a:solidFill>
                              <a:latin typeface="Cambria Math" panose="02040503050406030204" pitchFamily="18" charset="0"/>
                            </a:rPr>
                            <m:t>𝒍𝒐𝒘</m:t>
                          </m:r>
                          <m:r>
                            <a:rPr lang="en-US" sz="2200" b="1" i="1">
                              <a:solidFill>
                                <a:srgbClr val="009242"/>
                              </a:solidFill>
                              <a:latin typeface="Cambria Math" panose="02040503050406030204" pitchFamily="18" charset="0"/>
                            </a:rPr>
                            <m:t> </m:t>
                          </m:r>
                          <m:r>
                            <a:rPr lang="en-US" sz="2200" b="1" i="1">
                              <a:solidFill>
                                <a:srgbClr val="009242"/>
                              </a:solidFill>
                              <a:latin typeface="Cambria Math" panose="02040503050406030204" pitchFamily="18" charset="0"/>
                            </a:rPr>
                            <m:t>𝑯𝒂𝒎𝒎𝒊𝒏𝒈</m:t>
                          </m:r>
                          <m:r>
                            <a:rPr lang="en-US" sz="2200" b="1" i="1">
                              <a:solidFill>
                                <a:srgbClr val="009242"/>
                              </a:solidFill>
                              <a:latin typeface="Cambria Math" panose="02040503050406030204" pitchFamily="18" charset="0"/>
                            </a:rPr>
                            <m:t> </m:t>
                          </m:r>
                          <m:r>
                            <a:rPr lang="en-US" sz="2200" b="1" i="1">
                              <a:solidFill>
                                <a:srgbClr val="009242"/>
                              </a:solidFill>
                              <a:latin typeface="Cambria Math" panose="02040503050406030204" pitchFamily="18" charset="0"/>
                            </a:rPr>
                            <m:t>𝒘𝒆𝒊𝒈𝒉𝒕</m:t>
                          </m:r>
                        </m:e>
                      </m:d>
                      <m:r>
                        <a:rPr lang="en-US" sz="2200" b="1" i="1">
                          <a:solidFill>
                            <a:srgbClr val="009242"/>
                          </a:solidFill>
                          <a:latin typeface="Cambria Math" panose="02040503050406030204" pitchFamily="18" charset="0"/>
                          <a:ea typeface="Cambria Math" panose="02040503050406030204" pitchFamily="18" charset="0"/>
                        </a:rPr>
                        <m:t>≤</m:t>
                      </m:r>
                      <m:sSup>
                        <m:sSupPr>
                          <m:ctrlPr>
                            <a:rPr lang="en-US" sz="2200" b="1" i="1">
                              <a:solidFill>
                                <a:srgbClr val="009242"/>
                              </a:solidFill>
                              <a:latin typeface="Cambria Math" panose="02040503050406030204" pitchFamily="18" charset="0"/>
                              <a:ea typeface="Cambria Math" panose="02040503050406030204" pitchFamily="18" charset="0"/>
                            </a:rPr>
                          </m:ctrlPr>
                        </m:sSupPr>
                        <m:e>
                          <m:r>
                            <a:rPr lang="en-US" sz="2200" b="1" i="1">
                              <a:solidFill>
                                <a:srgbClr val="009242"/>
                              </a:solidFill>
                              <a:latin typeface="Cambria Math" panose="02040503050406030204" pitchFamily="18" charset="0"/>
                              <a:ea typeface="Cambria Math" panose="02040503050406030204" pitchFamily="18" charset="0"/>
                            </a:rPr>
                            <m:t>𝟐</m:t>
                          </m:r>
                        </m:e>
                        <m:sup>
                          <m:r>
                            <a:rPr lang="en-US" sz="2200" b="1" i="1">
                              <a:solidFill>
                                <a:srgbClr val="009242"/>
                              </a:solidFill>
                              <a:latin typeface="Cambria Math" panose="02040503050406030204" pitchFamily="18" charset="0"/>
                              <a:ea typeface="Cambria Math" panose="02040503050406030204" pitchFamily="18" charset="0"/>
                            </a:rPr>
                            <m:t>−</m:t>
                          </m:r>
                          <m:r>
                            <m:rPr>
                              <m:nor/>
                            </m:rPr>
                            <a:rPr lang="en-US" sz="2200" dirty="0">
                              <a:solidFill>
                                <a:srgbClr val="009242"/>
                              </a:solidFill>
                            </a:rPr>
                            <m:t>κ</m:t>
                          </m:r>
                        </m:sup>
                      </m:sSup>
                    </m:oMath>
                  </m:oMathPara>
                </a14:m>
                <a:endParaRPr lang="en-US" sz="2200" dirty="0"/>
              </a:p>
            </p:txBody>
          </p:sp>
        </mc:Choice>
        <mc:Fallback xmlns="">
          <p:sp>
            <p:nvSpPr>
              <p:cNvPr id="3" name="TextBox 2"/>
              <p:cNvSpPr txBox="1">
                <a:spLocks noRot="1" noChangeAspect="1" noMove="1" noResize="1" noEditPoints="1" noAdjustHandles="1" noChangeArrowheads="1" noChangeShapeType="1" noTextEdit="1"/>
              </p:cNvSpPr>
              <p:nvPr/>
            </p:nvSpPr>
            <p:spPr>
              <a:xfrm>
                <a:off x="1969280" y="1205081"/>
                <a:ext cx="6994125" cy="434286"/>
              </a:xfrm>
              <a:prstGeom prst="rect">
                <a:avLst/>
              </a:prstGeom>
              <a:blipFill>
                <a:blip r:embed="rId4"/>
                <a:stretch>
                  <a:fillRect b="-18310"/>
                </a:stretch>
              </a:blipFill>
            </p:spPr>
            <p:txBody>
              <a:bodyPr/>
              <a:lstStyle/>
              <a:p>
                <a:r>
                  <a:rPr lang="en-US">
                    <a:noFill/>
                  </a:rPr>
                  <a:t> </a:t>
                </a:r>
              </a:p>
            </p:txBody>
          </p:sp>
        </mc:Fallback>
      </mc:AlternateContent>
      <p:sp>
        <p:nvSpPr>
          <p:cNvPr id="11" name="Rectangle 10"/>
          <p:cNvSpPr/>
          <p:nvPr/>
        </p:nvSpPr>
        <p:spPr>
          <a:xfrm>
            <a:off x="998242" y="3399548"/>
            <a:ext cx="998889" cy="836194"/>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25" b="1" dirty="0" err="1"/>
              <a:t>BaseOT</a:t>
            </a:r>
            <a:endParaRPr lang="en-US" sz="2625" b="1" dirty="0"/>
          </a:p>
        </p:txBody>
      </p:sp>
      <p:sp>
        <p:nvSpPr>
          <p:cNvPr id="12" name="Rectangle 11"/>
          <p:cNvSpPr/>
          <p:nvPr/>
        </p:nvSpPr>
        <p:spPr>
          <a:xfrm>
            <a:off x="3690869" y="3399548"/>
            <a:ext cx="929903" cy="23528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25" b="1" dirty="0"/>
              <a:t>OT </a:t>
            </a:r>
          </a:p>
          <a:p>
            <a:pPr algn="ctr"/>
            <a:r>
              <a:rPr lang="en-US" sz="2625" b="1" dirty="0"/>
              <a:t>Ext</a:t>
            </a:r>
          </a:p>
        </p:txBody>
      </p:sp>
      <p:sp>
        <p:nvSpPr>
          <p:cNvPr id="15" name="Rectangle 14"/>
          <p:cNvSpPr/>
          <p:nvPr/>
        </p:nvSpPr>
        <p:spPr>
          <a:xfrm rot="16200000">
            <a:off x="7046960" y="2626920"/>
            <a:ext cx="929903" cy="23528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625" b="1" dirty="0"/>
              <a:t>OT Ext Transpose</a:t>
            </a:r>
          </a:p>
        </p:txBody>
      </p:sp>
      <p:cxnSp>
        <p:nvCxnSpPr>
          <p:cNvPr id="16" name="Straight Arrow Connector 15"/>
          <p:cNvCxnSpPr>
            <a:stCxn id="11" idx="3"/>
          </p:cNvCxnSpPr>
          <p:nvPr/>
        </p:nvCxnSpPr>
        <p:spPr>
          <a:xfrm flipV="1">
            <a:off x="1997131" y="3801285"/>
            <a:ext cx="1693738" cy="16360"/>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997131" y="3524284"/>
            <a:ext cx="1672737" cy="300082"/>
          </a:xfrm>
          <a:prstGeom prst="rect">
            <a:avLst/>
          </a:prstGeom>
          <a:noFill/>
        </p:spPr>
        <p:txBody>
          <a:bodyPr wrap="square" rtlCol="0">
            <a:spAutoFit/>
          </a:bodyPr>
          <a:lstStyle/>
          <a:p>
            <a:pPr algn="ctr"/>
            <a:r>
              <a:rPr lang="en-US" sz="1350" dirty="0"/>
              <a:t>PRG</a:t>
            </a:r>
          </a:p>
        </p:txBody>
      </p:sp>
      <p:sp>
        <p:nvSpPr>
          <p:cNvPr id="18" name="Rectangle 17"/>
          <p:cNvSpPr/>
          <p:nvPr/>
        </p:nvSpPr>
        <p:spPr>
          <a:xfrm>
            <a:off x="4740231" y="3511841"/>
            <a:ext cx="1567224" cy="300082"/>
          </a:xfrm>
          <a:prstGeom prst="rect">
            <a:avLst/>
          </a:prstGeom>
        </p:spPr>
        <p:txBody>
          <a:bodyPr wrap="none">
            <a:spAutoFit/>
          </a:bodyPr>
          <a:lstStyle/>
          <a:p>
            <a:r>
              <a:rPr lang="en-US" sz="1350" dirty="0"/>
              <a:t>Matrix transpose </a:t>
            </a:r>
          </a:p>
        </p:txBody>
      </p:sp>
      <p:cxnSp>
        <p:nvCxnSpPr>
          <p:cNvPr id="20" name="Straight Arrow Connector 19"/>
          <p:cNvCxnSpPr/>
          <p:nvPr/>
        </p:nvCxnSpPr>
        <p:spPr>
          <a:xfrm flipV="1">
            <a:off x="4641772" y="3801283"/>
            <a:ext cx="1714739" cy="1"/>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046228" y="3261074"/>
            <a:ext cx="929903" cy="7793"/>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898818" y="3391378"/>
            <a:ext cx="965" cy="868724"/>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1378695" y="3033847"/>
                <a:ext cx="264968" cy="3000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1350" dirty="0"/>
                        <m:t>κ</m:t>
                      </m:r>
                    </m:oMath>
                  </m:oMathPara>
                </a14:m>
                <a:endParaRPr lang="en-US" sz="1350" dirty="0"/>
              </a:p>
            </p:txBody>
          </p:sp>
        </mc:Choice>
        <mc:Fallback xmlns="">
          <p:sp>
            <p:nvSpPr>
              <p:cNvPr id="26" name="TextBox 25"/>
              <p:cNvSpPr txBox="1">
                <a:spLocks noRot="1" noChangeAspect="1" noMove="1" noResize="1" noEditPoints="1" noAdjustHandles="1" noChangeArrowheads="1" noChangeShapeType="1" noTextEdit="1"/>
              </p:cNvSpPr>
              <p:nvPr/>
            </p:nvSpPr>
            <p:spPr>
              <a:xfrm>
                <a:off x="1378695" y="3033847"/>
                <a:ext cx="264968" cy="30008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23350" y="3672127"/>
                <a:ext cx="264968" cy="3000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1350" dirty="0"/>
                        <m:t>κ</m:t>
                      </m:r>
                    </m:oMath>
                  </m:oMathPara>
                </a14:m>
                <a:endParaRPr lang="en-US" sz="1350" dirty="0"/>
              </a:p>
            </p:txBody>
          </p:sp>
        </mc:Choice>
        <mc:Fallback xmlns="">
          <p:sp>
            <p:nvSpPr>
              <p:cNvPr id="28" name="TextBox 27"/>
              <p:cNvSpPr txBox="1">
                <a:spLocks noRot="1" noChangeAspect="1" noMove="1" noResize="1" noEditPoints="1" noAdjustHandles="1" noChangeArrowheads="1" noChangeShapeType="1" noTextEdit="1"/>
              </p:cNvSpPr>
              <p:nvPr/>
            </p:nvSpPr>
            <p:spPr>
              <a:xfrm>
                <a:off x="623350" y="3672127"/>
                <a:ext cx="264968" cy="300082"/>
              </a:xfrm>
              <a:prstGeom prst="rect">
                <a:avLst/>
              </a:prstGeom>
              <a:blipFill>
                <a:blip r:embed="rId6"/>
                <a:stretch>
                  <a:fillRect/>
                </a:stretch>
              </a:blipFill>
            </p:spPr>
            <p:txBody>
              <a:bodyPr/>
              <a:lstStyle/>
              <a:p>
                <a:r>
                  <a:rPr lang="en-US">
                    <a:noFill/>
                  </a:rPr>
                  <a:t> </a:t>
                </a:r>
              </a:p>
            </p:txBody>
          </p:sp>
        </mc:Fallback>
      </mc:AlternateContent>
      <p:cxnSp>
        <p:nvCxnSpPr>
          <p:cNvPr id="29" name="Straight Arrow Connector 28"/>
          <p:cNvCxnSpPr/>
          <p:nvPr/>
        </p:nvCxnSpPr>
        <p:spPr>
          <a:xfrm>
            <a:off x="3534294" y="3391378"/>
            <a:ext cx="25128" cy="2360970"/>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2947874" y="4433363"/>
                <a:ext cx="520696" cy="3000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1350" dirty="0"/>
                        <m:t>3.5</m:t>
                      </m:r>
                      <m:r>
                        <m:rPr>
                          <m:nor/>
                        </m:rPr>
                        <a:rPr lang="en-US" sz="1350" dirty="0"/>
                        <m:t>κ</m:t>
                      </m:r>
                    </m:oMath>
                  </m:oMathPara>
                </a14:m>
                <a:endParaRPr lang="en-US" sz="1350" dirty="0"/>
              </a:p>
            </p:txBody>
          </p:sp>
        </mc:Choice>
        <mc:Fallback xmlns="">
          <p:sp>
            <p:nvSpPr>
              <p:cNvPr id="31" name="TextBox 30"/>
              <p:cNvSpPr txBox="1">
                <a:spLocks noRot="1" noChangeAspect="1" noMove="1" noResize="1" noEditPoints="1" noAdjustHandles="1" noChangeArrowheads="1" noChangeShapeType="1" noTextEdit="1"/>
              </p:cNvSpPr>
              <p:nvPr/>
            </p:nvSpPr>
            <p:spPr>
              <a:xfrm>
                <a:off x="2947874" y="4433363"/>
                <a:ext cx="520696" cy="300082"/>
              </a:xfrm>
              <a:prstGeom prst="rect">
                <a:avLst/>
              </a:prstGeom>
              <a:blipFill>
                <a:blip r:embed="rId7"/>
                <a:stretch>
                  <a:fillRect/>
                </a:stretch>
              </a:blipFill>
            </p:spPr>
            <p:txBody>
              <a:bodyPr/>
              <a:lstStyle/>
              <a:p>
                <a:r>
                  <a:rPr lang="en-US">
                    <a:noFill/>
                  </a:rPr>
                  <a:t> </a:t>
                </a:r>
              </a:p>
            </p:txBody>
          </p:sp>
        </mc:Fallback>
      </mc:AlternateContent>
      <p:cxnSp>
        <p:nvCxnSpPr>
          <p:cNvPr id="32" name="Straight Arrow Connector 31"/>
          <p:cNvCxnSpPr/>
          <p:nvPr/>
        </p:nvCxnSpPr>
        <p:spPr>
          <a:xfrm flipV="1">
            <a:off x="3690869" y="3264970"/>
            <a:ext cx="929903" cy="7793"/>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4038551" y="3021420"/>
                <a:ext cx="264968" cy="3000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1350" dirty="0"/>
                        <m:t>κ</m:t>
                      </m:r>
                    </m:oMath>
                  </m:oMathPara>
                </a14:m>
                <a:endParaRPr lang="en-US" sz="1350" dirty="0"/>
              </a:p>
            </p:txBody>
          </p:sp>
        </mc:Choice>
        <mc:Fallback xmlns="">
          <p:sp>
            <p:nvSpPr>
              <p:cNvPr id="33" name="TextBox 32"/>
              <p:cNvSpPr txBox="1">
                <a:spLocks noRot="1" noChangeAspect="1" noMove="1" noResize="1" noEditPoints="1" noAdjustHandles="1" noChangeArrowheads="1" noChangeShapeType="1" noTextEdit="1"/>
              </p:cNvSpPr>
              <p:nvPr/>
            </p:nvSpPr>
            <p:spPr>
              <a:xfrm>
                <a:off x="4038551" y="3021420"/>
                <a:ext cx="264968" cy="300082"/>
              </a:xfrm>
              <a:prstGeom prst="rect">
                <a:avLst/>
              </a:prstGeom>
              <a:blipFill>
                <a:blip r:embed="rId8"/>
                <a:stretch>
                  <a:fillRect/>
                </a:stretch>
              </a:blipFill>
            </p:spPr>
            <p:txBody>
              <a:bodyPr/>
              <a:lstStyle/>
              <a:p>
                <a:r>
                  <a:rPr lang="en-US">
                    <a:noFill/>
                  </a:rPr>
                  <a:t> </a:t>
                </a:r>
              </a:p>
            </p:txBody>
          </p:sp>
        </mc:Fallback>
      </mc:AlternateContent>
      <p:cxnSp>
        <p:nvCxnSpPr>
          <p:cNvPr id="34" name="Straight Arrow Connector 33"/>
          <p:cNvCxnSpPr/>
          <p:nvPr/>
        </p:nvCxnSpPr>
        <p:spPr>
          <a:xfrm flipH="1">
            <a:off x="8836793" y="3367018"/>
            <a:ext cx="965" cy="868724"/>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p:cNvSpPr txBox="1"/>
              <p:nvPr/>
            </p:nvSpPr>
            <p:spPr>
              <a:xfrm>
                <a:off x="8830921" y="3683110"/>
                <a:ext cx="264968" cy="3000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1350" dirty="0"/>
                        <m:t>κ</m:t>
                      </m:r>
                    </m:oMath>
                  </m:oMathPara>
                </a14:m>
                <a:endParaRPr lang="en-US" sz="1350" dirty="0"/>
              </a:p>
            </p:txBody>
          </p:sp>
        </mc:Choice>
        <mc:Fallback xmlns="">
          <p:sp>
            <p:nvSpPr>
              <p:cNvPr id="35" name="TextBox 34"/>
              <p:cNvSpPr txBox="1">
                <a:spLocks noRot="1" noChangeAspect="1" noMove="1" noResize="1" noEditPoints="1" noAdjustHandles="1" noChangeArrowheads="1" noChangeShapeType="1" noTextEdit="1"/>
              </p:cNvSpPr>
              <p:nvPr/>
            </p:nvSpPr>
            <p:spPr>
              <a:xfrm>
                <a:off x="8830921" y="3683110"/>
                <a:ext cx="264968" cy="300082"/>
              </a:xfrm>
              <a:prstGeom prst="rect">
                <a:avLst/>
              </a:prstGeom>
              <a:blipFill>
                <a:blip r:embed="rId9"/>
                <a:stretch>
                  <a:fillRect/>
                </a:stretch>
              </a:blipFill>
            </p:spPr>
            <p:txBody>
              <a:bodyPr/>
              <a:lstStyle/>
              <a:p>
                <a:r>
                  <a:rPr lang="en-US">
                    <a:noFill/>
                  </a:rPr>
                  <a:t> </a:t>
                </a:r>
              </a:p>
            </p:txBody>
          </p:sp>
        </mc:Fallback>
      </mc:AlternateContent>
      <p:cxnSp>
        <p:nvCxnSpPr>
          <p:cNvPr id="36" name="Straight Arrow Connector 35"/>
          <p:cNvCxnSpPr/>
          <p:nvPr/>
        </p:nvCxnSpPr>
        <p:spPr>
          <a:xfrm>
            <a:off x="6335511" y="3225306"/>
            <a:ext cx="2365574" cy="0"/>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7273090" y="2990585"/>
                <a:ext cx="520696" cy="3000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1350" dirty="0"/>
                        <m:t>3.5</m:t>
                      </m:r>
                      <m:r>
                        <m:rPr>
                          <m:nor/>
                        </m:rPr>
                        <a:rPr lang="en-US" sz="1350" dirty="0"/>
                        <m:t>κ</m:t>
                      </m:r>
                    </m:oMath>
                  </m:oMathPara>
                </a14:m>
                <a:endParaRPr lang="en-US" sz="1350" dirty="0"/>
              </a:p>
            </p:txBody>
          </p:sp>
        </mc:Choice>
        <mc:Fallback xmlns="">
          <p:sp>
            <p:nvSpPr>
              <p:cNvPr id="38" name="TextBox 37"/>
              <p:cNvSpPr txBox="1">
                <a:spLocks noRot="1" noChangeAspect="1" noMove="1" noResize="1" noEditPoints="1" noAdjustHandles="1" noChangeArrowheads="1" noChangeShapeType="1" noTextEdit="1"/>
              </p:cNvSpPr>
              <p:nvPr/>
            </p:nvSpPr>
            <p:spPr>
              <a:xfrm>
                <a:off x="7273090" y="2990585"/>
                <a:ext cx="520696" cy="300082"/>
              </a:xfrm>
              <a:prstGeom prst="rect">
                <a:avLst/>
              </a:prstGeom>
              <a:blipFill>
                <a:blip r:embed="rId10"/>
                <a:stretch>
                  <a:fillRect/>
                </a:stretch>
              </a:blipFill>
            </p:spPr>
            <p:txBody>
              <a:bodyPr/>
              <a:lstStyle/>
              <a:p>
                <a:r>
                  <a:rPr lang="en-US">
                    <a:noFill/>
                  </a:rPr>
                  <a:t> </a:t>
                </a:r>
              </a:p>
            </p:txBody>
          </p:sp>
        </mc:Fallback>
      </mc:AlternateContent>
      <p:sp>
        <p:nvSpPr>
          <p:cNvPr id="27" name="Rectangle 10">
            <a:extLst>
              <a:ext uri="{FF2B5EF4-FFF2-40B4-BE49-F238E27FC236}">
                <a16:creationId xmlns:a16="http://schemas.microsoft.com/office/drawing/2014/main" id="{E4D92F61-26BD-47BE-A80E-475D5164FA45}"/>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136544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par>
                                <p:cTn id="24" presetID="22" presetClass="entr" presetSubtype="8"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22" presetClass="entr" presetSubtype="1"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par>
                                <p:cTn id="45" presetID="22" presetClass="entr" presetSubtype="8"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8"/>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6"/>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17" grpId="0"/>
      <p:bldP spid="18" grpId="0"/>
      <p:bldP spid="26" grpId="0"/>
      <p:bldP spid="28" grpId="0"/>
      <p:bldP spid="31" grpId="0"/>
      <p:bldP spid="33" grpId="0"/>
      <p:bldP spid="35"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952" y="0"/>
            <a:ext cx="7543800" cy="1207008"/>
          </a:xfrm>
        </p:spPr>
        <p:txBody>
          <a:bodyPr>
            <a:normAutofit/>
          </a:bodyPr>
          <a:lstStyle/>
          <a:p>
            <a:pPr algn="ctr">
              <a:defRPr/>
            </a:pPr>
            <a:r>
              <a:rPr lang="de-DE" altLang="en-US" sz="4600" dirty="0"/>
              <a:t>Private Set Intersection (PSI)</a:t>
            </a:r>
            <a:endParaRPr lang="en-US" sz="4600" dirty="0"/>
          </a:p>
        </p:txBody>
      </p:sp>
      <p:sp>
        <p:nvSpPr>
          <p:cNvPr id="10" name="Slide Number Placeholder 9"/>
          <p:cNvSpPr>
            <a:spLocks noGrp="1"/>
          </p:cNvSpPr>
          <p:nvPr>
            <p:ph type="sldNum" sz="quarter" idx="12"/>
          </p:nvPr>
        </p:nvSpPr>
        <p:spPr/>
        <p:txBody>
          <a:bodyPr/>
          <a:lstStyle/>
          <a:p>
            <a:pPr>
              <a:defRPr/>
            </a:pPr>
            <a:fld id="{6BE38EA5-762B-447A-B488-376B6956231A}" type="slidenum">
              <a:rPr lang="en-US"/>
              <a:pPr>
                <a:defRPr/>
              </a:pPr>
              <a:t>2</a:t>
            </a:fld>
            <a:endParaRPr lang="en-US"/>
          </a:p>
        </p:txBody>
      </p:sp>
      <p:sp>
        <p:nvSpPr>
          <p:cNvPr id="10245" name="AutoShape 8" descr="Image result for bob minion"/>
          <p:cNvSpPr>
            <a:spLocks noChangeAspect="1" noChangeArrowheads="1"/>
          </p:cNvSpPr>
          <p:nvPr/>
        </p:nvSpPr>
        <p:spPr bwMode="auto">
          <a:xfrm>
            <a:off x="116681" y="748903"/>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endParaRPr lang="en-US" altLang="en-US" sz="135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685925"/>
            <a:ext cx="1401366" cy="138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27169" y="1687116"/>
            <a:ext cx="1316831" cy="132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p:cNvSpPr txBox="1">
            <a:spLocks noRot="1" noChangeAspect="1" noMove="1" noResize="1" noEditPoints="1" noAdjustHandles="1" noChangeArrowheads="1" noChangeShapeType="1" noTextEdit="1"/>
          </p:cNvSpPr>
          <p:nvPr/>
        </p:nvSpPr>
        <p:spPr>
          <a:xfrm>
            <a:off x="2465158" y="2382679"/>
            <a:ext cx="712433" cy="530915"/>
          </a:xfrm>
          <a:prstGeom prst="rect">
            <a:avLst/>
          </a:prstGeom>
          <a:blipFill>
            <a:blip r:embed="rId5"/>
            <a:stretch>
              <a:fillRect/>
            </a:stretch>
          </a:blipFill>
        </p:spPr>
        <p:txBody>
          <a:bodyPr/>
          <a:lstStyle/>
          <a:p>
            <a:r>
              <a:rPr lang="en-US" sz="1350">
                <a:noFill/>
              </a:rPr>
              <a:t> </a:t>
            </a:r>
          </a:p>
        </p:txBody>
      </p:sp>
      <p:sp>
        <p:nvSpPr>
          <p:cNvPr id="37" name="TextBox 36"/>
          <p:cNvSpPr txBox="1">
            <a:spLocks noRot="1" noChangeAspect="1" noMove="1" noResize="1" noEditPoints="1" noAdjustHandles="1" noChangeArrowheads="1" noChangeShapeType="1" noTextEdit="1"/>
          </p:cNvSpPr>
          <p:nvPr/>
        </p:nvSpPr>
        <p:spPr>
          <a:xfrm>
            <a:off x="6458386" y="2473794"/>
            <a:ext cx="712433" cy="530915"/>
          </a:xfrm>
          <a:prstGeom prst="rect">
            <a:avLst/>
          </a:prstGeom>
          <a:blipFill>
            <a:blip r:embed="rId6"/>
            <a:stretch>
              <a:fillRect/>
            </a:stretch>
          </a:blipFill>
        </p:spPr>
        <p:txBody>
          <a:bodyPr/>
          <a:lstStyle/>
          <a:p>
            <a:r>
              <a:rPr lang="en-US" sz="1350">
                <a:noFill/>
              </a:rPr>
              <a:t> </a:t>
            </a:r>
          </a:p>
        </p:txBody>
      </p:sp>
      <p:sp>
        <p:nvSpPr>
          <p:cNvPr id="42" name="TextBox 41"/>
          <p:cNvSpPr txBox="1">
            <a:spLocks noRot="1" noChangeAspect="1" noMove="1" noResize="1" noEditPoints="1" noAdjustHandles="1" noChangeArrowheads="1" noChangeShapeType="1" noTextEdit="1"/>
          </p:cNvSpPr>
          <p:nvPr/>
        </p:nvSpPr>
        <p:spPr>
          <a:xfrm>
            <a:off x="4019465" y="5489662"/>
            <a:ext cx="1284281" cy="530915"/>
          </a:xfrm>
          <a:prstGeom prst="rect">
            <a:avLst/>
          </a:prstGeom>
          <a:blipFill>
            <a:blip r:embed="rId7"/>
            <a:stretch>
              <a:fillRect/>
            </a:stretch>
          </a:blipFill>
        </p:spPr>
        <p:txBody>
          <a:bodyPr/>
          <a:lstStyle/>
          <a:p>
            <a:r>
              <a:rPr lang="en-US" sz="1350">
                <a:noFill/>
              </a:rPr>
              <a:t> </a:t>
            </a:r>
          </a:p>
        </p:txBody>
      </p:sp>
      <p:sp>
        <p:nvSpPr>
          <p:cNvPr id="41" name="Oval 10"/>
          <p:cNvSpPr>
            <a:spLocks noChangeArrowheads="1"/>
          </p:cNvSpPr>
          <p:nvPr/>
        </p:nvSpPr>
        <p:spPr bwMode="auto">
          <a:xfrm>
            <a:off x="1401366" y="3163380"/>
            <a:ext cx="3779719" cy="2326282"/>
          </a:xfrm>
          <a:prstGeom prst="ellipse">
            <a:avLst/>
          </a:prstGeom>
          <a:solidFill>
            <a:srgbClr val="FFCCCC">
              <a:alpha val="9804"/>
            </a:srgbClr>
          </a:solidFill>
          <a:ln w="76200">
            <a:solidFill>
              <a:schemeClr val="accent1">
                <a:lumMod val="60000"/>
                <a:lumOff val="40000"/>
              </a:schemeClr>
            </a:solidFill>
            <a:round/>
            <a:headEnd/>
            <a:tailEnd/>
          </a:ln>
          <a:effectLst/>
        </p:spPr>
        <p:txBody>
          <a:bodyPr wrap="none" lIns="67500" tIns="33750" rIns="67500" bIns="3375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endParaRPr lang="en-US" altLang="en-US" sz="3750" b="1" dirty="0">
              <a:latin typeface="Arial" panose="020B0604020202020204" pitchFamily="34" charset="0"/>
            </a:endParaRPr>
          </a:p>
        </p:txBody>
      </p:sp>
      <p:sp>
        <p:nvSpPr>
          <p:cNvPr id="44" name="Oval 11"/>
          <p:cNvSpPr>
            <a:spLocks noChangeArrowheads="1"/>
          </p:cNvSpPr>
          <p:nvPr/>
        </p:nvSpPr>
        <p:spPr bwMode="auto">
          <a:xfrm>
            <a:off x="4234650" y="3163381"/>
            <a:ext cx="3777961" cy="2326282"/>
          </a:xfrm>
          <a:prstGeom prst="ellipse">
            <a:avLst/>
          </a:prstGeom>
          <a:solidFill>
            <a:srgbClr val="66CCFF">
              <a:alpha val="9804"/>
            </a:srgbClr>
          </a:solidFill>
          <a:ln w="76200">
            <a:solidFill>
              <a:srgbClr val="00B0F0"/>
            </a:solidFill>
            <a:round/>
            <a:headEnd/>
            <a:tailEnd/>
          </a:ln>
          <a:effectLst/>
        </p:spPr>
        <p:txBody>
          <a:bodyPr wrap="none" lIns="67500" tIns="33750" rIns="67500" bIns="3375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endParaRPr lang="en-US" altLang="en-US" sz="3750" b="1" dirty="0">
              <a:latin typeface="Arial" panose="020B0604020202020204" pitchFamily="34" charset="0"/>
            </a:endParaRPr>
          </a:p>
        </p:txBody>
      </p:sp>
      <p:pic>
        <p:nvPicPr>
          <p:cNvPr id="1026" name="Picture 2" descr="Image result for check sig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8389" y="3861624"/>
            <a:ext cx="1006926" cy="11494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question sig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7171" y="3921732"/>
            <a:ext cx="829651" cy="82965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question sign"/>
          <p:cNvPicPr>
            <a:picLocks noChangeAspect="1" noChangeArrowheads="1"/>
          </p:cNvPicPr>
          <p:nvPr/>
        </p:nvPicPr>
        <p:blipFill>
          <a:blip r:embed="rId10">
            <a:duotone>
              <a:schemeClr val="accent1">
                <a:shade val="45000"/>
                <a:satMod val="135000"/>
              </a:schemeClr>
              <a:prstClr val="white"/>
            </a:duotone>
            <a:extLst>
              <a:ext uri="{BEBA8EAE-BF5A-486C-A8C5-ECC9F3942E4B}">
                <a14:imgProps xmlns:a14="http://schemas.microsoft.com/office/drawing/2010/main">
                  <a14:imgLayer r:embed="rId11">
                    <a14:imgEffect>
                      <a14:colorTemperature colorTemp="15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08805" y="3925479"/>
            <a:ext cx="829651" cy="829651"/>
          </a:xfrm>
          <a:prstGeom prst="rect">
            <a:avLst/>
          </a:prstGeom>
          <a:noFill/>
        </p:spPr>
      </p:pic>
      <p:sp>
        <p:nvSpPr>
          <p:cNvPr id="18" name="Rectangle 10">
            <a:extLst>
              <a:ext uri="{FF2B5EF4-FFF2-40B4-BE49-F238E27FC236}">
                <a16:creationId xmlns:a16="http://schemas.microsoft.com/office/drawing/2014/main" id="{619E4537-F6E1-4E87-870B-4887DE387549}"/>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3901523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9" name="Content Placeholder 2"/>
              <p:cNvSpPr>
                <a:spLocks noGrp="1"/>
              </p:cNvSpPr>
              <p:nvPr>
                <p:ph idx="1"/>
              </p:nvPr>
            </p:nvSpPr>
            <p:spPr>
              <a:xfrm>
                <a:off x="156652" y="4450506"/>
                <a:ext cx="8573678" cy="2202165"/>
              </a:xfrm>
              <a:ln>
                <a:noFill/>
              </a:ln>
            </p:spPr>
            <p:txBody>
              <a:bodyPr>
                <a:normAutofit/>
              </a:bodyPr>
              <a:lstStyle/>
              <a:p>
                <a:r>
                  <a:rPr lang="en-US" sz="2100" dirty="0"/>
                  <a:t>If </a:t>
                </a:r>
                <a14:m>
                  <m:oMath xmlns:m="http://schemas.openxmlformats.org/officeDocument/2006/math">
                    <m:sSub>
                      <m:sSubPr>
                        <m:ctrlPr>
                          <a:rPr lang="en-US" sz="2100" i="1">
                            <a:latin typeface="Cambria Math" panose="02040503050406030204" pitchFamily="18" charset="0"/>
                          </a:rPr>
                        </m:ctrlPr>
                      </m:sSubPr>
                      <m:e>
                        <m:sSub>
                          <m:sSubPr>
                            <m:ctrlPr>
                              <a:rPr lang="en-US" sz="2100" b="1" i="1">
                                <a:solidFill>
                                  <a:srgbClr val="FF0000"/>
                                </a:solidFill>
                                <a:latin typeface="Cambria Math" panose="02040503050406030204" pitchFamily="18" charset="0"/>
                              </a:rPr>
                            </m:ctrlPr>
                          </m:sSubPr>
                          <m:e>
                            <m:r>
                              <a:rPr lang="en-US" sz="2100" b="1" i="1">
                                <a:solidFill>
                                  <a:srgbClr val="FF0000"/>
                                </a:solidFill>
                                <a:latin typeface="Cambria Math" panose="02040503050406030204" pitchFamily="18" charset="0"/>
                              </a:rPr>
                              <m:t>𝒓</m:t>
                            </m:r>
                          </m:e>
                          <m:sub>
                            <m:r>
                              <a:rPr lang="en-US" sz="2100" b="1" i="1">
                                <a:solidFill>
                                  <a:srgbClr val="FF0000"/>
                                </a:solidFill>
                                <a:latin typeface="Cambria Math" panose="02040503050406030204" pitchFamily="18" charset="0"/>
                              </a:rPr>
                              <m:t>𝒊</m:t>
                            </m:r>
                          </m:sub>
                        </m:sSub>
                        <m:r>
                          <a:rPr lang="en-US" sz="2100" i="1">
                            <a:latin typeface="Cambria Math" panose="02040503050406030204" pitchFamily="18" charset="0"/>
                            <a:ea typeface="Cambria Math" panose="02040503050406030204" pitchFamily="18" charset="0"/>
                          </a:rPr>
                          <m:t>≠</m:t>
                        </m:r>
                        <m:r>
                          <a:rPr lang="en-US" sz="2100" b="1" i="1">
                            <a:solidFill>
                              <a:srgbClr val="0066FF"/>
                            </a:solidFill>
                            <a:latin typeface="Cambria Math" panose="02040503050406030204" pitchFamily="18" charset="0"/>
                          </a:rPr>
                          <m:t>𝒓</m:t>
                        </m:r>
                        <m:r>
                          <a:rPr lang="en-US" sz="2100" b="1" i="1">
                            <a:solidFill>
                              <a:srgbClr val="0066FF"/>
                            </a:solidFill>
                            <a:latin typeface="Cambria Math" panose="02040503050406030204" pitchFamily="18" charset="0"/>
                          </a:rPr>
                          <m:t>′</m:t>
                        </m:r>
                        <m:r>
                          <a:rPr lang="en-US" sz="2100" i="1">
                            <a:latin typeface="Cambria Math" panose="02040503050406030204" pitchFamily="18" charset="0"/>
                          </a:rPr>
                          <m:t>,  </m:t>
                        </m:r>
                        <m:r>
                          <a:rPr lang="en-US" sz="2100" i="1">
                            <a:latin typeface="Cambria Math" panose="02040503050406030204" pitchFamily="18" charset="0"/>
                          </a:rPr>
                          <m:t>𝐹</m:t>
                        </m:r>
                      </m:e>
                      <m:sub>
                        <m:r>
                          <a:rPr lang="en-US" sz="2100" i="1">
                            <a:latin typeface="Cambria Math" panose="02040503050406030204" pitchFamily="18" charset="0"/>
                          </a:rPr>
                          <m:t>𝑠</m:t>
                        </m:r>
                        <m:r>
                          <a:rPr lang="en-US" sz="2100" i="1">
                            <a:latin typeface="Cambria Math" panose="02040503050406030204" pitchFamily="18" charset="0"/>
                          </a:rPr>
                          <m:t>,</m:t>
                        </m:r>
                        <m:sSub>
                          <m:sSubPr>
                            <m:ctrlPr>
                              <a:rPr lang="en-US" sz="2100" b="1" i="1">
                                <a:latin typeface="Cambria Math" panose="02040503050406030204" pitchFamily="18" charset="0"/>
                              </a:rPr>
                            </m:ctrlPr>
                          </m:sSubPr>
                          <m:e>
                            <m:r>
                              <a:rPr lang="en-US" sz="2100" b="1" i="1">
                                <a:latin typeface="Cambria Math" panose="02040503050406030204" pitchFamily="18" charset="0"/>
                              </a:rPr>
                              <m:t>𝒒</m:t>
                            </m:r>
                          </m:e>
                          <m:sub>
                            <m:r>
                              <a:rPr lang="en-US" sz="2100" b="1" i="1">
                                <a:latin typeface="Cambria Math" panose="02040503050406030204" pitchFamily="18" charset="0"/>
                              </a:rPr>
                              <m:t>𝒊</m:t>
                            </m:r>
                          </m:sub>
                        </m:sSub>
                      </m:sub>
                    </m:sSub>
                    <m:d>
                      <m:dPr>
                        <m:ctrlPr>
                          <a:rPr lang="en-US" sz="2100" i="1">
                            <a:latin typeface="Cambria Math" panose="02040503050406030204" pitchFamily="18" charset="0"/>
                          </a:rPr>
                        </m:ctrlPr>
                      </m:dPr>
                      <m:e>
                        <m:r>
                          <a:rPr lang="en-US" sz="2100" b="1" i="1">
                            <a:solidFill>
                              <a:srgbClr val="0066FF"/>
                            </a:solidFill>
                            <a:latin typeface="Cambria Math" panose="02040503050406030204" pitchFamily="18" charset="0"/>
                          </a:rPr>
                          <m:t>𝒓</m:t>
                        </m:r>
                        <m:r>
                          <a:rPr lang="en-US" sz="2100" b="1" i="1">
                            <a:solidFill>
                              <a:srgbClr val="0066FF"/>
                            </a:solidFill>
                            <a:latin typeface="Cambria Math" panose="02040503050406030204" pitchFamily="18" charset="0"/>
                          </a:rPr>
                          <m:t>′</m:t>
                        </m:r>
                      </m:e>
                    </m:d>
                    <m:r>
                      <a:rPr lang="en-US" sz="2100" b="1" i="1">
                        <a:solidFill>
                          <a:srgbClr val="FF0000"/>
                        </a:solidFill>
                        <a:latin typeface="Cambria Math" panose="02040503050406030204" pitchFamily="18" charset="0"/>
                      </a:rPr>
                      <m:t> </m:t>
                    </m:r>
                    <m:r>
                      <a:rPr lang="en-US" sz="2100" i="1">
                        <a:latin typeface="Cambria Math" panose="02040503050406030204" pitchFamily="18" charset="0"/>
                        <a:ea typeface="Cambria Math" panose="02040503050406030204" pitchFamily="18" charset="0"/>
                      </a:rPr>
                      <m:t> </m:t>
                    </m:r>
                  </m:oMath>
                </a14:m>
                <a:r>
                  <a:rPr lang="en-US" sz="2100" dirty="0"/>
                  <a:t>looks random, where </a:t>
                </a:r>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𝐹</m:t>
                        </m:r>
                      </m:e>
                      <m:sub>
                        <m:r>
                          <a:rPr lang="en-US" sz="2100" b="1" i="1">
                            <a:solidFill>
                              <a:srgbClr val="0066FF"/>
                            </a:solidFill>
                            <a:latin typeface="Cambria Math" panose="02040503050406030204" pitchFamily="18" charset="0"/>
                          </a:rPr>
                          <m:t>𝒔</m:t>
                        </m:r>
                        <m:r>
                          <a:rPr lang="en-US" sz="2100" b="1" i="1">
                            <a:solidFill>
                              <a:srgbClr val="0066FF"/>
                            </a:solidFill>
                            <a:latin typeface="Cambria Math" panose="02040503050406030204" pitchFamily="18" charset="0"/>
                          </a:rPr>
                          <m:t>,</m:t>
                        </m:r>
                        <m:sSub>
                          <m:sSubPr>
                            <m:ctrlPr>
                              <a:rPr lang="en-US" sz="2100" b="1" i="1">
                                <a:solidFill>
                                  <a:srgbClr val="0066FF"/>
                                </a:solidFill>
                                <a:latin typeface="Cambria Math" panose="02040503050406030204" pitchFamily="18" charset="0"/>
                              </a:rPr>
                            </m:ctrlPr>
                          </m:sSubPr>
                          <m:e>
                            <m:r>
                              <a:rPr lang="en-US" sz="2100" b="1" i="1">
                                <a:solidFill>
                                  <a:srgbClr val="0066FF"/>
                                </a:solidFill>
                                <a:latin typeface="Cambria Math" panose="02040503050406030204" pitchFamily="18" charset="0"/>
                              </a:rPr>
                              <m:t>𝒒</m:t>
                            </m:r>
                          </m:e>
                          <m:sub>
                            <m:r>
                              <a:rPr lang="en-US" sz="2100" b="1" i="1">
                                <a:solidFill>
                                  <a:srgbClr val="0066FF"/>
                                </a:solidFill>
                                <a:latin typeface="Cambria Math" panose="02040503050406030204" pitchFamily="18" charset="0"/>
                              </a:rPr>
                              <m:t>𝒊</m:t>
                            </m:r>
                          </m:sub>
                        </m:sSub>
                      </m:sub>
                    </m:sSub>
                    <m:r>
                      <a:rPr lang="en-US" sz="2100" i="1">
                        <a:latin typeface="Cambria Math" panose="02040503050406030204" pitchFamily="18" charset="0"/>
                      </a:rPr>
                      <m:t>(</m:t>
                    </m:r>
                    <m:r>
                      <a:rPr lang="en-US" sz="2100" b="1" i="1">
                        <a:latin typeface="Cambria Math" panose="02040503050406030204" pitchFamily="18" charset="0"/>
                      </a:rPr>
                      <m:t>𝒓</m:t>
                    </m:r>
                    <m:r>
                      <a:rPr lang="en-US" sz="2100" b="1" i="1">
                        <a:latin typeface="Cambria Math" panose="02040503050406030204" pitchFamily="18" charset="0"/>
                      </a:rPr>
                      <m:t>)</m:t>
                    </m:r>
                  </m:oMath>
                </a14:m>
                <a:r>
                  <a:rPr lang="en-US" sz="2100" dirty="0"/>
                  <a:t>= </a:t>
                </a:r>
                <a14:m>
                  <m:oMath xmlns:m="http://schemas.openxmlformats.org/officeDocument/2006/math">
                    <m:r>
                      <a:rPr lang="en-US" sz="2100" i="1">
                        <a:latin typeface="Cambria Math" panose="02040503050406030204" pitchFamily="18" charset="0"/>
                      </a:rPr>
                      <m:t>𝐻</m:t>
                    </m:r>
                    <m:r>
                      <a:rPr lang="en-US" sz="2100" i="1">
                        <a:latin typeface="Cambria Math" panose="02040503050406030204" pitchFamily="18" charset="0"/>
                      </a:rPr>
                      <m:t>(</m:t>
                    </m:r>
                    <m:sSub>
                      <m:sSubPr>
                        <m:ctrlPr>
                          <a:rPr lang="en-US" sz="2100" b="1" i="1">
                            <a:solidFill>
                              <a:srgbClr val="0066FF"/>
                            </a:solidFill>
                            <a:latin typeface="Cambria Math" panose="02040503050406030204" pitchFamily="18" charset="0"/>
                          </a:rPr>
                        </m:ctrlPr>
                      </m:sSubPr>
                      <m:e>
                        <m:r>
                          <a:rPr lang="en-US" sz="2100" b="1" i="1">
                            <a:solidFill>
                              <a:srgbClr val="0066FF"/>
                            </a:solidFill>
                            <a:latin typeface="Cambria Math" panose="02040503050406030204" pitchFamily="18" charset="0"/>
                          </a:rPr>
                          <m:t>𝒒</m:t>
                        </m:r>
                      </m:e>
                      <m:sub>
                        <m:r>
                          <a:rPr lang="en-US" sz="2100" b="1" i="1">
                            <a:solidFill>
                              <a:srgbClr val="0066FF"/>
                            </a:solidFill>
                            <a:latin typeface="Cambria Math" panose="02040503050406030204" pitchFamily="18" charset="0"/>
                          </a:rPr>
                          <m:t>𝒊</m:t>
                        </m:r>
                      </m:sub>
                    </m:sSub>
                    <m:r>
                      <a:rPr lang="en-US" sz="2100" b="1" i="1">
                        <a:latin typeface="Cambria Math" panose="02040503050406030204" pitchFamily="18" charset="0"/>
                        <a:ea typeface="Cambria Math" panose="02040503050406030204" pitchFamily="18" charset="0"/>
                      </a:rPr>
                      <m:t>⊕</m:t>
                    </m:r>
                    <m:r>
                      <a:rPr lang="en-US" sz="2100" b="1" i="1">
                        <a:solidFill>
                          <a:srgbClr val="009242"/>
                        </a:solidFill>
                        <a:latin typeface="Cambria Math" panose="02040503050406030204" pitchFamily="18" charset="0"/>
                      </a:rPr>
                      <m:t>𝑪</m:t>
                    </m:r>
                    <m:r>
                      <a:rPr lang="en-US" sz="2100" b="1" i="1">
                        <a:solidFill>
                          <a:srgbClr val="009242"/>
                        </a:solidFill>
                        <a:latin typeface="Cambria Math" panose="02040503050406030204" pitchFamily="18" charset="0"/>
                      </a:rPr>
                      <m:t>(</m:t>
                    </m:r>
                    <m:r>
                      <a:rPr lang="en-US" sz="2100" b="1" i="1">
                        <a:solidFill>
                          <a:srgbClr val="009242"/>
                        </a:solidFill>
                        <a:latin typeface="Cambria Math" panose="02040503050406030204" pitchFamily="18" charset="0"/>
                      </a:rPr>
                      <m:t>𝒓</m:t>
                    </m:r>
                    <m:r>
                      <a:rPr lang="en-US" sz="2100" b="1" i="1">
                        <a:solidFill>
                          <a:srgbClr val="009242"/>
                        </a:solidFill>
                        <a:latin typeface="Cambria Math" panose="02040503050406030204" pitchFamily="18" charset="0"/>
                      </a:rPr>
                      <m:t>)⨀</m:t>
                    </m:r>
                    <m:r>
                      <a:rPr lang="en-US" sz="2100" b="1" i="1">
                        <a:solidFill>
                          <a:srgbClr val="0066FF"/>
                        </a:solidFill>
                        <a:latin typeface="Cambria Math" panose="02040503050406030204" pitchFamily="18" charset="0"/>
                        <a:ea typeface="Cambria Math" panose="02040503050406030204" pitchFamily="18" charset="0"/>
                      </a:rPr>
                      <m:t>𝒔</m:t>
                    </m:r>
                    <m:r>
                      <m:rPr>
                        <m:nor/>
                      </m:rPr>
                      <a:rPr lang="en-US" sz="2100" dirty="0"/>
                      <m:t>)</m:t>
                    </m:r>
                  </m:oMath>
                </a14:m>
                <a:endParaRPr lang="en-US" sz="2100" dirty="0">
                  <a:solidFill>
                    <a:srgbClr val="7030A0"/>
                  </a:solidFill>
                </a:endParaRPr>
              </a:p>
              <a:p>
                <a:endParaRPr lang="en-US" sz="2100" dirty="0">
                  <a:solidFill>
                    <a:srgbClr val="7030A0"/>
                  </a:solidFill>
                </a:endParaRPr>
              </a:p>
              <a:p>
                <a:r>
                  <a:rPr lang="en-US" sz="2100" dirty="0"/>
                  <a:t>Each row of matrix gives OPRF instance</a:t>
                </a:r>
              </a:p>
              <a:p>
                <a:r>
                  <a:rPr lang="en-US" sz="2100" dirty="0"/>
                  <a:t>Different key </a:t>
                </a:r>
                <a14:m>
                  <m:oMath xmlns:m="http://schemas.openxmlformats.org/officeDocument/2006/math">
                    <m:sSub>
                      <m:sSubPr>
                        <m:ctrlPr>
                          <a:rPr lang="en-US" sz="2100" b="1" i="1" smtClean="0">
                            <a:solidFill>
                              <a:srgbClr val="0066FF"/>
                            </a:solidFill>
                            <a:latin typeface="Cambria Math" panose="02040503050406030204" pitchFamily="18" charset="0"/>
                          </a:rPr>
                        </m:ctrlPr>
                      </m:sSubPr>
                      <m:e>
                        <m:r>
                          <a:rPr lang="en-US" sz="2100" b="1" i="1">
                            <a:solidFill>
                              <a:srgbClr val="0066FF"/>
                            </a:solidFill>
                            <a:latin typeface="Cambria Math" panose="02040503050406030204" pitchFamily="18" charset="0"/>
                          </a:rPr>
                          <m:t>𝒒</m:t>
                        </m:r>
                      </m:e>
                      <m:sub>
                        <m:r>
                          <a:rPr lang="en-US" sz="2100" b="1" i="1">
                            <a:solidFill>
                              <a:srgbClr val="0066FF"/>
                            </a:solidFill>
                            <a:latin typeface="Cambria Math" panose="02040503050406030204" pitchFamily="18" charset="0"/>
                          </a:rPr>
                          <m:t>𝒊</m:t>
                        </m:r>
                      </m:sub>
                    </m:sSub>
                  </m:oMath>
                </a14:m>
                <a:r>
                  <a:rPr lang="en-US" sz="2100" dirty="0">
                    <a:solidFill>
                      <a:srgbClr val="0066FF"/>
                    </a:solidFill>
                  </a:rPr>
                  <a:t> </a:t>
                </a:r>
                <a:r>
                  <a:rPr lang="en-US" sz="2100" dirty="0"/>
                  <a:t>for each row, but same </a:t>
                </a:r>
                <a14:m>
                  <m:oMath xmlns:m="http://schemas.openxmlformats.org/officeDocument/2006/math">
                    <m:r>
                      <a:rPr lang="en-US" sz="2100" b="1" i="1" smtClean="0">
                        <a:solidFill>
                          <a:srgbClr val="0066FF"/>
                        </a:solidFill>
                        <a:latin typeface="Cambria Math" panose="02040503050406030204" pitchFamily="18" charset="0"/>
                      </a:rPr>
                      <m:t>𝒔</m:t>
                    </m:r>
                  </m:oMath>
                </a14:m>
                <a:endParaRPr lang="en-US" sz="2100" b="1" dirty="0"/>
              </a:p>
              <a:p>
                <a:pPr marL="0" indent="0">
                  <a:buNone/>
                </a:pPr>
                <a:endParaRPr lang="en-US" sz="2100" dirty="0"/>
              </a:p>
              <a:p>
                <a:endParaRPr lang="en-US" sz="2100" dirty="0"/>
              </a:p>
            </p:txBody>
          </p:sp>
        </mc:Choice>
        <mc:Fallback xmlns="">
          <p:sp>
            <p:nvSpPr>
              <p:cNvPr id="89" name="Content Placeholder 2"/>
              <p:cNvSpPr>
                <a:spLocks noGrp="1" noRot="1" noChangeAspect="1" noMove="1" noResize="1" noEditPoints="1" noAdjustHandles="1" noChangeArrowheads="1" noChangeShapeType="1" noTextEdit="1"/>
              </p:cNvSpPr>
              <p:nvPr>
                <p:ph idx="1"/>
              </p:nvPr>
            </p:nvSpPr>
            <p:spPr>
              <a:xfrm>
                <a:off x="156652" y="4450506"/>
                <a:ext cx="8573678" cy="2202165"/>
              </a:xfrm>
              <a:blipFill>
                <a:blip r:embed="rId5"/>
                <a:stretch>
                  <a:fillRect l="-427" t="-3324"/>
                </a:stretch>
              </a:blipFill>
              <a:ln>
                <a:noFill/>
              </a:ln>
            </p:spPr>
            <p:txBody>
              <a:bodyPr/>
              <a:lstStyle/>
              <a:p>
                <a:r>
                  <a:rPr lang="en-US">
                    <a:noFill/>
                  </a:rPr>
                  <a:t> </a:t>
                </a:r>
              </a:p>
            </p:txBody>
          </p:sp>
        </mc:Fallback>
      </mc:AlternateContent>
      <p:sp>
        <p:nvSpPr>
          <p:cNvPr id="55" name="Rounded Rectangle 54"/>
          <p:cNvSpPr/>
          <p:nvPr/>
        </p:nvSpPr>
        <p:spPr>
          <a:xfrm>
            <a:off x="1001253" y="1413768"/>
            <a:ext cx="7560879" cy="1945242"/>
          </a:xfrm>
          <a:prstGeom prst="roundRect">
            <a:avLst/>
          </a:prstGeom>
          <a:solidFill>
            <a:schemeClr val="accent3">
              <a:lumMod val="20000"/>
              <a:lumOff val="80000"/>
            </a:schemeClr>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Flowchart: Alternate Process 75"/>
          <p:cNvSpPr/>
          <p:nvPr/>
        </p:nvSpPr>
        <p:spPr>
          <a:xfrm>
            <a:off x="6066469" y="2997422"/>
            <a:ext cx="2429889"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13" b="1" dirty="0">
              <a:solidFill>
                <a:srgbClr val="FF0000"/>
              </a:solidFill>
            </a:endParaRPr>
          </a:p>
        </p:txBody>
      </p:sp>
      <p:sp>
        <p:nvSpPr>
          <p:cNvPr id="49" name="Flowchart: Alternate Process 48"/>
          <p:cNvSpPr/>
          <p:nvPr/>
        </p:nvSpPr>
        <p:spPr>
          <a:xfrm>
            <a:off x="3274590" y="1550665"/>
            <a:ext cx="1945857"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b="1" dirty="0">
              <a:solidFill>
                <a:schemeClr val="tx1"/>
              </a:solidFill>
            </a:endParaRPr>
          </a:p>
        </p:txBody>
      </p:sp>
      <mc:AlternateContent xmlns:mc="http://schemas.openxmlformats.org/markup-compatibility/2006" xmlns:a14="http://schemas.microsoft.com/office/drawing/2010/main">
        <mc:Choice Requires="a14">
          <p:sp>
            <p:nvSpPr>
              <p:cNvPr id="48" name="Flowchart: Alternate Process 47"/>
              <p:cNvSpPr/>
              <p:nvPr/>
            </p:nvSpPr>
            <p:spPr>
              <a:xfrm>
                <a:off x="1151615" y="1545374"/>
                <a:ext cx="1930754"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        </m:t>
                          </m:r>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oMath>
                  </m:oMathPara>
                </a14:m>
                <a:endParaRPr lang="en-US" sz="1613" b="1" dirty="0">
                  <a:solidFill>
                    <a:srgbClr val="FF0000"/>
                  </a:solidFill>
                </a:endParaRPr>
              </a:p>
            </p:txBody>
          </p:sp>
        </mc:Choice>
        <mc:Fallback xmlns="">
          <p:sp>
            <p:nvSpPr>
              <p:cNvPr id="48" name="Flowchart: Alternate Process 47"/>
              <p:cNvSpPr>
                <a:spLocks noRot="1" noChangeAspect="1" noMove="1" noResize="1" noEditPoints="1" noAdjustHandles="1" noChangeArrowheads="1" noChangeShapeType="1" noTextEdit="1"/>
              </p:cNvSpPr>
              <p:nvPr/>
            </p:nvSpPr>
            <p:spPr>
              <a:xfrm>
                <a:off x="1151615" y="1545374"/>
                <a:ext cx="1930754" cy="289940"/>
              </a:xfrm>
              <a:prstGeom prst="flowChartAlternateProcess">
                <a:avLst/>
              </a:prstGeom>
              <a:blipFill>
                <a:blip r:embed="rId3"/>
                <a:stretch>
                  <a:fillRect b="-4000"/>
                </a:stretch>
              </a:blipFill>
              <a:ln w="19050">
                <a:solidFill>
                  <a:schemeClr val="accent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Flowchart: Alternate Process 24"/>
              <p:cNvSpPr/>
              <p:nvPr/>
            </p:nvSpPr>
            <p:spPr>
              <a:xfrm>
                <a:off x="1841755" y="1548649"/>
                <a:ext cx="1259105"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        </m:t>
                          </m:r>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oMath>
                  </m:oMathPara>
                </a14:m>
                <a:endParaRPr lang="en-US" sz="1613" b="1" dirty="0">
                  <a:solidFill>
                    <a:srgbClr val="FF0000"/>
                  </a:solidFill>
                </a:endParaRPr>
              </a:p>
            </p:txBody>
          </p:sp>
        </mc:Choice>
        <mc:Fallback xmlns="">
          <p:sp>
            <p:nvSpPr>
              <p:cNvPr id="25" name="Flowchart: Alternate Process 24"/>
              <p:cNvSpPr>
                <a:spLocks noRot="1" noChangeAspect="1" noMove="1" noResize="1" noEditPoints="1" noAdjustHandles="1" noChangeArrowheads="1" noChangeShapeType="1" noTextEdit="1"/>
              </p:cNvSpPr>
              <p:nvPr/>
            </p:nvSpPr>
            <p:spPr>
              <a:xfrm>
                <a:off x="1841755" y="1548649"/>
                <a:ext cx="1259105" cy="289940"/>
              </a:xfrm>
              <a:prstGeom prst="flowChartAlternateProcess">
                <a:avLst/>
              </a:prstGeom>
              <a:blipFill>
                <a:blip r:embed="rId4"/>
                <a:stretch>
                  <a:fillRect b="-3922"/>
                </a:stretch>
              </a:blipFill>
              <a:ln w="19050">
                <a:solidFill>
                  <a:schemeClr val="accent1"/>
                </a:solidFill>
                <a:prstDash val="sysDot"/>
              </a:ln>
            </p:spPr>
            <p:txBody>
              <a:bodyPr/>
              <a:lstStyle/>
              <a:p>
                <a:r>
                  <a:rPr lang="en-US">
                    <a:noFill/>
                  </a:rPr>
                  <a:t> </a:t>
                </a:r>
              </a:p>
            </p:txBody>
          </p:sp>
        </mc:Fallback>
      </mc:AlternateContent>
      <p:sp>
        <p:nvSpPr>
          <p:cNvPr id="2" name="Title 1"/>
          <p:cNvSpPr>
            <a:spLocks noGrp="1"/>
          </p:cNvSpPr>
          <p:nvPr>
            <p:ph type="title"/>
          </p:nvPr>
        </p:nvSpPr>
        <p:spPr>
          <a:xfrm>
            <a:off x="1062183" y="52298"/>
            <a:ext cx="7543800" cy="1207008"/>
          </a:xfrm>
        </p:spPr>
        <p:txBody>
          <a:bodyPr>
            <a:normAutofit/>
          </a:bodyPr>
          <a:lstStyle/>
          <a:p>
            <a:pPr algn="ctr"/>
            <a:r>
              <a:rPr lang="en-US" sz="4800" dirty="0"/>
              <a:t>Our </a:t>
            </a:r>
            <a:r>
              <a:rPr lang="en-US" sz="4800" dirty="0">
                <a:solidFill>
                  <a:schemeClr val="tx1"/>
                </a:solidFill>
              </a:rPr>
              <a:t>Batched OPRF (</a:t>
            </a:r>
            <a:r>
              <a:rPr lang="en-US" sz="4800" dirty="0" err="1">
                <a:solidFill>
                  <a:schemeClr val="tx1"/>
                </a:solidFill>
              </a:rPr>
              <a:t>BaRK</a:t>
            </a:r>
            <a:r>
              <a:rPr lang="en-US" sz="4800" dirty="0">
                <a:solidFill>
                  <a:schemeClr val="tx1"/>
                </a:solidFill>
              </a:rPr>
              <a:t>-OPRF)</a:t>
            </a:r>
            <a:endParaRPr lang="en-US" sz="4800" dirty="0"/>
          </a:p>
        </p:txBody>
      </p:sp>
      <p:sp>
        <p:nvSpPr>
          <p:cNvPr id="5" name="Slide Number Placeholder 4"/>
          <p:cNvSpPr>
            <a:spLocks noGrp="1"/>
          </p:cNvSpPr>
          <p:nvPr>
            <p:ph type="sldNum" sz="quarter" idx="12"/>
          </p:nvPr>
        </p:nvSpPr>
        <p:spPr/>
        <p:txBody>
          <a:bodyPr/>
          <a:lstStyle/>
          <a:p>
            <a:fld id="{350EA957-4397-44F1-B25F-D3F24BF8AEF9}" type="slidenum">
              <a:rPr lang="en-US" smtClean="0"/>
              <a:pPr/>
              <a:t>20</a:t>
            </a:fld>
            <a:endParaRPr lang="en-US"/>
          </a:p>
        </p:txBody>
      </p:sp>
      <p:cxnSp>
        <p:nvCxnSpPr>
          <p:cNvPr id="38" name="Straight Arrow Connector 37"/>
          <p:cNvCxnSpPr/>
          <p:nvPr/>
        </p:nvCxnSpPr>
        <p:spPr>
          <a:xfrm flipH="1">
            <a:off x="5788875" y="1846991"/>
            <a:ext cx="280528" cy="56631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562623" y="1861950"/>
            <a:ext cx="284472" cy="55999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777727" y="3140517"/>
            <a:ext cx="270897" cy="14483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847221" y="1539057"/>
            <a:ext cx="264607"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p:nvSpPr>
        <p:spPr>
          <a:xfrm>
            <a:off x="2833664" y="1544676"/>
            <a:ext cx="267196"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Flowchart: Alternate Process 51"/>
          <p:cNvSpPr/>
          <p:nvPr/>
        </p:nvSpPr>
        <p:spPr>
          <a:xfrm>
            <a:off x="3274590" y="1551923"/>
            <a:ext cx="1259105"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b="1" dirty="0">
              <a:solidFill>
                <a:schemeClr val="tx1"/>
              </a:solidFill>
            </a:endParaRPr>
          </a:p>
        </p:txBody>
      </p:sp>
      <p:sp>
        <p:nvSpPr>
          <p:cNvPr id="28" name="Rectangle 27"/>
          <p:cNvSpPr/>
          <p:nvPr/>
        </p:nvSpPr>
        <p:spPr>
          <a:xfrm>
            <a:off x="3269531" y="1551923"/>
            <a:ext cx="269636"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p:nvSpPr>
        <p:spPr>
          <a:xfrm>
            <a:off x="3634274" y="1548121"/>
            <a:ext cx="286727" cy="283391"/>
          </a:xfrm>
          <a:prstGeom prst="rect">
            <a:avLst/>
          </a:prstGeom>
          <a:solidFill>
            <a:srgbClr val="C9E8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p:nvSpPr>
        <p:spPr>
          <a:xfrm>
            <a:off x="4241002" y="1547127"/>
            <a:ext cx="288058"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3" name="Flowchart: Alternate Process 52"/>
          <p:cNvSpPr/>
          <p:nvPr/>
        </p:nvSpPr>
        <p:spPr>
          <a:xfrm>
            <a:off x="6066568" y="2999436"/>
            <a:ext cx="1583971"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13" b="1" dirty="0">
              <a:solidFill>
                <a:srgbClr val="FF0000"/>
              </a:solidFill>
            </a:endParaRPr>
          </a:p>
        </p:txBody>
      </p:sp>
      <p:sp>
        <p:nvSpPr>
          <p:cNvPr id="54" name="Rectangle 53"/>
          <p:cNvSpPr/>
          <p:nvPr/>
        </p:nvSpPr>
        <p:spPr>
          <a:xfrm>
            <a:off x="6072034" y="2989844"/>
            <a:ext cx="300475"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Rectangle 55"/>
          <p:cNvSpPr/>
          <p:nvPr/>
        </p:nvSpPr>
        <p:spPr>
          <a:xfrm>
            <a:off x="6550473" y="2996078"/>
            <a:ext cx="329995" cy="28927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p:cNvSpPr/>
          <p:nvPr/>
        </p:nvSpPr>
        <p:spPr>
          <a:xfrm>
            <a:off x="7324201" y="2989844"/>
            <a:ext cx="326337"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Rectangle 60"/>
          <p:cNvSpPr/>
          <p:nvPr/>
        </p:nvSpPr>
        <p:spPr>
          <a:xfrm>
            <a:off x="4852468" y="2345122"/>
            <a:ext cx="929903" cy="80347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25" b="1" dirty="0"/>
              <a:t>OT</a:t>
            </a:r>
          </a:p>
          <a:p>
            <a:pPr algn="ctr"/>
            <a:r>
              <a:rPr lang="en-US" sz="2625" b="1" dirty="0"/>
              <a:t>Ext</a:t>
            </a:r>
          </a:p>
        </p:txBody>
      </p:sp>
      <mc:AlternateContent xmlns:mc="http://schemas.openxmlformats.org/markup-compatibility/2006" xmlns:a14="http://schemas.microsoft.com/office/drawing/2010/main">
        <mc:Choice Requires="a14">
          <p:sp>
            <p:nvSpPr>
              <p:cNvPr id="51" name="Rectangle 50"/>
              <p:cNvSpPr/>
              <p:nvPr/>
            </p:nvSpPr>
            <p:spPr>
              <a:xfrm>
                <a:off x="6048050" y="1623503"/>
                <a:ext cx="1636088" cy="30229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rPr>
                        <m:t>𝑠</m:t>
                      </m:r>
                    </m:oMath>
                  </m:oMathPara>
                </a14:m>
                <a:endParaRPr lang="en-US" sz="2400" dirty="0">
                  <a:solidFill>
                    <a:schemeClr val="tx1"/>
                  </a:solidFill>
                </a:endParaRPr>
              </a:p>
            </p:txBody>
          </p:sp>
        </mc:Choice>
        <mc:Fallback xmlns="">
          <p:sp>
            <p:nvSpPr>
              <p:cNvPr id="51" name="Rectangle 50"/>
              <p:cNvSpPr>
                <a:spLocks noRot="1" noChangeAspect="1" noMove="1" noResize="1" noEditPoints="1" noAdjustHandles="1" noChangeArrowheads="1" noChangeShapeType="1" noTextEdit="1"/>
              </p:cNvSpPr>
              <p:nvPr/>
            </p:nvSpPr>
            <p:spPr>
              <a:xfrm>
                <a:off x="6048050" y="1623503"/>
                <a:ext cx="1636088" cy="302297"/>
              </a:xfrm>
              <a:prstGeom prst="rect">
                <a:avLst/>
              </a:prstGeom>
              <a:blipFill>
                <a:blip r:embed="rId6"/>
                <a:stretch>
                  <a:fillRect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2346" y="1229681"/>
                <a:ext cx="637775"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𝒓</m:t>
                          </m:r>
                        </m:e>
                        <m:sub>
                          <m:r>
                            <a:rPr lang="en-US" b="1" i="1">
                              <a:solidFill>
                                <a:srgbClr val="FF0000"/>
                              </a:solidFill>
                              <a:latin typeface="Cambria Math" panose="02040503050406030204" pitchFamily="18" charset="0"/>
                            </a:rPr>
                            <m:t>𝒊</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a:xfrm>
                <a:off x="2346" y="1229681"/>
                <a:ext cx="637775" cy="328118"/>
              </a:xfrm>
              <a:prstGeom prst="rect">
                <a:avLst/>
              </a:prstGeom>
              <a:blipFill>
                <a:blip r:embed="rId7"/>
                <a:stretch>
                  <a:fillRect b="-5357"/>
                </a:stretch>
              </a:blipFill>
            </p:spPr>
            <p:txBody>
              <a:bodyPr/>
              <a:lstStyle/>
              <a:p>
                <a:r>
                  <a:rPr lang="en-US">
                    <a:noFill/>
                  </a:rPr>
                  <a:t> </a:t>
                </a:r>
              </a:p>
            </p:txBody>
          </p:sp>
        </mc:Fallback>
      </mc:AlternateContent>
      <p:cxnSp>
        <p:nvCxnSpPr>
          <p:cNvPr id="64" name="Straight Arrow Connector 63"/>
          <p:cNvCxnSpPr/>
          <p:nvPr/>
        </p:nvCxnSpPr>
        <p:spPr>
          <a:xfrm>
            <a:off x="653941" y="1393740"/>
            <a:ext cx="433768" cy="978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604552" y="3295193"/>
            <a:ext cx="483156" cy="3593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8808836" y="1191506"/>
                <a:ext cx="329288"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a:solidFill>
                            <a:srgbClr val="0066FF"/>
                          </a:solidFill>
                          <a:latin typeface="Cambria Math" panose="02040503050406030204" pitchFamily="18" charset="0"/>
                        </a:rPr>
                        <m:t>𝒔</m:t>
                      </m:r>
                    </m:oMath>
                  </m:oMathPara>
                </a14:m>
                <a:endParaRPr lang="en-US" dirty="0">
                  <a:solidFill>
                    <a:srgbClr val="0066FF"/>
                  </a:solidFill>
                </a:endParaRPr>
              </a:p>
            </p:txBody>
          </p:sp>
        </mc:Choice>
        <mc:Fallback xmlns="">
          <p:sp>
            <p:nvSpPr>
              <p:cNvPr id="67" name="Rectangle 66"/>
              <p:cNvSpPr>
                <a:spLocks noRot="1" noChangeAspect="1" noMove="1" noResize="1" noEditPoints="1" noAdjustHandles="1" noChangeArrowheads="1" noChangeShapeType="1" noTextEdit="1"/>
              </p:cNvSpPr>
              <p:nvPr/>
            </p:nvSpPr>
            <p:spPr>
              <a:xfrm>
                <a:off x="8808836" y="1191506"/>
                <a:ext cx="329288" cy="328118"/>
              </a:xfrm>
              <a:prstGeom prst="rect">
                <a:avLst/>
              </a:prstGeom>
              <a:blipFill>
                <a:blip r:embed="rId8"/>
                <a:stretch>
                  <a:fillRect/>
                </a:stretch>
              </a:blipFill>
            </p:spPr>
            <p:txBody>
              <a:bodyPr/>
              <a:lstStyle/>
              <a:p>
                <a:r>
                  <a:rPr lang="en-US">
                    <a:noFill/>
                  </a:rPr>
                  <a:t> </a:t>
                </a:r>
              </a:p>
            </p:txBody>
          </p:sp>
        </mc:Fallback>
      </mc:AlternateContent>
      <p:cxnSp>
        <p:nvCxnSpPr>
          <p:cNvPr id="68" name="Straight Arrow Connector 67"/>
          <p:cNvCxnSpPr>
            <a:stCxn id="67" idx="1"/>
          </p:cNvCxnSpPr>
          <p:nvPr/>
        </p:nvCxnSpPr>
        <p:spPr>
          <a:xfrm flipH="1">
            <a:off x="8367303" y="1355565"/>
            <a:ext cx="441533" cy="381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501826" y="3296862"/>
            <a:ext cx="457008" cy="3551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0" name="Content Placeholder 2"/>
          <p:cNvSpPr txBox="1">
            <a:spLocks/>
          </p:cNvSpPr>
          <p:nvPr/>
        </p:nvSpPr>
        <p:spPr>
          <a:xfrm>
            <a:off x="188457" y="4484982"/>
            <a:ext cx="7723909" cy="1700568"/>
          </a:xfrm>
          <a:prstGeom prst="rect">
            <a:avLst/>
          </a:prstGeom>
        </p:spPr>
        <p:txBody>
          <a:bodyPr vert="horz" lIns="68580" tIns="34290" rIns="68580" bIns="3429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endParaRPr lang="en-US" sz="1875" dirty="0"/>
          </a:p>
        </p:txBody>
      </p:sp>
      <mc:AlternateContent xmlns:mc="http://schemas.openxmlformats.org/markup-compatibility/2006" xmlns:a14="http://schemas.microsoft.com/office/drawing/2010/main">
        <mc:Choice Requires="a14">
          <p:sp>
            <p:nvSpPr>
              <p:cNvPr id="59" name="Rectangle 58"/>
              <p:cNvSpPr/>
              <p:nvPr/>
            </p:nvSpPr>
            <p:spPr>
              <a:xfrm>
                <a:off x="-11986" y="1238205"/>
                <a:ext cx="637775" cy="31107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𝒓</m:t>
                          </m:r>
                        </m:e>
                        <m:sub>
                          <m:r>
                            <a:rPr lang="en-US" b="1" i="1">
                              <a:solidFill>
                                <a:srgbClr val="FF0000"/>
                              </a:solidFill>
                              <a:latin typeface="Cambria Math" panose="02040503050406030204" pitchFamily="18" charset="0"/>
                            </a:rPr>
                            <m:t>𝒊</m:t>
                          </m:r>
                        </m:sub>
                      </m:sSub>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11986" y="1238205"/>
                <a:ext cx="637775" cy="311070"/>
              </a:xfrm>
              <a:prstGeom prst="rect">
                <a:avLst/>
              </a:prstGeom>
              <a:blipFill>
                <a:blip r:embed="rId9"/>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3284520" y="1527289"/>
                <a:ext cx="1162754" cy="34054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r>
                        <a:rPr lang="en-US" sz="1613" b="1" i="1">
                          <a:solidFill>
                            <a:srgbClr val="FF0000"/>
                          </a:solidFill>
                          <a:latin typeface="Cambria Math" panose="02040503050406030204" pitchFamily="18" charset="0"/>
                          <a:ea typeface="Cambria Math" panose="02040503050406030204" pitchFamily="18" charset="0"/>
                        </a:rPr>
                        <m:t>⊕</m:t>
                      </m:r>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𝑪</m:t>
                          </m:r>
                          <m:r>
                            <a:rPr lang="en-US" sz="1613" b="1" i="1">
                              <a:solidFill>
                                <a:srgbClr val="FF0000"/>
                              </a:solidFill>
                              <a:latin typeface="Cambria Math" panose="02040503050406030204" pitchFamily="18" charset="0"/>
                            </a:rPr>
                            <m:t>(</m:t>
                          </m:r>
                          <m:r>
                            <a:rPr lang="en-US" sz="1613" b="1" i="1">
                              <a:solidFill>
                                <a:srgbClr val="FF0000"/>
                              </a:solidFill>
                              <a:latin typeface="Cambria Math" panose="02040503050406030204" pitchFamily="18" charset="0"/>
                            </a:rPr>
                            <m:t>𝒓</m:t>
                          </m:r>
                        </m:e>
                        <m:sub>
                          <m:r>
                            <a:rPr lang="en-US" sz="1613" b="1" i="1">
                              <a:solidFill>
                                <a:srgbClr val="FF0000"/>
                              </a:solidFill>
                              <a:latin typeface="Cambria Math" panose="02040503050406030204" pitchFamily="18" charset="0"/>
                            </a:rPr>
                            <m:t>𝒊</m:t>
                          </m:r>
                        </m:sub>
                      </m:sSub>
                      <m:r>
                        <a:rPr lang="en-US" sz="1613" b="1" i="1">
                          <a:solidFill>
                            <a:srgbClr val="FF0000"/>
                          </a:solidFill>
                          <a:latin typeface="Cambria Math" panose="02040503050406030204" pitchFamily="18" charset="0"/>
                        </a:rPr>
                        <m:t>)</m:t>
                      </m:r>
                    </m:oMath>
                  </m:oMathPara>
                </a14:m>
                <a:endParaRPr lang="en-US" sz="1613" b="1" dirty="0">
                  <a:solidFill>
                    <a:srgbClr val="7030A0"/>
                  </a:solidFill>
                </a:endParaRPr>
              </a:p>
            </p:txBody>
          </p:sp>
        </mc:Choice>
        <mc:Fallback xmlns="">
          <p:sp>
            <p:nvSpPr>
              <p:cNvPr id="63" name="Rectangle 62"/>
              <p:cNvSpPr>
                <a:spLocks noRot="1" noChangeAspect="1" noMove="1" noResize="1" noEditPoints="1" noAdjustHandles="1" noChangeArrowheads="1" noChangeShapeType="1" noTextEdit="1"/>
              </p:cNvSpPr>
              <p:nvPr/>
            </p:nvSpPr>
            <p:spPr>
              <a:xfrm>
                <a:off x="3284520" y="1527289"/>
                <a:ext cx="1162754" cy="340542"/>
              </a:xfrm>
              <a:prstGeom prst="rect">
                <a:avLst/>
              </a:prstGeom>
              <a:blipFill>
                <a:blip r:embed="rId10"/>
                <a:stretch>
                  <a:fillRect b="-16364"/>
                </a:stretch>
              </a:blipFill>
            </p:spPr>
            <p:txBody>
              <a:bodyPr/>
              <a:lstStyle/>
              <a:p>
                <a:r>
                  <a:rPr lang="en-US">
                    <a:noFill/>
                  </a:rPr>
                  <a:t> </a:t>
                </a:r>
              </a:p>
            </p:txBody>
          </p:sp>
        </mc:Fallback>
      </mc:AlternateContent>
      <p:sp>
        <p:nvSpPr>
          <p:cNvPr id="45" name="Rectangle 44"/>
          <p:cNvSpPr/>
          <p:nvPr/>
        </p:nvSpPr>
        <p:spPr>
          <a:xfrm>
            <a:off x="2186024" y="1544676"/>
            <a:ext cx="279272"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p:nvSpPr>
        <p:spPr>
          <a:xfrm>
            <a:off x="1151615" y="1535177"/>
            <a:ext cx="264607"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Rectangle 46"/>
          <p:cNvSpPr/>
          <p:nvPr/>
        </p:nvSpPr>
        <p:spPr>
          <a:xfrm>
            <a:off x="1491289" y="1540974"/>
            <a:ext cx="264607"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p:cNvSpPr/>
          <p:nvPr/>
        </p:nvSpPr>
        <p:spPr>
          <a:xfrm>
            <a:off x="4596015" y="1557233"/>
            <a:ext cx="269636"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Rectangle 65"/>
          <p:cNvSpPr/>
          <p:nvPr/>
        </p:nvSpPr>
        <p:spPr>
          <a:xfrm>
            <a:off x="4942129" y="1557214"/>
            <a:ext cx="269636"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Rectangle 70"/>
          <p:cNvSpPr/>
          <p:nvPr/>
        </p:nvSpPr>
        <p:spPr>
          <a:xfrm>
            <a:off x="7710369" y="2996077"/>
            <a:ext cx="326337"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Rectangle 71"/>
          <p:cNvSpPr/>
          <p:nvPr/>
        </p:nvSpPr>
        <p:spPr>
          <a:xfrm>
            <a:off x="8140726" y="3001357"/>
            <a:ext cx="326337"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73" name="Rectangle 72"/>
              <p:cNvSpPr/>
              <p:nvPr/>
            </p:nvSpPr>
            <p:spPr>
              <a:xfrm>
                <a:off x="6052348" y="1619476"/>
                <a:ext cx="2212702" cy="3022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rPr>
                        <m:t>𝑠</m:t>
                      </m:r>
                    </m:oMath>
                  </m:oMathPara>
                </a14:m>
                <a:endParaRPr lang="en-US" sz="2400" dirty="0">
                  <a:solidFill>
                    <a:schemeClr val="tx1"/>
                  </a:solidFill>
                </a:endParaRPr>
              </a:p>
            </p:txBody>
          </p:sp>
        </mc:Choice>
        <mc:Fallback xmlns="">
          <p:sp>
            <p:nvSpPr>
              <p:cNvPr id="73" name="Rectangle 72"/>
              <p:cNvSpPr>
                <a:spLocks noRot="1" noChangeAspect="1" noMove="1" noResize="1" noEditPoints="1" noAdjustHandles="1" noChangeArrowheads="1" noChangeShapeType="1" noTextEdit="1"/>
              </p:cNvSpPr>
              <p:nvPr/>
            </p:nvSpPr>
            <p:spPr>
              <a:xfrm>
                <a:off x="6052348" y="1619476"/>
                <a:ext cx="2212702" cy="302297"/>
              </a:xfrm>
              <a:prstGeom prst="rect">
                <a:avLst/>
              </a:prstGeom>
              <a:blipFill>
                <a:blip r:embed="rId11"/>
                <a:stretch>
                  <a:fillRect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a:xfrm>
                <a:off x="6377976" y="2967953"/>
                <a:ext cx="1905137" cy="3405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13" b="1" i="1">
                              <a:solidFill>
                                <a:srgbClr val="00421E"/>
                              </a:solidFill>
                              <a:latin typeface="Cambria Math" panose="02040503050406030204" pitchFamily="18" charset="0"/>
                            </a:rPr>
                          </m:ctrlPr>
                        </m:sSubPr>
                        <m:e>
                          <m:r>
                            <a:rPr lang="en-US" sz="1613" b="1" i="1">
                              <a:solidFill>
                                <a:srgbClr val="00421E"/>
                              </a:solidFill>
                              <a:latin typeface="Cambria Math" panose="02040503050406030204" pitchFamily="18" charset="0"/>
                            </a:rPr>
                            <m:t>𝒒</m:t>
                          </m:r>
                        </m:e>
                        <m:sub>
                          <m:r>
                            <a:rPr lang="en-US" sz="1613" b="1" i="1">
                              <a:solidFill>
                                <a:srgbClr val="00421E"/>
                              </a:solidFill>
                              <a:latin typeface="Cambria Math" panose="02040503050406030204" pitchFamily="18" charset="0"/>
                            </a:rPr>
                            <m:t>𝒊</m:t>
                          </m:r>
                        </m:sub>
                      </m:sSub>
                      <m:r>
                        <a:rPr lang="en-US" sz="1613" b="1" i="1">
                          <a:solidFill>
                            <a:srgbClr val="00421E"/>
                          </a:solidFill>
                          <a:latin typeface="Cambria Math" panose="02040503050406030204" pitchFamily="18" charset="0"/>
                        </a:rPr>
                        <m:t>=</m:t>
                      </m:r>
                      <m:sSub>
                        <m:sSubPr>
                          <m:ctrlPr>
                            <a:rPr lang="en-US" sz="1613" b="1" i="1">
                              <a:solidFill>
                                <a:srgbClr val="00421E"/>
                              </a:solidFill>
                              <a:latin typeface="Cambria Math" panose="02040503050406030204" pitchFamily="18" charset="0"/>
                            </a:rPr>
                          </m:ctrlPr>
                        </m:sSubPr>
                        <m:e>
                          <m:r>
                            <a:rPr lang="en-US" sz="1613" b="1" i="1">
                              <a:solidFill>
                                <a:srgbClr val="00421E"/>
                              </a:solidFill>
                              <a:latin typeface="Cambria Math" panose="02040503050406030204" pitchFamily="18" charset="0"/>
                            </a:rPr>
                            <m:t>𝒕</m:t>
                          </m:r>
                        </m:e>
                        <m:sub>
                          <m:r>
                            <a:rPr lang="en-US" sz="1613" b="1" i="1">
                              <a:solidFill>
                                <a:srgbClr val="00421E"/>
                              </a:solidFill>
                              <a:latin typeface="Cambria Math" panose="02040503050406030204" pitchFamily="18" charset="0"/>
                            </a:rPr>
                            <m:t>𝒊</m:t>
                          </m:r>
                        </m:sub>
                      </m:sSub>
                      <m:r>
                        <a:rPr lang="en-US" sz="1613" b="1" i="1">
                          <a:solidFill>
                            <a:srgbClr val="00421E"/>
                          </a:solidFill>
                          <a:latin typeface="Cambria Math" panose="02040503050406030204" pitchFamily="18" charset="0"/>
                          <a:ea typeface="Cambria Math" panose="02040503050406030204" pitchFamily="18" charset="0"/>
                        </a:rPr>
                        <m:t>⊕</m:t>
                      </m:r>
                      <m:sSub>
                        <m:sSubPr>
                          <m:ctrlPr>
                            <a:rPr lang="en-US" sz="1613" b="1" i="1">
                              <a:solidFill>
                                <a:srgbClr val="00421E"/>
                              </a:solidFill>
                              <a:latin typeface="Cambria Math" panose="02040503050406030204" pitchFamily="18" charset="0"/>
                            </a:rPr>
                          </m:ctrlPr>
                        </m:sSubPr>
                        <m:e>
                          <m:r>
                            <a:rPr lang="en-US" sz="1613" b="1" i="1">
                              <a:solidFill>
                                <a:srgbClr val="00421E"/>
                              </a:solidFill>
                              <a:latin typeface="Cambria Math" panose="02040503050406030204" pitchFamily="18" charset="0"/>
                            </a:rPr>
                            <m:t>𝑪</m:t>
                          </m:r>
                          <m:r>
                            <a:rPr lang="en-US" sz="1613" b="1" i="1">
                              <a:solidFill>
                                <a:srgbClr val="00421E"/>
                              </a:solidFill>
                              <a:latin typeface="Cambria Math" panose="02040503050406030204" pitchFamily="18" charset="0"/>
                            </a:rPr>
                            <m:t>(</m:t>
                          </m:r>
                          <m:r>
                            <a:rPr lang="en-US" sz="1613" b="1" i="1">
                              <a:solidFill>
                                <a:srgbClr val="00421E"/>
                              </a:solidFill>
                              <a:latin typeface="Cambria Math" panose="02040503050406030204" pitchFamily="18" charset="0"/>
                            </a:rPr>
                            <m:t>𝒓</m:t>
                          </m:r>
                        </m:e>
                        <m:sub>
                          <m:r>
                            <a:rPr lang="en-US" sz="1613" b="1" i="1">
                              <a:solidFill>
                                <a:srgbClr val="00421E"/>
                              </a:solidFill>
                              <a:latin typeface="Cambria Math" panose="02040503050406030204" pitchFamily="18" charset="0"/>
                            </a:rPr>
                            <m:t>𝒊</m:t>
                          </m:r>
                        </m:sub>
                      </m:sSub>
                      <m:r>
                        <a:rPr lang="en-US" sz="1613" b="1" i="1">
                          <a:solidFill>
                            <a:srgbClr val="00421E"/>
                          </a:solidFill>
                          <a:latin typeface="Cambria Math" panose="02040503050406030204" pitchFamily="18" charset="0"/>
                        </a:rPr>
                        <m:t>)</m:t>
                      </m:r>
                      <m:r>
                        <a:rPr lang="en-US" sz="1613" b="1" i="1">
                          <a:solidFill>
                            <a:srgbClr val="00421E"/>
                          </a:solidFill>
                          <a:latin typeface="Cambria Math" panose="02040503050406030204" pitchFamily="18" charset="0"/>
                          <a:ea typeface="Cambria Math" panose="02040503050406030204" pitchFamily="18" charset="0"/>
                        </a:rPr>
                        <m:t>⨀</m:t>
                      </m:r>
                      <m:r>
                        <a:rPr lang="en-US" sz="1613" b="1" i="1">
                          <a:solidFill>
                            <a:srgbClr val="00421E"/>
                          </a:solidFill>
                          <a:latin typeface="Cambria Math" panose="02040503050406030204" pitchFamily="18" charset="0"/>
                          <a:ea typeface="Cambria Math" panose="02040503050406030204" pitchFamily="18" charset="0"/>
                        </a:rPr>
                        <m:t>𝒔</m:t>
                      </m:r>
                    </m:oMath>
                  </m:oMathPara>
                </a14:m>
                <a:endParaRPr lang="en-US" sz="1613" b="1" dirty="0">
                  <a:solidFill>
                    <a:srgbClr val="00421E"/>
                  </a:solidFill>
                </a:endParaRPr>
              </a:p>
            </p:txBody>
          </p:sp>
        </mc:Choice>
        <mc:Fallback xmlns="">
          <p:sp>
            <p:nvSpPr>
              <p:cNvPr id="69" name="Rectangle 68"/>
              <p:cNvSpPr>
                <a:spLocks noRot="1" noChangeAspect="1" noMove="1" noResize="1" noEditPoints="1" noAdjustHandles="1" noChangeArrowheads="1" noChangeShapeType="1" noTextEdit="1"/>
              </p:cNvSpPr>
              <p:nvPr/>
            </p:nvSpPr>
            <p:spPr>
              <a:xfrm>
                <a:off x="6377976" y="2967953"/>
                <a:ext cx="1905137" cy="340542"/>
              </a:xfrm>
              <a:prstGeom prst="rect">
                <a:avLst/>
              </a:prstGeom>
              <a:blipFill>
                <a:blip r:embed="rId12"/>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5241544" y="4890392"/>
                <a:ext cx="5823829" cy="478080"/>
              </a:xfrm>
              <a:prstGeom prst="rect">
                <a:avLst/>
              </a:prstGeom>
              <a:noFill/>
            </p:spPr>
            <p:txBody>
              <a:bodyPr wrap="square" rtlCol="0">
                <a:spAutoFit/>
              </a:bodyPr>
              <a:lstStyle/>
              <a:p>
                <a:r>
                  <a:rPr lang="en-US" dirty="0"/>
                  <a:t>=&gt;</a:t>
                </a:r>
                <a:r>
                  <a:rPr lang="en-US" sz="2200" dirty="0"/>
                  <a:t> </a:t>
                </a:r>
                <a:r>
                  <a:rPr lang="en-US" sz="2200" dirty="0">
                    <a:solidFill>
                      <a:srgbClr val="FF0000"/>
                    </a:solidFill>
                  </a:rPr>
                  <a:t>Oblivious PRF </a:t>
                </a:r>
                <a:r>
                  <a:rPr lang="en-US" sz="2200" dirty="0"/>
                  <a:t>of</a:t>
                </a:r>
                <a:r>
                  <a:rPr lang="en-US" sz="2200" dirty="0">
                    <a:solidFill>
                      <a:srgbClr val="FF0000"/>
                    </a:solidFill>
                  </a:rPr>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𝐹</m:t>
                        </m:r>
                      </m:e>
                      <m:sub>
                        <m:r>
                          <a:rPr lang="en-US" sz="2200" b="1" i="1">
                            <a:solidFill>
                              <a:srgbClr val="0066FF"/>
                            </a:solidFill>
                            <a:latin typeface="Cambria Math" panose="02040503050406030204" pitchFamily="18" charset="0"/>
                          </a:rPr>
                          <m:t>𝒔</m:t>
                        </m:r>
                        <m:r>
                          <a:rPr lang="en-US" sz="2200" b="1" i="1">
                            <a:solidFill>
                              <a:srgbClr val="0066FF"/>
                            </a:solidFill>
                            <a:latin typeface="Cambria Math" panose="02040503050406030204" pitchFamily="18" charset="0"/>
                          </a:rPr>
                          <m:t>,</m:t>
                        </m:r>
                        <m:sSub>
                          <m:sSubPr>
                            <m:ctrlPr>
                              <a:rPr lang="en-US" sz="2200" b="1" i="1">
                                <a:solidFill>
                                  <a:srgbClr val="0066FF"/>
                                </a:solidFill>
                                <a:latin typeface="Cambria Math" panose="02040503050406030204" pitchFamily="18" charset="0"/>
                              </a:rPr>
                            </m:ctrlPr>
                          </m:sSubPr>
                          <m:e>
                            <m:r>
                              <a:rPr lang="en-US" sz="2200" b="1" i="1">
                                <a:solidFill>
                                  <a:srgbClr val="0066FF"/>
                                </a:solidFill>
                                <a:latin typeface="Cambria Math" panose="02040503050406030204" pitchFamily="18" charset="0"/>
                              </a:rPr>
                              <m:t>𝒒</m:t>
                            </m:r>
                          </m:e>
                          <m:sub>
                            <m:r>
                              <a:rPr lang="en-US" sz="2200" b="1" i="1">
                                <a:solidFill>
                                  <a:srgbClr val="0066FF"/>
                                </a:solidFill>
                                <a:latin typeface="Cambria Math" panose="02040503050406030204" pitchFamily="18" charset="0"/>
                              </a:rPr>
                              <m:t>𝒊</m:t>
                            </m:r>
                          </m:sub>
                        </m:sSub>
                      </m:sub>
                    </m:sSub>
                    <m:r>
                      <a:rPr lang="en-US" sz="2200" i="1">
                        <a:latin typeface="Cambria Math" panose="02040503050406030204" pitchFamily="18" charset="0"/>
                      </a:rPr>
                      <m:t>(</m:t>
                    </m:r>
                    <m:r>
                      <a:rPr lang="en-US" sz="2200" b="1" i="1">
                        <a:latin typeface="Cambria Math" panose="02040503050406030204" pitchFamily="18" charset="0"/>
                      </a:rPr>
                      <m:t>𝒓</m:t>
                    </m:r>
                    <m:r>
                      <a:rPr lang="en-US" sz="2200" b="1" i="1">
                        <a:latin typeface="Cambria Math" panose="02040503050406030204" pitchFamily="18" charset="0"/>
                      </a:rPr>
                      <m:t>)</m:t>
                    </m:r>
                  </m:oMath>
                </a14:m>
                <a:endParaRPr lang="en-US" sz="2200" dirty="0">
                  <a:solidFill>
                    <a:srgbClr val="FF0000"/>
                  </a:solidFill>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5241544" y="4890392"/>
                <a:ext cx="5823829" cy="478080"/>
              </a:xfrm>
              <a:prstGeom prst="rect">
                <a:avLst/>
              </a:prstGeom>
              <a:blipFill>
                <a:blip r:embed="rId13"/>
                <a:stretch>
                  <a:fillRect l="-942" t="-8861" b="-151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34215" y="3622767"/>
                <a:ext cx="1176771"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𝒕</m:t>
                          </m:r>
                        </m:e>
                        <m:sub>
                          <m:r>
                            <a:rPr lang="en-US" b="1" i="1">
                              <a:solidFill>
                                <a:srgbClr val="FF0000"/>
                              </a:solidFill>
                              <a:latin typeface="Cambria Math" panose="02040503050406030204" pitchFamily="18" charset="0"/>
                            </a:rPr>
                            <m:t>𝒊</m:t>
                          </m:r>
                        </m:sub>
                      </m:sSub>
                      <m:r>
                        <a:rPr lang="en-US" i="1">
                          <a:latin typeface="Cambria Math" panose="02040503050406030204" pitchFamily="18" charset="0"/>
                        </a:rPr>
                        <m:t>)</m:t>
                      </m:r>
                    </m:oMath>
                  </m:oMathPara>
                </a14:m>
                <a:endParaRPr lang="en-US" dirty="0"/>
              </a:p>
            </p:txBody>
          </p:sp>
        </mc:Choice>
        <mc:Fallback xmlns="">
          <p:sp>
            <p:nvSpPr>
              <p:cNvPr id="77" name="Rectangle 76"/>
              <p:cNvSpPr>
                <a:spLocks noRot="1" noChangeAspect="1" noMove="1" noResize="1" noEditPoints="1" noAdjustHandles="1" noChangeArrowheads="1" noChangeShapeType="1" noTextEdit="1"/>
              </p:cNvSpPr>
              <p:nvPr/>
            </p:nvSpPr>
            <p:spPr>
              <a:xfrm>
                <a:off x="-34215" y="3622767"/>
                <a:ext cx="1176771" cy="328118"/>
              </a:xfrm>
              <a:prstGeom prst="rect">
                <a:avLst/>
              </a:prstGeom>
              <a:blipFill>
                <a:blip r:embed="rId14"/>
                <a:stretch>
                  <a:fillRect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7016898" y="3631903"/>
                <a:ext cx="2106757" cy="65112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𝑓𝑜𝑟</m:t>
                      </m:r>
                      <m:r>
                        <a:rPr lang="en-US" i="1">
                          <a:latin typeface="Cambria Math" panose="02040503050406030204" pitchFamily="18" charset="0"/>
                        </a:rPr>
                        <m:t> </m:t>
                      </m:r>
                      <m:r>
                        <a:rPr lang="en-US" i="1">
                          <a:latin typeface="Cambria Math" panose="02040503050406030204" pitchFamily="18" charset="0"/>
                        </a:rPr>
                        <m:t>𝑎𝑛𝑦</m:t>
                      </m:r>
                      <m:r>
                        <a:rPr lang="en-US" i="1">
                          <a:latin typeface="Cambria Math" panose="02040503050406030204" pitchFamily="18" charset="0"/>
                        </a:rPr>
                        <m:t> </m:t>
                      </m:r>
                      <m:r>
                        <a:rPr lang="en-US" b="1" i="1">
                          <a:solidFill>
                            <a:srgbClr val="009242"/>
                          </a:solidFill>
                          <a:latin typeface="Cambria Math" panose="02040503050406030204" pitchFamily="18" charset="0"/>
                        </a:rPr>
                        <m:t>𝒓</m:t>
                      </m:r>
                      <m:r>
                        <a:rPr lang="en-US" b="1" i="1">
                          <a:solidFill>
                            <a:srgbClr val="009242"/>
                          </a:solidFill>
                          <a:latin typeface="Cambria Math" panose="02040503050406030204" pitchFamily="18" charset="0"/>
                        </a:rPr>
                        <m:t>′</m:t>
                      </m:r>
                      <m:r>
                        <a:rPr lang="en-US" i="1">
                          <a:latin typeface="Cambria Math" panose="02040503050406030204" pitchFamily="18" charset="0"/>
                        </a:rPr>
                        <m:t>:</m:t>
                      </m:r>
                    </m:oMath>
                  </m:oMathPara>
                </a14:m>
                <a:endParaRPr lang="en-US" dirty="0"/>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r>
                        <a:rPr lang="en-US" b="1" i="1">
                          <a:latin typeface="Cambria Math" panose="02040503050406030204" pitchFamily="18" charset="0"/>
                          <a:ea typeface="Cambria Math" panose="02040503050406030204" pitchFamily="18" charset="0"/>
                        </a:rPr>
                        <m:t>⊕</m:t>
                      </m:r>
                      <m:r>
                        <a:rPr lang="en-US" b="1" i="1">
                          <a:solidFill>
                            <a:srgbClr val="009242"/>
                          </a:solidFill>
                          <a:latin typeface="Cambria Math" panose="02040503050406030204" pitchFamily="18" charset="0"/>
                        </a:rPr>
                        <m:t>𝑪</m:t>
                      </m:r>
                      <m:r>
                        <a:rPr lang="en-US" b="1" i="1">
                          <a:solidFill>
                            <a:srgbClr val="009242"/>
                          </a:solidFill>
                          <a:latin typeface="Cambria Math" panose="02040503050406030204" pitchFamily="18" charset="0"/>
                        </a:rPr>
                        <m:t>(</m:t>
                      </m:r>
                      <m:r>
                        <a:rPr lang="en-US" b="1" i="1">
                          <a:solidFill>
                            <a:srgbClr val="009242"/>
                          </a:solidFill>
                          <a:latin typeface="Cambria Math" panose="02040503050406030204" pitchFamily="18" charset="0"/>
                        </a:rPr>
                        <m:t>𝒓</m:t>
                      </m:r>
                      <m:r>
                        <a:rPr lang="en-US" b="1" i="1">
                          <a:solidFill>
                            <a:srgbClr val="009242"/>
                          </a:solidFill>
                          <a:latin typeface="Cambria Math" panose="02040503050406030204" pitchFamily="18" charset="0"/>
                        </a:rPr>
                        <m:t>′)⨀</m:t>
                      </m:r>
                      <m:r>
                        <a:rPr lang="en-US" b="1" i="1">
                          <a:solidFill>
                            <a:srgbClr val="0066FF"/>
                          </a:solidFill>
                          <a:latin typeface="Cambria Math" panose="02040503050406030204" pitchFamily="18" charset="0"/>
                          <a:ea typeface="Cambria Math" panose="02040503050406030204" pitchFamily="18" charset="0"/>
                        </a:rPr>
                        <m:t>𝒔</m:t>
                      </m:r>
                      <m:r>
                        <m:rPr>
                          <m:nor/>
                        </m:rPr>
                        <a:rPr lang="en-US" dirty="0"/>
                        <m:t>)</m:t>
                      </m:r>
                    </m:oMath>
                  </m:oMathPara>
                </a14:m>
                <a:endParaRPr lang="en-US" dirty="0"/>
              </a:p>
            </p:txBody>
          </p:sp>
        </mc:Choice>
        <mc:Fallback xmlns="">
          <p:sp>
            <p:nvSpPr>
              <p:cNvPr id="78" name="Rectangle 77"/>
              <p:cNvSpPr>
                <a:spLocks noRot="1" noChangeAspect="1" noMove="1" noResize="1" noEditPoints="1" noAdjustHandles="1" noChangeArrowheads="1" noChangeShapeType="1" noTextEdit="1"/>
              </p:cNvSpPr>
              <p:nvPr/>
            </p:nvSpPr>
            <p:spPr>
              <a:xfrm>
                <a:off x="7016898" y="3631903"/>
                <a:ext cx="2106757" cy="651126"/>
              </a:xfrm>
              <a:prstGeom prst="rect">
                <a:avLst/>
              </a:prstGeom>
              <a:blipFill>
                <a:blip r:embed="rId15"/>
                <a:stretch>
                  <a:fillRect l="-575" b="-64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34216" y="3633337"/>
                <a:ext cx="1176771"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1" i="1">
                              <a:solidFill>
                                <a:srgbClr val="0066FF"/>
                              </a:solidFill>
                              <a:latin typeface="Cambria Math" panose="02040503050406030204" pitchFamily="18" charset="0"/>
                            </a:rPr>
                            <m:t>𝒔</m:t>
                          </m:r>
                          <m:r>
                            <a:rPr lang="en-US" b="1" i="1">
                              <a:solidFill>
                                <a:srgbClr val="0066FF"/>
                              </a:solidFill>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sub>
                      </m:sSub>
                      <m:r>
                        <a:rPr lang="en-US" i="1">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𝒓</m:t>
                          </m:r>
                        </m:e>
                        <m:sub>
                          <m:r>
                            <a:rPr lang="en-US" b="1" i="1">
                              <a:solidFill>
                                <a:srgbClr val="FF0000"/>
                              </a:solidFill>
                              <a:latin typeface="Cambria Math" panose="02040503050406030204" pitchFamily="18" charset="0"/>
                            </a:rPr>
                            <m:t>𝒊</m:t>
                          </m:r>
                        </m:sub>
                      </m:sSub>
                      <m:r>
                        <a:rPr lang="en-US" b="1" i="1">
                          <a:solidFill>
                            <a:schemeClr val="bg1"/>
                          </a:solidFill>
                          <a:latin typeface="Cambria Math" panose="02040503050406030204" pitchFamily="18" charset="0"/>
                        </a:rPr>
                        <m:t>)</m:t>
                      </m:r>
                    </m:oMath>
                  </m:oMathPara>
                </a14:m>
                <a:endParaRPr lang="en-US" dirty="0"/>
              </a:p>
            </p:txBody>
          </p:sp>
        </mc:Choice>
        <mc:Fallback xmlns="">
          <p:sp>
            <p:nvSpPr>
              <p:cNvPr id="58" name="Rectangle 57"/>
              <p:cNvSpPr>
                <a:spLocks noRot="1" noChangeAspect="1" noMove="1" noResize="1" noEditPoints="1" noAdjustHandles="1" noChangeArrowheads="1" noChangeShapeType="1" noTextEdit="1"/>
              </p:cNvSpPr>
              <p:nvPr/>
            </p:nvSpPr>
            <p:spPr>
              <a:xfrm>
                <a:off x="-34216" y="3633337"/>
                <a:ext cx="1176771" cy="328118"/>
              </a:xfrm>
              <a:prstGeom prst="rect">
                <a:avLst/>
              </a:prstGeom>
              <a:blipFill>
                <a:blip r:embed="rId16"/>
                <a:stretch>
                  <a:fillRect b="-160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7145010" y="3643762"/>
                <a:ext cx="1998990" cy="33783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𝑓𝑜𝑟</m:t>
                      </m:r>
                      <m:r>
                        <a:rPr lang="en-US" i="1">
                          <a:latin typeface="Cambria Math" panose="02040503050406030204" pitchFamily="18" charset="0"/>
                        </a:rPr>
                        <m:t> </m:t>
                      </m:r>
                      <m:r>
                        <a:rPr lang="en-US" i="1">
                          <a:latin typeface="Cambria Math" panose="02040503050406030204" pitchFamily="18" charset="0"/>
                        </a:rPr>
                        <m:t>𝑎𝑛𝑦</m:t>
                      </m:r>
                      <m:r>
                        <a:rPr lang="en-US" b="1" i="1">
                          <a:latin typeface="Cambria Math" panose="02040503050406030204" pitchFamily="18" charset="0"/>
                        </a:rPr>
                        <m:t> </m:t>
                      </m:r>
                      <m:r>
                        <a:rPr lang="en-US" b="1" i="1">
                          <a:solidFill>
                            <a:srgbClr val="0066FF"/>
                          </a:solidFill>
                          <a:latin typeface="Cambria Math" panose="02040503050406030204" pitchFamily="18" charset="0"/>
                        </a:rPr>
                        <m:t>𝒓</m:t>
                      </m:r>
                      <m:r>
                        <a:rPr lang="en-US" b="1" i="1">
                          <a:solidFill>
                            <a:srgbClr val="0066FF"/>
                          </a:solidFill>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1" i="1">
                              <a:solidFill>
                                <a:srgbClr val="0066FF"/>
                              </a:solidFill>
                              <a:latin typeface="Cambria Math" panose="02040503050406030204" pitchFamily="18" charset="0"/>
                            </a:rPr>
                            <m:t>𝒔</m:t>
                          </m:r>
                          <m:r>
                            <a:rPr lang="en-US" b="1" i="1">
                              <a:solidFill>
                                <a:srgbClr val="0066FF"/>
                              </a:solidFill>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sub>
                      </m:sSub>
                      <m:r>
                        <a:rPr lang="en-US" i="1">
                          <a:latin typeface="Cambria Math" panose="02040503050406030204" pitchFamily="18" charset="0"/>
                        </a:rPr>
                        <m:t>(</m:t>
                      </m:r>
                      <m:r>
                        <a:rPr lang="en-US" b="1" i="1">
                          <a:solidFill>
                            <a:srgbClr val="0066FF"/>
                          </a:solidFill>
                          <a:latin typeface="Cambria Math" panose="02040503050406030204" pitchFamily="18" charset="0"/>
                        </a:rPr>
                        <m:t>𝒓</m:t>
                      </m:r>
                      <m:r>
                        <a:rPr lang="en-US" b="1" i="1">
                          <a:solidFill>
                            <a:srgbClr val="0066FF"/>
                          </a:solidFill>
                          <a:latin typeface="Cambria Math" panose="02040503050406030204" pitchFamily="18" charset="0"/>
                        </a:rPr>
                        <m:t>′</m:t>
                      </m:r>
                      <m:r>
                        <a:rPr lang="en-US" i="1">
                          <a:latin typeface="Cambria Math" panose="02040503050406030204" pitchFamily="18" charset="0"/>
                        </a:rPr>
                        <m:t>)</m:t>
                      </m:r>
                    </m:oMath>
                  </m:oMathPara>
                </a14:m>
                <a:endParaRPr lang="en-US" dirty="0"/>
              </a:p>
            </p:txBody>
          </p:sp>
        </mc:Choice>
        <mc:Fallback xmlns="">
          <p:sp>
            <p:nvSpPr>
              <p:cNvPr id="60" name="Rectangle 59"/>
              <p:cNvSpPr>
                <a:spLocks noRot="1" noChangeAspect="1" noMove="1" noResize="1" noEditPoints="1" noAdjustHandles="1" noChangeArrowheads="1" noChangeShapeType="1" noTextEdit="1"/>
              </p:cNvSpPr>
              <p:nvPr/>
            </p:nvSpPr>
            <p:spPr>
              <a:xfrm>
                <a:off x="7145010" y="3643762"/>
                <a:ext cx="1998990" cy="337837"/>
              </a:xfrm>
              <a:prstGeom prst="rect">
                <a:avLst/>
              </a:prstGeom>
              <a:blipFill>
                <a:blip r:embed="rId17"/>
                <a:stretch>
                  <a:fillRect l="-606" r="-4545" b="-15789"/>
                </a:stretch>
              </a:blipFill>
            </p:spPr>
            <p:txBody>
              <a:bodyPr/>
              <a:lstStyle/>
              <a:p>
                <a:r>
                  <a:rPr lang="en-US">
                    <a:noFill/>
                  </a:rPr>
                  <a:t> </a:t>
                </a:r>
              </a:p>
            </p:txBody>
          </p:sp>
        </mc:Fallback>
      </mc:AlternateContent>
      <p:sp>
        <p:nvSpPr>
          <p:cNvPr id="83" name="TextBox 82"/>
          <p:cNvSpPr txBox="1"/>
          <p:nvPr/>
        </p:nvSpPr>
        <p:spPr>
          <a:xfrm>
            <a:off x="5241544" y="5303488"/>
            <a:ext cx="3205988" cy="430887"/>
          </a:xfrm>
          <a:prstGeom prst="rect">
            <a:avLst/>
          </a:prstGeom>
          <a:noFill/>
        </p:spPr>
        <p:txBody>
          <a:bodyPr wrap="square" rtlCol="0">
            <a:spAutoFit/>
          </a:bodyPr>
          <a:lstStyle/>
          <a:p>
            <a:r>
              <a:rPr lang="en-US" dirty="0"/>
              <a:t>=&gt;</a:t>
            </a:r>
            <a:r>
              <a:rPr lang="en-US" sz="2200" dirty="0"/>
              <a:t> </a:t>
            </a:r>
            <a:r>
              <a:rPr lang="en-US" sz="2200" dirty="0">
                <a:solidFill>
                  <a:srgbClr val="FF0000"/>
                </a:solidFill>
              </a:rPr>
              <a:t>Batched </a:t>
            </a:r>
            <a:r>
              <a:rPr lang="en-US" sz="2200" dirty="0"/>
              <a:t>OPRF</a:t>
            </a:r>
            <a:endParaRPr lang="en-US" sz="2200" dirty="0">
              <a:solidFill>
                <a:srgbClr val="FF0000"/>
              </a:solidFill>
            </a:endParaRPr>
          </a:p>
        </p:txBody>
      </p:sp>
      <p:sp>
        <p:nvSpPr>
          <p:cNvPr id="84" name="TextBox 83"/>
          <p:cNvSpPr txBox="1"/>
          <p:nvPr/>
        </p:nvSpPr>
        <p:spPr>
          <a:xfrm>
            <a:off x="5247486" y="5760442"/>
            <a:ext cx="4550739" cy="430887"/>
          </a:xfrm>
          <a:prstGeom prst="rect">
            <a:avLst/>
          </a:prstGeom>
          <a:noFill/>
        </p:spPr>
        <p:txBody>
          <a:bodyPr wrap="square" rtlCol="0">
            <a:spAutoFit/>
          </a:bodyPr>
          <a:lstStyle/>
          <a:p>
            <a:r>
              <a:rPr lang="en-US" dirty="0"/>
              <a:t>=&gt;</a:t>
            </a:r>
            <a:r>
              <a:rPr lang="en-US" sz="2200" dirty="0"/>
              <a:t> Batched </a:t>
            </a:r>
            <a:r>
              <a:rPr lang="en-US" sz="2200" dirty="0">
                <a:solidFill>
                  <a:srgbClr val="FF0000"/>
                </a:solidFill>
              </a:rPr>
              <a:t>Related-key</a:t>
            </a:r>
            <a:r>
              <a:rPr lang="en-US" sz="2200" dirty="0"/>
              <a:t> OPRF</a:t>
            </a:r>
            <a:endParaRPr lang="en-US" sz="2200" dirty="0">
              <a:solidFill>
                <a:srgbClr val="FF0000"/>
              </a:solidFill>
            </a:endParaRPr>
          </a:p>
        </p:txBody>
      </p:sp>
      <p:sp>
        <p:nvSpPr>
          <p:cNvPr id="85" name="Left-Right Arrow 77"/>
          <p:cNvSpPr/>
          <p:nvPr/>
        </p:nvSpPr>
        <p:spPr>
          <a:xfrm>
            <a:off x="1151615" y="1929795"/>
            <a:ext cx="1943872" cy="205915"/>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3.5k</a:t>
            </a:r>
          </a:p>
        </p:txBody>
      </p:sp>
      <p:sp>
        <p:nvSpPr>
          <p:cNvPr id="79" name="Rounded Rectangle 78"/>
          <p:cNvSpPr/>
          <p:nvPr/>
        </p:nvSpPr>
        <p:spPr>
          <a:xfrm>
            <a:off x="1001253" y="1418404"/>
            <a:ext cx="7584377" cy="1968058"/>
          </a:xfrm>
          <a:prstGeom prst="roundRect">
            <a:avLst/>
          </a:prstGeom>
          <a:solidFill>
            <a:schemeClr val="accent3">
              <a:lumMod val="20000"/>
              <a:lumOff val="80000"/>
            </a:schemeClr>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50" dirty="0">
                <a:solidFill>
                  <a:schemeClr val="tx1"/>
                </a:solidFill>
              </a:rPr>
              <a:t>Batched,  </a:t>
            </a:r>
          </a:p>
          <a:p>
            <a:pPr algn="ctr"/>
            <a:r>
              <a:rPr lang="en-US" sz="3750" dirty="0">
                <a:solidFill>
                  <a:schemeClr val="tx1"/>
                </a:solidFill>
              </a:rPr>
              <a:t>Related-key </a:t>
            </a:r>
          </a:p>
          <a:p>
            <a:pPr algn="ctr"/>
            <a:r>
              <a:rPr lang="en-US" sz="3750" dirty="0">
                <a:solidFill>
                  <a:schemeClr val="tx1"/>
                </a:solidFill>
              </a:rPr>
              <a:t>OPRF</a:t>
            </a:r>
          </a:p>
        </p:txBody>
      </p:sp>
      <p:pic>
        <p:nvPicPr>
          <p:cNvPr id="81" name="Picture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46" y="435524"/>
            <a:ext cx="554614" cy="75086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6" name="Picture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47897" y="368032"/>
            <a:ext cx="601532" cy="7671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 name="Rectangle 10">
            <a:extLst>
              <a:ext uri="{FF2B5EF4-FFF2-40B4-BE49-F238E27FC236}">
                <a16:creationId xmlns:a16="http://schemas.microsoft.com/office/drawing/2014/main" id="{61EA5948-2BB7-4B7D-87E1-E71703517B2E}"/>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24125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right)">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77"/>
                                        </p:tgtEl>
                                      </p:cBhvr>
                                    </p:animEffect>
                                    <p:set>
                                      <p:cBhvr>
                                        <p:cTn id="12" dur="1" fill="hold">
                                          <p:stCondLst>
                                            <p:cond delay="499"/>
                                          </p:stCondLst>
                                        </p:cTn>
                                        <p:tgtEl>
                                          <p:spTgt spid="77"/>
                                        </p:tgtEl>
                                        <p:attrNameLst>
                                          <p:attrName>style.visibility</p:attrName>
                                        </p:attrNameLst>
                                      </p:cBhvr>
                                      <p:to>
                                        <p:strVal val="hidden"/>
                                      </p:to>
                                    </p:se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barn(inVertical)">
                                      <p:cBhvr>
                                        <p:cTn id="16" dur="500"/>
                                        <p:tgtEl>
                                          <p:spTgt spid="58"/>
                                        </p:tgtEl>
                                      </p:cBhvr>
                                    </p:animEffect>
                                  </p:childTnLst>
                                </p:cTn>
                              </p:par>
                            </p:childTnLst>
                          </p:cTn>
                        </p:par>
                        <p:par>
                          <p:cTn id="17" fill="hold">
                            <p:stCondLst>
                              <p:cond delay="1000"/>
                            </p:stCondLst>
                            <p:childTnLst>
                              <p:par>
                                <p:cTn id="18" presetID="16" presetClass="exit" presetSubtype="21" fill="hold" grpId="0" nodeType="afterEffect">
                                  <p:stCondLst>
                                    <p:cond delay="0"/>
                                  </p:stCondLst>
                                  <p:childTnLst>
                                    <p:animEffect transition="out" filter="barn(inVertical)">
                                      <p:cBhvr>
                                        <p:cTn id="19" dur="500"/>
                                        <p:tgtEl>
                                          <p:spTgt spid="78"/>
                                        </p:tgtEl>
                                      </p:cBhvr>
                                    </p:animEffect>
                                    <p:set>
                                      <p:cBhvr>
                                        <p:cTn id="20" dur="1" fill="hold">
                                          <p:stCondLst>
                                            <p:cond delay="499"/>
                                          </p:stCondLst>
                                        </p:cTn>
                                        <p:tgtEl>
                                          <p:spTgt spid="78"/>
                                        </p:tgtEl>
                                        <p:attrNameLst>
                                          <p:attrName>style.visibility</p:attrName>
                                        </p:attrNameLst>
                                      </p:cBhvr>
                                      <p:to>
                                        <p:strVal val="hidden"/>
                                      </p:to>
                                    </p:set>
                                  </p:childTnLst>
                                </p:cTn>
                              </p:par>
                            </p:childTnLst>
                          </p:cTn>
                        </p:par>
                        <p:par>
                          <p:cTn id="21" fill="hold">
                            <p:stCondLst>
                              <p:cond delay="1500"/>
                            </p:stCondLst>
                            <p:childTnLst>
                              <p:par>
                                <p:cTn id="22" presetID="16" presetClass="entr" presetSubtype="21"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barn(inVertical)">
                                      <p:cBhvr>
                                        <p:cTn id="24" dur="500"/>
                                        <p:tgtEl>
                                          <p:spTgt spid="60"/>
                                        </p:tgtEl>
                                      </p:cBhvr>
                                    </p:animEffec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wipe(left)">
                                      <p:cBhvr>
                                        <p:cTn id="32" dur="500"/>
                                        <p:tgtEl>
                                          <p:spTgt spid="8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9">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wipe(left)">
                                      <p:cBhvr>
                                        <p:cTn id="41" dur="500"/>
                                        <p:tgtEl>
                                          <p:spTgt spid="8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9">
                                            <p:txEl>
                                              <p:pRg st="3"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ipe(left)">
                                      <p:cBhvr>
                                        <p:cTn id="50" dur="500"/>
                                        <p:tgtEl>
                                          <p:spTgt spid="84"/>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37" fill="hold" grpId="0" nodeType="click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barn(outVertical)">
                                      <p:cBhvr>
                                        <p:cTn id="55" dur="2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uiExpand="1" build="p"/>
      <p:bldP spid="82" grpId="0"/>
      <p:bldP spid="77" grpId="0" animBg="1"/>
      <p:bldP spid="78" grpId="0" animBg="1"/>
      <p:bldP spid="58" grpId="0" animBg="1"/>
      <p:bldP spid="60" grpId="0" animBg="1"/>
      <p:bldP spid="83" grpId="0"/>
      <p:bldP spid="84" grpId="0"/>
      <p:bldP spid="85" grpId="0" animBg="1"/>
      <p:bldP spid="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 name="Content Placeholder 2"/>
              <p:cNvSpPr>
                <a:spLocks noGrp="1"/>
              </p:cNvSpPr>
              <p:nvPr>
                <p:ph idx="1"/>
              </p:nvPr>
            </p:nvSpPr>
            <p:spPr>
              <a:xfrm>
                <a:off x="306901" y="4251019"/>
                <a:ext cx="8573678" cy="1942883"/>
              </a:xfrm>
              <a:ln>
                <a:noFill/>
              </a:ln>
            </p:spPr>
            <p:txBody>
              <a:bodyPr>
                <a:noAutofit/>
              </a:bodyPr>
              <a:lstStyle/>
              <a:p>
                <a:r>
                  <a:rPr lang="en-US" sz="2400" dirty="0"/>
                  <a:t>Bob can send any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b="1" i="1">
                            <a:solidFill>
                              <a:srgbClr val="0066FF"/>
                            </a:solidFill>
                            <a:latin typeface="Cambria Math" panose="02040503050406030204" pitchFamily="18" charset="0"/>
                          </a:rPr>
                          <m:t>𝒔</m:t>
                        </m:r>
                        <m:r>
                          <a:rPr lang="en-US" sz="2400" b="1" i="1">
                            <a:solidFill>
                              <a:srgbClr val="0066FF"/>
                            </a:solidFill>
                            <a:latin typeface="Cambria Math" panose="02040503050406030204" pitchFamily="18" charset="0"/>
                          </a:rPr>
                          <m:t>,</m:t>
                        </m:r>
                        <m:sSub>
                          <m:sSubPr>
                            <m:ctrlPr>
                              <a:rPr lang="en-US" sz="2400" b="1" i="1">
                                <a:solidFill>
                                  <a:srgbClr val="0066FF"/>
                                </a:solidFill>
                                <a:latin typeface="Cambria Math" panose="02040503050406030204" pitchFamily="18" charset="0"/>
                              </a:rPr>
                            </m:ctrlPr>
                          </m:sSubPr>
                          <m:e>
                            <m:r>
                              <a:rPr lang="en-US" sz="2400" b="1" i="1">
                                <a:solidFill>
                                  <a:srgbClr val="0066FF"/>
                                </a:solidFill>
                                <a:latin typeface="Cambria Math" panose="02040503050406030204" pitchFamily="18" charset="0"/>
                              </a:rPr>
                              <m:t>𝒒</m:t>
                            </m:r>
                          </m:e>
                          <m:sub>
                            <m:r>
                              <a:rPr lang="en-US" sz="2400" b="1" i="1">
                                <a:solidFill>
                                  <a:srgbClr val="0066FF"/>
                                </a:solidFill>
                                <a:latin typeface="Cambria Math" panose="02040503050406030204" pitchFamily="18" charset="0"/>
                              </a:rPr>
                              <m:t>𝒊</m:t>
                            </m:r>
                          </m:sub>
                        </m:sSub>
                      </m:sub>
                    </m:sSub>
                    <m:r>
                      <a:rPr lang="en-US" sz="2400" i="1">
                        <a:latin typeface="Cambria Math" panose="02040503050406030204" pitchFamily="18" charset="0"/>
                      </a:rPr>
                      <m:t>(</m:t>
                    </m:r>
                    <m:r>
                      <a:rPr lang="en-US" sz="2400" b="1" i="1">
                        <a:solidFill>
                          <a:srgbClr val="0066FF"/>
                        </a:solidFill>
                        <a:latin typeface="Cambria Math" panose="02040503050406030204" pitchFamily="18" charset="0"/>
                      </a:rPr>
                      <m:t>𝒓</m:t>
                    </m:r>
                    <m:r>
                      <a:rPr lang="en-US" sz="2400" b="1" i="1">
                        <a:solidFill>
                          <a:srgbClr val="0066FF"/>
                        </a:solidFill>
                        <a:latin typeface="Cambria Math" panose="02040503050406030204" pitchFamily="18" charset="0"/>
                      </a:rPr>
                      <m:t>′)</m:t>
                    </m:r>
                  </m:oMath>
                </a14:m>
                <a:r>
                  <a:rPr lang="en-US" sz="2400" dirty="0"/>
                  <a:t> to Alice</a:t>
                </a:r>
              </a:p>
              <a:p>
                <a:r>
                  <a:rPr lang="en-US" sz="2400" dirty="0"/>
                  <a:t>Alice learns whether her input is equal to Bob’s input by comparing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b="1" i="1">
                            <a:solidFill>
                              <a:srgbClr val="0066FF"/>
                            </a:solidFill>
                            <a:latin typeface="Cambria Math" panose="02040503050406030204" pitchFamily="18" charset="0"/>
                          </a:rPr>
                          <m:t>𝒔</m:t>
                        </m:r>
                        <m:r>
                          <a:rPr lang="en-US" sz="2400" b="1" i="1">
                            <a:solidFill>
                              <a:srgbClr val="0066FF"/>
                            </a:solidFill>
                            <a:latin typeface="Cambria Math" panose="02040503050406030204" pitchFamily="18" charset="0"/>
                          </a:rPr>
                          <m:t>,</m:t>
                        </m:r>
                        <m:sSub>
                          <m:sSubPr>
                            <m:ctrlPr>
                              <a:rPr lang="en-US" sz="2400" b="1" i="1">
                                <a:solidFill>
                                  <a:srgbClr val="0066FF"/>
                                </a:solidFill>
                                <a:latin typeface="Cambria Math" panose="02040503050406030204" pitchFamily="18" charset="0"/>
                              </a:rPr>
                            </m:ctrlPr>
                          </m:sSubPr>
                          <m:e>
                            <m:r>
                              <a:rPr lang="en-US" sz="2400" b="1" i="1">
                                <a:solidFill>
                                  <a:srgbClr val="0066FF"/>
                                </a:solidFill>
                                <a:latin typeface="Cambria Math" panose="02040503050406030204" pitchFamily="18" charset="0"/>
                              </a:rPr>
                              <m:t>𝒒</m:t>
                            </m:r>
                          </m:e>
                          <m:sub>
                            <m:r>
                              <a:rPr lang="en-US" sz="2400" b="1" i="1">
                                <a:solidFill>
                                  <a:srgbClr val="0066FF"/>
                                </a:solidFill>
                                <a:latin typeface="Cambria Math" panose="02040503050406030204" pitchFamily="18" charset="0"/>
                              </a:rPr>
                              <m:t>𝒊</m:t>
                            </m:r>
                          </m:sub>
                        </m:sSub>
                      </m:sub>
                    </m:sSub>
                    <m:r>
                      <a:rPr lang="en-US" sz="2400" i="1">
                        <a:latin typeface="Cambria Math" panose="02040503050406030204" pitchFamily="18" charset="0"/>
                      </a:rPr>
                      <m:t>(</m:t>
                    </m:r>
                    <m:sSub>
                      <m:sSubPr>
                        <m:ctrlPr>
                          <a:rPr lang="en-US" sz="2400" b="1" i="1">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rPr>
                          <m:t>𝒓</m:t>
                        </m:r>
                      </m:e>
                      <m:sub>
                        <m:r>
                          <a:rPr lang="en-US" sz="2400" b="1" i="1">
                            <a:solidFill>
                              <a:srgbClr val="FF0000"/>
                            </a:solidFill>
                            <a:latin typeface="Cambria Math" panose="02040503050406030204" pitchFamily="18" charset="0"/>
                          </a:rPr>
                          <m:t>𝒊</m:t>
                        </m:r>
                      </m:sub>
                    </m:sSub>
                    <m:r>
                      <a:rPr lang="en-US" sz="2400" b="1" i="1">
                        <a:latin typeface="Cambria Math" panose="02040503050406030204" pitchFamily="18" charset="0"/>
                      </a:rPr>
                      <m:t>)</m:t>
                    </m:r>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b="1" i="1">
                            <a:solidFill>
                              <a:srgbClr val="0066FF"/>
                            </a:solidFill>
                            <a:latin typeface="Cambria Math" panose="02040503050406030204" pitchFamily="18" charset="0"/>
                          </a:rPr>
                          <m:t>𝒔</m:t>
                        </m:r>
                        <m:r>
                          <a:rPr lang="en-US" sz="2400" b="1" i="1">
                            <a:solidFill>
                              <a:srgbClr val="0066FF"/>
                            </a:solidFill>
                            <a:latin typeface="Cambria Math" panose="02040503050406030204" pitchFamily="18" charset="0"/>
                          </a:rPr>
                          <m:t>,</m:t>
                        </m:r>
                        <m:sSub>
                          <m:sSubPr>
                            <m:ctrlPr>
                              <a:rPr lang="en-US" sz="2400" b="1" i="1">
                                <a:solidFill>
                                  <a:srgbClr val="0066FF"/>
                                </a:solidFill>
                                <a:latin typeface="Cambria Math" panose="02040503050406030204" pitchFamily="18" charset="0"/>
                              </a:rPr>
                            </m:ctrlPr>
                          </m:sSubPr>
                          <m:e>
                            <m:r>
                              <a:rPr lang="en-US" sz="2400" b="1" i="1">
                                <a:solidFill>
                                  <a:srgbClr val="0066FF"/>
                                </a:solidFill>
                                <a:latin typeface="Cambria Math" panose="02040503050406030204" pitchFamily="18" charset="0"/>
                              </a:rPr>
                              <m:t>𝒒</m:t>
                            </m:r>
                          </m:e>
                          <m:sub>
                            <m:r>
                              <a:rPr lang="en-US" sz="2400" b="1" i="1">
                                <a:solidFill>
                                  <a:srgbClr val="0066FF"/>
                                </a:solidFill>
                                <a:latin typeface="Cambria Math" panose="02040503050406030204" pitchFamily="18" charset="0"/>
                              </a:rPr>
                              <m:t>𝒊</m:t>
                            </m:r>
                          </m:sub>
                        </m:sSub>
                      </m:sub>
                    </m:sSub>
                    <m:r>
                      <a:rPr lang="en-US" sz="2400" i="1">
                        <a:latin typeface="Cambria Math" panose="02040503050406030204" pitchFamily="18" charset="0"/>
                      </a:rPr>
                      <m:t>(</m:t>
                    </m:r>
                    <m:r>
                      <a:rPr lang="en-US" sz="2400" b="1" i="1">
                        <a:solidFill>
                          <a:srgbClr val="0066FF"/>
                        </a:solidFill>
                        <a:latin typeface="Cambria Math" panose="02040503050406030204" pitchFamily="18" charset="0"/>
                      </a:rPr>
                      <m:t>𝒓</m:t>
                    </m:r>
                    <m:r>
                      <a:rPr lang="en-US" sz="2400" b="1" i="1">
                        <a:solidFill>
                          <a:srgbClr val="0066FF"/>
                        </a:solidFill>
                        <a:latin typeface="Cambria Math" panose="02040503050406030204" pitchFamily="18" charset="0"/>
                      </a:rPr>
                      <m:t>′)</m:t>
                    </m:r>
                  </m:oMath>
                </a14:m>
                <a:r>
                  <a:rPr lang="en-US" sz="2400" dirty="0"/>
                  <a:t>. She can’t guess anything about </a:t>
                </a:r>
                <a14:m>
                  <m:oMath xmlns:m="http://schemas.openxmlformats.org/officeDocument/2006/math">
                    <m:r>
                      <a:rPr lang="en-US" sz="2400" b="1" i="1">
                        <a:solidFill>
                          <a:srgbClr val="0066FF"/>
                        </a:solidFill>
                        <a:latin typeface="Cambria Math" panose="02040503050406030204" pitchFamily="18" charset="0"/>
                      </a:rPr>
                      <m:t>𝒓</m:t>
                    </m:r>
                    <m:r>
                      <a:rPr lang="en-US" sz="2400" b="1" i="1">
                        <a:solidFill>
                          <a:srgbClr val="0066FF"/>
                        </a:solidFill>
                        <a:latin typeface="Cambria Math" panose="02040503050406030204" pitchFamily="18" charset="0"/>
                      </a:rPr>
                      <m:t>′</m:t>
                    </m:r>
                  </m:oMath>
                </a14:m>
                <a:r>
                  <a:rPr lang="en-US" sz="2400" dirty="0"/>
                  <a:t> if</a:t>
                </a:r>
                <a14:m>
                  <m:oMath xmlns:m="http://schemas.openxmlformats.org/officeDocument/2006/math">
                    <m:sSub>
                      <m:sSubPr>
                        <m:ctrlPr>
                          <a:rPr lang="en-US" sz="2400" b="1" i="1">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rPr>
                          <m:t> </m:t>
                        </m:r>
                        <m:r>
                          <a:rPr lang="en-US" sz="2400" b="1" i="1">
                            <a:solidFill>
                              <a:srgbClr val="FF0000"/>
                            </a:solidFill>
                            <a:latin typeface="Cambria Math" panose="02040503050406030204" pitchFamily="18" charset="0"/>
                          </a:rPr>
                          <m:t>𝒓</m:t>
                        </m:r>
                      </m:e>
                      <m:sub>
                        <m:r>
                          <a:rPr lang="en-US" sz="2400" b="1" i="1">
                            <a:solidFill>
                              <a:srgbClr val="FF0000"/>
                            </a:solidFill>
                            <a:latin typeface="Cambria Math" panose="02040503050406030204" pitchFamily="18" charset="0"/>
                          </a:rPr>
                          <m:t>𝒊</m:t>
                        </m:r>
                      </m:sub>
                    </m:sSub>
                    <m:r>
                      <a:rPr lang="en-US" sz="2400" i="1">
                        <a:solidFill>
                          <a:srgbClr val="FF0000"/>
                        </a:solidFill>
                        <a:latin typeface="Cambria Math" panose="02040503050406030204" pitchFamily="18" charset="0"/>
                        <a:ea typeface="Cambria Math" panose="02040503050406030204" pitchFamily="18" charset="0"/>
                      </a:rPr>
                      <m:t>≠</m:t>
                    </m:r>
                    <m:r>
                      <a:rPr lang="en-US" sz="2400" b="1" i="1">
                        <a:solidFill>
                          <a:srgbClr val="0066FF"/>
                        </a:solidFill>
                        <a:latin typeface="Cambria Math" panose="02040503050406030204" pitchFamily="18" charset="0"/>
                      </a:rPr>
                      <m:t>𝒓</m:t>
                    </m:r>
                    <m:r>
                      <a:rPr lang="en-US" sz="2400" b="1" i="1">
                        <a:solidFill>
                          <a:srgbClr val="0066FF"/>
                        </a:solidFill>
                        <a:latin typeface="Cambria Math" panose="02040503050406030204" pitchFamily="18" charset="0"/>
                      </a:rPr>
                      <m:t>′</m:t>
                    </m:r>
                  </m:oMath>
                </a14:m>
                <a:endParaRPr lang="en-US" sz="2400" dirty="0"/>
              </a:p>
              <a:p>
                <a:r>
                  <a:rPr lang="en-US" sz="2400" dirty="0"/>
                  <a:t>This is exactly an </a:t>
                </a:r>
                <a:r>
                  <a:rPr lang="en-US" sz="2400" dirty="0">
                    <a:solidFill>
                      <a:srgbClr val="FF0000"/>
                    </a:solidFill>
                  </a:rPr>
                  <a:t>Private Equality Test Protocol. </a:t>
                </a:r>
              </a:p>
              <a:p>
                <a:endParaRPr lang="en-US" sz="2400" dirty="0"/>
              </a:p>
            </p:txBody>
          </p:sp>
        </mc:Choice>
        <mc:Fallback xmlns="">
          <p:sp>
            <p:nvSpPr>
              <p:cNvPr id="81" name="Content Placeholder 2"/>
              <p:cNvSpPr>
                <a:spLocks noGrp="1" noRot="1" noChangeAspect="1" noMove="1" noResize="1" noEditPoints="1" noAdjustHandles="1" noChangeArrowheads="1" noChangeShapeType="1" noTextEdit="1"/>
              </p:cNvSpPr>
              <p:nvPr>
                <p:ph idx="1"/>
              </p:nvPr>
            </p:nvSpPr>
            <p:spPr>
              <a:xfrm>
                <a:off x="306901" y="4251019"/>
                <a:ext cx="8573678" cy="1942883"/>
              </a:xfrm>
              <a:blipFill>
                <a:blip r:embed="rId15"/>
                <a:stretch>
                  <a:fillRect l="-640" t="-4389" b="-15047"/>
                </a:stretch>
              </a:blipFill>
              <a:ln>
                <a:noFill/>
              </a:ln>
            </p:spPr>
            <p:txBody>
              <a:bodyPr/>
              <a:lstStyle/>
              <a:p>
                <a:r>
                  <a:rPr lang="en-US">
                    <a:noFill/>
                  </a:rPr>
                  <a:t> </a:t>
                </a:r>
              </a:p>
            </p:txBody>
          </p:sp>
        </mc:Fallback>
      </mc:AlternateContent>
      <p:sp>
        <p:nvSpPr>
          <p:cNvPr id="55" name="Rounded Rectangle 54"/>
          <p:cNvSpPr/>
          <p:nvPr/>
        </p:nvSpPr>
        <p:spPr>
          <a:xfrm>
            <a:off x="1001253" y="1413768"/>
            <a:ext cx="7560879" cy="1945242"/>
          </a:xfrm>
          <a:prstGeom prst="roundRect">
            <a:avLst/>
          </a:prstGeom>
          <a:solidFill>
            <a:schemeClr val="accent3">
              <a:lumMod val="20000"/>
              <a:lumOff val="80000"/>
            </a:schemeClr>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Flowchart: Alternate Process 75"/>
          <p:cNvSpPr/>
          <p:nvPr/>
        </p:nvSpPr>
        <p:spPr>
          <a:xfrm>
            <a:off x="6066469" y="2997422"/>
            <a:ext cx="2429889"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13" b="1" dirty="0">
              <a:solidFill>
                <a:srgbClr val="FF0000"/>
              </a:solidFill>
            </a:endParaRPr>
          </a:p>
        </p:txBody>
      </p:sp>
      <p:sp>
        <p:nvSpPr>
          <p:cNvPr id="49" name="Flowchart: Alternate Process 48"/>
          <p:cNvSpPr/>
          <p:nvPr/>
        </p:nvSpPr>
        <p:spPr>
          <a:xfrm>
            <a:off x="3274590" y="1550665"/>
            <a:ext cx="1945857"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b="1" dirty="0">
              <a:solidFill>
                <a:schemeClr val="tx1"/>
              </a:solidFill>
            </a:endParaRPr>
          </a:p>
        </p:txBody>
      </p:sp>
      <mc:AlternateContent xmlns:mc="http://schemas.openxmlformats.org/markup-compatibility/2006" xmlns:a14="http://schemas.microsoft.com/office/drawing/2010/main">
        <mc:Choice Requires="a14">
          <p:sp>
            <p:nvSpPr>
              <p:cNvPr id="48" name="Flowchart: Alternate Process 47"/>
              <p:cNvSpPr/>
              <p:nvPr/>
            </p:nvSpPr>
            <p:spPr>
              <a:xfrm>
                <a:off x="1151615" y="1545374"/>
                <a:ext cx="1930754"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        </m:t>
                          </m:r>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oMath>
                  </m:oMathPara>
                </a14:m>
                <a:endParaRPr lang="en-US" sz="1613" b="1" dirty="0">
                  <a:solidFill>
                    <a:srgbClr val="FF0000"/>
                  </a:solidFill>
                </a:endParaRPr>
              </a:p>
            </p:txBody>
          </p:sp>
        </mc:Choice>
        <mc:Fallback xmlns="">
          <p:sp>
            <p:nvSpPr>
              <p:cNvPr id="48" name="Flowchart: Alternate Process 47"/>
              <p:cNvSpPr>
                <a:spLocks noRot="1" noChangeAspect="1" noMove="1" noResize="1" noEditPoints="1" noAdjustHandles="1" noChangeArrowheads="1" noChangeShapeType="1" noTextEdit="1"/>
              </p:cNvSpPr>
              <p:nvPr/>
            </p:nvSpPr>
            <p:spPr>
              <a:xfrm>
                <a:off x="1151615" y="1545374"/>
                <a:ext cx="1930754" cy="289940"/>
              </a:xfrm>
              <a:prstGeom prst="flowChartAlternateProcess">
                <a:avLst/>
              </a:prstGeom>
              <a:blipFill>
                <a:blip r:embed="rId3"/>
                <a:stretch>
                  <a:fillRect b="-4000"/>
                </a:stretch>
              </a:blipFill>
              <a:ln w="19050">
                <a:solidFill>
                  <a:schemeClr val="accent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Flowchart: Alternate Process 24"/>
              <p:cNvSpPr/>
              <p:nvPr/>
            </p:nvSpPr>
            <p:spPr>
              <a:xfrm>
                <a:off x="1841755" y="1548649"/>
                <a:ext cx="1259105"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        </m:t>
                          </m:r>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oMath>
                  </m:oMathPara>
                </a14:m>
                <a:endParaRPr lang="en-US" sz="1613" b="1" dirty="0">
                  <a:solidFill>
                    <a:srgbClr val="FF0000"/>
                  </a:solidFill>
                </a:endParaRPr>
              </a:p>
            </p:txBody>
          </p:sp>
        </mc:Choice>
        <mc:Fallback xmlns="">
          <p:sp>
            <p:nvSpPr>
              <p:cNvPr id="25" name="Flowchart: Alternate Process 24"/>
              <p:cNvSpPr>
                <a:spLocks noRot="1" noChangeAspect="1" noMove="1" noResize="1" noEditPoints="1" noAdjustHandles="1" noChangeArrowheads="1" noChangeShapeType="1" noTextEdit="1"/>
              </p:cNvSpPr>
              <p:nvPr/>
            </p:nvSpPr>
            <p:spPr>
              <a:xfrm>
                <a:off x="1841755" y="1548649"/>
                <a:ext cx="1259105" cy="289940"/>
              </a:xfrm>
              <a:prstGeom prst="flowChartAlternateProcess">
                <a:avLst/>
              </a:prstGeom>
              <a:blipFill>
                <a:blip r:embed="rId4"/>
                <a:stretch>
                  <a:fillRect b="-3922"/>
                </a:stretch>
              </a:blipFill>
              <a:ln w="19050">
                <a:solidFill>
                  <a:schemeClr val="accent1"/>
                </a:solidFill>
                <a:prstDash val="sysDot"/>
              </a:ln>
            </p:spPr>
            <p:txBody>
              <a:bodyPr/>
              <a:lstStyle/>
              <a:p>
                <a:r>
                  <a:rPr lang="en-US">
                    <a:noFill/>
                  </a:rPr>
                  <a:t> </a:t>
                </a:r>
              </a:p>
            </p:txBody>
          </p:sp>
        </mc:Fallback>
      </mc:AlternateContent>
      <p:sp>
        <p:nvSpPr>
          <p:cNvPr id="2" name="Title 1"/>
          <p:cNvSpPr>
            <a:spLocks noGrp="1"/>
          </p:cNvSpPr>
          <p:nvPr>
            <p:ph type="title"/>
          </p:nvPr>
        </p:nvSpPr>
        <p:spPr>
          <a:xfrm>
            <a:off x="1062183" y="52298"/>
            <a:ext cx="7543800" cy="1207008"/>
          </a:xfrm>
        </p:spPr>
        <p:txBody>
          <a:bodyPr>
            <a:normAutofit/>
          </a:bodyPr>
          <a:lstStyle/>
          <a:p>
            <a:pPr algn="ctr"/>
            <a:r>
              <a:rPr lang="en-US" sz="4800" dirty="0"/>
              <a:t>Our PSI based on OPRF</a:t>
            </a:r>
          </a:p>
        </p:txBody>
      </p:sp>
      <p:sp>
        <p:nvSpPr>
          <p:cNvPr id="5" name="Slide Number Placeholder 4"/>
          <p:cNvSpPr>
            <a:spLocks noGrp="1"/>
          </p:cNvSpPr>
          <p:nvPr>
            <p:ph type="sldNum" sz="quarter" idx="12"/>
          </p:nvPr>
        </p:nvSpPr>
        <p:spPr/>
        <p:txBody>
          <a:bodyPr/>
          <a:lstStyle/>
          <a:p>
            <a:fld id="{350EA957-4397-44F1-B25F-D3F24BF8AEF9}" type="slidenum">
              <a:rPr lang="en-US" smtClean="0"/>
              <a:pPr/>
              <a:t>21</a:t>
            </a:fld>
            <a:endParaRPr lang="en-US"/>
          </a:p>
        </p:txBody>
      </p:sp>
      <p:cxnSp>
        <p:nvCxnSpPr>
          <p:cNvPr id="38" name="Straight Arrow Connector 37"/>
          <p:cNvCxnSpPr/>
          <p:nvPr/>
        </p:nvCxnSpPr>
        <p:spPr>
          <a:xfrm flipH="1">
            <a:off x="5788875" y="1846991"/>
            <a:ext cx="280528" cy="56631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562623" y="1861950"/>
            <a:ext cx="284472" cy="55999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777727" y="3140517"/>
            <a:ext cx="270897" cy="14483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847221" y="1539057"/>
            <a:ext cx="264607"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p:nvSpPr>
        <p:spPr>
          <a:xfrm>
            <a:off x="2833664" y="1544676"/>
            <a:ext cx="267196"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Flowchart: Alternate Process 51"/>
          <p:cNvSpPr/>
          <p:nvPr/>
        </p:nvSpPr>
        <p:spPr>
          <a:xfrm>
            <a:off x="3274590" y="1551923"/>
            <a:ext cx="1259105"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b="1" dirty="0">
              <a:solidFill>
                <a:schemeClr val="tx1"/>
              </a:solidFill>
            </a:endParaRPr>
          </a:p>
        </p:txBody>
      </p:sp>
      <p:sp>
        <p:nvSpPr>
          <p:cNvPr id="28" name="Rectangle 27"/>
          <p:cNvSpPr/>
          <p:nvPr/>
        </p:nvSpPr>
        <p:spPr>
          <a:xfrm>
            <a:off x="3269531" y="1551923"/>
            <a:ext cx="269636"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p:nvSpPr>
        <p:spPr>
          <a:xfrm>
            <a:off x="3634274" y="1548121"/>
            <a:ext cx="286727" cy="283391"/>
          </a:xfrm>
          <a:prstGeom prst="rect">
            <a:avLst/>
          </a:prstGeom>
          <a:solidFill>
            <a:srgbClr val="C9E8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p:nvSpPr>
        <p:spPr>
          <a:xfrm>
            <a:off x="4241002" y="1547127"/>
            <a:ext cx="288058"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3" name="Flowchart: Alternate Process 52"/>
          <p:cNvSpPr/>
          <p:nvPr/>
        </p:nvSpPr>
        <p:spPr>
          <a:xfrm>
            <a:off x="6066568" y="2999436"/>
            <a:ext cx="1583971"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13" b="1" dirty="0">
              <a:solidFill>
                <a:srgbClr val="FF0000"/>
              </a:solidFill>
            </a:endParaRPr>
          </a:p>
        </p:txBody>
      </p:sp>
      <p:sp>
        <p:nvSpPr>
          <p:cNvPr id="54" name="Rectangle 53"/>
          <p:cNvSpPr/>
          <p:nvPr/>
        </p:nvSpPr>
        <p:spPr>
          <a:xfrm>
            <a:off x="6072034" y="2989844"/>
            <a:ext cx="300475"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Rectangle 55"/>
          <p:cNvSpPr/>
          <p:nvPr/>
        </p:nvSpPr>
        <p:spPr>
          <a:xfrm>
            <a:off x="6550473" y="2996078"/>
            <a:ext cx="329995" cy="28927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p:cNvSpPr/>
          <p:nvPr/>
        </p:nvSpPr>
        <p:spPr>
          <a:xfrm>
            <a:off x="7324201" y="2989844"/>
            <a:ext cx="326337"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Rectangle 60"/>
          <p:cNvSpPr/>
          <p:nvPr/>
        </p:nvSpPr>
        <p:spPr>
          <a:xfrm>
            <a:off x="4852468" y="2345122"/>
            <a:ext cx="929903" cy="80347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25" b="1" dirty="0"/>
              <a:t>OT</a:t>
            </a:r>
          </a:p>
          <a:p>
            <a:pPr algn="ctr"/>
            <a:r>
              <a:rPr lang="en-US" sz="2625" b="1" dirty="0"/>
              <a:t>Ext</a:t>
            </a:r>
          </a:p>
        </p:txBody>
      </p:sp>
      <mc:AlternateContent xmlns:mc="http://schemas.openxmlformats.org/markup-compatibility/2006" xmlns:a14="http://schemas.microsoft.com/office/drawing/2010/main">
        <mc:Choice Requires="a14">
          <p:sp>
            <p:nvSpPr>
              <p:cNvPr id="51" name="Rectangle 50"/>
              <p:cNvSpPr/>
              <p:nvPr/>
            </p:nvSpPr>
            <p:spPr>
              <a:xfrm>
                <a:off x="6048050" y="1623503"/>
                <a:ext cx="1636088" cy="30229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rPr>
                        <m:t>𝑠</m:t>
                      </m:r>
                    </m:oMath>
                  </m:oMathPara>
                </a14:m>
                <a:endParaRPr lang="en-US" sz="2400" dirty="0">
                  <a:solidFill>
                    <a:schemeClr val="tx1"/>
                  </a:solidFill>
                </a:endParaRPr>
              </a:p>
            </p:txBody>
          </p:sp>
        </mc:Choice>
        <mc:Fallback xmlns="">
          <p:sp>
            <p:nvSpPr>
              <p:cNvPr id="51" name="Rectangle 50"/>
              <p:cNvSpPr>
                <a:spLocks noRot="1" noChangeAspect="1" noMove="1" noResize="1" noEditPoints="1" noAdjustHandles="1" noChangeArrowheads="1" noChangeShapeType="1" noTextEdit="1"/>
              </p:cNvSpPr>
              <p:nvPr/>
            </p:nvSpPr>
            <p:spPr>
              <a:xfrm>
                <a:off x="6048050" y="1623503"/>
                <a:ext cx="1636088" cy="302297"/>
              </a:xfrm>
              <a:prstGeom prst="rect">
                <a:avLst/>
              </a:prstGeom>
              <a:blipFill>
                <a:blip r:embed="rId5"/>
                <a:stretch>
                  <a:fillRect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2346" y="1229681"/>
                <a:ext cx="637775"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𝒓</m:t>
                          </m:r>
                        </m:e>
                        <m:sub>
                          <m:r>
                            <a:rPr lang="en-US" b="1" i="1">
                              <a:solidFill>
                                <a:srgbClr val="FF0000"/>
                              </a:solidFill>
                              <a:latin typeface="Cambria Math" panose="02040503050406030204" pitchFamily="18" charset="0"/>
                            </a:rPr>
                            <m:t>𝒊</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a:xfrm>
                <a:off x="2346" y="1229681"/>
                <a:ext cx="637775" cy="328118"/>
              </a:xfrm>
              <a:prstGeom prst="rect">
                <a:avLst/>
              </a:prstGeom>
              <a:blipFill>
                <a:blip r:embed="rId6"/>
                <a:stretch>
                  <a:fillRect b="-5357"/>
                </a:stretch>
              </a:blipFill>
            </p:spPr>
            <p:txBody>
              <a:bodyPr/>
              <a:lstStyle/>
              <a:p>
                <a:r>
                  <a:rPr lang="en-US">
                    <a:noFill/>
                  </a:rPr>
                  <a:t> </a:t>
                </a:r>
              </a:p>
            </p:txBody>
          </p:sp>
        </mc:Fallback>
      </mc:AlternateContent>
      <p:cxnSp>
        <p:nvCxnSpPr>
          <p:cNvPr id="64" name="Straight Arrow Connector 63"/>
          <p:cNvCxnSpPr/>
          <p:nvPr/>
        </p:nvCxnSpPr>
        <p:spPr>
          <a:xfrm>
            <a:off x="653941" y="1393740"/>
            <a:ext cx="433768" cy="978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604552" y="3295193"/>
            <a:ext cx="483156" cy="3593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8808836" y="1191506"/>
                <a:ext cx="329288"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a:solidFill>
                            <a:srgbClr val="0066FF"/>
                          </a:solidFill>
                          <a:latin typeface="Cambria Math" panose="02040503050406030204" pitchFamily="18" charset="0"/>
                        </a:rPr>
                        <m:t>𝒔</m:t>
                      </m:r>
                    </m:oMath>
                  </m:oMathPara>
                </a14:m>
                <a:endParaRPr lang="en-US" dirty="0">
                  <a:solidFill>
                    <a:srgbClr val="0066FF"/>
                  </a:solidFill>
                </a:endParaRPr>
              </a:p>
            </p:txBody>
          </p:sp>
        </mc:Choice>
        <mc:Fallback xmlns="">
          <p:sp>
            <p:nvSpPr>
              <p:cNvPr id="67" name="Rectangle 66"/>
              <p:cNvSpPr>
                <a:spLocks noRot="1" noChangeAspect="1" noMove="1" noResize="1" noEditPoints="1" noAdjustHandles="1" noChangeArrowheads="1" noChangeShapeType="1" noTextEdit="1"/>
              </p:cNvSpPr>
              <p:nvPr/>
            </p:nvSpPr>
            <p:spPr>
              <a:xfrm>
                <a:off x="8808836" y="1191506"/>
                <a:ext cx="329288" cy="328118"/>
              </a:xfrm>
              <a:prstGeom prst="rect">
                <a:avLst/>
              </a:prstGeom>
              <a:blipFill>
                <a:blip r:embed="rId7"/>
                <a:stretch>
                  <a:fillRect/>
                </a:stretch>
              </a:blipFill>
            </p:spPr>
            <p:txBody>
              <a:bodyPr/>
              <a:lstStyle/>
              <a:p>
                <a:r>
                  <a:rPr lang="en-US">
                    <a:noFill/>
                  </a:rPr>
                  <a:t> </a:t>
                </a:r>
              </a:p>
            </p:txBody>
          </p:sp>
        </mc:Fallback>
      </mc:AlternateContent>
      <p:cxnSp>
        <p:nvCxnSpPr>
          <p:cNvPr id="68" name="Straight Arrow Connector 67"/>
          <p:cNvCxnSpPr>
            <a:stCxn id="67" idx="1"/>
          </p:cNvCxnSpPr>
          <p:nvPr/>
        </p:nvCxnSpPr>
        <p:spPr>
          <a:xfrm flipH="1">
            <a:off x="8367303" y="1355565"/>
            <a:ext cx="441533" cy="381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501826" y="3296862"/>
            <a:ext cx="457008" cy="3551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0" name="Content Placeholder 2"/>
          <p:cNvSpPr txBox="1">
            <a:spLocks/>
          </p:cNvSpPr>
          <p:nvPr/>
        </p:nvSpPr>
        <p:spPr>
          <a:xfrm>
            <a:off x="188457" y="4484982"/>
            <a:ext cx="7723909" cy="1700568"/>
          </a:xfrm>
          <a:prstGeom prst="rect">
            <a:avLst/>
          </a:prstGeom>
        </p:spPr>
        <p:txBody>
          <a:bodyPr vert="horz" lIns="68580" tIns="34290" rIns="68580" bIns="3429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endParaRPr lang="en-US" sz="1875" dirty="0"/>
          </a:p>
        </p:txBody>
      </p:sp>
      <mc:AlternateContent xmlns:mc="http://schemas.openxmlformats.org/markup-compatibility/2006" xmlns:a14="http://schemas.microsoft.com/office/drawing/2010/main">
        <mc:Choice Requires="a14">
          <p:sp>
            <p:nvSpPr>
              <p:cNvPr id="59" name="Rectangle 58"/>
              <p:cNvSpPr/>
              <p:nvPr/>
            </p:nvSpPr>
            <p:spPr>
              <a:xfrm>
                <a:off x="-11986" y="1238205"/>
                <a:ext cx="637775" cy="31107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𝒓</m:t>
                          </m:r>
                        </m:e>
                        <m:sub>
                          <m:r>
                            <a:rPr lang="en-US" b="1" i="1">
                              <a:solidFill>
                                <a:srgbClr val="FF0000"/>
                              </a:solidFill>
                              <a:latin typeface="Cambria Math" panose="02040503050406030204" pitchFamily="18" charset="0"/>
                            </a:rPr>
                            <m:t>𝒊</m:t>
                          </m:r>
                        </m:sub>
                      </m:sSub>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11986" y="1238205"/>
                <a:ext cx="637775" cy="311070"/>
              </a:xfrm>
              <a:prstGeom prst="rect">
                <a:avLst/>
              </a:prstGeom>
              <a:blipFill>
                <a:blip r:embed="rId8"/>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3284520" y="1527289"/>
                <a:ext cx="1162754" cy="34054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r>
                        <a:rPr lang="en-US" sz="1613" b="1" i="1">
                          <a:solidFill>
                            <a:srgbClr val="FF0000"/>
                          </a:solidFill>
                          <a:latin typeface="Cambria Math" panose="02040503050406030204" pitchFamily="18" charset="0"/>
                          <a:ea typeface="Cambria Math" panose="02040503050406030204" pitchFamily="18" charset="0"/>
                        </a:rPr>
                        <m:t>⊕</m:t>
                      </m:r>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𝑪</m:t>
                          </m:r>
                          <m:r>
                            <a:rPr lang="en-US" sz="1613" b="1" i="1">
                              <a:solidFill>
                                <a:srgbClr val="FF0000"/>
                              </a:solidFill>
                              <a:latin typeface="Cambria Math" panose="02040503050406030204" pitchFamily="18" charset="0"/>
                            </a:rPr>
                            <m:t>(</m:t>
                          </m:r>
                          <m:r>
                            <a:rPr lang="en-US" sz="1613" b="1" i="1">
                              <a:solidFill>
                                <a:srgbClr val="FF0000"/>
                              </a:solidFill>
                              <a:latin typeface="Cambria Math" panose="02040503050406030204" pitchFamily="18" charset="0"/>
                            </a:rPr>
                            <m:t>𝒓</m:t>
                          </m:r>
                        </m:e>
                        <m:sub>
                          <m:r>
                            <a:rPr lang="en-US" sz="1613" b="1" i="1">
                              <a:solidFill>
                                <a:srgbClr val="FF0000"/>
                              </a:solidFill>
                              <a:latin typeface="Cambria Math" panose="02040503050406030204" pitchFamily="18" charset="0"/>
                            </a:rPr>
                            <m:t>𝒊</m:t>
                          </m:r>
                        </m:sub>
                      </m:sSub>
                      <m:r>
                        <a:rPr lang="en-US" sz="1613" b="1" i="1">
                          <a:solidFill>
                            <a:srgbClr val="FF0000"/>
                          </a:solidFill>
                          <a:latin typeface="Cambria Math" panose="02040503050406030204" pitchFamily="18" charset="0"/>
                        </a:rPr>
                        <m:t>)</m:t>
                      </m:r>
                    </m:oMath>
                  </m:oMathPara>
                </a14:m>
                <a:endParaRPr lang="en-US" sz="1613" b="1" dirty="0">
                  <a:solidFill>
                    <a:srgbClr val="7030A0"/>
                  </a:solidFill>
                </a:endParaRPr>
              </a:p>
            </p:txBody>
          </p:sp>
        </mc:Choice>
        <mc:Fallback xmlns="">
          <p:sp>
            <p:nvSpPr>
              <p:cNvPr id="63" name="Rectangle 62"/>
              <p:cNvSpPr>
                <a:spLocks noRot="1" noChangeAspect="1" noMove="1" noResize="1" noEditPoints="1" noAdjustHandles="1" noChangeArrowheads="1" noChangeShapeType="1" noTextEdit="1"/>
              </p:cNvSpPr>
              <p:nvPr/>
            </p:nvSpPr>
            <p:spPr>
              <a:xfrm>
                <a:off x="3284520" y="1527289"/>
                <a:ext cx="1162754" cy="340542"/>
              </a:xfrm>
              <a:prstGeom prst="rect">
                <a:avLst/>
              </a:prstGeom>
              <a:blipFill>
                <a:blip r:embed="rId9"/>
                <a:stretch>
                  <a:fillRect b="-16364"/>
                </a:stretch>
              </a:blipFill>
            </p:spPr>
            <p:txBody>
              <a:bodyPr/>
              <a:lstStyle/>
              <a:p>
                <a:r>
                  <a:rPr lang="en-US">
                    <a:noFill/>
                  </a:rPr>
                  <a:t> </a:t>
                </a:r>
              </a:p>
            </p:txBody>
          </p:sp>
        </mc:Fallback>
      </mc:AlternateContent>
      <p:sp>
        <p:nvSpPr>
          <p:cNvPr id="45" name="Rectangle 44"/>
          <p:cNvSpPr/>
          <p:nvPr/>
        </p:nvSpPr>
        <p:spPr>
          <a:xfrm>
            <a:off x="2186024" y="1544676"/>
            <a:ext cx="279272"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p:nvSpPr>
        <p:spPr>
          <a:xfrm>
            <a:off x="1151615" y="1535177"/>
            <a:ext cx="264607"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Rectangle 46"/>
          <p:cNvSpPr/>
          <p:nvPr/>
        </p:nvSpPr>
        <p:spPr>
          <a:xfrm>
            <a:off x="1491289" y="1540974"/>
            <a:ext cx="264607"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p:cNvSpPr/>
          <p:nvPr/>
        </p:nvSpPr>
        <p:spPr>
          <a:xfrm>
            <a:off x="4596015" y="1557233"/>
            <a:ext cx="269636"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Rectangle 65"/>
          <p:cNvSpPr/>
          <p:nvPr/>
        </p:nvSpPr>
        <p:spPr>
          <a:xfrm>
            <a:off x="4942129" y="1557214"/>
            <a:ext cx="269636"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Rectangle 70"/>
          <p:cNvSpPr/>
          <p:nvPr/>
        </p:nvSpPr>
        <p:spPr>
          <a:xfrm>
            <a:off x="7710369" y="2996077"/>
            <a:ext cx="326337"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Rectangle 71"/>
          <p:cNvSpPr/>
          <p:nvPr/>
        </p:nvSpPr>
        <p:spPr>
          <a:xfrm>
            <a:off x="8140726" y="3001357"/>
            <a:ext cx="326337"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73" name="Rectangle 72"/>
              <p:cNvSpPr/>
              <p:nvPr/>
            </p:nvSpPr>
            <p:spPr>
              <a:xfrm>
                <a:off x="6052348" y="1619476"/>
                <a:ext cx="2212702" cy="3022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rPr>
                        <m:t>𝑠</m:t>
                      </m:r>
                    </m:oMath>
                  </m:oMathPara>
                </a14:m>
                <a:endParaRPr lang="en-US" sz="2400" dirty="0">
                  <a:solidFill>
                    <a:schemeClr val="tx1"/>
                  </a:solidFill>
                </a:endParaRPr>
              </a:p>
            </p:txBody>
          </p:sp>
        </mc:Choice>
        <mc:Fallback xmlns="">
          <p:sp>
            <p:nvSpPr>
              <p:cNvPr id="73" name="Rectangle 72"/>
              <p:cNvSpPr>
                <a:spLocks noRot="1" noChangeAspect="1" noMove="1" noResize="1" noEditPoints="1" noAdjustHandles="1" noChangeArrowheads="1" noChangeShapeType="1" noTextEdit="1"/>
              </p:cNvSpPr>
              <p:nvPr/>
            </p:nvSpPr>
            <p:spPr>
              <a:xfrm>
                <a:off x="6052348" y="1619476"/>
                <a:ext cx="2212702" cy="302297"/>
              </a:xfrm>
              <a:prstGeom prst="rect">
                <a:avLst/>
              </a:prstGeom>
              <a:blipFill>
                <a:blip r:embed="rId10"/>
                <a:stretch>
                  <a:fillRect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a:xfrm>
                <a:off x="6377976" y="2967953"/>
                <a:ext cx="1905137" cy="3405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13" b="1" i="1">
                              <a:solidFill>
                                <a:srgbClr val="00421E"/>
                              </a:solidFill>
                              <a:latin typeface="Cambria Math" panose="02040503050406030204" pitchFamily="18" charset="0"/>
                            </a:rPr>
                          </m:ctrlPr>
                        </m:sSubPr>
                        <m:e>
                          <m:r>
                            <a:rPr lang="en-US" sz="1613" b="1" i="1">
                              <a:solidFill>
                                <a:srgbClr val="00421E"/>
                              </a:solidFill>
                              <a:latin typeface="Cambria Math" panose="02040503050406030204" pitchFamily="18" charset="0"/>
                            </a:rPr>
                            <m:t>𝒒</m:t>
                          </m:r>
                        </m:e>
                        <m:sub>
                          <m:r>
                            <a:rPr lang="en-US" sz="1613" b="1" i="1">
                              <a:solidFill>
                                <a:srgbClr val="00421E"/>
                              </a:solidFill>
                              <a:latin typeface="Cambria Math" panose="02040503050406030204" pitchFamily="18" charset="0"/>
                            </a:rPr>
                            <m:t>𝒊</m:t>
                          </m:r>
                        </m:sub>
                      </m:sSub>
                      <m:r>
                        <a:rPr lang="en-US" sz="1613" b="1" i="1">
                          <a:solidFill>
                            <a:srgbClr val="00421E"/>
                          </a:solidFill>
                          <a:latin typeface="Cambria Math" panose="02040503050406030204" pitchFamily="18" charset="0"/>
                        </a:rPr>
                        <m:t>=</m:t>
                      </m:r>
                      <m:sSub>
                        <m:sSubPr>
                          <m:ctrlPr>
                            <a:rPr lang="en-US" sz="1613" b="1" i="1">
                              <a:solidFill>
                                <a:srgbClr val="00421E"/>
                              </a:solidFill>
                              <a:latin typeface="Cambria Math" panose="02040503050406030204" pitchFamily="18" charset="0"/>
                            </a:rPr>
                          </m:ctrlPr>
                        </m:sSubPr>
                        <m:e>
                          <m:r>
                            <a:rPr lang="en-US" sz="1613" b="1" i="1">
                              <a:solidFill>
                                <a:srgbClr val="00421E"/>
                              </a:solidFill>
                              <a:latin typeface="Cambria Math" panose="02040503050406030204" pitchFamily="18" charset="0"/>
                            </a:rPr>
                            <m:t>𝒕</m:t>
                          </m:r>
                        </m:e>
                        <m:sub>
                          <m:r>
                            <a:rPr lang="en-US" sz="1613" b="1" i="1">
                              <a:solidFill>
                                <a:srgbClr val="00421E"/>
                              </a:solidFill>
                              <a:latin typeface="Cambria Math" panose="02040503050406030204" pitchFamily="18" charset="0"/>
                            </a:rPr>
                            <m:t>𝒊</m:t>
                          </m:r>
                        </m:sub>
                      </m:sSub>
                      <m:r>
                        <a:rPr lang="en-US" sz="1613" b="1" i="1">
                          <a:solidFill>
                            <a:srgbClr val="00421E"/>
                          </a:solidFill>
                          <a:latin typeface="Cambria Math" panose="02040503050406030204" pitchFamily="18" charset="0"/>
                          <a:ea typeface="Cambria Math" panose="02040503050406030204" pitchFamily="18" charset="0"/>
                        </a:rPr>
                        <m:t>⊕</m:t>
                      </m:r>
                      <m:sSub>
                        <m:sSubPr>
                          <m:ctrlPr>
                            <a:rPr lang="en-US" sz="1613" b="1" i="1">
                              <a:solidFill>
                                <a:srgbClr val="00421E"/>
                              </a:solidFill>
                              <a:latin typeface="Cambria Math" panose="02040503050406030204" pitchFamily="18" charset="0"/>
                            </a:rPr>
                          </m:ctrlPr>
                        </m:sSubPr>
                        <m:e>
                          <m:r>
                            <a:rPr lang="en-US" sz="1613" b="1" i="1">
                              <a:solidFill>
                                <a:srgbClr val="00421E"/>
                              </a:solidFill>
                              <a:latin typeface="Cambria Math" panose="02040503050406030204" pitchFamily="18" charset="0"/>
                            </a:rPr>
                            <m:t>𝑪</m:t>
                          </m:r>
                          <m:r>
                            <a:rPr lang="en-US" sz="1613" b="1" i="1">
                              <a:solidFill>
                                <a:srgbClr val="00421E"/>
                              </a:solidFill>
                              <a:latin typeface="Cambria Math" panose="02040503050406030204" pitchFamily="18" charset="0"/>
                            </a:rPr>
                            <m:t>(</m:t>
                          </m:r>
                          <m:r>
                            <a:rPr lang="en-US" sz="1613" b="1" i="1">
                              <a:solidFill>
                                <a:srgbClr val="00421E"/>
                              </a:solidFill>
                              <a:latin typeface="Cambria Math" panose="02040503050406030204" pitchFamily="18" charset="0"/>
                            </a:rPr>
                            <m:t>𝒓</m:t>
                          </m:r>
                        </m:e>
                        <m:sub>
                          <m:r>
                            <a:rPr lang="en-US" sz="1613" b="1" i="1">
                              <a:solidFill>
                                <a:srgbClr val="00421E"/>
                              </a:solidFill>
                              <a:latin typeface="Cambria Math" panose="02040503050406030204" pitchFamily="18" charset="0"/>
                            </a:rPr>
                            <m:t>𝒊</m:t>
                          </m:r>
                        </m:sub>
                      </m:sSub>
                      <m:r>
                        <a:rPr lang="en-US" sz="1613" b="1" i="1">
                          <a:solidFill>
                            <a:srgbClr val="00421E"/>
                          </a:solidFill>
                          <a:latin typeface="Cambria Math" panose="02040503050406030204" pitchFamily="18" charset="0"/>
                        </a:rPr>
                        <m:t>)</m:t>
                      </m:r>
                      <m:r>
                        <a:rPr lang="en-US" sz="1613" b="1" i="1">
                          <a:solidFill>
                            <a:srgbClr val="00421E"/>
                          </a:solidFill>
                          <a:latin typeface="Cambria Math" panose="02040503050406030204" pitchFamily="18" charset="0"/>
                          <a:ea typeface="Cambria Math" panose="02040503050406030204" pitchFamily="18" charset="0"/>
                        </a:rPr>
                        <m:t>⨀</m:t>
                      </m:r>
                      <m:r>
                        <a:rPr lang="en-US" sz="1613" b="1" i="1">
                          <a:solidFill>
                            <a:srgbClr val="00421E"/>
                          </a:solidFill>
                          <a:latin typeface="Cambria Math" panose="02040503050406030204" pitchFamily="18" charset="0"/>
                          <a:ea typeface="Cambria Math" panose="02040503050406030204" pitchFamily="18" charset="0"/>
                        </a:rPr>
                        <m:t>𝒔</m:t>
                      </m:r>
                    </m:oMath>
                  </m:oMathPara>
                </a14:m>
                <a:endParaRPr lang="en-US" sz="1613" b="1" dirty="0">
                  <a:solidFill>
                    <a:srgbClr val="00421E"/>
                  </a:solidFill>
                </a:endParaRPr>
              </a:p>
            </p:txBody>
          </p:sp>
        </mc:Choice>
        <mc:Fallback xmlns="">
          <p:sp>
            <p:nvSpPr>
              <p:cNvPr id="69" name="Rectangle 68"/>
              <p:cNvSpPr>
                <a:spLocks noRot="1" noChangeAspect="1" noMove="1" noResize="1" noEditPoints="1" noAdjustHandles="1" noChangeArrowheads="1" noChangeShapeType="1" noTextEdit="1"/>
              </p:cNvSpPr>
              <p:nvPr/>
            </p:nvSpPr>
            <p:spPr>
              <a:xfrm>
                <a:off x="6377976" y="2967953"/>
                <a:ext cx="1905137" cy="340542"/>
              </a:xfrm>
              <a:prstGeom prst="rect">
                <a:avLst/>
              </a:prstGeom>
              <a:blipFill>
                <a:blip r:embed="rId11"/>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34215" y="3622767"/>
                <a:ext cx="1176771"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𝒕</m:t>
                          </m:r>
                        </m:e>
                        <m:sub>
                          <m:r>
                            <a:rPr lang="en-US" b="1" i="1">
                              <a:solidFill>
                                <a:srgbClr val="FF0000"/>
                              </a:solidFill>
                              <a:latin typeface="Cambria Math" panose="02040503050406030204" pitchFamily="18" charset="0"/>
                            </a:rPr>
                            <m:t>𝒊</m:t>
                          </m:r>
                        </m:sub>
                      </m:sSub>
                      <m:r>
                        <a:rPr lang="en-US" i="1">
                          <a:latin typeface="Cambria Math" panose="02040503050406030204" pitchFamily="18" charset="0"/>
                        </a:rPr>
                        <m:t>)</m:t>
                      </m:r>
                    </m:oMath>
                  </m:oMathPara>
                </a14:m>
                <a:endParaRPr lang="en-US" dirty="0"/>
              </a:p>
            </p:txBody>
          </p:sp>
        </mc:Choice>
        <mc:Fallback xmlns="">
          <p:sp>
            <p:nvSpPr>
              <p:cNvPr id="77" name="Rectangle 76"/>
              <p:cNvSpPr>
                <a:spLocks noRot="1" noChangeAspect="1" noMove="1" noResize="1" noEditPoints="1" noAdjustHandles="1" noChangeArrowheads="1" noChangeShapeType="1" noTextEdit="1"/>
              </p:cNvSpPr>
              <p:nvPr/>
            </p:nvSpPr>
            <p:spPr>
              <a:xfrm>
                <a:off x="-34215" y="3622767"/>
                <a:ext cx="1176771" cy="328118"/>
              </a:xfrm>
              <a:prstGeom prst="rect">
                <a:avLst/>
              </a:prstGeom>
              <a:blipFill>
                <a:blip r:embed="rId12"/>
                <a:stretch>
                  <a:fillRect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34216" y="3633337"/>
                <a:ext cx="1176771"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1" i="1">
                              <a:solidFill>
                                <a:srgbClr val="0066FF"/>
                              </a:solidFill>
                              <a:latin typeface="Cambria Math" panose="02040503050406030204" pitchFamily="18" charset="0"/>
                            </a:rPr>
                            <m:t>𝒔</m:t>
                          </m:r>
                          <m:r>
                            <a:rPr lang="en-US" b="1" i="1">
                              <a:solidFill>
                                <a:srgbClr val="0066FF"/>
                              </a:solidFill>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sub>
                      </m:sSub>
                      <m:r>
                        <a:rPr lang="en-US" i="1">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𝒓</m:t>
                          </m:r>
                        </m:e>
                        <m:sub>
                          <m:r>
                            <a:rPr lang="en-US" b="1" i="1">
                              <a:solidFill>
                                <a:srgbClr val="FF0000"/>
                              </a:solidFill>
                              <a:latin typeface="Cambria Math" panose="02040503050406030204" pitchFamily="18" charset="0"/>
                            </a:rPr>
                            <m:t>𝒊</m:t>
                          </m:r>
                        </m:sub>
                      </m:sSub>
                      <m:r>
                        <a:rPr lang="en-US" b="1" i="1">
                          <a:solidFill>
                            <a:schemeClr val="bg1"/>
                          </a:solidFill>
                          <a:latin typeface="Cambria Math" panose="02040503050406030204" pitchFamily="18" charset="0"/>
                        </a:rPr>
                        <m:t>)</m:t>
                      </m:r>
                    </m:oMath>
                  </m:oMathPara>
                </a14:m>
                <a:endParaRPr lang="en-US" dirty="0"/>
              </a:p>
            </p:txBody>
          </p:sp>
        </mc:Choice>
        <mc:Fallback xmlns="">
          <p:sp>
            <p:nvSpPr>
              <p:cNvPr id="58" name="Rectangle 57"/>
              <p:cNvSpPr>
                <a:spLocks noRot="1" noChangeAspect="1" noMove="1" noResize="1" noEditPoints="1" noAdjustHandles="1" noChangeArrowheads="1" noChangeShapeType="1" noTextEdit="1"/>
              </p:cNvSpPr>
              <p:nvPr/>
            </p:nvSpPr>
            <p:spPr>
              <a:xfrm>
                <a:off x="-34216" y="3633337"/>
                <a:ext cx="1176771" cy="328118"/>
              </a:xfrm>
              <a:prstGeom prst="rect">
                <a:avLst/>
              </a:prstGeom>
              <a:blipFill>
                <a:blip r:embed="rId13"/>
                <a:stretch>
                  <a:fillRect b="-16071"/>
                </a:stretch>
              </a:blipFill>
            </p:spPr>
            <p:txBody>
              <a:bodyPr/>
              <a:lstStyle/>
              <a:p>
                <a:r>
                  <a:rPr lang="en-US">
                    <a:noFill/>
                  </a:rPr>
                  <a:t> </a:t>
                </a:r>
              </a:p>
            </p:txBody>
          </p:sp>
        </mc:Fallback>
      </mc:AlternateContent>
      <p:sp>
        <p:nvSpPr>
          <p:cNvPr id="85" name="Left-Right Arrow 77"/>
          <p:cNvSpPr/>
          <p:nvPr/>
        </p:nvSpPr>
        <p:spPr>
          <a:xfrm>
            <a:off x="1151615" y="1929795"/>
            <a:ext cx="1943872" cy="205915"/>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3.5k</a:t>
            </a:r>
          </a:p>
        </p:txBody>
      </p:sp>
      <p:sp>
        <p:nvSpPr>
          <p:cNvPr id="79" name="Rounded Rectangle 78"/>
          <p:cNvSpPr/>
          <p:nvPr/>
        </p:nvSpPr>
        <p:spPr>
          <a:xfrm>
            <a:off x="1001253" y="1418404"/>
            <a:ext cx="7584377" cy="1968058"/>
          </a:xfrm>
          <a:prstGeom prst="roundRect">
            <a:avLst/>
          </a:prstGeom>
          <a:solidFill>
            <a:schemeClr val="accent3">
              <a:lumMod val="20000"/>
              <a:lumOff val="80000"/>
            </a:schemeClr>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50" dirty="0">
                <a:solidFill>
                  <a:schemeClr val="tx1"/>
                </a:solidFill>
              </a:rPr>
              <a:t>Batched,  </a:t>
            </a:r>
          </a:p>
          <a:p>
            <a:pPr algn="ctr"/>
            <a:r>
              <a:rPr lang="en-US" sz="3750" dirty="0">
                <a:solidFill>
                  <a:schemeClr val="tx1"/>
                </a:solidFill>
              </a:rPr>
              <a:t>Related-key </a:t>
            </a:r>
          </a:p>
          <a:p>
            <a:pPr algn="ctr"/>
            <a:r>
              <a:rPr lang="en-US" sz="3750" dirty="0">
                <a:solidFill>
                  <a:schemeClr val="tx1"/>
                </a:solidFill>
              </a:rPr>
              <a:t>OPRF</a:t>
            </a:r>
          </a:p>
        </p:txBody>
      </p:sp>
      <p:sp>
        <p:nvSpPr>
          <p:cNvPr id="74" name="TextBox 73"/>
          <p:cNvSpPr txBox="1">
            <a:spLocks noChangeArrowheads="1"/>
          </p:cNvSpPr>
          <p:nvPr/>
        </p:nvSpPr>
        <p:spPr bwMode="auto">
          <a:xfrm>
            <a:off x="3284520" y="3398005"/>
            <a:ext cx="279733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r>
              <a:rPr lang="en-US" altLang="en-US" sz="1500" dirty="0"/>
              <a:t>Bob sends F values to Alice </a:t>
            </a:r>
          </a:p>
        </p:txBody>
      </p:sp>
      <mc:AlternateContent xmlns:mc="http://schemas.openxmlformats.org/markup-compatibility/2006" xmlns:a14="http://schemas.microsoft.com/office/drawing/2010/main">
        <mc:Choice Requires="a14">
          <p:sp>
            <p:nvSpPr>
              <p:cNvPr id="75" name="Rectangle 74"/>
              <p:cNvSpPr/>
              <p:nvPr/>
            </p:nvSpPr>
            <p:spPr>
              <a:xfrm>
                <a:off x="7157088" y="3631312"/>
                <a:ext cx="1986912" cy="33783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𝑓𝑜𝑟</m:t>
                      </m:r>
                      <m:r>
                        <a:rPr lang="en-US" i="1">
                          <a:latin typeface="Cambria Math" panose="02040503050406030204" pitchFamily="18" charset="0"/>
                        </a:rPr>
                        <m:t> </m:t>
                      </m:r>
                      <m:r>
                        <a:rPr lang="en-US" i="1">
                          <a:latin typeface="Cambria Math" panose="02040503050406030204" pitchFamily="18" charset="0"/>
                        </a:rPr>
                        <m:t>𝑎𝑛𝑦</m:t>
                      </m:r>
                      <m:r>
                        <a:rPr lang="en-US" b="1" i="1">
                          <a:latin typeface="Cambria Math" panose="02040503050406030204" pitchFamily="18" charset="0"/>
                        </a:rPr>
                        <m:t> </m:t>
                      </m:r>
                      <m:r>
                        <a:rPr lang="en-US" b="1" i="1">
                          <a:solidFill>
                            <a:srgbClr val="0066FF"/>
                          </a:solidFill>
                          <a:latin typeface="Cambria Math" panose="02040503050406030204" pitchFamily="18" charset="0"/>
                        </a:rPr>
                        <m:t>𝒓</m:t>
                      </m:r>
                      <m:r>
                        <a:rPr lang="en-US" b="1" i="1">
                          <a:solidFill>
                            <a:srgbClr val="0066FF"/>
                          </a:solidFill>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1" i="1">
                              <a:solidFill>
                                <a:srgbClr val="0066FF"/>
                              </a:solidFill>
                              <a:latin typeface="Cambria Math" panose="02040503050406030204" pitchFamily="18" charset="0"/>
                            </a:rPr>
                            <m:t>𝒔</m:t>
                          </m:r>
                          <m:r>
                            <a:rPr lang="en-US" b="1" i="1">
                              <a:solidFill>
                                <a:srgbClr val="0066FF"/>
                              </a:solidFill>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sub>
                      </m:sSub>
                      <m:r>
                        <a:rPr lang="en-US" i="1">
                          <a:latin typeface="Cambria Math" panose="02040503050406030204" pitchFamily="18" charset="0"/>
                        </a:rPr>
                        <m:t>(</m:t>
                      </m:r>
                      <m:r>
                        <a:rPr lang="en-US" b="1" i="1">
                          <a:solidFill>
                            <a:srgbClr val="0066FF"/>
                          </a:solidFill>
                          <a:latin typeface="Cambria Math" panose="02040503050406030204" pitchFamily="18" charset="0"/>
                        </a:rPr>
                        <m:t>𝒓</m:t>
                      </m:r>
                      <m:r>
                        <a:rPr lang="en-US" b="1" i="1">
                          <a:solidFill>
                            <a:srgbClr val="0066FF"/>
                          </a:solidFill>
                          <a:latin typeface="Cambria Math" panose="02040503050406030204" pitchFamily="18" charset="0"/>
                        </a:rPr>
                        <m:t>′</m:t>
                      </m:r>
                      <m:r>
                        <a:rPr lang="en-US" i="1">
                          <a:latin typeface="Cambria Math" panose="02040503050406030204" pitchFamily="18" charset="0"/>
                        </a:rPr>
                        <m:t>)</m:t>
                      </m:r>
                    </m:oMath>
                  </m:oMathPara>
                </a14:m>
                <a:endParaRPr lang="en-US" dirty="0"/>
              </a:p>
            </p:txBody>
          </p:sp>
        </mc:Choice>
        <mc:Fallback xmlns="">
          <p:sp>
            <p:nvSpPr>
              <p:cNvPr id="75" name="Rectangle 74"/>
              <p:cNvSpPr>
                <a:spLocks noRot="1" noChangeAspect="1" noMove="1" noResize="1" noEditPoints="1" noAdjustHandles="1" noChangeArrowheads="1" noChangeShapeType="1" noTextEdit="1"/>
              </p:cNvSpPr>
              <p:nvPr/>
            </p:nvSpPr>
            <p:spPr>
              <a:xfrm>
                <a:off x="7157088" y="3631312"/>
                <a:ext cx="1986912" cy="337837"/>
              </a:xfrm>
              <a:prstGeom prst="rect">
                <a:avLst/>
              </a:prstGeom>
              <a:blipFill>
                <a:blip r:embed="rId14"/>
                <a:stretch>
                  <a:fillRect l="-610" r="-5183" b="-15789"/>
                </a:stretch>
              </a:blipFill>
            </p:spPr>
            <p:txBody>
              <a:bodyPr/>
              <a:lstStyle/>
              <a:p>
                <a:r>
                  <a:rPr lang="en-US">
                    <a:noFill/>
                  </a:rPr>
                  <a:t> </a:t>
                </a:r>
              </a:p>
            </p:txBody>
          </p:sp>
        </mc:Fallback>
      </mc:AlternateContent>
      <p:pic>
        <p:nvPicPr>
          <p:cNvPr id="88" name="Picture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46" y="435524"/>
            <a:ext cx="554614" cy="75086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0" name="Picture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547897" y="368032"/>
            <a:ext cx="601532" cy="7671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 name="Rectangle 10">
            <a:extLst>
              <a:ext uri="{FF2B5EF4-FFF2-40B4-BE49-F238E27FC236}">
                <a16:creationId xmlns:a16="http://schemas.microsoft.com/office/drawing/2014/main" id="{A885A073-3A11-4FF3-9861-D004730D226A}"/>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173214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right)">
                                      <p:cBhvr>
                                        <p:cTn id="7" dur="2000"/>
                                        <p:tgtEl>
                                          <p:spTgt spid="74"/>
                                        </p:tgtEl>
                                      </p:cBhvr>
                                    </p:animEffect>
                                  </p:childTnLst>
                                </p:cTn>
                              </p:par>
                              <p:par>
                                <p:cTn id="8" presetID="42" presetClass="path" presetSubtype="0" accel="50000" decel="50000" fill="hold" grpId="0" nodeType="withEffect">
                                  <p:stCondLst>
                                    <p:cond delay="0"/>
                                  </p:stCondLst>
                                  <p:childTnLst>
                                    <p:animMotion origin="layout" path="M 5.55556E-7 4.81481E-6 L -0.62448 0.00185 " pathEditMode="relative" rAng="0" ptsTypes="AA">
                                      <p:cBhvr>
                                        <p:cTn id="9" dur="2000" fill="hold"/>
                                        <p:tgtEl>
                                          <p:spTgt spid="75"/>
                                        </p:tgtEl>
                                        <p:attrNameLst>
                                          <p:attrName>ppt_x</p:attrName>
                                          <p:attrName>ppt_y</p:attrName>
                                        </p:attrNameLst>
                                      </p:cBhvr>
                                      <p:rCtr x="-31233" y="93"/>
                                    </p:animMotion>
                                  </p:childTnLst>
                                </p:cTn>
                              </p:par>
                              <p:par>
                                <p:cTn id="10" presetID="1" presetClass="entr" presetSubtype="0" fill="hold" nodeType="withEffect">
                                  <p:stCondLst>
                                    <p:cond delay="0"/>
                                  </p:stCondLst>
                                  <p:childTnLst>
                                    <p:set>
                                      <p:cBhvr>
                                        <p:cTn id="11"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a:xfrm>
            <a:off x="1001253" y="1413768"/>
            <a:ext cx="7560879" cy="1945242"/>
          </a:xfrm>
          <a:prstGeom prst="roundRect">
            <a:avLst/>
          </a:prstGeom>
          <a:solidFill>
            <a:schemeClr val="accent3">
              <a:lumMod val="20000"/>
              <a:lumOff val="80000"/>
            </a:schemeClr>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Flowchart: Alternate Process 75"/>
          <p:cNvSpPr/>
          <p:nvPr/>
        </p:nvSpPr>
        <p:spPr>
          <a:xfrm>
            <a:off x="6066469" y="2997422"/>
            <a:ext cx="2429889"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13" b="1" dirty="0">
              <a:solidFill>
                <a:srgbClr val="FF0000"/>
              </a:solidFill>
            </a:endParaRPr>
          </a:p>
        </p:txBody>
      </p:sp>
      <p:sp>
        <p:nvSpPr>
          <p:cNvPr id="49" name="Flowchart: Alternate Process 48"/>
          <p:cNvSpPr/>
          <p:nvPr/>
        </p:nvSpPr>
        <p:spPr>
          <a:xfrm>
            <a:off x="3274590" y="1550665"/>
            <a:ext cx="1945857"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b="1" dirty="0">
              <a:solidFill>
                <a:schemeClr val="tx1"/>
              </a:solidFill>
            </a:endParaRPr>
          </a:p>
        </p:txBody>
      </p:sp>
      <mc:AlternateContent xmlns:mc="http://schemas.openxmlformats.org/markup-compatibility/2006" xmlns:a14="http://schemas.microsoft.com/office/drawing/2010/main">
        <mc:Choice Requires="a14">
          <p:sp>
            <p:nvSpPr>
              <p:cNvPr id="48" name="Flowchart: Alternate Process 47"/>
              <p:cNvSpPr/>
              <p:nvPr/>
            </p:nvSpPr>
            <p:spPr>
              <a:xfrm>
                <a:off x="1151615" y="1545374"/>
                <a:ext cx="1930754"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        </m:t>
                          </m:r>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oMath>
                  </m:oMathPara>
                </a14:m>
                <a:endParaRPr lang="en-US" sz="1613" b="1" dirty="0">
                  <a:solidFill>
                    <a:srgbClr val="FF0000"/>
                  </a:solidFill>
                </a:endParaRPr>
              </a:p>
            </p:txBody>
          </p:sp>
        </mc:Choice>
        <mc:Fallback xmlns="">
          <p:sp>
            <p:nvSpPr>
              <p:cNvPr id="48" name="Flowchart: Alternate Process 47"/>
              <p:cNvSpPr>
                <a:spLocks noRot="1" noChangeAspect="1" noMove="1" noResize="1" noEditPoints="1" noAdjustHandles="1" noChangeArrowheads="1" noChangeShapeType="1" noTextEdit="1"/>
              </p:cNvSpPr>
              <p:nvPr/>
            </p:nvSpPr>
            <p:spPr>
              <a:xfrm>
                <a:off x="1151615" y="1545374"/>
                <a:ext cx="1930754" cy="289940"/>
              </a:xfrm>
              <a:prstGeom prst="flowChartAlternateProcess">
                <a:avLst/>
              </a:prstGeom>
              <a:blipFill>
                <a:blip r:embed="rId3"/>
                <a:stretch>
                  <a:fillRect b="-4000"/>
                </a:stretch>
              </a:blipFill>
              <a:ln w="19050">
                <a:solidFill>
                  <a:schemeClr val="accent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Flowchart: Alternate Process 24"/>
              <p:cNvSpPr/>
              <p:nvPr/>
            </p:nvSpPr>
            <p:spPr>
              <a:xfrm>
                <a:off x="1841755" y="1548649"/>
                <a:ext cx="1259105"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        </m:t>
                          </m:r>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oMath>
                  </m:oMathPara>
                </a14:m>
                <a:endParaRPr lang="en-US" sz="1613" b="1" dirty="0">
                  <a:solidFill>
                    <a:srgbClr val="FF0000"/>
                  </a:solidFill>
                </a:endParaRPr>
              </a:p>
            </p:txBody>
          </p:sp>
        </mc:Choice>
        <mc:Fallback xmlns="">
          <p:sp>
            <p:nvSpPr>
              <p:cNvPr id="25" name="Flowchart: Alternate Process 24"/>
              <p:cNvSpPr>
                <a:spLocks noRot="1" noChangeAspect="1" noMove="1" noResize="1" noEditPoints="1" noAdjustHandles="1" noChangeArrowheads="1" noChangeShapeType="1" noTextEdit="1"/>
              </p:cNvSpPr>
              <p:nvPr/>
            </p:nvSpPr>
            <p:spPr>
              <a:xfrm>
                <a:off x="1841755" y="1548649"/>
                <a:ext cx="1259105" cy="289940"/>
              </a:xfrm>
              <a:prstGeom prst="flowChartAlternateProcess">
                <a:avLst/>
              </a:prstGeom>
              <a:blipFill>
                <a:blip r:embed="rId4"/>
                <a:stretch>
                  <a:fillRect b="-3922"/>
                </a:stretch>
              </a:blipFill>
              <a:ln w="19050">
                <a:solidFill>
                  <a:schemeClr val="accent1"/>
                </a:solidFill>
                <a:prstDash val="sysDot"/>
              </a:ln>
            </p:spPr>
            <p:txBody>
              <a:bodyPr/>
              <a:lstStyle/>
              <a:p>
                <a:r>
                  <a:rPr lang="en-US">
                    <a:noFill/>
                  </a:rPr>
                  <a:t> </a:t>
                </a:r>
              </a:p>
            </p:txBody>
          </p:sp>
        </mc:Fallback>
      </mc:AlternateContent>
      <p:sp>
        <p:nvSpPr>
          <p:cNvPr id="2" name="Title 1"/>
          <p:cNvSpPr>
            <a:spLocks noGrp="1"/>
          </p:cNvSpPr>
          <p:nvPr>
            <p:ph type="title"/>
          </p:nvPr>
        </p:nvSpPr>
        <p:spPr>
          <a:xfrm>
            <a:off x="1062183" y="52298"/>
            <a:ext cx="7543800" cy="1207008"/>
          </a:xfrm>
        </p:spPr>
        <p:txBody>
          <a:bodyPr>
            <a:normAutofit/>
          </a:bodyPr>
          <a:lstStyle/>
          <a:p>
            <a:pPr algn="ctr"/>
            <a:r>
              <a:rPr lang="en-US" sz="4800" dirty="0"/>
              <a:t>Our PSI based on OPRF</a:t>
            </a:r>
          </a:p>
        </p:txBody>
      </p:sp>
      <p:sp>
        <p:nvSpPr>
          <p:cNvPr id="5" name="Slide Number Placeholder 4"/>
          <p:cNvSpPr>
            <a:spLocks noGrp="1"/>
          </p:cNvSpPr>
          <p:nvPr>
            <p:ph type="sldNum" sz="quarter" idx="12"/>
          </p:nvPr>
        </p:nvSpPr>
        <p:spPr/>
        <p:txBody>
          <a:bodyPr/>
          <a:lstStyle/>
          <a:p>
            <a:fld id="{350EA957-4397-44F1-B25F-D3F24BF8AEF9}" type="slidenum">
              <a:rPr lang="en-US" smtClean="0"/>
              <a:pPr/>
              <a:t>22</a:t>
            </a:fld>
            <a:endParaRPr lang="en-US"/>
          </a:p>
        </p:txBody>
      </p:sp>
      <p:cxnSp>
        <p:nvCxnSpPr>
          <p:cNvPr id="38" name="Straight Arrow Connector 37"/>
          <p:cNvCxnSpPr/>
          <p:nvPr/>
        </p:nvCxnSpPr>
        <p:spPr>
          <a:xfrm flipH="1">
            <a:off x="5788875" y="1846991"/>
            <a:ext cx="280528" cy="56631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562623" y="1861950"/>
            <a:ext cx="284472" cy="55999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777727" y="3140517"/>
            <a:ext cx="270897" cy="14483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847221" y="1539057"/>
            <a:ext cx="264607"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p:nvSpPr>
        <p:spPr>
          <a:xfrm>
            <a:off x="2833664" y="1544676"/>
            <a:ext cx="267196"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Flowchart: Alternate Process 51"/>
          <p:cNvSpPr/>
          <p:nvPr/>
        </p:nvSpPr>
        <p:spPr>
          <a:xfrm>
            <a:off x="3274590" y="1551923"/>
            <a:ext cx="1259105"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b="1" dirty="0">
              <a:solidFill>
                <a:schemeClr val="tx1"/>
              </a:solidFill>
            </a:endParaRPr>
          </a:p>
        </p:txBody>
      </p:sp>
      <p:sp>
        <p:nvSpPr>
          <p:cNvPr id="28" name="Rectangle 27"/>
          <p:cNvSpPr/>
          <p:nvPr/>
        </p:nvSpPr>
        <p:spPr>
          <a:xfrm>
            <a:off x="3269531" y="1551923"/>
            <a:ext cx="269636"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p:nvSpPr>
        <p:spPr>
          <a:xfrm>
            <a:off x="3634274" y="1548121"/>
            <a:ext cx="286727" cy="283391"/>
          </a:xfrm>
          <a:prstGeom prst="rect">
            <a:avLst/>
          </a:prstGeom>
          <a:solidFill>
            <a:srgbClr val="C9E8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p:nvSpPr>
        <p:spPr>
          <a:xfrm>
            <a:off x="4241002" y="1547127"/>
            <a:ext cx="288058"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3" name="Flowchart: Alternate Process 52"/>
          <p:cNvSpPr/>
          <p:nvPr/>
        </p:nvSpPr>
        <p:spPr>
          <a:xfrm>
            <a:off x="6066568" y="2999436"/>
            <a:ext cx="1583971" cy="289940"/>
          </a:xfrm>
          <a:prstGeom prst="flowChartAlternateProcess">
            <a:avLst/>
          </a:prstGeom>
          <a:solidFill>
            <a:schemeClr val="bg1">
              <a:lumMod val="95000"/>
            </a:schemeClr>
          </a:solid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13" b="1" dirty="0">
              <a:solidFill>
                <a:srgbClr val="FF0000"/>
              </a:solidFill>
            </a:endParaRPr>
          </a:p>
        </p:txBody>
      </p:sp>
      <p:sp>
        <p:nvSpPr>
          <p:cNvPr id="54" name="Rectangle 53"/>
          <p:cNvSpPr/>
          <p:nvPr/>
        </p:nvSpPr>
        <p:spPr>
          <a:xfrm>
            <a:off x="6072034" y="2989844"/>
            <a:ext cx="300475"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Rectangle 55"/>
          <p:cNvSpPr/>
          <p:nvPr/>
        </p:nvSpPr>
        <p:spPr>
          <a:xfrm>
            <a:off x="6550473" y="2996078"/>
            <a:ext cx="329995" cy="28927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p:cNvSpPr/>
          <p:nvPr/>
        </p:nvSpPr>
        <p:spPr>
          <a:xfrm>
            <a:off x="7324201" y="2989844"/>
            <a:ext cx="326337"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Rectangle 60"/>
          <p:cNvSpPr/>
          <p:nvPr/>
        </p:nvSpPr>
        <p:spPr>
          <a:xfrm>
            <a:off x="4852468" y="2345122"/>
            <a:ext cx="929903" cy="80347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25" b="1" dirty="0"/>
              <a:t>OT</a:t>
            </a:r>
          </a:p>
          <a:p>
            <a:pPr algn="ctr"/>
            <a:r>
              <a:rPr lang="en-US" sz="2625" b="1" dirty="0"/>
              <a:t>Ext</a:t>
            </a:r>
          </a:p>
        </p:txBody>
      </p:sp>
      <mc:AlternateContent xmlns:mc="http://schemas.openxmlformats.org/markup-compatibility/2006" xmlns:a14="http://schemas.microsoft.com/office/drawing/2010/main">
        <mc:Choice Requires="a14">
          <p:sp>
            <p:nvSpPr>
              <p:cNvPr id="51" name="Rectangle 50"/>
              <p:cNvSpPr/>
              <p:nvPr/>
            </p:nvSpPr>
            <p:spPr>
              <a:xfrm>
                <a:off x="6048050" y="1623503"/>
                <a:ext cx="1636088" cy="30229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rPr>
                        <m:t>𝑠</m:t>
                      </m:r>
                    </m:oMath>
                  </m:oMathPara>
                </a14:m>
                <a:endParaRPr lang="en-US" sz="2400" dirty="0">
                  <a:solidFill>
                    <a:schemeClr val="tx1"/>
                  </a:solidFill>
                </a:endParaRPr>
              </a:p>
            </p:txBody>
          </p:sp>
        </mc:Choice>
        <mc:Fallback xmlns="">
          <p:sp>
            <p:nvSpPr>
              <p:cNvPr id="51" name="Rectangle 50"/>
              <p:cNvSpPr>
                <a:spLocks noRot="1" noChangeAspect="1" noMove="1" noResize="1" noEditPoints="1" noAdjustHandles="1" noChangeArrowheads="1" noChangeShapeType="1" noTextEdit="1"/>
              </p:cNvSpPr>
              <p:nvPr/>
            </p:nvSpPr>
            <p:spPr>
              <a:xfrm>
                <a:off x="6048050" y="1623503"/>
                <a:ext cx="1636088" cy="302297"/>
              </a:xfrm>
              <a:prstGeom prst="rect">
                <a:avLst/>
              </a:prstGeom>
              <a:blipFill>
                <a:blip r:embed="rId5"/>
                <a:stretch>
                  <a:fillRect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2346" y="1229681"/>
                <a:ext cx="637775"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𝒓</m:t>
                          </m:r>
                        </m:e>
                        <m:sub>
                          <m:r>
                            <a:rPr lang="en-US" b="1" i="1">
                              <a:solidFill>
                                <a:srgbClr val="FF0000"/>
                              </a:solidFill>
                              <a:latin typeface="Cambria Math" panose="02040503050406030204" pitchFamily="18" charset="0"/>
                            </a:rPr>
                            <m:t>𝒊</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a:xfrm>
                <a:off x="2346" y="1229681"/>
                <a:ext cx="637775" cy="328118"/>
              </a:xfrm>
              <a:prstGeom prst="rect">
                <a:avLst/>
              </a:prstGeom>
              <a:blipFill>
                <a:blip r:embed="rId6"/>
                <a:stretch>
                  <a:fillRect b="-5357"/>
                </a:stretch>
              </a:blipFill>
            </p:spPr>
            <p:txBody>
              <a:bodyPr/>
              <a:lstStyle/>
              <a:p>
                <a:r>
                  <a:rPr lang="en-US">
                    <a:noFill/>
                  </a:rPr>
                  <a:t> </a:t>
                </a:r>
              </a:p>
            </p:txBody>
          </p:sp>
        </mc:Fallback>
      </mc:AlternateContent>
      <p:cxnSp>
        <p:nvCxnSpPr>
          <p:cNvPr id="64" name="Straight Arrow Connector 63"/>
          <p:cNvCxnSpPr/>
          <p:nvPr/>
        </p:nvCxnSpPr>
        <p:spPr>
          <a:xfrm>
            <a:off x="653941" y="1393740"/>
            <a:ext cx="433768" cy="978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604552" y="3295193"/>
            <a:ext cx="483156" cy="3593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8808836" y="1191506"/>
                <a:ext cx="329288"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a:solidFill>
                            <a:srgbClr val="0066FF"/>
                          </a:solidFill>
                          <a:latin typeface="Cambria Math" panose="02040503050406030204" pitchFamily="18" charset="0"/>
                        </a:rPr>
                        <m:t>𝒔</m:t>
                      </m:r>
                    </m:oMath>
                  </m:oMathPara>
                </a14:m>
                <a:endParaRPr lang="en-US" dirty="0">
                  <a:solidFill>
                    <a:srgbClr val="0066FF"/>
                  </a:solidFill>
                </a:endParaRPr>
              </a:p>
            </p:txBody>
          </p:sp>
        </mc:Choice>
        <mc:Fallback xmlns="">
          <p:sp>
            <p:nvSpPr>
              <p:cNvPr id="67" name="Rectangle 66"/>
              <p:cNvSpPr>
                <a:spLocks noRot="1" noChangeAspect="1" noMove="1" noResize="1" noEditPoints="1" noAdjustHandles="1" noChangeArrowheads="1" noChangeShapeType="1" noTextEdit="1"/>
              </p:cNvSpPr>
              <p:nvPr/>
            </p:nvSpPr>
            <p:spPr>
              <a:xfrm>
                <a:off x="8808836" y="1191506"/>
                <a:ext cx="329288" cy="328118"/>
              </a:xfrm>
              <a:prstGeom prst="rect">
                <a:avLst/>
              </a:prstGeom>
              <a:blipFill>
                <a:blip r:embed="rId7"/>
                <a:stretch>
                  <a:fillRect/>
                </a:stretch>
              </a:blipFill>
            </p:spPr>
            <p:txBody>
              <a:bodyPr/>
              <a:lstStyle/>
              <a:p>
                <a:r>
                  <a:rPr lang="en-US">
                    <a:noFill/>
                  </a:rPr>
                  <a:t> </a:t>
                </a:r>
              </a:p>
            </p:txBody>
          </p:sp>
        </mc:Fallback>
      </mc:AlternateContent>
      <p:cxnSp>
        <p:nvCxnSpPr>
          <p:cNvPr id="68" name="Straight Arrow Connector 67"/>
          <p:cNvCxnSpPr>
            <a:stCxn id="67" idx="1"/>
          </p:cNvCxnSpPr>
          <p:nvPr/>
        </p:nvCxnSpPr>
        <p:spPr>
          <a:xfrm flipH="1">
            <a:off x="8367303" y="1355565"/>
            <a:ext cx="441533" cy="381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501826" y="3296862"/>
            <a:ext cx="457008" cy="3551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0" name="Content Placeholder 2"/>
          <p:cNvSpPr txBox="1">
            <a:spLocks/>
          </p:cNvSpPr>
          <p:nvPr/>
        </p:nvSpPr>
        <p:spPr>
          <a:xfrm>
            <a:off x="188457" y="4484982"/>
            <a:ext cx="7723909" cy="1700568"/>
          </a:xfrm>
          <a:prstGeom prst="rect">
            <a:avLst/>
          </a:prstGeom>
        </p:spPr>
        <p:txBody>
          <a:bodyPr vert="horz" lIns="68580" tIns="34290" rIns="68580" bIns="3429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endParaRPr lang="en-US" sz="1875" dirty="0"/>
          </a:p>
        </p:txBody>
      </p:sp>
      <mc:AlternateContent xmlns:mc="http://schemas.openxmlformats.org/markup-compatibility/2006" xmlns:a14="http://schemas.microsoft.com/office/drawing/2010/main">
        <mc:Choice Requires="a14">
          <p:sp>
            <p:nvSpPr>
              <p:cNvPr id="59" name="Rectangle 58"/>
              <p:cNvSpPr/>
              <p:nvPr/>
            </p:nvSpPr>
            <p:spPr>
              <a:xfrm>
                <a:off x="-11986" y="1238205"/>
                <a:ext cx="637775" cy="31107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𝒓</m:t>
                          </m:r>
                        </m:e>
                        <m:sub>
                          <m:r>
                            <a:rPr lang="en-US" b="1" i="1">
                              <a:solidFill>
                                <a:srgbClr val="FF0000"/>
                              </a:solidFill>
                              <a:latin typeface="Cambria Math" panose="02040503050406030204" pitchFamily="18" charset="0"/>
                            </a:rPr>
                            <m:t>𝒊</m:t>
                          </m:r>
                        </m:sub>
                      </m:sSub>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11986" y="1238205"/>
                <a:ext cx="637775" cy="311070"/>
              </a:xfrm>
              <a:prstGeom prst="rect">
                <a:avLst/>
              </a:prstGeom>
              <a:blipFill>
                <a:blip r:embed="rId8"/>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3284520" y="1527289"/>
                <a:ext cx="1162754" cy="34054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𝒕</m:t>
                          </m:r>
                        </m:e>
                        <m:sub>
                          <m:r>
                            <a:rPr lang="en-US" sz="1613" b="1" i="1">
                              <a:solidFill>
                                <a:srgbClr val="FF0000"/>
                              </a:solidFill>
                              <a:latin typeface="Cambria Math" panose="02040503050406030204" pitchFamily="18" charset="0"/>
                            </a:rPr>
                            <m:t>𝒊</m:t>
                          </m:r>
                        </m:sub>
                      </m:sSub>
                      <m:r>
                        <a:rPr lang="en-US" sz="1613" b="1" i="1">
                          <a:solidFill>
                            <a:srgbClr val="FF0000"/>
                          </a:solidFill>
                          <a:latin typeface="Cambria Math" panose="02040503050406030204" pitchFamily="18" charset="0"/>
                          <a:ea typeface="Cambria Math" panose="02040503050406030204" pitchFamily="18" charset="0"/>
                        </a:rPr>
                        <m:t>⊕</m:t>
                      </m:r>
                      <m:sSub>
                        <m:sSubPr>
                          <m:ctrlPr>
                            <a:rPr lang="en-US" sz="1613" b="1" i="1">
                              <a:solidFill>
                                <a:srgbClr val="FF0000"/>
                              </a:solidFill>
                              <a:latin typeface="Cambria Math" panose="02040503050406030204" pitchFamily="18" charset="0"/>
                            </a:rPr>
                          </m:ctrlPr>
                        </m:sSubPr>
                        <m:e>
                          <m:r>
                            <a:rPr lang="en-US" sz="1613" b="1" i="1">
                              <a:solidFill>
                                <a:srgbClr val="FF0000"/>
                              </a:solidFill>
                              <a:latin typeface="Cambria Math" panose="02040503050406030204" pitchFamily="18" charset="0"/>
                            </a:rPr>
                            <m:t>𝑪</m:t>
                          </m:r>
                          <m:r>
                            <a:rPr lang="en-US" sz="1613" b="1" i="1">
                              <a:solidFill>
                                <a:srgbClr val="FF0000"/>
                              </a:solidFill>
                              <a:latin typeface="Cambria Math" panose="02040503050406030204" pitchFamily="18" charset="0"/>
                            </a:rPr>
                            <m:t>(</m:t>
                          </m:r>
                          <m:r>
                            <a:rPr lang="en-US" sz="1613" b="1" i="1">
                              <a:solidFill>
                                <a:srgbClr val="FF0000"/>
                              </a:solidFill>
                              <a:latin typeface="Cambria Math" panose="02040503050406030204" pitchFamily="18" charset="0"/>
                            </a:rPr>
                            <m:t>𝒓</m:t>
                          </m:r>
                        </m:e>
                        <m:sub>
                          <m:r>
                            <a:rPr lang="en-US" sz="1613" b="1" i="1">
                              <a:solidFill>
                                <a:srgbClr val="FF0000"/>
                              </a:solidFill>
                              <a:latin typeface="Cambria Math" panose="02040503050406030204" pitchFamily="18" charset="0"/>
                            </a:rPr>
                            <m:t>𝒊</m:t>
                          </m:r>
                        </m:sub>
                      </m:sSub>
                      <m:r>
                        <a:rPr lang="en-US" sz="1613" b="1" i="1">
                          <a:solidFill>
                            <a:srgbClr val="FF0000"/>
                          </a:solidFill>
                          <a:latin typeface="Cambria Math" panose="02040503050406030204" pitchFamily="18" charset="0"/>
                        </a:rPr>
                        <m:t>)</m:t>
                      </m:r>
                    </m:oMath>
                  </m:oMathPara>
                </a14:m>
                <a:endParaRPr lang="en-US" sz="1613" b="1" dirty="0">
                  <a:solidFill>
                    <a:srgbClr val="7030A0"/>
                  </a:solidFill>
                </a:endParaRPr>
              </a:p>
            </p:txBody>
          </p:sp>
        </mc:Choice>
        <mc:Fallback xmlns="">
          <p:sp>
            <p:nvSpPr>
              <p:cNvPr id="63" name="Rectangle 62"/>
              <p:cNvSpPr>
                <a:spLocks noRot="1" noChangeAspect="1" noMove="1" noResize="1" noEditPoints="1" noAdjustHandles="1" noChangeArrowheads="1" noChangeShapeType="1" noTextEdit="1"/>
              </p:cNvSpPr>
              <p:nvPr/>
            </p:nvSpPr>
            <p:spPr>
              <a:xfrm>
                <a:off x="3284520" y="1527289"/>
                <a:ext cx="1162754" cy="340542"/>
              </a:xfrm>
              <a:prstGeom prst="rect">
                <a:avLst/>
              </a:prstGeom>
              <a:blipFill>
                <a:blip r:embed="rId9"/>
                <a:stretch>
                  <a:fillRect b="-16364"/>
                </a:stretch>
              </a:blipFill>
            </p:spPr>
            <p:txBody>
              <a:bodyPr/>
              <a:lstStyle/>
              <a:p>
                <a:r>
                  <a:rPr lang="en-US">
                    <a:noFill/>
                  </a:rPr>
                  <a:t> </a:t>
                </a:r>
              </a:p>
            </p:txBody>
          </p:sp>
        </mc:Fallback>
      </mc:AlternateContent>
      <p:sp>
        <p:nvSpPr>
          <p:cNvPr id="45" name="Rectangle 44"/>
          <p:cNvSpPr/>
          <p:nvPr/>
        </p:nvSpPr>
        <p:spPr>
          <a:xfrm>
            <a:off x="2186024" y="1544676"/>
            <a:ext cx="279272"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p:nvSpPr>
        <p:spPr>
          <a:xfrm>
            <a:off x="1151615" y="1535177"/>
            <a:ext cx="264607"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Rectangle 46"/>
          <p:cNvSpPr/>
          <p:nvPr/>
        </p:nvSpPr>
        <p:spPr>
          <a:xfrm>
            <a:off x="1491289" y="1540974"/>
            <a:ext cx="264607" cy="2833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p:cNvSpPr/>
          <p:nvPr/>
        </p:nvSpPr>
        <p:spPr>
          <a:xfrm>
            <a:off x="4596015" y="1557233"/>
            <a:ext cx="269636"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Rectangle 65"/>
          <p:cNvSpPr/>
          <p:nvPr/>
        </p:nvSpPr>
        <p:spPr>
          <a:xfrm>
            <a:off x="4942129" y="1557214"/>
            <a:ext cx="269636" cy="283391"/>
          </a:xfrm>
          <a:prstGeom prst="rect">
            <a:avLst/>
          </a:prstGeom>
          <a:solidFill>
            <a:srgbClr val="C9E8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Rectangle 70"/>
          <p:cNvSpPr/>
          <p:nvPr/>
        </p:nvSpPr>
        <p:spPr>
          <a:xfrm>
            <a:off x="7710369" y="2996077"/>
            <a:ext cx="326337"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Rectangle 71"/>
          <p:cNvSpPr/>
          <p:nvPr/>
        </p:nvSpPr>
        <p:spPr>
          <a:xfrm>
            <a:off x="8140726" y="3001357"/>
            <a:ext cx="326337" cy="29550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73" name="Rectangle 72"/>
              <p:cNvSpPr/>
              <p:nvPr/>
            </p:nvSpPr>
            <p:spPr>
              <a:xfrm>
                <a:off x="6052348" y="1619476"/>
                <a:ext cx="2212702" cy="3022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rPr>
                        <m:t>𝑠</m:t>
                      </m:r>
                    </m:oMath>
                  </m:oMathPara>
                </a14:m>
                <a:endParaRPr lang="en-US" sz="2400" dirty="0">
                  <a:solidFill>
                    <a:schemeClr val="tx1"/>
                  </a:solidFill>
                </a:endParaRPr>
              </a:p>
            </p:txBody>
          </p:sp>
        </mc:Choice>
        <mc:Fallback xmlns="">
          <p:sp>
            <p:nvSpPr>
              <p:cNvPr id="73" name="Rectangle 72"/>
              <p:cNvSpPr>
                <a:spLocks noRot="1" noChangeAspect="1" noMove="1" noResize="1" noEditPoints="1" noAdjustHandles="1" noChangeArrowheads="1" noChangeShapeType="1" noTextEdit="1"/>
              </p:cNvSpPr>
              <p:nvPr/>
            </p:nvSpPr>
            <p:spPr>
              <a:xfrm>
                <a:off x="6052348" y="1619476"/>
                <a:ext cx="2212702" cy="302297"/>
              </a:xfrm>
              <a:prstGeom prst="rect">
                <a:avLst/>
              </a:prstGeom>
              <a:blipFill>
                <a:blip r:embed="rId10"/>
                <a:stretch>
                  <a:fillRect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a:xfrm>
                <a:off x="6377976" y="2967953"/>
                <a:ext cx="1905137" cy="3405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13" b="1" i="1">
                              <a:solidFill>
                                <a:srgbClr val="00421E"/>
                              </a:solidFill>
                              <a:latin typeface="Cambria Math" panose="02040503050406030204" pitchFamily="18" charset="0"/>
                            </a:rPr>
                          </m:ctrlPr>
                        </m:sSubPr>
                        <m:e>
                          <m:r>
                            <a:rPr lang="en-US" sz="1613" b="1" i="1">
                              <a:solidFill>
                                <a:srgbClr val="00421E"/>
                              </a:solidFill>
                              <a:latin typeface="Cambria Math" panose="02040503050406030204" pitchFamily="18" charset="0"/>
                            </a:rPr>
                            <m:t>𝒒</m:t>
                          </m:r>
                        </m:e>
                        <m:sub>
                          <m:r>
                            <a:rPr lang="en-US" sz="1613" b="1" i="1">
                              <a:solidFill>
                                <a:srgbClr val="00421E"/>
                              </a:solidFill>
                              <a:latin typeface="Cambria Math" panose="02040503050406030204" pitchFamily="18" charset="0"/>
                            </a:rPr>
                            <m:t>𝒊</m:t>
                          </m:r>
                        </m:sub>
                      </m:sSub>
                      <m:r>
                        <a:rPr lang="en-US" sz="1613" b="1" i="1">
                          <a:solidFill>
                            <a:srgbClr val="00421E"/>
                          </a:solidFill>
                          <a:latin typeface="Cambria Math" panose="02040503050406030204" pitchFamily="18" charset="0"/>
                        </a:rPr>
                        <m:t>=</m:t>
                      </m:r>
                      <m:sSub>
                        <m:sSubPr>
                          <m:ctrlPr>
                            <a:rPr lang="en-US" sz="1613" b="1" i="1">
                              <a:solidFill>
                                <a:srgbClr val="00421E"/>
                              </a:solidFill>
                              <a:latin typeface="Cambria Math" panose="02040503050406030204" pitchFamily="18" charset="0"/>
                            </a:rPr>
                          </m:ctrlPr>
                        </m:sSubPr>
                        <m:e>
                          <m:r>
                            <a:rPr lang="en-US" sz="1613" b="1" i="1">
                              <a:solidFill>
                                <a:srgbClr val="00421E"/>
                              </a:solidFill>
                              <a:latin typeface="Cambria Math" panose="02040503050406030204" pitchFamily="18" charset="0"/>
                            </a:rPr>
                            <m:t>𝒕</m:t>
                          </m:r>
                        </m:e>
                        <m:sub>
                          <m:r>
                            <a:rPr lang="en-US" sz="1613" b="1" i="1">
                              <a:solidFill>
                                <a:srgbClr val="00421E"/>
                              </a:solidFill>
                              <a:latin typeface="Cambria Math" panose="02040503050406030204" pitchFamily="18" charset="0"/>
                            </a:rPr>
                            <m:t>𝒊</m:t>
                          </m:r>
                        </m:sub>
                      </m:sSub>
                      <m:r>
                        <a:rPr lang="en-US" sz="1613" b="1" i="1">
                          <a:solidFill>
                            <a:srgbClr val="00421E"/>
                          </a:solidFill>
                          <a:latin typeface="Cambria Math" panose="02040503050406030204" pitchFamily="18" charset="0"/>
                          <a:ea typeface="Cambria Math" panose="02040503050406030204" pitchFamily="18" charset="0"/>
                        </a:rPr>
                        <m:t>⊕</m:t>
                      </m:r>
                      <m:sSub>
                        <m:sSubPr>
                          <m:ctrlPr>
                            <a:rPr lang="en-US" sz="1613" b="1" i="1">
                              <a:solidFill>
                                <a:srgbClr val="00421E"/>
                              </a:solidFill>
                              <a:latin typeface="Cambria Math" panose="02040503050406030204" pitchFamily="18" charset="0"/>
                            </a:rPr>
                          </m:ctrlPr>
                        </m:sSubPr>
                        <m:e>
                          <m:r>
                            <a:rPr lang="en-US" sz="1613" b="1" i="1">
                              <a:solidFill>
                                <a:srgbClr val="00421E"/>
                              </a:solidFill>
                              <a:latin typeface="Cambria Math" panose="02040503050406030204" pitchFamily="18" charset="0"/>
                            </a:rPr>
                            <m:t>𝑪</m:t>
                          </m:r>
                          <m:r>
                            <a:rPr lang="en-US" sz="1613" b="1" i="1">
                              <a:solidFill>
                                <a:srgbClr val="00421E"/>
                              </a:solidFill>
                              <a:latin typeface="Cambria Math" panose="02040503050406030204" pitchFamily="18" charset="0"/>
                            </a:rPr>
                            <m:t>(</m:t>
                          </m:r>
                          <m:r>
                            <a:rPr lang="en-US" sz="1613" b="1" i="1">
                              <a:solidFill>
                                <a:srgbClr val="00421E"/>
                              </a:solidFill>
                              <a:latin typeface="Cambria Math" panose="02040503050406030204" pitchFamily="18" charset="0"/>
                            </a:rPr>
                            <m:t>𝒓</m:t>
                          </m:r>
                        </m:e>
                        <m:sub>
                          <m:r>
                            <a:rPr lang="en-US" sz="1613" b="1" i="1">
                              <a:solidFill>
                                <a:srgbClr val="00421E"/>
                              </a:solidFill>
                              <a:latin typeface="Cambria Math" panose="02040503050406030204" pitchFamily="18" charset="0"/>
                            </a:rPr>
                            <m:t>𝒊</m:t>
                          </m:r>
                        </m:sub>
                      </m:sSub>
                      <m:r>
                        <a:rPr lang="en-US" sz="1613" b="1" i="1">
                          <a:solidFill>
                            <a:srgbClr val="00421E"/>
                          </a:solidFill>
                          <a:latin typeface="Cambria Math" panose="02040503050406030204" pitchFamily="18" charset="0"/>
                        </a:rPr>
                        <m:t>)</m:t>
                      </m:r>
                      <m:r>
                        <a:rPr lang="en-US" sz="1613" b="1" i="1">
                          <a:solidFill>
                            <a:srgbClr val="00421E"/>
                          </a:solidFill>
                          <a:latin typeface="Cambria Math" panose="02040503050406030204" pitchFamily="18" charset="0"/>
                          <a:ea typeface="Cambria Math" panose="02040503050406030204" pitchFamily="18" charset="0"/>
                        </a:rPr>
                        <m:t>⨀</m:t>
                      </m:r>
                      <m:r>
                        <a:rPr lang="en-US" sz="1613" b="1" i="1">
                          <a:solidFill>
                            <a:srgbClr val="00421E"/>
                          </a:solidFill>
                          <a:latin typeface="Cambria Math" panose="02040503050406030204" pitchFamily="18" charset="0"/>
                          <a:ea typeface="Cambria Math" panose="02040503050406030204" pitchFamily="18" charset="0"/>
                        </a:rPr>
                        <m:t>𝒔</m:t>
                      </m:r>
                    </m:oMath>
                  </m:oMathPara>
                </a14:m>
                <a:endParaRPr lang="en-US" sz="1613" b="1" dirty="0">
                  <a:solidFill>
                    <a:srgbClr val="00421E"/>
                  </a:solidFill>
                </a:endParaRPr>
              </a:p>
            </p:txBody>
          </p:sp>
        </mc:Choice>
        <mc:Fallback xmlns="">
          <p:sp>
            <p:nvSpPr>
              <p:cNvPr id="69" name="Rectangle 68"/>
              <p:cNvSpPr>
                <a:spLocks noRot="1" noChangeAspect="1" noMove="1" noResize="1" noEditPoints="1" noAdjustHandles="1" noChangeArrowheads="1" noChangeShapeType="1" noTextEdit="1"/>
              </p:cNvSpPr>
              <p:nvPr/>
            </p:nvSpPr>
            <p:spPr>
              <a:xfrm>
                <a:off x="6377976" y="2967953"/>
                <a:ext cx="1905137" cy="340542"/>
              </a:xfrm>
              <a:prstGeom prst="rect">
                <a:avLst/>
              </a:prstGeom>
              <a:blipFill>
                <a:blip r:embed="rId11"/>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34215" y="3622767"/>
                <a:ext cx="1176771"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𝒕</m:t>
                          </m:r>
                        </m:e>
                        <m:sub>
                          <m:r>
                            <a:rPr lang="en-US" b="1" i="1">
                              <a:solidFill>
                                <a:srgbClr val="FF0000"/>
                              </a:solidFill>
                              <a:latin typeface="Cambria Math" panose="02040503050406030204" pitchFamily="18" charset="0"/>
                            </a:rPr>
                            <m:t>𝒊</m:t>
                          </m:r>
                        </m:sub>
                      </m:sSub>
                      <m:r>
                        <a:rPr lang="en-US" i="1">
                          <a:latin typeface="Cambria Math" panose="02040503050406030204" pitchFamily="18" charset="0"/>
                        </a:rPr>
                        <m:t>)</m:t>
                      </m:r>
                    </m:oMath>
                  </m:oMathPara>
                </a14:m>
                <a:endParaRPr lang="en-US" dirty="0"/>
              </a:p>
            </p:txBody>
          </p:sp>
        </mc:Choice>
        <mc:Fallback xmlns="">
          <p:sp>
            <p:nvSpPr>
              <p:cNvPr id="77" name="Rectangle 76"/>
              <p:cNvSpPr>
                <a:spLocks noRot="1" noChangeAspect="1" noMove="1" noResize="1" noEditPoints="1" noAdjustHandles="1" noChangeArrowheads="1" noChangeShapeType="1" noTextEdit="1"/>
              </p:cNvSpPr>
              <p:nvPr/>
            </p:nvSpPr>
            <p:spPr>
              <a:xfrm>
                <a:off x="-34215" y="3622767"/>
                <a:ext cx="1176771" cy="328118"/>
              </a:xfrm>
              <a:prstGeom prst="rect">
                <a:avLst/>
              </a:prstGeom>
              <a:blipFill>
                <a:blip r:embed="rId12"/>
                <a:stretch>
                  <a:fillRect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34216" y="3633337"/>
                <a:ext cx="1176771"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1" i="1">
                              <a:solidFill>
                                <a:srgbClr val="0066FF"/>
                              </a:solidFill>
                              <a:latin typeface="Cambria Math" panose="02040503050406030204" pitchFamily="18" charset="0"/>
                            </a:rPr>
                            <m:t>𝒔</m:t>
                          </m:r>
                          <m:r>
                            <a:rPr lang="en-US" b="1" i="1">
                              <a:solidFill>
                                <a:srgbClr val="0066FF"/>
                              </a:solidFill>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sub>
                      </m:sSub>
                      <m:r>
                        <a:rPr lang="en-US" i="1">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𝒓</m:t>
                          </m:r>
                        </m:e>
                        <m:sub>
                          <m:r>
                            <a:rPr lang="en-US" b="1" i="1">
                              <a:solidFill>
                                <a:srgbClr val="FF0000"/>
                              </a:solidFill>
                              <a:latin typeface="Cambria Math" panose="02040503050406030204" pitchFamily="18" charset="0"/>
                            </a:rPr>
                            <m:t>𝒊</m:t>
                          </m:r>
                        </m:sub>
                      </m:sSub>
                      <m:r>
                        <a:rPr lang="en-US" b="1" i="1">
                          <a:solidFill>
                            <a:schemeClr val="bg1"/>
                          </a:solidFill>
                          <a:latin typeface="Cambria Math" panose="02040503050406030204" pitchFamily="18" charset="0"/>
                        </a:rPr>
                        <m:t>)</m:t>
                      </m:r>
                    </m:oMath>
                  </m:oMathPara>
                </a14:m>
                <a:endParaRPr lang="en-US" dirty="0"/>
              </a:p>
            </p:txBody>
          </p:sp>
        </mc:Choice>
        <mc:Fallback xmlns="">
          <p:sp>
            <p:nvSpPr>
              <p:cNvPr id="58" name="Rectangle 57"/>
              <p:cNvSpPr>
                <a:spLocks noRot="1" noChangeAspect="1" noMove="1" noResize="1" noEditPoints="1" noAdjustHandles="1" noChangeArrowheads="1" noChangeShapeType="1" noTextEdit="1"/>
              </p:cNvSpPr>
              <p:nvPr/>
            </p:nvSpPr>
            <p:spPr>
              <a:xfrm>
                <a:off x="-34216" y="3633337"/>
                <a:ext cx="1176771" cy="328118"/>
              </a:xfrm>
              <a:prstGeom prst="rect">
                <a:avLst/>
              </a:prstGeom>
              <a:blipFill>
                <a:blip r:embed="rId13"/>
                <a:stretch>
                  <a:fillRect b="-16071"/>
                </a:stretch>
              </a:blipFill>
            </p:spPr>
            <p:txBody>
              <a:bodyPr/>
              <a:lstStyle/>
              <a:p>
                <a:r>
                  <a:rPr lang="en-US">
                    <a:noFill/>
                  </a:rPr>
                  <a:t> </a:t>
                </a:r>
              </a:p>
            </p:txBody>
          </p:sp>
        </mc:Fallback>
      </mc:AlternateContent>
      <p:sp>
        <p:nvSpPr>
          <p:cNvPr id="85" name="Left-Right Arrow 77"/>
          <p:cNvSpPr/>
          <p:nvPr/>
        </p:nvSpPr>
        <p:spPr>
          <a:xfrm>
            <a:off x="1151615" y="1929795"/>
            <a:ext cx="1943872" cy="205915"/>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3.5k</a:t>
            </a:r>
          </a:p>
        </p:txBody>
      </p:sp>
      <p:sp>
        <p:nvSpPr>
          <p:cNvPr id="79" name="Rounded Rectangle 78"/>
          <p:cNvSpPr/>
          <p:nvPr/>
        </p:nvSpPr>
        <p:spPr>
          <a:xfrm>
            <a:off x="1001253" y="1418404"/>
            <a:ext cx="7584377" cy="1968058"/>
          </a:xfrm>
          <a:prstGeom prst="roundRect">
            <a:avLst/>
          </a:prstGeom>
          <a:solidFill>
            <a:schemeClr val="accent3">
              <a:lumMod val="20000"/>
              <a:lumOff val="80000"/>
            </a:schemeClr>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50" dirty="0">
                <a:solidFill>
                  <a:schemeClr val="tx1"/>
                </a:solidFill>
              </a:rPr>
              <a:t>Batched,  </a:t>
            </a:r>
          </a:p>
          <a:p>
            <a:pPr algn="ctr"/>
            <a:r>
              <a:rPr lang="en-US" sz="3750" dirty="0">
                <a:solidFill>
                  <a:schemeClr val="tx1"/>
                </a:solidFill>
              </a:rPr>
              <a:t>Related-key </a:t>
            </a:r>
          </a:p>
          <a:p>
            <a:pPr algn="ctr"/>
            <a:r>
              <a:rPr lang="en-US" sz="3750" dirty="0">
                <a:solidFill>
                  <a:schemeClr val="tx1"/>
                </a:solidFill>
              </a:rPr>
              <a:t>OPRF</a:t>
            </a:r>
          </a:p>
        </p:txBody>
      </p:sp>
      <p:sp>
        <p:nvSpPr>
          <p:cNvPr id="74" name="TextBox 73"/>
          <p:cNvSpPr txBox="1">
            <a:spLocks noChangeArrowheads="1"/>
          </p:cNvSpPr>
          <p:nvPr/>
        </p:nvSpPr>
        <p:spPr bwMode="auto">
          <a:xfrm>
            <a:off x="3284520" y="3398005"/>
            <a:ext cx="279733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r>
              <a:rPr lang="en-US" altLang="en-US" sz="1500" dirty="0"/>
              <a:t>Bob sends F values to Alice </a:t>
            </a:r>
          </a:p>
        </p:txBody>
      </p:sp>
      <mc:AlternateContent xmlns:mc="http://schemas.openxmlformats.org/markup-compatibility/2006" xmlns:a14="http://schemas.microsoft.com/office/drawing/2010/main">
        <mc:Choice Requires="a14">
          <p:sp>
            <p:nvSpPr>
              <p:cNvPr id="75" name="Rectangle 74"/>
              <p:cNvSpPr/>
              <p:nvPr/>
            </p:nvSpPr>
            <p:spPr>
              <a:xfrm>
                <a:off x="7157088" y="3631312"/>
                <a:ext cx="1986912" cy="33783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𝑓𝑜𝑟</m:t>
                      </m:r>
                      <m:r>
                        <a:rPr lang="en-US" i="1">
                          <a:latin typeface="Cambria Math" panose="02040503050406030204" pitchFamily="18" charset="0"/>
                        </a:rPr>
                        <m:t> </m:t>
                      </m:r>
                      <m:r>
                        <a:rPr lang="en-US" i="1">
                          <a:latin typeface="Cambria Math" panose="02040503050406030204" pitchFamily="18" charset="0"/>
                        </a:rPr>
                        <m:t>𝑎𝑛𝑦</m:t>
                      </m:r>
                      <m:r>
                        <a:rPr lang="en-US" b="1" i="1">
                          <a:latin typeface="Cambria Math" panose="02040503050406030204" pitchFamily="18" charset="0"/>
                        </a:rPr>
                        <m:t> </m:t>
                      </m:r>
                      <m:r>
                        <a:rPr lang="en-US" b="1" i="1">
                          <a:solidFill>
                            <a:srgbClr val="0066FF"/>
                          </a:solidFill>
                          <a:latin typeface="Cambria Math" panose="02040503050406030204" pitchFamily="18" charset="0"/>
                        </a:rPr>
                        <m:t>𝒓</m:t>
                      </m:r>
                      <m:r>
                        <a:rPr lang="en-US" b="1" i="1">
                          <a:solidFill>
                            <a:srgbClr val="0066FF"/>
                          </a:solidFill>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1" i="1">
                              <a:solidFill>
                                <a:srgbClr val="0066FF"/>
                              </a:solidFill>
                              <a:latin typeface="Cambria Math" panose="02040503050406030204" pitchFamily="18" charset="0"/>
                            </a:rPr>
                            <m:t>𝒔</m:t>
                          </m:r>
                          <m:r>
                            <a:rPr lang="en-US" b="1" i="1">
                              <a:solidFill>
                                <a:srgbClr val="0066FF"/>
                              </a:solidFill>
                              <a:latin typeface="Cambria Math" panose="02040503050406030204" pitchFamily="18" charset="0"/>
                            </a:rPr>
                            <m:t>,</m:t>
                          </m:r>
                          <m:sSub>
                            <m:sSubPr>
                              <m:ctrlPr>
                                <a:rPr lang="en-US" b="1" i="1">
                                  <a:solidFill>
                                    <a:srgbClr val="0066FF"/>
                                  </a:solidFill>
                                  <a:latin typeface="Cambria Math" panose="02040503050406030204" pitchFamily="18" charset="0"/>
                                </a:rPr>
                              </m:ctrlPr>
                            </m:sSubPr>
                            <m:e>
                              <m:r>
                                <a:rPr lang="en-US" b="1" i="1">
                                  <a:solidFill>
                                    <a:srgbClr val="0066FF"/>
                                  </a:solidFill>
                                  <a:latin typeface="Cambria Math" panose="02040503050406030204" pitchFamily="18" charset="0"/>
                                </a:rPr>
                                <m:t>𝒒</m:t>
                              </m:r>
                            </m:e>
                            <m:sub>
                              <m:r>
                                <a:rPr lang="en-US" b="1" i="1">
                                  <a:solidFill>
                                    <a:srgbClr val="0066FF"/>
                                  </a:solidFill>
                                  <a:latin typeface="Cambria Math" panose="02040503050406030204" pitchFamily="18" charset="0"/>
                                </a:rPr>
                                <m:t>𝒊</m:t>
                              </m:r>
                            </m:sub>
                          </m:sSub>
                        </m:sub>
                      </m:sSub>
                      <m:r>
                        <a:rPr lang="en-US" i="1">
                          <a:latin typeface="Cambria Math" panose="02040503050406030204" pitchFamily="18" charset="0"/>
                        </a:rPr>
                        <m:t>(</m:t>
                      </m:r>
                      <m:r>
                        <a:rPr lang="en-US" b="1" i="1">
                          <a:solidFill>
                            <a:srgbClr val="0066FF"/>
                          </a:solidFill>
                          <a:latin typeface="Cambria Math" panose="02040503050406030204" pitchFamily="18" charset="0"/>
                        </a:rPr>
                        <m:t>𝒓</m:t>
                      </m:r>
                      <m:r>
                        <a:rPr lang="en-US" b="1" i="1">
                          <a:solidFill>
                            <a:srgbClr val="0066FF"/>
                          </a:solidFill>
                          <a:latin typeface="Cambria Math" panose="02040503050406030204" pitchFamily="18" charset="0"/>
                        </a:rPr>
                        <m:t>′</m:t>
                      </m:r>
                      <m:r>
                        <a:rPr lang="en-US" i="1">
                          <a:latin typeface="Cambria Math" panose="02040503050406030204" pitchFamily="18" charset="0"/>
                        </a:rPr>
                        <m:t>)</m:t>
                      </m:r>
                    </m:oMath>
                  </m:oMathPara>
                </a14:m>
                <a:endParaRPr lang="en-US" dirty="0"/>
              </a:p>
            </p:txBody>
          </p:sp>
        </mc:Choice>
        <mc:Fallback xmlns="">
          <p:sp>
            <p:nvSpPr>
              <p:cNvPr id="75" name="Rectangle 74"/>
              <p:cNvSpPr>
                <a:spLocks noRot="1" noChangeAspect="1" noMove="1" noResize="1" noEditPoints="1" noAdjustHandles="1" noChangeArrowheads="1" noChangeShapeType="1" noTextEdit="1"/>
              </p:cNvSpPr>
              <p:nvPr/>
            </p:nvSpPr>
            <p:spPr>
              <a:xfrm>
                <a:off x="7157088" y="3631312"/>
                <a:ext cx="1986912" cy="337837"/>
              </a:xfrm>
              <a:prstGeom prst="rect">
                <a:avLst/>
              </a:prstGeom>
              <a:blipFill>
                <a:blip r:embed="rId14"/>
                <a:stretch>
                  <a:fillRect l="-610" r="-5183"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Content Placeholder 2"/>
              <p:cNvSpPr>
                <a:spLocks noGrp="1"/>
              </p:cNvSpPr>
              <p:nvPr>
                <p:ph idx="1"/>
              </p:nvPr>
            </p:nvSpPr>
            <p:spPr>
              <a:xfrm>
                <a:off x="369743" y="4615587"/>
                <a:ext cx="8573678" cy="1942883"/>
              </a:xfrm>
              <a:ln>
                <a:noFill/>
              </a:ln>
            </p:spPr>
            <p:txBody>
              <a:bodyPr>
                <a:normAutofit/>
              </a:bodyPr>
              <a:lstStyle/>
              <a:p>
                <a:r>
                  <a:rPr lang="en-US" sz="2400" dirty="0"/>
                  <a:t>This protocol does NOT depend on the input length </a:t>
                </a:r>
                <a14:m>
                  <m:oMath xmlns:m="http://schemas.openxmlformats.org/officeDocument/2006/math">
                    <m:r>
                      <a:rPr lang="en-US" sz="2400">
                        <a:solidFill>
                          <a:srgbClr val="0066FF"/>
                        </a:solidFill>
                        <a:latin typeface="Cambria Math" panose="02040503050406030204" pitchFamily="18" charset="0"/>
                      </a:rPr>
                      <m:t>|</m:t>
                    </m:r>
                    <m:r>
                      <a:rPr lang="en-US" sz="2400" b="1" i="1">
                        <a:solidFill>
                          <a:srgbClr val="0066FF"/>
                        </a:solidFill>
                        <a:latin typeface="Cambria Math" panose="02040503050406030204" pitchFamily="18" charset="0"/>
                      </a:rPr>
                      <m:t>𝒓</m:t>
                    </m:r>
                    <m:r>
                      <a:rPr lang="en-US" sz="2400" b="1" i="1">
                        <a:solidFill>
                          <a:srgbClr val="0066FF"/>
                        </a:solidFill>
                        <a:latin typeface="Cambria Math" panose="02040503050406030204" pitchFamily="18" charset="0"/>
                      </a:rPr>
                      <m:t>′|</m:t>
                    </m:r>
                  </m:oMath>
                </a14:m>
                <a:endParaRPr lang="en-US" sz="2400" dirty="0"/>
              </a:p>
              <a:p>
                <a:r>
                  <a:rPr lang="en-US" sz="2400" dirty="0"/>
                  <a:t>Improve </a:t>
                </a:r>
                <a:r>
                  <a:rPr lang="en-US" sz="2400" b="1" dirty="0">
                    <a:solidFill>
                      <a:srgbClr val="FF0000"/>
                    </a:solidFill>
                  </a:rPr>
                  <a:t>3x</a:t>
                </a:r>
                <a:r>
                  <a:rPr lang="en-US" sz="2400" dirty="0"/>
                  <a:t> faster than current PSI protocol[PSSZ15]</a:t>
                </a:r>
              </a:p>
              <a:p>
                <a:pPr marL="0" indent="0">
                  <a:buNone/>
                </a:pPr>
                <a:r>
                  <a:rPr lang="en-US" sz="2400" dirty="0"/>
                  <a:t>(https://github.com/osu-crypto/BaRK-OPRF)</a:t>
                </a:r>
              </a:p>
              <a:p>
                <a:pPr marL="0" indent="0">
                  <a:buNone/>
                </a:pPr>
                <a:endParaRPr lang="en-US" sz="2400" dirty="0"/>
              </a:p>
            </p:txBody>
          </p:sp>
        </mc:Choice>
        <mc:Fallback xmlns="">
          <p:sp>
            <p:nvSpPr>
              <p:cNvPr id="60" name="Content Placeholder 2"/>
              <p:cNvSpPr>
                <a:spLocks noGrp="1" noRot="1" noChangeAspect="1" noMove="1" noResize="1" noEditPoints="1" noAdjustHandles="1" noChangeArrowheads="1" noChangeShapeType="1" noTextEdit="1"/>
              </p:cNvSpPr>
              <p:nvPr>
                <p:ph idx="1"/>
              </p:nvPr>
            </p:nvSpPr>
            <p:spPr>
              <a:xfrm>
                <a:off x="369743" y="4615587"/>
                <a:ext cx="8573678" cy="1942883"/>
              </a:xfrm>
              <a:blipFill>
                <a:blip r:embed="rId15"/>
                <a:stretch>
                  <a:fillRect l="-1138" t="-4702"/>
                </a:stretch>
              </a:blipFill>
              <a:ln>
                <a:noFill/>
              </a:ln>
            </p:spPr>
            <p:txBody>
              <a:bodyPr/>
              <a:lstStyle/>
              <a:p>
                <a:r>
                  <a:rPr lang="en-US">
                    <a:noFill/>
                  </a:rPr>
                  <a:t> </a:t>
                </a:r>
              </a:p>
            </p:txBody>
          </p:sp>
        </mc:Fallback>
      </mc:AlternateContent>
      <p:pic>
        <p:nvPicPr>
          <p:cNvPr id="78" name="Picture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46" y="435524"/>
            <a:ext cx="554614" cy="75086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 name="Picture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547897" y="368032"/>
            <a:ext cx="601532" cy="7671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 name="Rectangle 10">
            <a:extLst>
              <a:ext uri="{FF2B5EF4-FFF2-40B4-BE49-F238E27FC236}">
                <a16:creationId xmlns:a16="http://schemas.microsoft.com/office/drawing/2014/main" id="{869D68ED-3C69-4542-B7BA-5F5ECBB73D68}"/>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298248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right)">
                                      <p:cBhvr>
                                        <p:cTn id="7" dur="2000"/>
                                        <p:tgtEl>
                                          <p:spTgt spid="74"/>
                                        </p:tgtEl>
                                      </p:cBhvr>
                                    </p:animEffect>
                                  </p:childTnLst>
                                </p:cTn>
                              </p:par>
                              <p:par>
                                <p:cTn id="8" presetID="42" presetClass="path" presetSubtype="0" accel="50000" decel="50000" fill="hold" grpId="0" nodeType="withEffect">
                                  <p:stCondLst>
                                    <p:cond delay="0"/>
                                  </p:stCondLst>
                                  <p:childTnLst>
                                    <p:animMotion origin="layout" path="M 5.55556E-7 4.81481E-6 L -0.62448 0.00185 " pathEditMode="relative" rAng="0" ptsTypes="AA">
                                      <p:cBhvr>
                                        <p:cTn id="9" dur="2000" fill="hold"/>
                                        <p:tgtEl>
                                          <p:spTgt spid="75"/>
                                        </p:tgtEl>
                                        <p:attrNameLst>
                                          <p:attrName>ppt_x</p:attrName>
                                          <p:attrName>ppt_y</p:attrName>
                                        </p:attrNameLst>
                                      </p:cBhvr>
                                      <p:rCtr x="-31233" y="93"/>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0">
                                            <p:txEl>
                                              <p:pRg st="1" end="1"/>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592" y="71035"/>
            <a:ext cx="7543800" cy="1207008"/>
          </a:xfrm>
        </p:spPr>
        <p:txBody>
          <a:bodyPr>
            <a:normAutofit/>
          </a:bodyPr>
          <a:lstStyle/>
          <a:p>
            <a:pPr algn="ctr"/>
            <a:r>
              <a:rPr lang="en-US" sz="4800" dirty="0"/>
              <a:t>Comparison of Semi-Honest PSI</a:t>
            </a:r>
          </a:p>
        </p:txBody>
      </p:sp>
      <p:sp>
        <p:nvSpPr>
          <p:cNvPr id="22" name="Content Placeholder 2"/>
          <p:cNvSpPr>
            <a:spLocks noGrp="1"/>
          </p:cNvSpPr>
          <p:nvPr>
            <p:ph idx="1"/>
          </p:nvPr>
        </p:nvSpPr>
        <p:spPr>
          <a:xfrm>
            <a:off x="5986997" y="1293042"/>
            <a:ext cx="3143930" cy="3525592"/>
          </a:xfrm>
        </p:spPr>
        <p:txBody>
          <a:bodyPr>
            <a:noAutofit/>
          </a:bodyPr>
          <a:lstStyle/>
          <a:p>
            <a:r>
              <a:rPr lang="en-US" dirty="0"/>
              <a:t>Circuit-Based:</a:t>
            </a:r>
          </a:p>
          <a:p>
            <a:pPr marL="0" indent="0">
              <a:buNone/>
            </a:pPr>
            <a:r>
              <a:rPr lang="en-US" dirty="0"/>
              <a:t>+: general</a:t>
            </a:r>
          </a:p>
          <a:p>
            <a:pPr marL="0" indent="0">
              <a:buNone/>
            </a:pPr>
            <a:r>
              <a:rPr lang="en-US" dirty="0"/>
              <a:t>-: high run-time</a:t>
            </a:r>
          </a:p>
          <a:p>
            <a:pPr marL="0" indent="0">
              <a:buNone/>
            </a:pPr>
            <a:endParaRPr lang="en-US" dirty="0"/>
          </a:p>
          <a:p>
            <a:r>
              <a:rPr lang="en-US" dirty="0"/>
              <a:t>Public-key-Based:</a:t>
            </a:r>
          </a:p>
          <a:p>
            <a:pPr marL="0" indent="0">
              <a:buNone/>
            </a:pPr>
            <a:r>
              <a:rPr lang="en-US" dirty="0"/>
              <a:t>+: best communication</a:t>
            </a:r>
          </a:p>
          <a:p>
            <a:pPr marL="0" indent="0">
              <a:buNone/>
            </a:pPr>
            <a:r>
              <a:rPr lang="en-US" dirty="0"/>
              <a:t>-: high run-time</a:t>
            </a:r>
          </a:p>
          <a:p>
            <a:pPr marL="0" indent="0">
              <a:buNone/>
            </a:pPr>
            <a:endParaRPr lang="en-US" dirty="0"/>
          </a:p>
          <a:p>
            <a:r>
              <a:rPr lang="en-US" dirty="0"/>
              <a:t>OT-Based:</a:t>
            </a:r>
          </a:p>
          <a:p>
            <a:pPr marL="0" indent="0">
              <a:buNone/>
            </a:pPr>
            <a:r>
              <a:rPr lang="en-US" dirty="0"/>
              <a:t>+: best run-time </a:t>
            </a:r>
          </a:p>
          <a:p>
            <a:pPr marL="0" indent="0">
              <a:buNone/>
            </a:pPr>
            <a:r>
              <a:rPr lang="en-US" dirty="0"/>
              <a:t>+: good communication</a:t>
            </a:r>
          </a:p>
          <a:p>
            <a:pPr marL="0" indent="0">
              <a:buNone/>
            </a:pPr>
            <a:endParaRPr lang="en-US" dirty="0"/>
          </a:p>
        </p:txBody>
      </p:sp>
      <p:sp>
        <p:nvSpPr>
          <p:cNvPr id="21" name="Slide Number Placeholder 20"/>
          <p:cNvSpPr>
            <a:spLocks noGrp="1"/>
          </p:cNvSpPr>
          <p:nvPr>
            <p:ph type="sldNum" sz="quarter" idx="12"/>
          </p:nvPr>
        </p:nvSpPr>
        <p:spPr/>
        <p:txBody>
          <a:bodyPr/>
          <a:lstStyle/>
          <a:p>
            <a:fld id="{350EA957-4397-44F1-B25F-D3F24BF8AEF9}" type="slidenum">
              <a:rPr lang="en-US" smtClean="0"/>
              <a:pPr/>
              <a:t>23</a:t>
            </a:fld>
            <a:endParaRPr lang="en-US"/>
          </a:p>
        </p:txBody>
      </p:sp>
      <p:sp>
        <p:nvSpPr>
          <p:cNvPr id="15" name="Flowchart: Connector 14"/>
          <p:cNvSpPr/>
          <p:nvPr/>
        </p:nvSpPr>
        <p:spPr>
          <a:xfrm>
            <a:off x="8377852" y="3052340"/>
            <a:ext cx="210988" cy="214060"/>
          </a:xfrm>
          <a:prstGeom prst="flowChartConnector">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lowchart: Connector 18"/>
          <p:cNvSpPr/>
          <p:nvPr/>
        </p:nvSpPr>
        <p:spPr>
          <a:xfrm>
            <a:off x="7646884" y="4759623"/>
            <a:ext cx="210988" cy="214060"/>
          </a:xfrm>
          <a:prstGeom prst="flowChartConnector">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1" name="Picture 60"/>
          <p:cNvPicPr/>
          <p:nvPr/>
        </p:nvPicPr>
        <p:blipFill>
          <a:blip r:embed="rId3" cstate="print"/>
          <a:stretch>
            <a:fillRect/>
          </a:stretch>
        </p:blipFill>
        <p:spPr>
          <a:xfrm>
            <a:off x="12113" y="2103497"/>
            <a:ext cx="5986997" cy="3851455"/>
          </a:xfrm>
          <a:prstGeom prst="rect">
            <a:avLst/>
          </a:prstGeom>
        </p:spPr>
      </p:pic>
      <p:sp>
        <p:nvSpPr>
          <p:cNvPr id="64" name="Shape 473"/>
          <p:cNvSpPr/>
          <p:nvPr/>
        </p:nvSpPr>
        <p:spPr>
          <a:xfrm>
            <a:off x="4135847" y="2823229"/>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sz="1350"/>
          </a:p>
        </p:txBody>
      </p:sp>
      <p:sp>
        <p:nvSpPr>
          <p:cNvPr id="65" name="Shape 474"/>
          <p:cNvSpPr/>
          <p:nvPr/>
        </p:nvSpPr>
        <p:spPr>
          <a:xfrm>
            <a:off x="4237762" y="292513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sz="1350"/>
          </a:p>
        </p:txBody>
      </p:sp>
      <p:sp>
        <p:nvSpPr>
          <p:cNvPr id="66" name="Shape 475"/>
          <p:cNvSpPr/>
          <p:nvPr/>
        </p:nvSpPr>
        <p:spPr>
          <a:xfrm>
            <a:off x="1082045" y="5286970"/>
            <a:ext cx="102867" cy="102855"/>
          </a:xfrm>
          <a:custGeom>
            <a:avLst/>
            <a:gdLst/>
            <a:ahLst/>
            <a:cxnLst/>
            <a:rect l="0" t="0" r="0" b="0"/>
            <a:pathLst>
              <a:path w="137160" h="137160">
                <a:moveTo>
                  <a:pt x="68580" y="0"/>
                </a:moveTo>
                <a:cubicBezTo>
                  <a:pt x="106680" y="0"/>
                  <a:pt x="137160" y="30480"/>
                  <a:pt x="137160" y="68580"/>
                </a:cubicBezTo>
                <a:cubicBezTo>
                  <a:pt x="137160" y="106680"/>
                  <a:pt x="106680" y="137160"/>
                  <a:pt x="68580" y="137160"/>
                </a:cubicBezTo>
                <a:cubicBezTo>
                  <a:pt x="29210" y="137160"/>
                  <a:pt x="0" y="106680"/>
                  <a:pt x="0" y="68580"/>
                </a:cubicBezTo>
                <a:cubicBezTo>
                  <a:pt x="0" y="30480"/>
                  <a:pt x="29210" y="0"/>
                  <a:pt x="6858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sz="1350"/>
          </a:p>
        </p:txBody>
      </p:sp>
      <p:sp>
        <p:nvSpPr>
          <p:cNvPr id="68" name="Shape 478"/>
          <p:cNvSpPr/>
          <p:nvPr/>
        </p:nvSpPr>
        <p:spPr>
          <a:xfrm>
            <a:off x="1338433" y="5238417"/>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sz="1350"/>
          </a:p>
        </p:txBody>
      </p:sp>
      <p:sp>
        <p:nvSpPr>
          <p:cNvPr id="69" name="Shape 479"/>
          <p:cNvSpPr/>
          <p:nvPr/>
        </p:nvSpPr>
        <p:spPr>
          <a:xfrm>
            <a:off x="3906300" y="3712958"/>
            <a:ext cx="102867" cy="102855"/>
          </a:xfrm>
          <a:custGeom>
            <a:avLst/>
            <a:gdLst/>
            <a:ahLst/>
            <a:cxnLst/>
            <a:rect l="0" t="0" r="0" b="0"/>
            <a:pathLst>
              <a:path w="137160" h="137160">
                <a:moveTo>
                  <a:pt x="68580" y="0"/>
                </a:moveTo>
                <a:cubicBezTo>
                  <a:pt x="106680" y="0"/>
                  <a:pt x="137160" y="30480"/>
                  <a:pt x="137160" y="68580"/>
                </a:cubicBezTo>
                <a:cubicBezTo>
                  <a:pt x="137160" y="106680"/>
                  <a:pt x="106680" y="137160"/>
                  <a:pt x="68580" y="137160"/>
                </a:cubicBezTo>
                <a:cubicBezTo>
                  <a:pt x="29210" y="137160"/>
                  <a:pt x="0" y="106680"/>
                  <a:pt x="0" y="68580"/>
                </a:cubicBezTo>
                <a:cubicBezTo>
                  <a:pt x="0" y="30480"/>
                  <a:pt x="29210" y="0"/>
                  <a:pt x="68580" y="0"/>
                </a:cubicBezTo>
                <a:close/>
              </a:path>
            </a:pathLst>
          </a:custGeom>
          <a:ln w="0" cap="flat">
            <a:miter lim="127000"/>
          </a:ln>
        </p:spPr>
        <p:style>
          <a:lnRef idx="0">
            <a:srgbClr val="000000">
              <a:alpha val="0"/>
            </a:srgbClr>
          </a:lnRef>
          <a:fillRef idx="1">
            <a:srgbClr val="00AE00"/>
          </a:fillRef>
          <a:effectRef idx="0">
            <a:scrgbClr r="0" g="0" b="0"/>
          </a:effectRef>
          <a:fontRef idx="none"/>
        </p:style>
        <p:txBody>
          <a:bodyPr/>
          <a:lstStyle/>
          <a:p>
            <a:endParaRPr lang="en-US" sz="1350"/>
          </a:p>
        </p:txBody>
      </p:sp>
      <p:sp>
        <p:nvSpPr>
          <p:cNvPr id="71" name="Shape 482"/>
          <p:cNvSpPr/>
          <p:nvPr/>
        </p:nvSpPr>
        <p:spPr>
          <a:xfrm>
            <a:off x="2626177" y="4528908"/>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sz="1350"/>
          </a:p>
        </p:txBody>
      </p:sp>
      <p:sp>
        <p:nvSpPr>
          <p:cNvPr id="74" name="Shape 485"/>
          <p:cNvSpPr/>
          <p:nvPr/>
        </p:nvSpPr>
        <p:spPr>
          <a:xfrm>
            <a:off x="3166229" y="3757495"/>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sz="1350"/>
          </a:p>
        </p:txBody>
      </p:sp>
      <p:sp>
        <p:nvSpPr>
          <p:cNvPr id="75" name="Shape 486"/>
          <p:cNvSpPr/>
          <p:nvPr/>
        </p:nvSpPr>
        <p:spPr>
          <a:xfrm>
            <a:off x="3269095" y="3860350"/>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sz="1350"/>
          </a:p>
        </p:txBody>
      </p:sp>
      <p:sp>
        <p:nvSpPr>
          <p:cNvPr id="78" name="Shape 489"/>
          <p:cNvSpPr/>
          <p:nvPr/>
        </p:nvSpPr>
        <p:spPr>
          <a:xfrm>
            <a:off x="4234904" y="2921322"/>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sz="1350"/>
          </a:p>
        </p:txBody>
      </p:sp>
      <p:sp>
        <p:nvSpPr>
          <p:cNvPr id="79" name="Shape 490"/>
          <p:cNvSpPr/>
          <p:nvPr/>
        </p:nvSpPr>
        <p:spPr>
          <a:xfrm>
            <a:off x="4336819" y="3024177"/>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sz="1350"/>
          </a:p>
        </p:txBody>
      </p:sp>
      <p:sp>
        <p:nvSpPr>
          <p:cNvPr id="82" name="Shape 493"/>
          <p:cNvSpPr/>
          <p:nvPr/>
        </p:nvSpPr>
        <p:spPr>
          <a:xfrm>
            <a:off x="3998691" y="4782236"/>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sz="1350"/>
          </a:p>
        </p:txBody>
      </p:sp>
      <p:sp>
        <p:nvSpPr>
          <p:cNvPr id="83" name="Shape 494"/>
          <p:cNvSpPr/>
          <p:nvPr/>
        </p:nvSpPr>
        <p:spPr>
          <a:xfrm>
            <a:off x="4101558" y="4885091"/>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sz="1350"/>
          </a:p>
        </p:txBody>
      </p:sp>
      <p:sp>
        <p:nvSpPr>
          <p:cNvPr id="86" name="Shape 498"/>
          <p:cNvSpPr/>
          <p:nvPr/>
        </p:nvSpPr>
        <p:spPr>
          <a:xfrm>
            <a:off x="4528266" y="4230819"/>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sz="1350"/>
          </a:p>
        </p:txBody>
      </p:sp>
      <p:sp>
        <p:nvSpPr>
          <p:cNvPr id="88" name="Rectangle 87"/>
          <p:cNvSpPr/>
          <p:nvPr/>
        </p:nvSpPr>
        <p:spPr>
          <a:xfrm>
            <a:off x="4193935" y="4304351"/>
            <a:ext cx="1430058" cy="226285"/>
          </a:xfrm>
          <a:prstGeom prst="rect">
            <a:avLst/>
          </a:prstGeom>
          <a:ln>
            <a:noFill/>
          </a:ln>
        </p:spPr>
        <p:txBody>
          <a:bodyPr vert="horz" lIns="0" tIns="0" rIns="0" bIns="0" rtlCol="0">
            <a:noAutofit/>
          </a:bodyPr>
          <a:lstStyle/>
          <a:p>
            <a:pPr>
              <a:lnSpc>
                <a:spcPct val="107000"/>
              </a:lnSpc>
              <a:spcAft>
                <a:spcPts val="600"/>
              </a:spcAft>
            </a:pPr>
            <a:r>
              <a:rPr lang="en-US" sz="1200" b="1" dirty="0"/>
              <a:t>Public-key-based</a:t>
            </a:r>
            <a:endParaRPr lang="en-US" sz="825"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91" name="Rectangle 90"/>
          <p:cNvSpPr/>
          <p:nvPr/>
        </p:nvSpPr>
        <p:spPr>
          <a:xfrm>
            <a:off x="925473" y="5031807"/>
            <a:ext cx="259439" cy="226412"/>
          </a:xfrm>
          <a:prstGeom prst="rect">
            <a:avLst/>
          </a:prstGeom>
          <a:ln>
            <a:noFill/>
          </a:ln>
        </p:spPr>
        <p:txBody>
          <a:bodyPr vert="horz" lIns="0" tIns="0" rIns="0" bIns="0" rtlCol="0">
            <a:noAutofit/>
          </a:bodyPr>
          <a:lstStyle/>
          <a:p>
            <a:pPr>
              <a:lnSpc>
                <a:spcPct val="107000"/>
              </a:lnSpc>
              <a:spcAft>
                <a:spcPts val="600"/>
              </a:spcAft>
            </a:pPr>
            <a:r>
              <a:rPr lang="en-US" sz="1200" b="1" dirty="0">
                <a:solidFill>
                  <a:srgbClr val="000000"/>
                </a:solidFill>
                <a:latin typeface="Arial" panose="020B0604020202020204" pitchFamily="34" charset="0"/>
                <a:ea typeface="Arial" panose="020B0604020202020204" pitchFamily="34" charset="0"/>
                <a:cs typeface="Calibri" panose="020F0502020204030204" pitchFamily="34" charset="0"/>
              </a:rPr>
              <a:t>Na</a:t>
            </a:r>
            <a:endParaRPr lang="en-US" sz="825"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92" name="Rectangle 91"/>
          <p:cNvSpPr/>
          <p:nvPr/>
        </p:nvSpPr>
        <p:spPr>
          <a:xfrm>
            <a:off x="1128768" y="5031807"/>
            <a:ext cx="56144" cy="226412"/>
          </a:xfrm>
          <a:prstGeom prst="rect">
            <a:avLst/>
          </a:prstGeom>
          <a:ln>
            <a:noFill/>
          </a:ln>
        </p:spPr>
        <p:txBody>
          <a:bodyPr vert="horz" lIns="0" tIns="0" rIns="0" bIns="0" rtlCol="0">
            <a:noAutofit/>
          </a:bodyPr>
          <a:lstStyle/>
          <a:p>
            <a:pPr>
              <a:lnSpc>
                <a:spcPct val="107000"/>
              </a:lnSpc>
              <a:spcAft>
                <a:spcPts val="600"/>
              </a:spcAft>
            </a:pPr>
            <a:r>
              <a:rPr lang="en-US" sz="1200" b="1" dirty="0">
                <a:solidFill>
                  <a:srgbClr val="000000"/>
                </a:solidFill>
                <a:latin typeface="Arial" panose="020B0604020202020204" pitchFamily="34" charset="0"/>
                <a:ea typeface="Arial" panose="020B0604020202020204" pitchFamily="34" charset="0"/>
                <a:cs typeface="Calibri" panose="020F0502020204030204" pitchFamily="34" charset="0"/>
              </a:rPr>
              <a:t>ï</a:t>
            </a:r>
            <a:endParaRPr lang="en-US" sz="825"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93" name="Rectangle 92"/>
          <p:cNvSpPr/>
          <p:nvPr/>
        </p:nvSpPr>
        <p:spPr>
          <a:xfrm>
            <a:off x="1193501" y="5031807"/>
            <a:ext cx="225388" cy="226412"/>
          </a:xfrm>
          <a:prstGeom prst="rect">
            <a:avLst/>
          </a:prstGeom>
          <a:ln>
            <a:noFill/>
          </a:ln>
        </p:spPr>
        <p:txBody>
          <a:bodyPr vert="horz" lIns="0" tIns="0" rIns="0" bIns="0" rtlCol="0">
            <a:noAutofit/>
          </a:bodyPr>
          <a:lstStyle/>
          <a:p>
            <a:pPr>
              <a:lnSpc>
                <a:spcPct val="107000"/>
              </a:lnSpc>
              <a:spcAft>
                <a:spcPts val="600"/>
              </a:spcAft>
            </a:pPr>
            <a:r>
              <a:rPr lang="en-US" sz="1200" b="1" dirty="0" err="1">
                <a:solidFill>
                  <a:srgbClr val="000000"/>
                </a:solidFill>
                <a:latin typeface="Arial" panose="020B0604020202020204" pitchFamily="34" charset="0"/>
                <a:ea typeface="Arial" panose="020B0604020202020204" pitchFamily="34" charset="0"/>
                <a:cs typeface="Calibri" panose="020F0502020204030204" pitchFamily="34" charset="0"/>
              </a:rPr>
              <a:t>ve</a:t>
            </a:r>
            <a:endParaRPr lang="en-US" sz="825"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95" name="Rectangle 94"/>
          <p:cNvSpPr/>
          <p:nvPr/>
        </p:nvSpPr>
        <p:spPr>
          <a:xfrm>
            <a:off x="3222748" y="3509295"/>
            <a:ext cx="1166054" cy="226412"/>
          </a:xfrm>
          <a:prstGeom prst="rect">
            <a:avLst/>
          </a:prstGeom>
          <a:ln>
            <a:noFill/>
          </a:ln>
        </p:spPr>
        <p:txBody>
          <a:bodyPr vert="horz" lIns="0" tIns="0" rIns="0" bIns="0" rtlCol="0">
            <a:noAutofit/>
          </a:bodyPr>
          <a:lstStyle/>
          <a:p>
            <a:pPr>
              <a:lnSpc>
                <a:spcPct val="107000"/>
              </a:lnSpc>
              <a:spcAft>
                <a:spcPts val="600"/>
              </a:spcAft>
            </a:pPr>
            <a:r>
              <a:rPr lang="en-US" sz="1200" b="1" dirty="0">
                <a:solidFill>
                  <a:srgbClr val="000000"/>
                </a:solidFill>
                <a:latin typeface="Arial" panose="020B0604020202020204" pitchFamily="34" charset="0"/>
                <a:ea typeface="Arial" panose="020B0604020202020204" pitchFamily="34" charset="0"/>
                <a:cs typeface="Calibri" panose="020F0502020204030204" pitchFamily="34" charset="0"/>
              </a:rPr>
              <a:t>OT+Hash'14</a:t>
            </a:r>
            <a:endParaRPr lang="en-US" sz="825"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96" name="Shape 509"/>
          <p:cNvSpPr/>
          <p:nvPr/>
        </p:nvSpPr>
        <p:spPr>
          <a:xfrm>
            <a:off x="3085027" y="2318191"/>
            <a:ext cx="0" cy="0"/>
          </a:xfrm>
          <a:custGeom>
            <a:avLst/>
            <a:gdLst/>
            <a:ahLst/>
            <a:cxnLst/>
            <a:rect l="0" t="0" r="0" b="0"/>
            <a:pathLst>
              <a:path>
                <a:moveTo>
                  <a:pt x="0" y="0"/>
                </a:moveTo>
                <a:lnTo>
                  <a:pt x="0" y="0"/>
                </a:lnTo>
                <a:close/>
              </a:path>
            </a:pathLst>
          </a:custGeom>
          <a:ln w="36660" cap="flat">
            <a:round/>
          </a:ln>
        </p:spPr>
        <p:style>
          <a:lnRef idx="1">
            <a:srgbClr val="0000FF"/>
          </a:lnRef>
          <a:fillRef idx="0">
            <a:srgbClr val="000000">
              <a:alpha val="0"/>
            </a:srgbClr>
          </a:fillRef>
          <a:effectRef idx="0">
            <a:scrgbClr r="0" g="0" b="0"/>
          </a:effectRef>
          <a:fontRef idx="none"/>
        </p:style>
        <p:txBody>
          <a:bodyPr/>
          <a:lstStyle/>
          <a:p>
            <a:endParaRPr lang="en-US" sz="1350"/>
          </a:p>
        </p:txBody>
      </p:sp>
      <p:sp>
        <p:nvSpPr>
          <p:cNvPr id="97" name="Shape 510"/>
          <p:cNvSpPr/>
          <p:nvPr/>
        </p:nvSpPr>
        <p:spPr>
          <a:xfrm>
            <a:off x="4871779" y="3367392"/>
            <a:ext cx="0" cy="0"/>
          </a:xfrm>
          <a:custGeom>
            <a:avLst/>
            <a:gdLst/>
            <a:ahLst/>
            <a:cxnLst/>
            <a:rect l="0" t="0" r="0" b="0"/>
            <a:pathLst>
              <a:path>
                <a:moveTo>
                  <a:pt x="0" y="0"/>
                </a:moveTo>
                <a:lnTo>
                  <a:pt x="0" y="0"/>
                </a:lnTo>
                <a:close/>
              </a:path>
            </a:pathLst>
          </a:custGeom>
          <a:ln w="36660" cap="flat">
            <a:round/>
          </a:ln>
        </p:spPr>
        <p:style>
          <a:lnRef idx="1">
            <a:srgbClr val="0000FF"/>
          </a:lnRef>
          <a:fillRef idx="0">
            <a:srgbClr val="000000">
              <a:alpha val="0"/>
            </a:srgbClr>
          </a:fillRef>
          <a:effectRef idx="0">
            <a:scrgbClr r="0" g="0" b="0"/>
          </a:effectRef>
          <a:fontRef idx="none"/>
        </p:style>
        <p:txBody>
          <a:bodyPr/>
          <a:lstStyle/>
          <a:p>
            <a:endParaRPr lang="en-US" sz="1350"/>
          </a:p>
        </p:txBody>
      </p:sp>
      <p:sp>
        <p:nvSpPr>
          <p:cNvPr id="98" name="Shape 512"/>
          <p:cNvSpPr/>
          <p:nvPr/>
        </p:nvSpPr>
        <p:spPr>
          <a:xfrm>
            <a:off x="3589127" y="3727019"/>
            <a:ext cx="0" cy="0"/>
          </a:xfrm>
          <a:custGeom>
            <a:avLst/>
            <a:gdLst/>
            <a:ahLst/>
            <a:cxnLst/>
            <a:rect l="0" t="0" r="0" b="0"/>
            <a:pathLst>
              <a:path>
                <a:moveTo>
                  <a:pt x="0" y="0"/>
                </a:moveTo>
                <a:lnTo>
                  <a:pt x="0" y="0"/>
                </a:lnTo>
                <a:close/>
              </a:path>
            </a:pathLst>
          </a:custGeom>
          <a:ln w="36660" cap="flat">
            <a:round/>
          </a:ln>
        </p:spPr>
        <p:style>
          <a:lnRef idx="1">
            <a:srgbClr val="FF3333"/>
          </a:lnRef>
          <a:fillRef idx="0">
            <a:srgbClr val="000000">
              <a:alpha val="0"/>
            </a:srgbClr>
          </a:fillRef>
          <a:effectRef idx="0">
            <a:scrgbClr r="0" g="0" b="0"/>
          </a:effectRef>
          <a:fontRef idx="none"/>
        </p:style>
        <p:txBody>
          <a:bodyPr/>
          <a:lstStyle/>
          <a:p>
            <a:endParaRPr lang="en-US" sz="1350"/>
          </a:p>
        </p:txBody>
      </p:sp>
      <p:sp>
        <p:nvSpPr>
          <p:cNvPr id="99" name="Shape 515"/>
          <p:cNvSpPr/>
          <p:nvPr/>
        </p:nvSpPr>
        <p:spPr>
          <a:xfrm>
            <a:off x="2093744" y="3427026"/>
            <a:ext cx="0" cy="0"/>
          </a:xfrm>
          <a:custGeom>
            <a:avLst/>
            <a:gdLst/>
            <a:ahLst/>
            <a:cxnLst/>
            <a:rect l="0" t="0" r="0" b="0"/>
            <a:pathLst>
              <a:path>
                <a:moveTo>
                  <a:pt x="0" y="0"/>
                </a:moveTo>
                <a:lnTo>
                  <a:pt x="0" y="0"/>
                </a:lnTo>
                <a:close/>
              </a:path>
            </a:pathLst>
          </a:custGeom>
          <a:ln w="36660" cap="flat">
            <a:round/>
          </a:ln>
        </p:spPr>
        <p:style>
          <a:lnRef idx="1">
            <a:srgbClr val="00AE00"/>
          </a:lnRef>
          <a:fillRef idx="0">
            <a:srgbClr val="000000">
              <a:alpha val="0"/>
            </a:srgbClr>
          </a:fillRef>
          <a:effectRef idx="0">
            <a:scrgbClr r="0" g="0" b="0"/>
          </a:effectRef>
          <a:fontRef idx="none"/>
        </p:style>
        <p:txBody>
          <a:bodyPr/>
          <a:lstStyle/>
          <a:p>
            <a:endParaRPr lang="en-US" sz="1350"/>
          </a:p>
        </p:txBody>
      </p:sp>
      <p:sp>
        <p:nvSpPr>
          <p:cNvPr id="100" name="Shape 516"/>
          <p:cNvSpPr/>
          <p:nvPr/>
        </p:nvSpPr>
        <p:spPr>
          <a:xfrm>
            <a:off x="3645323" y="4956518"/>
            <a:ext cx="0" cy="0"/>
          </a:xfrm>
          <a:custGeom>
            <a:avLst/>
            <a:gdLst/>
            <a:ahLst/>
            <a:cxnLst/>
            <a:rect l="0" t="0" r="0" b="0"/>
            <a:pathLst>
              <a:path>
                <a:moveTo>
                  <a:pt x="0" y="0"/>
                </a:moveTo>
                <a:lnTo>
                  <a:pt x="0" y="0"/>
                </a:lnTo>
                <a:close/>
              </a:path>
            </a:pathLst>
          </a:custGeom>
          <a:ln w="36660" cap="flat">
            <a:round/>
          </a:ln>
        </p:spPr>
        <p:style>
          <a:lnRef idx="1">
            <a:srgbClr val="00AE00"/>
          </a:lnRef>
          <a:fillRef idx="0">
            <a:srgbClr val="000000">
              <a:alpha val="0"/>
            </a:srgbClr>
          </a:fillRef>
          <a:effectRef idx="0">
            <a:scrgbClr r="0" g="0" b="0"/>
          </a:effectRef>
          <a:fontRef idx="none"/>
        </p:style>
        <p:txBody>
          <a:bodyPr/>
          <a:lstStyle/>
          <a:p>
            <a:endParaRPr lang="en-US" sz="1350"/>
          </a:p>
        </p:txBody>
      </p:sp>
      <p:sp>
        <p:nvSpPr>
          <p:cNvPr id="101" name="Shape 479"/>
          <p:cNvSpPr/>
          <p:nvPr/>
        </p:nvSpPr>
        <p:spPr>
          <a:xfrm>
            <a:off x="2588582" y="4029225"/>
            <a:ext cx="102867" cy="102855"/>
          </a:xfrm>
          <a:custGeom>
            <a:avLst/>
            <a:gdLst/>
            <a:ahLst/>
            <a:cxnLst/>
            <a:rect l="0" t="0" r="0" b="0"/>
            <a:pathLst>
              <a:path w="137160" h="137160">
                <a:moveTo>
                  <a:pt x="68580" y="0"/>
                </a:moveTo>
                <a:cubicBezTo>
                  <a:pt x="106680" y="0"/>
                  <a:pt x="137160" y="30480"/>
                  <a:pt x="137160" y="68580"/>
                </a:cubicBezTo>
                <a:cubicBezTo>
                  <a:pt x="137160" y="106680"/>
                  <a:pt x="106680" y="137160"/>
                  <a:pt x="68580" y="137160"/>
                </a:cubicBezTo>
                <a:cubicBezTo>
                  <a:pt x="29210" y="137160"/>
                  <a:pt x="0" y="106680"/>
                  <a:pt x="0" y="68580"/>
                </a:cubicBezTo>
                <a:cubicBezTo>
                  <a:pt x="0" y="30480"/>
                  <a:pt x="29210" y="0"/>
                  <a:pt x="68580" y="0"/>
                </a:cubicBezTo>
                <a:close/>
              </a:path>
            </a:pathLst>
          </a:custGeom>
          <a:ln w="0" cap="flat">
            <a:miter lim="127000"/>
          </a:ln>
        </p:spPr>
        <p:style>
          <a:lnRef idx="0">
            <a:srgbClr val="000000">
              <a:alpha val="0"/>
            </a:srgbClr>
          </a:lnRef>
          <a:fillRef idx="1">
            <a:srgbClr val="00AE00"/>
          </a:fillRef>
          <a:effectRef idx="0">
            <a:scrgbClr r="0" g="0" b="0"/>
          </a:effectRef>
          <a:fontRef idx="none"/>
        </p:style>
        <p:txBody>
          <a:bodyPr/>
          <a:lstStyle/>
          <a:p>
            <a:endParaRPr lang="en-US" sz="1350"/>
          </a:p>
        </p:txBody>
      </p:sp>
      <p:sp>
        <p:nvSpPr>
          <p:cNvPr id="103" name="Shape 482"/>
          <p:cNvSpPr/>
          <p:nvPr/>
        </p:nvSpPr>
        <p:spPr>
          <a:xfrm>
            <a:off x="2030533" y="4756268"/>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sz="1350"/>
          </a:p>
        </p:txBody>
      </p:sp>
      <p:sp>
        <p:nvSpPr>
          <p:cNvPr id="104" name="Rectangle 103"/>
          <p:cNvSpPr/>
          <p:nvPr/>
        </p:nvSpPr>
        <p:spPr>
          <a:xfrm>
            <a:off x="1624553" y="3818177"/>
            <a:ext cx="1166054" cy="226412"/>
          </a:xfrm>
          <a:prstGeom prst="rect">
            <a:avLst/>
          </a:prstGeom>
          <a:ln>
            <a:noFill/>
          </a:ln>
        </p:spPr>
        <p:txBody>
          <a:bodyPr vert="horz" lIns="0" tIns="0" rIns="0" bIns="0" rtlCol="0">
            <a:noAutofit/>
          </a:bodyPr>
          <a:lstStyle/>
          <a:p>
            <a:pPr>
              <a:lnSpc>
                <a:spcPct val="107000"/>
              </a:lnSpc>
              <a:spcAft>
                <a:spcPts val="600"/>
              </a:spcAft>
            </a:pPr>
            <a:r>
              <a:rPr lang="en-US" sz="1200" b="1" dirty="0">
                <a:solidFill>
                  <a:srgbClr val="000000"/>
                </a:solidFill>
                <a:latin typeface="Arial" panose="020B0604020202020204" pitchFamily="34" charset="0"/>
                <a:ea typeface="Arial" panose="020B0604020202020204" pitchFamily="34" charset="0"/>
                <a:cs typeface="Calibri" panose="020F0502020204030204" pitchFamily="34" charset="0"/>
              </a:rPr>
              <a:t>OT+Phasing'15</a:t>
            </a:r>
            <a:endParaRPr lang="en-US" sz="825"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07" name="Shape 473"/>
          <p:cNvSpPr/>
          <p:nvPr/>
        </p:nvSpPr>
        <p:spPr>
          <a:xfrm>
            <a:off x="3647309" y="3115694"/>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sz="1350"/>
          </a:p>
        </p:txBody>
      </p:sp>
      <p:sp>
        <p:nvSpPr>
          <p:cNvPr id="108" name="Shape 474"/>
          <p:cNvSpPr/>
          <p:nvPr/>
        </p:nvSpPr>
        <p:spPr>
          <a:xfrm>
            <a:off x="3749224" y="3217596"/>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sz="1350"/>
          </a:p>
        </p:txBody>
      </p:sp>
      <p:sp>
        <p:nvSpPr>
          <p:cNvPr id="111" name="Shape 489"/>
          <p:cNvSpPr/>
          <p:nvPr/>
        </p:nvSpPr>
        <p:spPr>
          <a:xfrm>
            <a:off x="3746366" y="3213787"/>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sz="1350"/>
          </a:p>
        </p:txBody>
      </p:sp>
      <p:sp>
        <p:nvSpPr>
          <p:cNvPr id="112" name="Shape 490"/>
          <p:cNvSpPr/>
          <p:nvPr/>
        </p:nvSpPr>
        <p:spPr>
          <a:xfrm>
            <a:off x="3947671" y="3316642"/>
            <a:ext cx="0" cy="0"/>
          </a:xfrm>
          <a:custGeom>
            <a:avLst/>
            <a:gdLst/>
            <a:ahLst/>
            <a:cxnLst/>
            <a:rect l="0" t="0" r="0" b="0"/>
            <a:pathLst>
              <a:path>
                <a:moveTo>
                  <a:pt x="0" y="0"/>
                </a:moveTo>
                <a:lnTo>
                  <a:pt x="0" y="0"/>
                </a:lnTo>
                <a:close/>
              </a:path>
            </a:pathLst>
          </a:custGeom>
          <a:ln w="9345" cap="flat">
            <a:round/>
          </a:ln>
        </p:spPr>
        <p:style>
          <a:lnRef idx="1">
            <a:srgbClr val="808080"/>
          </a:lnRef>
          <a:fillRef idx="0">
            <a:srgbClr val="000000">
              <a:alpha val="0"/>
            </a:srgbClr>
          </a:fillRef>
          <a:effectRef idx="0">
            <a:scrgbClr r="0" g="0" b="0"/>
          </a:effectRef>
          <a:fontRef idx="none"/>
        </p:style>
        <p:txBody>
          <a:bodyPr/>
          <a:lstStyle/>
          <a:p>
            <a:endParaRPr lang="en-US" sz="1350"/>
          </a:p>
        </p:txBody>
      </p:sp>
      <p:sp>
        <p:nvSpPr>
          <p:cNvPr id="115" name="Shape 509"/>
          <p:cNvSpPr/>
          <p:nvPr/>
        </p:nvSpPr>
        <p:spPr>
          <a:xfrm>
            <a:off x="2901851" y="2819144"/>
            <a:ext cx="0" cy="0"/>
          </a:xfrm>
          <a:custGeom>
            <a:avLst/>
            <a:gdLst/>
            <a:ahLst/>
            <a:cxnLst/>
            <a:rect l="0" t="0" r="0" b="0"/>
            <a:pathLst>
              <a:path>
                <a:moveTo>
                  <a:pt x="0" y="0"/>
                </a:moveTo>
                <a:lnTo>
                  <a:pt x="0" y="0"/>
                </a:lnTo>
                <a:close/>
              </a:path>
            </a:pathLst>
          </a:custGeom>
          <a:ln w="36660" cap="flat">
            <a:round/>
          </a:ln>
        </p:spPr>
        <p:style>
          <a:lnRef idx="1">
            <a:srgbClr val="0000FF"/>
          </a:lnRef>
          <a:fillRef idx="0">
            <a:srgbClr val="000000">
              <a:alpha val="0"/>
            </a:srgbClr>
          </a:fillRef>
          <a:effectRef idx="0">
            <a:scrgbClr r="0" g="0" b="0"/>
          </a:effectRef>
          <a:fontRef idx="none"/>
        </p:style>
        <p:txBody>
          <a:bodyPr/>
          <a:lstStyle/>
          <a:p>
            <a:endParaRPr lang="en-US" sz="1350"/>
          </a:p>
        </p:txBody>
      </p:sp>
      <p:sp>
        <p:nvSpPr>
          <p:cNvPr id="116" name="Shape 510"/>
          <p:cNvSpPr/>
          <p:nvPr/>
        </p:nvSpPr>
        <p:spPr>
          <a:xfrm>
            <a:off x="4124827" y="3779125"/>
            <a:ext cx="0" cy="0"/>
          </a:xfrm>
          <a:custGeom>
            <a:avLst/>
            <a:gdLst/>
            <a:ahLst/>
            <a:cxnLst/>
            <a:rect l="0" t="0" r="0" b="0"/>
            <a:pathLst>
              <a:path>
                <a:moveTo>
                  <a:pt x="0" y="0"/>
                </a:moveTo>
                <a:lnTo>
                  <a:pt x="0" y="0"/>
                </a:lnTo>
                <a:close/>
              </a:path>
            </a:pathLst>
          </a:custGeom>
          <a:ln w="36660" cap="flat">
            <a:round/>
          </a:ln>
        </p:spPr>
        <p:style>
          <a:lnRef idx="1">
            <a:srgbClr val="0000FF"/>
          </a:lnRef>
          <a:fillRef idx="0">
            <a:srgbClr val="000000">
              <a:alpha val="0"/>
            </a:srgbClr>
          </a:fillRef>
          <a:effectRef idx="0">
            <a:scrgbClr r="0" g="0" b="0"/>
          </a:effectRef>
          <a:fontRef idx="none"/>
        </p:style>
        <p:txBody>
          <a:bodyPr/>
          <a:lstStyle/>
          <a:p>
            <a:endParaRPr lang="en-US" sz="1350"/>
          </a:p>
        </p:txBody>
      </p:sp>
      <p:sp>
        <p:nvSpPr>
          <p:cNvPr id="117" name="Shape 491"/>
          <p:cNvSpPr/>
          <p:nvPr/>
        </p:nvSpPr>
        <p:spPr>
          <a:xfrm>
            <a:off x="4858007" y="4576411"/>
            <a:ext cx="101915" cy="102855"/>
          </a:xfrm>
          <a:custGeom>
            <a:avLst/>
            <a:gdLst/>
            <a:ahLst/>
            <a:cxnLst/>
            <a:rect l="0" t="0" r="0" b="0"/>
            <a:pathLst>
              <a:path w="135890" h="137160">
                <a:moveTo>
                  <a:pt x="68580" y="0"/>
                </a:moveTo>
                <a:cubicBezTo>
                  <a:pt x="106680" y="0"/>
                  <a:pt x="135890" y="30480"/>
                  <a:pt x="135890" y="68580"/>
                </a:cubicBezTo>
                <a:cubicBezTo>
                  <a:pt x="135890" y="106680"/>
                  <a:pt x="106680" y="137160"/>
                  <a:pt x="68580" y="137160"/>
                </a:cubicBezTo>
                <a:cubicBezTo>
                  <a:pt x="29210" y="137160"/>
                  <a:pt x="0" y="106680"/>
                  <a:pt x="0" y="68580"/>
                </a:cubicBezTo>
                <a:cubicBezTo>
                  <a:pt x="0" y="30480"/>
                  <a:pt x="29210" y="0"/>
                  <a:pt x="68580" y="0"/>
                </a:cubicBezTo>
                <a:close/>
              </a:path>
            </a:pathLst>
          </a:custGeom>
          <a:solidFill>
            <a:srgbClr val="FFC000"/>
          </a:solidFill>
          <a:ln w="0" cap="flat">
            <a:miter lim="127000"/>
          </a:ln>
        </p:spPr>
        <p:style>
          <a:lnRef idx="0">
            <a:srgbClr val="000000">
              <a:alpha val="0"/>
            </a:srgbClr>
          </a:lnRef>
          <a:fillRef idx="1">
            <a:srgbClr val="FF3333"/>
          </a:fillRef>
          <a:effectRef idx="0">
            <a:scrgbClr r="0" g="0" b="0"/>
          </a:effectRef>
          <a:fontRef idx="none"/>
        </p:style>
        <p:txBody>
          <a:bodyPr/>
          <a:lstStyle/>
          <a:p>
            <a:endParaRPr lang="en-US" sz="1350">
              <a:solidFill>
                <a:srgbClr val="FFFF00"/>
              </a:solidFill>
            </a:endParaRPr>
          </a:p>
        </p:txBody>
      </p:sp>
      <p:sp>
        <p:nvSpPr>
          <p:cNvPr id="123" name="Shape 471"/>
          <p:cNvSpPr/>
          <p:nvPr/>
        </p:nvSpPr>
        <p:spPr>
          <a:xfrm>
            <a:off x="5754538" y="2380028"/>
            <a:ext cx="101915" cy="101903"/>
          </a:xfrm>
          <a:custGeom>
            <a:avLst/>
            <a:gdLst/>
            <a:ahLst/>
            <a:cxnLst/>
            <a:rect l="0" t="0" r="0" b="0"/>
            <a:pathLst>
              <a:path w="135890" h="135890">
                <a:moveTo>
                  <a:pt x="67310" y="0"/>
                </a:moveTo>
                <a:cubicBezTo>
                  <a:pt x="106680" y="0"/>
                  <a:pt x="135890" y="29210"/>
                  <a:pt x="135890" y="67310"/>
                </a:cubicBezTo>
                <a:cubicBezTo>
                  <a:pt x="135890" y="106680"/>
                  <a:pt x="106680" y="135890"/>
                  <a:pt x="67310" y="135890"/>
                </a:cubicBezTo>
                <a:cubicBezTo>
                  <a:pt x="29210" y="135890"/>
                  <a:pt x="0" y="106680"/>
                  <a:pt x="0" y="67310"/>
                </a:cubicBezTo>
                <a:cubicBezTo>
                  <a:pt x="0" y="29210"/>
                  <a:pt x="29210" y="0"/>
                  <a:pt x="67310" y="0"/>
                </a:cubicBezTo>
                <a:close/>
              </a:path>
            </a:pathLst>
          </a:custGeom>
          <a:ln w="0" cap="flat">
            <a:miter lim="127000"/>
          </a:ln>
        </p:spPr>
        <p:style>
          <a:lnRef idx="0">
            <a:srgbClr val="000000">
              <a:alpha val="0"/>
            </a:srgbClr>
          </a:lnRef>
          <a:fillRef idx="1">
            <a:srgbClr val="0000FF"/>
          </a:fillRef>
          <a:effectRef idx="0">
            <a:scrgbClr r="0" g="0" b="0"/>
          </a:effectRef>
          <a:fontRef idx="none"/>
        </p:style>
        <p:txBody>
          <a:bodyPr/>
          <a:lstStyle/>
          <a:p>
            <a:endParaRPr lang="en-US" sz="1350"/>
          </a:p>
        </p:txBody>
      </p:sp>
      <p:sp>
        <p:nvSpPr>
          <p:cNvPr id="124" name="Rectangle 123"/>
          <p:cNvSpPr/>
          <p:nvPr/>
        </p:nvSpPr>
        <p:spPr>
          <a:xfrm>
            <a:off x="4858007" y="2527706"/>
            <a:ext cx="1082423" cy="135547"/>
          </a:xfrm>
          <a:prstGeom prst="rect">
            <a:avLst/>
          </a:prstGeom>
          <a:ln>
            <a:noFill/>
          </a:ln>
        </p:spPr>
        <p:txBody>
          <a:bodyPr vert="horz" lIns="0" tIns="0" rIns="0" bIns="0" rtlCol="0">
            <a:noAutofit/>
          </a:bodyPr>
          <a:lstStyle/>
          <a:p>
            <a:pPr>
              <a:lnSpc>
                <a:spcPct val="107000"/>
              </a:lnSpc>
              <a:spcAft>
                <a:spcPts val="600"/>
              </a:spcAft>
            </a:pPr>
            <a:r>
              <a:rPr lang="en-US" sz="1200" b="1" dirty="0">
                <a:solidFill>
                  <a:srgbClr val="000000"/>
                </a:solidFill>
                <a:latin typeface="Arial" panose="020B0604020202020204" pitchFamily="34" charset="0"/>
                <a:ea typeface="Calibri" panose="020F0502020204030204" pitchFamily="34" charset="0"/>
                <a:cs typeface="Calibri" panose="020F0502020204030204" pitchFamily="34" charset="0"/>
              </a:rPr>
              <a:t>Circuit-based</a:t>
            </a:r>
            <a:endParaRPr lang="en-US" sz="825"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26" name="Shape 479"/>
          <p:cNvSpPr/>
          <p:nvPr/>
        </p:nvSpPr>
        <p:spPr>
          <a:xfrm>
            <a:off x="1978716" y="4304351"/>
            <a:ext cx="102867" cy="102855"/>
          </a:xfrm>
          <a:custGeom>
            <a:avLst/>
            <a:gdLst/>
            <a:ahLst/>
            <a:cxnLst/>
            <a:rect l="0" t="0" r="0" b="0"/>
            <a:pathLst>
              <a:path w="137160" h="137160">
                <a:moveTo>
                  <a:pt x="68580" y="0"/>
                </a:moveTo>
                <a:cubicBezTo>
                  <a:pt x="106680" y="0"/>
                  <a:pt x="137160" y="30480"/>
                  <a:pt x="137160" y="68580"/>
                </a:cubicBezTo>
                <a:cubicBezTo>
                  <a:pt x="137160" y="106680"/>
                  <a:pt x="106680" y="137160"/>
                  <a:pt x="68580" y="137160"/>
                </a:cubicBezTo>
                <a:cubicBezTo>
                  <a:pt x="29210" y="137160"/>
                  <a:pt x="0" y="106680"/>
                  <a:pt x="0" y="68580"/>
                </a:cubicBezTo>
                <a:cubicBezTo>
                  <a:pt x="0" y="30480"/>
                  <a:pt x="29210" y="0"/>
                  <a:pt x="68580" y="0"/>
                </a:cubicBezTo>
                <a:close/>
              </a:path>
            </a:pathLst>
          </a:custGeom>
          <a:ln w="0" cap="flat">
            <a:miter lim="127000"/>
          </a:ln>
        </p:spPr>
        <p:style>
          <a:lnRef idx="0">
            <a:srgbClr val="000000">
              <a:alpha val="0"/>
            </a:srgbClr>
          </a:lnRef>
          <a:fillRef idx="1">
            <a:srgbClr val="00AE00"/>
          </a:fillRef>
          <a:effectRef idx="0">
            <a:scrgbClr r="0" g="0" b="0"/>
          </a:effectRef>
          <a:fontRef idx="none"/>
        </p:style>
        <p:txBody>
          <a:bodyPr/>
          <a:lstStyle/>
          <a:p>
            <a:endParaRPr lang="en-US" sz="1350"/>
          </a:p>
        </p:txBody>
      </p:sp>
      <p:sp>
        <p:nvSpPr>
          <p:cNvPr id="129" name="Rectangle 128"/>
          <p:cNvSpPr/>
          <p:nvPr/>
        </p:nvSpPr>
        <p:spPr>
          <a:xfrm>
            <a:off x="1391553" y="4110727"/>
            <a:ext cx="1166054" cy="226412"/>
          </a:xfrm>
          <a:prstGeom prst="rect">
            <a:avLst/>
          </a:prstGeom>
          <a:ln>
            <a:noFill/>
          </a:ln>
        </p:spPr>
        <p:txBody>
          <a:bodyPr vert="horz" lIns="0" tIns="0" rIns="0" bIns="0" rtlCol="0">
            <a:noAutofit/>
          </a:bodyPr>
          <a:lstStyle/>
          <a:p>
            <a:pPr>
              <a:lnSpc>
                <a:spcPct val="107000"/>
              </a:lnSpc>
              <a:spcAft>
                <a:spcPts val="600"/>
              </a:spcAft>
            </a:pPr>
            <a:r>
              <a:rPr lang="en-US" sz="1200" b="1" dirty="0" err="1">
                <a:solidFill>
                  <a:srgbClr val="C00000"/>
                </a:solidFill>
                <a:latin typeface="Arial" panose="020B0604020202020204" pitchFamily="34" charset="0"/>
                <a:ea typeface="Arial" panose="020B0604020202020204" pitchFamily="34" charset="0"/>
                <a:cs typeface="Calibri" panose="020F0502020204030204" pitchFamily="34" charset="0"/>
              </a:rPr>
              <a:t>BaRK</a:t>
            </a:r>
            <a:r>
              <a:rPr lang="en-US" sz="1200" b="1" dirty="0">
                <a:solidFill>
                  <a:srgbClr val="C00000"/>
                </a:solidFill>
                <a:latin typeface="Arial" panose="020B0604020202020204" pitchFamily="34" charset="0"/>
                <a:ea typeface="Arial" panose="020B0604020202020204" pitchFamily="34" charset="0"/>
                <a:cs typeface="Calibri" panose="020F0502020204030204" pitchFamily="34" charset="0"/>
              </a:rPr>
              <a:t>-OPRF</a:t>
            </a:r>
            <a:endParaRPr lang="en-US" sz="825"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30" name="Content Placeholder 2"/>
              <p:cNvSpPr txBox="1">
                <a:spLocks/>
              </p:cNvSpPr>
              <p:nvPr/>
            </p:nvSpPr>
            <p:spPr>
              <a:xfrm>
                <a:off x="356506" y="1306794"/>
                <a:ext cx="7202456" cy="1104062"/>
              </a:xfrm>
              <a:prstGeom prst="rect">
                <a:avLst/>
              </a:prstGeom>
            </p:spPr>
            <p:txBody>
              <a:bodyPr vert="horz" lIns="68580" tIns="34290" rIns="68580" bIns="3429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800" dirty="0"/>
                  <a:t>Number of elements: </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20</m:t>
                        </m:r>
                      </m:sup>
                    </m:sSup>
                  </m:oMath>
                </a14:m>
                <a:endParaRPr lang="en-US" sz="1800" dirty="0"/>
              </a:p>
              <a:p>
                <a:r>
                  <a:rPr lang="en-US" sz="1800" dirty="0"/>
                  <a:t>Length of elements : 128 bits</a:t>
                </a:r>
              </a:p>
              <a:p>
                <a:endParaRPr lang="en-US" sz="1800" dirty="0"/>
              </a:p>
            </p:txBody>
          </p:sp>
        </mc:Choice>
        <mc:Fallback xmlns="">
          <p:sp>
            <p:nvSpPr>
              <p:cNvPr id="130" name="Content Placeholder 2"/>
              <p:cNvSpPr txBox="1">
                <a:spLocks noRot="1" noChangeAspect="1" noMove="1" noResize="1" noEditPoints="1" noAdjustHandles="1" noChangeArrowheads="1" noChangeShapeType="1" noTextEdit="1"/>
              </p:cNvSpPr>
              <p:nvPr/>
            </p:nvSpPr>
            <p:spPr>
              <a:xfrm>
                <a:off x="356506" y="1306794"/>
                <a:ext cx="7202456" cy="1104062"/>
              </a:xfrm>
              <a:prstGeom prst="rect">
                <a:avLst/>
              </a:prstGeom>
              <a:blipFill>
                <a:blip r:embed="rId4"/>
                <a:stretch>
                  <a:fillRect l="-592" t="-6077"/>
                </a:stretch>
              </a:blipFill>
            </p:spPr>
            <p:txBody>
              <a:bodyPr/>
              <a:lstStyle/>
              <a:p>
                <a:r>
                  <a:rPr lang="en-US">
                    <a:noFill/>
                  </a:rPr>
                  <a:t> </a:t>
                </a:r>
              </a:p>
            </p:txBody>
          </p:sp>
        </mc:Fallback>
      </mc:AlternateContent>
      <p:sp>
        <p:nvSpPr>
          <p:cNvPr id="52" name="Shape 471"/>
          <p:cNvSpPr/>
          <p:nvPr/>
        </p:nvSpPr>
        <p:spPr>
          <a:xfrm>
            <a:off x="8043914" y="1413799"/>
            <a:ext cx="188570" cy="203893"/>
          </a:xfrm>
          <a:custGeom>
            <a:avLst/>
            <a:gdLst/>
            <a:ahLst/>
            <a:cxnLst/>
            <a:rect l="0" t="0" r="0" b="0"/>
            <a:pathLst>
              <a:path w="135890" h="135890">
                <a:moveTo>
                  <a:pt x="67310" y="0"/>
                </a:moveTo>
                <a:cubicBezTo>
                  <a:pt x="106680" y="0"/>
                  <a:pt x="135890" y="29210"/>
                  <a:pt x="135890" y="67310"/>
                </a:cubicBezTo>
                <a:cubicBezTo>
                  <a:pt x="135890" y="106680"/>
                  <a:pt x="106680" y="135890"/>
                  <a:pt x="67310" y="135890"/>
                </a:cubicBezTo>
                <a:cubicBezTo>
                  <a:pt x="29210" y="135890"/>
                  <a:pt x="0" y="106680"/>
                  <a:pt x="0" y="67310"/>
                </a:cubicBezTo>
                <a:cubicBezTo>
                  <a:pt x="0" y="29210"/>
                  <a:pt x="29210" y="0"/>
                  <a:pt x="67310" y="0"/>
                </a:cubicBezTo>
                <a:close/>
              </a:path>
            </a:pathLst>
          </a:custGeom>
          <a:ln w="0" cap="flat">
            <a:miter lim="127000"/>
          </a:ln>
        </p:spPr>
        <p:style>
          <a:lnRef idx="0">
            <a:srgbClr val="000000">
              <a:alpha val="0"/>
            </a:srgbClr>
          </a:lnRef>
          <a:fillRef idx="1">
            <a:srgbClr val="0000FF"/>
          </a:fillRef>
          <a:effectRef idx="0">
            <a:scrgbClr r="0" g="0" b="0"/>
          </a:effectRef>
          <a:fontRef idx="none"/>
        </p:style>
        <p:txBody>
          <a:bodyPr/>
          <a:lstStyle/>
          <a:p>
            <a:endParaRPr lang="en-US" sz="1350"/>
          </a:p>
        </p:txBody>
      </p:sp>
      <p:sp>
        <p:nvSpPr>
          <p:cNvPr id="48" name="Rectangle 10">
            <a:extLst>
              <a:ext uri="{FF2B5EF4-FFF2-40B4-BE49-F238E27FC236}">
                <a16:creationId xmlns:a16="http://schemas.microsoft.com/office/drawing/2014/main" id="{363B45B3-866A-46E7-ABB5-3E5539F4F71D}"/>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914820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Another independent PSI work</a:t>
            </a:r>
            <a:br>
              <a:rPr lang="en-US" dirty="0"/>
            </a:br>
            <a:r>
              <a:rPr lang="en-US" dirty="0"/>
              <a:t>Improve [KK13] using error-correcting code </a:t>
            </a:r>
          </a:p>
        </p:txBody>
      </p:sp>
      <p:sp>
        <p:nvSpPr>
          <p:cNvPr id="5" name="Slide Number Placeholder 4"/>
          <p:cNvSpPr>
            <a:spLocks noGrp="1"/>
          </p:cNvSpPr>
          <p:nvPr>
            <p:ph type="sldNum" sz="quarter" idx="12"/>
          </p:nvPr>
        </p:nvSpPr>
        <p:spPr/>
        <p:txBody>
          <a:bodyPr/>
          <a:lstStyle/>
          <a:p>
            <a:fld id="{350EA957-4397-44F1-B25F-D3F24BF8AEF9}" type="slidenum">
              <a:rPr lang="en-US" smtClean="0"/>
              <a:pPr/>
              <a:t>24</a:t>
            </a:fld>
            <a:endParaRPr lang="en-US"/>
          </a:p>
        </p:txBody>
      </p:sp>
      <p:sp>
        <p:nvSpPr>
          <p:cNvPr id="14" name="Rectangle 4"/>
          <p:cNvSpPr>
            <a:spLocks noChangeArrowheads="1"/>
          </p:cNvSpPr>
          <p:nvPr/>
        </p:nvSpPr>
        <p:spPr bwMode="auto">
          <a:xfrm>
            <a:off x="573206" y="4176214"/>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2"/>
              </a:rPr>
              <a:t>2016/933</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3"/>
              </a:rPr>
              <a:t>PDF</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Actively Secure 1-out-of-N OT Extension with Application to Private Set Intersection</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Michele </a:t>
            </a:r>
            <a:r>
              <a:rPr kumimoji="0" lang="en-US" altLang="en-US" sz="18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Orrù</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18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Emmanuela</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Orsini and Peter Scholl</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p:cNvSpPr>
            <a:spLocks noChangeArrowheads="1"/>
          </p:cNvSpPr>
          <p:nvPr/>
        </p:nvSpPr>
        <p:spPr bwMode="auto">
          <a:xfrm>
            <a:off x="573206" y="2729552"/>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4"/>
              </a:rPr>
              <a:t>2016/930</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5"/>
              </a:rPr>
              <a:t>PDF</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Scalable Private Set Intersection Based on OT Extension</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Benny </a:t>
            </a:r>
            <a:r>
              <a:rPr kumimoji="0" lang="en-US" altLang="en-US" sz="18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Pinkas</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Thomas Schneider and Michael </a:t>
            </a:r>
            <a:r>
              <a:rPr kumimoji="0" lang="en-US" altLang="en-US" sz="18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Zohner</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0">
            <a:extLst>
              <a:ext uri="{FF2B5EF4-FFF2-40B4-BE49-F238E27FC236}">
                <a16:creationId xmlns:a16="http://schemas.microsoft.com/office/drawing/2014/main" id="{084A3AC0-8B46-4E8A-AF1E-7F15C76142DE}"/>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3996287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946" y="2493905"/>
            <a:ext cx="7772400" cy="1609344"/>
          </a:xfrm>
        </p:spPr>
        <p:txBody>
          <a:bodyPr>
            <a:normAutofit/>
          </a:bodyPr>
          <a:lstStyle/>
          <a:p>
            <a:pPr algn="ctr"/>
            <a:r>
              <a:rPr lang="en-US" sz="6000" dirty="0"/>
              <a:t>Thank you</a:t>
            </a:r>
          </a:p>
        </p:txBody>
      </p:sp>
      <p:sp>
        <p:nvSpPr>
          <p:cNvPr id="5" name="Slide Number Placeholder 4"/>
          <p:cNvSpPr>
            <a:spLocks noGrp="1"/>
          </p:cNvSpPr>
          <p:nvPr>
            <p:ph type="sldNum" sz="quarter" idx="12"/>
          </p:nvPr>
        </p:nvSpPr>
        <p:spPr/>
        <p:txBody>
          <a:bodyPr/>
          <a:lstStyle/>
          <a:p>
            <a:fld id="{350EA957-4397-44F1-B25F-D3F24BF8AEF9}" type="slidenum">
              <a:rPr lang="en-US" smtClean="0"/>
              <a:pPr/>
              <a:t>25</a:t>
            </a:fld>
            <a:endParaRPr lang="en-US"/>
          </a:p>
        </p:txBody>
      </p:sp>
      <p:sp>
        <p:nvSpPr>
          <p:cNvPr id="6" name="Rectangle 10">
            <a:extLst>
              <a:ext uri="{FF2B5EF4-FFF2-40B4-BE49-F238E27FC236}">
                <a16:creationId xmlns:a16="http://schemas.microsoft.com/office/drawing/2014/main" id="{4806B8A8-5D3F-46D4-9A98-C26995D6FA95}"/>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423738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855" y="-9879"/>
            <a:ext cx="7543800" cy="1207008"/>
          </a:xfrm>
        </p:spPr>
        <p:txBody>
          <a:bodyPr>
            <a:normAutofit/>
          </a:bodyPr>
          <a:lstStyle/>
          <a:p>
            <a:pPr algn="ctr">
              <a:defRPr/>
            </a:pPr>
            <a:r>
              <a:rPr lang="en-US" sz="4800" dirty="0"/>
              <a:t>PSI APP:</a:t>
            </a:r>
            <a:r>
              <a:rPr lang="en-US" sz="4800" b="1" dirty="0"/>
              <a:t> </a:t>
            </a:r>
            <a:r>
              <a:rPr lang="en-US" sz="4800" dirty="0"/>
              <a:t>Contact discovery</a:t>
            </a:r>
          </a:p>
        </p:txBody>
      </p:sp>
      <p:sp>
        <p:nvSpPr>
          <p:cNvPr id="10" name="Slide Number Placeholder 9"/>
          <p:cNvSpPr>
            <a:spLocks noGrp="1"/>
          </p:cNvSpPr>
          <p:nvPr>
            <p:ph type="sldNum" sz="quarter" idx="12"/>
          </p:nvPr>
        </p:nvSpPr>
        <p:spPr/>
        <p:txBody>
          <a:bodyPr/>
          <a:lstStyle/>
          <a:p>
            <a:pPr>
              <a:defRPr/>
            </a:pPr>
            <a:fld id="{6BE38EA5-762B-447A-B488-376B6956231A}" type="slidenum">
              <a:rPr lang="en-US"/>
              <a:pPr>
                <a:defRPr/>
              </a:pPr>
              <a:t>3</a:t>
            </a:fld>
            <a:endParaRPr lang="en-US"/>
          </a:p>
        </p:txBody>
      </p:sp>
      <p:sp>
        <p:nvSpPr>
          <p:cNvPr id="10245" name="AutoShape 8" descr="Image result for bob minion"/>
          <p:cNvSpPr>
            <a:spLocks noChangeAspect="1" noChangeArrowheads="1"/>
          </p:cNvSpPr>
          <p:nvPr/>
        </p:nvSpPr>
        <p:spPr bwMode="auto">
          <a:xfrm>
            <a:off x="116681" y="748903"/>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endParaRPr lang="en-US" altLang="en-US" sz="135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685925"/>
            <a:ext cx="1401366" cy="138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905000"/>
            <a:ext cx="435769" cy="129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87030" y="1650920"/>
            <a:ext cx="1316831" cy="132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http://www.pngall.com/wp-content/uploads/2016/04/Server-PNG-Image.png">
            <a:hlinkClick r:id="rId6"/>
          </p:cNvPr>
          <p:cNvPicPr>
            <a:picLocks noChangeAspect="1" noChangeArrowheads="1"/>
          </p:cNvPicPr>
          <p:nvPr/>
        </p:nvPicPr>
        <p:blipFill>
          <a:blip r:embed="rId7" cstate="print">
            <a:duotone>
              <a:schemeClr val="bg2">
                <a:shade val="45000"/>
                <a:satMod val="135000"/>
              </a:schemeClr>
              <a:prstClr val="white"/>
            </a:duotone>
          </a:blip>
          <a:srcRect/>
          <a:stretch>
            <a:fillRect/>
          </a:stretch>
        </p:blipFill>
        <p:spPr bwMode="auto">
          <a:xfrm>
            <a:off x="6176318" y="3263581"/>
            <a:ext cx="2369128" cy="2398838"/>
          </a:xfrm>
          <a:prstGeom prst="rect">
            <a:avLst/>
          </a:prstGeom>
          <a:noFill/>
        </p:spPr>
      </p:pic>
      <p:pic>
        <p:nvPicPr>
          <p:cNvPr id="1034" name="Picture 10" descr="https://s0.wp.com/wp-content/themes/vip/skype-main/assets/images/logo.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6897" y="2986088"/>
            <a:ext cx="1418034" cy="62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4" name="Picture 2" descr="http://www.libertyink.com/imgs/global/contact_book.png">
            <a:hlinkClick r:id="rId10"/>
          </p:cNvPr>
          <p:cNvPicPr>
            <a:picLocks noChangeAspect="1" noChangeArrowheads="1"/>
          </p:cNvPicPr>
          <p:nvPr/>
        </p:nvPicPr>
        <p:blipFill>
          <a:blip r:embed="rId11" cstate="print">
            <a:duotone>
              <a:schemeClr val="bg2">
                <a:shade val="45000"/>
                <a:satMod val="135000"/>
              </a:schemeClr>
              <a:prstClr val="white"/>
            </a:duotone>
          </a:blip>
          <a:srcRect/>
          <a:stretch>
            <a:fillRect/>
          </a:stretch>
        </p:blipFill>
        <p:spPr bwMode="auto">
          <a:xfrm>
            <a:off x="1333501" y="3150243"/>
            <a:ext cx="2234633" cy="2377270"/>
          </a:xfrm>
          <a:prstGeom prst="rect">
            <a:avLst/>
          </a:prstGeom>
          <a:noFill/>
        </p:spPr>
      </p:pic>
      <p:pic>
        <p:nvPicPr>
          <p:cNvPr id="13332" name="Picture 20" descr="https://cdn3.iconfinder.com/data/icons/black-easy/512/538303-user_512x512.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5285" y="4849417"/>
            <a:ext cx="506015" cy="50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20" descr="https://cdn3.iconfinder.com/data/icons/black-easy/512/538303-user_512x512.png"/>
          <p:cNvPicPr>
            <a:picLocks noChangeAspect="1" noChangeArrowheads="1"/>
          </p:cNvPicPr>
          <p:nvPr/>
        </p:nvPicPr>
        <p:blipFill>
          <a:blip r:embed="rId12" cstate="print">
            <a:duotone>
              <a:prstClr val="black"/>
              <a:schemeClr val="accent1">
                <a:tint val="45000"/>
                <a:satMod val="400000"/>
              </a:schemeClr>
            </a:duotone>
            <a:lum bright="-47000" contrast="-22000"/>
          </a:blip>
          <a:srcRect/>
          <a:stretch>
            <a:fillRect/>
          </a:stretch>
        </p:blipFill>
        <p:spPr bwMode="auto">
          <a:xfrm>
            <a:off x="1847582" y="4237709"/>
            <a:ext cx="506882" cy="506882"/>
          </a:xfrm>
          <a:prstGeom prst="rect">
            <a:avLst/>
          </a:prstGeom>
          <a:noFill/>
        </p:spPr>
      </p:pic>
      <p:pic>
        <p:nvPicPr>
          <p:cNvPr id="23" name="Picture 20" descr="https://cdn3.iconfinder.com/data/icons/black-easy/512/538303-user_512x51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70473" y="3582592"/>
            <a:ext cx="507206" cy="50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0" descr="https://cdn3.iconfinder.com/data/icons/black-easy/512/538303-user_512x512.png"/>
          <p:cNvPicPr>
            <a:picLocks noChangeAspect="1" noChangeArrowheads="1"/>
          </p:cNvPicPr>
          <p:nvPr/>
        </p:nvPicPr>
        <p:blipFill>
          <a:blip r:embed="rId14" cstate="print">
            <a:duotone>
              <a:prstClr val="black"/>
              <a:schemeClr val="tx2">
                <a:tint val="45000"/>
                <a:satMod val="400000"/>
              </a:schemeClr>
            </a:duotone>
            <a:extLst/>
          </a:blip>
          <a:srcRect/>
          <a:stretch>
            <a:fillRect/>
          </a:stretch>
        </p:blipFill>
        <p:spPr bwMode="auto">
          <a:xfrm>
            <a:off x="7187588" y="4798147"/>
            <a:ext cx="506882" cy="506882"/>
          </a:xfrm>
          <a:prstGeom prst="rect">
            <a:avLst/>
          </a:prstGeom>
          <a:noFill/>
        </p:spPr>
      </p:pic>
      <p:pic>
        <p:nvPicPr>
          <p:cNvPr id="31" name="Picture 18" descr="http://www.freeiconspng.com/uploads/name-people-person-user-icon--icon-search-engine-1.png"/>
          <p:cNvPicPr>
            <a:picLocks noChangeAspect="1" noChangeArrowheads="1"/>
          </p:cNvPicPr>
          <p:nvPr/>
        </p:nvPicPr>
        <p:blipFill>
          <a:blip r:embed="rId15" cstate="print">
            <a:duotone>
              <a:schemeClr val="accent3">
                <a:shade val="45000"/>
                <a:satMod val="135000"/>
              </a:schemeClr>
              <a:prstClr val="white"/>
            </a:duotone>
            <a:extLst/>
          </a:blip>
          <a:srcRect/>
          <a:stretch>
            <a:fillRect/>
          </a:stretch>
        </p:blipFill>
        <p:spPr bwMode="auto">
          <a:xfrm>
            <a:off x="7169287" y="4168972"/>
            <a:ext cx="543483" cy="543483"/>
          </a:xfrm>
          <a:prstGeom prst="rect">
            <a:avLst/>
          </a:prstGeom>
          <a:noFill/>
        </p:spPr>
      </p:pic>
      <p:sp>
        <p:nvSpPr>
          <p:cNvPr id="33" name="Oval 32"/>
          <p:cNvSpPr/>
          <p:nvPr/>
        </p:nvSpPr>
        <p:spPr>
          <a:xfrm>
            <a:off x="495252" y="2960933"/>
            <a:ext cx="4956572" cy="2826544"/>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sz="1350"/>
          </a:p>
        </p:txBody>
      </p:sp>
      <p:sp>
        <p:nvSpPr>
          <p:cNvPr id="35" name="Oval 34"/>
          <p:cNvSpPr/>
          <p:nvPr/>
        </p:nvSpPr>
        <p:spPr>
          <a:xfrm>
            <a:off x="4105275" y="3009900"/>
            <a:ext cx="4998244" cy="2826544"/>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sz="1350"/>
          </a:p>
        </p:txBody>
      </p:sp>
      <p:sp>
        <p:nvSpPr>
          <p:cNvPr id="36" name="TextBox 35"/>
          <p:cNvSpPr txBox="1">
            <a:spLocks noRot="1" noChangeAspect="1" noMove="1" noResize="1" noEditPoints="1" noAdjustHandles="1" noChangeArrowheads="1" noChangeShapeType="1" noTextEdit="1"/>
          </p:cNvSpPr>
          <p:nvPr/>
        </p:nvSpPr>
        <p:spPr>
          <a:xfrm>
            <a:off x="2465158" y="2382679"/>
            <a:ext cx="712433" cy="530915"/>
          </a:xfrm>
          <a:prstGeom prst="rect">
            <a:avLst/>
          </a:prstGeom>
          <a:blipFill>
            <a:blip r:embed="rId16"/>
            <a:stretch>
              <a:fillRect/>
            </a:stretch>
          </a:blipFill>
        </p:spPr>
        <p:txBody>
          <a:bodyPr/>
          <a:lstStyle/>
          <a:p>
            <a:r>
              <a:rPr lang="en-US" sz="1350">
                <a:noFill/>
              </a:rPr>
              <a:t> </a:t>
            </a:r>
          </a:p>
        </p:txBody>
      </p:sp>
      <p:sp>
        <p:nvSpPr>
          <p:cNvPr id="37" name="TextBox 36"/>
          <p:cNvSpPr txBox="1">
            <a:spLocks noRot="1" noChangeAspect="1" noMove="1" noResize="1" noEditPoints="1" noAdjustHandles="1" noChangeArrowheads="1" noChangeShapeType="1" noTextEdit="1"/>
          </p:cNvSpPr>
          <p:nvPr/>
        </p:nvSpPr>
        <p:spPr>
          <a:xfrm>
            <a:off x="6458386" y="2473794"/>
            <a:ext cx="712433" cy="530915"/>
          </a:xfrm>
          <a:prstGeom prst="rect">
            <a:avLst/>
          </a:prstGeom>
          <a:blipFill>
            <a:blip r:embed="rId17"/>
            <a:stretch>
              <a:fillRect/>
            </a:stretch>
          </a:blipFill>
        </p:spPr>
        <p:txBody>
          <a:bodyPr/>
          <a:lstStyle/>
          <a:p>
            <a:r>
              <a:rPr lang="en-US" sz="1350">
                <a:noFill/>
              </a:rPr>
              <a:t> </a:t>
            </a:r>
          </a:p>
        </p:txBody>
      </p:sp>
      <p:sp>
        <p:nvSpPr>
          <p:cNvPr id="42" name="TextBox 41"/>
          <p:cNvSpPr txBox="1">
            <a:spLocks noRot="1" noChangeAspect="1" noMove="1" noResize="1" noEditPoints="1" noAdjustHandles="1" noChangeArrowheads="1" noChangeShapeType="1" noTextEdit="1"/>
          </p:cNvSpPr>
          <p:nvPr/>
        </p:nvSpPr>
        <p:spPr>
          <a:xfrm>
            <a:off x="4019465" y="5489662"/>
            <a:ext cx="1284281" cy="530915"/>
          </a:xfrm>
          <a:prstGeom prst="rect">
            <a:avLst/>
          </a:prstGeom>
          <a:blipFill>
            <a:blip r:embed="rId18"/>
            <a:stretch>
              <a:fillRect/>
            </a:stretch>
          </a:blipFill>
        </p:spPr>
        <p:txBody>
          <a:bodyPr/>
          <a:lstStyle/>
          <a:p>
            <a:r>
              <a:rPr lang="en-US" sz="1350">
                <a:noFill/>
              </a:rPr>
              <a:t> </a:t>
            </a:r>
          </a:p>
        </p:txBody>
      </p:sp>
      <p:pic>
        <p:nvPicPr>
          <p:cNvPr id="1030" name="Picture 6" descr="http://www.freeiconspng.com/uploads/name-people-person-user-icon--icon-search-engine-1.png"/>
          <p:cNvPicPr>
            <a:picLocks noChangeAspect="1" noChangeArrowheads="1"/>
          </p:cNvPicPr>
          <p:nvPr/>
        </p:nvPicPr>
        <p:blipFill>
          <a:blip r:embed="rId19">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66974" y="4810845"/>
            <a:ext cx="529673" cy="52967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0" descr="https://cdn3.iconfinder.com/data/icons/black-easy/512/538303-user_512x512.png"/>
          <p:cNvPicPr>
            <a:picLocks noChangeAspect="1" noChangeArrowheads="1"/>
          </p:cNvPicPr>
          <p:nvPr/>
        </p:nvPicPr>
        <p:blipFill>
          <a:blip r:embed="rId14" cstate="print">
            <a:duotone>
              <a:schemeClr val="accent2">
                <a:shade val="45000"/>
                <a:satMod val="135000"/>
              </a:schemeClr>
              <a:prstClr val="white"/>
            </a:duotone>
            <a:extLst/>
          </a:blip>
          <a:srcRect/>
          <a:stretch>
            <a:fillRect/>
          </a:stretch>
        </p:blipFill>
        <p:spPr bwMode="auto">
          <a:xfrm>
            <a:off x="7839637" y="4810845"/>
            <a:ext cx="506882" cy="506882"/>
          </a:xfrm>
          <a:prstGeom prst="rect">
            <a:avLst/>
          </a:prstGeom>
          <a:noFill/>
        </p:spPr>
      </p:pic>
      <p:pic>
        <p:nvPicPr>
          <p:cNvPr id="47" name="Picture 20" descr="https://cdn3.iconfinder.com/data/icons/black-easy/512/538303-user_512x512.png"/>
          <p:cNvPicPr>
            <a:picLocks noChangeAspect="1" noChangeArrowheads="1"/>
          </p:cNvPicPr>
          <p:nvPr/>
        </p:nvPicPr>
        <p:blipFill>
          <a:blip r:embed="rId14" cstate="print">
            <a:duotone>
              <a:schemeClr val="accent4">
                <a:shade val="45000"/>
                <a:satMod val="135000"/>
              </a:schemeClr>
              <a:prstClr val="white"/>
            </a:duotone>
            <a:extLst/>
          </a:blip>
          <a:srcRect/>
          <a:stretch>
            <a:fillRect/>
          </a:stretch>
        </p:blipFill>
        <p:spPr bwMode="auto">
          <a:xfrm>
            <a:off x="7854773" y="4193302"/>
            <a:ext cx="506882" cy="506882"/>
          </a:xfrm>
          <a:prstGeom prst="rect">
            <a:avLst/>
          </a:prstGeom>
          <a:noFill/>
        </p:spPr>
      </p:pic>
      <p:pic>
        <p:nvPicPr>
          <p:cNvPr id="48" name="Picture 18" descr="http://www.freeiconspng.com/uploads/name-people-person-user-icon--icon-search-engine-1.png"/>
          <p:cNvPicPr>
            <a:picLocks noChangeAspect="1" noChangeArrowheads="1"/>
          </p:cNvPicPr>
          <p:nvPr/>
        </p:nvPicPr>
        <p:blipFill>
          <a:blip r:embed="rId20" cstate="print">
            <a:duotone>
              <a:schemeClr val="accent1">
                <a:shade val="45000"/>
                <a:satMod val="135000"/>
              </a:schemeClr>
              <a:prstClr val="white"/>
            </a:duotone>
            <a:extLst/>
          </a:blip>
          <a:srcRect/>
          <a:stretch>
            <a:fillRect/>
          </a:stretch>
        </p:blipFill>
        <p:spPr bwMode="auto">
          <a:xfrm>
            <a:off x="2528159" y="3634415"/>
            <a:ext cx="532117" cy="532117"/>
          </a:xfrm>
          <a:prstGeom prst="rect">
            <a:avLst/>
          </a:prstGeom>
          <a:noFill/>
          <a:ln>
            <a:noFill/>
          </a:ln>
        </p:spPr>
      </p:pic>
      <p:pic>
        <p:nvPicPr>
          <p:cNvPr id="49" name="Picture 18" descr="http://www.freeiconspng.com/uploads/name-people-person-user-icon--icon-search-engine-1.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95550" y="4220766"/>
            <a:ext cx="544116"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8" descr="http://www.freeiconspng.com/uploads/name-people-person-user-icon--icon-search-engine-1.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292454" y="4191000"/>
            <a:ext cx="544115" cy="54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8" descr="http://www.freeiconspng.com/uploads/name-people-person-user-icon--icon-search-engine-1.png"/>
          <p:cNvPicPr>
            <a:picLocks noChangeAspect="1" noChangeArrowheads="1"/>
          </p:cNvPicPr>
          <p:nvPr/>
        </p:nvPicPr>
        <p:blipFill>
          <a:blip r:embed="rId20" cstate="print">
            <a:duotone>
              <a:schemeClr val="accent1">
                <a:shade val="45000"/>
                <a:satMod val="135000"/>
              </a:schemeClr>
              <a:prstClr val="white"/>
            </a:duotone>
            <a:extLst/>
          </a:blip>
          <a:srcRect/>
          <a:stretch>
            <a:fillRect/>
          </a:stretch>
        </p:blipFill>
        <p:spPr bwMode="auto">
          <a:xfrm>
            <a:off x="6282486" y="3614606"/>
            <a:ext cx="532117" cy="532117"/>
          </a:xfrm>
          <a:prstGeom prst="rect">
            <a:avLst/>
          </a:prstGeom>
          <a:noFill/>
          <a:ln>
            <a:noFill/>
          </a:ln>
        </p:spPr>
      </p:pic>
      <p:pic>
        <p:nvPicPr>
          <p:cNvPr id="29" name="Picture 10" descr="https://s0.wp.com/wp-content/themes/vip/skype-main/assets/images/logo.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8472" y="2531269"/>
            <a:ext cx="451247" cy="19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6" descr="http://www.freeiconspng.com/uploads/name-people-person-user-icon--icon-search-engine-1.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150894" y="3582591"/>
            <a:ext cx="528638" cy="529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7225940" y="1685925"/>
            <a:ext cx="973931"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8"/>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1594162" y="1704098"/>
            <a:ext cx="973931"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ultiply 3"/>
          <p:cNvSpPr/>
          <p:nvPr/>
        </p:nvSpPr>
        <p:spPr>
          <a:xfrm>
            <a:off x="7379347" y="1707041"/>
            <a:ext cx="681329" cy="774261"/>
          </a:xfrm>
          <a:prstGeom prst="mathMultiply">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sz="1350"/>
          </a:p>
        </p:txBody>
      </p:sp>
      <p:sp>
        <p:nvSpPr>
          <p:cNvPr id="40" name="Multiply 39"/>
          <p:cNvSpPr/>
          <p:nvPr/>
        </p:nvSpPr>
        <p:spPr>
          <a:xfrm>
            <a:off x="1720984" y="1774314"/>
            <a:ext cx="708801" cy="752773"/>
          </a:xfrm>
          <a:prstGeom prst="mathMultiply">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sz="1350"/>
          </a:p>
        </p:txBody>
      </p:sp>
      <p:sp>
        <p:nvSpPr>
          <p:cNvPr id="44" name="Rectangle 10">
            <a:extLst>
              <a:ext uri="{FF2B5EF4-FFF2-40B4-BE49-F238E27FC236}">
                <a16:creationId xmlns:a16="http://schemas.microsoft.com/office/drawing/2014/main" id="{2EFD2379-E3A2-4342-BDC1-7CBB8D5C1542}"/>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1833011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14"/>
                                        </p:tgtEl>
                                        <p:attrNameLst>
                                          <p:attrName>style.visibility</p:attrName>
                                        </p:attrNameLst>
                                      </p:cBhvr>
                                      <p:to>
                                        <p:strVal val="visible"/>
                                      </p:to>
                                    </p:set>
                                  </p:childTnLst>
                                </p:cTn>
                              </p:par>
                            </p:childTnLst>
                          </p:cTn>
                        </p:par>
                        <p:par>
                          <p:cTn id="13" fill="hold" nodeType="withGroup">
                            <p:stCondLst>
                              <p:cond delay="0"/>
                            </p:stCondLst>
                            <p:childTnLst>
                              <p:par>
                                <p:cTn id="14" presetID="1" presetClass="entr" presetSubtype="0"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8"/>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33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3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103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030"/>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3"/>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7"/>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42"/>
                                        </p:tgtEl>
                                        <p:attrNameLst>
                                          <p:attrName>style.visibility</p:attrName>
                                        </p:attrNameLst>
                                      </p:cBhvr>
                                      <p:to>
                                        <p:strVal val="visible"/>
                                      </p:to>
                                    </p:set>
                                  </p:childTnLst>
                                </p:cTn>
                              </p:par>
                              <p:par>
                                <p:cTn id="66" presetID="35" presetClass="path" presetSubtype="0" accel="50000" decel="50000" fill="hold" nodeType="withEffect">
                                  <p:stCondLst>
                                    <p:cond delay="0"/>
                                  </p:stCondLst>
                                  <p:childTnLst>
                                    <p:animMotion origin="layout" path="M -4.16667E-6 -2.59259E-6 L 0.23178 -0.00092 " pathEditMode="relative" rAng="0" ptsTypes="AA">
                                      <p:cBhvr>
                                        <p:cTn id="67" dur="2000" fill="hold"/>
                                        <p:tgtEl>
                                          <p:spTgt spid="49"/>
                                        </p:tgtEl>
                                        <p:attrNameLst>
                                          <p:attrName>ppt_x</p:attrName>
                                          <p:attrName>ppt_y</p:attrName>
                                        </p:attrNameLst>
                                      </p:cBhvr>
                                      <p:rCtr x="11580" y="-46"/>
                                    </p:animMotion>
                                  </p:childTnLst>
                                </p:cTn>
                              </p:par>
                              <p:par>
                                <p:cTn id="68" presetID="63" presetClass="path" presetSubtype="0" accel="50000" decel="50000" fill="hold" nodeType="withEffect">
                                  <p:stCondLst>
                                    <p:cond delay="0"/>
                                  </p:stCondLst>
                                  <p:childTnLst>
                                    <p:animMotion origin="layout" path="M 4.44444E-6 1.11022E-16 L 0.22517 -0.00486 " pathEditMode="relative" rAng="0" ptsTypes="AA">
                                      <p:cBhvr>
                                        <p:cTn id="69" dur="2000" fill="hold"/>
                                        <p:tgtEl>
                                          <p:spTgt spid="48"/>
                                        </p:tgtEl>
                                        <p:attrNameLst>
                                          <p:attrName>ppt_x</p:attrName>
                                          <p:attrName>ppt_y</p:attrName>
                                        </p:attrNameLst>
                                      </p:cBhvr>
                                      <p:rCtr x="11250" y="-255"/>
                                    </p:animMotion>
                                  </p:childTnLst>
                                </p:cTn>
                              </p:par>
                              <p:par>
                                <p:cTn id="70" presetID="35" presetClass="path" presetSubtype="0" accel="50000" decel="50000" fill="hold" nodeType="withEffect">
                                  <p:stCondLst>
                                    <p:cond delay="0"/>
                                  </p:stCondLst>
                                  <p:childTnLst>
                                    <p:animMotion origin="layout" path="M 4.16667E-6 -7.40741E-7 L -0.18438 -0.00093 " pathEditMode="relative" rAng="0" ptsTypes="AA">
                                      <p:cBhvr>
                                        <p:cTn id="71" dur="2000" fill="hold"/>
                                        <p:tgtEl>
                                          <p:spTgt spid="51"/>
                                        </p:tgtEl>
                                        <p:attrNameLst>
                                          <p:attrName>ppt_x</p:attrName>
                                          <p:attrName>ppt_y</p:attrName>
                                        </p:attrNameLst>
                                      </p:cBhvr>
                                      <p:rCtr x="-9219" y="-46"/>
                                    </p:animMotion>
                                  </p:childTnLst>
                                </p:cTn>
                              </p:par>
                              <p:par>
                                <p:cTn id="72" presetID="35" presetClass="path" presetSubtype="0" accel="50000" decel="50000" fill="hold" nodeType="withEffect">
                                  <p:stCondLst>
                                    <p:cond delay="0"/>
                                  </p:stCondLst>
                                  <p:childTnLst>
                                    <p:animMotion origin="layout" path="M 0.00018 -0.00671 L -0.18142 0.00463 " pathEditMode="relative" rAng="0" ptsTypes="AA">
                                      <p:cBhvr>
                                        <p:cTn id="73" dur="2000" fill="hold"/>
                                        <p:tgtEl>
                                          <p:spTgt spid="50"/>
                                        </p:tgtEl>
                                        <p:attrNameLst>
                                          <p:attrName>ppt_x</p:attrName>
                                          <p:attrName>ppt_y</p:attrName>
                                        </p:attrNameLst>
                                      </p:cBhvr>
                                      <p:rCtr x="-9080" y="556"/>
                                    </p:animMotion>
                                  </p:childTnLst>
                                </p:cTn>
                              </p:par>
                            </p:childTnLst>
                          </p:cTn>
                        </p:par>
                      </p:childTnLst>
                    </p:cTn>
                  </p:par>
                  <p:par>
                    <p:cTn id="74" fill="hold" nodeType="clickPar">
                      <p:stCondLst>
                        <p:cond delay="indefinite"/>
                      </p:stCondLst>
                      <p:childTnLst>
                        <p:par>
                          <p:cTn id="75" fill="hold" nodeType="withGroup">
                            <p:stCondLst>
                              <p:cond delay="0"/>
                            </p:stCondLst>
                            <p:childTnLst>
                              <p:par>
                                <p:cTn id="76" presetID="56" presetClass="path" presetSubtype="0" accel="50000" decel="50000" fill="hold" nodeType="clickEffect">
                                  <p:stCondLst>
                                    <p:cond delay="0"/>
                                  </p:stCondLst>
                                  <p:childTnLst>
                                    <p:animMotion origin="layout" path="M -1.66667E-6 7.40741E-7 L 0.62379 -0.25347 " pathEditMode="relative" rAng="0" ptsTypes="AA">
                                      <p:cBhvr>
                                        <p:cTn id="77" dur="2000" fill="hold"/>
                                        <p:tgtEl>
                                          <p:spTgt spid="23"/>
                                        </p:tgtEl>
                                        <p:attrNameLst>
                                          <p:attrName>ppt_x</p:attrName>
                                          <p:attrName>ppt_y</p:attrName>
                                        </p:attrNameLst>
                                      </p:cBhvr>
                                      <p:rCtr x="31181" y="-12685"/>
                                    </p:animMotion>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nodeType="clickEffect">
                                  <p:stCondLst>
                                    <p:cond delay="0"/>
                                  </p:stCondLst>
                                  <p:childTnLst>
                                    <p:set>
                                      <p:cBhvr>
                                        <p:cTn id="81" dur="1" fill="hold">
                                          <p:stCondLst>
                                            <p:cond delay="0"/>
                                          </p:stCondLst>
                                        </p:cTn>
                                        <p:tgtEl>
                                          <p:spTgt spid="6"/>
                                        </p:tgtEl>
                                        <p:attrNameLst>
                                          <p:attrName>style.visibility</p:attrName>
                                        </p:attrNameLst>
                                      </p:cBhvr>
                                      <p:to>
                                        <p:strVal val="visible"/>
                                      </p:to>
                                    </p:set>
                                  </p:childTnLst>
                                </p:cTn>
                              </p:par>
                            </p:childTnLst>
                          </p:cTn>
                        </p:par>
                      </p:childTnLst>
                    </p:cTn>
                  </p:par>
                  <p:par>
                    <p:cTn id="82" fill="hold">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0"/>
                                          </p:stCondLst>
                                        </p:cTn>
                                        <p:tgtEl>
                                          <p:spTgt spid="4"/>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49" presetClass="path" presetSubtype="0" accel="50000" decel="50000" fill="hold" nodeType="clickEffect">
                                  <p:stCondLst>
                                    <p:cond delay="0"/>
                                  </p:stCondLst>
                                  <p:childTnLst>
                                    <p:animMotion origin="layout" path="M 2.5E-6 -1.11111E-6 L -0.58681 -0.24954 " pathEditMode="relative" rAng="0" ptsTypes="AA">
                                      <p:cBhvr>
                                        <p:cTn id="89" dur="2000" fill="hold"/>
                                        <p:tgtEl>
                                          <p:spTgt spid="32"/>
                                        </p:tgtEl>
                                        <p:attrNameLst>
                                          <p:attrName>ppt_x</p:attrName>
                                          <p:attrName>ppt_y</p:attrName>
                                        </p:attrNameLst>
                                      </p:cBhvr>
                                      <p:rCtr x="-29340" y="-12477"/>
                                    </p:animMotion>
                                  </p:childTnLst>
                                </p:cTn>
                              </p:par>
                            </p:childTnLst>
                          </p:cTn>
                        </p:par>
                      </p:childTnLst>
                    </p:cTn>
                  </p:par>
                  <p:par>
                    <p:cTn id="90" fill="hold">
                      <p:stCondLst>
                        <p:cond delay="indefinite"/>
                      </p:stCondLst>
                      <p:childTnLst>
                        <p:par>
                          <p:cTn id="91" fill="hold" nodeType="withGroup">
                            <p:stCondLst>
                              <p:cond delay="0"/>
                            </p:stCondLst>
                            <p:childTnLst>
                              <p:par>
                                <p:cTn id="92" presetID="1" presetClass="entr" presetSubtype="0" fill="hold" nodeType="clickEffect">
                                  <p:stCondLst>
                                    <p:cond delay="0"/>
                                  </p:stCondLst>
                                  <p:childTnLst>
                                    <p:set>
                                      <p:cBhvr>
                                        <p:cTn id="93" dur="1" fill="hold">
                                          <p:stCondLst>
                                            <p:cond delay="0"/>
                                          </p:stCondLst>
                                        </p:cTn>
                                        <p:tgtEl>
                                          <p:spTgt spid="39"/>
                                        </p:tgtEl>
                                        <p:attrNameLst>
                                          <p:attrName>style.visibility</p:attrName>
                                        </p:attrNameLst>
                                      </p:cBhvr>
                                      <p:to>
                                        <p:strVal val="visible"/>
                                      </p:to>
                                    </p:set>
                                  </p:childTnLst>
                                </p:cTn>
                              </p:par>
                            </p:childTnLst>
                          </p:cTn>
                        </p:par>
                        <p:par>
                          <p:cTn id="94" fill="hold" nodeType="withGroup">
                            <p:stCondLst>
                              <p:cond delay="0"/>
                            </p:stCondLst>
                            <p:childTnLst>
                              <p:par>
                                <p:cTn id="95" presetID="1" presetClass="entr" presetSubtype="0" fill="hold" nodeType="after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788" y="47329"/>
            <a:ext cx="7861744" cy="1207008"/>
          </a:xfrm>
        </p:spPr>
        <p:txBody>
          <a:bodyPr>
            <a:noAutofit/>
          </a:bodyPr>
          <a:lstStyle/>
          <a:p>
            <a:pPr algn="ctr">
              <a:defRPr/>
            </a:pPr>
            <a:r>
              <a:rPr lang="en-US" sz="4800" dirty="0"/>
              <a:t>A naïve &amp; Insecure PSI protocol </a:t>
            </a:r>
          </a:p>
        </p:txBody>
      </p:sp>
      <p:sp>
        <p:nvSpPr>
          <p:cNvPr id="34" name="Content Placeholder 2"/>
          <p:cNvSpPr>
            <a:spLocks noGrp="1"/>
          </p:cNvSpPr>
          <p:nvPr>
            <p:ph idx="1"/>
          </p:nvPr>
        </p:nvSpPr>
        <p:spPr>
          <a:xfrm>
            <a:off x="51198" y="4650530"/>
            <a:ext cx="7203281" cy="1103709"/>
          </a:xfrm>
        </p:spPr>
        <p:txBody>
          <a:bodyPr>
            <a:normAutofit/>
          </a:bodyPr>
          <a:lstStyle/>
          <a:p>
            <a:r>
              <a:rPr lang="en-US" altLang="en-US" sz="2400" dirty="0">
                <a:solidFill>
                  <a:srgbClr val="007E39"/>
                </a:solidFill>
              </a:rPr>
              <a:t>Pro: </a:t>
            </a:r>
            <a:r>
              <a:rPr lang="en-US" altLang="en-US" sz="2400" dirty="0"/>
              <a:t>Fast, and low communication </a:t>
            </a:r>
          </a:p>
          <a:p>
            <a:r>
              <a:rPr lang="en-US" altLang="en-US" sz="2400" dirty="0">
                <a:solidFill>
                  <a:srgbClr val="C00000"/>
                </a:solidFill>
              </a:rPr>
              <a:t>Con: </a:t>
            </a:r>
            <a:r>
              <a:rPr lang="en-US" altLang="en-US" sz="2400" dirty="0"/>
              <a:t>Insecure, leak privacy of Bob's inputs</a:t>
            </a:r>
          </a:p>
        </p:txBody>
      </p:sp>
      <p:sp>
        <p:nvSpPr>
          <p:cNvPr id="10" name="Slide Number Placeholder 9"/>
          <p:cNvSpPr>
            <a:spLocks noGrp="1"/>
          </p:cNvSpPr>
          <p:nvPr>
            <p:ph type="sldNum" sz="quarter" idx="12"/>
          </p:nvPr>
        </p:nvSpPr>
        <p:spPr/>
        <p:txBody>
          <a:bodyPr/>
          <a:lstStyle/>
          <a:p>
            <a:pPr>
              <a:defRPr/>
            </a:pPr>
            <a:fld id="{91BC128A-42DB-403A-BCBA-609F4A396311}" type="slidenum">
              <a:rPr lang="en-US"/>
              <a:pPr>
                <a:defRPr/>
              </a:pPr>
              <a:t>4</a:t>
            </a:fld>
            <a:endParaRPr lang="en-US"/>
          </a:p>
        </p:txBody>
      </p:sp>
      <p:sp>
        <p:nvSpPr>
          <p:cNvPr id="14341" name="AutoShape 8" descr="Image result for bob minion"/>
          <p:cNvSpPr>
            <a:spLocks noChangeAspect="1" noChangeArrowheads="1"/>
          </p:cNvSpPr>
          <p:nvPr/>
        </p:nvSpPr>
        <p:spPr bwMode="auto">
          <a:xfrm>
            <a:off x="116681" y="748903"/>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endParaRPr lang="en-US" altLang="en-US" sz="1350"/>
          </a:p>
        </p:txBody>
      </p:sp>
      <p:pic>
        <p:nvPicPr>
          <p:cNvPr id="1434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60544" y="-41645"/>
            <a:ext cx="983456"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5788" y="1624336"/>
            <a:ext cx="948929" cy="940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31882" y="1526705"/>
            <a:ext cx="1026319" cy="1031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5" name="TextBox 17"/>
          <p:cNvSpPr txBox="1">
            <a:spLocks noChangeArrowheads="1"/>
          </p:cNvSpPr>
          <p:nvPr/>
        </p:nvSpPr>
        <p:spPr bwMode="auto">
          <a:xfrm>
            <a:off x="0" y="1624336"/>
            <a:ext cx="1171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r>
              <a:rPr lang="en-US" altLang="en-US"/>
              <a:t>Alice</a:t>
            </a:r>
          </a:p>
        </p:txBody>
      </p:sp>
      <p:sp>
        <p:nvSpPr>
          <p:cNvPr id="14346" name="TextBox 20"/>
          <p:cNvSpPr txBox="1">
            <a:spLocks noChangeArrowheads="1"/>
          </p:cNvSpPr>
          <p:nvPr/>
        </p:nvSpPr>
        <p:spPr bwMode="auto">
          <a:xfrm>
            <a:off x="8270082" y="1686248"/>
            <a:ext cx="11727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r>
              <a:rPr lang="en-US" altLang="en-US"/>
              <a:t>Bob</a:t>
            </a:r>
          </a:p>
        </p:txBody>
      </p:sp>
      <p:sp>
        <p:nvSpPr>
          <p:cNvPr id="4" name="Oval 3"/>
          <p:cNvSpPr/>
          <p:nvPr/>
        </p:nvSpPr>
        <p:spPr>
          <a:xfrm>
            <a:off x="1757363" y="1762448"/>
            <a:ext cx="812006" cy="734616"/>
          </a:xfrm>
          <a:prstGeom prst="ellipse">
            <a:avLst/>
          </a:prstGeom>
          <a:solidFill>
            <a:schemeClr val="accent1">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300" dirty="0"/>
              <a:t>X</a:t>
            </a:r>
          </a:p>
        </p:txBody>
      </p:sp>
      <p:sp>
        <p:nvSpPr>
          <p:cNvPr id="25" name="Oval 24"/>
          <p:cNvSpPr/>
          <p:nvPr/>
        </p:nvSpPr>
        <p:spPr>
          <a:xfrm>
            <a:off x="6254354" y="1762448"/>
            <a:ext cx="810815" cy="734616"/>
          </a:xfrm>
          <a:prstGeom prst="ellipse">
            <a:avLst/>
          </a:prstGeom>
          <a:solidFill>
            <a:srgbClr val="00B0F0"/>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300" dirty="0"/>
              <a:t>Y</a:t>
            </a:r>
          </a:p>
        </p:txBody>
      </p:sp>
      <p:cxnSp>
        <p:nvCxnSpPr>
          <p:cNvPr id="6" name="Straight Arrow Connector 5"/>
          <p:cNvCxnSpPr>
            <a:stCxn id="4" idx="4"/>
            <a:endCxn id="16" idx="0"/>
          </p:cNvCxnSpPr>
          <p:nvPr/>
        </p:nvCxnSpPr>
        <p:spPr>
          <a:xfrm>
            <a:off x="2163367" y="2497065"/>
            <a:ext cx="11906" cy="725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570435" y="3222155"/>
            <a:ext cx="1208484" cy="676275"/>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H(X)</a:t>
            </a:r>
          </a:p>
        </p:txBody>
      </p:sp>
      <p:sp>
        <p:nvSpPr>
          <p:cNvPr id="32" name="TextBox 31"/>
          <p:cNvSpPr txBox="1">
            <a:spLocks noChangeArrowheads="1"/>
          </p:cNvSpPr>
          <p:nvPr/>
        </p:nvSpPr>
        <p:spPr bwMode="auto">
          <a:xfrm>
            <a:off x="903732" y="2606602"/>
            <a:ext cx="139298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r>
              <a:rPr lang="en-US" altLang="en-US" sz="1500" dirty="0"/>
              <a:t>Hash each element of X</a:t>
            </a:r>
          </a:p>
        </p:txBody>
      </p:sp>
      <p:sp>
        <p:nvSpPr>
          <p:cNvPr id="35" name="Rounded Rectangle 34"/>
          <p:cNvSpPr/>
          <p:nvPr/>
        </p:nvSpPr>
        <p:spPr>
          <a:xfrm>
            <a:off x="6045994" y="3212630"/>
            <a:ext cx="1208485" cy="676275"/>
          </a:xfrm>
          <a:prstGeom prst="roundRect">
            <a:avLst/>
          </a:prstGeom>
          <a:solidFill>
            <a:srgbClr val="2D597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H(Y)</a:t>
            </a:r>
          </a:p>
        </p:txBody>
      </p:sp>
      <p:cxnSp>
        <p:nvCxnSpPr>
          <p:cNvPr id="39" name="Straight Arrow Connector 38"/>
          <p:cNvCxnSpPr/>
          <p:nvPr/>
        </p:nvCxnSpPr>
        <p:spPr>
          <a:xfrm flipH="1">
            <a:off x="6659166" y="2337520"/>
            <a:ext cx="0" cy="89058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3353396" y="2911402"/>
            <a:ext cx="237053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r>
              <a:rPr lang="en-US" altLang="en-US" sz="1500" dirty="0"/>
              <a:t>Bob sends H(Y) to Alice </a:t>
            </a:r>
          </a:p>
        </p:txBody>
      </p:sp>
      <p:cxnSp>
        <p:nvCxnSpPr>
          <p:cNvPr id="53" name="Straight Arrow Connector 52"/>
          <p:cNvCxnSpPr>
            <a:endCxn id="16" idx="3"/>
          </p:cNvCxnSpPr>
          <p:nvPr/>
        </p:nvCxnSpPr>
        <p:spPr>
          <a:xfrm flipH="1" flipV="1">
            <a:off x="2778919" y="3560292"/>
            <a:ext cx="3276600" cy="5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a:spLocks noChangeArrowheads="1"/>
          </p:cNvSpPr>
          <p:nvPr/>
        </p:nvSpPr>
        <p:spPr bwMode="auto">
          <a:xfrm>
            <a:off x="2306241" y="3885334"/>
            <a:ext cx="31440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r>
              <a:rPr lang="en-US" altLang="en-US" sz="1500" dirty="0"/>
              <a:t>Alice compares 2 sets of hash values, output the intersection</a:t>
            </a:r>
          </a:p>
        </p:txBody>
      </p:sp>
      <p:sp>
        <p:nvSpPr>
          <p:cNvPr id="57" name="TextBox 56"/>
          <p:cNvSpPr txBox="1">
            <a:spLocks noChangeArrowheads="1"/>
          </p:cNvSpPr>
          <p:nvPr/>
        </p:nvSpPr>
        <p:spPr bwMode="auto">
          <a:xfrm>
            <a:off x="6677026" y="2603030"/>
            <a:ext cx="14835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r>
              <a:rPr lang="en-US" altLang="en-US" sz="1500" dirty="0"/>
              <a:t>Hash each element of Y</a:t>
            </a: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718198" y="2911402"/>
            <a:ext cx="515540" cy="30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Oval 23"/>
          <p:cNvSpPr/>
          <p:nvPr/>
        </p:nvSpPr>
        <p:spPr>
          <a:xfrm>
            <a:off x="4093274" y="5544451"/>
            <a:ext cx="1029890" cy="1001316"/>
          </a:xfrm>
          <a:prstGeom prst="ellipse">
            <a:avLst/>
          </a:prstGeom>
          <a:solidFill>
            <a:schemeClr val="accent1">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300" dirty="0"/>
              <a:t>X</a:t>
            </a:r>
          </a:p>
        </p:txBody>
      </p:sp>
      <p:sp>
        <p:nvSpPr>
          <p:cNvPr id="27" name="Rounded Rectangle 26"/>
          <p:cNvSpPr/>
          <p:nvPr/>
        </p:nvSpPr>
        <p:spPr>
          <a:xfrm>
            <a:off x="5647039" y="5718282"/>
            <a:ext cx="1208485" cy="676275"/>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H(#)</a:t>
            </a:r>
          </a:p>
        </p:txBody>
      </p:sp>
      <p:cxnSp>
        <p:nvCxnSpPr>
          <p:cNvPr id="28" name="Straight Arrow Connector 27"/>
          <p:cNvCxnSpPr>
            <a:stCxn id="24" idx="6"/>
            <a:endCxn id="27" idx="1"/>
          </p:cNvCxnSpPr>
          <p:nvPr/>
        </p:nvCxnSpPr>
        <p:spPr>
          <a:xfrm>
            <a:off x="5123163" y="6044514"/>
            <a:ext cx="523875" cy="11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http://worldartsme.com/images/telephone-number-clipart-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6154" y="5637319"/>
            <a:ext cx="614363" cy="839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10">
            <a:extLst>
              <a:ext uri="{FF2B5EF4-FFF2-40B4-BE49-F238E27FC236}">
                <a16:creationId xmlns:a16="http://schemas.microsoft.com/office/drawing/2014/main" id="{B6139F52-5BA6-4653-B3D3-C5C472050704}"/>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1077611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9" presetClass="path" presetSubtype="0" accel="50000" decel="50000" fill="hold" grpId="0" nodeType="clickEffect">
                                  <p:stCondLst>
                                    <p:cond delay="0"/>
                                  </p:stCondLst>
                                  <p:childTnLst>
                                    <p:animMotion origin="layout" path="M -2.29167E-6 4.07407E-6 L -0.32031 0.00138 " pathEditMode="relative" rAng="0" ptsTypes="AA">
                                      <p:cBhvr>
                                        <p:cTn id="26" dur="2000" fill="hold"/>
                                        <p:tgtEl>
                                          <p:spTgt spid="35"/>
                                        </p:tgtEl>
                                        <p:attrNameLst>
                                          <p:attrName>ppt_x</p:attrName>
                                          <p:attrName>ppt_y</p:attrName>
                                        </p:attrNameLst>
                                      </p:cBhvr>
                                      <p:rCtr x="-16016" y="69"/>
                                    </p:animMotion>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22" presetClass="exit" presetSubtype="2" fill="hold" nodeType="withEffect">
                                  <p:stCondLst>
                                    <p:cond delay="0"/>
                                  </p:stCondLst>
                                  <p:childTnLst>
                                    <p:animEffect transition="out" filter="wipe(right)">
                                      <p:cBhvr>
                                        <p:cTn id="32" dur="2000"/>
                                        <p:tgtEl>
                                          <p:spTgt spid="53"/>
                                        </p:tgtEl>
                                      </p:cBhvr>
                                    </p:animEffect>
                                    <p:set>
                                      <p:cBhvr>
                                        <p:cTn id="33" dur="1" fill="hold">
                                          <p:stCondLst>
                                            <p:cond delay="1999"/>
                                          </p:stCondLst>
                                        </p:cTn>
                                        <p:tgtEl>
                                          <p:spTgt spid="53"/>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4"/>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childTnLst>
                                </p:cTn>
                              </p:par>
                              <p:par>
                                <p:cTn id="40" presetID="1" presetClass="exit" presetSubtype="0" fill="hold" nodeType="withEffect">
                                  <p:stCondLst>
                                    <p:cond delay="0"/>
                                  </p:stCondLst>
                                  <p:childTnLst>
                                    <p:set>
                                      <p:cBhvr>
                                        <p:cTn id="41" dur="1" fill="hold">
                                          <p:stCondLst>
                                            <p:cond delay="0"/>
                                          </p:stCondLst>
                                        </p:cTn>
                                        <p:tgtEl>
                                          <p:spTgt spid="53"/>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2050"/>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4" grpId="0" animBg="1"/>
      <p:bldP spid="25" grpId="0" animBg="1"/>
      <p:bldP spid="16" grpId="0" animBg="1"/>
      <p:bldP spid="32" grpId="0"/>
      <p:bldP spid="35" grpId="0" animBg="1"/>
      <p:bldP spid="35" grpId="1" animBg="1"/>
      <p:bldP spid="42" grpId="0"/>
      <p:bldP spid="54" grpId="0"/>
      <p:bldP spid="57" grpId="0"/>
      <p:bldP spid="24"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03732" y="28671"/>
            <a:ext cx="7543800" cy="1207008"/>
          </a:xfrm>
        </p:spPr>
        <p:txBody>
          <a:bodyPr>
            <a:normAutofit/>
          </a:bodyPr>
          <a:lstStyle/>
          <a:p>
            <a:pPr algn="ctr"/>
            <a:r>
              <a:rPr lang="en-US" sz="4800" dirty="0"/>
              <a:t>Current secure PSI protocol</a:t>
            </a:r>
          </a:p>
        </p:txBody>
      </p:sp>
      <p:sp>
        <p:nvSpPr>
          <p:cNvPr id="7" name="Content Placeholder 2"/>
          <p:cNvSpPr>
            <a:spLocks noGrp="1"/>
          </p:cNvSpPr>
          <p:nvPr>
            <p:ph idx="1"/>
          </p:nvPr>
        </p:nvSpPr>
        <p:spPr>
          <a:xfrm>
            <a:off x="260042" y="2049225"/>
            <a:ext cx="8831179" cy="3387377"/>
          </a:xfrm>
        </p:spPr>
        <p:txBody>
          <a:bodyPr>
            <a:noAutofit/>
          </a:bodyPr>
          <a:lstStyle/>
          <a:p>
            <a:pPr marL="0" indent="0">
              <a:buNone/>
            </a:pPr>
            <a:r>
              <a:rPr lang="de-DE" altLang="en-US" sz="2400" dirty="0"/>
              <a:t>1.  Special case: </a:t>
            </a:r>
            <a:r>
              <a:rPr lang="en-US" sz="2400" dirty="0">
                <a:solidFill>
                  <a:srgbClr val="FF0000"/>
                </a:solidFill>
              </a:rPr>
              <a:t>private equality test (PEQT)</a:t>
            </a:r>
            <a:r>
              <a:rPr lang="en-US" sz="2400" dirty="0"/>
              <a:t>, where two parties learn whether 2 strings are equal</a:t>
            </a:r>
          </a:p>
          <a:p>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2. [</a:t>
            </a:r>
            <a:r>
              <a:rPr lang="en-US" altLang="en-US" sz="2400" dirty="0"/>
              <a:t>P</a:t>
            </a:r>
            <a:r>
              <a:rPr lang="en-US" sz="2400" dirty="0"/>
              <a:t>inkasSchneiderSegevZohner15] </a:t>
            </a:r>
          </a:p>
          <a:p>
            <a:pPr lvl="1"/>
            <a:r>
              <a:rPr lang="en-US" sz="2400" dirty="0"/>
              <a:t>PEQT </a:t>
            </a:r>
            <a:r>
              <a:rPr lang="de-DE" sz="2400" dirty="0"/>
              <a:t>using </a:t>
            </a:r>
            <a:r>
              <a:rPr lang="de-DE" altLang="en-US" sz="2400" dirty="0"/>
              <a:t>Oblivious Transfer(OT) extension</a:t>
            </a:r>
          </a:p>
          <a:p>
            <a:pPr lvl="1"/>
            <a:r>
              <a:rPr lang="en-US" sz="2400" dirty="0"/>
              <a:t>Efficiently transform PEQT into PSI via hashing techniques </a:t>
            </a:r>
          </a:p>
          <a:p>
            <a:pPr marL="205740" lvl="1" indent="0">
              <a:buNone/>
            </a:pPr>
            <a:endParaRPr lang="de-DE" altLang="en-US" sz="2400" dirty="0"/>
          </a:p>
          <a:p>
            <a:pPr marL="205740" lvl="1" indent="0">
              <a:buNone/>
            </a:pPr>
            <a:endParaRPr lang="de-DE" altLang="en-US" sz="2400" dirty="0"/>
          </a:p>
          <a:p>
            <a:pPr lvl="1"/>
            <a:endParaRPr lang="de-DE" alt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350EA957-4397-44F1-B25F-D3F24BF8AEF9}" type="slidenum">
              <a:rPr lang="en-US" smtClean="0"/>
              <a:pPr/>
              <a:t>5</a:t>
            </a:fld>
            <a:endParaRPr lang="en-US"/>
          </a:p>
        </p:txBody>
      </p:sp>
      <p:sp>
        <p:nvSpPr>
          <p:cNvPr id="9" name="Slide Number Placeholder 4"/>
          <p:cNvSpPr txBox="1">
            <a:spLocks/>
          </p:cNvSpPr>
          <p:nvPr/>
        </p:nvSpPr>
        <p:spPr>
          <a:xfrm>
            <a:off x="8218378" y="5527445"/>
            <a:ext cx="480060" cy="273844"/>
          </a:xfrm>
          <a:prstGeom prst="rect">
            <a:avLst/>
          </a:prstGeom>
        </p:spPr>
        <p:txBody>
          <a:bodyPr vert="horz" lIns="68580" tIns="34290" rIns="68580" bIns="34290" rtlCol="0" anchor="ctr"/>
          <a:lstStyle>
            <a:defPPr>
              <a:defRPr lang="en-US"/>
            </a:defPPr>
            <a:lvl1pPr marL="0" algn="ctr" defTabSz="457200" rtl="0" eaLnBrk="1" latinLnBrk="0" hangingPunct="1">
              <a:defRPr sz="1400" b="1" kern="1200">
                <a:solidFill>
                  <a:srgbClr val="FFFFFF"/>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50EA957-4397-44F1-B25F-D3F24BF8AEF9}" type="slidenum">
              <a:rPr lang="en-US" sz="1050"/>
              <a:pPr/>
              <a:t>5</a:t>
            </a:fld>
            <a:endParaRPr lang="en-US" sz="1050"/>
          </a:p>
        </p:txBody>
      </p:sp>
      <p:pic>
        <p:nvPicPr>
          <p:cNvPr id="1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256" y="3417423"/>
            <a:ext cx="587302" cy="79511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4711" y="3417424"/>
            <a:ext cx="636985" cy="812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12" name="TextBox 11"/>
              <p:cNvSpPr txBox="1"/>
              <p:nvPr/>
            </p:nvSpPr>
            <p:spPr>
              <a:xfrm>
                <a:off x="2465468" y="3695643"/>
                <a:ext cx="234743" cy="346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50" i="1">
                          <a:latin typeface="Cambria Math" panose="02040503050406030204" pitchFamily="18" charset="0"/>
                        </a:rPr>
                        <m:t>𝑥</m:t>
                      </m:r>
                    </m:oMath>
                  </m:oMathPara>
                </a14:m>
                <a:endParaRPr lang="en-US" sz="2250" dirty="0"/>
              </a:p>
            </p:txBody>
          </p:sp>
        </mc:Choice>
        <mc:Fallback xmlns="">
          <p:sp>
            <p:nvSpPr>
              <p:cNvPr id="12" name="TextBox 11"/>
              <p:cNvSpPr txBox="1">
                <a:spLocks noRot="1" noChangeAspect="1" noMove="1" noResize="1" noEditPoints="1" noAdjustHandles="1" noChangeArrowheads="1" noChangeShapeType="1" noTextEdit="1"/>
              </p:cNvSpPr>
              <p:nvPr/>
            </p:nvSpPr>
            <p:spPr>
              <a:xfrm>
                <a:off x="2465468" y="3695643"/>
                <a:ext cx="234743" cy="346249"/>
              </a:xfrm>
              <a:prstGeom prst="rect">
                <a:avLst/>
              </a:prstGeom>
              <a:blipFill>
                <a:blip r:embed="rId5"/>
                <a:stretch>
                  <a:fillRect l="-12821"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156025" y="3742914"/>
                <a:ext cx="238975" cy="346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50" i="1">
                          <a:latin typeface="Cambria Math" panose="02040503050406030204" pitchFamily="18" charset="0"/>
                        </a:rPr>
                        <m:t>𝑦</m:t>
                      </m:r>
                    </m:oMath>
                  </m:oMathPara>
                </a14:m>
                <a:endParaRPr lang="en-US" sz="2250" dirty="0"/>
              </a:p>
            </p:txBody>
          </p:sp>
        </mc:Choice>
        <mc:Fallback xmlns="">
          <p:sp>
            <p:nvSpPr>
              <p:cNvPr id="13" name="TextBox 12"/>
              <p:cNvSpPr txBox="1">
                <a:spLocks noRot="1" noChangeAspect="1" noMove="1" noResize="1" noEditPoints="1" noAdjustHandles="1" noChangeArrowheads="1" noChangeShapeType="1" noTextEdit="1"/>
              </p:cNvSpPr>
              <p:nvPr/>
            </p:nvSpPr>
            <p:spPr>
              <a:xfrm>
                <a:off x="6156025" y="3742914"/>
                <a:ext cx="238975" cy="346249"/>
              </a:xfrm>
              <a:prstGeom prst="rect">
                <a:avLst/>
              </a:prstGeom>
              <a:blipFill>
                <a:blip r:embed="rId6"/>
                <a:stretch>
                  <a:fillRect l="-28205" r="-23077" b="-24561"/>
                </a:stretch>
              </a:blipFill>
            </p:spPr>
            <p:txBody>
              <a:bodyPr/>
              <a:lstStyle/>
              <a:p>
                <a:r>
                  <a:rPr lang="en-US">
                    <a:noFill/>
                  </a:rPr>
                  <a:t> </a:t>
                </a:r>
              </a:p>
            </p:txBody>
          </p:sp>
        </mc:Fallback>
      </mc:AlternateContent>
      <p:cxnSp>
        <p:nvCxnSpPr>
          <p:cNvPr id="14" name="Straight Connector 13"/>
          <p:cNvCxnSpPr>
            <a:stCxn id="15" idx="6"/>
            <a:endCxn id="16" idx="2"/>
          </p:cNvCxnSpPr>
          <p:nvPr/>
        </p:nvCxnSpPr>
        <p:spPr>
          <a:xfrm>
            <a:off x="2967181" y="3916038"/>
            <a:ext cx="2895288" cy="176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837403" y="3851149"/>
            <a:ext cx="129778" cy="1297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16" name="Oval 15"/>
          <p:cNvSpPr/>
          <p:nvPr/>
        </p:nvSpPr>
        <p:spPr>
          <a:xfrm>
            <a:off x="5862469" y="3868768"/>
            <a:ext cx="129779" cy="12977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17" name="Content Placeholder 2"/>
          <p:cNvSpPr txBox="1">
            <a:spLocks/>
          </p:cNvSpPr>
          <p:nvPr/>
        </p:nvSpPr>
        <p:spPr>
          <a:xfrm>
            <a:off x="651718" y="2528212"/>
            <a:ext cx="7543800" cy="3387376"/>
          </a:xfrm>
          <a:prstGeom prst="rect">
            <a:avLst/>
          </a:prstGeom>
        </p:spPr>
        <p:txBody>
          <a:bodyPr vert="horz" lIns="68580" tIns="34290" rIns="68580" bIns="3429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endParaRPr lang="en-US" sz="2400" dirty="0"/>
          </a:p>
        </p:txBody>
      </p:sp>
      <p:sp>
        <p:nvSpPr>
          <p:cNvPr id="18" name="Content Placeholder 2"/>
          <p:cNvSpPr txBox="1">
            <a:spLocks/>
          </p:cNvSpPr>
          <p:nvPr/>
        </p:nvSpPr>
        <p:spPr>
          <a:xfrm>
            <a:off x="749126" y="968376"/>
            <a:ext cx="7543800" cy="476646"/>
          </a:xfrm>
          <a:prstGeom prst="rect">
            <a:avLst/>
          </a:prstGeom>
        </p:spPr>
        <p:txBody>
          <a:bodyPr vert="horz" lIns="68580" tIns="34290" rIns="68580" bIns="3429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spcBef>
                <a:spcPct val="0"/>
              </a:spcBef>
              <a:buNone/>
            </a:pPr>
            <a:r>
              <a:rPr lang="en-US" sz="2400" dirty="0"/>
              <a:t>[</a:t>
            </a:r>
            <a:r>
              <a:rPr lang="en-US" altLang="en-US" sz="2400" dirty="0"/>
              <a:t>P</a:t>
            </a:r>
            <a:r>
              <a:rPr lang="en-US" sz="2400" dirty="0"/>
              <a:t>inkasSchneiderSegevZohner15]</a:t>
            </a:r>
          </a:p>
        </p:txBody>
      </p:sp>
      <p:pic>
        <p:nvPicPr>
          <p:cNvPr id="19" name="Picture 2" descr="Image result for equal sign with question mark"/>
          <p:cNvPicPr>
            <a:picLocks noChangeAspect="1" noChangeArrowheads="1"/>
          </p:cNvPicPr>
          <p:nvPr/>
        </p:nvPicPr>
        <p:blipFill rotWithShape="1">
          <a:blip r:embed="rId7">
            <a:extLst>
              <a:ext uri="{28A0092B-C50C-407E-A947-70E740481C1C}">
                <a14:useLocalDpi xmlns:a14="http://schemas.microsoft.com/office/drawing/2010/main" val="0"/>
              </a:ext>
            </a:extLst>
          </a:blip>
          <a:srcRect l="6668" t="23865" r="13331" b="32957"/>
          <a:stretch/>
        </p:blipFill>
        <p:spPr bwMode="auto">
          <a:xfrm>
            <a:off x="4178126" y="3360179"/>
            <a:ext cx="342900" cy="49097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10">
            <a:extLst>
              <a:ext uri="{FF2B5EF4-FFF2-40B4-BE49-F238E27FC236}">
                <a16:creationId xmlns:a16="http://schemas.microsoft.com/office/drawing/2014/main" id="{159F487D-3427-43F2-BEEC-26B758C1A53D}"/>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429083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fill="hold" nodeType="withEffect">
                                  <p:stCondLst>
                                    <p:cond delay="0"/>
                                  </p:stCondLst>
                                  <p:childTnLst>
                                    <p:set>
                                      <p:cBhvr additive="repl">
                                        <p:cTn id="17" dur="1" fill="hold">
                                          <p:stCondLst>
                                            <p:cond delay="0"/>
                                          </p:stCondLst>
                                        </p:cTn>
                                        <p:tgtEl>
                                          <p:spTgt spid="1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par>
                          <p:cTn id="20" fill="hold">
                            <p:stCondLst>
                              <p:cond delay="0"/>
                            </p:stCondLst>
                            <p:childTnLst>
                              <p:par>
                                <p:cTn id="21" presetID="16" presetClass="entr" presetSubtype="21"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50EA957-4397-44F1-B25F-D3F24BF8AEF9}" type="slidenum">
              <a:rPr lang="en-US" smtClean="0"/>
              <a:pPr/>
              <a:t>6</a:t>
            </a:fld>
            <a:endParaRPr lang="en-US"/>
          </a:p>
        </p:txBody>
      </p:sp>
      <p:sp>
        <p:nvSpPr>
          <p:cNvPr id="7" name="Text Box 8"/>
          <p:cNvSpPr txBox="1">
            <a:spLocks noChangeArrowheads="1"/>
          </p:cNvSpPr>
          <p:nvPr/>
        </p:nvSpPr>
        <p:spPr bwMode="auto">
          <a:xfrm>
            <a:off x="1327548" y="2190751"/>
            <a:ext cx="6741319" cy="3193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8" name="Text Box 9"/>
          <p:cNvSpPr txBox="1">
            <a:spLocks noChangeArrowheads="1"/>
          </p:cNvSpPr>
          <p:nvPr/>
        </p:nvSpPr>
        <p:spPr bwMode="auto">
          <a:xfrm>
            <a:off x="529733" y="1609941"/>
            <a:ext cx="8434016" cy="48087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altLang="en-US" sz="2400" b="1" dirty="0">
                <a:latin typeface="Arial" panose="020B0604020202020204" pitchFamily="34" charset="0"/>
              </a:rPr>
              <a:t>Input:</a:t>
            </a:r>
            <a:r>
              <a:rPr lang="en-US" altLang="en-US" sz="2400" dirty="0">
                <a:latin typeface="Arial" panose="020B0604020202020204" pitchFamily="34" charset="0"/>
              </a:rPr>
              <a:t> Alice has </a:t>
            </a:r>
            <a:r>
              <a:rPr lang="en-US" altLang="en-US" sz="2400" i="1" dirty="0">
                <a:latin typeface="Times New Roman" panose="02020603050405020304" pitchFamily="18" charset="0"/>
              </a:rPr>
              <a:t>x</a:t>
            </a:r>
            <a:r>
              <a:rPr lang="en-US" altLang="en-US" sz="2400" dirty="0">
                <a:latin typeface="Arial" panose="020B0604020202020204" pitchFamily="34" charset="0"/>
              </a:rPr>
              <a:t>, Bob has </a:t>
            </a:r>
            <a:r>
              <a:rPr lang="en-US" altLang="en-US" sz="2400" i="1" dirty="0">
                <a:latin typeface="Times New Roman" panose="02020603050405020304" pitchFamily="18" charset="0"/>
              </a:rPr>
              <a:t>y</a:t>
            </a:r>
            <a:r>
              <a:rPr lang="en-US" altLang="en-US" sz="2400" dirty="0">
                <a:latin typeface="Arial" panose="020B0604020202020204" pitchFamily="34" charset="0"/>
              </a:rPr>
              <a:t>. </a:t>
            </a:r>
            <a:r>
              <a:rPr lang="en-US" altLang="en-US" sz="2400" b="1" dirty="0">
                <a:latin typeface="Arial" panose="020B0604020202020204" pitchFamily="34" charset="0"/>
              </a:rPr>
              <a:t>Output:</a:t>
            </a:r>
            <a:r>
              <a:rPr lang="en-US" altLang="en-US" sz="2400" dirty="0">
                <a:latin typeface="Arial" panose="020B0604020202020204" pitchFamily="34" charset="0"/>
              </a:rPr>
              <a:t> </a:t>
            </a:r>
            <a:r>
              <a:rPr lang="en-US" altLang="en-US" sz="2400" i="1" dirty="0">
                <a:latin typeface="Times New Roman" panose="02020603050405020304" pitchFamily="18" charset="0"/>
              </a:rPr>
              <a:t>x </a:t>
            </a:r>
            <a:r>
              <a:rPr lang="en-US" altLang="en-US" sz="2400" dirty="0">
                <a:latin typeface="Times New Roman" panose="02020603050405020304" pitchFamily="18" charset="0"/>
              </a:rPr>
              <a:t>=</a:t>
            </a:r>
            <a:r>
              <a:rPr lang="en-US" altLang="en-US" sz="2400" i="1" dirty="0">
                <a:latin typeface="Times New Roman" panose="02020603050405020304" pitchFamily="18" charset="0"/>
              </a:rPr>
              <a:t> y</a:t>
            </a:r>
            <a:br>
              <a:rPr lang="en-US" altLang="en-US" sz="2400" i="1" dirty="0">
                <a:latin typeface="Arial" panose="020B0604020202020204" pitchFamily="34" charset="0"/>
              </a:rPr>
            </a:br>
            <a:endParaRPr lang="en-US" altLang="en-US" sz="2400" i="1" dirty="0">
              <a:latin typeface="Arial" panose="020B0604020202020204" pitchFamily="34" charset="0"/>
            </a:endParaRPr>
          </a:p>
          <a:p>
            <a:pPr>
              <a:buClrTx/>
              <a:buFontTx/>
              <a:buNone/>
            </a:pPr>
            <a:r>
              <a:rPr lang="en-US" altLang="en-US" sz="2400" b="1" dirty="0">
                <a:latin typeface="Arial" panose="020B0604020202020204" pitchFamily="34" charset="0"/>
              </a:rPr>
              <a:t>Example:</a:t>
            </a:r>
            <a:r>
              <a:rPr lang="en-US" altLang="en-US" sz="2400" dirty="0">
                <a:latin typeface="Arial" panose="020B0604020202020204" pitchFamily="34" charset="0"/>
              </a:rPr>
              <a:t> </a:t>
            </a:r>
            <a:r>
              <a:rPr lang="en-US" altLang="en-US" sz="2400" i="1" dirty="0">
                <a:latin typeface="Times New Roman" panose="02020603050405020304" pitchFamily="18" charset="0"/>
              </a:rPr>
              <a:t>x = </a:t>
            </a:r>
            <a:r>
              <a:rPr lang="en-US" altLang="en-US" sz="2400" i="1" dirty="0">
                <a:solidFill>
                  <a:srgbClr val="FF0000"/>
                </a:solidFill>
                <a:latin typeface="Times New Roman" panose="02020603050405020304" pitchFamily="18" charset="0"/>
              </a:rPr>
              <a:t>0</a:t>
            </a:r>
            <a:r>
              <a:rPr lang="en-US" altLang="en-US" sz="2400" i="1" dirty="0">
                <a:latin typeface="Times New Roman" panose="02020603050405020304" pitchFamily="18" charset="0"/>
              </a:rPr>
              <a:t>01</a:t>
            </a:r>
            <a:r>
              <a:rPr lang="en-US" altLang="en-US" sz="2400" dirty="0">
                <a:latin typeface="Arial" panose="020B0604020202020204" pitchFamily="34" charset="0"/>
              </a:rPr>
              <a:t>, </a:t>
            </a:r>
            <a:r>
              <a:rPr lang="en-US" altLang="en-US" sz="2400" i="1" dirty="0">
                <a:latin typeface="Times New Roman" panose="02020603050405020304" pitchFamily="18" charset="0"/>
              </a:rPr>
              <a:t>y = </a:t>
            </a:r>
            <a:r>
              <a:rPr lang="en-US" altLang="en-US" sz="2400" i="1" dirty="0">
                <a:solidFill>
                  <a:srgbClr val="0066FF"/>
                </a:solidFill>
                <a:latin typeface="Times New Roman" panose="02020603050405020304" pitchFamily="18" charset="0"/>
              </a:rPr>
              <a:t>0</a:t>
            </a:r>
            <a:r>
              <a:rPr lang="en-US" altLang="en-US" sz="2400" i="1" dirty="0">
                <a:latin typeface="Times New Roman" panose="02020603050405020304" pitchFamily="18" charset="0"/>
              </a:rPr>
              <a:t>11, </a:t>
            </a:r>
            <a:r>
              <a:rPr lang="en-US" altLang="en-US" sz="2400" dirty="0">
                <a:latin typeface="Times New Roman" panose="02020603050405020304" pitchFamily="18" charset="0"/>
                <a:cs typeface="Arial" panose="020B0604020202020204" pitchFamily="34" charset="0"/>
              </a:rPr>
              <a:t>σ = 3, </a:t>
            </a:r>
            <a:r>
              <a:rPr lang="en-US" altLang="en-US" sz="2400" dirty="0">
                <a:latin typeface="Arial" panose="020B0604020202020204" pitchFamily="34" charset="0"/>
                <a:cs typeface="Arial" panose="020B0604020202020204" pitchFamily="34" charset="0"/>
              </a:rPr>
              <a:t>stat. sec. </a:t>
            </a:r>
            <a:r>
              <a:rPr lang="en-US" altLang="en-US" sz="2400" dirty="0" err="1">
                <a:latin typeface="Arial" panose="020B0604020202020204" pitchFamily="34" charset="0"/>
                <a:cs typeface="Arial" panose="020B0604020202020204" pitchFamily="34" charset="0"/>
              </a:rPr>
              <a:t>param</a:t>
            </a:r>
            <a:r>
              <a:rPr lang="en-US" altLang="en-US" sz="2400" dirty="0">
                <a:latin typeface="Arial" panose="020B0604020202020204" pitchFamily="34" charset="0"/>
                <a:cs typeface="Arial" panose="020B0604020202020204" pitchFamily="34" charset="0"/>
              </a:rPr>
              <a:t>.</a:t>
            </a:r>
            <a:r>
              <a:rPr lang="en-US" altLang="en-US" sz="2400" dirty="0">
                <a:latin typeface="Times New Roman" panose="02020603050405020304" pitchFamily="18" charset="0"/>
                <a:cs typeface="Arial" panose="020B0604020202020204" pitchFamily="34" charset="0"/>
              </a:rPr>
              <a:t> </a:t>
            </a:r>
            <a:r>
              <a:rPr lang="el-GR" sz="2400" dirty="0"/>
              <a:t>κ</a:t>
            </a:r>
            <a:endParaRPr lang="en-US" altLang="en-US" sz="2400" i="1" dirty="0">
              <a:latin typeface="Times New Roman" panose="02020603050405020304" pitchFamily="18" charset="0"/>
              <a:cs typeface="Arial" panose="020B0604020202020204" pitchFamily="34" charset="0"/>
            </a:endParaRPr>
          </a:p>
          <a:p>
            <a:pPr>
              <a:buClrTx/>
              <a:buFontTx/>
              <a:buNone/>
            </a:pPr>
            <a:endParaRPr lang="en-US" altLang="en-US" sz="2400" dirty="0">
              <a:latin typeface="Arial" panose="020B0604020202020204" pitchFamily="34" charset="0"/>
            </a:endParaRPr>
          </a:p>
          <a:p>
            <a:pPr>
              <a:buClrTx/>
              <a:buFontTx/>
              <a:buNone/>
            </a:pPr>
            <a:endParaRPr lang="en-US" altLang="en-US" sz="2400" dirty="0">
              <a:latin typeface="Arial" panose="020B0604020202020204" pitchFamily="34" charset="0"/>
            </a:endParaRPr>
          </a:p>
          <a:p>
            <a:pPr>
              <a:buClrTx/>
              <a:buFontTx/>
              <a:buNone/>
            </a:pPr>
            <a:endParaRPr lang="en-US" altLang="en-US" sz="2400" dirty="0">
              <a:latin typeface="Arial" panose="020B0604020202020204" pitchFamily="34" charset="0"/>
            </a:endParaRPr>
          </a:p>
          <a:p>
            <a:pPr>
              <a:buClrTx/>
              <a:buFontTx/>
              <a:buNone/>
            </a:pPr>
            <a:endParaRPr lang="en-US" altLang="en-US" sz="2400" dirty="0">
              <a:latin typeface="Arial" panose="020B0604020202020204" pitchFamily="34" charset="0"/>
            </a:endParaRPr>
          </a:p>
          <a:p>
            <a:pPr>
              <a:buClrTx/>
              <a:buFontTx/>
              <a:buNone/>
            </a:pPr>
            <a:endParaRPr lang="en-US" altLang="en-US" sz="2400" dirty="0">
              <a:latin typeface="Arial" panose="020B0604020202020204" pitchFamily="34" charset="0"/>
            </a:endParaRPr>
          </a:p>
          <a:p>
            <a:pPr>
              <a:buClrTx/>
              <a:buFontTx/>
              <a:buNone/>
            </a:pPr>
            <a:endParaRPr lang="en-US" altLang="en-US" sz="2400" dirty="0">
              <a:latin typeface="Arial" panose="020B0604020202020204" pitchFamily="34" charset="0"/>
            </a:endParaRPr>
          </a:p>
          <a:p>
            <a:pPr>
              <a:buClrTx/>
              <a:buFontTx/>
              <a:buNone/>
            </a:pPr>
            <a:r>
              <a:rPr lang="en-US" altLang="en-US" sz="2400" dirty="0">
                <a:latin typeface="Arial" panose="020B0604020202020204" pitchFamily="34" charset="0"/>
              </a:rPr>
              <a:t>Bob sends </a:t>
            </a:r>
            <a:r>
              <a:rPr lang="el-GR" sz="2400" dirty="0"/>
              <a:t>κ</a:t>
            </a:r>
            <a:r>
              <a:rPr lang="en-US" altLang="en-US" sz="2400" dirty="0">
                <a:latin typeface="Arial" panose="020B0604020202020204" pitchFamily="34" charset="0"/>
                <a:cs typeface="Arial" panose="020B0604020202020204" pitchFamily="34" charset="0"/>
              </a:rPr>
              <a:t>-bit string </a:t>
            </a:r>
            <a:r>
              <a:rPr lang="en-US" altLang="en-US" sz="2400" i="1" baseline="-15000" dirty="0">
                <a:latin typeface="Times New Roman" panose="02020603050405020304" pitchFamily="18" charset="0"/>
              </a:rPr>
              <a:t>       </a:t>
            </a:r>
            <a:r>
              <a:rPr lang="de-DE" altLang="en-US" sz="2400" i="1" dirty="0">
                <a:latin typeface="Times New Roman" panose="02020603050405020304" pitchFamily="18" charset="0"/>
                <a:cs typeface="Apple Symbols" charset="0"/>
              </a:rPr>
              <a:t>⊕     ⊕      </a:t>
            </a:r>
            <a:r>
              <a:rPr lang="en-US" altLang="en-US" sz="2400" dirty="0">
                <a:latin typeface="Arial" panose="020B0604020202020204" pitchFamily="34" charset="0"/>
              </a:rPr>
              <a:t>to Alice</a:t>
            </a:r>
          </a:p>
          <a:p>
            <a:endParaRPr lang="en-US" altLang="en-US" sz="2400" dirty="0">
              <a:latin typeface="Arial" panose="020B0604020202020204" pitchFamily="34" charset="0"/>
            </a:endParaRPr>
          </a:p>
          <a:p>
            <a:r>
              <a:rPr lang="en-US" altLang="en-US" sz="2400" dirty="0">
                <a:latin typeface="Arial" panose="020B0604020202020204" pitchFamily="34" charset="0"/>
              </a:rPr>
              <a:t>Alice computes                </a:t>
            </a:r>
            <a:r>
              <a:rPr lang="de-DE" altLang="en-US" sz="2400" i="1" dirty="0">
                <a:latin typeface="Times New Roman" panose="02020603050405020304" pitchFamily="18" charset="0"/>
                <a:cs typeface="Apple Symbols" charset="0"/>
              </a:rPr>
              <a:t>⊕     ⊕     </a:t>
            </a:r>
            <a:r>
              <a:rPr lang="en-US" altLang="en-US" sz="2400" baseline="-33000" dirty="0">
                <a:latin typeface="Arial" panose="020B0604020202020204" pitchFamily="34" charset="0"/>
              </a:rPr>
              <a:t> </a:t>
            </a:r>
            <a:r>
              <a:rPr lang="en-US" altLang="en-US" sz="2400" dirty="0">
                <a:latin typeface="Arial" panose="020B0604020202020204" pitchFamily="34" charset="0"/>
              </a:rPr>
              <a:t>and compares</a:t>
            </a:r>
          </a:p>
          <a:p>
            <a:pPr>
              <a:buClrTx/>
              <a:buFontTx/>
              <a:buNone/>
            </a:pPr>
            <a:endParaRPr lang="en-US" altLang="en-US" sz="2400" dirty="0">
              <a:latin typeface="Arial" panose="020B0604020202020204" pitchFamily="34" charset="0"/>
            </a:endParaRPr>
          </a:p>
          <a:p>
            <a:pPr>
              <a:buClrTx/>
              <a:buFontTx/>
              <a:buNone/>
            </a:pPr>
            <a:br>
              <a:rPr lang="en-US" altLang="en-US" sz="2400" dirty="0">
                <a:latin typeface="Arial" panose="020B0604020202020204" pitchFamily="34" charset="0"/>
              </a:rPr>
            </a:br>
            <a:br>
              <a:rPr lang="en-US" altLang="en-US" sz="2400" dirty="0">
                <a:latin typeface="Arial" panose="020B0604020202020204" pitchFamily="34" charset="0"/>
              </a:rPr>
            </a:br>
            <a:endParaRPr lang="en-US" altLang="en-US" sz="2400" dirty="0">
              <a:latin typeface="Arial" panose="020B0604020202020204" pitchFamily="34" charset="0"/>
            </a:endParaRPr>
          </a:p>
        </p:txBody>
      </p:sp>
      <p:sp>
        <p:nvSpPr>
          <p:cNvPr id="9" name="Rectangle 10"/>
          <p:cNvSpPr>
            <a:spLocks noChangeArrowheads="1"/>
          </p:cNvSpPr>
          <p:nvPr/>
        </p:nvSpPr>
        <p:spPr bwMode="auto">
          <a:xfrm>
            <a:off x="3084910" y="3424238"/>
            <a:ext cx="342900" cy="342900"/>
          </a:xfrm>
          <a:prstGeom prst="rect">
            <a:avLst/>
          </a:prstGeom>
          <a:solidFill>
            <a:srgbClr val="00AE0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r>
              <a:rPr lang="en-US" altLang="en-US" sz="1350" i="1">
                <a:latin typeface="Times New Roman" panose="02020603050405020304" pitchFamily="18" charset="0"/>
              </a:rPr>
              <a:t>0</a:t>
            </a:r>
          </a:p>
        </p:txBody>
      </p:sp>
      <p:sp>
        <p:nvSpPr>
          <p:cNvPr id="10" name="Rectangle 11"/>
          <p:cNvSpPr>
            <a:spLocks noChangeArrowheads="1"/>
          </p:cNvSpPr>
          <p:nvPr/>
        </p:nvSpPr>
        <p:spPr bwMode="auto">
          <a:xfrm>
            <a:off x="3463529" y="3423047"/>
            <a:ext cx="342900" cy="342900"/>
          </a:xfrm>
          <a:prstGeom prst="rect">
            <a:avLst/>
          </a:prstGeom>
          <a:solidFill>
            <a:srgbClr val="FFFFFF"/>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11" name="Rectangle 12"/>
          <p:cNvSpPr>
            <a:spLocks noChangeArrowheads="1"/>
          </p:cNvSpPr>
          <p:nvPr/>
        </p:nvSpPr>
        <p:spPr bwMode="auto">
          <a:xfrm>
            <a:off x="3084910" y="3801666"/>
            <a:ext cx="342900" cy="342900"/>
          </a:xfrm>
          <a:prstGeom prst="rect">
            <a:avLst/>
          </a:prstGeom>
          <a:solidFill>
            <a:srgbClr val="FFFF0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r>
              <a:rPr lang="en-US" altLang="en-US" sz="1350" i="1">
                <a:latin typeface="Times New Roman" panose="02020603050405020304" pitchFamily="18" charset="0"/>
              </a:rPr>
              <a:t>0</a:t>
            </a:r>
          </a:p>
        </p:txBody>
      </p:sp>
      <p:sp>
        <p:nvSpPr>
          <p:cNvPr id="12" name="Rectangle 13"/>
          <p:cNvSpPr>
            <a:spLocks noChangeArrowheads="1"/>
          </p:cNvSpPr>
          <p:nvPr/>
        </p:nvSpPr>
        <p:spPr bwMode="auto">
          <a:xfrm>
            <a:off x="3084910" y="4179094"/>
            <a:ext cx="342900" cy="342900"/>
          </a:xfrm>
          <a:prstGeom prst="rect">
            <a:avLst/>
          </a:prstGeom>
          <a:noFill/>
          <a:ln w="9360">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13" name="Rectangle 14"/>
          <p:cNvSpPr>
            <a:spLocks noChangeArrowheads="1"/>
          </p:cNvSpPr>
          <p:nvPr/>
        </p:nvSpPr>
        <p:spPr bwMode="auto">
          <a:xfrm>
            <a:off x="3462338" y="3801666"/>
            <a:ext cx="342900" cy="342900"/>
          </a:xfrm>
          <a:prstGeom prst="rect">
            <a:avLst/>
          </a:prstGeom>
          <a:solidFill>
            <a:srgbClr val="FFFFFF"/>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14" name="Rectangle 15"/>
          <p:cNvSpPr>
            <a:spLocks noChangeArrowheads="1"/>
          </p:cNvSpPr>
          <p:nvPr/>
        </p:nvSpPr>
        <p:spPr bwMode="auto">
          <a:xfrm>
            <a:off x="3462338" y="4179094"/>
            <a:ext cx="342900" cy="342900"/>
          </a:xfrm>
          <a:prstGeom prst="rect">
            <a:avLst/>
          </a:prstGeom>
          <a:solidFill>
            <a:srgbClr val="FF950E"/>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r>
              <a:rPr lang="en-US" altLang="en-US" sz="1350" i="1">
                <a:latin typeface="Times New Roman" panose="02020603050405020304" pitchFamily="18" charset="0"/>
              </a:rPr>
              <a:t>1</a:t>
            </a:r>
          </a:p>
        </p:txBody>
      </p:sp>
      <p:sp>
        <p:nvSpPr>
          <p:cNvPr id="15" name="Rectangle 16"/>
          <p:cNvSpPr>
            <a:spLocks noChangeArrowheads="1"/>
          </p:cNvSpPr>
          <p:nvPr/>
        </p:nvSpPr>
        <p:spPr bwMode="auto">
          <a:xfrm>
            <a:off x="5218510" y="3423047"/>
            <a:ext cx="342900" cy="342900"/>
          </a:xfrm>
          <a:prstGeom prst="rect">
            <a:avLst/>
          </a:prstGeom>
          <a:solidFill>
            <a:srgbClr val="00AE0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r>
              <a:rPr lang="en-US" altLang="en-US" sz="1350" i="1">
                <a:latin typeface="Times New Roman" panose="02020603050405020304" pitchFamily="18" charset="0"/>
              </a:rPr>
              <a:t> 0</a:t>
            </a:r>
          </a:p>
        </p:txBody>
      </p:sp>
      <p:sp>
        <p:nvSpPr>
          <p:cNvPr id="16" name="Rectangle 17"/>
          <p:cNvSpPr>
            <a:spLocks noChangeArrowheads="1"/>
          </p:cNvSpPr>
          <p:nvPr/>
        </p:nvSpPr>
        <p:spPr bwMode="auto">
          <a:xfrm>
            <a:off x="5217319" y="3801666"/>
            <a:ext cx="342900" cy="342900"/>
          </a:xfrm>
          <a:prstGeom prst="rect">
            <a:avLst/>
          </a:prstGeom>
          <a:solidFill>
            <a:srgbClr val="FFFF0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altLang="en-US" sz="1350" i="1">
                <a:latin typeface="Times New Roman" panose="02020603050405020304" pitchFamily="18" charset="0"/>
              </a:rPr>
              <a:t> 0</a:t>
            </a:r>
          </a:p>
        </p:txBody>
      </p:sp>
      <p:sp>
        <p:nvSpPr>
          <p:cNvPr id="17" name="Rectangle 18"/>
          <p:cNvSpPr>
            <a:spLocks noChangeArrowheads="1"/>
          </p:cNvSpPr>
          <p:nvPr/>
        </p:nvSpPr>
        <p:spPr bwMode="auto">
          <a:xfrm>
            <a:off x="5217319" y="4179094"/>
            <a:ext cx="342900" cy="342900"/>
          </a:xfrm>
          <a:prstGeom prst="rect">
            <a:avLst/>
          </a:prstGeom>
          <a:solidFill>
            <a:srgbClr val="993366"/>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altLang="en-US" sz="1350" i="1">
                <a:latin typeface="Times New Roman" panose="02020603050405020304" pitchFamily="18" charset="0"/>
              </a:rPr>
              <a:t> 0</a:t>
            </a:r>
          </a:p>
        </p:txBody>
      </p:sp>
      <p:sp>
        <p:nvSpPr>
          <p:cNvPr id="18" name="Rectangle 19"/>
          <p:cNvSpPr>
            <a:spLocks noChangeArrowheads="1"/>
          </p:cNvSpPr>
          <p:nvPr/>
        </p:nvSpPr>
        <p:spPr bwMode="auto">
          <a:xfrm>
            <a:off x="5595938" y="3800475"/>
            <a:ext cx="342900" cy="342900"/>
          </a:xfrm>
          <a:prstGeom prst="rect">
            <a:avLst/>
          </a:prstGeom>
          <a:solidFill>
            <a:srgbClr val="00B8FF"/>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altLang="en-US" sz="1350" i="1">
                <a:latin typeface="Times New Roman" panose="02020603050405020304" pitchFamily="18" charset="0"/>
              </a:rPr>
              <a:t> 1</a:t>
            </a:r>
          </a:p>
        </p:txBody>
      </p:sp>
      <p:sp>
        <p:nvSpPr>
          <p:cNvPr id="19" name="Rectangle 20"/>
          <p:cNvSpPr>
            <a:spLocks noChangeArrowheads="1"/>
          </p:cNvSpPr>
          <p:nvPr/>
        </p:nvSpPr>
        <p:spPr bwMode="auto">
          <a:xfrm>
            <a:off x="5595938" y="4179094"/>
            <a:ext cx="342900" cy="342900"/>
          </a:xfrm>
          <a:prstGeom prst="rect">
            <a:avLst/>
          </a:prstGeom>
          <a:solidFill>
            <a:srgbClr val="FF950E"/>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altLang="en-US" sz="1350" i="1">
                <a:latin typeface="Times New Roman" panose="02020603050405020304" pitchFamily="18" charset="0"/>
              </a:rPr>
              <a:t> 1</a:t>
            </a:r>
          </a:p>
        </p:txBody>
      </p:sp>
      <p:pic>
        <p:nvPicPr>
          <p:cNvPr id="2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548" y="3120771"/>
            <a:ext cx="587302" cy="79511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1"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1468" y="3020236"/>
            <a:ext cx="636985" cy="812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 name="Rectangle 23"/>
          <p:cNvSpPr>
            <a:spLocks noChangeArrowheads="1"/>
          </p:cNvSpPr>
          <p:nvPr/>
        </p:nvSpPr>
        <p:spPr bwMode="auto">
          <a:xfrm>
            <a:off x="4337449" y="3475435"/>
            <a:ext cx="326231" cy="236934"/>
          </a:xfrm>
          <a:prstGeom prst="rect">
            <a:avLst/>
          </a:prstGeom>
          <a:solidFill>
            <a:srgbClr val="FFFFFF"/>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r>
              <a:rPr lang="en-US" altLang="en-US" sz="1050"/>
              <a:t>OT</a:t>
            </a:r>
          </a:p>
        </p:txBody>
      </p:sp>
      <p:sp>
        <p:nvSpPr>
          <p:cNvPr id="23" name="Freeform 24"/>
          <p:cNvSpPr>
            <a:spLocks/>
          </p:cNvSpPr>
          <p:nvPr/>
        </p:nvSpPr>
        <p:spPr bwMode="auto">
          <a:xfrm>
            <a:off x="3865960" y="3517106"/>
            <a:ext cx="471488" cy="1191"/>
          </a:xfrm>
          <a:custGeom>
            <a:avLst/>
            <a:gdLst>
              <a:gd name="T0" fmla="*/ 0 w 1745"/>
              <a:gd name="T1" fmla="*/ 4 h 5"/>
              <a:gd name="T2" fmla="*/ 1744 w 1745"/>
              <a:gd name="T3" fmla="*/ 0 h 5"/>
            </a:gdLst>
            <a:ahLst/>
            <a:cxnLst>
              <a:cxn ang="0">
                <a:pos x="T0" y="T1"/>
              </a:cxn>
              <a:cxn ang="0">
                <a:pos x="T2" y="T3"/>
              </a:cxn>
            </a:cxnLst>
            <a:rect l="0" t="0" r="r" b="b"/>
            <a:pathLst>
              <a:path w="1745" h="5">
                <a:moveTo>
                  <a:pt x="0" y="4"/>
                </a:moveTo>
                <a:lnTo>
                  <a:pt x="1744" y="0"/>
                </a:lnTo>
              </a:path>
            </a:pathLst>
          </a:custGeom>
          <a:noFill/>
          <a:ln w="936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24" name="Freeform 25"/>
          <p:cNvSpPr>
            <a:spLocks/>
          </p:cNvSpPr>
          <p:nvPr/>
        </p:nvSpPr>
        <p:spPr bwMode="auto">
          <a:xfrm>
            <a:off x="3862389" y="3681413"/>
            <a:ext cx="475060" cy="1191"/>
          </a:xfrm>
          <a:custGeom>
            <a:avLst/>
            <a:gdLst>
              <a:gd name="T0" fmla="*/ 1760 w 1761"/>
              <a:gd name="T1" fmla="*/ 0 h 3"/>
              <a:gd name="T2" fmla="*/ 0 w 1761"/>
              <a:gd name="T3" fmla="*/ 2 h 3"/>
            </a:gdLst>
            <a:ahLst/>
            <a:cxnLst>
              <a:cxn ang="0">
                <a:pos x="T0" y="T1"/>
              </a:cxn>
              <a:cxn ang="0">
                <a:pos x="T2" y="T3"/>
              </a:cxn>
            </a:cxnLst>
            <a:rect l="0" t="0" r="r" b="b"/>
            <a:pathLst>
              <a:path w="1761" h="3">
                <a:moveTo>
                  <a:pt x="1760" y="0"/>
                </a:moveTo>
                <a:lnTo>
                  <a:pt x="0" y="2"/>
                </a:lnTo>
              </a:path>
            </a:pathLst>
          </a:custGeom>
          <a:noFill/>
          <a:ln w="936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25" name="Freeform 26"/>
          <p:cNvSpPr>
            <a:spLocks/>
          </p:cNvSpPr>
          <p:nvPr/>
        </p:nvSpPr>
        <p:spPr bwMode="auto">
          <a:xfrm>
            <a:off x="4669631" y="3517106"/>
            <a:ext cx="500063" cy="1191"/>
          </a:xfrm>
          <a:custGeom>
            <a:avLst/>
            <a:gdLst>
              <a:gd name="T0" fmla="*/ 1850 w 1851"/>
              <a:gd name="T1" fmla="*/ 4 h 5"/>
              <a:gd name="T2" fmla="*/ 0 w 1851"/>
              <a:gd name="T3" fmla="*/ 0 h 5"/>
            </a:gdLst>
            <a:ahLst/>
            <a:cxnLst>
              <a:cxn ang="0">
                <a:pos x="T0" y="T1"/>
              </a:cxn>
              <a:cxn ang="0">
                <a:pos x="T2" y="T3"/>
              </a:cxn>
            </a:cxnLst>
            <a:rect l="0" t="0" r="r" b="b"/>
            <a:pathLst>
              <a:path w="1851" h="5">
                <a:moveTo>
                  <a:pt x="1850" y="4"/>
                </a:moveTo>
                <a:lnTo>
                  <a:pt x="0" y="0"/>
                </a:lnTo>
              </a:path>
            </a:pathLst>
          </a:custGeom>
          <a:noFill/>
          <a:ln w="936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26" name="Text Box 27"/>
          <p:cNvSpPr txBox="1">
            <a:spLocks noChangeArrowheads="1"/>
          </p:cNvSpPr>
          <p:nvPr/>
        </p:nvSpPr>
        <p:spPr bwMode="auto">
          <a:xfrm>
            <a:off x="4672014" y="3337324"/>
            <a:ext cx="650081" cy="2119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altLang="en-US" sz="900">
                <a:latin typeface="Times New Roman" panose="02020603050405020304" pitchFamily="18" charset="0"/>
              </a:rPr>
              <a:t>(   </a:t>
            </a:r>
            <a:r>
              <a:rPr lang="en-US" altLang="en-US" sz="900" i="1" baseline="-15000">
                <a:latin typeface="Times New Roman" panose="02020603050405020304" pitchFamily="18" charset="0"/>
              </a:rPr>
              <a:t>   </a:t>
            </a:r>
            <a:r>
              <a:rPr lang="en-US" altLang="en-US" sz="900" i="1">
                <a:latin typeface="Times New Roman" panose="02020603050405020304" pitchFamily="18" charset="0"/>
              </a:rPr>
              <a:t>,     </a:t>
            </a:r>
            <a:r>
              <a:rPr lang="en-US" altLang="en-US" sz="900">
                <a:latin typeface="Times New Roman" panose="02020603050405020304" pitchFamily="18" charset="0"/>
              </a:rPr>
              <a:t>)</a:t>
            </a:r>
          </a:p>
        </p:txBody>
      </p:sp>
      <p:sp>
        <p:nvSpPr>
          <p:cNvPr id="27" name="Text Box 28"/>
          <p:cNvSpPr txBox="1">
            <a:spLocks noChangeArrowheads="1"/>
          </p:cNvSpPr>
          <p:nvPr/>
        </p:nvSpPr>
        <p:spPr bwMode="auto">
          <a:xfrm>
            <a:off x="3994549" y="3365899"/>
            <a:ext cx="145256" cy="182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altLang="en-US" sz="750" i="1">
                <a:latin typeface="Times New Roman" panose="02020603050405020304" pitchFamily="18" charset="0"/>
              </a:rPr>
              <a:t>0</a:t>
            </a:r>
          </a:p>
        </p:txBody>
      </p:sp>
      <p:sp>
        <p:nvSpPr>
          <p:cNvPr id="28" name="Text Box 29"/>
          <p:cNvSpPr txBox="1">
            <a:spLocks noChangeArrowheads="1"/>
          </p:cNvSpPr>
          <p:nvPr/>
        </p:nvSpPr>
        <p:spPr bwMode="auto">
          <a:xfrm>
            <a:off x="4176714" y="3832624"/>
            <a:ext cx="636985" cy="2500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altLang="en-US" b="1"/>
              <a:t>. . . . .</a:t>
            </a:r>
          </a:p>
        </p:txBody>
      </p:sp>
      <p:sp>
        <p:nvSpPr>
          <p:cNvPr id="29" name="Text Box 30"/>
          <p:cNvSpPr txBox="1">
            <a:spLocks noChangeArrowheads="1"/>
          </p:cNvSpPr>
          <p:nvPr/>
        </p:nvSpPr>
        <p:spPr bwMode="auto">
          <a:xfrm>
            <a:off x="4176714" y="4185049"/>
            <a:ext cx="636985" cy="2500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altLang="en-US" b="1"/>
              <a:t>. . . . .</a:t>
            </a:r>
          </a:p>
        </p:txBody>
      </p:sp>
      <p:sp>
        <p:nvSpPr>
          <p:cNvPr id="30" name="Text Box 31"/>
          <p:cNvSpPr txBox="1">
            <a:spLocks noChangeArrowheads="1"/>
          </p:cNvSpPr>
          <p:nvPr/>
        </p:nvSpPr>
        <p:spPr bwMode="auto">
          <a:xfrm>
            <a:off x="5992368" y="1393050"/>
            <a:ext cx="211931" cy="273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altLang="en-US" sz="2400" dirty="0">
                <a:latin typeface="Times New Roman" panose="02020603050405020304" pitchFamily="18" charset="0"/>
              </a:rPr>
              <a:t>?</a:t>
            </a:r>
          </a:p>
        </p:txBody>
      </p:sp>
      <p:sp>
        <p:nvSpPr>
          <p:cNvPr id="31" name="Oval 32"/>
          <p:cNvSpPr>
            <a:spLocks noChangeArrowheads="1"/>
          </p:cNvSpPr>
          <p:nvPr/>
        </p:nvSpPr>
        <p:spPr bwMode="auto">
          <a:xfrm>
            <a:off x="7516750" y="1656669"/>
            <a:ext cx="195492" cy="170758"/>
          </a:xfrm>
          <a:prstGeom prst="ellipse">
            <a:avLst/>
          </a:prstGeom>
          <a:solidFill>
            <a:srgbClr val="FF3333"/>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34" name="Rectangle 35"/>
          <p:cNvSpPr>
            <a:spLocks noChangeArrowheads="1"/>
          </p:cNvSpPr>
          <p:nvPr/>
        </p:nvSpPr>
        <p:spPr bwMode="auto">
          <a:xfrm>
            <a:off x="3562053" y="4961857"/>
            <a:ext cx="363752" cy="334709"/>
          </a:xfrm>
          <a:prstGeom prst="rect">
            <a:avLst/>
          </a:prstGeom>
          <a:solidFill>
            <a:srgbClr val="00AE0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r>
              <a:rPr lang="en-US" altLang="en-US" sz="2000" i="1" dirty="0">
                <a:latin typeface="Times New Roman" panose="02020603050405020304" pitchFamily="18" charset="0"/>
              </a:rPr>
              <a:t>0</a:t>
            </a:r>
          </a:p>
        </p:txBody>
      </p:sp>
      <p:sp>
        <p:nvSpPr>
          <p:cNvPr id="35" name="Rectangle 36"/>
          <p:cNvSpPr>
            <a:spLocks noChangeArrowheads="1"/>
          </p:cNvSpPr>
          <p:nvPr/>
        </p:nvSpPr>
        <p:spPr bwMode="auto">
          <a:xfrm>
            <a:off x="4301013" y="4944980"/>
            <a:ext cx="362667" cy="352600"/>
          </a:xfrm>
          <a:prstGeom prst="rect">
            <a:avLst/>
          </a:prstGeom>
          <a:solidFill>
            <a:srgbClr val="00B8FF"/>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r>
              <a:rPr lang="en-US" altLang="en-US" sz="2000" i="1" dirty="0">
                <a:latin typeface="Times New Roman" panose="02020603050405020304" pitchFamily="18" charset="0"/>
              </a:rPr>
              <a:t>1</a:t>
            </a:r>
          </a:p>
        </p:txBody>
      </p:sp>
      <p:sp>
        <p:nvSpPr>
          <p:cNvPr id="36" name="Rectangle 37"/>
          <p:cNvSpPr>
            <a:spLocks noChangeArrowheads="1"/>
          </p:cNvSpPr>
          <p:nvPr/>
        </p:nvSpPr>
        <p:spPr bwMode="auto">
          <a:xfrm>
            <a:off x="4997054" y="4949585"/>
            <a:ext cx="379904" cy="347994"/>
          </a:xfrm>
          <a:prstGeom prst="rect">
            <a:avLst/>
          </a:prstGeom>
          <a:solidFill>
            <a:srgbClr val="FF950E"/>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r>
              <a:rPr lang="en-US" altLang="en-US" sz="2000" i="1" dirty="0">
                <a:latin typeface="Times New Roman" panose="02020603050405020304" pitchFamily="18" charset="0"/>
              </a:rPr>
              <a:t>1</a:t>
            </a:r>
          </a:p>
        </p:txBody>
      </p:sp>
      <p:sp>
        <p:nvSpPr>
          <p:cNvPr id="37" name="Rectangle 38"/>
          <p:cNvSpPr>
            <a:spLocks noChangeArrowheads="1"/>
          </p:cNvSpPr>
          <p:nvPr/>
        </p:nvSpPr>
        <p:spPr bwMode="auto">
          <a:xfrm>
            <a:off x="3572607" y="5673307"/>
            <a:ext cx="353198" cy="364025"/>
          </a:xfrm>
          <a:prstGeom prst="rect">
            <a:avLst/>
          </a:prstGeom>
          <a:solidFill>
            <a:srgbClr val="00AE0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r>
              <a:rPr lang="en-US" altLang="en-US" sz="2000" i="1" dirty="0">
                <a:latin typeface="Times New Roman" panose="02020603050405020304" pitchFamily="18" charset="0"/>
              </a:rPr>
              <a:t>0</a:t>
            </a:r>
          </a:p>
        </p:txBody>
      </p:sp>
      <p:sp>
        <p:nvSpPr>
          <p:cNvPr id="38" name="Rectangle 39"/>
          <p:cNvSpPr>
            <a:spLocks noChangeArrowheads="1"/>
          </p:cNvSpPr>
          <p:nvPr/>
        </p:nvSpPr>
        <p:spPr bwMode="auto">
          <a:xfrm>
            <a:off x="4319497" y="5667376"/>
            <a:ext cx="365146" cy="356685"/>
          </a:xfrm>
          <a:prstGeom prst="rect">
            <a:avLst/>
          </a:prstGeom>
          <a:solidFill>
            <a:srgbClr val="FFFF0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r>
              <a:rPr lang="en-US" altLang="en-US" sz="2000" i="1" dirty="0">
                <a:latin typeface="Times New Roman" panose="02020603050405020304" pitchFamily="18" charset="0"/>
              </a:rPr>
              <a:t>0</a:t>
            </a:r>
          </a:p>
        </p:txBody>
      </p:sp>
      <p:sp>
        <p:nvSpPr>
          <p:cNvPr id="39" name="Rectangle 40"/>
          <p:cNvSpPr>
            <a:spLocks noChangeArrowheads="1"/>
          </p:cNvSpPr>
          <p:nvPr/>
        </p:nvSpPr>
        <p:spPr bwMode="auto">
          <a:xfrm>
            <a:off x="5017703" y="5645943"/>
            <a:ext cx="338605" cy="359064"/>
          </a:xfrm>
          <a:prstGeom prst="rect">
            <a:avLst/>
          </a:prstGeom>
          <a:solidFill>
            <a:srgbClr val="FF950E"/>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r>
              <a:rPr lang="en-US" altLang="en-US" sz="2000" i="1" dirty="0">
                <a:latin typeface="Times New Roman" panose="02020603050405020304" pitchFamily="18" charset="0"/>
              </a:rPr>
              <a:t>1</a:t>
            </a:r>
          </a:p>
        </p:txBody>
      </p:sp>
      <p:sp>
        <p:nvSpPr>
          <p:cNvPr id="40" name="Rectangle 41"/>
          <p:cNvSpPr>
            <a:spLocks noChangeArrowheads="1"/>
          </p:cNvSpPr>
          <p:nvPr/>
        </p:nvSpPr>
        <p:spPr bwMode="auto">
          <a:xfrm>
            <a:off x="4777980" y="3394473"/>
            <a:ext cx="102394" cy="102394"/>
          </a:xfrm>
          <a:prstGeom prst="rect">
            <a:avLst/>
          </a:prstGeom>
          <a:solidFill>
            <a:srgbClr val="00AE0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41" name="Rectangle 42"/>
          <p:cNvSpPr>
            <a:spLocks noChangeArrowheads="1"/>
          </p:cNvSpPr>
          <p:nvPr/>
        </p:nvSpPr>
        <p:spPr bwMode="auto">
          <a:xfrm>
            <a:off x="4966098" y="3394473"/>
            <a:ext cx="102394" cy="102394"/>
          </a:xfrm>
          <a:prstGeom prst="rect">
            <a:avLst/>
          </a:prstGeom>
          <a:solidFill>
            <a:srgbClr val="C5000B"/>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42" name="Rectangle 43"/>
          <p:cNvSpPr>
            <a:spLocks noChangeArrowheads="1"/>
          </p:cNvSpPr>
          <p:nvPr/>
        </p:nvSpPr>
        <p:spPr bwMode="auto">
          <a:xfrm>
            <a:off x="4031457" y="3564732"/>
            <a:ext cx="102394" cy="102394"/>
          </a:xfrm>
          <a:prstGeom prst="rect">
            <a:avLst/>
          </a:prstGeom>
          <a:solidFill>
            <a:srgbClr val="00AE0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44" name="Text Box 45"/>
          <p:cNvSpPr txBox="1">
            <a:spLocks noChangeArrowheads="1"/>
          </p:cNvSpPr>
          <p:nvPr/>
        </p:nvSpPr>
        <p:spPr bwMode="auto">
          <a:xfrm>
            <a:off x="7227618" y="1491727"/>
            <a:ext cx="321470" cy="396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altLang="en-US" sz="2400" i="1" dirty="0">
                <a:latin typeface="Times New Roman" panose="02020603050405020304" pitchFamily="18" charset="0"/>
              </a:rPr>
              <a:t>x</a:t>
            </a:r>
          </a:p>
        </p:txBody>
      </p:sp>
      <p:sp>
        <p:nvSpPr>
          <p:cNvPr id="45" name="Text Box 46"/>
          <p:cNvSpPr txBox="1">
            <a:spLocks noChangeArrowheads="1"/>
          </p:cNvSpPr>
          <p:nvPr/>
        </p:nvSpPr>
        <p:spPr bwMode="auto">
          <a:xfrm>
            <a:off x="8572407" y="1518374"/>
            <a:ext cx="236934"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altLang="en-US" sz="2400" i="1" dirty="0">
                <a:latin typeface="Times New Roman" panose="02020603050405020304" pitchFamily="18" charset="0"/>
              </a:rPr>
              <a:t>y</a:t>
            </a:r>
          </a:p>
        </p:txBody>
      </p:sp>
      <p:sp>
        <p:nvSpPr>
          <p:cNvPr id="46" name="Rectangle 47"/>
          <p:cNvSpPr>
            <a:spLocks noChangeArrowheads="1"/>
          </p:cNvSpPr>
          <p:nvPr/>
        </p:nvSpPr>
        <p:spPr bwMode="auto">
          <a:xfrm>
            <a:off x="5595938" y="3423047"/>
            <a:ext cx="342900" cy="342900"/>
          </a:xfrm>
          <a:prstGeom prst="rect">
            <a:avLst/>
          </a:prstGeom>
          <a:solidFill>
            <a:srgbClr val="C5000B"/>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r>
              <a:rPr lang="en-US" altLang="en-US" sz="1350" i="1">
                <a:latin typeface="Times New Roman" panose="02020603050405020304" pitchFamily="18" charset="0"/>
              </a:rPr>
              <a:t> 1</a:t>
            </a:r>
          </a:p>
        </p:txBody>
      </p:sp>
      <p:sp>
        <p:nvSpPr>
          <p:cNvPr id="47" name="Text Box 48"/>
          <p:cNvSpPr txBox="1">
            <a:spLocks noChangeArrowheads="1"/>
          </p:cNvSpPr>
          <p:nvPr/>
        </p:nvSpPr>
        <p:spPr bwMode="auto">
          <a:xfrm>
            <a:off x="6012658" y="3463529"/>
            <a:ext cx="822722" cy="227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altLang="en-US" sz="1050" i="1" dirty="0">
                <a:latin typeface="Times New Roman" panose="02020603050405020304" pitchFamily="18" charset="0"/>
                <a:cs typeface="Arial" panose="020B0604020202020204" pitchFamily="34" charset="0"/>
              </a:rPr>
              <a:t>(</a:t>
            </a:r>
            <a:r>
              <a:rPr lang="el-GR" sz="1050" dirty="0"/>
              <a:t>κ</a:t>
            </a:r>
            <a:r>
              <a:rPr lang="en-US" altLang="en-US" sz="1050" dirty="0">
                <a:latin typeface="Arial" panose="020B0604020202020204" pitchFamily="34" charset="0"/>
                <a:cs typeface="Arial" panose="020B0604020202020204" pitchFamily="34" charset="0"/>
              </a:rPr>
              <a:t>-bit each)</a:t>
            </a:r>
          </a:p>
        </p:txBody>
      </p:sp>
      <p:sp>
        <p:nvSpPr>
          <p:cNvPr id="48" name="Rectangle 49"/>
          <p:cNvSpPr>
            <a:spLocks noChangeArrowheads="1"/>
          </p:cNvSpPr>
          <p:nvPr/>
        </p:nvSpPr>
        <p:spPr bwMode="auto">
          <a:xfrm>
            <a:off x="2512219" y="6491702"/>
            <a:ext cx="5410200"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620" tIns="28620" rIns="28620" bIns="286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r">
              <a:buClrTx/>
              <a:buFontTx/>
              <a:buNone/>
            </a:pPr>
            <a:r>
              <a:rPr lang="de-DE" altLang="en-US" sz="1500" dirty="0">
                <a:latin typeface="Arial" panose="020B0604020202020204" pitchFamily="34" charset="0"/>
                <a:cs typeface="Arial" panose="020B0604020202020204" pitchFamily="34" charset="0"/>
              </a:rPr>
              <a:t>Credit by Michael Zohner, TU Darmstadt</a:t>
            </a:r>
          </a:p>
        </p:txBody>
      </p:sp>
      <p:sp>
        <p:nvSpPr>
          <p:cNvPr id="49" name="Rectangle 50"/>
          <p:cNvSpPr>
            <a:spLocks noChangeArrowheads="1"/>
          </p:cNvSpPr>
          <p:nvPr/>
        </p:nvSpPr>
        <p:spPr bwMode="auto">
          <a:xfrm>
            <a:off x="5218510" y="3423047"/>
            <a:ext cx="342900" cy="342900"/>
          </a:xfrm>
          <a:prstGeom prst="rect">
            <a:avLst/>
          </a:prstGeom>
          <a:solidFill>
            <a:srgbClr val="00AE0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r>
              <a:rPr lang="en-US" altLang="en-US" sz="1350" b="1" i="1">
                <a:latin typeface="Times New Roman" panose="02020603050405020304" pitchFamily="18" charset="0"/>
              </a:rPr>
              <a:t> 0</a:t>
            </a:r>
          </a:p>
        </p:txBody>
      </p:sp>
      <p:sp>
        <p:nvSpPr>
          <p:cNvPr id="50" name="Rectangle 51"/>
          <p:cNvSpPr>
            <a:spLocks noChangeArrowheads="1"/>
          </p:cNvSpPr>
          <p:nvPr/>
        </p:nvSpPr>
        <p:spPr bwMode="auto">
          <a:xfrm>
            <a:off x="5595938" y="3800475"/>
            <a:ext cx="342900" cy="342900"/>
          </a:xfrm>
          <a:prstGeom prst="rect">
            <a:avLst/>
          </a:prstGeom>
          <a:solidFill>
            <a:srgbClr val="00B8FF"/>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altLang="en-US" sz="1350" i="1">
                <a:latin typeface="Times New Roman" panose="02020603050405020304" pitchFamily="18" charset="0"/>
              </a:rPr>
              <a:t> </a:t>
            </a:r>
            <a:r>
              <a:rPr lang="en-US" altLang="en-US" sz="1350" b="1" i="1">
                <a:latin typeface="Times New Roman" panose="02020603050405020304" pitchFamily="18" charset="0"/>
              </a:rPr>
              <a:t>1</a:t>
            </a:r>
          </a:p>
        </p:txBody>
      </p:sp>
      <p:sp>
        <p:nvSpPr>
          <p:cNvPr id="51" name="Rectangle 52"/>
          <p:cNvSpPr>
            <a:spLocks noChangeArrowheads="1"/>
          </p:cNvSpPr>
          <p:nvPr/>
        </p:nvSpPr>
        <p:spPr bwMode="auto">
          <a:xfrm>
            <a:off x="5595938" y="4179094"/>
            <a:ext cx="342900" cy="342900"/>
          </a:xfrm>
          <a:prstGeom prst="rect">
            <a:avLst/>
          </a:prstGeom>
          <a:solidFill>
            <a:srgbClr val="FF950E"/>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altLang="en-US" sz="1350" b="1" i="1">
                <a:latin typeface="Times New Roman" panose="02020603050405020304" pitchFamily="18" charset="0"/>
              </a:rPr>
              <a:t> 1</a:t>
            </a:r>
          </a:p>
        </p:txBody>
      </p:sp>
      <p:sp>
        <p:nvSpPr>
          <p:cNvPr id="52" name="Title 1"/>
          <p:cNvSpPr txBox="1">
            <a:spLocks/>
          </p:cNvSpPr>
          <p:nvPr/>
        </p:nvSpPr>
        <p:spPr>
          <a:xfrm>
            <a:off x="878682" y="-59242"/>
            <a:ext cx="7543800" cy="120700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800" dirty="0"/>
              <a:t>private equality test protocol</a:t>
            </a:r>
          </a:p>
        </p:txBody>
      </p:sp>
      <p:sp>
        <p:nvSpPr>
          <p:cNvPr id="53" name="Content Placeholder 2"/>
          <p:cNvSpPr txBox="1">
            <a:spLocks/>
          </p:cNvSpPr>
          <p:nvPr/>
        </p:nvSpPr>
        <p:spPr>
          <a:xfrm>
            <a:off x="878682" y="838798"/>
            <a:ext cx="7543800" cy="476646"/>
          </a:xfrm>
          <a:prstGeom prst="rect">
            <a:avLst/>
          </a:prstGeom>
        </p:spPr>
        <p:txBody>
          <a:bodyPr vert="horz" lIns="68580" tIns="34290" rIns="68580" bIns="3429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spcBef>
                <a:spcPct val="0"/>
              </a:spcBef>
              <a:buNone/>
            </a:pPr>
            <a:r>
              <a:rPr lang="en-US" sz="2400" dirty="0"/>
              <a:t>[</a:t>
            </a:r>
            <a:r>
              <a:rPr lang="en-US" altLang="en-US" sz="2400" dirty="0"/>
              <a:t>P</a:t>
            </a:r>
            <a:r>
              <a:rPr lang="en-US" sz="2400" dirty="0"/>
              <a:t>inkasSchneiderSegevZohner15]</a:t>
            </a:r>
          </a:p>
        </p:txBody>
      </p:sp>
      <p:sp>
        <p:nvSpPr>
          <p:cNvPr id="54" name="Oval 32"/>
          <p:cNvSpPr>
            <a:spLocks noChangeArrowheads="1"/>
          </p:cNvSpPr>
          <p:nvPr/>
        </p:nvSpPr>
        <p:spPr bwMode="auto">
          <a:xfrm>
            <a:off x="8376915" y="1652981"/>
            <a:ext cx="195492" cy="170758"/>
          </a:xfrm>
          <a:prstGeom prst="ellipse">
            <a:avLst/>
          </a:prstGeom>
          <a:solidFill>
            <a:srgbClr val="0066FF"/>
          </a:solidFill>
          <a:ln w="9360">
            <a:solidFill>
              <a:srgbClr val="808080"/>
            </a:solidFill>
            <a:round/>
            <a:headEnd/>
            <a:tailEnd/>
          </a:ln>
          <a:effectLst/>
          <a:extLst/>
        </p:spPr>
        <p:txBody>
          <a:bodyPr wrap="none" anchor="ctr"/>
          <a:lstStyle/>
          <a:p>
            <a:endParaRPr lang="en-US" sz="1350"/>
          </a:p>
        </p:txBody>
      </p:sp>
      <p:cxnSp>
        <p:nvCxnSpPr>
          <p:cNvPr id="3" name="Straight Connector 2"/>
          <p:cNvCxnSpPr>
            <a:stCxn id="31" idx="6"/>
            <a:endCxn id="54" idx="2"/>
          </p:cNvCxnSpPr>
          <p:nvPr/>
        </p:nvCxnSpPr>
        <p:spPr>
          <a:xfrm flipV="1">
            <a:off x="7712242" y="1738360"/>
            <a:ext cx="664673" cy="3688"/>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656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fill="hold" nodeType="withEffect">
                                  <p:stCondLst>
                                    <p:cond delay="0"/>
                                  </p:stCondLst>
                                  <p:childTnLst>
                                    <p:set>
                                      <p:cBhvr additive="repl">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20"/>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15"/>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47">
                                            <p:txEl>
                                              <p:pRg st="0" end="0"/>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22"/>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23"/>
                                        </p:tgtEl>
                                        <p:attrNameLst>
                                          <p:attrName>style.visibility</p:attrName>
                                        </p:attrNameLst>
                                      </p:cBhvr>
                                      <p:to>
                                        <p:strVal val="visible"/>
                                      </p:to>
                                    </p:set>
                                  </p:childTnLst>
                                </p:cTn>
                              </p:par>
                              <p:par>
                                <p:cTn id="25" presetID="1" presetClass="entr" fill="hold" nodeType="withEffect">
                                  <p:stCondLst>
                                    <p:cond delay="0"/>
                                  </p:stCondLst>
                                  <p:childTnLst>
                                    <p:set>
                                      <p:cBhvr additive="repl">
                                        <p:cTn id="26" dur="1" fill="hold">
                                          <p:stCondLst>
                                            <p:cond delay="0"/>
                                          </p:stCondLst>
                                        </p:cTn>
                                        <p:tgtEl>
                                          <p:spTgt spid="27"/>
                                        </p:tgtEl>
                                        <p:attrNameLst>
                                          <p:attrName>style.visibility</p:attrName>
                                        </p:attrNameLst>
                                      </p:cBhvr>
                                      <p:to>
                                        <p:strVal val="visible"/>
                                      </p:to>
                                    </p:set>
                                  </p:childTnLst>
                                </p:cTn>
                              </p:par>
                              <p:par>
                                <p:cTn id="27" presetID="1" presetClass="entr" fill="hold" nodeType="withEffect">
                                  <p:stCondLst>
                                    <p:cond delay="0"/>
                                  </p:stCondLst>
                                  <p:childTnLst>
                                    <p:set>
                                      <p:cBhvr additive="repl">
                                        <p:cTn id="28" dur="1" fill="hold">
                                          <p:stCondLst>
                                            <p:cond delay="0"/>
                                          </p:stCondLst>
                                        </p:cTn>
                                        <p:tgtEl>
                                          <p:spTgt spid="40"/>
                                        </p:tgtEl>
                                        <p:attrNameLst>
                                          <p:attrName>style.visibility</p:attrName>
                                        </p:attrNameLst>
                                      </p:cBhvr>
                                      <p:to>
                                        <p:strVal val="visible"/>
                                      </p:to>
                                    </p:set>
                                  </p:childTnLst>
                                </p:cTn>
                              </p:par>
                              <p:par>
                                <p:cTn id="29" presetID="1" presetClass="entr" fill="hold" nodeType="withEffect">
                                  <p:stCondLst>
                                    <p:cond delay="0"/>
                                  </p:stCondLst>
                                  <p:childTnLst>
                                    <p:set>
                                      <p:cBhvr additive="repl">
                                        <p:cTn id="30" dur="1" fill="hold">
                                          <p:stCondLst>
                                            <p:cond delay="0"/>
                                          </p:stCondLst>
                                        </p:cTn>
                                        <p:tgtEl>
                                          <p:spTgt spid="41"/>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26">
                                            <p:txEl>
                                              <p:pRg st="0" end="0"/>
                                            </p:txEl>
                                          </p:spTgt>
                                        </p:tgtEl>
                                        <p:attrNameLst>
                                          <p:attrName>style.visibility</p:attrName>
                                        </p:attrNameLst>
                                      </p:cBhvr>
                                      <p:to>
                                        <p:strVal val="visible"/>
                                      </p:to>
                                    </p:set>
                                  </p:childTnLst>
                                </p:cTn>
                              </p:par>
                              <p:par>
                                <p:cTn id="33" presetID="1" presetClass="entr" fill="hold" nodeType="withEffect">
                                  <p:stCondLst>
                                    <p:cond delay="0"/>
                                  </p:stCondLst>
                                  <p:childTnLst>
                                    <p:set>
                                      <p:cBhvr additive="repl">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additive="repl">
                                        <p:cTn id="38" dur="1" fill="hold">
                                          <p:stCondLst>
                                            <p:cond delay="0"/>
                                          </p:stCondLst>
                                        </p:cTn>
                                        <p:tgtEl>
                                          <p:spTgt spid="24"/>
                                        </p:tgtEl>
                                        <p:attrNameLst>
                                          <p:attrName>style.visibility</p:attrName>
                                        </p:attrNameLst>
                                      </p:cBhvr>
                                      <p:to>
                                        <p:strVal val="visible"/>
                                      </p:to>
                                    </p:set>
                                  </p:childTnLst>
                                </p:cTn>
                              </p:par>
                              <p:par>
                                <p:cTn id="39" presetID="1" presetClass="entr" fill="hold" nodeType="withEffect">
                                  <p:stCondLst>
                                    <p:cond delay="0"/>
                                  </p:stCondLst>
                                  <p:childTnLst>
                                    <p:set>
                                      <p:cBhvr additive="repl">
                                        <p:cTn id="40" dur="1" fill="hold">
                                          <p:stCondLst>
                                            <p:cond delay="0"/>
                                          </p:stCondLst>
                                        </p:cTn>
                                        <p:tgtEl>
                                          <p:spTgt spid="42"/>
                                        </p:tgtEl>
                                        <p:attrNameLst>
                                          <p:attrName>style.visibility</p:attrName>
                                        </p:attrNameLst>
                                      </p:cBhvr>
                                      <p:to>
                                        <p:strVal val="visible"/>
                                      </p:to>
                                    </p:set>
                                  </p:childTnLst>
                                </p:cTn>
                              </p:par>
                              <p:par>
                                <p:cTn id="41" presetID="1" presetClass="entr" fill="hold" nodeType="withEffect">
                                  <p:stCondLst>
                                    <p:cond delay="0"/>
                                  </p:stCondLst>
                                  <p:childTnLst>
                                    <p:set>
                                      <p:cBhvr additive="repl">
                                        <p:cTn id="42" dur="1" fill="hold">
                                          <p:stCondLst>
                                            <p:cond delay="0"/>
                                          </p:stCondLst>
                                        </p:cTn>
                                        <p:tgtEl>
                                          <p:spTgt spid="9"/>
                                        </p:tgtEl>
                                        <p:attrNameLst>
                                          <p:attrName>style.visibility</p:attrName>
                                        </p:attrNameLst>
                                      </p:cBhvr>
                                      <p:to>
                                        <p:strVal val="visible"/>
                                      </p:to>
                                    </p:set>
                                  </p:childTnLst>
                                </p:cTn>
                              </p:par>
                              <p:par>
                                <p:cTn id="43" presetID="1" presetClass="entr" fill="hold" nodeType="withEffect">
                                  <p:stCondLst>
                                    <p:cond delay="0"/>
                                  </p:stCondLst>
                                  <p:childTnLst>
                                    <p:set>
                                      <p:cBhvr additive="repl">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fill="hold" nodeType="clickEffect">
                                  <p:stCondLst>
                                    <p:cond delay="0"/>
                                  </p:stCondLst>
                                  <p:childTnLst>
                                    <p:set>
                                      <p:cBhvr additive="repl">
                                        <p:cTn id="48" dur="1" fill="hold">
                                          <p:stCondLst>
                                            <p:cond delay="0"/>
                                          </p:stCondLst>
                                        </p:cTn>
                                        <p:tgtEl>
                                          <p:spTgt spid="11"/>
                                        </p:tgtEl>
                                        <p:attrNameLst>
                                          <p:attrName>style.visibility</p:attrName>
                                        </p:attrNameLst>
                                      </p:cBhvr>
                                      <p:to>
                                        <p:strVal val="visible"/>
                                      </p:to>
                                    </p:set>
                                  </p:childTnLst>
                                </p:cTn>
                              </p:par>
                              <p:par>
                                <p:cTn id="49" presetID="1" presetClass="entr" fill="hold" nodeType="withEffect">
                                  <p:stCondLst>
                                    <p:cond delay="0"/>
                                  </p:stCondLst>
                                  <p:childTnLst>
                                    <p:set>
                                      <p:cBhvr additive="repl">
                                        <p:cTn id="50" dur="1" fill="hold">
                                          <p:stCondLst>
                                            <p:cond delay="0"/>
                                          </p:stCondLst>
                                        </p:cTn>
                                        <p:tgtEl>
                                          <p:spTgt spid="13"/>
                                        </p:tgtEl>
                                        <p:attrNameLst>
                                          <p:attrName>style.visibility</p:attrName>
                                        </p:attrNameLst>
                                      </p:cBhvr>
                                      <p:to>
                                        <p:strVal val="visible"/>
                                      </p:to>
                                    </p:set>
                                  </p:childTnLst>
                                </p:cTn>
                              </p:par>
                              <p:par>
                                <p:cTn id="51" presetID="1" presetClass="entr" fill="hold" nodeType="withEffect">
                                  <p:stCondLst>
                                    <p:cond delay="0"/>
                                  </p:stCondLst>
                                  <p:childTnLst>
                                    <p:set>
                                      <p:cBhvr additive="repl">
                                        <p:cTn id="52" dur="1" fill="hold">
                                          <p:stCondLst>
                                            <p:cond delay="0"/>
                                          </p:stCondLst>
                                        </p:cTn>
                                        <p:tgtEl>
                                          <p:spTgt spid="16"/>
                                        </p:tgtEl>
                                        <p:attrNameLst>
                                          <p:attrName>style.visibility</p:attrName>
                                        </p:attrNameLst>
                                      </p:cBhvr>
                                      <p:to>
                                        <p:strVal val="visible"/>
                                      </p:to>
                                    </p:set>
                                  </p:childTnLst>
                                </p:cTn>
                              </p:par>
                              <p:par>
                                <p:cTn id="53" presetID="1" presetClass="entr" fill="hold" nodeType="withEffect">
                                  <p:stCondLst>
                                    <p:cond delay="0"/>
                                  </p:stCondLst>
                                  <p:childTnLst>
                                    <p:set>
                                      <p:cBhvr additive="repl">
                                        <p:cTn id="54" dur="1" fill="hold">
                                          <p:stCondLst>
                                            <p:cond delay="0"/>
                                          </p:stCondLst>
                                        </p:cTn>
                                        <p:tgtEl>
                                          <p:spTgt spid="18"/>
                                        </p:tgtEl>
                                        <p:attrNameLst>
                                          <p:attrName>style.visibility</p:attrName>
                                        </p:attrNameLst>
                                      </p:cBhvr>
                                      <p:to>
                                        <p:strVal val="visible"/>
                                      </p:to>
                                    </p:set>
                                  </p:childTnLst>
                                </p:cTn>
                              </p:par>
                              <p:par>
                                <p:cTn id="55" presetID="1" presetClass="entr" fill="hold" nodeType="withEffect">
                                  <p:stCondLst>
                                    <p:cond delay="0"/>
                                  </p:stCondLst>
                                  <p:childTnLst>
                                    <p:set>
                                      <p:cBhvr additive="repl">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fill="hold" nodeType="clickEffect">
                                  <p:stCondLst>
                                    <p:cond delay="0"/>
                                  </p:stCondLst>
                                  <p:childTnLst>
                                    <p:set>
                                      <p:cBhvr additive="repl">
                                        <p:cTn id="60" dur="1" fill="hold">
                                          <p:stCondLst>
                                            <p:cond delay="0"/>
                                          </p:stCondLst>
                                        </p:cTn>
                                        <p:tgtEl>
                                          <p:spTgt spid="12"/>
                                        </p:tgtEl>
                                        <p:attrNameLst>
                                          <p:attrName>style.visibility</p:attrName>
                                        </p:attrNameLst>
                                      </p:cBhvr>
                                      <p:to>
                                        <p:strVal val="visible"/>
                                      </p:to>
                                    </p:set>
                                  </p:childTnLst>
                                </p:cTn>
                              </p:par>
                              <p:par>
                                <p:cTn id="61" presetID="1" presetClass="entr" fill="hold" nodeType="withEffect">
                                  <p:stCondLst>
                                    <p:cond delay="0"/>
                                  </p:stCondLst>
                                  <p:childTnLst>
                                    <p:set>
                                      <p:cBhvr additive="repl">
                                        <p:cTn id="62" dur="1" fill="hold">
                                          <p:stCondLst>
                                            <p:cond delay="0"/>
                                          </p:stCondLst>
                                        </p:cTn>
                                        <p:tgtEl>
                                          <p:spTgt spid="14"/>
                                        </p:tgtEl>
                                        <p:attrNameLst>
                                          <p:attrName>style.visibility</p:attrName>
                                        </p:attrNameLst>
                                      </p:cBhvr>
                                      <p:to>
                                        <p:strVal val="visible"/>
                                      </p:to>
                                    </p:set>
                                  </p:childTnLst>
                                </p:cTn>
                              </p:par>
                              <p:par>
                                <p:cTn id="63" presetID="1" presetClass="entr" fill="hold" nodeType="withEffect">
                                  <p:stCondLst>
                                    <p:cond delay="0"/>
                                  </p:stCondLst>
                                  <p:childTnLst>
                                    <p:set>
                                      <p:cBhvr additive="repl">
                                        <p:cTn id="64" dur="1" fill="hold">
                                          <p:stCondLst>
                                            <p:cond delay="0"/>
                                          </p:stCondLst>
                                        </p:cTn>
                                        <p:tgtEl>
                                          <p:spTgt spid="17"/>
                                        </p:tgtEl>
                                        <p:attrNameLst>
                                          <p:attrName>style.visibility</p:attrName>
                                        </p:attrNameLst>
                                      </p:cBhvr>
                                      <p:to>
                                        <p:strVal val="visible"/>
                                      </p:to>
                                    </p:set>
                                  </p:childTnLst>
                                </p:cTn>
                              </p:par>
                              <p:par>
                                <p:cTn id="65" presetID="1" presetClass="entr" fill="hold" nodeType="withEffect">
                                  <p:stCondLst>
                                    <p:cond delay="0"/>
                                  </p:stCondLst>
                                  <p:childTnLst>
                                    <p:set>
                                      <p:cBhvr additive="repl">
                                        <p:cTn id="66" dur="1" fill="hold">
                                          <p:stCondLst>
                                            <p:cond delay="0"/>
                                          </p:stCondLst>
                                        </p:cTn>
                                        <p:tgtEl>
                                          <p:spTgt spid="19"/>
                                        </p:tgtEl>
                                        <p:attrNameLst>
                                          <p:attrName>style.visibility</p:attrName>
                                        </p:attrNameLst>
                                      </p:cBhvr>
                                      <p:to>
                                        <p:strVal val="visible"/>
                                      </p:to>
                                    </p:set>
                                  </p:childTnLst>
                                </p:cTn>
                              </p:par>
                              <p:par>
                                <p:cTn id="67" presetID="1" presetClass="entr" fill="hold" nodeType="withEffect">
                                  <p:stCondLst>
                                    <p:cond delay="0"/>
                                  </p:stCondLst>
                                  <p:childTnLst>
                                    <p:set>
                                      <p:cBhvr additive="repl">
                                        <p:cTn id="68" dur="1" fill="hold">
                                          <p:stCondLst>
                                            <p:cond delay="0"/>
                                          </p:stCondLst>
                                        </p:cTn>
                                        <p:tgtEl>
                                          <p:spTgt spid="2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fill="hold" nodeType="clickEffect">
                                  <p:stCondLst>
                                    <p:cond delay="0"/>
                                  </p:stCondLst>
                                  <p:childTnLst>
                                    <p:set>
                                      <p:cBhvr additive="repl">
                                        <p:cTn id="72" dur="1" fill="hold">
                                          <p:stCondLst>
                                            <p:cond delay="0"/>
                                          </p:stCondLst>
                                        </p:cTn>
                                        <p:tgtEl>
                                          <p:spTgt spid="34"/>
                                        </p:tgtEl>
                                        <p:attrNameLst>
                                          <p:attrName>style.visibility</p:attrName>
                                        </p:attrNameLst>
                                      </p:cBhvr>
                                      <p:to>
                                        <p:strVal val="visible"/>
                                      </p:to>
                                    </p:set>
                                  </p:childTnLst>
                                </p:cTn>
                              </p:par>
                              <p:par>
                                <p:cTn id="73" presetID="1" presetClass="entr" fill="hold" nodeType="withEffect">
                                  <p:stCondLst>
                                    <p:cond delay="0"/>
                                  </p:stCondLst>
                                  <p:childTnLst>
                                    <p:set>
                                      <p:cBhvr additive="repl">
                                        <p:cTn id="74" dur="1" fill="hold">
                                          <p:stCondLst>
                                            <p:cond delay="0"/>
                                          </p:stCondLst>
                                        </p:cTn>
                                        <p:tgtEl>
                                          <p:spTgt spid="35"/>
                                        </p:tgtEl>
                                        <p:attrNameLst>
                                          <p:attrName>style.visibility</p:attrName>
                                        </p:attrNameLst>
                                      </p:cBhvr>
                                      <p:to>
                                        <p:strVal val="visible"/>
                                      </p:to>
                                    </p:set>
                                  </p:childTnLst>
                                </p:cTn>
                              </p:par>
                              <p:par>
                                <p:cTn id="75" presetID="1" presetClass="entr" fill="hold" nodeType="withEffect">
                                  <p:stCondLst>
                                    <p:cond delay="0"/>
                                  </p:stCondLst>
                                  <p:childTnLst>
                                    <p:set>
                                      <p:cBhvr additive="repl">
                                        <p:cTn id="76" dur="1" fill="hold">
                                          <p:stCondLst>
                                            <p:cond delay="0"/>
                                          </p:stCondLst>
                                        </p:cTn>
                                        <p:tgtEl>
                                          <p:spTgt spid="36"/>
                                        </p:tgtEl>
                                        <p:attrNameLst>
                                          <p:attrName>style.visibility</p:attrName>
                                        </p:attrNameLst>
                                      </p:cBhvr>
                                      <p:to>
                                        <p:strVal val="visible"/>
                                      </p:to>
                                    </p:set>
                                  </p:childTnLst>
                                </p:cTn>
                              </p:par>
                            </p:childTnLst>
                          </p:cTn>
                        </p:par>
                        <p:par>
                          <p:cTn id="77" fill="hold">
                            <p:stCondLst>
                              <p:cond delay="0"/>
                            </p:stCondLst>
                            <p:childTnLst>
                              <p:par>
                                <p:cTn id="78" presetID="1" presetClass="entr" fill="hold" nodeType="afterEffect">
                                  <p:stCondLst>
                                    <p:cond delay="1100"/>
                                  </p:stCondLst>
                                  <p:childTnLst>
                                    <p:set>
                                      <p:cBhvr additive="repl">
                                        <p:cTn id="79"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fill="hold" nodeType="clickEffect">
                                  <p:stCondLst>
                                    <p:cond delay="0"/>
                                  </p:stCondLst>
                                  <p:childTnLst>
                                    <p:set>
                                      <p:cBhvr additive="repl">
                                        <p:cTn id="83" dur="1" fill="hold">
                                          <p:stCondLst>
                                            <p:cond delay="0"/>
                                          </p:stCondLst>
                                        </p:cTn>
                                        <p:tgtEl>
                                          <p:spTgt spid="49"/>
                                        </p:tgtEl>
                                        <p:attrNameLst>
                                          <p:attrName>style.visibility</p:attrName>
                                        </p:attrNameLst>
                                      </p:cBhvr>
                                      <p:to>
                                        <p:strVal val="visible"/>
                                      </p:to>
                                    </p:set>
                                  </p:childTnLst>
                                </p:cTn>
                              </p:par>
                              <p:par>
                                <p:cTn id="84" presetID="1" presetClass="entr" fill="hold" nodeType="withEffect">
                                  <p:stCondLst>
                                    <p:cond delay="0"/>
                                  </p:stCondLst>
                                  <p:childTnLst>
                                    <p:set>
                                      <p:cBhvr additive="repl">
                                        <p:cTn id="85" dur="1" fill="hold">
                                          <p:stCondLst>
                                            <p:cond delay="0"/>
                                          </p:stCondLst>
                                        </p:cTn>
                                        <p:tgtEl>
                                          <p:spTgt spid="50"/>
                                        </p:tgtEl>
                                        <p:attrNameLst>
                                          <p:attrName>style.visibility</p:attrName>
                                        </p:attrNameLst>
                                      </p:cBhvr>
                                      <p:to>
                                        <p:strVal val="visible"/>
                                      </p:to>
                                    </p:set>
                                  </p:childTnLst>
                                </p:cTn>
                              </p:par>
                              <p:par>
                                <p:cTn id="86" presetID="1" presetClass="entr" fill="hold" nodeType="withEffect">
                                  <p:stCondLst>
                                    <p:cond delay="0"/>
                                  </p:stCondLst>
                                  <p:childTnLst>
                                    <p:set>
                                      <p:cBhvr additive="repl">
                                        <p:cTn id="87" dur="1" fill="hold">
                                          <p:stCondLst>
                                            <p:cond delay="0"/>
                                          </p:stCondLst>
                                        </p:cTn>
                                        <p:tgtEl>
                                          <p:spTgt spid="51"/>
                                        </p:tgtEl>
                                        <p:attrNameLst>
                                          <p:attrName>style.visibility</p:attrName>
                                        </p:attrNameLst>
                                      </p:cBhvr>
                                      <p:to>
                                        <p:strVal val="visible"/>
                                      </p:to>
                                    </p:set>
                                  </p:childTnLst>
                                </p:cTn>
                              </p:par>
                              <p:par>
                                <p:cTn id="88" presetID="1" presetClass="entr" fill="hold" nodeType="withEffect">
                                  <p:stCondLst>
                                    <p:cond delay="0"/>
                                  </p:stCondLst>
                                  <p:childTnLst>
                                    <p:set>
                                      <p:cBhvr additive="repl">
                                        <p:cTn id="89" dur="1" fill="hold">
                                          <p:stCondLst>
                                            <p:cond delay="0"/>
                                          </p:stCondLst>
                                        </p:cTn>
                                        <p:tgtEl>
                                          <p:spTgt spid="37"/>
                                        </p:tgtEl>
                                        <p:attrNameLst>
                                          <p:attrName>style.visibility</p:attrName>
                                        </p:attrNameLst>
                                      </p:cBhvr>
                                      <p:to>
                                        <p:strVal val="visible"/>
                                      </p:to>
                                    </p:set>
                                  </p:childTnLst>
                                </p:cTn>
                              </p:par>
                              <p:par>
                                <p:cTn id="90" presetID="1" presetClass="entr" fill="hold" nodeType="withEffect">
                                  <p:stCondLst>
                                    <p:cond delay="0"/>
                                  </p:stCondLst>
                                  <p:childTnLst>
                                    <p:set>
                                      <p:cBhvr additive="repl">
                                        <p:cTn id="91" dur="1" fill="hold">
                                          <p:stCondLst>
                                            <p:cond delay="0"/>
                                          </p:stCondLst>
                                        </p:cTn>
                                        <p:tgtEl>
                                          <p:spTgt spid="38"/>
                                        </p:tgtEl>
                                        <p:attrNameLst>
                                          <p:attrName>style.visibility</p:attrName>
                                        </p:attrNameLst>
                                      </p:cBhvr>
                                      <p:to>
                                        <p:strVal val="visible"/>
                                      </p:to>
                                    </p:set>
                                  </p:childTnLst>
                                </p:cTn>
                              </p:par>
                              <p:par>
                                <p:cTn id="92" presetID="1" presetClass="entr" fill="hold" nodeType="withEffect">
                                  <p:stCondLst>
                                    <p:cond delay="0"/>
                                  </p:stCondLst>
                                  <p:childTnLst>
                                    <p:set>
                                      <p:cBhvr additive="repl">
                                        <p:cTn id="93" dur="1" fill="hold">
                                          <p:stCondLst>
                                            <p:cond delay="0"/>
                                          </p:stCondLst>
                                        </p:cTn>
                                        <p:tgtEl>
                                          <p:spTgt spid="39"/>
                                        </p:tgtEl>
                                        <p:attrNameLst>
                                          <p:attrName>style.visibility</p:attrName>
                                        </p:attrNameLst>
                                      </p:cBhvr>
                                      <p:to>
                                        <p:strVal val="visible"/>
                                      </p:to>
                                    </p:set>
                                  </p:childTnLst>
                                </p:cTn>
                              </p:par>
                            </p:childTnLst>
                          </p:cTn>
                        </p:par>
                        <p:par>
                          <p:cTn id="94" fill="hold">
                            <p:stCondLst>
                              <p:cond delay="0"/>
                            </p:stCondLst>
                            <p:childTnLst>
                              <p:par>
                                <p:cTn id="95" presetID="1" presetClass="entr" fill="hold" nodeType="afterEffect">
                                  <p:stCondLst>
                                    <p:cond delay="1400"/>
                                  </p:stCondLst>
                                  <p:childTnLst>
                                    <p:set>
                                      <p:cBhvr additive="repl">
                                        <p:cTn id="9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50EA957-4397-44F1-B25F-D3F24BF8AEF9}" type="slidenum">
              <a:rPr lang="en-US" smtClean="0"/>
              <a:pPr/>
              <a:t>7</a:t>
            </a:fld>
            <a:endParaRPr lang="en-US"/>
          </a:p>
        </p:txBody>
      </p:sp>
      <p:sp>
        <p:nvSpPr>
          <p:cNvPr id="7" name="Text Box 8"/>
          <p:cNvSpPr txBox="1">
            <a:spLocks noChangeArrowheads="1"/>
          </p:cNvSpPr>
          <p:nvPr/>
        </p:nvSpPr>
        <p:spPr bwMode="auto">
          <a:xfrm>
            <a:off x="1327548" y="2190751"/>
            <a:ext cx="6741319" cy="3193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8" name="Text Box 9"/>
          <p:cNvSpPr txBox="1">
            <a:spLocks noChangeArrowheads="1"/>
          </p:cNvSpPr>
          <p:nvPr/>
        </p:nvSpPr>
        <p:spPr bwMode="auto">
          <a:xfrm>
            <a:off x="529733" y="1609941"/>
            <a:ext cx="8434016" cy="32475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altLang="en-US" sz="2400" b="1" dirty="0">
                <a:latin typeface="Arial" panose="020B0604020202020204" pitchFamily="34" charset="0"/>
              </a:rPr>
              <a:t>Input:</a:t>
            </a:r>
            <a:r>
              <a:rPr lang="en-US" altLang="en-US" sz="2400" dirty="0">
                <a:latin typeface="Arial" panose="020B0604020202020204" pitchFamily="34" charset="0"/>
              </a:rPr>
              <a:t> Alice has </a:t>
            </a:r>
            <a:r>
              <a:rPr lang="en-US" altLang="en-US" sz="2400" i="1" dirty="0">
                <a:latin typeface="Times New Roman" panose="02020603050405020304" pitchFamily="18" charset="0"/>
              </a:rPr>
              <a:t>x</a:t>
            </a:r>
            <a:r>
              <a:rPr lang="en-US" altLang="en-US" sz="2400" dirty="0">
                <a:latin typeface="Arial" panose="020B0604020202020204" pitchFamily="34" charset="0"/>
              </a:rPr>
              <a:t>, Bob has </a:t>
            </a:r>
            <a:r>
              <a:rPr lang="en-US" altLang="en-US" sz="2400" i="1" dirty="0">
                <a:latin typeface="Times New Roman" panose="02020603050405020304" pitchFamily="18" charset="0"/>
              </a:rPr>
              <a:t>y</a:t>
            </a:r>
            <a:r>
              <a:rPr lang="en-US" altLang="en-US" sz="2400" dirty="0">
                <a:latin typeface="Arial" panose="020B0604020202020204" pitchFamily="34" charset="0"/>
              </a:rPr>
              <a:t>. </a:t>
            </a:r>
            <a:r>
              <a:rPr lang="en-US" altLang="en-US" sz="2400" b="1" dirty="0">
                <a:latin typeface="Arial" panose="020B0604020202020204" pitchFamily="34" charset="0"/>
              </a:rPr>
              <a:t>Output:</a:t>
            </a:r>
            <a:r>
              <a:rPr lang="en-US" altLang="en-US" sz="2400" dirty="0">
                <a:latin typeface="Arial" panose="020B0604020202020204" pitchFamily="34" charset="0"/>
              </a:rPr>
              <a:t> </a:t>
            </a:r>
            <a:r>
              <a:rPr lang="en-US" altLang="en-US" sz="2400" i="1" dirty="0">
                <a:latin typeface="Times New Roman" panose="02020603050405020304" pitchFamily="18" charset="0"/>
              </a:rPr>
              <a:t>x </a:t>
            </a:r>
            <a:r>
              <a:rPr lang="en-US" altLang="en-US" sz="2400" dirty="0">
                <a:latin typeface="Times New Roman" panose="02020603050405020304" pitchFamily="18" charset="0"/>
              </a:rPr>
              <a:t>=</a:t>
            </a:r>
            <a:r>
              <a:rPr lang="en-US" altLang="en-US" sz="2400" i="1" dirty="0">
                <a:latin typeface="Times New Roman" panose="02020603050405020304" pitchFamily="18" charset="0"/>
              </a:rPr>
              <a:t> y</a:t>
            </a:r>
            <a:br>
              <a:rPr lang="en-US" altLang="en-US" sz="2400" i="1" dirty="0">
                <a:latin typeface="Arial" panose="020B0604020202020204" pitchFamily="34" charset="0"/>
              </a:rPr>
            </a:br>
            <a:endParaRPr lang="en-US" altLang="en-US" sz="2400" i="1" dirty="0">
              <a:latin typeface="Arial" panose="020B0604020202020204" pitchFamily="34" charset="0"/>
            </a:endParaRPr>
          </a:p>
          <a:p>
            <a:pPr>
              <a:buClrTx/>
              <a:buFontTx/>
              <a:buNone/>
            </a:pPr>
            <a:r>
              <a:rPr lang="en-US" altLang="en-US" sz="2400" b="1" dirty="0">
                <a:latin typeface="Arial" panose="020B0604020202020204" pitchFamily="34" charset="0"/>
              </a:rPr>
              <a:t>Example:</a:t>
            </a:r>
            <a:r>
              <a:rPr lang="en-US" altLang="en-US" sz="2400" dirty="0">
                <a:latin typeface="Arial" panose="020B0604020202020204" pitchFamily="34" charset="0"/>
              </a:rPr>
              <a:t> </a:t>
            </a:r>
            <a:r>
              <a:rPr lang="en-US" altLang="en-US" sz="2400" i="1" dirty="0">
                <a:latin typeface="Times New Roman" panose="02020603050405020304" pitchFamily="18" charset="0"/>
              </a:rPr>
              <a:t>x = </a:t>
            </a:r>
            <a:r>
              <a:rPr lang="en-US" altLang="en-US" sz="2400" i="1" dirty="0">
                <a:solidFill>
                  <a:schemeClr val="tx1"/>
                </a:solidFill>
                <a:latin typeface="Times New Roman" panose="02020603050405020304" pitchFamily="18" charset="0"/>
              </a:rPr>
              <a:t>001</a:t>
            </a:r>
            <a:r>
              <a:rPr lang="en-US" altLang="en-US" sz="2400" dirty="0">
                <a:solidFill>
                  <a:schemeClr val="tx1"/>
                </a:solidFill>
                <a:latin typeface="Arial" panose="020B0604020202020204" pitchFamily="34" charset="0"/>
              </a:rPr>
              <a:t>, </a:t>
            </a:r>
            <a:r>
              <a:rPr lang="en-US" altLang="en-US" sz="2400" i="1" dirty="0">
                <a:solidFill>
                  <a:schemeClr val="tx1"/>
                </a:solidFill>
                <a:latin typeface="Times New Roman" panose="02020603050405020304" pitchFamily="18" charset="0"/>
              </a:rPr>
              <a:t>y = 011</a:t>
            </a:r>
            <a:r>
              <a:rPr lang="en-US" altLang="en-US" sz="2400" i="1" dirty="0">
                <a:latin typeface="Times New Roman" panose="02020603050405020304" pitchFamily="18" charset="0"/>
              </a:rPr>
              <a:t>, </a:t>
            </a:r>
            <a:r>
              <a:rPr lang="en-US" altLang="en-US" sz="2400" dirty="0">
                <a:latin typeface="Times New Roman" panose="02020603050405020304" pitchFamily="18" charset="0"/>
                <a:cs typeface="Arial" panose="020B0604020202020204" pitchFamily="34" charset="0"/>
              </a:rPr>
              <a:t>σ = 3, </a:t>
            </a:r>
            <a:r>
              <a:rPr lang="en-US" altLang="en-US" sz="2400" dirty="0">
                <a:latin typeface="Arial" panose="020B0604020202020204" pitchFamily="34" charset="0"/>
                <a:cs typeface="Arial" panose="020B0604020202020204" pitchFamily="34" charset="0"/>
              </a:rPr>
              <a:t>stat. sec. </a:t>
            </a:r>
            <a:r>
              <a:rPr lang="en-US" altLang="en-US" sz="2400" dirty="0" err="1">
                <a:latin typeface="Arial" panose="020B0604020202020204" pitchFamily="34" charset="0"/>
                <a:cs typeface="Arial" panose="020B0604020202020204" pitchFamily="34" charset="0"/>
              </a:rPr>
              <a:t>param</a:t>
            </a:r>
            <a:r>
              <a:rPr lang="en-US" altLang="en-US" sz="2400" dirty="0">
                <a:latin typeface="Arial" panose="020B0604020202020204" pitchFamily="34" charset="0"/>
                <a:cs typeface="Arial" panose="020B0604020202020204" pitchFamily="34" charset="0"/>
              </a:rPr>
              <a:t>.</a:t>
            </a:r>
            <a:r>
              <a:rPr lang="en-US" altLang="en-US" sz="2400" dirty="0">
                <a:latin typeface="Times New Roman" panose="02020603050405020304" pitchFamily="18" charset="0"/>
                <a:cs typeface="Arial" panose="020B0604020202020204" pitchFamily="34" charset="0"/>
              </a:rPr>
              <a:t> </a:t>
            </a:r>
            <a:r>
              <a:rPr lang="el-GR" sz="2400" dirty="0"/>
              <a:t>κ</a:t>
            </a:r>
            <a:endParaRPr lang="en-US" altLang="en-US" sz="2400" i="1" dirty="0">
              <a:latin typeface="Times New Roman" panose="02020603050405020304" pitchFamily="18" charset="0"/>
              <a:cs typeface="Arial" panose="020B0604020202020204" pitchFamily="34" charset="0"/>
            </a:endParaRPr>
          </a:p>
          <a:p>
            <a:pPr>
              <a:buClrTx/>
              <a:buFontTx/>
              <a:buNone/>
            </a:pPr>
            <a:endParaRPr lang="en-US" altLang="en-US" sz="2400" dirty="0">
              <a:latin typeface="Arial" panose="020B0604020202020204" pitchFamily="34" charset="0"/>
            </a:endParaRPr>
          </a:p>
          <a:p>
            <a:pPr>
              <a:buClrTx/>
              <a:buFontTx/>
              <a:buNone/>
            </a:pPr>
            <a:endParaRPr lang="en-US" altLang="en-US" sz="2400" dirty="0">
              <a:latin typeface="Arial" panose="020B0604020202020204" pitchFamily="34" charset="0"/>
            </a:endParaRPr>
          </a:p>
          <a:p>
            <a:pPr>
              <a:buClrTx/>
              <a:buFontTx/>
              <a:buNone/>
            </a:pPr>
            <a:endParaRPr lang="en-US" altLang="en-US" sz="2400" dirty="0">
              <a:latin typeface="Arial" panose="020B0604020202020204" pitchFamily="34" charset="0"/>
            </a:endParaRPr>
          </a:p>
          <a:p>
            <a:pPr>
              <a:buClrTx/>
              <a:buFontTx/>
              <a:buNone/>
            </a:pPr>
            <a:endParaRPr lang="en-US" altLang="en-US" sz="2400" dirty="0">
              <a:latin typeface="Arial" panose="020B0604020202020204" pitchFamily="34" charset="0"/>
            </a:endParaRPr>
          </a:p>
          <a:p>
            <a:pPr>
              <a:buClrTx/>
              <a:buFontTx/>
              <a:buNone/>
            </a:pPr>
            <a:endParaRPr lang="en-US" altLang="en-US" sz="2400" dirty="0">
              <a:latin typeface="Arial" panose="020B0604020202020204" pitchFamily="34" charset="0"/>
            </a:endParaRPr>
          </a:p>
          <a:p>
            <a:pPr>
              <a:buClrTx/>
              <a:buFontTx/>
              <a:buNone/>
            </a:pPr>
            <a:endParaRPr lang="en-US" altLang="en-US" sz="2400" dirty="0">
              <a:latin typeface="Arial" panose="020B0604020202020204" pitchFamily="34" charset="0"/>
            </a:endParaRPr>
          </a:p>
          <a:p>
            <a:pPr>
              <a:buClrTx/>
              <a:buFontTx/>
              <a:buNone/>
            </a:pPr>
            <a:endParaRPr lang="en-US" altLang="en-US" sz="2400" dirty="0">
              <a:latin typeface="Arial" panose="020B0604020202020204" pitchFamily="34" charset="0"/>
            </a:endParaRPr>
          </a:p>
          <a:p>
            <a:pPr>
              <a:buClrTx/>
              <a:buFontTx/>
              <a:buNone/>
            </a:pPr>
            <a:br>
              <a:rPr lang="en-US" altLang="en-US" sz="2400" dirty="0">
                <a:latin typeface="Arial" panose="020B0604020202020204" pitchFamily="34" charset="0"/>
              </a:rPr>
            </a:br>
            <a:br>
              <a:rPr lang="en-US" altLang="en-US" sz="2400" dirty="0">
                <a:latin typeface="Arial" panose="020B0604020202020204" pitchFamily="34" charset="0"/>
              </a:rPr>
            </a:br>
            <a:endParaRPr lang="en-US" altLang="en-US" sz="2400" dirty="0">
              <a:latin typeface="Arial" panose="020B0604020202020204" pitchFamily="34" charset="0"/>
            </a:endParaRPr>
          </a:p>
        </p:txBody>
      </p:sp>
      <p:sp>
        <p:nvSpPr>
          <p:cNvPr id="9" name="Rectangle 10"/>
          <p:cNvSpPr>
            <a:spLocks noChangeArrowheads="1"/>
          </p:cNvSpPr>
          <p:nvPr/>
        </p:nvSpPr>
        <p:spPr bwMode="auto">
          <a:xfrm>
            <a:off x="3084910" y="3424238"/>
            <a:ext cx="342900" cy="342900"/>
          </a:xfrm>
          <a:prstGeom prst="rect">
            <a:avLst/>
          </a:prstGeom>
          <a:solidFill>
            <a:srgbClr val="00AE0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r>
              <a:rPr lang="en-US" altLang="en-US" sz="1350" i="1">
                <a:latin typeface="Times New Roman" panose="02020603050405020304" pitchFamily="18" charset="0"/>
              </a:rPr>
              <a:t>0</a:t>
            </a:r>
          </a:p>
        </p:txBody>
      </p:sp>
      <p:sp>
        <p:nvSpPr>
          <p:cNvPr id="10" name="Rectangle 11"/>
          <p:cNvSpPr>
            <a:spLocks noChangeArrowheads="1"/>
          </p:cNvSpPr>
          <p:nvPr/>
        </p:nvSpPr>
        <p:spPr bwMode="auto">
          <a:xfrm>
            <a:off x="3463529" y="3423047"/>
            <a:ext cx="342900" cy="342900"/>
          </a:xfrm>
          <a:prstGeom prst="rect">
            <a:avLst/>
          </a:prstGeom>
          <a:solidFill>
            <a:srgbClr val="FFFFFF"/>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11" name="Rectangle 12"/>
          <p:cNvSpPr>
            <a:spLocks noChangeArrowheads="1"/>
          </p:cNvSpPr>
          <p:nvPr/>
        </p:nvSpPr>
        <p:spPr bwMode="auto">
          <a:xfrm>
            <a:off x="3084910" y="3801666"/>
            <a:ext cx="342900" cy="342900"/>
          </a:xfrm>
          <a:prstGeom prst="rect">
            <a:avLst/>
          </a:prstGeom>
          <a:solidFill>
            <a:srgbClr val="FFFF0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r>
              <a:rPr lang="en-US" altLang="en-US" sz="1350" i="1">
                <a:latin typeface="Times New Roman" panose="02020603050405020304" pitchFamily="18" charset="0"/>
              </a:rPr>
              <a:t>0</a:t>
            </a:r>
          </a:p>
        </p:txBody>
      </p:sp>
      <p:sp>
        <p:nvSpPr>
          <p:cNvPr id="12" name="Rectangle 13"/>
          <p:cNvSpPr>
            <a:spLocks noChangeArrowheads="1"/>
          </p:cNvSpPr>
          <p:nvPr/>
        </p:nvSpPr>
        <p:spPr bwMode="auto">
          <a:xfrm>
            <a:off x="3084910" y="4179094"/>
            <a:ext cx="342900" cy="342900"/>
          </a:xfrm>
          <a:prstGeom prst="rect">
            <a:avLst/>
          </a:prstGeom>
          <a:noFill/>
          <a:ln w="9360">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13" name="Rectangle 14"/>
          <p:cNvSpPr>
            <a:spLocks noChangeArrowheads="1"/>
          </p:cNvSpPr>
          <p:nvPr/>
        </p:nvSpPr>
        <p:spPr bwMode="auto">
          <a:xfrm>
            <a:off x="3462338" y="3801666"/>
            <a:ext cx="342900" cy="342900"/>
          </a:xfrm>
          <a:prstGeom prst="rect">
            <a:avLst/>
          </a:prstGeom>
          <a:solidFill>
            <a:srgbClr val="FFFFFF"/>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14" name="Rectangle 15"/>
          <p:cNvSpPr>
            <a:spLocks noChangeArrowheads="1"/>
          </p:cNvSpPr>
          <p:nvPr/>
        </p:nvSpPr>
        <p:spPr bwMode="auto">
          <a:xfrm>
            <a:off x="3462338" y="4179094"/>
            <a:ext cx="342900" cy="342900"/>
          </a:xfrm>
          <a:prstGeom prst="rect">
            <a:avLst/>
          </a:prstGeom>
          <a:solidFill>
            <a:srgbClr val="FF950E"/>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r>
              <a:rPr lang="en-US" altLang="en-US" sz="1350" i="1">
                <a:latin typeface="Times New Roman" panose="02020603050405020304" pitchFamily="18" charset="0"/>
              </a:rPr>
              <a:t>1</a:t>
            </a:r>
          </a:p>
        </p:txBody>
      </p:sp>
      <p:sp>
        <p:nvSpPr>
          <p:cNvPr id="15" name="Rectangle 16"/>
          <p:cNvSpPr>
            <a:spLocks noChangeArrowheads="1"/>
          </p:cNvSpPr>
          <p:nvPr/>
        </p:nvSpPr>
        <p:spPr bwMode="auto">
          <a:xfrm>
            <a:off x="5218510" y="3423047"/>
            <a:ext cx="342900" cy="342900"/>
          </a:xfrm>
          <a:prstGeom prst="rect">
            <a:avLst/>
          </a:prstGeom>
          <a:solidFill>
            <a:srgbClr val="00AE0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r>
              <a:rPr lang="en-US" altLang="en-US" sz="1350" i="1">
                <a:latin typeface="Times New Roman" panose="02020603050405020304" pitchFamily="18" charset="0"/>
              </a:rPr>
              <a:t> 0</a:t>
            </a:r>
          </a:p>
        </p:txBody>
      </p:sp>
      <p:sp>
        <p:nvSpPr>
          <p:cNvPr id="16" name="Rectangle 17"/>
          <p:cNvSpPr>
            <a:spLocks noChangeArrowheads="1"/>
          </p:cNvSpPr>
          <p:nvPr/>
        </p:nvSpPr>
        <p:spPr bwMode="auto">
          <a:xfrm>
            <a:off x="5217319" y="3801666"/>
            <a:ext cx="342900" cy="342900"/>
          </a:xfrm>
          <a:prstGeom prst="rect">
            <a:avLst/>
          </a:prstGeom>
          <a:solidFill>
            <a:srgbClr val="FFFF0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altLang="en-US" sz="1350" i="1">
                <a:latin typeface="Times New Roman" panose="02020603050405020304" pitchFamily="18" charset="0"/>
              </a:rPr>
              <a:t> 0</a:t>
            </a:r>
          </a:p>
        </p:txBody>
      </p:sp>
      <p:sp>
        <p:nvSpPr>
          <p:cNvPr id="17" name="Rectangle 18"/>
          <p:cNvSpPr>
            <a:spLocks noChangeArrowheads="1"/>
          </p:cNvSpPr>
          <p:nvPr/>
        </p:nvSpPr>
        <p:spPr bwMode="auto">
          <a:xfrm>
            <a:off x="5217319" y="4179094"/>
            <a:ext cx="342900" cy="342900"/>
          </a:xfrm>
          <a:prstGeom prst="rect">
            <a:avLst/>
          </a:prstGeom>
          <a:solidFill>
            <a:srgbClr val="993366"/>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altLang="en-US" sz="1350" i="1">
                <a:latin typeface="Times New Roman" panose="02020603050405020304" pitchFamily="18" charset="0"/>
              </a:rPr>
              <a:t> 0</a:t>
            </a:r>
          </a:p>
        </p:txBody>
      </p:sp>
      <p:sp>
        <p:nvSpPr>
          <p:cNvPr id="18" name="Rectangle 19"/>
          <p:cNvSpPr>
            <a:spLocks noChangeArrowheads="1"/>
          </p:cNvSpPr>
          <p:nvPr/>
        </p:nvSpPr>
        <p:spPr bwMode="auto">
          <a:xfrm>
            <a:off x="5595938" y="3800475"/>
            <a:ext cx="342900" cy="342900"/>
          </a:xfrm>
          <a:prstGeom prst="rect">
            <a:avLst/>
          </a:prstGeom>
          <a:solidFill>
            <a:srgbClr val="00B8FF"/>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altLang="en-US" sz="1350" i="1">
                <a:latin typeface="Times New Roman" panose="02020603050405020304" pitchFamily="18" charset="0"/>
              </a:rPr>
              <a:t> 1</a:t>
            </a:r>
          </a:p>
        </p:txBody>
      </p:sp>
      <p:sp>
        <p:nvSpPr>
          <p:cNvPr id="19" name="Rectangle 20"/>
          <p:cNvSpPr>
            <a:spLocks noChangeArrowheads="1"/>
          </p:cNvSpPr>
          <p:nvPr/>
        </p:nvSpPr>
        <p:spPr bwMode="auto">
          <a:xfrm>
            <a:off x="5595938" y="4179094"/>
            <a:ext cx="342900" cy="342900"/>
          </a:xfrm>
          <a:prstGeom prst="rect">
            <a:avLst/>
          </a:prstGeom>
          <a:solidFill>
            <a:srgbClr val="FF950E"/>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altLang="en-US" sz="1350" i="1">
                <a:latin typeface="Times New Roman" panose="02020603050405020304" pitchFamily="18" charset="0"/>
              </a:rPr>
              <a:t> 1</a:t>
            </a:r>
          </a:p>
        </p:txBody>
      </p:sp>
      <p:pic>
        <p:nvPicPr>
          <p:cNvPr id="2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548" y="3120771"/>
            <a:ext cx="587302" cy="79511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1"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1468" y="3020236"/>
            <a:ext cx="636985" cy="812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 name="Rectangle 23"/>
          <p:cNvSpPr>
            <a:spLocks noChangeArrowheads="1"/>
          </p:cNvSpPr>
          <p:nvPr/>
        </p:nvSpPr>
        <p:spPr bwMode="auto">
          <a:xfrm>
            <a:off x="4337449" y="3475435"/>
            <a:ext cx="326231" cy="236934"/>
          </a:xfrm>
          <a:prstGeom prst="rect">
            <a:avLst/>
          </a:prstGeom>
          <a:solidFill>
            <a:srgbClr val="FFFFFF"/>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r>
              <a:rPr lang="en-US" altLang="en-US" sz="1050"/>
              <a:t>OT</a:t>
            </a:r>
          </a:p>
        </p:txBody>
      </p:sp>
      <p:sp>
        <p:nvSpPr>
          <p:cNvPr id="23" name="Freeform 24"/>
          <p:cNvSpPr>
            <a:spLocks/>
          </p:cNvSpPr>
          <p:nvPr/>
        </p:nvSpPr>
        <p:spPr bwMode="auto">
          <a:xfrm>
            <a:off x="3865960" y="3517106"/>
            <a:ext cx="471488" cy="1191"/>
          </a:xfrm>
          <a:custGeom>
            <a:avLst/>
            <a:gdLst>
              <a:gd name="T0" fmla="*/ 0 w 1745"/>
              <a:gd name="T1" fmla="*/ 4 h 5"/>
              <a:gd name="T2" fmla="*/ 1744 w 1745"/>
              <a:gd name="T3" fmla="*/ 0 h 5"/>
            </a:gdLst>
            <a:ahLst/>
            <a:cxnLst>
              <a:cxn ang="0">
                <a:pos x="T0" y="T1"/>
              </a:cxn>
              <a:cxn ang="0">
                <a:pos x="T2" y="T3"/>
              </a:cxn>
            </a:cxnLst>
            <a:rect l="0" t="0" r="r" b="b"/>
            <a:pathLst>
              <a:path w="1745" h="5">
                <a:moveTo>
                  <a:pt x="0" y="4"/>
                </a:moveTo>
                <a:lnTo>
                  <a:pt x="1744" y="0"/>
                </a:lnTo>
              </a:path>
            </a:pathLst>
          </a:custGeom>
          <a:noFill/>
          <a:ln w="936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24" name="Freeform 25"/>
          <p:cNvSpPr>
            <a:spLocks/>
          </p:cNvSpPr>
          <p:nvPr/>
        </p:nvSpPr>
        <p:spPr bwMode="auto">
          <a:xfrm>
            <a:off x="3862389" y="3681413"/>
            <a:ext cx="475060" cy="1191"/>
          </a:xfrm>
          <a:custGeom>
            <a:avLst/>
            <a:gdLst>
              <a:gd name="T0" fmla="*/ 1760 w 1761"/>
              <a:gd name="T1" fmla="*/ 0 h 3"/>
              <a:gd name="T2" fmla="*/ 0 w 1761"/>
              <a:gd name="T3" fmla="*/ 2 h 3"/>
            </a:gdLst>
            <a:ahLst/>
            <a:cxnLst>
              <a:cxn ang="0">
                <a:pos x="T0" y="T1"/>
              </a:cxn>
              <a:cxn ang="0">
                <a:pos x="T2" y="T3"/>
              </a:cxn>
            </a:cxnLst>
            <a:rect l="0" t="0" r="r" b="b"/>
            <a:pathLst>
              <a:path w="1761" h="3">
                <a:moveTo>
                  <a:pt x="1760" y="0"/>
                </a:moveTo>
                <a:lnTo>
                  <a:pt x="0" y="2"/>
                </a:lnTo>
              </a:path>
            </a:pathLst>
          </a:custGeom>
          <a:noFill/>
          <a:ln w="936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25" name="Freeform 26"/>
          <p:cNvSpPr>
            <a:spLocks/>
          </p:cNvSpPr>
          <p:nvPr/>
        </p:nvSpPr>
        <p:spPr bwMode="auto">
          <a:xfrm>
            <a:off x="4669631" y="3517106"/>
            <a:ext cx="500063" cy="1191"/>
          </a:xfrm>
          <a:custGeom>
            <a:avLst/>
            <a:gdLst>
              <a:gd name="T0" fmla="*/ 1850 w 1851"/>
              <a:gd name="T1" fmla="*/ 4 h 5"/>
              <a:gd name="T2" fmla="*/ 0 w 1851"/>
              <a:gd name="T3" fmla="*/ 0 h 5"/>
            </a:gdLst>
            <a:ahLst/>
            <a:cxnLst>
              <a:cxn ang="0">
                <a:pos x="T0" y="T1"/>
              </a:cxn>
              <a:cxn ang="0">
                <a:pos x="T2" y="T3"/>
              </a:cxn>
            </a:cxnLst>
            <a:rect l="0" t="0" r="r" b="b"/>
            <a:pathLst>
              <a:path w="1851" h="5">
                <a:moveTo>
                  <a:pt x="1850" y="4"/>
                </a:moveTo>
                <a:lnTo>
                  <a:pt x="0" y="0"/>
                </a:lnTo>
              </a:path>
            </a:pathLst>
          </a:custGeom>
          <a:noFill/>
          <a:ln w="936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26" name="Text Box 27"/>
          <p:cNvSpPr txBox="1">
            <a:spLocks noChangeArrowheads="1"/>
          </p:cNvSpPr>
          <p:nvPr/>
        </p:nvSpPr>
        <p:spPr bwMode="auto">
          <a:xfrm>
            <a:off x="4672014" y="3337324"/>
            <a:ext cx="650081" cy="2119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altLang="en-US" sz="900">
                <a:latin typeface="Times New Roman" panose="02020603050405020304" pitchFamily="18" charset="0"/>
              </a:rPr>
              <a:t>(   </a:t>
            </a:r>
            <a:r>
              <a:rPr lang="en-US" altLang="en-US" sz="900" i="1" baseline="-15000">
                <a:latin typeface="Times New Roman" panose="02020603050405020304" pitchFamily="18" charset="0"/>
              </a:rPr>
              <a:t>   </a:t>
            </a:r>
            <a:r>
              <a:rPr lang="en-US" altLang="en-US" sz="900" i="1">
                <a:latin typeface="Times New Roman" panose="02020603050405020304" pitchFamily="18" charset="0"/>
              </a:rPr>
              <a:t>,     </a:t>
            </a:r>
            <a:r>
              <a:rPr lang="en-US" altLang="en-US" sz="900">
                <a:latin typeface="Times New Roman" panose="02020603050405020304" pitchFamily="18" charset="0"/>
              </a:rPr>
              <a:t>)</a:t>
            </a:r>
          </a:p>
        </p:txBody>
      </p:sp>
      <p:sp>
        <p:nvSpPr>
          <p:cNvPr id="27" name="Text Box 28"/>
          <p:cNvSpPr txBox="1">
            <a:spLocks noChangeArrowheads="1"/>
          </p:cNvSpPr>
          <p:nvPr/>
        </p:nvSpPr>
        <p:spPr bwMode="auto">
          <a:xfrm>
            <a:off x="3994549" y="3365899"/>
            <a:ext cx="145256" cy="182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altLang="en-US" sz="750" i="1">
                <a:latin typeface="Times New Roman" panose="02020603050405020304" pitchFamily="18" charset="0"/>
              </a:rPr>
              <a:t>0</a:t>
            </a:r>
          </a:p>
        </p:txBody>
      </p:sp>
      <p:sp>
        <p:nvSpPr>
          <p:cNvPr id="28" name="Text Box 29"/>
          <p:cNvSpPr txBox="1">
            <a:spLocks noChangeArrowheads="1"/>
          </p:cNvSpPr>
          <p:nvPr/>
        </p:nvSpPr>
        <p:spPr bwMode="auto">
          <a:xfrm>
            <a:off x="4176714" y="3832624"/>
            <a:ext cx="636985" cy="2500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altLang="en-US" b="1"/>
              <a:t>. . . . .</a:t>
            </a:r>
          </a:p>
        </p:txBody>
      </p:sp>
      <p:sp>
        <p:nvSpPr>
          <p:cNvPr id="29" name="Text Box 30"/>
          <p:cNvSpPr txBox="1">
            <a:spLocks noChangeArrowheads="1"/>
          </p:cNvSpPr>
          <p:nvPr/>
        </p:nvSpPr>
        <p:spPr bwMode="auto">
          <a:xfrm>
            <a:off x="4176714" y="4185049"/>
            <a:ext cx="636985" cy="2500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altLang="en-US" b="1"/>
              <a:t>. . . . .</a:t>
            </a:r>
          </a:p>
        </p:txBody>
      </p:sp>
      <p:sp>
        <p:nvSpPr>
          <p:cNvPr id="30" name="Text Box 31"/>
          <p:cNvSpPr txBox="1">
            <a:spLocks noChangeArrowheads="1"/>
          </p:cNvSpPr>
          <p:nvPr/>
        </p:nvSpPr>
        <p:spPr bwMode="auto">
          <a:xfrm>
            <a:off x="5992368" y="1393050"/>
            <a:ext cx="211931" cy="273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3750" rIns="67500" bIns="3375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altLang="en-US" sz="2400" dirty="0">
                <a:latin typeface="Times New Roman" panose="02020603050405020304" pitchFamily="18" charset="0"/>
              </a:rPr>
              <a:t>?</a:t>
            </a:r>
          </a:p>
        </p:txBody>
      </p:sp>
      <p:sp>
        <p:nvSpPr>
          <p:cNvPr id="31" name="Oval 32"/>
          <p:cNvSpPr>
            <a:spLocks noChangeArrowheads="1"/>
          </p:cNvSpPr>
          <p:nvPr/>
        </p:nvSpPr>
        <p:spPr bwMode="auto">
          <a:xfrm>
            <a:off x="7516750" y="1656669"/>
            <a:ext cx="195492" cy="170758"/>
          </a:xfrm>
          <a:prstGeom prst="ellipse">
            <a:avLst/>
          </a:prstGeom>
          <a:solidFill>
            <a:srgbClr val="FF3333"/>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40" name="Rectangle 41"/>
          <p:cNvSpPr>
            <a:spLocks noChangeArrowheads="1"/>
          </p:cNvSpPr>
          <p:nvPr/>
        </p:nvSpPr>
        <p:spPr bwMode="auto">
          <a:xfrm>
            <a:off x="4777980" y="3394473"/>
            <a:ext cx="102394" cy="102394"/>
          </a:xfrm>
          <a:prstGeom prst="rect">
            <a:avLst/>
          </a:prstGeom>
          <a:solidFill>
            <a:srgbClr val="00AE0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41" name="Rectangle 42"/>
          <p:cNvSpPr>
            <a:spLocks noChangeArrowheads="1"/>
          </p:cNvSpPr>
          <p:nvPr/>
        </p:nvSpPr>
        <p:spPr bwMode="auto">
          <a:xfrm>
            <a:off x="4966098" y="3394473"/>
            <a:ext cx="102394" cy="102394"/>
          </a:xfrm>
          <a:prstGeom prst="rect">
            <a:avLst/>
          </a:prstGeom>
          <a:solidFill>
            <a:srgbClr val="C5000B"/>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42" name="Rectangle 43"/>
          <p:cNvSpPr>
            <a:spLocks noChangeArrowheads="1"/>
          </p:cNvSpPr>
          <p:nvPr/>
        </p:nvSpPr>
        <p:spPr bwMode="auto">
          <a:xfrm>
            <a:off x="4031457" y="3564732"/>
            <a:ext cx="102394" cy="102394"/>
          </a:xfrm>
          <a:prstGeom prst="rect">
            <a:avLst/>
          </a:prstGeom>
          <a:solidFill>
            <a:srgbClr val="00AE0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44" name="Text Box 45"/>
          <p:cNvSpPr txBox="1">
            <a:spLocks noChangeArrowheads="1"/>
          </p:cNvSpPr>
          <p:nvPr/>
        </p:nvSpPr>
        <p:spPr bwMode="auto">
          <a:xfrm>
            <a:off x="7227618" y="1491727"/>
            <a:ext cx="321470" cy="396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altLang="en-US" sz="2400" i="1" dirty="0">
                <a:latin typeface="Times New Roman" panose="02020603050405020304" pitchFamily="18" charset="0"/>
              </a:rPr>
              <a:t>x</a:t>
            </a:r>
          </a:p>
        </p:txBody>
      </p:sp>
      <p:sp>
        <p:nvSpPr>
          <p:cNvPr id="45" name="Text Box 46"/>
          <p:cNvSpPr txBox="1">
            <a:spLocks noChangeArrowheads="1"/>
          </p:cNvSpPr>
          <p:nvPr/>
        </p:nvSpPr>
        <p:spPr bwMode="auto">
          <a:xfrm>
            <a:off x="8572407" y="1518374"/>
            <a:ext cx="236934"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altLang="en-US" sz="2400" i="1" dirty="0">
                <a:latin typeface="Times New Roman" panose="02020603050405020304" pitchFamily="18" charset="0"/>
              </a:rPr>
              <a:t>y</a:t>
            </a:r>
          </a:p>
        </p:txBody>
      </p:sp>
      <p:sp>
        <p:nvSpPr>
          <p:cNvPr id="46" name="Rectangle 47"/>
          <p:cNvSpPr>
            <a:spLocks noChangeArrowheads="1"/>
          </p:cNvSpPr>
          <p:nvPr/>
        </p:nvSpPr>
        <p:spPr bwMode="auto">
          <a:xfrm>
            <a:off x="5595938" y="3423047"/>
            <a:ext cx="342900" cy="342900"/>
          </a:xfrm>
          <a:prstGeom prst="rect">
            <a:avLst/>
          </a:prstGeom>
          <a:solidFill>
            <a:srgbClr val="C5000B"/>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r>
              <a:rPr lang="en-US" altLang="en-US" sz="1350" i="1">
                <a:latin typeface="Times New Roman" panose="02020603050405020304" pitchFamily="18" charset="0"/>
              </a:rPr>
              <a:t> 1</a:t>
            </a:r>
          </a:p>
        </p:txBody>
      </p:sp>
      <p:sp>
        <p:nvSpPr>
          <p:cNvPr id="47" name="Text Box 48"/>
          <p:cNvSpPr txBox="1">
            <a:spLocks noChangeArrowheads="1"/>
          </p:cNvSpPr>
          <p:nvPr/>
        </p:nvSpPr>
        <p:spPr bwMode="auto">
          <a:xfrm>
            <a:off x="6012658" y="3463529"/>
            <a:ext cx="822722" cy="227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altLang="en-US" sz="1050" i="1" dirty="0">
                <a:latin typeface="Times New Roman" panose="02020603050405020304" pitchFamily="18" charset="0"/>
                <a:cs typeface="Arial" panose="020B0604020202020204" pitchFamily="34" charset="0"/>
              </a:rPr>
              <a:t>(</a:t>
            </a:r>
            <a:r>
              <a:rPr lang="el-GR" sz="1050" dirty="0"/>
              <a:t>κ</a:t>
            </a:r>
            <a:r>
              <a:rPr lang="en-US" altLang="en-US" sz="1050" dirty="0">
                <a:latin typeface="Arial" panose="020B0604020202020204" pitchFamily="34" charset="0"/>
                <a:cs typeface="Arial" panose="020B0604020202020204" pitchFamily="34" charset="0"/>
              </a:rPr>
              <a:t>-bit each)</a:t>
            </a:r>
          </a:p>
        </p:txBody>
      </p:sp>
      <p:sp>
        <p:nvSpPr>
          <p:cNvPr id="49" name="Rectangle 50"/>
          <p:cNvSpPr>
            <a:spLocks noChangeArrowheads="1"/>
          </p:cNvSpPr>
          <p:nvPr/>
        </p:nvSpPr>
        <p:spPr bwMode="auto">
          <a:xfrm>
            <a:off x="5218510" y="3423047"/>
            <a:ext cx="342900" cy="342900"/>
          </a:xfrm>
          <a:prstGeom prst="rect">
            <a:avLst/>
          </a:prstGeom>
          <a:solidFill>
            <a:srgbClr val="00AE0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r>
              <a:rPr lang="en-US" altLang="en-US" sz="1350" b="1" i="1">
                <a:latin typeface="Times New Roman" panose="02020603050405020304" pitchFamily="18" charset="0"/>
              </a:rPr>
              <a:t> 0</a:t>
            </a:r>
          </a:p>
        </p:txBody>
      </p:sp>
      <p:sp>
        <p:nvSpPr>
          <p:cNvPr id="50" name="Rectangle 51"/>
          <p:cNvSpPr>
            <a:spLocks noChangeArrowheads="1"/>
          </p:cNvSpPr>
          <p:nvPr/>
        </p:nvSpPr>
        <p:spPr bwMode="auto">
          <a:xfrm>
            <a:off x="5595938" y="3800475"/>
            <a:ext cx="342900" cy="342900"/>
          </a:xfrm>
          <a:prstGeom prst="rect">
            <a:avLst/>
          </a:prstGeom>
          <a:solidFill>
            <a:srgbClr val="00B8FF"/>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altLang="en-US" sz="1350" i="1">
                <a:latin typeface="Times New Roman" panose="02020603050405020304" pitchFamily="18" charset="0"/>
              </a:rPr>
              <a:t> </a:t>
            </a:r>
            <a:r>
              <a:rPr lang="en-US" altLang="en-US" sz="1350" b="1" i="1">
                <a:latin typeface="Times New Roman" panose="02020603050405020304" pitchFamily="18" charset="0"/>
              </a:rPr>
              <a:t>1</a:t>
            </a:r>
          </a:p>
        </p:txBody>
      </p:sp>
      <p:sp>
        <p:nvSpPr>
          <p:cNvPr id="51" name="Rectangle 52"/>
          <p:cNvSpPr>
            <a:spLocks noChangeArrowheads="1"/>
          </p:cNvSpPr>
          <p:nvPr/>
        </p:nvSpPr>
        <p:spPr bwMode="auto">
          <a:xfrm>
            <a:off x="5595938" y="4179094"/>
            <a:ext cx="342900" cy="342900"/>
          </a:xfrm>
          <a:prstGeom prst="rect">
            <a:avLst/>
          </a:prstGeom>
          <a:solidFill>
            <a:srgbClr val="FF950E"/>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r>
              <a:rPr lang="en-US" altLang="en-US" sz="1350" b="1" i="1">
                <a:latin typeface="Times New Roman" panose="02020603050405020304" pitchFamily="18" charset="0"/>
              </a:rPr>
              <a:t> 1</a:t>
            </a:r>
          </a:p>
        </p:txBody>
      </p:sp>
      <p:sp>
        <p:nvSpPr>
          <p:cNvPr id="52" name="Title 1"/>
          <p:cNvSpPr txBox="1">
            <a:spLocks/>
          </p:cNvSpPr>
          <p:nvPr/>
        </p:nvSpPr>
        <p:spPr>
          <a:xfrm>
            <a:off x="833115" y="150323"/>
            <a:ext cx="7543800" cy="120700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800" dirty="0"/>
              <a:t>Our Idea</a:t>
            </a:r>
          </a:p>
        </p:txBody>
      </p:sp>
      <p:sp>
        <p:nvSpPr>
          <p:cNvPr id="54" name="Oval 32"/>
          <p:cNvSpPr>
            <a:spLocks noChangeArrowheads="1"/>
          </p:cNvSpPr>
          <p:nvPr/>
        </p:nvSpPr>
        <p:spPr bwMode="auto">
          <a:xfrm>
            <a:off x="8376915" y="1652981"/>
            <a:ext cx="195492" cy="170758"/>
          </a:xfrm>
          <a:prstGeom prst="ellipse">
            <a:avLst/>
          </a:prstGeom>
          <a:solidFill>
            <a:srgbClr val="0066FF"/>
          </a:solidFill>
          <a:ln w="9360">
            <a:solidFill>
              <a:srgbClr val="808080"/>
            </a:solidFill>
            <a:round/>
            <a:headEnd/>
            <a:tailEnd/>
          </a:ln>
          <a:effectLst/>
          <a:extLst/>
        </p:spPr>
        <p:txBody>
          <a:bodyPr wrap="none" anchor="ctr"/>
          <a:lstStyle/>
          <a:p>
            <a:endParaRPr lang="en-US" sz="1350"/>
          </a:p>
        </p:txBody>
      </p:sp>
      <p:cxnSp>
        <p:nvCxnSpPr>
          <p:cNvPr id="3" name="Straight Connector 2"/>
          <p:cNvCxnSpPr>
            <a:stCxn id="31" idx="6"/>
            <a:endCxn id="54" idx="2"/>
          </p:cNvCxnSpPr>
          <p:nvPr/>
        </p:nvCxnSpPr>
        <p:spPr>
          <a:xfrm flipV="1">
            <a:off x="7712242" y="1738360"/>
            <a:ext cx="664673" cy="3688"/>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5" name="Content Placeholder 2"/>
              <p:cNvSpPr>
                <a:spLocks noGrp="1"/>
              </p:cNvSpPr>
              <p:nvPr>
                <p:ph idx="1"/>
              </p:nvPr>
            </p:nvSpPr>
            <p:spPr>
              <a:xfrm>
                <a:off x="362794" y="5034372"/>
                <a:ext cx="8264824" cy="2007554"/>
              </a:xfrm>
            </p:spPr>
            <p:txBody>
              <a:bodyPr>
                <a:noAutofit/>
              </a:bodyPr>
              <a:lstStyle/>
              <a:p>
                <a:pPr marL="0" indent="0">
                  <a:buNone/>
                </a:pPr>
                <a:r>
                  <a:rPr lang="en-US" sz="2100" b="1" dirty="0"/>
                  <a:t>Idea</a:t>
                </a:r>
                <a:r>
                  <a:rPr lang="en-US" sz="2100" dirty="0"/>
                  <a:t>: replace </a:t>
                </a:r>
                <a:r>
                  <a:rPr lang="en-US" sz="2100" dirty="0">
                    <a:solidFill>
                      <a:schemeClr val="accent1"/>
                    </a:solidFill>
                  </a:rPr>
                  <a:t>several</a:t>
                </a:r>
                <a:r>
                  <a:rPr lang="en-US" sz="2100" dirty="0"/>
                  <a:t> 1-out-of-2 OT with </a:t>
                </a:r>
                <a:r>
                  <a:rPr lang="en-US" sz="2100" dirty="0">
                    <a:solidFill>
                      <a:schemeClr val="accent1"/>
                    </a:solidFill>
                  </a:rPr>
                  <a:t>ONE</a:t>
                </a:r>
                <a:r>
                  <a:rPr lang="en-US" sz="2100" dirty="0"/>
                  <a:t> 1-out-of-N OT</a:t>
                </a:r>
              </a:p>
              <a:p>
                <a:r>
                  <a:rPr lang="en-US" sz="2100" dirty="0"/>
                  <a:t>In [PSSZ15]: N=256 via [KK13] OT extension     (several # of OTs)</a:t>
                </a:r>
              </a:p>
              <a:p>
                <a:r>
                  <a:rPr lang="en-US" sz="2100" dirty="0"/>
                  <a:t>Our work:     </a:t>
                </a:r>
                <a:r>
                  <a:rPr lang="en-US" sz="2100" b="1" dirty="0">
                    <a:solidFill>
                      <a:schemeClr val="accent1"/>
                    </a:solidFill>
                  </a:rPr>
                  <a:t>N= </a:t>
                </a:r>
                <a14:m>
                  <m:oMath xmlns:m="http://schemas.openxmlformats.org/officeDocument/2006/math">
                    <m:r>
                      <a:rPr lang="en-US" sz="2100" b="1" i="1">
                        <a:solidFill>
                          <a:schemeClr val="accent1"/>
                        </a:solidFill>
                        <a:latin typeface="Cambria Math" panose="02040503050406030204" pitchFamily="18" charset="0"/>
                      </a:rPr>
                      <m:t>∞</m:t>
                    </m:r>
                  </m:oMath>
                </a14:m>
                <a:r>
                  <a:rPr lang="en-US" sz="2100" b="1" dirty="0">
                    <a:solidFill>
                      <a:schemeClr val="accent1"/>
                    </a:solidFill>
                  </a:rPr>
                  <a:t>	    </a:t>
                </a:r>
                <a:r>
                  <a:rPr lang="en-US" sz="2100" dirty="0"/>
                  <a:t>[Our OT extension] 	      </a:t>
                </a:r>
                <a:r>
                  <a:rPr lang="en-US" sz="2100" dirty="0">
                    <a:solidFill>
                      <a:srgbClr val="FF0000"/>
                    </a:solidFill>
                  </a:rPr>
                  <a:t>(1 OT)</a:t>
                </a:r>
              </a:p>
            </p:txBody>
          </p:sp>
        </mc:Choice>
        <mc:Fallback xmlns="">
          <p:sp>
            <p:nvSpPr>
              <p:cNvPr id="55" name="Content Placeholder 2"/>
              <p:cNvSpPr>
                <a:spLocks noGrp="1" noRot="1" noChangeAspect="1" noMove="1" noResize="1" noEditPoints="1" noAdjustHandles="1" noChangeArrowheads="1" noChangeShapeType="1" noTextEdit="1"/>
              </p:cNvSpPr>
              <p:nvPr>
                <p:ph idx="1"/>
              </p:nvPr>
            </p:nvSpPr>
            <p:spPr>
              <a:xfrm>
                <a:off x="362794" y="5034372"/>
                <a:ext cx="8264824" cy="2007554"/>
              </a:xfrm>
              <a:blipFill>
                <a:blip r:embed="rId6"/>
                <a:stretch>
                  <a:fillRect l="-886" t="-3647"/>
                </a:stretch>
              </a:blipFill>
            </p:spPr>
            <p:txBody>
              <a:bodyPr/>
              <a:lstStyle/>
              <a:p>
                <a:r>
                  <a:rPr lang="en-US">
                    <a:noFill/>
                  </a:rPr>
                  <a:t> </a:t>
                </a:r>
              </a:p>
            </p:txBody>
          </p:sp>
        </mc:Fallback>
      </mc:AlternateContent>
      <p:sp>
        <p:nvSpPr>
          <p:cNvPr id="48" name="Rectangle 10">
            <a:extLst>
              <a:ext uri="{FF2B5EF4-FFF2-40B4-BE49-F238E27FC236}">
                <a16:creationId xmlns:a16="http://schemas.microsoft.com/office/drawing/2014/main" id="{DF508184-D138-4157-A2EA-FE048D512DB8}"/>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209436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64"/>
          <p:cNvPicPr>
            <a:picLocks noChangeAspect="1"/>
          </p:cNvPicPr>
          <p:nvPr/>
        </p:nvPicPr>
        <p:blipFill rotWithShape="1">
          <a:blip r:embed="rId3"/>
          <a:srcRect t="5558" r="18410" b="15516"/>
          <a:stretch/>
        </p:blipFill>
        <p:spPr>
          <a:xfrm>
            <a:off x="4039282" y="4616051"/>
            <a:ext cx="214157" cy="1099280"/>
          </a:xfrm>
          <a:prstGeom prst="rect">
            <a:avLst/>
          </a:prstGeom>
        </p:spPr>
      </p:pic>
      <p:sp>
        <p:nvSpPr>
          <p:cNvPr id="2" name="Title 1"/>
          <p:cNvSpPr>
            <a:spLocks noGrp="1"/>
          </p:cNvSpPr>
          <p:nvPr>
            <p:ph type="title"/>
          </p:nvPr>
        </p:nvSpPr>
        <p:spPr>
          <a:xfrm>
            <a:off x="926538" y="-35922"/>
            <a:ext cx="7543800" cy="1207008"/>
          </a:xfrm>
        </p:spPr>
        <p:txBody>
          <a:bodyPr>
            <a:normAutofit/>
          </a:bodyPr>
          <a:lstStyle/>
          <a:p>
            <a:pPr algn="ctr"/>
            <a:r>
              <a:rPr lang="en-US" sz="4800" dirty="0"/>
              <a:t>An Observation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488" y="4589251"/>
                <a:ext cx="8264824" cy="2007554"/>
              </a:xfrm>
            </p:spPr>
            <p:txBody>
              <a:bodyPr>
                <a:noAutofit/>
              </a:bodyPr>
              <a:lstStyle/>
              <a:p>
                <a:r>
                  <a:rPr lang="en-US" dirty="0"/>
                  <a:t>Alice learns only</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𝐹</m:t>
                        </m:r>
                      </m:e>
                      <m:sub>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𝑥</m:t>
                        </m:r>
                      </m:e>
                    </m:d>
                  </m:oMath>
                </a14:m>
                <a:endParaRPr lang="en-US" dirty="0"/>
              </a:p>
              <a:p>
                <a:r>
                  <a:rPr lang="en-US" dirty="0"/>
                  <a:t>Bob can compute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oMath>
                </a14:m>
                <a:r>
                  <a:rPr lang="en-US" dirty="0"/>
                  <a:t> for any </a:t>
                </a:r>
                <a14:m>
                  <m:oMath xmlns:m="http://schemas.openxmlformats.org/officeDocument/2006/math">
                    <m:r>
                      <a:rPr lang="en-US" i="1">
                        <a:latin typeface="Cambria Math" panose="02040503050406030204" pitchFamily="18" charset="0"/>
                      </a:rPr>
                      <m:t>𝑦</m:t>
                    </m:r>
                  </m:oMath>
                </a14:m>
                <a:endParaRPr lang="en-US" dirty="0"/>
              </a:p>
              <a:p>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𝐹</m:t>
                        </m:r>
                      </m:e>
                      <m:sub>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𝑦</m:t>
                        </m:r>
                      </m:e>
                    </m:d>
                  </m:oMath>
                </a14:m>
                <a:r>
                  <a:rPr lang="en-US" dirty="0"/>
                  <a:t> random to Alice</a:t>
                </a:r>
              </a:p>
              <a:p>
                <a:r>
                  <a:rPr lang="en-US" dirty="0"/>
                  <a:t>Bob send any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oMath>
                </a14:m>
                <a:r>
                  <a:rPr lang="en-US" dirty="0"/>
                  <a:t> to Alice </a:t>
                </a:r>
                <a:r>
                  <a:rPr lang="en-US" sz="1500" dirty="0"/>
                  <a:t>=&gt;</a:t>
                </a:r>
                <a:r>
                  <a:rPr lang="en-US" dirty="0"/>
                  <a:t> </a:t>
                </a:r>
                <a:r>
                  <a:rPr lang="en-US" dirty="0">
                    <a:solidFill>
                      <a:srgbClr val="FF0000"/>
                    </a:solidFill>
                  </a:rPr>
                  <a:t>Private Equality Test Protocol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488" y="4589251"/>
                <a:ext cx="8264824" cy="2007554"/>
              </a:xfrm>
              <a:blipFill>
                <a:blip r:embed="rId4"/>
                <a:stretch>
                  <a:fillRect l="-295" t="-334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350EA957-4397-44F1-B25F-D3F24BF8AEF9}" type="slidenum">
              <a:rPr lang="en-US" smtClean="0"/>
              <a:pPr/>
              <a:t>8</a:t>
            </a:fld>
            <a:endParaRPr lang="en-US"/>
          </a:p>
        </p:txBody>
      </p:sp>
      <p:pic>
        <p:nvPicPr>
          <p:cNvPr id="7"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236" y="1217938"/>
            <a:ext cx="587302" cy="79511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1845" y="1200669"/>
            <a:ext cx="636985" cy="812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Rounded Rectangle 10"/>
          <p:cNvSpPr/>
          <p:nvPr/>
        </p:nvSpPr>
        <p:spPr>
          <a:xfrm>
            <a:off x="2767672" y="1357153"/>
            <a:ext cx="3826383" cy="2059658"/>
          </a:xfrm>
          <a:prstGeom prst="roundRect">
            <a:avLst/>
          </a:prstGeom>
          <a:solidFill>
            <a:schemeClr val="accent3">
              <a:lumMod val="20000"/>
              <a:lumOff val="80000"/>
            </a:schemeClr>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p:cNvPicPr>
            <a:picLocks noChangeAspect="1"/>
          </p:cNvPicPr>
          <p:nvPr/>
        </p:nvPicPr>
        <p:blipFill>
          <a:blip r:embed="rId7"/>
          <a:stretch>
            <a:fillRect/>
          </a:stretch>
        </p:blipFill>
        <p:spPr>
          <a:xfrm>
            <a:off x="2981930" y="1438585"/>
            <a:ext cx="3424190" cy="1415100"/>
          </a:xfrm>
          <a:prstGeom prst="rect">
            <a:avLst/>
          </a:prstGeom>
        </p:spPr>
      </p:pic>
      <p:pic>
        <p:nvPicPr>
          <p:cNvPr id="14" name="Picture 13"/>
          <p:cNvPicPr>
            <a:picLocks noChangeAspect="1"/>
          </p:cNvPicPr>
          <p:nvPr/>
        </p:nvPicPr>
        <p:blipFill>
          <a:blip r:embed="rId8"/>
          <a:stretch>
            <a:fillRect/>
          </a:stretch>
        </p:blipFill>
        <p:spPr>
          <a:xfrm>
            <a:off x="7581664" y="2172385"/>
            <a:ext cx="1632438" cy="375956"/>
          </a:xfrm>
          <a:prstGeom prst="rect">
            <a:avLst/>
          </a:prstGeom>
        </p:spPr>
      </p:pic>
      <p:sp>
        <p:nvSpPr>
          <p:cNvPr id="16" name="Rectangle 15"/>
          <p:cNvSpPr/>
          <p:nvPr/>
        </p:nvSpPr>
        <p:spPr>
          <a:xfrm>
            <a:off x="1489205" y="1369408"/>
            <a:ext cx="637775"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7" name="Rectangle 16"/>
          <p:cNvSpPr/>
          <p:nvPr/>
        </p:nvSpPr>
        <p:spPr>
          <a:xfrm>
            <a:off x="7109920" y="1304291"/>
            <a:ext cx="686544" cy="32811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mc:AlternateContent xmlns:mc="http://schemas.openxmlformats.org/markup-compatibility/2006" xmlns:a14="http://schemas.microsoft.com/office/drawing/2010/main">
        <mc:Choice Requires="a14">
          <p:sp>
            <p:nvSpPr>
              <p:cNvPr id="18" name="Rectangle 17"/>
              <p:cNvSpPr/>
              <p:nvPr/>
            </p:nvSpPr>
            <p:spPr>
              <a:xfrm>
                <a:off x="1325705" y="3112321"/>
                <a:ext cx="835009"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1325705" y="3112321"/>
                <a:ext cx="835009" cy="328118"/>
              </a:xfrm>
              <a:prstGeom prst="rect">
                <a:avLst/>
              </a:prstGeom>
              <a:blipFill>
                <a:blip r:embed="rId9"/>
                <a:stretch>
                  <a:fillRect b="-21818"/>
                </a:stretch>
              </a:blipFill>
            </p:spPr>
            <p:txBody>
              <a:bodyPr/>
              <a:lstStyle/>
              <a:p>
                <a:r>
                  <a:rPr lang="en-US">
                    <a:noFill/>
                  </a:rPr>
                  <a:t> </a:t>
                </a:r>
              </a:p>
            </p:txBody>
          </p:sp>
        </mc:Fallback>
      </mc:AlternateContent>
      <p:cxnSp>
        <p:nvCxnSpPr>
          <p:cNvPr id="21" name="Straight Arrow Connector 20"/>
          <p:cNvCxnSpPr>
            <a:stCxn id="16" idx="3"/>
          </p:cNvCxnSpPr>
          <p:nvPr/>
        </p:nvCxnSpPr>
        <p:spPr>
          <a:xfrm flipV="1">
            <a:off x="2126980" y="1525519"/>
            <a:ext cx="646021" cy="7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1"/>
          </p:cNvCxnSpPr>
          <p:nvPr/>
        </p:nvCxnSpPr>
        <p:spPr>
          <a:xfrm flipH="1">
            <a:off x="6518778" y="1468350"/>
            <a:ext cx="59114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3"/>
          </p:cNvCxnSpPr>
          <p:nvPr/>
        </p:nvCxnSpPr>
        <p:spPr>
          <a:xfrm flipH="1" flipV="1">
            <a:off x="2160714" y="3276380"/>
            <a:ext cx="686191" cy="36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253439" y="5006453"/>
            <a:ext cx="5498804" cy="384721"/>
          </a:xfrm>
          <a:prstGeom prst="rect">
            <a:avLst/>
          </a:prstGeom>
          <a:noFill/>
        </p:spPr>
        <p:txBody>
          <a:bodyPr wrap="square" rtlCol="0">
            <a:spAutoFit/>
          </a:bodyPr>
          <a:lstStyle/>
          <a:p>
            <a:r>
              <a:rPr lang="en-US" sz="1500" dirty="0"/>
              <a:t>=&gt;</a:t>
            </a:r>
            <a:r>
              <a:rPr lang="en-US" sz="1900" dirty="0">
                <a:solidFill>
                  <a:srgbClr val="FF0000"/>
                </a:solidFill>
              </a:rPr>
              <a:t>Oblivious PRF</a:t>
            </a:r>
            <a:r>
              <a:rPr lang="en-US" sz="1500" dirty="0">
                <a:solidFill>
                  <a:srgbClr val="FF0000"/>
                </a:solidFill>
              </a:rPr>
              <a:t>[FreedmanIshaiPinkasReingold05]</a:t>
            </a:r>
          </a:p>
        </p:txBody>
      </p:sp>
      <p:sp>
        <p:nvSpPr>
          <p:cNvPr id="25" name="TextBox 24"/>
          <p:cNvSpPr txBox="1">
            <a:spLocks noChangeArrowheads="1"/>
          </p:cNvSpPr>
          <p:nvPr/>
        </p:nvSpPr>
        <p:spPr bwMode="auto">
          <a:xfrm>
            <a:off x="4613416" y="3853263"/>
            <a:ext cx="304987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r>
              <a:rPr lang="en-US" altLang="en-US" sz="1500" dirty="0"/>
              <a:t>Bob sends XOR values to Alice </a:t>
            </a:r>
          </a:p>
        </p:txBody>
      </p:sp>
      <p:cxnSp>
        <p:nvCxnSpPr>
          <p:cNvPr id="28" name="Straight Arrow Connector 27"/>
          <p:cNvCxnSpPr>
            <a:stCxn id="17" idx="2"/>
          </p:cNvCxnSpPr>
          <p:nvPr/>
        </p:nvCxnSpPr>
        <p:spPr>
          <a:xfrm>
            <a:off x="7453192" y="1632409"/>
            <a:ext cx="10017" cy="16281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p:cNvSpPr/>
              <p:nvPr/>
            </p:nvSpPr>
            <p:spPr>
              <a:xfrm>
                <a:off x="7045704" y="3227881"/>
                <a:ext cx="835009" cy="3281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7045704" y="3227881"/>
                <a:ext cx="835009" cy="328118"/>
              </a:xfrm>
              <a:prstGeom prst="rect">
                <a:avLst/>
              </a:prstGeom>
              <a:blipFill>
                <a:blip r:embed="rId10"/>
                <a:stretch>
                  <a:fillRect b="-21818"/>
                </a:stretch>
              </a:blipFill>
            </p:spPr>
            <p:txBody>
              <a:bodyPr/>
              <a:lstStyle/>
              <a:p>
                <a:r>
                  <a:rPr lang="en-US">
                    <a:noFill/>
                  </a:rPr>
                  <a:t> </a:t>
                </a:r>
              </a:p>
            </p:txBody>
          </p:sp>
        </mc:Fallback>
      </mc:AlternateContent>
      <p:cxnSp>
        <p:nvCxnSpPr>
          <p:cNvPr id="9" name="Straight Arrow Connector 8"/>
          <p:cNvCxnSpPr/>
          <p:nvPr/>
        </p:nvCxnSpPr>
        <p:spPr>
          <a:xfrm flipH="1">
            <a:off x="3294477" y="3261943"/>
            <a:ext cx="4170197" cy="8729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11"/>
          <a:stretch>
            <a:fillRect/>
          </a:stretch>
        </p:blipFill>
        <p:spPr>
          <a:xfrm>
            <a:off x="3008834" y="2908984"/>
            <a:ext cx="1462260" cy="352959"/>
          </a:xfrm>
          <a:prstGeom prst="rect">
            <a:avLst/>
          </a:prstGeom>
        </p:spPr>
      </p:pic>
      <p:sp>
        <p:nvSpPr>
          <p:cNvPr id="24" name="Rectangle 10">
            <a:extLst>
              <a:ext uri="{FF2B5EF4-FFF2-40B4-BE49-F238E27FC236}">
                <a16:creationId xmlns:a16="http://schemas.microsoft.com/office/drawing/2014/main" id="{E5A6D630-5E28-44A8-8934-02ADA8094CCE}"/>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241052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 presetClass="entr" fill="hold" nodeType="withEffect">
                                  <p:stCondLst>
                                    <p:cond delay="0"/>
                                  </p:stCondLst>
                                  <p:childTnLst>
                                    <p:set>
                                      <p:cBhvr additive="repl">
                                        <p:cTn id="14" dur="1" fill="hold">
                                          <p:stCondLst>
                                            <p:cond delay="0"/>
                                          </p:stCondLst>
                                        </p:cTn>
                                        <p:tgtEl>
                                          <p:spTgt spid="8"/>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barn(inVertical)">
                                      <p:cBhvr>
                                        <p:cTn id="58" dur="500"/>
                                        <p:tgtEl>
                                          <p:spTgt spid="65"/>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wipe(left)">
                                      <p:cBhvr>
                                        <p:cTn id="62" dur="500"/>
                                        <p:tgtEl>
                                          <p:spTgt spid="6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2000"/>
                                        <p:tgtEl>
                                          <p:spTgt spid="25"/>
                                        </p:tgtEl>
                                      </p:cBhvr>
                                    </p:animEffect>
                                  </p:childTnLst>
                                </p:cTn>
                              </p:par>
                              <p:par>
                                <p:cTn id="68" presetID="42" presetClass="path" presetSubtype="0" accel="50000" decel="50000" fill="hold" grpId="1" nodeType="withEffect">
                                  <p:stCondLst>
                                    <p:cond delay="0"/>
                                  </p:stCondLst>
                                  <p:childTnLst>
                                    <p:animMotion origin="layout" path="M 4.16667E-6 -4.44444E-6 L -0.49844 0.11945 " pathEditMode="relative" rAng="0" ptsTypes="AA">
                                      <p:cBhvr>
                                        <p:cTn id="69" dur="2000" fill="hold"/>
                                        <p:tgtEl>
                                          <p:spTgt spid="29"/>
                                        </p:tgtEl>
                                        <p:attrNameLst>
                                          <p:attrName>ppt_x</p:attrName>
                                          <p:attrName>ppt_y</p:attrName>
                                        </p:attrNameLst>
                                      </p:cBhvr>
                                      <p:rCtr x="-24931" y="5972"/>
                                    </p:animMotion>
                                  </p:childTnLst>
                                </p:cTn>
                              </p:par>
                              <p:par>
                                <p:cTn id="70" presetID="22" presetClass="entr" presetSubtype="2" fill="hold" nodeType="with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wipe(right)">
                                      <p:cBhvr>
                                        <p:cTn id="72" dur="2100"/>
                                        <p:tgtEl>
                                          <p:spTgt spid="9"/>
                                        </p:tgtEl>
                                      </p:cBhvr>
                                    </p:animEffect>
                                  </p:childTnLst>
                                </p:cTn>
                              </p:par>
                            </p:childTnLst>
                          </p:cTn>
                        </p:par>
                        <p:par>
                          <p:cTn id="73" fill="hold">
                            <p:stCondLst>
                              <p:cond delay="2100"/>
                            </p:stCondLst>
                            <p:childTnLst>
                              <p:par>
                                <p:cTn id="74" presetID="1" presetClass="entr" presetSubtype="0" fill="hold" grpId="0" nodeType="afterEffect">
                                  <p:stCondLst>
                                    <p:cond delay="0"/>
                                  </p:stCondLst>
                                  <p:childTnLst>
                                    <p:set>
                                      <p:cBhvr>
                                        <p:cTn id="7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16" grpId="0" animBg="1"/>
      <p:bldP spid="17" grpId="0" animBg="1"/>
      <p:bldP spid="18" grpId="0" animBg="1"/>
      <p:bldP spid="66" grpId="0"/>
      <p:bldP spid="25" grpId="0"/>
      <p:bldP spid="29" grpId="0" animBg="1"/>
      <p:bldP spid="2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682" y="0"/>
            <a:ext cx="7543800" cy="1207008"/>
          </a:xfrm>
        </p:spPr>
        <p:txBody>
          <a:bodyPr>
            <a:normAutofit/>
          </a:bodyPr>
          <a:lstStyle/>
          <a:p>
            <a:pPr algn="ctr"/>
            <a:r>
              <a:rPr lang="en-US" sz="4800" dirty="0"/>
              <a:t>Our outline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21895" y="1335505"/>
                <a:ext cx="8001000" cy="5302405"/>
              </a:xfrm>
            </p:spPr>
            <p:txBody>
              <a:bodyPr>
                <a:noAutofit/>
              </a:bodyPr>
              <a:lstStyle/>
              <a:p>
                <a:pPr marL="428625" indent="-428625">
                  <a:buAutoNum type="romanUcPeriod"/>
                </a:pPr>
                <a:r>
                  <a:rPr lang="en-US" sz="2400" dirty="0"/>
                  <a:t>Oblivious Transfer(OT) Extension</a:t>
                </a:r>
              </a:p>
              <a:p>
                <a:pPr lvl="1"/>
                <a:r>
                  <a:rPr lang="en-US" sz="2200" dirty="0"/>
                  <a:t>Original 1-out-of-2 OT extension</a:t>
                </a:r>
                <a:r>
                  <a:rPr lang="en-US" sz="1900" dirty="0"/>
                  <a:t>[</a:t>
                </a:r>
                <a:r>
                  <a:rPr lang="en-US" altLang="en-US" sz="1900" dirty="0"/>
                  <a:t>IshaiKilianNissimPetrank03</a:t>
                </a:r>
                <a:r>
                  <a:rPr lang="en-US" sz="1900" dirty="0"/>
                  <a:t>]</a:t>
                </a:r>
              </a:p>
              <a:p>
                <a:pPr lvl="1"/>
                <a:r>
                  <a:rPr lang="en-US" sz="2200" dirty="0"/>
                  <a:t>1-out-of-N OT extension</a:t>
                </a:r>
                <a:r>
                  <a:rPr lang="en-US" sz="2000" dirty="0"/>
                  <a:t>[</a:t>
                </a:r>
                <a:r>
                  <a:rPr lang="sv-SE" sz="2000" dirty="0"/>
                  <a:t>KolesnikovKumaresan1</a:t>
                </a:r>
                <a:r>
                  <a:rPr lang="en-US" altLang="en-US" sz="2000" dirty="0"/>
                  <a:t>3</a:t>
                </a:r>
                <a:r>
                  <a:rPr lang="en-US" sz="2000" dirty="0"/>
                  <a:t>]</a:t>
                </a:r>
                <a:endParaRPr lang="en-US" sz="2200" dirty="0"/>
              </a:p>
              <a:p>
                <a:pPr lvl="1"/>
                <a:r>
                  <a:rPr lang="en-US" sz="2400" dirty="0"/>
                  <a:t>1-out-of-</a:t>
                </a:r>
                <a14:m>
                  <m:oMath xmlns:m="http://schemas.openxmlformats.org/officeDocument/2006/math">
                    <m:r>
                      <a:rPr lang="en-US" sz="2400" i="1" smtClean="0">
                        <a:solidFill>
                          <a:schemeClr val="accent1"/>
                        </a:solidFill>
                        <a:latin typeface="Cambria Math" panose="02040503050406030204" pitchFamily="18" charset="0"/>
                      </a:rPr>
                      <m:t>∞</m:t>
                    </m:r>
                  </m:oMath>
                </a14:m>
                <a:r>
                  <a:rPr lang="en-US" sz="2400" dirty="0"/>
                  <a:t> OT </a:t>
                </a:r>
                <a:r>
                  <a:rPr lang="en-US" sz="2200" dirty="0"/>
                  <a:t>extension[this paper]</a:t>
                </a:r>
              </a:p>
              <a:p>
                <a:pPr marL="428625" indent="-428625">
                  <a:buFont typeface="Wingdings" pitchFamily="2" charset="2"/>
                  <a:buAutoNum type="romanUcPeriod"/>
                </a:pPr>
                <a:r>
                  <a:rPr lang="en-US" sz="2400" dirty="0"/>
                  <a:t>View 1-out-of-</a:t>
                </a:r>
                <a14:m>
                  <m:oMath xmlns:m="http://schemas.openxmlformats.org/officeDocument/2006/math">
                    <m:r>
                      <a:rPr lang="en-US" sz="2400" b="1" i="1" smtClean="0">
                        <a:solidFill>
                          <a:schemeClr val="accent1"/>
                        </a:solidFill>
                        <a:latin typeface="Cambria Math" panose="02040503050406030204" pitchFamily="18" charset="0"/>
                      </a:rPr>
                      <m:t>∞</m:t>
                    </m:r>
                  </m:oMath>
                </a14:m>
                <a:r>
                  <a:rPr lang="en-US" sz="2400" dirty="0"/>
                  <a:t> OT extension as OPRF* instances </a:t>
                </a:r>
                <a:endParaRPr lang="en-US" sz="2200" dirty="0"/>
              </a:p>
              <a:p>
                <a:pPr marL="428625" indent="-428625">
                  <a:buAutoNum type="romanUcPeriod"/>
                </a:pPr>
                <a:r>
                  <a:rPr lang="en-US" sz="2400" dirty="0"/>
                  <a:t>Apply OPRF* on PSI</a:t>
                </a:r>
              </a:p>
              <a:p>
                <a:pPr marL="428625" indent="-428625">
                  <a:buAutoNum type="romanUcPeriod"/>
                </a:pPr>
                <a:r>
                  <a:rPr lang="en-US" sz="2400" dirty="0"/>
                  <a:t>Result on semi-honest PSI:</a:t>
                </a:r>
                <a:endParaRPr lang="en-US" sz="2400" b="1" dirty="0">
                  <a:solidFill>
                    <a:srgbClr val="FF0000"/>
                  </a:solidFill>
                </a:endParaRPr>
              </a:p>
              <a:p>
                <a:pPr lvl="2"/>
                <a:r>
                  <a:rPr lang="en-US" sz="1800" b="1" dirty="0">
                    <a:solidFill>
                      <a:srgbClr val="FF0000"/>
                    </a:solidFill>
                  </a:rPr>
                  <a:t>3x</a:t>
                </a:r>
                <a:r>
                  <a:rPr lang="en-US" sz="1800" dirty="0"/>
                  <a:t> improvement</a:t>
                </a:r>
              </a:p>
              <a:p>
                <a:pPr lvl="2"/>
                <a:r>
                  <a:rPr lang="en-US" sz="1800" dirty="0"/>
                  <a:t>[PSSZ15]: # of OTs depends on length of items in the set </a:t>
                </a:r>
              </a:p>
              <a:p>
                <a:pPr lvl="2"/>
                <a:r>
                  <a:rPr lang="en-US" sz="1800" dirty="0"/>
                  <a:t>[this paper]: no dependence on the length of items</a:t>
                </a:r>
              </a:p>
              <a:p>
                <a:pPr marL="0" indent="0">
                  <a:buNone/>
                </a:pPr>
                <a:endParaRPr lang="en-US" sz="2400" dirty="0"/>
              </a:p>
              <a:p>
                <a:pPr marL="0" indent="0">
                  <a:buNone/>
                </a:pPr>
                <a:r>
                  <a:rPr lang="en-US" sz="2400" dirty="0"/>
                  <a:t>*slight relaxation of OPRF</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1800" dirty="0"/>
                  <a:t>*: slight relaxation of OPRF</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21895" y="1335505"/>
                <a:ext cx="8001000" cy="5302405"/>
              </a:xfrm>
              <a:blipFill>
                <a:blip r:embed="rId3"/>
                <a:stretch>
                  <a:fillRect l="-1142" t="-1724" r="-533" b="-3011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350EA957-4397-44F1-B25F-D3F24BF8AEF9}" type="slidenum">
              <a:rPr lang="en-US" smtClean="0"/>
              <a:pPr/>
              <a:t>9</a:t>
            </a:fld>
            <a:endParaRPr lang="en-US"/>
          </a:p>
        </p:txBody>
      </p:sp>
      <p:sp>
        <p:nvSpPr>
          <p:cNvPr id="6" name="Rectangle 10">
            <a:extLst>
              <a:ext uri="{FF2B5EF4-FFF2-40B4-BE49-F238E27FC236}">
                <a16:creationId xmlns:a16="http://schemas.microsoft.com/office/drawing/2014/main" id="{1AB53772-1468-415D-87CD-0B8D6203AD86}"/>
              </a:ext>
            </a:extLst>
          </p:cNvPr>
          <p:cNvSpPr>
            <a:spLocks noChangeArrowheads="1"/>
          </p:cNvSpPr>
          <p:nvPr/>
        </p:nvSpPr>
        <p:spPr bwMode="auto">
          <a:xfrm>
            <a:off x="696187" y="6624261"/>
            <a:ext cx="78163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60" tIns="38160" rIns="38160" bIns="3816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buClrTx/>
              <a:buFontTx/>
              <a:buNone/>
            </a:pPr>
            <a:r>
              <a:rPr lang="en-US" dirty="0"/>
              <a:t>10-26-2016 | Efficient Batched Oblivious PRF with Applications to Private Set Intersection</a:t>
            </a:r>
            <a:r>
              <a:rPr lang="de-DE" altLang="en-US" dirty="0">
                <a:latin typeface="Arial" panose="020B0604020202020204" pitchFamily="34" charset="0"/>
                <a:cs typeface="Arial" panose="020B0604020202020204" pitchFamily="34" charset="0"/>
              </a:rPr>
              <a:t>  |  Ni Trieu</a:t>
            </a:r>
          </a:p>
        </p:txBody>
      </p:sp>
    </p:spTree>
    <p:extLst>
      <p:ext uri="{BB962C8B-B14F-4D97-AF65-F5344CB8AC3E}">
        <p14:creationId xmlns:p14="http://schemas.microsoft.com/office/powerpoint/2010/main" val="139571827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6197</TotalTime>
  <Words>4669</Words>
  <Application>Microsoft Office PowerPoint</Application>
  <PresentationFormat>On-screen Show (4:3)</PresentationFormat>
  <Paragraphs>759</Paragraphs>
  <Slides>25</Slides>
  <Notes>24</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25</vt:i4>
      </vt:variant>
    </vt:vector>
  </HeadingPairs>
  <TitlesOfParts>
    <vt:vector size="40" baseType="lpstr">
      <vt:lpstr>Apple Symbols</vt:lpstr>
      <vt:lpstr>Arial</vt:lpstr>
      <vt:lpstr>Calibri</vt:lpstr>
      <vt:lpstr>Calibri Light</vt:lpstr>
      <vt:lpstr>Cambria</vt:lpstr>
      <vt:lpstr>Cambria Math</vt:lpstr>
      <vt:lpstr>DejaVu Sans</vt:lpstr>
      <vt:lpstr>Gill Sans</vt:lpstr>
      <vt:lpstr>Rockwell</vt:lpstr>
      <vt:lpstr>Rockwell Condensed</vt:lpstr>
      <vt:lpstr>Symbol</vt:lpstr>
      <vt:lpstr>Times New Roman</vt:lpstr>
      <vt:lpstr>Wingdings</vt:lpstr>
      <vt:lpstr>Custom Design</vt:lpstr>
      <vt:lpstr>Wood Type</vt:lpstr>
      <vt:lpstr>Efficient Batched Oblivious PRF  with Applications to  Private Set Intersection</vt:lpstr>
      <vt:lpstr>Private Set Intersection (PSI)</vt:lpstr>
      <vt:lpstr>PSI APP: Contact discovery</vt:lpstr>
      <vt:lpstr>A naïve &amp; Insecure PSI protocol </vt:lpstr>
      <vt:lpstr>Current secure PSI protocol</vt:lpstr>
      <vt:lpstr>PowerPoint Presentation</vt:lpstr>
      <vt:lpstr>PowerPoint Presentation</vt:lpstr>
      <vt:lpstr>An Observation</vt:lpstr>
      <vt:lpstr>Our outline</vt:lpstr>
      <vt:lpstr>PowerPoint Presentation</vt:lpstr>
      <vt:lpstr>Oblivious Transfer Extension</vt:lpstr>
      <vt:lpstr>Oblivious Transfer Extension</vt:lpstr>
      <vt:lpstr>PowerPoint Presentation</vt:lpstr>
      <vt:lpstr>Oblivious Transfer Extension</vt:lpstr>
      <vt:lpstr>PowerPoint Presentation</vt:lpstr>
      <vt:lpstr>PowerPoint Presentation</vt:lpstr>
      <vt:lpstr>PowerPoint Presentation</vt:lpstr>
      <vt:lpstr>Our Contribution</vt:lpstr>
      <vt:lpstr>Our Contribution</vt:lpstr>
      <vt:lpstr>Our Batched OPRF (BaRK-OPRF)</vt:lpstr>
      <vt:lpstr>Our PSI based on OPRF</vt:lpstr>
      <vt:lpstr>Our PSI based on OPRF</vt:lpstr>
      <vt:lpstr>Comparison of Semi-Honest PSI</vt:lpstr>
      <vt:lpstr>Another independent PSI work Improve [KK13] using error-correcting code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Private Set Intersection</dc:title>
  <dc:creator>Thi Ni Ni Trieu</dc:creator>
  <cp:lastModifiedBy>Trieu, Thi Ni Ni</cp:lastModifiedBy>
  <cp:revision>637</cp:revision>
  <dcterms:created xsi:type="dcterms:W3CDTF">2016-07-23T14:31:30Z</dcterms:created>
  <dcterms:modified xsi:type="dcterms:W3CDTF">2017-06-13T06:22:59Z</dcterms:modified>
</cp:coreProperties>
</file>